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60" r:id="rId3"/>
    <p:sldId id="262" r:id="rId4"/>
    <p:sldId id="263" r:id="rId5"/>
    <p:sldId id="261" r:id="rId6"/>
    <p:sldId id="258" r:id="rId7"/>
    <p:sldId id="259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6"/>
    <p:restoredTop sz="94643"/>
  </p:normalViewPr>
  <p:slideViewPr>
    <p:cSldViewPr snapToGrid="0" snapToObjects="1" showGuides="1">
      <p:cViewPr varScale="1">
        <p:scale>
          <a:sx n="115" d="100"/>
          <a:sy n="115" d="100"/>
        </p:scale>
        <p:origin x="1368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9D6A95-FC0B-024D-9C88-9ECF5D25B5FF}" type="datetimeFigureOut">
              <a:rPr lang="en-US" smtClean="0"/>
              <a:pPr/>
              <a:t>10/8/19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AEE095-6DEA-9D4D-8B58-3EB34CFB1E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639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DA37E-F613-784C-BA81-5FE0D2F6636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391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39DA9-3EAB-0743-ACF5-80313A4CC431}" type="datetimeFigureOut">
              <a:rPr lang="en-US" smtClean="0"/>
              <a:pPr/>
              <a:t>10/8/19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3CC9D-6EAB-594E-A35A-5D5CDDFB64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39DA9-3EAB-0743-ACF5-80313A4CC431}" type="datetimeFigureOut">
              <a:rPr lang="en-US" smtClean="0"/>
              <a:pPr/>
              <a:t>10/8/19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3CC9D-6EAB-594E-A35A-5D5CDDFB64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39DA9-3EAB-0743-ACF5-80313A4CC431}" type="datetimeFigureOut">
              <a:rPr lang="en-US" smtClean="0"/>
              <a:pPr/>
              <a:t>10/8/19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3CC9D-6EAB-594E-A35A-5D5CDDFB64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39DA9-3EAB-0743-ACF5-80313A4CC431}" type="datetimeFigureOut">
              <a:rPr lang="en-US" smtClean="0"/>
              <a:pPr/>
              <a:t>10/8/19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3CC9D-6EAB-594E-A35A-5D5CDDFB64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39DA9-3EAB-0743-ACF5-80313A4CC431}" type="datetimeFigureOut">
              <a:rPr lang="en-US" smtClean="0"/>
              <a:pPr/>
              <a:t>10/8/19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3CC9D-6EAB-594E-A35A-5D5CDDFB64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39DA9-3EAB-0743-ACF5-80313A4CC431}" type="datetimeFigureOut">
              <a:rPr lang="en-US" smtClean="0"/>
              <a:pPr/>
              <a:t>10/8/19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3CC9D-6EAB-594E-A35A-5D5CDDFB64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39DA9-3EAB-0743-ACF5-80313A4CC431}" type="datetimeFigureOut">
              <a:rPr lang="en-US" smtClean="0"/>
              <a:pPr/>
              <a:t>10/8/19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3CC9D-6EAB-594E-A35A-5D5CDDFB64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39DA9-3EAB-0743-ACF5-80313A4CC431}" type="datetimeFigureOut">
              <a:rPr lang="en-US" smtClean="0"/>
              <a:pPr/>
              <a:t>10/8/19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3CC9D-6EAB-594E-A35A-5D5CDDFB64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39DA9-3EAB-0743-ACF5-80313A4CC431}" type="datetimeFigureOut">
              <a:rPr lang="en-US" smtClean="0"/>
              <a:pPr/>
              <a:t>10/8/19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3CC9D-6EAB-594E-A35A-5D5CDDFB64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39DA9-3EAB-0743-ACF5-80313A4CC431}" type="datetimeFigureOut">
              <a:rPr lang="en-US" smtClean="0"/>
              <a:pPr/>
              <a:t>10/8/19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3CC9D-6EAB-594E-A35A-5D5CDDFB64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39DA9-3EAB-0743-ACF5-80313A4CC431}" type="datetimeFigureOut">
              <a:rPr lang="en-US" smtClean="0"/>
              <a:pPr/>
              <a:t>10/8/19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3CC9D-6EAB-594E-A35A-5D5CDDFB64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39DA9-3EAB-0743-ACF5-80313A4CC431}" type="datetimeFigureOut">
              <a:rPr lang="en-US" smtClean="0"/>
              <a:pPr/>
              <a:t>10/8/19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3CC9D-6EAB-594E-A35A-5D5CDDFB64D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600" b="0" i="0" kern="1200">
          <a:solidFill>
            <a:srgbClr val="FF0000"/>
          </a:solidFill>
          <a:latin typeface="Helvetica Neue Light"/>
          <a:ea typeface="+mj-ea"/>
          <a:cs typeface="Helvetica Neue Ligh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b="0" i="0" kern="1200">
          <a:solidFill>
            <a:srgbClr val="0000FF"/>
          </a:solidFill>
          <a:latin typeface="Helvetica Neue Light"/>
          <a:ea typeface="+mn-ea"/>
          <a:cs typeface="Helvetica Neue Ligh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b="0" i="0" kern="1200">
          <a:solidFill>
            <a:srgbClr val="0000FF"/>
          </a:solidFill>
          <a:latin typeface="Helvetica Neue Light"/>
          <a:ea typeface="+mn-ea"/>
          <a:cs typeface="Helvetica Neue Ligh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b="0" i="0" kern="1200">
          <a:solidFill>
            <a:srgbClr val="0000FF"/>
          </a:solidFill>
          <a:latin typeface="Helvetica Neue Light"/>
          <a:ea typeface="+mn-ea"/>
          <a:cs typeface="Helvetica Neue Ligh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b="0" i="0" kern="1200">
          <a:solidFill>
            <a:srgbClr val="0000FF"/>
          </a:solidFill>
          <a:latin typeface="Helvetica Neue Light"/>
          <a:ea typeface="+mn-ea"/>
          <a:cs typeface="Helvetica Neue Ligh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b="0" i="0" kern="1200">
          <a:solidFill>
            <a:srgbClr val="0000FF"/>
          </a:solidFill>
          <a:latin typeface="Helvetica Neue Light"/>
          <a:ea typeface="+mn-ea"/>
          <a:cs typeface="Helvetica Neue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youtube.com/watch?v=9nTlgtf7TME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11b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Tsunami Impacts</a:t>
            </a:r>
          </a:p>
          <a:p>
            <a:r>
              <a:rPr lang="en-US" dirty="0">
                <a:solidFill>
                  <a:srgbClr val="0000FF"/>
                </a:solidFill>
              </a:rPr>
              <a:t>John </a:t>
            </a:r>
            <a:r>
              <a:rPr lang="en-US">
                <a:solidFill>
                  <a:srgbClr val="0000FF"/>
                </a:solidFill>
              </a:rPr>
              <a:t>Rundle GEL/EPS </a:t>
            </a:r>
            <a:r>
              <a:rPr lang="en-US" dirty="0">
                <a:solidFill>
                  <a:srgbClr val="0000FF"/>
                </a:solidFill>
              </a:rPr>
              <a:t>131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Tsunami, Sendai Plain</a:t>
            </a:r>
            <a:br>
              <a:rPr lang="en-US" dirty="0"/>
            </a:br>
            <a:r>
              <a:rPr lang="en-US" sz="2000" dirty="0">
                <a:solidFill>
                  <a:srgbClr val="800000"/>
                </a:solidFill>
              </a:rPr>
              <a:t>FOX News, March 10 (~11:30 pm PST), 2013</a:t>
            </a:r>
            <a:endParaRPr lang="en-US" dirty="0"/>
          </a:p>
        </p:txBody>
      </p:sp>
      <p:pic>
        <p:nvPicPr>
          <p:cNvPr id="4" name="Japan Tsunami from Earthquake - YouTube-1_1280x720.mp4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170811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Earthquake and Tsunami ABC News</a:t>
            </a:r>
            <a:br>
              <a:rPr lang="en-US" dirty="0"/>
            </a:br>
            <a:r>
              <a:rPr lang="en-US" sz="2700" dirty="0">
                <a:solidFill>
                  <a:srgbClr val="0000FF"/>
                </a:solidFill>
              </a:rPr>
              <a:t>https://</a:t>
            </a:r>
            <a:r>
              <a:rPr lang="en-US" sz="2700" dirty="0" err="1">
                <a:solidFill>
                  <a:srgbClr val="0000FF"/>
                </a:solidFill>
              </a:rPr>
              <a:t>www.youtube.com</a:t>
            </a:r>
            <a:r>
              <a:rPr lang="en-US" sz="2700" dirty="0">
                <a:solidFill>
                  <a:srgbClr val="0000FF"/>
                </a:solidFill>
              </a:rPr>
              <a:t>/</a:t>
            </a:r>
            <a:r>
              <a:rPr lang="en-US" sz="2700" dirty="0" err="1">
                <a:solidFill>
                  <a:srgbClr val="0000FF"/>
                </a:solidFill>
              </a:rPr>
              <a:t>watch?v</a:t>
            </a:r>
            <a:r>
              <a:rPr lang="en-US" sz="2700" dirty="0">
                <a:solidFill>
                  <a:srgbClr val="0000FF"/>
                </a:solidFill>
              </a:rPr>
              <a:t>=9nTlgtf7TME</a:t>
            </a:r>
          </a:p>
        </p:txBody>
      </p:sp>
      <p:pic>
        <p:nvPicPr>
          <p:cNvPr id="4" name="Content Placeholder 3" descr="Screen Shot 2017-02-02 at 6.21.55 PM.png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7" r="-10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48358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sinWideFullgreen.mp4">
            <a:hlinkClick r:id="" action="ppaction://media"/>
            <a:extLst>
              <a:ext uri="{FF2B5EF4-FFF2-40B4-BE49-F238E27FC236}">
                <a16:creationId xmlns:a16="http://schemas.microsoft.com/office/drawing/2014/main" id="{60F7F608-46A3-6F41-A1BE-826E289C07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459F3D-890F-F74B-9CF4-D3E906F31945}"/>
              </a:ext>
            </a:extLst>
          </p:cNvPr>
          <p:cNvSpPr txBox="1"/>
          <p:nvPr/>
        </p:nvSpPr>
        <p:spPr>
          <a:xfrm>
            <a:off x="1895708" y="245327"/>
            <a:ext cx="5352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Simulation via Tsunami Squares method</a:t>
            </a:r>
          </a:p>
        </p:txBody>
      </p:sp>
    </p:spTree>
    <p:extLst>
      <p:ext uri="{BB962C8B-B14F-4D97-AF65-F5344CB8AC3E}">
        <p14:creationId xmlns:p14="http://schemas.microsoft.com/office/powerpoint/2010/main" val="225213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Helvetica Neue Light"/>
                <a:cs typeface="Helvetica Neue Light"/>
              </a:rPr>
              <a:t>Tsunami Inundation</a:t>
            </a:r>
            <a:br>
              <a:rPr lang="en-US" dirty="0">
                <a:latin typeface="Helvetica Neue Light"/>
                <a:cs typeface="Helvetica Neue Light"/>
              </a:rPr>
            </a:br>
            <a:r>
              <a:rPr lang="en-US" sz="1600" dirty="0">
                <a:solidFill>
                  <a:srgbClr val="800000"/>
                </a:solidFill>
                <a:latin typeface="Helvetica Neue Light"/>
                <a:cs typeface="Helvetica Neue Light"/>
              </a:rPr>
              <a:t>http://</a:t>
            </a:r>
            <a:r>
              <a:rPr lang="en-US" sz="1600" dirty="0" err="1">
                <a:solidFill>
                  <a:srgbClr val="800000"/>
                </a:solidFill>
                <a:latin typeface="Helvetica Neue Light"/>
                <a:cs typeface="Helvetica Neue Light"/>
              </a:rPr>
              <a:t>en.wikipedia.org</a:t>
            </a:r>
            <a:r>
              <a:rPr lang="en-US" sz="1600" dirty="0">
                <a:solidFill>
                  <a:srgbClr val="800000"/>
                </a:solidFill>
                <a:latin typeface="Helvetica Neue Light"/>
                <a:cs typeface="Helvetica Neue Light"/>
              </a:rPr>
              <a:t>/wiki/2011_Tohoku_earthquake_and_tsunami</a:t>
            </a:r>
            <a:br>
              <a:rPr lang="en-US" sz="1600" dirty="0">
                <a:solidFill>
                  <a:srgbClr val="800000"/>
                </a:solidFill>
                <a:latin typeface="Helvetica Neue Light"/>
                <a:cs typeface="Helvetica Neue Light"/>
              </a:rPr>
            </a:br>
            <a:endParaRPr lang="en-US" sz="1600" dirty="0">
              <a:latin typeface="Helvetica Neue Light"/>
              <a:cs typeface="Helvetica Neue Light"/>
            </a:endParaRPr>
          </a:p>
        </p:txBody>
      </p:sp>
      <p:pic>
        <p:nvPicPr>
          <p:cNvPr id="4" name="Content Placeholder 3" descr="Tsunami_map_Tohoku2011.svg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31" r="-7731"/>
          <a:stretch>
            <a:fillRect/>
          </a:stretch>
        </p:blipFill>
        <p:spPr/>
      </p:pic>
      <p:sp>
        <p:nvSpPr>
          <p:cNvPr id="3" name="TextBox 2"/>
          <p:cNvSpPr txBox="1"/>
          <p:nvPr/>
        </p:nvSpPr>
        <p:spPr>
          <a:xfrm>
            <a:off x="1960291" y="6267802"/>
            <a:ext cx="541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  <a:latin typeface="Helvetica Neue Light"/>
                <a:cs typeface="Helvetica Neue Light"/>
              </a:rPr>
              <a:t>Lecture 13 will be </a:t>
            </a:r>
            <a:r>
              <a:rPr lang="en-US">
                <a:solidFill>
                  <a:srgbClr val="0000FF"/>
                </a:solidFill>
                <a:latin typeface="Helvetica Neue Light"/>
                <a:cs typeface="Helvetica Neue Light"/>
              </a:rPr>
              <a:t>on Tsunamis</a:t>
            </a:r>
            <a:endParaRPr lang="en-US" dirty="0">
              <a:solidFill>
                <a:srgbClr val="0000FF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966120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Economic Impacts – 1 Year Later</a:t>
            </a:r>
            <a:br>
              <a:rPr lang="en-US" dirty="0"/>
            </a:br>
            <a:r>
              <a:rPr lang="en-US" sz="1300" dirty="0">
                <a:solidFill>
                  <a:srgbClr val="800000"/>
                </a:solidFill>
              </a:rPr>
              <a:t>Quoted from:  http://earthquake-</a:t>
            </a:r>
            <a:r>
              <a:rPr lang="en-US" sz="1300" dirty="0" err="1">
                <a:solidFill>
                  <a:srgbClr val="800000"/>
                </a:solidFill>
              </a:rPr>
              <a:t>report.com</a:t>
            </a:r>
            <a:r>
              <a:rPr lang="en-US" sz="1300" dirty="0">
                <a:solidFill>
                  <a:srgbClr val="800000"/>
                </a:solidFill>
              </a:rPr>
              <a:t>/2012/03/10/japan-366-days-after-the-quake-19000-lives-lost-1-2-million-buildings-damaged-574-billion/</a:t>
            </a:r>
          </a:p>
        </p:txBody>
      </p:sp>
      <p:pic>
        <p:nvPicPr>
          <p:cNvPr id="7" name="Content Placeholder 6" descr="Screen Shot 2013-11-12 at 10.20.53 AM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806" b="-29806"/>
          <a:stretch>
            <a:fillRect/>
          </a:stretch>
        </p:blipFill>
        <p:spPr/>
      </p:pic>
      <p:pic>
        <p:nvPicPr>
          <p:cNvPr id="8" name="Content Placeholder 7" descr="Screen Shot 2013-11-12 at 10.17.54 AM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436" b="-13436"/>
          <a:stretch>
            <a:fillRect/>
          </a:stretch>
        </p:blipFill>
        <p:spPr/>
      </p:pic>
      <p:sp>
        <p:nvSpPr>
          <p:cNvPr id="9" name="TextBox 8"/>
          <p:cNvSpPr txBox="1"/>
          <p:nvPr/>
        </p:nvSpPr>
        <p:spPr>
          <a:xfrm>
            <a:off x="603788" y="6027753"/>
            <a:ext cx="791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0000FF"/>
                </a:solidFill>
                <a:latin typeface="Helvetica Neue Light"/>
                <a:cs typeface="Helvetica Neue Light"/>
              </a:rPr>
              <a:t>Daniell</a:t>
            </a:r>
            <a:r>
              <a:rPr lang="en-US" sz="1200" dirty="0">
                <a:solidFill>
                  <a:srgbClr val="0000FF"/>
                </a:solidFill>
                <a:latin typeface="Helvetica Neue Light"/>
                <a:cs typeface="Helvetica Neue Light"/>
              </a:rPr>
              <a:t>, J.E., </a:t>
            </a:r>
            <a:r>
              <a:rPr lang="en-US" sz="1200" dirty="0" err="1">
                <a:solidFill>
                  <a:srgbClr val="0000FF"/>
                </a:solidFill>
                <a:latin typeface="Helvetica Neue Light"/>
                <a:cs typeface="Helvetica Neue Light"/>
              </a:rPr>
              <a:t>Vervaeck</a:t>
            </a:r>
            <a:r>
              <a:rPr lang="en-US" sz="1200" dirty="0">
                <a:solidFill>
                  <a:srgbClr val="0000FF"/>
                </a:solidFill>
                <a:latin typeface="Helvetica Neue Light"/>
                <a:cs typeface="Helvetica Neue Light"/>
              </a:rPr>
              <a:t>, A., Wenzel, F. (2011) “A timeline of the Socio-economic effects of the 2011 Tohoku Earthquake with emphasis on the development of a new worldwide rapid earthquake loss estimation procedure”, Australian Earthquake Engineering Society 2011 Conference, Nov 18-20, Barossa Valley, South Australia.</a:t>
            </a:r>
          </a:p>
        </p:txBody>
      </p:sp>
    </p:spTree>
    <p:extLst>
      <p:ext uri="{BB962C8B-B14F-4D97-AF65-F5344CB8AC3E}">
        <p14:creationId xmlns:p14="http://schemas.microsoft.com/office/powerpoint/2010/main" val="2759262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And Problems Continue</a:t>
            </a:r>
            <a:br>
              <a:rPr lang="en-US" dirty="0"/>
            </a:br>
            <a:r>
              <a:rPr lang="en-US" sz="1300" dirty="0">
                <a:solidFill>
                  <a:srgbClr val="800000"/>
                </a:solidFill>
              </a:rPr>
              <a:t>http://</a:t>
            </a:r>
            <a:r>
              <a:rPr lang="en-US" sz="1300" dirty="0" err="1">
                <a:solidFill>
                  <a:srgbClr val="800000"/>
                </a:solidFill>
              </a:rPr>
              <a:t>www.theatlantic.com</a:t>
            </a:r>
            <a:r>
              <a:rPr lang="en-US" sz="1300" dirty="0">
                <a:solidFill>
                  <a:srgbClr val="800000"/>
                </a:solidFill>
              </a:rPr>
              <a:t>/health/archive/2013/10/how-</a:t>
            </a:r>
            <a:r>
              <a:rPr lang="en-US" sz="1300" dirty="0" err="1">
                <a:solidFill>
                  <a:srgbClr val="800000"/>
                </a:solidFill>
              </a:rPr>
              <a:t>fukushima</a:t>
            </a:r>
            <a:r>
              <a:rPr lang="en-US" sz="1300" dirty="0">
                <a:solidFill>
                  <a:srgbClr val="800000"/>
                </a:solidFill>
              </a:rPr>
              <a:t>-is-contaminating-more-water/280671/</a:t>
            </a:r>
            <a:br>
              <a:rPr lang="en-US" sz="1300" dirty="0">
                <a:solidFill>
                  <a:srgbClr val="800000"/>
                </a:solidFill>
              </a:rPr>
            </a:br>
            <a:r>
              <a:rPr lang="en-US" sz="1300" dirty="0">
                <a:solidFill>
                  <a:srgbClr val="800000"/>
                </a:solidFill>
              </a:rPr>
              <a:t>http://</a:t>
            </a:r>
            <a:r>
              <a:rPr lang="en-US" sz="1300" dirty="0" err="1">
                <a:solidFill>
                  <a:srgbClr val="800000"/>
                </a:solidFill>
              </a:rPr>
              <a:t>worldnews.nbcnews.com</a:t>
            </a:r>
            <a:r>
              <a:rPr lang="en-US" sz="1300" dirty="0">
                <a:solidFill>
                  <a:srgbClr val="800000"/>
                </a:solidFill>
              </a:rPr>
              <a:t>/_news/2013/07/18/19540341-steam-rising-from-japans-destroyed-fukushima-nuclear-power-plant</a:t>
            </a:r>
          </a:p>
        </p:txBody>
      </p:sp>
      <p:pic>
        <p:nvPicPr>
          <p:cNvPr id="6" name="Content Placeholder 5" descr="Screen Shot 2013-11-12 at 11.07.50 AM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" r="-130"/>
          <a:stretch>
            <a:fillRect/>
          </a:stretch>
        </p:blipFill>
        <p:spPr/>
      </p:pic>
      <p:pic>
        <p:nvPicPr>
          <p:cNvPr id="5" name="Content Placeholder 4" descr="Screen Shot 2013-11-12 at 11.04.24 AM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57" b="-2557"/>
          <a:stretch>
            <a:fillRect/>
          </a:stretch>
        </p:blipFill>
        <p:spPr/>
      </p:pic>
      <p:sp>
        <p:nvSpPr>
          <p:cNvPr id="7" name="TextBox 6"/>
          <p:cNvSpPr txBox="1"/>
          <p:nvPr/>
        </p:nvSpPr>
        <p:spPr>
          <a:xfrm>
            <a:off x="457200" y="6308833"/>
            <a:ext cx="80166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00FF"/>
                </a:solidFill>
                <a:latin typeface="Helvetica Neue Light"/>
                <a:cs typeface="Helvetica Neue Light"/>
              </a:rPr>
              <a:t>And see also:  http://</a:t>
            </a:r>
            <a:r>
              <a:rPr lang="en-US" sz="1200" dirty="0" err="1">
                <a:solidFill>
                  <a:srgbClr val="0000FF"/>
                </a:solidFill>
                <a:latin typeface="Helvetica Neue Light"/>
                <a:cs typeface="Helvetica Neue Light"/>
              </a:rPr>
              <a:t>www.brookings.edu</a:t>
            </a:r>
            <a:r>
              <a:rPr lang="en-US" sz="1200" dirty="0">
                <a:solidFill>
                  <a:srgbClr val="0000FF"/>
                </a:solidFill>
                <a:latin typeface="Helvetica Neue Light"/>
                <a:cs typeface="Helvetica Neue Light"/>
              </a:rPr>
              <a:t>/blogs/up-front/posts/2013/03/11-japan-earthquake-ferris-solis</a:t>
            </a:r>
          </a:p>
        </p:txBody>
      </p:sp>
    </p:spTree>
    <p:extLst>
      <p:ext uri="{BB962C8B-B14F-4D97-AF65-F5344CB8AC3E}">
        <p14:creationId xmlns:p14="http://schemas.microsoft.com/office/powerpoint/2010/main" val="42111642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122</Words>
  <Application>Microsoft Macintosh PowerPoint</Application>
  <PresentationFormat>On-screen Show (4:3)</PresentationFormat>
  <Paragraphs>13</Paragraphs>
  <Slides>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Helvetica Neue Light</vt:lpstr>
      <vt:lpstr>Office Theme</vt:lpstr>
      <vt:lpstr>Lecture 11b</vt:lpstr>
      <vt:lpstr>The Tsunami, Sendai Plain FOX News, March 10 (~11:30 pm PST), 2013</vt:lpstr>
      <vt:lpstr>Earthquake and Tsunami ABC News https://www.youtube.com/watch?v=9nTlgtf7TME</vt:lpstr>
      <vt:lpstr>PowerPoint Presentation</vt:lpstr>
      <vt:lpstr>Tsunami Inundation http://en.wikipedia.org/wiki/2011_Tohoku_earthquake_and_tsunami </vt:lpstr>
      <vt:lpstr>Economic Impacts – 1 Year Later Quoted from:  http://earthquake-report.com/2012/03/10/japan-366-days-after-the-quake-19000-lives-lost-1-2-million-buildings-damaged-574-billion/</vt:lpstr>
      <vt:lpstr>And Problems Continue http://www.theatlantic.com/health/archive/2013/10/how-fukushima-is-contaminating-more-water/280671/ http://worldnews.nbcnews.com/_news/2013/07/18/19540341-steam-rising-from-japans-destroyed-fukushima-nuclear-power-plant</vt:lpstr>
    </vt:vector>
  </TitlesOfParts>
  <Company>university of california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John Rundle</dc:creator>
  <cp:lastModifiedBy>Microsoft Office User</cp:lastModifiedBy>
  <cp:revision>18</cp:revision>
  <dcterms:created xsi:type="dcterms:W3CDTF">2016-01-29T00:08:22Z</dcterms:created>
  <dcterms:modified xsi:type="dcterms:W3CDTF">2019-10-09T02:52:00Z</dcterms:modified>
</cp:coreProperties>
</file>