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62" r:id="rId2"/>
    <p:sldId id="310" r:id="rId3"/>
    <p:sldId id="311" r:id="rId4"/>
    <p:sldId id="298" r:id="rId5"/>
    <p:sldId id="308" r:id="rId6"/>
    <p:sldId id="299" r:id="rId7"/>
    <p:sldId id="309" r:id="rId8"/>
    <p:sldId id="301" r:id="rId9"/>
    <p:sldId id="295" r:id="rId10"/>
    <p:sldId id="279" r:id="rId11"/>
    <p:sldId id="280" r:id="rId12"/>
    <p:sldId id="260" r:id="rId13"/>
    <p:sldId id="258" r:id="rId14"/>
    <p:sldId id="269" r:id="rId15"/>
    <p:sldId id="270" r:id="rId16"/>
    <p:sldId id="261" r:id="rId17"/>
    <p:sldId id="266" r:id="rId18"/>
    <p:sldId id="267" r:id="rId19"/>
    <p:sldId id="268" r:id="rId20"/>
    <p:sldId id="263" r:id="rId21"/>
    <p:sldId id="294" r:id="rId22"/>
    <p:sldId id="271" r:id="rId23"/>
    <p:sldId id="281" r:id="rId24"/>
    <p:sldId id="282" r:id="rId25"/>
    <p:sldId id="305" r:id="rId26"/>
    <p:sldId id="283" r:id="rId27"/>
    <p:sldId id="284" r:id="rId28"/>
    <p:sldId id="285" r:id="rId29"/>
    <p:sldId id="272" r:id="rId30"/>
    <p:sldId id="293" r:id="rId31"/>
    <p:sldId id="264" r:id="rId32"/>
    <p:sldId id="275" r:id="rId33"/>
    <p:sldId id="290" r:id="rId34"/>
    <p:sldId id="265" r:id="rId35"/>
    <p:sldId id="300" r:id="rId36"/>
    <p:sldId id="277" r:id="rId37"/>
    <p:sldId id="291" r:id="rId38"/>
    <p:sldId id="307" r:id="rId39"/>
    <p:sldId id="306" r:id="rId40"/>
    <p:sldId id="302" r:id="rId41"/>
    <p:sldId id="303" r:id="rId42"/>
    <p:sldId id="304" r:id="rId43"/>
    <p:sldId id="29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505"/>
  </p:normalViewPr>
  <p:slideViewPr>
    <p:cSldViewPr snapToGrid="0" snapToObjects="1">
      <p:cViewPr varScale="1">
        <p:scale>
          <a:sx n="115" d="100"/>
          <a:sy n="115" d="100"/>
        </p:scale>
        <p:origin x="13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3F63B-95A5-3D40-9C00-A8854FD34069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E5954-F8BE-7240-AF0A-336C87254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3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56733-8459-024F-AA6B-53920B48059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3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56733-8459-024F-AA6B-53920B48059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4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D579-86F4-9A4E-97B0-3C45C5776CF5}" type="datetimeFigureOut">
              <a:rPr lang="en-US" smtClean="0"/>
              <a:pPr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660-C63E-F640-8F46-ED330BD7F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3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D579-86F4-9A4E-97B0-3C45C5776CF5}" type="datetimeFigureOut">
              <a:rPr lang="en-US" smtClean="0"/>
              <a:pPr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660-C63E-F640-8F46-ED330BD7F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5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D579-86F4-9A4E-97B0-3C45C5776CF5}" type="datetimeFigureOut">
              <a:rPr lang="en-US" smtClean="0"/>
              <a:pPr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660-C63E-F640-8F46-ED330BD7F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D579-86F4-9A4E-97B0-3C45C5776CF5}" type="datetimeFigureOut">
              <a:rPr lang="en-US" smtClean="0"/>
              <a:pPr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660-C63E-F640-8F46-ED330BD7F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D579-86F4-9A4E-97B0-3C45C5776CF5}" type="datetimeFigureOut">
              <a:rPr lang="en-US" smtClean="0"/>
              <a:pPr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660-C63E-F640-8F46-ED330BD7F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D579-86F4-9A4E-97B0-3C45C5776CF5}" type="datetimeFigureOut">
              <a:rPr lang="en-US" smtClean="0"/>
              <a:pPr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660-C63E-F640-8F46-ED330BD7F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3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D579-86F4-9A4E-97B0-3C45C5776CF5}" type="datetimeFigureOut">
              <a:rPr lang="en-US" smtClean="0"/>
              <a:pPr/>
              <a:t>2/2/21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660-C63E-F640-8F46-ED330BD7F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D579-86F4-9A4E-97B0-3C45C5776CF5}" type="datetimeFigureOut">
              <a:rPr lang="en-US" smtClean="0"/>
              <a:pPr/>
              <a:t>2/2/21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660-C63E-F640-8F46-ED330BD7F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1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D579-86F4-9A4E-97B0-3C45C5776CF5}" type="datetimeFigureOut">
              <a:rPr lang="en-US" smtClean="0"/>
              <a:pPr/>
              <a:t>2/2/21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660-C63E-F640-8F46-ED330BD7F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3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D579-86F4-9A4E-97B0-3C45C5776CF5}" type="datetimeFigureOut">
              <a:rPr lang="en-US" smtClean="0"/>
              <a:pPr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660-C63E-F640-8F46-ED330BD7F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1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D579-86F4-9A4E-97B0-3C45C5776CF5}" type="datetimeFigureOut">
              <a:rPr lang="en-US" smtClean="0"/>
              <a:pPr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660-C63E-F640-8F46-ED330BD7F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2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1D579-86F4-9A4E-97B0-3C45C5776CF5}" type="datetimeFigureOut">
              <a:rPr lang="en-US" smtClean="0"/>
              <a:pPr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6660-C63E-F640-8F46-ED330BD7F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2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math.usu.edu/schneit/CTI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avy-tailed_distribution" TargetMode="External"/><Relationship Id="rId7" Type="http://schemas.openxmlformats.org/officeDocument/2006/relationships/hyperlink" Target="https://en.wikipedia.org/wiki/Standard_deviation" TargetMode="External"/><Relationship Id="rId2" Type="http://schemas.openxmlformats.org/officeDocument/2006/relationships/hyperlink" Target="https://en.wikipedia.org/wiki/Mode_(statistics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Variance" TargetMode="External"/><Relationship Id="rId5" Type="http://schemas.openxmlformats.org/officeDocument/2006/relationships/hyperlink" Target="https://en.wikipedia.org/wiki/Median" TargetMode="External"/><Relationship Id="rId4" Type="http://schemas.openxmlformats.org/officeDocument/2006/relationships/hyperlink" Target="https://en.wikipedia.org/wiki/Expected_valu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urtosis" TargetMode="External"/><Relationship Id="rId2" Type="http://schemas.openxmlformats.org/officeDocument/2006/relationships/hyperlink" Target="https://en.wikipedia.org/wiki/Skewnes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Lecture 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Introduction to Probability – I (Expected Value)</a:t>
            </a:r>
          </a:p>
          <a:p>
            <a:r>
              <a:rPr lang="en-US" dirty="0">
                <a:solidFill>
                  <a:srgbClr val="0000FF"/>
                </a:solidFill>
              </a:rPr>
              <a:t>John Rundle </a:t>
            </a:r>
            <a:r>
              <a:rPr lang="en-US" dirty="0" err="1">
                <a:solidFill>
                  <a:srgbClr val="0000FF"/>
                </a:solidFill>
              </a:rPr>
              <a:t>Econophysics</a:t>
            </a:r>
            <a:r>
              <a:rPr lang="en-US" dirty="0">
                <a:solidFill>
                  <a:srgbClr val="0000FF"/>
                </a:solidFill>
              </a:rPr>
              <a:t> PHYS 255</a:t>
            </a:r>
          </a:p>
        </p:txBody>
      </p:sp>
    </p:spTree>
    <p:extLst>
      <p:ext uri="{BB962C8B-B14F-4D97-AF65-F5344CB8AC3E}">
        <p14:creationId xmlns:p14="http://schemas.microsoft.com/office/powerpoint/2010/main" val="31518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Histograms and Density Functions</a:t>
            </a:r>
            <a:br>
              <a:rPr lang="en-US" dirty="0"/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</a:t>
            </a:r>
            <a:r>
              <a:rPr lang="en-US" sz="2700" dirty="0" err="1">
                <a:solidFill>
                  <a:srgbClr val="0000FF"/>
                </a:solidFill>
              </a:rPr>
              <a:t>Density_estimation</a:t>
            </a:r>
            <a:endParaRPr lang="en-US" sz="2700" dirty="0">
              <a:solidFill>
                <a:srgbClr val="0000FF"/>
              </a:solidFill>
            </a:endParaRPr>
          </a:p>
        </p:txBody>
      </p:sp>
      <p:pic>
        <p:nvPicPr>
          <p:cNvPr id="8" name="Content Placeholder 7" descr="Screen Shot 2017-01-19 at 3.15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5" r="-69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205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Histograms and Density Functions</a:t>
            </a:r>
            <a:br>
              <a:rPr lang="en-US" dirty="0"/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</a:t>
            </a:r>
            <a:r>
              <a:rPr lang="en-US" sz="2700" dirty="0" err="1">
                <a:solidFill>
                  <a:srgbClr val="0000FF"/>
                </a:solidFill>
              </a:rPr>
              <a:t>Density_estimation</a:t>
            </a:r>
            <a:endParaRPr lang="en-US" sz="2700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900px-Cumulative_vs_normal_histogr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96" b="-49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073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Statistics of Market Data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0F49FF"/>
                </a:solidFill>
              </a:rPr>
              <a:t>https://</a:t>
            </a:r>
            <a:r>
              <a:rPr lang="en-US" sz="2000" dirty="0" err="1">
                <a:solidFill>
                  <a:srgbClr val="0F49FF"/>
                </a:solidFill>
              </a:rPr>
              <a:t>tradeoptionswithme.com</a:t>
            </a:r>
            <a:r>
              <a:rPr lang="en-US" sz="2000" dirty="0">
                <a:solidFill>
                  <a:srgbClr val="0F49FF"/>
                </a:solidFill>
              </a:rPr>
              <a:t>/probability-</a:t>
            </a:r>
            <a:r>
              <a:rPr lang="en-US" sz="2000" dirty="0" err="1">
                <a:solidFill>
                  <a:srgbClr val="0F49FF"/>
                </a:solidFill>
              </a:rPr>
              <a:t>dsitribution</a:t>
            </a:r>
            <a:r>
              <a:rPr lang="en-US" sz="2000" dirty="0">
                <a:solidFill>
                  <a:srgbClr val="0F49FF"/>
                </a:solidFill>
              </a:rPr>
              <a:t>-of-stock-market-returns/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544B814-8254-6144-BD87-2E6379767A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02062"/>
            <a:ext cx="4038600" cy="2922239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907B581-E919-7F4E-BE37-E75A7F32C3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97942"/>
            <a:ext cx="4038600" cy="2930479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2FE377-AF9F-894A-997E-C81382AFC507}"/>
              </a:ext>
            </a:extLst>
          </p:cNvPr>
          <p:cNvSpPr txBox="1"/>
          <p:nvPr/>
        </p:nvSpPr>
        <p:spPr>
          <a:xfrm>
            <a:off x="5731729" y="5419493"/>
            <a:ext cx="212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Returns in Percent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F3B6D5-E9EB-6940-8FCF-EABEE85F9749}"/>
              </a:ext>
            </a:extLst>
          </p:cNvPr>
          <p:cNvSpPr txBox="1"/>
          <p:nvPr/>
        </p:nvSpPr>
        <p:spPr>
          <a:xfrm>
            <a:off x="926480" y="5419493"/>
            <a:ext cx="310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Gaussian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300927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Statistics of Market Data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0000FF"/>
                </a:solidFill>
              </a:rPr>
              <a:t>https://</a:t>
            </a:r>
            <a:r>
              <a:rPr lang="en-US" sz="1800" dirty="0" err="1">
                <a:solidFill>
                  <a:srgbClr val="0000FF"/>
                </a:solidFill>
              </a:rPr>
              <a:t>www.evestment.com</a:t>
            </a:r>
            <a:r>
              <a:rPr lang="en-US" sz="1800" dirty="0">
                <a:solidFill>
                  <a:srgbClr val="0000FF"/>
                </a:solidFill>
              </a:rPr>
              <a:t>/resources/investment-statistics-guide/using-statistics-to-understand-return-characteristics/</a:t>
            </a:r>
          </a:p>
        </p:txBody>
      </p:sp>
      <p:pic>
        <p:nvPicPr>
          <p:cNvPr id="2" name="Content Placeholder 1" descr="figure3-768x4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4" b="-1134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1538161" y="6171539"/>
            <a:ext cx="661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Histogram of Monthly Returns</a:t>
            </a:r>
          </a:p>
        </p:txBody>
      </p:sp>
    </p:spTree>
    <p:extLst>
      <p:ext uri="{BB962C8B-B14F-4D97-AF65-F5344CB8AC3E}">
        <p14:creationId xmlns:p14="http://schemas.microsoft.com/office/powerpoint/2010/main" val="3009274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Mean and Standard Deviation</a:t>
            </a:r>
            <a:br>
              <a:rPr lang="en-US" dirty="0"/>
            </a:br>
            <a:r>
              <a:rPr lang="en-US" sz="2000" dirty="0">
                <a:solidFill>
                  <a:srgbClr val="0000FF"/>
                </a:solidFill>
              </a:rPr>
              <a:t>https://</a:t>
            </a:r>
            <a:r>
              <a:rPr lang="en-US" sz="2000" dirty="0" err="1">
                <a:solidFill>
                  <a:srgbClr val="0000FF"/>
                </a:solidFill>
              </a:rPr>
              <a:t>www.evestment.com</a:t>
            </a:r>
            <a:r>
              <a:rPr lang="en-US" sz="2000" dirty="0">
                <a:solidFill>
                  <a:srgbClr val="0000FF"/>
                </a:solidFill>
              </a:rPr>
              <a:t>/resources/investment-statistics-guide/assessing-</a:t>
            </a:r>
            <a:r>
              <a:rPr lang="en-US" sz="2000" dirty="0" err="1">
                <a:solidFill>
                  <a:srgbClr val="0000FF"/>
                </a:solidFill>
              </a:rPr>
              <a:t>skewness</a:t>
            </a:r>
            <a:r>
              <a:rPr lang="en-US" sz="2000" dirty="0">
                <a:solidFill>
                  <a:srgbClr val="0000FF"/>
                </a:solidFill>
              </a:rPr>
              <a:t>-and-kurtosis-in-the-returns-distribution/</a:t>
            </a:r>
          </a:p>
        </p:txBody>
      </p:sp>
      <p:pic>
        <p:nvPicPr>
          <p:cNvPr id="6" name="Content Placeholder 5" descr="Screen Shot 2017-01-19 at 11.03.1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0" r="-49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970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Returns Distributions</a:t>
            </a:r>
            <a:br>
              <a:rPr lang="en-US" dirty="0"/>
            </a:br>
            <a:r>
              <a:rPr lang="en-US" sz="2000" dirty="0">
                <a:solidFill>
                  <a:srgbClr val="0000FF"/>
                </a:solidFill>
              </a:rPr>
              <a:t>https://</a:t>
            </a:r>
            <a:r>
              <a:rPr lang="en-US" sz="2000" dirty="0" err="1">
                <a:solidFill>
                  <a:srgbClr val="0000FF"/>
                </a:solidFill>
              </a:rPr>
              <a:t>www.evestment.com</a:t>
            </a:r>
            <a:r>
              <a:rPr lang="en-US" sz="2000" dirty="0">
                <a:solidFill>
                  <a:srgbClr val="0000FF"/>
                </a:solidFill>
              </a:rPr>
              <a:t>/resources/investment-statistics-guide/assessing-</a:t>
            </a:r>
            <a:r>
              <a:rPr lang="en-US" sz="2000" dirty="0" err="1">
                <a:solidFill>
                  <a:srgbClr val="0000FF"/>
                </a:solidFill>
              </a:rPr>
              <a:t>skewness</a:t>
            </a:r>
            <a:r>
              <a:rPr lang="en-US" sz="2000" dirty="0">
                <a:solidFill>
                  <a:srgbClr val="0000FF"/>
                </a:solidFill>
              </a:rPr>
              <a:t>-and-kurtosis-in-the-returns-distribution/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6" name="Content Placeholder 5" descr="Screen Shot 2017-01-19 at 11.04.5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56" b="-244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178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Statistics of Stock Market Data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200" dirty="0">
                <a:solidFill>
                  <a:srgbClr val="0000FF"/>
                </a:solidFill>
              </a:rPr>
              <a:t>http://</a:t>
            </a:r>
            <a:r>
              <a:rPr lang="en-US" sz="2200" dirty="0" err="1">
                <a:solidFill>
                  <a:srgbClr val="0000FF"/>
                </a:solidFill>
              </a:rPr>
              <a:t>investexcel.net</a:t>
            </a:r>
            <a:r>
              <a:rPr lang="en-US" sz="2200" dirty="0">
                <a:solidFill>
                  <a:srgbClr val="0000FF"/>
                </a:solidFill>
              </a:rPr>
              <a:t>/plot-stock-returns-histogram/</a:t>
            </a:r>
          </a:p>
        </p:txBody>
      </p:sp>
      <p:pic>
        <p:nvPicPr>
          <p:cNvPr id="9" name="Content Placeholder 8" descr="ReturnsHistogram-for-AAPL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8" r="-1018"/>
          <a:stretch>
            <a:fillRect/>
          </a:stretch>
        </p:blipFill>
        <p:spPr>
          <a:xfrm>
            <a:off x="206796" y="1600200"/>
            <a:ext cx="4038600" cy="4525963"/>
          </a:xfrm>
        </p:spPr>
      </p:pic>
      <p:pic>
        <p:nvPicPr>
          <p:cNvPr id="10" name="Content Placeholder 9" descr="Screen Shot 2017-01-19 at 10.50.20 AM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5" b="-1688"/>
          <a:stretch/>
        </p:blipFill>
        <p:spPr>
          <a:xfrm>
            <a:off x="4185948" y="1624139"/>
            <a:ext cx="4958052" cy="4502024"/>
          </a:xfrm>
        </p:spPr>
      </p:pic>
      <p:sp>
        <p:nvSpPr>
          <p:cNvPr id="11" name="TextBox 10"/>
          <p:cNvSpPr txBox="1"/>
          <p:nvPr/>
        </p:nvSpPr>
        <p:spPr>
          <a:xfrm>
            <a:off x="7547715" y="2862158"/>
            <a:ext cx="126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Coca-Cola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7027" y="4964350"/>
            <a:ext cx="126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300927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7-01-19 at 10.53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35" r="-11235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Statistics of Stock Market Data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0000FF"/>
                </a:solidFill>
              </a:rPr>
              <a:t>http://</a:t>
            </a:r>
            <a:r>
              <a:rPr lang="en-US" sz="2700" dirty="0" err="1">
                <a:solidFill>
                  <a:srgbClr val="0000FF"/>
                </a:solidFill>
              </a:rPr>
              <a:t>www.investopedia.com</a:t>
            </a:r>
            <a:r>
              <a:rPr lang="en-US" sz="2700" dirty="0">
                <a:solidFill>
                  <a:srgbClr val="0000FF"/>
                </a:solidFill>
              </a:rPr>
              <a:t>/articles/04/092904.asp</a:t>
            </a:r>
          </a:p>
        </p:txBody>
      </p:sp>
    </p:spTree>
    <p:extLst>
      <p:ext uri="{BB962C8B-B14F-4D97-AF65-F5344CB8AC3E}">
        <p14:creationId xmlns:p14="http://schemas.microsoft.com/office/powerpoint/2010/main" val="2481506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1-19 at 10.56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02" r="-19602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Mean-Variance Analysis Illustration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0000FF"/>
                </a:solidFill>
              </a:rPr>
              <a:t>http://</a:t>
            </a:r>
            <a:r>
              <a:rPr lang="en-US" sz="2700" dirty="0" err="1">
                <a:solidFill>
                  <a:srgbClr val="0000FF"/>
                </a:solidFill>
              </a:rPr>
              <a:t>www.investopedia.com</a:t>
            </a:r>
            <a:r>
              <a:rPr lang="en-US" sz="2700" dirty="0">
                <a:solidFill>
                  <a:srgbClr val="0000FF"/>
                </a:solidFill>
              </a:rPr>
              <a:t>/articles/04/092904.asp</a:t>
            </a:r>
          </a:p>
        </p:txBody>
      </p:sp>
      <p:pic>
        <p:nvPicPr>
          <p:cNvPr id="6" name="Picture 5" descr="Screen Shot 2017-01-19 at 10.58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45" y="5392536"/>
            <a:ext cx="4511635" cy="8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82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1-19 at 11.00.3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31" r="-14331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Monte Carlo Simulation – Example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0000FF"/>
                </a:solidFill>
              </a:rPr>
              <a:t>http://</a:t>
            </a:r>
            <a:r>
              <a:rPr lang="en-US" sz="2700" dirty="0" err="1">
                <a:solidFill>
                  <a:srgbClr val="0000FF"/>
                </a:solidFill>
              </a:rPr>
              <a:t>www.investopedia.com</a:t>
            </a:r>
            <a:r>
              <a:rPr lang="en-US" sz="2700" dirty="0">
                <a:solidFill>
                  <a:srgbClr val="0000FF"/>
                </a:solidFill>
              </a:rPr>
              <a:t>/articles/04/092904.asp</a:t>
            </a:r>
          </a:p>
        </p:txBody>
      </p:sp>
    </p:spTree>
    <p:extLst>
      <p:ext uri="{BB962C8B-B14F-4D97-AF65-F5344CB8AC3E}">
        <p14:creationId xmlns:p14="http://schemas.microsoft.com/office/powerpoint/2010/main" val="119248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DA66-7311-494F-B834-54A349F96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Current Data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0F49FF"/>
                </a:solidFill>
              </a:rPr>
              <a:t>https://</a:t>
            </a:r>
            <a:r>
              <a:rPr lang="en-US" sz="2700" dirty="0" err="1">
                <a:solidFill>
                  <a:srgbClr val="0F49FF"/>
                </a:solidFill>
              </a:rPr>
              <a:t>www.gurufocus.com</a:t>
            </a:r>
            <a:r>
              <a:rPr lang="en-US" sz="2700" dirty="0">
                <a:solidFill>
                  <a:srgbClr val="0F49FF"/>
                </a:solidFill>
              </a:rPr>
              <a:t>/</a:t>
            </a:r>
            <a:r>
              <a:rPr lang="en-US" sz="2700" dirty="0" err="1">
                <a:solidFill>
                  <a:srgbClr val="0F49FF"/>
                </a:solidFill>
              </a:rPr>
              <a:t>yield_curve.php</a:t>
            </a:r>
            <a:endParaRPr lang="en-US" sz="2700" dirty="0">
              <a:solidFill>
                <a:srgbClr val="0F49F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329EFF-E361-3341-B994-743EDFEF4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90238"/>
            <a:ext cx="8229600" cy="37458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CB073-F448-304D-B747-4293E883C8D2}"/>
              </a:ext>
            </a:extLst>
          </p:cNvPr>
          <p:cNvSpPr txBox="1"/>
          <p:nvPr/>
        </p:nvSpPr>
        <p:spPr>
          <a:xfrm>
            <a:off x="3819293" y="5985558"/>
            <a:ext cx="1505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F49FF"/>
                </a:solidFill>
              </a:rPr>
              <a:t>Current Data </a:t>
            </a:r>
          </a:p>
          <a:p>
            <a:pPr algn="ctr"/>
            <a:r>
              <a:rPr lang="en-US" dirty="0">
                <a:solidFill>
                  <a:srgbClr val="0F49FF"/>
                </a:solidFill>
              </a:rPr>
              <a:t>2/2/2021</a:t>
            </a:r>
          </a:p>
        </p:txBody>
      </p:sp>
    </p:spTree>
    <p:extLst>
      <p:ext uri="{BB962C8B-B14F-4D97-AF65-F5344CB8AC3E}">
        <p14:creationId xmlns:p14="http://schemas.microsoft.com/office/powerpoint/2010/main" val="1507679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Probability</a:t>
            </a:r>
            <a:br>
              <a:rPr lang="en-US" dirty="0"/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/wiki/Experiment_(</a:t>
            </a:r>
            <a:r>
              <a:rPr lang="en-US" sz="2700" dirty="0" err="1">
                <a:solidFill>
                  <a:srgbClr val="0000FF"/>
                </a:solidFill>
              </a:rPr>
              <a:t>probability_theory</a:t>
            </a:r>
            <a:r>
              <a:rPr lang="en-US" sz="2700" dirty="0">
                <a:solidFill>
                  <a:srgbClr val="0000FF"/>
                </a:solidFill>
              </a:rPr>
              <a:t>)</a:t>
            </a:r>
            <a:br>
              <a:rPr lang="en-US" sz="2700" dirty="0">
                <a:solidFill>
                  <a:srgbClr val="0000FF"/>
                </a:solidFill>
              </a:rPr>
            </a:br>
            <a:endParaRPr lang="en-US" sz="2700" dirty="0">
              <a:solidFill>
                <a:srgbClr val="0000FF"/>
              </a:solidFill>
            </a:endParaRPr>
          </a:p>
        </p:txBody>
      </p:sp>
      <p:pic>
        <p:nvPicPr>
          <p:cNvPr id="11" name="Picture 10" descr="Screen Shot 2017-01-19 at 11.18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" y="1714901"/>
            <a:ext cx="89535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25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Parent Distribution vs. Sample Space</a:t>
            </a:r>
            <a:br>
              <a:rPr lang="en-US" dirty="0"/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</a:t>
            </a:r>
            <a:r>
              <a:rPr lang="en-US" sz="2700" dirty="0" err="1">
                <a:solidFill>
                  <a:srgbClr val="0000FF"/>
                </a:solidFill>
              </a:rPr>
              <a:t>Sample_space</a:t>
            </a:r>
            <a:endParaRPr lang="en-US" sz="27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In probability theory, the </a:t>
            </a:r>
            <a:r>
              <a:rPr lang="en-US" sz="1800" b="1" dirty="0"/>
              <a:t>parent distribution </a:t>
            </a:r>
            <a:r>
              <a:rPr lang="en-US" sz="1800" dirty="0"/>
              <a:t>is the entire population of events being sampled by an experiment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The </a:t>
            </a:r>
            <a:r>
              <a:rPr lang="en-US" sz="1800" b="1" dirty="0"/>
              <a:t>sample space </a:t>
            </a:r>
            <a:r>
              <a:rPr lang="en-US" sz="1800" dirty="0"/>
              <a:t>of an experiment or random trial is the set of all possible outcomes or results of that experiment.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A sample space is usually denoted using set notation, and the possible outcomes are listed as elements in the set.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It is common to refer to a sample space by the labels S, </a:t>
            </a:r>
            <a:r>
              <a:rPr lang="el-GR" sz="1800" dirty="0"/>
              <a:t>Ω, </a:t>
            </a:r>
            <a:r>
              <a:rPr lang="en-US" sz="1800" dirty="0"/>
              <a:t>or U (for "universal set").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For example, if the experiment is tossing a coin, the sample space is typically the set {head, tail}.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For tossing two coins, the corresponding sample space would be {(</a:t>
            </a:r>
            <a:r>
              <a:rPr lang="en-US" sz="1800" dirty="0" err="1"/>
              <a:t>head,head</a:t>
            </a:r>
            <a:r>
              <a:rPr lang="en-US" sz="1800" dirty="0"/>
              <a:t>), (</a:t>
            </a:r>
            <a:r>
              <a:rPr lang="en-US" sz="1800" dirty="0" err="1"/>
              <a:t>head,tail</a:t>
            </a:r>
            <a:r>
              <a:rPr lang="en-US" sz="1800" dirty="0"/>
              <a:t>), (</a:t>
            </a:r>
            <a:r>
              <a:rPr lang="en-US" sz="1800" dirty="0" err="1"/>
              <a:t>tail,head</a:t>
            </a:r>
            <a:r>
              <a:rPr lang="en-US" sz="1800" dirty="0"/>
              <a:t>), (</a:t>
            </a:r>
            <a:r>
              <a:rPr lang="en-US" sz="1800" dirty="0" err="1"/>
              <a:t>tail,tail</a:t>
            </a:r>
            <a:r>
              <a:rPr lang="en-US" sz="1800" dirty="0"/>
              <a:t>)}.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For tossing a single six-sided die, the typical sample space is {1, 2, 3, 4, 5, 6} (in which the result of interest is the number of pips facing up).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5301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Probability Outcomes</a:t>
            </a:r>
            <a:br>
              <a:rPr lang="en-US" dirty="0"/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/wiki/Experiment_(</a:t>
            </a:r>
            <a:r>
              <a:rPr lang="en-US" sz="2700" dirty="0" err="1">
                <a:solidFill>
                  <a:srgbClr val="0000FF"/>
                </a:solidFill>
              </a:rPr>
              <a:t>probability_theory</a:t>
            </a:r>
            <a:r>
              <a:rPr lang="en-US" sz="2700" dirty="0">
                <a:solidFill>
                  <a:srgbClr val="0000FF"/>
                </a:solidFill>
              </a:rPr>
              <a:t>)</a:t>
            </a:r>
            <a:br>
              <a:rPr lang="en-US" sz="2700" dirty="0">
                <a:solidFill>
                  <a:srgbClr val="0000FF"/>
                </a:solidFill>
              </a:rPr>
            </a:br>
            <a:endParaRPr lang="en-US" sz="2700" dirty="0">
              <a:solidFill>
                <a:srgbClr val="0000FF"/>
              </a:solidFill>
            </a:endParaRPr>
          </a:p>
        </p:txBody>
      </p:sp>
      <p:pic>
        <p:nvPicPr>
          <p:cNvPr id="2" name="Picture 1" descr="Screen Shot 2017-01-19 at 11.19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135176"/>
            <a:ext cx="89789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26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69" y="1600200"/>
            <a:ext cx="8710275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To define probability distributions for the simplest cases, one needs to distinguish between discrete and continuous </a:t>
            </a:r>
            <a:r>
              <a:rPr lang="en-US" sz="2000" b="1" dirty="0"/>
              <a:t>random variables</a:t>
            </a:r>
            <a:r>
              <a:rPr lang="en-US" sz="2000" dirty="0"/>
              <a:t>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In the discrete case, it is sufficient to specify a </a:t>
            </a:r>
            <a:r>
              <a:rPr lang="en-US" sz="2000" b="1" dirty="0"/>
              <a:t>probability mass function</a:t>
            </a:r>
            <a:r>
              <a:rPr lang="en-US" sz="2000" dirty="0"/>
              <a:t> assigning a probability to each possible outcome: for example, when throwing a fair dice, each of the six values 1 to 6 has the probability 1/6.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 The </a:t>
            </a:r>
            <a:r>
              <a:rPr lang="en-US" sz="2000" b="1" dirty="0"/>
              <a:t>probability</a:t>
            </a:r>
            <a:r>
              <a:rPr lang="en-US" sz="2000" dirty="0"/>
              <a:t> of an event is then defined to be the sum of the probabilities of the outcomes that satisfy the event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For example, the probability of the event "the die rolls an even value" is </a:t>
            </a:r>
            <a:r>
              <a:rPr lang="en-US" sz="2000" dirty="0" err="1"/>
              <a:t>Prob</a:t>
            </a:r>
            <a:r>
              <a:rPr lang="en-US" sz="2000" dirty="0"/>
              <a:t> ⁡ (2) + </a:t>
            </a:r>
            <a:r>
              <a:rPr lang="en-US" sz="2000" dirty="0" err="1"/>
              <a:t>Prob</a:t>
            </a:r>
            <a:r>
              <a:rPr lang="en-US" sz="2000" dirty="0"/>
              <a:t> ⁡ (4) + </a:t>
            </a:r>
            <a:r>
              <a:rPr lang="en-US" sz="2000" dirty="0" err="1"/>
              <a:t>Prob</a:t>
            </a:r>
            <a:r>
              <a:rPr lang="en-US" sz="2000" dirty="0"/>
              <a:t> ⁡ (6) = 1/6 + 1/6 + 1/6 = 1/2.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Probability Distributions</a:t>
            </a:r>
            <a:br>
              <a:rPr lang="en-US" dirty="0"/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</a:t>
            </a:r>
            <a:r>
              <a:rPr lang="en-US" sz="2700" dirty="0" err="1">
                <a:solidFill>
                  <a:srgbClr val="0000FF"/>
                </a:solidFill>
              </a:rPr>
              <a:t>Probability_distribution</a:t>
            </a:r>
            <a:endParaRPr lang="en-US" sz="2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73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Probability Distributions</a:t>
            </a:r>
            <a:br>
              <a:rPr lang="en-US" dirty="0"/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</a:t>
            </a:r>
            <a:r>
              <a:rPr lang="en-US" sz="2700" dirty="0" err="1">
                <a:solidFill>
                  <a:srgbClr val="0000FF"/>
                </a:solidFill>
              </a:rPr>
              <a:t>Probability_distribution</a:t>
            </a:r>
            <a:endParaRPr lang="en-US" sz="27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probability density function </a:t>
            </a:r>
            <a:r>
              <a:rPr lang="en-US" sz="2000" dirty="0"/>
              <a:t>(“PDF”) describes the infinitesimal probability of any given value</a:t>
            </a:r>
          </a:p>
          <a:p>
            <a:r>
              <a:rPr lang="en-US" sz="2000" dirty="0"/>
              <a:t>The probability that the outcome lies in a given interval can be computed by integrating the probability density function over that interval. 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cumulative distribution function </a:t>
            </a:r>
            <a:r>
              <a:rPr lang="en-US" sz="2000" dirty="0"/>
              <a:t>(“CDF”) describes the probability that the random variable is no larger (≤) than a given value</a:t>
            </a:r>
          </a:p>
          <a:p>
            <a:r>
              <a:rPr lang="en-US" sz="2000" dirty="0"/>
              <a:t>The probability that the outcome lies in a given interval can be computed by taking the difference between the values of the cumulative distribution function at the endpoints of the interval. </a:t>
            </a:r>
          </a:p>
          <a:p>
            <a:r>
              <a:rPr lang="en-US" sz="2000" dirty="0"/>
              <a:t>The cumulative distribution function is the </a:t>
            </a:r>
            <a:r>
              <a:rPr lang="en-US" sz="2000" b="1" dirty="0"/>
              <a:t>antiderivative</a:t>
            </a:r>
            <a:r>
              <a:rPr lang="en-US" sz="2000" dirty="0"/>
              <a:t> of the probability density function provided that the latter function exists.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8525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Statlets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http://</a:t>
            </a:r>
            <a:r>
              <a:rPr lang="en-US" sz="2400" dirty="0" err="1">
                <a:solidFill>
                  <a:srgbClr val="0000FF"/>
                </a:solidFill>
              </a:rPr>
              <a:t>www.math.usu.edu</a:t>
            </a:r>
            <a:r>
              <a:rPr lang="en-US" sz="2400" dirty="0">
                <a:solidFill>
                  <a:srgbClr val="0000FF"/>
                </a:solidFill>
              </a:rPr>
              <a:t>/</a:t>
            </a:r>
            <a:r>
              <a:rPr lang="en-US" sz="2400" dirty="0" err="1">
                <a:solidFill>
                  <a:srgbClr val="0000FF"/>
                </a:solidFill>
              </a:rPr>
              <a:t>schneit</a:t>
            </a:r>
            <a:r>
              <a:rPr lang="en-US" sz="2400" dirty="0">
                <a:solidFill>
                  <a:srgbClr val="0000FF"/>
                </a:solidFill>
              </a:rPr>
              <a:t>/CTIS/</a:t>
            </a:r>
          </a:p>
        </p:txBody>
      </p:sp>
      <p:pic>
        <p:nvPicPr>
          <p:cNvPr id="4" name="Picture 3" descr="Screen Shot 2017-02-01 at 1.16.25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7" y="1507071"/>
            <a:ext cx="8026097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02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Probability Densities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</a:t>
            </a:r>
            <a:r>
              <a:rPr lang="en-US" sz="2700" dirty="0" err="1">
                <a:solidFill>
                  <a:srgbClr val="0000FF"/>
                </a:solidFill>
              </a:rPr>
              <a:t>Probability_distribution</a:t>
            </a:r>
            <a:endParaRPr lang="en-US" sz="27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82312"/>
            <a:ext cx="4371905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following terms are used for non-cumulative probability distribution functions:</a:t>
            </a:r>
          </a:p>
          <a:p>
            <a:r>
              <a:rPr lang="en-US" sz="2000" b="1" dirty="0"/>
              <a:t>Probability mass</a:t>
            </a:r>
            <a:r>
              <a:rPr lang="en-US" sz="2000" dirty="0"/>
              <a:t>, Probability mass function, PMF: for discrete random variables.</a:t>
            </a:r>
          </a:p>
          <a:p>
            <a:r>
              <a:rPr lang="en-US" sz="2000" b="1" dirty="0"/>
              <a:t>Probability density</a:t>
            </a:r>
            <a:r>
              <a:rPr lang="en-US" sz="2000" dirty="0"/>
              <a:t>, Probability density function, PDF: most often reserved for continuous random variables.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A probability density function can be thought of as a histogram that has been normalized so that its total mass is 1.</a:t>
            </a:r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5" name="Picture 4" descr="Screen Shot 2017-01-19 at 3.3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38" y="1709586"/>
            <a:ext cx="40386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25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Basic terms</a:t>
            </a:r>
          </a:p>
          <a:p>
            <a:r>
              <a:rPr lang="en-US" sz="1800" dirty="0">
                <a:hlinkClick r:id="rId2" tooltip="Mode (statistics)"/>
              </a:rPr>
              <a:t>Mode</a:t>
            </a:r>
            <a:r>
              <a:rPr lang="en-US" sz="1800" dirty="0"/>
              <a:t>: for a discrete random variable, the value with highest probability (the location at which the probability mass function has its peak); for a continuous random variable, the location at which the probability density function has its peak.</a:t>
            </a:r>
          </a:p>
          <a:p>
            <a:r>
              <a:rPr lang="en-US" sz="1800" dirty="0">
                <a:hlinkClick r:id="rId3" tooltip="Heavy-tailed distribution"/>
              </a:rPr>
              <a:t>Tail</a:t>
            </a:r>
            <a:r>
              <a:rPr lang="en-US" sz="1800" dirty="0"/>
              <a:t>: the complement of the head within the support; the large set of values where the </a:t>
            </a:r>
            <a:r>
              <a:rPr lang="en-US" sz="1800" dirty="0" err="1"/>
              <a:t>pmf</a:t>
            </a:r>
            <a:r>
              <a:rPr lang="en-US" sz="1800" dirty="0"/>
              <a:t> or </a:t>
            </a:r>
            <a:r>
              <a:rPr lang="en-US" sz="1800" dirty="0" err="1"/>
              <a:t>pdf</a:t>
            </a:r>
            <a:r>
              <a:rPr lang="en-US" sz="1800" dirty="0"/>
              <a:t> is relatively low.</a:t>
            </a:r>
          </a:p>
          <a:p>
            <a:r>
              <a:rPr lang="en-US" sz="1800" dirty="0">
                <a:hlinkClick r:id="rId4" tooltip="Expected value"/>
              </a:rPr>
              <a:t>Expected value</a:t>
            </a:r>
            <a:r>
              <a:rPr lang="en-US" sz="1800" dirty="0"/>
              <a:t> or </a:t>
            </a:r>
            <a:r>
              <a:rPr lang="en-US" sz="1800" b="1" dirty="0"/>
              <a:t>mean</a:t>
            </a:r>
            <a:r>
              <a:rPr lang="en-US" sz="1800" dirty="0"/>
              <a:t>: the weighted average of the possible values, using their probabilities as their weights; or the continuous analog thereof.</a:t>
            </a:r>
          </a:p>
          <a:p>
            <a:r>
              <a:rPr lang="en-US" sz="1800" dirty="0">
                <a:hlinkClick r:id="rId5" tooltip="Median"/>
              </a:rPr>
              <a:t>Median</a:t>
            </a:r>
            <a:r>
              <a:rPr lang="en-US" sz="1800" dirty="0"/>
              <a:t>: the value such that the set of values less than the median has a probability of one-half.</a:t>
            </a:r>
          </a:p>
          <a:p>
            <a:r>
              <a:rPr lang="en-US" sz="1800" dirty="0">
                <a:hlinkClick r:id="rId6" tooltip="Variance"/>
              </a:rPr>
              <a:t>Variance</a:t>
            </a:r>
            <a:r>
              <a:rPr lang="en-US" sz="1800" dirty="0"/>
              <a:t>: the second moment of the </a:t>
            </a:r>
            <a:r>
              <a:rPr lang="en-US" sz="1800" dirty="0" err="1"/>
              <a:t>pmf</a:t>
            </a:r>
            <a:r>
              <a:rPr lang="en-US" sz="1800" dirty="0"/>
              <a:t> or </a:t>
            </a:r>
            <a:r>
              <a:rPr lang="en-US" sz="1800" dirty="0" err="1"/>
              <a:t>pdf</a:t>
            </a:r>
            <a:r>
              <a:rPr lang="en-US" sz="1800" dirty="0"/>
              <a:t> about the mean; an important measure of the dispersion of the distribution.</a:t>
            </a:r>
          </a:p>
          <a:p>
            <a:r>
              <a:rPr lang="en-US" sz="1800" dirty="0">
                <a:hlinkClick r:id="rId7" tooltip="Standard deviation"/>
              </a:rPr>
              <a:t>Standard deviation</a:t>
            </a:r>
            <a:r>
              <a:rPr lang="en-US" sz="1800" dirty="0"/>
              <a:t>: the square root of the variance, and hence another measure of dispersion.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Probability Densities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</a:t>
            </a:r>
            <a:r>
              <a:rPr lang="en-US" sz="2700" dirty="0" err="1">
                <a:solidFill>
                  <a:srgbClr val="0000FF"/>
                </a:solidFill>
              </a:rPr>
              <a:t>Probability_distribution</a:t>
            </a:r>
            <a:endParaRPr lang="en-US" sz="2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76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1600200"/>
            <a:ext cx="8744857" cy="4525963"/>
          </a:xfrm>
        </p:spPr>
        <p:txBody>
          <a:bodyPr>
            <a:normAutofit/>
          </a:bodyPr>
          <a:lstStyle/>
          <a:p>
            <a:r>
              <a:rPr lang="en-US" sz="2400" b="1" dirty="0"/>
              <a:t>Symmetry</a:t>
            </a:r>
            <a:r>
              <a:rPr lang="en-US" sz="2400" dirty="0"/>
              <a:t>: a property of some distributions in which the portion of the distribution to the left of a specific value is a mirror image of the portion to its right.</a:t>
            </a:r>
          </a:p>
          <a:p>
            <a:r>
              <a:rPr lang="en-US" sz="2400" dirty="0">
                <a:hlinkClick r:id="rId2" tooltip="Skewness"/>
              </a:rPr>
              <a:t>Skewness</a:t>
            </a:r>
            <a:r>
              <a:rPr lang="en-US" sz="2400" dirty="0"/>
              <a:t>: a measure of the extent to which a </a:t>
            </a:r>
            <a:r>
              <a:rPr lang="en-US" sz="2400" dirty="0" err="1"/>
              <a:t>pmf</a:t>
            </a:r>
            <a:r>
              <a:rPr lang="en-US" sz="2400" dirty="0"/>
              <a:t> or </a:t>
            </a:r>
            <a:r>
              <a:rPr lang="en-US" sz="2400" dirty="0" err="1"/>
              <a:t>pdf</a:t>
            </a:r>
            <a:r>
              <a:rPr lang="en-US" sz="2400" dirty="0"/>
              <a:t> "leans" to one side of its mean. (The third standardized moment , or moment about the mean, of the distribution.)</a:t>
            </a:r>
          </a:p>
          <a:p>
            <a:r>
              <a:rPr lang="en-US" sz="2400" dirty="0">
                <a:hlinkClick r:id="rId3" tooltip="Kurtosis"/>
              </a:rPr>
              <a:t>Kurtosis</a:t>
            </a:r>
            <a:r>
              <a:rPr lang="en-US" sz="2400" dirty="0"/>
              <a:t>: a measure of the "fatness" of the tails of a </a:t>
            </a:r>
            <a:r>
              <a:rPr lang="en-US" sz="2400" dirty="0" err="1"/>
              <a:t>pmf</a:t>
            </a:r>
            <a:r>
              <a:rPr lang="en-US" sz="2400" dirty="0"/>
              <a:t> or </a:t>
            </a:r>
            <a:r>
              <a:rPr lang="en-US" sz="2400" dirty="0" err="1"/>
              <a:t>pdf</a:t>
            </a:r>
            <a:r>
              <a:rPr lang="en-US" sz="2400" dirty="0"/>
              <a:t>.( The fourth standardized moment of the distribution.)</a:t>
            </a:r>
          </a:p>
          <a:p>
            <a:endParaRPr lang="en-US" sz="24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Probability Densities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</a:t>
            </a:r>
            <a:r>
              <a:rPr lang="en-US" sz="2700" dirty="0" err="1">
                <a:solidFill>
                  <a:srgbClr val="0000FF"/>
                </a:solidFill>
              </a:rPr>
              <a:t>Probability_distribution</a:t>
            </a:r>
            <a:endParaRPr lang="en-US" sz="2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40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Expected Value (Sample Mean)</a:t>
            </a:r>
            <a:br>
              <a:rPr lang="en-US" dirty="0"/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/wiki/Experiment_(</a:t>
            </a:r>
            <a:r>
              <a:rPr lang="en-US" sz="2700" dirty="0" err="1">
                <a:solidFill>
                  <a:srgbClr val="0000FF"/>
                </a:solidFill>
              </a:rPr>
              <a:t>probability_theory</a:t>
            </a:r>
            <a:r>
              <a:rPr lang="en-US" sz="2700" dirty="0">
                <a:solidFill>
                  <a:srgbClr val="0000FF"/>
                </a:solidFill>
              </a:rPr>
              <a:t>)</a:t>
            </a:r>
            <a:br>
              <a:rPr lang="en-US" sz="2700" dirty="0">
                <a:solidFill>
                  <a:srgbClr val="0000FF"/>
                </a:solidFill>
              </a:rPr>
            </a:br>
            <a:endParaRPr lang="en-US" sz="2700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7-01-19 at 2.06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6" y="1638006"/>
            <a:ext cx="8686800" cy="444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3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51673B-C012-2A4C-B02E-562843EEE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361" y="111512"/>
            <a:ext cx="7293279" cy="64907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599686-66BD-4C44-96C4-4E6E4AB82959}"/>
              </a:ext>
            </a:extLst>
          </p:cNvPr>
          <p:cNvSpPr txBox="1"/>
          <p:nvPr/>
        </p:nvSpPr>
        <p:spPr>
          <a:xfrm>
            <a:off x="2341757" y="2631688"/>
            <a:ext cx="1505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F49FF"/>
                </a:solidFill>
              </a:rPr>
              <a:t>Current Data </a:t>
            </a:r>
          </a:p>
          <a:p>
            <a:pPr algn="ctr"/>
            <a:r>
              <a:rPr lang="en-US" dirty="0">
                <a:solidFill>
                  <a:srgbClr val="0F49FF"/>
                </a:solidFill>
              </a:rPr>
              <a:t>2/2/2021</a:t>
            </a:r>
          </a:p>
        </p:txBody>
      </p:sp>
    </p:spTree>
    <p:extLst>
      <p:ext uri="{BB962C8B-B14F-4D97-AF65-F5344CB8AC3E}">
        <p14:creationId xmlns:p14="http://schemas.microsoft.com/office/powerpoint/2010/main" val="2154725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Expected Value (Sample Mean)</a:t>
            </a:r>
            <a:br>
              <a:rPr lang="en-US" dirty="0"/>
            </a:br>
            <a:r>
              <a:rPr lang="en-US" sz="2400" dirty="0">
                <a:solidFill>
                  <a:srgbClr val="0000FF"/>
                </a:solidFill>
              </a:rPr>
              <a:t>https://</a:t>
            </a:r>
            <a:r>
              <a:rPr lang="en-US" sz="2400" dirty="0" err="1">
                <a:solidFill>
                  <a:srgbClr val="0000FF"/>
                </a:solidFill>
              </a:rPr>
              <a:t>en.wikipedia.org</a:t>
            </a:r>
            <a:r>
              <a:rPr lang="en-US" sz="2400" dirty="0">
                <a:solidFill>
                  <a:srgbClr val="0000FF"/>
                </a:solidFill>
              </a:rPr>
              <a:t>/wiki/</a:t>
            </a:r>
            <a:r>
              <a:rPr lang="en-US" sz="2400" dirty="0" err="1">
                <a:solidFill>
                  <a:srgbClr val="0000FF"/>
                </a:solidFill>
              </a:rPr>
              <a:t>Expected_value</a:t>
            </a:r>
            <a:endParaRPr lang="en-US" dirty="0"/>
          </a:p>
        </p:txBody>
      </p:sp>
      <p:pic>
        <p:nvPicPr>
          <p:cNvPr id="4" name="Content Placeholder 3" descr="Screen Shot 2017-01-22 at 11.57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89" r="-439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5607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1-19 at 2.08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6" y="2349137"/>
            <a:ext cx="8001000" cy="3289300"/>
          </a:xfrm>
          <a:prstGeom prst="rect">
            <a:avLst/>
          </a:prstGeom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Expected Value (Sample Mean)</a:t>
            </a:r>
            <a:br>
              <a:rPr lang="en-US" dirty="0"/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/wiki/Experiment_(</a:t>
            </a:r>
            <a:r>
              <a:rPr lang="en-US" sz="2700" dirty="0" err="1">
                <a:solidFill>
                  <a:srgbClr val="0000FF"/>
                </a:solidFill>
              </a:rPr>
              <a:t>probability_theory</a:t>
            </a:r>
            <a:r>
              <a:rPr lang="en-US" sz="2700" dirty="0">
                <a:solidFill>
                  <a:srgbClr val="0000FF"/>
                </a:solidFill>
              </a:rPr>
              <a:t>)</a:t>
            </a:r>
            <a:br>
              <a:rPr lang="en-US" sz="2700" dirty="0">
                <a:solidFill>
                  <a:srgbClr val="0000FF"/>
                </a:solidFill>
              </a:rPr>
            </a:br>
            <a:endParaRPr lang="en-US" sz="27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8133" y="5283200"/>
            <a:ext cx="2728403" cy="355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97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Expected Value (Sample Mean)</a:t>
            </a:r>
            <a:br>
              <a:rPr lang="en-US" dirty="0"/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/wiki/Experiment_(</a:t>
            </a:r>
            <a:r>
              <a:rPr lang="en-US" sz="2700" dirty="0" err="1">
                <a:solidFill>
                  <a:srgbClr val="0000FF"/>
                </a:solidFill>
              </a:rPr>
              <a:t>probability_theory</a:t>
            </a:r>
            <a:r>
              <a:rPr lang="en-US" sz="2700" dirty="0">
                <a:solidFill>
                  <a:srgbClr val="0000FF"/>
                </a:solidFill>
              </a:rPr>
              <a:t>)</a:t>
            </a:r>
            <a:br>
              <a:rPr lang="en-US" sz="2700" dirty="0">
                <a:solidFill>
                  <a:srgbClr val="0000FF"/>
                </a:solidFill>
              </a:rPr>
            </a:br>
            <a:endParaRPr lang="en-US" sz="2700" dirty="0">
              <a:solidFill>
                <a:srgbClr val="0000FF"/>
              </a:solidFill>
            </a:endParaRPr>
          </a:p>
        </p:txBody>
      </p:sp>
      <p:pic>
        <p:nvPicPr>
          <p:cNvPr id="2" name="Picture 1" descr="Screen Shot 2017-01-19 at 2.12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22" y="1417638"/>
            <a:ext cx="5721606" cy="5230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9714" y="3943507"/>
            <a:ext cx="2218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The rate of convergence can be </a:t>
            </a:r>
          </a:p>
          <a:p>
            <a:pPr algn="r"/>
            <a:r>
              <a:rPr lang="en-US" sz="1200" dirty="0"/>
              <a:t>roughly quantified by </a:t>
            </a:r>
          </a:p>
          <a:p>
            <a:pPr algn="r"/>
            <a:r>
              <a:rPr lang="en-US" sz="1200" dirty="0"/>
              <a:t>Chebyshev's inequality and the</a:t>
            </a:r>
          </a:p>
          <a:p>
            <a:pPr algn="r"/>
            <a:r>
              <a:rPr lang="en-US" sz="1200" dirty="0"/>
              <a:t> Berry–Esseen theorem.</a:t>
            </a:r>
          </a:p>
        </p:txBody>
      </p:sp>
    </p:spTree>
    <p:extLst>
      <p:ext uri="{BB962C8B-B14F-4D97-AF65-F5344CB8AC3E}">
        <p14:creationId xmlns:p14="http://schemas.microsoft.com/office/powerpoint/2010/main" val="1669701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Expected Value (Discrete Random Variables)</a:t>
            </a:r>
            <a:br>
              <a:rPr lang="en-US" sz="3600" dirty="0"/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/wiki/Experiment_(</a:t>
            </a:r>
            <a:r>
              <a:rPr lang="en-US" sz="2700" dirty="0" err="1">
                <a:solidFill>
                  <a:srgbClr val="0000FF"/>
                </a:solidFill>
              </a:rPr>
              <a:t>probability_theory</a:t>
            </a:r>
            <a:r>
              <a:rPr lang="en-US" sz="2700" dirty="0">
                <a:solidFill>
                  <a:srgbClr val="0000FF"/>
                </a:solidFill>
              </a:rPr>
              <a:t>)</a:t>
            </a:r>
            <a:br>
              <a:rPr lang="en-US" sz="2700" dirty="0">
                <a:solidFill>
                  <a:srgbClr val="0000FF"/>
                </a:solidFill>
              </a:rPr>
            </a:br>
            <a:endParaRPr lang="en-US" sz="2700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1730077"/>
            <a:ext cx="8338126" cy="3036705"/>
            <a:chOff x="457200" y="1730077"/>
            <a:chExt cx="8338126" cy="3036705"/>
          </a:xfrm>
        </p:grpSpPr>
        <p:pic>
          <p:nvPicPr>
            <p:cNvPr id="2" name="Picture 1" descr="Screen Shot 2017-01-19 at 2.16.11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02"/>
            <a:stretch/>
          </p:blipFill>
          <p:spPr>
            <a:xfrm>
              <a:off x="457200" y="1730077"/>
              <a:ext cx="8338126" cy="303670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332232" y="1730077"/>
              <a:ext cx="920382" cy="386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0574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7-01-19 at 2.1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0" y="2249190"/>
            <a:ext cx="8320258" cy="2906940"/>
          </a:xfrm>
          <a:prstGeom prst="rect">
            <a:avLst/>
          </a:prstGeom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Expected Value (Sample Mean)</a:t>
            </a:r>
            <a:br>
              <a:rPr lang="en-US" dirty="0"/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/wiki/Experiment_(</a:t>
            </a:r>
            <a:r>
              <a:rPr lang="en-US" sz="2700" dirty="0" err="1">
                <a:solidFill>
                  <a:srgbClr val="0000FF"/>
                </a:solidFill>
              </a:rPr>
              <a:t>probability_theory</a:t>
            </a:r>
            <a:r>
              <a:rPr lang="en-US" sz="2700" dirty="0">
                <a:solidFill>
                  <a:srgbClr val="0000FF"/>
                </a:solidFill>
              </a:rPr>
              <a:t>)</a:t>
            </a:r>
            <a:br>
              <a:rPr lang="en-US" sz="2700" dirty="0">
                <a:solidFill>
                  <a:srgbClr val="0000FF"/>
                </a:solidFill>
              </a:rPr>
            </a:br>
            <a:endParaRPr lang="en-US" sz="27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933" y="5825067"/>
            <a:ext cx="4402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800000"/>
                </a:solidFill>
              </a:rPr>
              <a:t>Bad bet !!</a:t>
            </a:r>
          </a:p>
        </p:txBody>
      </p:sp>
    </p:spTree>
    <p:extLst>
      <p:ext uri="{BB962C8B-B14F-4D97-AF65-F5344CB8AC3E}">
        <p14:creationId xmlns:p14="http://schemas.microsoft.com/office/powerpoint/2010/main" val="169921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Expectation: Example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https://</a:t>
            </a:r>
            <a:r>
              <a:rPr lang="en-US" sz="1600" dirty="0" err="1">
                <a:solidFill>
                  <a:srgbClr val="0000FF"/>
                </a:solidFill>
              </a:rPr>
              <a:t>www.boundless.com</a:t>
            </a:r>
            <a:r>
              <a:rPr lang="en-US" sz="1600" dirty="0">
                <a:solidFill>
                  <a:srgbClr val="0000FF"/>
                </a:solidFill>
              </a:rPr>
              <a:t>/finance/textbooks/boundless-finance-textbook/introduction-to-risk-and-return-8/understanding-return-76/expected-return-340-3795/</a:t>
            </a:r>
          </a:p>
        </p:txBody>
      </p:sp>
      <p:pic>
        <p:nvPicPr>
          <p:cNvPr id="3" name="Picture 2" descr="betting-20outcom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4" y="1632468"/>
            <a:ext cx="7941733" cy="509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2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Expected Value (Continuous Random Variables)</a:t>
            </a:r>
            <a:br>
              <a:rPr lang="en-US" dirty="0"/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/wiki/Experiment_(</a:t>
            </a:r>
            <a:r>
              <a:rPr lang="en-US" sz="2700" dirty="0" err="1">
                <a:solidFill>
                  <a:srgbClr val="0000FF"/>
                </a:solidFill>
              </a:rPr>
              <a:t>probability_theory</a:t>
            </a:r>
            <a:r>
              <a:rPr lang="en-US" sz="2700" dirty="0">
                <a:solidFill>
                  <a:srgbClr val="0000FF"/>
                </a:solidFill>
              </a:rPr>
              <a:t>)</a:t>
            </a:r>
            <a:br>
              <a:rPr lang="en-US" sz="2700" dirty="0">
                <a:solidFill>
                  <a:srgbClr val="0000FF"/>
                </a:solidFill>
              </a:rPr>
            </a:br>
            <a:endParaRPr lang="en-US" sz="2700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7-01-19 at 2.2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2" y="1572025"/>
            <a:ext cx="8343900" cy="2082800"/>
          </a:xfrm>
          <a:prstGeom prst="rect">
            <a:avLst/>
          </a:prstGeom>
        </p:spPr>
      </p:pic>
      <p:pic>
        <p:nvPicPr>
          <p:cNvPr id="4" name="Picture 3" descr="Screen Shot 2017-01-19 at 2.23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3" y="4101218"/>
            <a:ext cx="8356600" cy="1625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50933" y="1572025"/>
            <a:ext cx="795867" cy="459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90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Expected Value: Properties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</a:t>
            </a:r>
            <a:r>
              <a:rPr lang="en-US" sz="2700" dirty="0" err="1">
                <a:solidFill>
                  <a:srgbClr val="0000FF"/>
                </a:solidFill>
              </a:rPr>
              <a:t>Expected_value</a:t>
            </a:r>
            <a:endParaRPr lang="en-US" sz="2700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7-01-22 at 11.52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1000"/>
            <a:ext cx="8229600" cy="49329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5600" y="1651000"/>
            <a:ext cx="558800" cy="29633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78000" y="1803400"/>
            <a:ext cx="558800" cy="29633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0400" y="2497656"/>
            <a:ext cx="558800" cy="29633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8" y="3395105"/>
            <a:ext cx="558800" cy="29633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77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F0E23-EE08-664C-B8D5-3772AFE6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6308-88EA-2840-9701-8B773F3FFD53}" type="slidenum">
              <a:rPr lang="en-US" smtClean="0"/>
              <a:t>38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C0A87-9FEF-EB47-802A-E7090018ABDD}"/>
              </a:ext>
            </a:extLst>
          </p:cNvPr>
          <p:cNvSpPr txBox="1"/>
          <p:nvPr/>
        </p:nvSpPr>
        <p:spPr>
          <a:xfrm>
            <a:off x="1636665" y="107760"/>
            <a:ext cx="5695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Buy and Hold:  Does it Work?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An Application of Probability to the SPY ETF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8C7A7B-EAC6-734C-BA45-34F88D82B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82" y="1245326"/>
            <a:ext cx="8669856" cy="5085441"/>
          </a:xfrm>
          <a:prstGeom prst="rect">
            <a:avLst/>
          </a:prstGeom>
        </p:spPr>
      </p:pic>
      <p:sp>
        <p:nvSpPr>
          <p:cNvPr id="9" name="Right Bracket 8">
            <a:extLst>
              <a:ext uri="{FF2B5EF4-FFF2-40B4-BE49-F238E27FC236}">
                <a16:creationId xmlns:a16="http://schemas.microsoft.com/office/drawing/2014/main" id="{B60805A8-DE62-8048-8C42-1B6792BF333F}"/>
              </a:ext>
            </a:extLst>
          </p:cNvPr>
          <p:cNvSpPr/>
          <p:nvPr/>
        </p:nvSpPr>
        <p:spPr>
          <a:xfrm rot="16200000">
            <a:off x="4585158" y="1969979"/>
            <a:ext cx="67056" cy="1683166"/>
          </a:xfrm>
          <a:prstGeom prst="rightBracke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DCA132-D7C8-AD41-A94E-A56893A1BDC3}"/>
              </a:ext>
            </a:extLst>
          </p:cNvPr>
          <p:cNvSpPr txBox="1"/>
          <p:nvPr/>
        </p:nvSpPr>
        <p:spPr>
          <a:xfrm>
            <a:off x="3474716" y="2420983"/>
            <a:ext cx="2281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Holding Period</a:t>
            </a:r>
          </a:p>
        </p:txBody>
      </p:sp>
    </p:spTree>
    <p:extLst>
      <p:ext uri="{BB962C8B-B14F-4D97-AF65-F5344CB8AC3E}">
        <p14:creationId xmlns:p14="http://schemas.microsoft.com/office/powerpoint/2010/main" val="2348223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F0E23-EE08-664C-B8D5-3772AFE6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6308-88EA-2840-9701-8B773F3FFD53}" type="slidenum">
              <a:rPr lang="en-US" smtClean="0"/>
              <a:t>39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A11A3B-C629-6B4B-ADBA-D66D86435192}"/>
              </a:ext>
            </a:extLst>
          </p:cNvPr>
          <p:cNvGrpSpPr/>
          <p:nvPr/>
        </p:nvGrpSpPr>
        <p:grpSpPr>
          <a:xfrm>
            <a:off x="221845" y="1213471"/>
            <a:ext cx="8516725" cy="4825094"/>
            <a:chOff x="295793" y="191928"/>
            <a:chExt cx="11355633" cy="64334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B3E4D25-E87D-8E4A-A284-C2CAFA6F4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9654"/>
            <a:stretch/>
          </p:blipFill>
          <p:spPr>
            <a:xfrm>
              <a:off x="3311146" y="3424986"/>
              <a:ext cx="2578026" cy="3200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6648A1-C1E7-A04D-AAE5-67D3BF4303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0292"/>
            <a:stretch/>
          </p:blipFill>
          <p:spPr>
            <a:xfrm>
              <a:off x="295793" y="3424986"/>
              <a:ext cx="2545369" cy="3200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F58CD01-6C01-3F42-B192-0916A1200A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9753"/>
            <a:stretch/>
          </p:blipFill>
          <p:spPr>
            <a:xfrm>
              <a:off x="295793" y="224586"/>
              <a:ext cx="2572987" cy="3200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1E0AFD-516B-6A45-B4C7-E9AF9B4B9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9786"/>
            <a:stretch/>
          </p:blipFill>
          <p:spPr>
            <a:xfrm>
              <a:off x="3283528" y="224586"/>
              <a:ext cx="2571281" cy="32004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4453A2-A4B1-EB45-B2DF-1C58CB4A94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0595"/>
            <a:stretch/>
          </p:blipFill>
          <p:spPr>
            <a:xfrm>
              <a:off x="6126489" y="191928"/>
              <a:ext cx="2529828" cy="32004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950C60-B972-5544-B98C-6E661F7689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49366"/>
            <a:stretch/>
          </p:blipFill>
          <p:spPr>
            <a:xfrm>
              <a:off x="9058629" y="191928"/>
              <a:ext cx="2592797" cy="3200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248FF4-5A0B-E443-BF7C-6CEB5F1545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0540"/>
            <a:stretch/>
          </p:blipFill>
          <p:spPr>
            <a:xfrm>
              <a:off x="6125048" y="3424986"/>
              <a:ext cx="2532709" cy="32004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A50323-67DA-FA49-921C-8285C5883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0245"/>
            <a:stretch/>
          </p:blipFill>
          <p:spPr>
            <a:xfrm>
              <a:off x="9059367" y="3392328"/>
              <a:ext cx="2547770" cy="32004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77C0A87-9FEF-EB47-802A-E7090018ABDD}"/>
              </a:ext>
            </a:extLst>
          </p:cNvPr>
          <p:cNvSpPr txBox="1"/>
          <p:nvPr/>
        </p:nvSpPr>
        <p:spPr>
          <a:xfrm>
            <a:off x="1636665" y="107760"/>
            <a:ext cx="5695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Buy and Hold:  Does it Work?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An Application of Probability to the SPY ETF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Statistics of Market Data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0F49FF"/>
                </a:solidFill>
              </a:rPr>
              <a:t>https://</a:t>
            </a:r>
            <a:r>
              <a:rPr lang="en-US" sz="2700" dirty="0" err="1">
                <a:solidFill>
                  <a:srgbClr val="0F49FF"/>
                </a:solidFill>
              </a:rPr>
              <a:t>fred.stlouisfed.org</a:t>
            </a:r>
            <a:r>
              <a:rPr lang="en-US" sz="2700" dirty="0">
                <a:solidFill>
                  <a:srgbClr val="0F49FF"/>
                </a:solidFill>
              </a:rPr>
              <a:t>/series/A191RL1Q225SBEA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BDD458-018F-044E-80C8-3766EE6DD04E}"/>
              </a:ext>
            </a:extLst>
          </p:cNvPr>
          <p:cNvSpPr txBox="1"/>
          <p:nvPr/>
        </p:nvSpPr>
        <p:spPr>
          <a:xfrm>
            <a:off x="1784195" y="5854390"/>
            <a:ext cx="570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Quarterly Change in Real Gross Domestic Product</a:t>
            </a:r>
          </a:p>
          <a:p>
            <a:pPr algn="ctr"/>
            <a:r>
              <a:rPr lang="en-US" dirty="0"/>
              <a:t>GDP = Total value of all goods and services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9AA3AF-FC11-5149-906C-064BFC0FC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90477"/>
            <a:ext cx="8229600" cy="3945408"/>
          </a:xfr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FA70447-F690-C044-B7A9-4DC3E961C96A}"/>
              </a:ext>
            </a:extLst>
          </p:cNvPr>
          <p:cNvSpPr/>
          <p:nvPr/>
        </p:nvSpPr>
        <p:spPr>
          <a:xfrm>
            <a:off x="5932448" y="3144644"/>
            <a:ext cx="1326996" cy="512956"/>
          </a:xfrm>
          <a:prstGeom prst="wedgeRoundRectCallout">
            <a:avLst>
              <a:gd name="adj1" fmla="val -80510"/>
              <a:gd name="adj2" fmla="val 8641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Shaded regions are recessions</a:t>
            </a:r>
          </a:p>
        </p:txBody>
      </p:sp>
    </p:spTree>
    <p:extLst>
      <p:ext uri="{BB962C8B-B14F-4D97-AF65-F5344CB8AC3E}">
        <p14:creationId xmlns:p14="http://schemas.microsoft.com/office/powerpoint/2010/main" val="1128809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term </a:t>
            </a:r>
            <a:r>
              <a:rPr lang="en-US" sz="2400" i="1" dirty="0"/>
              <a:t>Fourier transform</a:t>
            </a:r>
            <a:r>
              <a:rPr lang="en-US" sz="2400" dirty="0"/>
              <a:t> refers to both the frequency domain representation and the mathematical operation that associates the frequency domain representation to a function of time. </a:t>
            </a:r>
          </a:p>
          <a:p>
            <a:r>
              <a:rPr lang="en-US" sz="2400" dirty="0"/>
              <a:t>The Fourier transform is not limited to functions of time, but in order to have a unified language, the domain of the original function is commonly referred to as the </a:t>
            </a:r>
            <a:r>
              <a:rPr lang="en-US" sz="2400" i="1" dirty="0"/>
              <a:t>time domain</a:t>
            </a:r>
            <a:r>
              <a:rPr lang="en-US" sz="2400" dirty="0"/>
              <a:t>.</a:t>
            </a:r>
          </a:p>
          <a:p>
            <a:r>
              <a:rPr lang="en-US" sz="2400" dirty="0"/>
              <a:t> For many functions of practical interest, one can define an operation that reverses this, the </a:t>
            </a:r>
            <a:r>
              <a:rPr lang="en-US" sz="2400" i="1" dirty="0"/>
              <a:t>inverse Fourier transformation</a:t>
            </a:r>
            <a:r>
              <a:rPr lang="en-US" sz="2400" dirty="0"/>
              <a:t> of a frequency domain representation combines the contributions of all the different frequencies to recover the original function of time.</a:t>
            </a:r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Fourier Transforms</a:t>
            </a:r>
            <a:br>
              <a:rPr lang="en-US" dirty="0"/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</a:t>
            </a:r>
            <a:r>
              <a:rPr lang="en-US" sz="2700" dirty="0" err="1">
                <a:solidFill>
                  <a:srgbClr val="0000FF"/>
                </a:solidFill>
              </a:rPr>
              <a:t>Fourier_transform</a:t>
            </a:r>
            <a:endParaRPr lang="en-US" sz="2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99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1-22 at 2.17.3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15" r="-7015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Fourier Transforms</a:t>
            </a:r>
            <a:br>
              <a:rPr lang="en-US" dirty="0"/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</a:t>
            </a:r>
            <a:r>
              <a:rPr lang="en-US" sz="2700" dirty="0" err="1">
                <a:solidFill>
                  <a:srgbClr val="0000FF"/>
                </a:solidFill>
              </a:rPr>
              <a:t>Fourier_transform</a:t>
            </a:r>
            <a:endParaRPr lang="en-US" sz="2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97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1-22 at 2.20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" y="0"/>
            <a:ext cx="534924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5795" y="2279217"/>
            <a:ext cx="3222380" cy="27187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Fourier Transforms</a:t>
            </a:r>
            <a:br>
              <a:rPr lang="en-US" dirty="0"/>
            </a:br>
            <a:r>
              <a:rPr lang="en-US" sz="2700" dirty="0">
                <a:solidFill>
                  <a:srgbClr val="0000FF"/>
                </a:solidFill>
              </a:rPr>
              <a:t>https://</a:t>
            </a:r>
            <a:r>
              <a:rPr lang="en-US" sz="2700" dirty="0" err="1">
                <a:solidFill>
                  <a:srgbClr val="0000FF"/>
                </a:solidFill>
              </a:rPr>
              <a:t>en.wikipedia.org</a:t>
            </a:r>
            <a:r>
              <a:rPr lang="en-US" sz="2700" dirty="0">
                <a:solidFill>
                  <a:srgbClr val="0000FF"/>
                </a:solidFill>
              </a:rPr>
              <a:t>/wiki/</a:t>
            </a:r>
            <a:r>
              <a:rPr lang="en-US" sz="2700" dirty="0" err="1">
                <a:solidFill>
                  <a:srgbClr val="0000FF"/>
                </a:solidFill>
              </a:rPr>
              <a:t>Fourier_transform</a:t>
            </a:r>
            <a:endParaRPr lang="en-US" sz="2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50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Expected Value &amp; Characteristic Function</a:t>
            </a:r>
            <a:br>
              <a:rPr lang="en-US" sz="3600" dirty="0"/>
            </a:br>
            <a:r>
              <a:rPr lang="en-US" sz="2400" dirty="0">
                <a:solidFill>
                  <a:srgbClr val="0000FF"/>
                </a:solidFill>
              </a:rPr>
              <a:t>https://</a:t>
            </a:r>
            <a:r>
              <a:rPr lang="en-US" sz="2400" dirty="0" err="1">
                <a:solidFill>
                  <a:srgbClr val="0000FF"/>
                </a:solidFill>
              </a:rPr>
              <a:t>en.wikipedia.org</a:t>
            </a:r>
            <a:r>
              <a:rPr lang="en-US" sz="2400" dirty="0">
                <a:solidFill>
                  <a:srgbClr val="0000FF"/>
                </a:solidFill>
              </a:rPr>
              <a:t>/wiki/</a:t>
            </a:r>
            <a:r>
              <a:rPr lang="en-US" sz="2400" dirty="0" err="1">
                <a:solidFill>
                  <a:srgbClr val="0000FF"/>
                </a:solidFill>
              </a:rPr>
              <a:t>Expected_value</a:t>
            </a:r>
            <a:endParaRPr lang="en-US" sz="2400" dirty="0"/>
          </a:p>
        </p:txBody>
      </p:sp>
      <p:pic>
        <p:nvPicPr>
          <p:cNvPr id="3" name="Picture 2" descr="Screen Shot 2017-01-22 at 11.54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9" y="1618930"/>
            <a:ext cx="8699500" cy="4902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D23020-E75C-8445-B57F-24C2435B1325}"/>
              </a:ext>
            </a:extLst>
          </p:cNvPr>
          <p:cNvSpPr/>
          <p:nvPr/>
        </p:nvSpPr>
        <p:spPr>
          <a:xfrm>
            <a:off x="2943922" y="6021659"/>
            <a:ext cx="5742878" cy="345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440A-9FBA-D743-A7BB-045050F1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Statistics of Market Data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0F49FF"/>
                </a:solidFill>
              </a:rPr>
              <a:t>https://</a:t>
            </a:r>
            <a:r>
              <a:rPr lang="en-US" sz="2700" dirty="0" err="1">
                <a:solidFill>
                  <a:srgbClr val="0F49FF"/>
                </a:solidFill>
              </a:rPr>
              <a:t>fred.stlouisfed.org</a:t>
            </a:r>
            <a:r>
              <a:rPr lang="en-US" sz="2700" dirty="0">
                <a:solidFill>
                  <a:srgbClr val="0F49FF"/>
                </a:solidFill>
              </a:rPr>
              <a:t>/series/GDPC1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AAB0CD-A04F-8544-9991-75B32DE22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97221"/>
            <a:ext cx="8229600" cy="393192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C55853-FA59-944F-89E4-655A4B537387}"/>
              </a:ext>
            </a:extLst>
          </p:cNvPr>
          <p:cNvSpPr txBox="1"/>
          <p:nvPr/>
        </p:nvSpPr>
        <p:spPr>
          <a:xfrm>
            <a:off x="1784195" y="6110867"/>
            <a:ext cx="570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GDP</a:t>
            </a:r>
          </a:p>
        </p:txBody>
      </p:sp>
    </p:spTree>
    <p:extLst>
      <p:ext uri="{BB962C8B-B14F-4D97-AF65-F5344CB8AC3E}">
        <p14:creationId xmlns:p14="http://schemas.microsoft.com/office/powerpoint/2010/main" val="299374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Statistics of Market Data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0000FF"/>
                </a:solidFill>
              </a:rPr>
              <a:t>https://</a:t>
            </a:r>
            <a:r>
              <a:rPr lang="en-US" sz="1800" dirty="0" err="1">
                <a:solidFill>
                  <a:srgbClr val="0000FF"/>
                </a:solidFill>
              </a:rPr>
              <a:t>fred.stlouisfed.org</a:t>
            </a:r>
            <a:r>
              <a:rPr lang="en-US" sz="1800" dirty="0">
                <a:solidFill>
                  <a:srgbClr val="0000FF"/>
                </a:solidFill>
              </a:rPr>
              <a:t>/series/USD1MTD156N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6005567"/>
            <a:ext cx="755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are the lowest interest rates in 4000 years !!</a:t>
            </a:r>
          </a:p>
          <a:p>
            <a:pPr algn="ctr"/>
            <a:r>
              <a:rPr lang="en-US" dirty="0"/>
              <a:t>https://</a:t>
            </a:r>
            <a:r>
              <a:rPr lang="en-US" dirty="0" err="1"/>
              <a:t>www.aei.org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-content/uploads/2016/12/Sylla-Dec-15.pdf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954E87-7B85-654E-98AF-5FEBE51A9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7228"/>
            <a:ext cx="8229600" cy="3951907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7C4F3E-AD81-B545-B478-007B50998E37}"/>
              </a:ext>
            </a:extLst>
          </p:cNvPr>
          <p:cNvCxnSpPr>
            <a:cxnSpLocks/>
          </p:cNvCxnSpPr>
          <p:nvPr/>
        </p:nvCxnSpPr>
        <p:spPr>
          <a:xfrm flipV="1">
            <a:off x="6289288" y="5040351"/>
            <a:ext cx="602166" cy="104821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80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Statistics of Market Data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0F49FF"/>
                </a:solidFill>
              </a:rPr>
              <a:t>https://</a:t>
            </a:r>
            <a:r>
              <a:rPr lang="en-US" sz="2000" dirty="0" err="1">
                <a:solidFill>
                  <a:srgbClr val="0F49FF"/>
                </a:solidFill>
              </a:rPr>
              <a:t>www.businessinsider.com</a:t>
            </a:r>
            <a:r>
              <a:rPr lang="en-US" sz="2000" dirty="0">
                <a:solidFill>
                  <a:srgbClr val="0F49FF"/>
                </a:solidFill>
              </a:rPr>
              <a:t>/chart-5000-years-of-interest-rates-history-2016-6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6005567"/>
            <a:ext cx="755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are the lowest interest rates in 5000 years !!</a:t>
            </a:r>
          </a:p>
          <a:p>
            <a:pPr algn="ctr"/>
            <a:r>
              <a:rPr lang="en-US" dirty="0"/>
              <a:t>Credit: Bank of America Merrill Lynch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7C4F3E-AD81-B545-B478-007B50998E37}"/>
              </a:ext>
            </a:extLst>
          </p:cNvPr>
          <p:cNvCxnSpPr>
            <a:cxnSpLocks/>
          </p:cNvCxnSpPr>
          <p:nvPr/>
        </p:nvCxnSpPr>
        <p:spPr>
          <a:xfrm flipV="1">
            <a:off x="6289288" y="5040351"/>
            <a:ext cx="602166" cy="104821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5000 years of interest rates COTD">
            <a:extLst>
              <a:ext uri="{FF2B5EF4-FFF2-40B4-BE49-F238E27FC236}">
                <a16:creationId xmlns:a16="http://schemas.microsoft.com/office/drawing/2014/main" id="{E71AE5F3-6B7F-0B41-9303-4F1CFB8838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410631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3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Statistics of Market Data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http://</a:t>
            </a:r>
            <a:r>
              <a:rPr lang="en-US" sz="2000" dirty="0" err="1">
                <a:solidFill>
                  <a:srgbClr val="0000FF"/>
                </a:solidFill>
              </a:rPr>
              <a:t>seekingalpha.com</a:t>
            </a:r>
            <a:r>
              <a:rPr lang="en-US" sz="2000" dirty="0">
                <a:solidFill>
                  <a:srgbClr val="0000FF"/>
                </a:solidFill>
              </a:rPr>
              <a:t>/article/4040949-mystery-buyer-bets-big-volatility-spike</a:t>
            </a:r>
          </a:p>
        </p:txBody>
      </p:sp>
      <p:pic>
        <p:nvPicPr>
          <p:cNvPr id="9" name="Picture 8" descr="Screen Shot 2017-01-31 at 8.53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541"/>
            <a:ext cx="9144000" cy="53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7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From Time Series to Histograms</a:t>
            </a:r>
            <a:br>
              <a:rPr lang="en-US" dirty="0"/>
            </a:br>
            <a:r>
              <a:rPr lang="en-US" sz="2000" dirty="0">
                <a:solidFill>
                  <a:srgbClr val="0000FF"/>
                </a:solidFill>
              </a:rPr>
              <a:t>http://</a:t>
            </a:r>
            <a:r>
              <a:rPr lang="en-US" sz="2000" dirty="0" err="1">
                <a:solidFill>
                  <a:srgbClr val="0000FF"/>
                </a:solidFill>
              </a:rPr>
              <a:t>www.value</a:t>
            </a:r>
            <a:r>
              <a:rPr lang="en-US" sz="2000" dirty="0">
                <a:solidFill>
                  <a:srgbClr val="0000FF"/>
                </a:solidFill>
              </a:rPr>
              <a:t>-at-</a:t>
            </a:r>
            <a:r>
              <a:rPr lang="en-US" sz="2000" dirty="0" err="1">
                <a:solidFill>
                  <a:srgbClr val="0000FF"/>
                </a:solidFill>
              </a:rPr>
              <a:t>risk.net</a:t>
            </a:r>
            <a:r>
              <a:rPr lang="en-US" sz="2000" dirty="0">
                <a:solidFill>
                  <a:srgbClr val="0000FF"/>
                </a:solidFill>
              </a:rPr>
              <a:t>/leptokurtosis-conditional-</a:t>
            </a:r>
            <a:r>
              <a:rPr lang="en-US" sz="2000" dirty="0" err="1">
                <a:solidFill>
                  <a:srgbClr val="0000FF"/>
                </a:solidFill>
              </a:rPr>
              <a:t>heteroskedasticity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</a:p>
        </p:txBody>
      </p:sp>
      <p:pic>
        <p:nvPicPr>
          <p:cNvPr id="4" name="Content Placeholder 3" descr="Screen Shot 2017-01-26 at 1.23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63" r="-230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8053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3559</TotalTime>
  <Words>1719</Words>
  <Application>Microsoft Macintosh PowerPoint</Application>
  <PresentationFormat>On-screen Show (4:3)</PresentationFormat>
  <Paragraphs>106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Lecture 8</vt:lpstr>
      <vt:lpstr>Current Data https://www.gurufocus.com/yield_curve.php</vt:lpstr>
      <vt:lpstr>PowerPoint Presentation</vt:lpstr>
      <vt:lpstr>Statistics of Market Data https://fred.stlouisfed.org/series/A191RL1Q225SBEA</vt:lpstr>
      <vt:lpstr>Statistics of Market Data https://fred.stlouisfed.org/series/GDPC1</vt:lpstr>
      <vt:lpstr>Statistics of Market Data https://fred.stlouisfed.org/series/USD1MTD156N</vt:lpstr>
      <vt:lpstr>Statistics of Market Data https://www.businessinsider.com/chart-5000-years-of-interest-rates-history-2016-6</vt:lpstr>
      <vt:lpstr>Statistics of Market Data http://seekingalpha.com/article/4040949-mystery-buyer-bets-big-volatility-spike</vt:lpstr>
      <vt:lpstr>From Time Series to Histograms http://www.value-at-risk.net/leptokurtosis-conditional-heteroskedasticity/</vt:lpstr>
      <vt:lpstr>Histograms and Density Functions https://en.wikipedia.org/wiki/Density_estimation</vt:lpstr>
      <vt:lpstr>Histograms and Density Functions https://en.wikipedia.org/wiki/Density_estimation</vt:lpstr>
      <vt:lpstr>Statistics of Market Data https://tradeoptionswithme.com/probability-dsitribution-of-stock-market-returns/</vt:lpstr>
      <vt:lpstr>Statistics of Market Data https://www.evestment.com/resources/investment-statistics-guide/using-statistics-to-understand-return-characteristics/</vt:lpstr>
      <vt:lpstr>Mean and Standard Deviation https://www.evestment.com/resources/investment-statistics-guide/assessing-skewness-and-kurtosis-in-the-returns-distribution/</vt:lpstr>
      <vt:lpstr>Returns Distributions https://www.evestment.com/resources/investment-statistics-guide/assessing-skewness-and-kurtosis-in-the-returns-distribution/ </vt:lpstr>
      <vt:lpstr>Statistics of Stock Market Data http://investexcel.net/plot-stock-returns-histogram/</vt:lpstr>
      <vt:lpstr>Statistics of Stock Market Data http://www.investopedia.com/articles/04/092904.asp</vt:lpstr>
      <vt:lpstr>Mean-Variance Analysis Illustration http://www.investopedia.com/articles/04/092904.asp</vt:lpstr>
      <vt:lpstr>Monte Carlo Simulation – Example http://www.investopedia.com/articles/04/092904.asp</vt:lpstr>
      <vt:lpstr>Probability https://en.wikipedia.org/wiki/Experiment_(probability_theory) </vt:lpstr>
      <vt:lpstr>Parent Distribution vs. Sample Space https://en.wikipedia.org/wiki/Sample_space</vt:lpstr>
      <vt:lpstr>Probability Outcomes https://en.wikipedia.org/wiki/Experiment_(probability_theory) </vt:lpstr>
      <vt:lpstr>Probability Distributions https://en.wikipedia.org/wiki/Probability_distribution</vt:lpstr>
      <vt:lpstr>Probability Distributions https://en.wikipedia.org/wiki/Probability_distribution</vt:lpstr>
      <vt:lpstr>Statlets http://www.math.usu.edu/schneit/CTIS/</vt:lpstr>
      <vt:lpstr>Probability Densities https://en.wikipedia.org/wiki/Probability_distribution</vt:lpstr>
      <vt:lpstr>Probability Densities https://en.wikipedia.org/wiki/Probability_distribution</vt:lpstr>
      <vt:lpstr>Probability Densities https://en.wikipedia.org/wiki/Probability_distribution</vt:lpstr>
      <vt:lpstr>Expected Value (Sample Mean) https://en.wikipedia.org/wiki/Experiment_(probability_theory) </vt:lpstr>
      <vt:lpstr>Expected Value (Sample Mean) https://en.wikipedia.org/wiki/Expected_value</vt:lpstr>
      <vt:lpstr>Expected Value (Sample Mean) https://en.wikipedia.org/wiki/Experiment_(probability_theory) </vt:lpstr>
      <vt:lpstr>Expected Value (Sample Mean) https://en.wikipedia.org/wiki/Experiment_(probability_theory) </vt:lpstr>
      <vt:lpstr>Expected Value (Discrete Random Variables) https://en.wikipedia.org/wiki/Experiment_(probability_theory) </vt:lpstr>
      <vt:lpstr>Expected Value (Sample Mean) https://en.wikipedia.org/wiki/Experiment_(probability_theory) </vt:lpstr>
      <vt:lpstr>Expectation: Example https://www.boundless.com/finance/textbooks/boundless-finance-textbook/introduction-to-risk-and-return-8/understanding-return-76/expected-return-340-3795/</vt:lpstr>
      <vt:lpstr>Expected Value (Continuous Random Variables) https://en.wikipedia.org/wiki/Experiment_(probability_theory) </vt:lpstr>
      <vt:lpstr>Expected Value: Properties https://en.wikipedia.org/wiki/Expected_value</vt:lpstr>
      <vt:lpstr>PowerPoint Presentation</vt:lpstr>
      <vt:lpstr>PowerPoint Presentation</vt:lpstr>
      <vt:lpstr>Fourier Transforms https://en.wikipedia.org/wiki/Fourier_transform</vt:lpstr>
      <vt:lpstr>Fourier Transforms https://en.wikipedia.org/wiki/Fourier_transform</vt:lpstr>
      <vt:lpstr>Fourier Transforms https://en.wikipedia.org/wiki/Fourier_transform</vt:lpstr>
      <vt:lpstr>Expected Value &amp; Characteristic Function https://en.wikipedia.org/wiki/Expected_value</vt:lpstr>
    </vt:vector>
  </TitlesOfParts>
  <Company>University of California, Davis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</dc:title>
  <dc:creator>John Rundle</dc:creator>
  <cp:lastModifiedBy>Microsoft Office User</cp:lastModifiedBy>
  <cp:revision>80</cp:revision>
  <dcterms:created xsi:type="dcterms:W3CDTF">2017-02-03T21:14:28Z</dcterms:created>
  <dcterms:modified xsi:type="dcterms:W3CDTF">2021-02-02T21:17:13Z</dcterms:modified>
</cp:coreProperties>
</file>