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35"/>
  </p:notesMasterIdLst>
  <p:sldIdLst>
    <p:sldId id="290" r:id="rId4"/>
    <p:sldId id="288" r:id="rId5"/>
    <p:sldId id="295" r:id="rId6"/>
    <p:sldId id="296" r:id="rId7"/>
    <p:sldId id="310" r:id="rId8"/>
    <p:sldId id="289" r:id="rId9"/>
    <p:sldId id="304" r:id="rId10"/>
    <p:sldId id="305" r:id="rId11"/>
    <p:sldId id="306" r:id="rId12"/>
    <p:sldId id="307" r:id="rId13"/>
    <p:sldId id="308" r:id="rId14"/>
    <p:sldId id="267" r:id="rId15"/>
    <p:sldId id="268" r:id="rId16"/>
    <p:sldId id="269" r:id="rId17"/>
    <p:sldId id="270" r:id="rId18"/>
    <p:sldId id="271" r:id="rId19"/>
    <p:sldId id="272" r:id="rId20"/>
    <p:sldId id="273" r:id="rId21"/>
    <p:sldId id="275" r:id="rId22"/>
    <p:sldId id="276" r:id="rId23"/>
    <p:sldId id="303" r:id="rId24"/>
    <p:sldId id="277" r:id="rId25"/>
    <p:sldId id="278" r:id="rId26"/>
    <p:sldId id="279" r:id="rId27"/>
    <p:sldId id="280" r:id="rId28"/>
    <p:sldId id="281" r:id="rId29"/>
    <p:sldId id="291" r:id="rId30"/>
    <p:sldId id="293" r:id="rId31"/>
    <p:sldId id="282" r:id="rId32"/>
    <p:sldId id="283"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0"/>
    <p:restoredTop sz="91447"/>
  </p:normalViewPr>
  <p:slideViewPr>
    <p:cSldViewPr snapToGrid="0" snapToObjects="1">
      <p:cViewPr varScale="1">
        <p:scale>
          <a:sx n="91" d="100"/>
          <a:sy n="91" d="100"/>
        </p:scale>
        <p:origin x="1232" y="17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29E19-F6DC-4846-8FA3-24FF200EAA93}" type="datetimeFigureOut">
              <a:rPr lang="en-US" smtClean="0"/>
              <a:pPr/>
              <a:t>12/30/20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9B388-3D4E-0541-93C8-991E700F282D}" type="slidenum">
              <a:rPr lang="en-US" smtClean="0"/>
              <a:pPr/>
              <a:t>‹#›</a:t>
            </a:fld>
            <a:endParaRPr lang="en-US"/>
          </a:p>
        </p:txBody>
      </p:sp>
    </p:spTree>
    <p:extLst>
      <p:ext uri="{BB962C8B-B14F-4D97-AF65-F5344CB8AC3E}">
        <p14:creationId xmlns:p14="http://schemas.microsoft.com/office/powerpoint/2010/main" val="3623141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175F824-06D5-D943-B033-8FD96E8A0E6E}" type="slidenum">
              <a:rPr lang="en-US"/>
              <a:pPr/>
              <a:t>14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latin typeface="Arial" pitchFamily="-83" charset="0"/>
              <a:cs typeface="Arial" pitchFamily="-8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403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817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575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2278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30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2709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9967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7347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875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0683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200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9360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9754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2850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3888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2155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87645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0240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438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547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835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449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2219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3460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9912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6045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880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866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091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805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948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389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00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100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8435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solidFill>
                  <a:prstClr val="black">
                    <a:tint val="75000"/>
                  </a:prstClr>
                </a:solidFill>
                <a:latin typeface="Calibri"/>
              </a:rPr>
              <a:pPr/>
              <a:t>12/30/20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8207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Lectures 4-6 </a:t>
            </a:r>
            <a:r>
              <a:rPr lang="en-US"/>
              <a:t>(Summary)</a:t>
            </a:r>
            <a:endParaRPr lang="en-US" dirty="0"/>
          </a:p>
        </p:txBody>
      </p:sp>
      <p:sp>
        <p:nvSpPr>
          <p:cNvPr id="3" name="Subtitle 2"/>
          <p:cNvSpPr>
            <a:spLocks noGrp="1"/>
          </p:cNvSpPr>
          <p:nvPr>
            <p:ph type="subTitle" idx="1"/>
          </p:nvPr>
        </p:nvSpPr>
        <p:spPr/>
        <p:txBody>
          <a:bodyPr/>
          <a:lstStyle/>
          <a:p>
            <a:r>
              <a:rPr lang="en-US" dirty="0">
                <a:solidFill>
                  <a:srgbClr val="0000FF"/>
                </a:solidFill>
              </a:rPr>
              <a:t>Earthquake Science (Condensed)</a:t>
            </a:r>
          </a:p>
          <a:p>
            <a:r>
              <a:rPr lang="en-US" dirty="0">
                <a:solidFill>
                  <a:srgbClr val="0000FF"/>
                </a:solidFill>
              </a:rPr>
              <a:t>John Rundle GEL/EPS 131</a:t>
            </a:r>
          </a:p>
        </p:txBody>
      </p:sp>
    </p:spTree>
    <p:extLst>
      <p:ext uri="{BB962C8B-B14F-4D97-AF65-F5344CB8AC3E}">
        <p14:creationId xmlns:p14="http://schemas.microsoft.com/office/powerpoint/2010/main" val="273027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Seismographs and Seismometers</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/wiki/Seismometer</a:t>
            </a:r>
          </a:p>
        </p:txBody>
      </p:sp>
      <p:sp>
        <p:nvSpPr>
          <p:cNvPr id="3" name="Content Placeholder 2"/>
          <p:cNvSpPr>
            <a:spLocks noGrp="1"/>
          </p:cNvSpPr>
          <p:nvPr>
            <p:ph sz="half" idx="1"/>
          </p:nvPr>
        </p:nvSpPr>
        <p:spPr/>
        <p:txBody>
          <a:bodyPr>
            <a:normAutofit/>
          </a:bodyPr>
          <a:lstStyle/>
          <a:p>
            <a:r>
              <a:rPr lang="en-US" sz="2000" dirty="0"/>
              <a:t>A seismograph typically records the seismic wave amplitude as a function of time on a chart or graph</a:t>
            </a:r>
          </a:p>
          <a:p>
            <a:r>
              <a:rPr lang="en-US" sz="2000" dirty="0"/>
              <a:t>A seismometer measures the amplitude of the waves and records them digitally</a:t>
            </a:r>
          </a:p>
          <a:p>
            <a:r>
              <a:rPr lang="en-US" sz="2000" dirty="0"/>
              <a:t>At right, a relatively modern </a:t>
            </a:r>
            <a:r>
              <a:rPr lang="en-US" sz="2000" dirty="0" err="1"/>
              <a:t>Kinemetrics</a:t>
            </a:r>
            <a:r>
              <a:rPr lang="en-US" sz="2000" dirty="0"/>
              <a:t> seismograph</a:t>
            </a:r>
          </a:p>
          <a:p>
            <a:r>
              <a:rPr lang="en-US" sz="2000" dirty="0"/>
              <a:t>It is called a “…graph” since it records the waves on a cylindrical piece of paper, creating a graph</a:t>
            </a:r>
          </a:p>
          <a:p>
            <a:endParaRPr lang="en-US" sz="2000" dirty="0"/>
          </a:p>
        </p:txBody>
      </p:sp>
      <p:pic>
        <p:nvPicPr>
          <p:cNvPr id="7" name="Content Placeholder 6" descr="200px-Kinemetrics_seismograph.jpg"/>
          <p:cNvPicPr>
            <a:picLocks noGrp="1" noChangeAspect="1"/>
          </p:cNvPicPr>
          <p:nvPr>
            <p:ph sz="half" idx="2"/>
          </p:nvPr>
        </p:nvPicPr>
        <p:blipFill>
          <a:blip r:embed="rId2"/>
          <a:srcRect t="-22432" b="-22432"/>
          <a:stretch>
            <a:fillRect/>
          </a:stretch>
        </p:blipFill>
        <p:spPr>
          <a:xfrm>
            <a:off x="4648200" y="1600200"/>
            <a:ext cx="4038600" cy="4387850"/>
          </a:xfrm>
        </p:spPr>
      </p:pic>
    </p:spTree>
    <p:extLst>
      <p:ext uri="{BB962C8B-B14F-4D97-AF65-F5344CB8AC3E}">
        <p14:creationId xmlns:p14="http://schemas.microsoft.com/office/powerpoint/2010/main" val="420697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Seismographs and Seismometers</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/wiki/Seismometer</a:t>
            </a:r>
            <a:endParaRPr lang="en-US" dirty="0"/>
          </a:p>
        </p:txBody>
      </p:sp>
      <p:sp>
        <p:nvSpPr>
          <p:cNvPr id="3" name="Content Placeholder 2"/>
          <p:cNvSpPr>
            <a:spLocks noGrp="1"/>
          </p:cNvSpPr>
          <p:nvPr>
            <p:ph sz="half" idx="1"/>
          </p:nvPr>
        </p:nvSpPr>
        <p:spPr/>
        <p:txBody>
          <a:bodyPr>
            <a:normAutofit lnSpcReduction="10000"/>
          </a:bodyPr>
          <a:lstStyle/>
          <a:p>
            <a:r>
              <a:rPr lang="en-US" sz="2000" dirty="0"/>
              <a:t>Early </a:t>
            </a:r>
            <a:r>
              <a:rPr lang="en-US" sz="2000" dirty="0" err="1"/>
              <a:t>seismoscopes</a:t>
            </a:r>
            <a:r>
              <a:rPr lang="en-US" sz="2000" dirty="0"/>
              <a:t> could only determine that an earthquake has occurred, and from which direction the waves were traveling</a:t>
            </a:r>
          </a:p>
          <a:p>
            <a:r>
              <a:rPr lang="en-US" sz="2000" dirty="0"/>
              <a:t>At right, a </a:t>
            </a:r>
            <a:r>
              <a:rPr lang="en-US" sz="2000" dirty="0" err="1">
                <a:solidFill>
                  <a:schemeClr val="tx1"/>
                </a:solidFill>
              </a:rPr>
              <a:t>seismoscope</a:t>
            </a:r>
            <a:r>
              <a:rPr lang="en-US" sz="2000" dirty="0"/>
              <a:t> from the Han dynasty, China, AD132</a:t>
            </a:r>
          </a:p>
          <a:p>
            <a:r>
              <a:rPr lang="en-US" sz="2000" dirty="0"/>
              <a:t>The dragons held metal balls in their mouths</a:t>
            </a:r>
          </a:p>
          <a:p>
            <a:r>
              <a:rPr lang="en-US" sz="2000" dirty="0"/>
              <a:t>Seismic waves from a given direction would cause that ball to fall into the frog receptacle</a:t>
            </a:r>
          </a:p>
          <a:p>
            <a:r>
              <a:rPr lang="en-US" sz="2000" dirty="0"/>
              <a:t>The observer could then tell from which direction the waves originated</a:t>
            </a:r>
          </a:p>
        </p:txBody>
      </p:sp>
      <p:pic>
        <p:nvPicPr>
          <p:cNvPr id="5" name="Content Placeholder 4" descr="EastHanSeismograph.JPG"/>
          <p:cNvPicPr>
            <a:picLocks noGrp="1" noChangeAspect="1"/>
          </p:cNvPicPr>
          <p:nvPr>
            <p:ph sz="half" idx="2"/>
          </p:nvPr>
        </p:nvPicPr>
        <p:blipFill>
          <a:blip r:embed="rId2"/>
          <a:srcRect l="-4376" r="-4376"/>
          <a:stretch>
            <a:fillRect/>
          </a:stretch>
        </p:blipFill>
        <p:spPr/>
      </p:pic>
    </p:spTree>
    <p:extLst>
      <p:ext uri="{BB962C8B-B14F-4D97-AF65-F5344CB8AC3E}">
        <p14:creationId xmlns:p14="http://schemas.microsoft.com/office/powerpoint/2010/main" val="115798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 Recurrence</a:t>
            </a:r>
          </a:p>
        </p:txBody>
      </p:sp>
      <p:sp>
        <p:nvSpPr>
          <p:cNvPr id="4" name="Content Placeholder 3"/>
          <p:cNvSpPr>
            <a:spLocks noGrp="1"/>
          </p:cNvSpPr>
          <p:nvPr>
            <p:ph sz="half" idx="1"/>
          </p:nvPr>
        </p:nvSpPr>
        <p:spPr/>
        <p:txBody>
          <a:bodyPr>
            <a:normAutofit/>
          </a:bodyPr>
          <a:lstStyle/>
          <a:p>
            <a:r>
              <a:rPr lang="en-US" sz="2000" dirty="0"/>
              <a:t>Generally defined to be the average time interval between earthquakes on a fault</a:t>
            </a:r>
          </a:p>
          <a:p>
            <a:r>
              <a:rPr lang="en-US" sz="2000" dirty="0"/>
              <a:t>However, earthquakes on a fault do not repeat exactly</a:t>
            </a:r>
          </a:p>
          <a:p>
            <a:r>
              <a:rPr lang="en-US" sz="2000" dirty="0"/>
              <a:t>Should we use a point on a fault, or should we use some other criterion?</a:t>
            </a:r>
          </a:p>
          <a:p>
            <a:r>
              <a:rPr lang="en-US" sz="2000" dirty="0"/>
              <a:t>What to do if the earthquakes are usually different in magnitude and extent?</a:t>
            </a:r>
          </a:p>
        </p:txBody>
      </p:sp>
      <p:pic>
        <p:nvPicPr>
          <p:cNvPr id="6" name="Content Placeholder 5" descr="Screen Shot 2013-09-28 at 11.05.28 AM.png"/>
          <p:cNvPicPr>
            <a:picLocks noGrp="1" noChangeAspect="1"/>
          </p:cNvPicPr>
          <p:nvPr>
            <p:ph sz="half" idx="2"/>
          </p:nvPr>
        </p:nvPicPr>
        <p:blipFill>
          <a:blip r:embed="rId2"/>
          <a:srcRect t="-44904" b="-44904"/>
          <a:stretch>
            <a:fillRect/>
          </a:stretch>
        </p:blipFill>
        <p:spPr/>
      </p:pic>
    </p:spTree>
    <p:extLst>
      <p:ext uri="{BB962C8B-B14F-4D97-AF65-F5344CB8AC3E}">
        <p14:creationId xmlns:p14="http://schemas.microsoft.com/office/powerpoint/2010/main" val="303475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Nothing is Simple</a:t>
            </a:r>
            <a:br>
              <a:rPr lang="en-US" dirty="0"/>
            </a:br>
            <a:r>
              <a:rPr lang="en-US" sz="1800" dirty="0" err="1">
                <a:solidFill>
                  <a:srgbClr val="800000"/>
                </a:solidFill>
              </a:rPr>
              <a:t>whipple_arrowsmith598.asu.edu</a:t>
            </a:r>
            <a:r>
              <a:rPr lang="en-US" sz="1800" dirty="0">
                <a:solidFill>
                  <a:srgbClr val="800000"/>
                </a:solidFill>
              </a:rPr>
              <a:t>/</a:t>
            </a:r>
          </a:p>
        </p:txBody>
      </p:sp>
      <p:pic>
        <p:nvPicPr>
          <p:cNvPr id="4" name="Content Placeholder 3" descr="Screen Shot 2013-09-28 at 11.09.50 AM.png"/>
          <p:cNvPicPr>
            <a:picLocks noGrp="1" noChangeAspect="1"/>
          </p:cNvPicPr>
          <p:nvPr>
            <p:ph idx="1"/>
          </p:nvPr>
        </p:nvPicPr>
        <p:blipFill>
          <a:blip r:embed="rId2"/>
          <a:srcRect l="-17830" r="-17830"/>
          <a:stretch>
            <a:fillRect/>
          </a:stretch>
        </p:blipFill>
        <p:spPr/>
      </p:pic>
    </p:spTree>
    <p:extLst>
      <p:ext uri="{BB962C8B-B14F-4D97-AF65-F5344CB8AC3E}">
        <p14:creationId xmlns:p14="http://schemas.microsoft.com/office/powerpoint/2010/main" val="388369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31D8B507-4C64-D44C-BA91-F6289A303022}" type="slidenum">
              <a:rPr lang="en-US"/>
              <a:pPr/>
              <a:t>14</a:t>
            </a:fld>
            <a:endParaRPr lang="en-US"/>
          </a:p>
        </p:txBody>
      </p:sp>
      <p:sp>
        <p:nvSpPr>
          <p:cNvPr id="35843" name="Text Box 2"/>
          <p:cNvSpPr txBox="1">
            <a:spLocks noChangeArrowheads="1"/>
          </p:cNvSpPr>
          <p:nvPr/>
        </p:nvSpPr>
        <p:spPr bwMode="auto">
          <a:xfrm>
            <a:off x="914400" y="271463"/>
            <a:ext cx="7391400" cy="730969"/>
          </a:xfrm>
          <a:prstGeom prst="rect">
            <a:avLst/>
          </a:prstGeom>
          <a:noFill/>
          <a:ln w="9525">
            <a:noFill/>
            <a:miter lim="800000"/>
            <a:headEnd/>
            <a:tailEnd/>
          </a:ln>
        </p:spPr>
        <p:txBody>
          <a:bodyPr>
            <a:prstTxWarp prst="textNoShape">
              <a:avLst/>
            </a:prstTxWarp>
            <a:spAutoFit/>
          </a:bodyPr>
          <a:lstStyle/>
          <a:p>
            <a:pPr algn="ctr">
              <a:lnSpc>
                <a:spcPct val="70000"/>
              </a:lnSpc>
            </a:pPr>
            <a:r>
              <a:rPr lang="en-US" sz="2000" b="1" dirty="0">
                <a:solidFill>
                  <a:srgbClr val="FF0000"/>
                </a:solidFill>
                <a:latin typeface="Helvetica Neue Light"/>
                <a:cs typeface="Helvetica Neue Light"/>
              </a:rPr>
              <a:t>Space-Time Patterns of Historic  Earthquakes in California</a:t>
            </a:r>
          </a:p>
          <a:p>
            <a:pPr algn="ctr">
              <a:lnSpc>
                <a:spcPct val="70000"/>
              </a:lnSpc>
            </a:pPr>
            <a:endParaRPr lang="en-US" sz="2000" b="1" dirty="0">
              <a:solidFill>
                <a:srgbClr val="FF0000"/>
              </a:solidFill>
              <a:latin typeface="Helvetica Neue Light"/>
              <a:cs typeface="Helvetica Neue Light"/>
            </a:endParaRPr>
          </a:p>
          <a:p>
            <a:pPr algn="ctr">
              <a:lnSpc>
                <a:spcPct val="70000"/>
              </a:lnSpc>
            </a:pPr>
            <a:r>
              <a:rPr lang="en-US" b="1" dirty="0" err="1">
                <a:solidFill>
                  <a:srgbClr val="800000"/>
                </a:solidFill>
                <a:latin typeface="Helvetica Neue Light"/>
                <a:cs typeface="Helvetica Neue Light"/>
              </a:rPr>
              <a:t>K</a:t>
            </a:r>
            <a:r>
              <a:rPr lang="en-US" b="1" dirty="0">
                <a:solidFill>
                  <a:srgbClr val="800000"/>
                </a:solidFill>
                <a:latin typeface="Helvetica Neue Light"/>
                <a:cs typeface="Helvetica Neue Light"/>
              </a:rPr>
              <a:t>. </a:t>
            </a:r>
            <a:r>
              <a:rPr lang="en-US" b="1" dirty="0" err="1">
                <a:solidFill>
                  <a:srgbClr val="800000"/>
                </a:solidFill>
                <a:latin typeface="Helvetica Neue Light"/>
                <a:cs typeface="Helvetica Neue Light"/>
              </a:rPr>
              <a:t>Sieh</a:t>
            </a:r>
            <a:r>
              <a:rPr lang="en-US" b="1" dirty="0">
                <a:solidFill>
                  <a:srgbClr val="800000"/>
                </a:solidFill>
                <a:latin typeface="Helvetica Neue Light"/>
                <a:cs typeface="Helvetica Neue Light"/>
              </a:rPr>
              <a:t> et al., </a:t>
            </a:r>
            <a:r>
              <a:rPr lang="en-US" b="1" dirty="0" err="1">
                <a:solidFill>
                  <a:srgbClr val="800000"/>
                </a:solidFill>
                <a:latin typeface="Helvetica Neue Light"/>
                <a:cs typeface="Helvetica Neue Light"/>
              </a:rPr>
              <a:t>JGR</a:t>
            </a:r>
            <a:r>
              <a:rPr lang="en-US" b="1" dirty="0">
                <a:solidFill>
                  <a:srgbClr val="800000"/>
                </a:solidFill>
                <a:latin typeface="Helvetica Neue Light"/>
                <a:cs typeface="Helvetica Neue Light"/>
              </a:rPr>
              <a:t> (1989)</a:t>
            </a:r>
          </a:p>
        </p:txBody>
      </p:sp>
      <p:grpSp>
        <p:nvGrpSpPr>
          <p:cNvPr id="2" name="Group 3"/>
          <p:cNvGrpSpPr>
            <a:grpSpLocks/>
          </p:cNvGrpSpPr>
          <p:nvPr/>
        </p:nvGrpSpPr>
        <p:grpSpPr bwMode="auto">
          <a:xfrm>
            <a:off x="1377950" y="1011238"/>
            <a:ext cx="6724650" cy="5303837"/>
            <a:chOff x="868" y="480"/>
            <a:chExt cx="4236" cy="3341"/>
          </a:xfrm>
        </p:grpSpPr>
        <p:pic>
          <p:nvPicPr>
            <p:cNvPr id="35847" name="Picture 4" descr="Sieh_Data"/>
            <p:cNvPicPr>
              <a:picLocks noChangeAspect="1" noChangeArrowheads="1"/>
            </p:cNvPicPr>
            <p:nvPr/>
          </p:nvPicPr>
          <p:blipFill>
            <a:blip r:embed="rId3"/>
            <a:srcRect/>
            <a:stretch>
              <a:fillRect/>
            </a:stretch>
          </p:blipFill>
          <p:spPr bwMode="auto">
            <a:xfrm>
              <a:off x="868" y="480"/>
              <a:ext cx="4024" cy="3341"/>
            </a:xfrm>
            <a:prstGeom prst="rect">
              <a:avLst/>
            </a:prstGeom>
            <a:noFill/>
            <a:ln w="9525">
              <a:noFill/>
              <a:miter lim="800000"/>
              <a:headEnd/>
              <a:tailEnd/>
            </a:ln>
          </p:spPr>
        </p:pic>
        <p:sp>
          <p:nvSpPr>
            <p:cNvPr id="35848" name="Text Box 5"/>
            <p:cNvSpPr txBox="1">
              <a:spLocks noChangeArrowheads="1"/>
            </p:cNvSpPr>
            <p:nvPr/>
          </p:nvSpPr>
          <p:spPr bwMode="auto">
            <a:xfrm>
              <a:off x="2352" y="1368"/>
              <a:ext cx="472"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FF0000"/>
                  </a:solidFill>
                  <a:latin typeface="Arial Narrow" pitchFamily="-83" charset="0"/>
                </a:rPr>
                <a:t>A.D. 1857</a:t>
              </a:r>
            </a:p>
          </p:txBody>
        </p:sp>
        <p:sp>
          <p:nvSpPr>
            <p:cNvPr id="35849" name="Text Box 6"/>
            <p:cNvSpPr txBox="1">
              <a:spLocks noChangeArrowheads="1"/>
            </p:cNvSpPr>
            <p:nvPr/>
          </p:nvSpPr>
          <p:spPr bwMode="auto">
            <a:xfrm>
              <a:off x="2504" y="2496"/>
              <a:ext cx="384"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FF0000"/>
                  </a:solidFill>
                  <a:latin typeface="Arial Narrow" pitchFamily="-83" charset="0"/>
                </a:rPr>
                <a:t>1812</a:t>
              </a:r>
            </a:p>
          </p:txBody>
        </p:sp>
        <p:sp>
          <p:nvSpPr>
            <p:cNvPr id="35850" name="Text Box 7"/>
            <p:cNvSpPr txBox="1">
              <a:spLocks noChangeArrowheads="1"/>
            </p:cNvSpPr>
            <p:nvPr/>
          </p:nvSpPr>
          <p:spPr bwMode="auto">
            <a:xfrm>
              <a:off x="2496" y="3624"/>
              <a:ext cx="432"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FF0000"/>
                  </a:solidFill>
                  <a:latin typeface="Arial Narrow" pitchFamily="-83" charset="0"/>
                </a:rPr>
                <a:t>1680</a:t>
              </a:r>
            </a:p>
          </p:txBody>
        </p:sp>
        <p:sp>
          <p:nvSpPr>
            <p:cNvPr id="35851" name="Text Box 8"/>
            <p:cNvSpPr txBox="1">
              <a:spLocks noChangeArrowheads="1"/>
            </p:cNvSpPr>
            <p:nvPr/>
          </p:nvSpPr>
          <p:spPr bwMode="auto">
            <a:xfrm>
              <a:off x="4488" y="1392"/>
              <a:ext cx="528"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FF0000"/>
                  </a:solidFill>
                  <a:latin typeface="Arial Narrow" pitchFamily="-83" charset="0"/>
                </a:rPr>
                <a:t>1480</a:t>
              </a:r>
            </a:p>
          </p:txBody>
        </p:sp>
        <p:sp>
          <p:nvSpPr>
            <p:cNvPr id="35852" name="Text Box 9"/>
            <p:cNvSpPr txBox="1">
              <a:spLocks noChangeArrowheads="1"/>
            </p:cNvSpPr>
            <p:nvPr/>
          </p:nvSpPr>
          <p:spPr bwMode="auto">
            <a:xfrm>
              <a:off x="4480" y="2504"/>
              <a:ext cx="624"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FF0000"/>
                  </a:solidFill>
                  <a:latin typeface="Arial Narrow" pitchFamily="-83" charset="0"/>
                </a:rPr>
                <a:t>1346</a:t>
              </a:r>
            </a:p>
          </p:txBody>
        </p:sp>
        <p:sp>
          <p:nvSpPr>
            <p:cNvPr id="35853" name="Text Box 10"/>
            <p:cNvSpPr txBox="1">
              <a:spLocks noChangeArrowheads="1"/>
            </p:cNvSpPr>
            <p:nvPr/>
          </p:nvSpPr>
          <p:spPr bwMode="auto">
            <a:xfrm>
              <a:off x="4488" y="3624"/>
              <a:ext cx="528" cy="173"/>
            </a:xfrm>
            <a:prstGeom prst="rect">
              <a:avLst/>
            </a:prstGeom>
            <a:noFill/>
            <a:ln w="9525">
              <a:noFill/>
              <a:miter lim="800000"/>
              <a:headEnd/>
              <a:tailEnd/>
            </a:ln>
          </p:spPr>
          <p:txBody>
            <a:bodyPr>
              <a:prstTxWarp prst="textNoShape">
                <a:avLst/>
              </a:prstTxWarp>
              <a:spAutoFit/>
            </a:bodyPr>
            <a:lstStyle/>
            <a:p>
              <a:pPr>
                <a:spcBef>
                  <a:spcPct val="50000"/>
                </a:spcBef>
              </a:pPr>
              <a:r>
                <a:rPr lang="en-US" sz="1200" b="1">
                  <a:solidFill>
                    <a:srgbClr val="FF0000"/>
                  </a:solidFill>
                  <a:latin typeface="Arial Narrow" pitchFamily="-83" charset="0"/>
                </a:rPr>
                <a:t>1100</a:t>
              </a:r>
            </a:p>
          </p:txBody>
        </p:sp>
      </p:grpSp>
      <p:sp>
        <p:nvSpPr>
          <p:cNvPr id="35846" name="Text Box 12"/>
          <p:cNvSpPr txBox="1">
            <a:spLocks noChangeArrowheads="1"/>
          </p:cNvSpPr>
          <p:nvPr/>
        </p:nvSpPr>
        <p:spPr bwMode="auto">
          <a:xfrm rot="-5400000">
            <a:off x="-1093497" y="3117334"/>
            <a:ext cx="4090408" cy="369332"/>
          </a:xfrm>
          <a:prstGeom prst="rect">
            <a:avLst/>
          </a:prstGeom>
          <a:noFill/>
          <a:ln w="9525">
            <a:noFill/>
            <a:miter lim="800000"/>
            <a:headEnd/>
            <a:tailEnd/>
          </a:ln>
        </p:spPr>
        <p:txBody>
          <a:bodyPr wrap="none">
            <a:prstTxWarp prst="textNoShape">
              <a:avLst/>
            </a:prstTxWarp>
            <a:spAutoFit/>
          </a:bodyPr>
          <a:lstStyle/>
          <a:p>
            <a:r>
              <a:rPr lang="en-US" b="1" dirty="0">
                <a:solidFill>
                  <a:srgbClr val="800000"/>
                </a:solidFill>
                <a:latin typeface="Helvetica Neue Light"/>
                <a:cs typeface="Helvetica Neue Light"/>
              </a:rPr>
              <a:t>Major events on the San Andreas Fault</a:t>
            </a:r>
          </a:p>
        </p:txBody>
      </p:sp>
    </p:spTree>
    <p:extLst>
      <p:ext uri="{BB962C8B-B14F-4D97-AF65-F5344CB8AC3E}">
        <p14:creationId xmlns:p14="http://schemas.microsoft.com/office/powerpoint/2010/main" val="19169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Recurrence and </a:t>
            </a:r>
            <a:r>
              <a:rPr lang="en-US" dirty="0" err="1"/>
              <a:t>Paleoseismology</a:t>
            </a:r>
            <a:br>
              <a:rPr lang="en-US" dirty="0"/>
            </a:br>
            <a:r>
              <a:rPr lang="en-US" sz="1800" dirty="0" err="1">
                <a:solidFill>
                  <a:srgbClr val="800000"/>
                </a:solidFill>
              </a:rPr>
              <a:t>whipple_arrowsmith598.asu.edu</a:t>
            </a:r>
            <a:r>
              <a:rPr lang="en-US" sz="1800" dirty="0">
                <a:solidFill>
                  <a:srgbClr val="800000"/>
                </a:solidFill>
              </a:rPr>
              <a:t>/</a:t>
            </a:r>
          </a:p>
        </p:txBody>
      </p:sp>
      <p:pic>
        <p:nvPicPr>
          <p:cNvPr id="8" name="Content Placeholder 7" descr="Screen Shot 2013-09-28 at 11.15.17 AM.png"/>
          <p:cNvPicPr>
            <a:picLocks noGrp="1" noChangeAspect="1"/>
          </p:cNvPicPr>
          <p:nvPr>
            <p:ph idx="1"/>
          </p:nvPr>
        </p:nvPicPr>
        <p:blipFill>
          <a:blip r:embed="rId2"/>
          <a:srcRect l="-5867" r="-5867"/>
          <a:stretch>
            <a:fillRect/>
          </a:stretch>
        </p:blipFill>
        <p:spPr/>
      </p:pic>
    </p:spTree>
    <p:extLst>
      <p:ext uri="{BB962C8B-B14F-4D97-AF65-F5344CB8AC3E}">
        <p14:creationId xmlns:p14="http://schemas.microsoft.com/office/powerpoint/2010/main" val="273795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Recurrence</a:t>
            </a:r>
            <a:br>
              <a:rPr lang="en-US" dirty="0"/>
            </a:br>
            <a:r>
              <a:rPr lang="en-US" sz="1800" dirty="0" err="1">
                <a:solidFill>
                  <a:srgbClr val="800000"/>
                </a:solidFill>
              </a:rPr>
              <a:t>whipple_arrowsmith598.asu.edu</a:t>
            </a:r>
            <a:r>
              <a:rPr lang="en-US" sz="1800" dirty="0">
                <a:solidFill>
                  <a:srgbClr val="800000"/>
                </a:solidFill>
              </a:rPr>
              <a:t>/</a:t>
            </a:r>
          </a:p>
        </p:txBody>
      </p:sp>
      <p:pic>
        <p:nvPicPr>
          <p:cNvPr id="6" name="Content Placeholder 5" descr="Screen Shot 2013-09-28 at 11.13.37 AM.png"/>
          <p:cNvPicPr>
            <a:picLocks noGrp="1" noChangeAspect="1"/>
          </p:cNvPicPr>
          <p:nvPr>
            <p:ph idx="1"/>
          </p:nvPr>
        </p:nvPicPr>
        <p:blipFill>
          <a:blip r:embed="rId2"/>
          <a:srcRect l="-18544" r="-18544"/>
          <a:stretch>
            <a:fillRect/>
          </a:stretch>
        </p:blipFill>
        <p:spPr/>
      </p:pic>
    </p:spTree>
    <p:extLst>
      <p:ext uri="{BB962C8B-B14F-4D97-AF65-F5344CB8AC3E}">
        <p14:creationId xmlns:p14="http://schemas.microsoft.com/office/powerpoint/2010/main" val="269529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Connect the Dots?</a:t>
            </a:r>
            <a:br>
              <a:rPr lang="en-US" dirty="0"/>
            </a:br>
            <a:r>
              <a:rPr lang="en-US" sz="1800" dirty="0" err="1">
                <a:solidFill>
                  <a:srgbClr val="800000"/>
                </a:solidFill>
              </a:rPr>
              <a:t>whipple_arrowsmith598.asu.edu</a:t>
            </a:r>
            <a:r>
              <a:rPr lang="en-US" sz="1800" dirty="0">
                <a:solidFill>
                  <a:srgbClr val="800000"/>
                </a:solidFill>
              </a:rPr>
              <a:t>/</a:t>
            </a:r>
          </a:p>
        </p:txBody>
      </p:sp>
      <p:pic>
        <p:nvPicPr>
          <p:cNvPr id="5" name="Content Placeholder 4" descr="Screen Shot 2013-09-28 at 11.15.21 AM.png"/>
          <p:cNvPicPr>
            <a:picLocks noGrp="1" noChangeAspect="1"/>
          </p:cNvPicPr>
          <p:nvPr>
            <p:ph idx="1"/>
          </p:nvPr>
        </p:nvPicPr>
        <p:blipFill>
          <a:blip r:embed="rId2"/>
          <a:srcRect l="-17735" r="-17735"/>
          <a:stretch>
            <a:fillRect/>
          </a:stretch>
        </p:blipFill>
        <p:spPr/>
      </p:pic>
      <p:sp>
        <p:nvSpPr>
          <p:cNvPr id="3" name="TextBox 2">
            <a:extLst>
              <a:ext uri="{FF2B5EF4-FFF2-40B4-BE49-F238E27FC236}">
                <a16:creationId xmlns:a16="http://schemas.microsoft.com/office/drawing/2014/main" id="{CACBCE53-BE30-0B47-B7E1-A11F175C509D}"/>
              </a:ext>
            </a:extLst>
          </p:cNvPr>
          <p:cNvSpPr txBox="1"/>
          <p:nvPr/>
        </p:nvSpPr>
        <p:spPr>
          <a:xfrm>
            <a:off x="6858000" y="3969834"/>
            <a:ext cx="1828800" cy="369332"/>
          </a:xfrm>
          <a:prstGeom prst="rect">
            <a:avLst/>
          </a:prstGeom>
          <a:noFill/>
        </p:spPr>
        <p:txBody>
          <a:bodyPr wrap="square" rtlCol="0">
            <a:spAutoFit/>
          </a:bodyPr>
          <a:lstStyle/>
          <a:p>
            <a:r>
              <a:rPr lang="en-US" dirty="0"/>
              <a:t>(Ray Weldon)</a:t>
            </a:r>
          </a:p>
        </p:txBody>
      </p:sp>
      <p:sp>
        <p:nvSpPr>
          <p:cNvPr id="4" name="TextBox 3"/>
          <p:cNvSpPr txBox="1"/>
          <p:nvPr/>
        </p:nvSpPr>
        <p:spPr>
          <a:xfrm>
            <a:off x="6526924" y="6495393"/>
            <a:ext cx="1115049" cy="369332"/>
          </a:xfrm>
          <a:prstGeom prst="rect">
            <a:avLst/>
          </a:prstGeom>
          <a:noFill/>
        </p:spPr>
        <p:txBody>
          <a:bodyPr wrap="none" rtlCol="0">
            <a:spAutoFit/>
          </a:bodyPr>
          <a:lstStyle/>
          <a:p>
            <a:r>
              <a:rPr lang="en-US"/>
              <a:t>Start here</a:t>
            </a:r>
          </a:p>
        </p:txBody>
      </p:sp>
    </p:spTree>
    <p:extLst>
      <p:ext uri="{BB962C8B-B14F-4D97-AF65-F5344CB8AC3E}">
        <p14:creationId xmlns:p14="http://schemas.microsoft.com/office/powerpoint/2010/main" val="16741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Anatolian Fault</a:t>
            </a:r>
            <a:br>
              <a:rPr lang="en-US" dirty="0"/>
            </a:br>
            <a:r>
              <a:rPr lang="en-US" sz="2400" dirty="0">
                <a:solidFill>
                  <a:srgbClr val="0000FF"/>
                </a:solidFill>
              </a:rPr>
              <a:t>A Good Example or an Outlier?</a:t>
            </a:r>
            <a:br>
              <a:rPr lang="en-US" sz="2400" dirty="0">
                <a:solidFill>
                  <a:srgbClr val="0000FF"/>
                </a:solidFill>
              </a:rPr>
            </a:br>
            <a:r>
              <a:rPr lang="en-US" sz="2000" dirty="0">
                <a:solidFill>
                  <a:srgbClr val="800000"/>
                </a:solidFill>
              </a:rPr>
              <a:t>http://</a:t>
            </a:r>
            <a:r>
              <a:rPr lang="en-US" sz="2000" dirty="0" err="1">
                <a:solidFill>
                  <a:srgbClr val="800000"/>
                </a:solidFill>
              </a:rPr>
              <a:t>en.wikipedia.org/wiki/North_Anatolian_Fault</a:t>
            </a:r>
            <a:endParaRPr lang="en-US" sz="2000" dirty="0">
              <a:solidFill>
                <a:srgbClr val="800000"/>
              </a:solidFill>
            </a:endParaRPr>
          </a:p>
        </p:txBody>
      </p:sp>
      <p:pic>
        <p:nvPicPr>
          <p:cNvPr id="4" name="Content Placeholder 3" descr="Slip-dist.png"/>
          <p:cNvPicPr>
            <a:picLocks noGrp="1" noChangeAspect="1"/>
          </p:cNvPicPr>
          <p:nvPr>
            <p:ph idx="1"/>
          </p:nvPr>
        </p:nvPicPr>
        <p:blipFill>
          <a:blip r:embed="rId2"/>
          <a:srcRect l="-243" r="-243"/>
          <a:stretch>
            <a:fillRect/>
          </a:stretch>
        </p:blipFill>
        <p:spPr/>
      </p:pic>
    </p:spTree>
    <p:extLst>
      <p:ext uri="{BB962C8B-B14F-4D97-AF65-F5344CB8AC3E}">
        <p14:creationId xmlns:p14="http://schemas.microsoft.com/office/powerpoint/2010/main" val="215149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Earthquakes in </a:t>
            </a:r>
            <a:r>
              <a:rPr lang="en-US" dirty="0" err="1"/>
              <a:t>Nankai</a:t>
            </a:r>
            <a:r>
              <a:rPr lang="en-US" dirty="0"/>
              <a:t> Trough, Japan</a:t>
            </a:r>
            <a:br>
              <a:rPr lang="en-US" dirty="0">
                <a:solidFill>
                  <a:srgbClr val="800000"/>
                </a:solidFill>
              </a:rPr>
            </a:br>
            <a:r>
              <a:rPr lang="en-US" sz="2000" dirty="0" err="1">
                <a:solidFill>
                  <a:srgbClr val="800000"/>
                </a:solidFill>
              </a:rPr>
              <a:t>M</a:t>
            </a:r>
            <a:r>
              <a:rPr lang="en-US" sz="2000" dirty="0">
                <a:solidFill>
                  <a:srgbClr val="800000"/>
                </a:solidFill>
              </a:rPr>
              <a:t> Ando, </a:t>
            </a:r>
            <a:r>
              <a:rPr lang="en-US" sz="2000" dirty="0" err="1">
                <a:solidFill>
                  <a:srgbClr val="800000"/>
                </a:solidFill>
              </a:rPr>
              <a:t>Tectonophysics</a:t>
            </a:r>
            <a:r>
              <a:rPr lang="en-US" sz="2000" dirty="0">
                <a:solidFill>
                  <a:srgbClr val="800000"/>
                </a:solidFill>
              </a:rPr>
              <a:t>, v27, p112 (1975)</a:t>
            </a:r>
            <a:endParaRPr lang="en-US" sz="2000" dirty="0"/>
          </a:p>
        </p:txBody>
      </p:sp>
      <p:sp>
        <p:nvSpPr>
          <p:cNvPr id="5" name="Content Placeholder 4"/>
          <p:cNvSpPr>
            <a:spLocks noGrp="1"/>
          </p:cNvSpPr>
          <p:nvPr>
            <p:ph sz="half" idx="1"/>
          </p:nvPr>
        </p:nvSpPr>
        <p:spPr/>
        <p:txBody>
          <a:bodyPr>
            <a:normAutofit/>
          </a:bodyPr>
          <a:lstStyle/>
          <a:p>
            <a:r>
              <a:rPr lang="en-US" sz="2000" dirty="0"/>
              <a:t>Data from historic writings in Japan</a:t>
            </a:r>
          </a:p>
          <a:p>
            <a:r>
              <a:rPr lang="en-US" sz="2000" dirty="0"/>
              <a:t>Basic idea of "characteristic earthquake" essentially started here</a:t>
            </a:r>
          </a:p>
        </p:txBody>
      </p:sp>
      <p:pic>
        <p:nvPicPr>
          <p:cNvPr id="7" name="Content Placeholder 6" descr="Screen Shot 2013-09-28 at 11.36.15 AM.png"/>
          <p:cNvPicPr>
            <a:picLocks noGrp="1" noChangeAspect="1"/>
          </p:cNvPicPr>
          <p:nvPr>
            <p:ph sz="half" idx="2"/>
          </p:nvPr>
        </p:nvPicPr>
        <p:blipFill>
          <a:blip r:embed="rId2"/>
          <a:srcRect l="-5016" r="-5016"/>
          <a:stretch>
            <a:fillRect/>
          </a:stretch>
        </p:blipFill>
        <p:spPr/>
      </p:pic>
      <p:grpSp>
        <p:nvGrpSpPr>
          <p:cNvPr id="11" name="Group 10"/>
          <p:cNvGrpSpPr/>
          <p:nvPr/>
        </p:nvGrpSpPr>
        <p:grpSpPr>
          <a:xfrm>
            <a:off x="1016000" y="3382963"/>
            <a:ext cx="2844800" cy="2743200"/>
            <a:chOff x="1016000" y="3382963"/>
            <a:chExt cx="2844800" cy="2743200"/>
          </a:xfrm>
        </p:grpSpPr>
        <p:pic>
          <p:nvPicPr>
            <p:cNvPr id="8" name="Picture 7" descr="Screen Shot 2013-09-28 at 11.41.20 AM.png"/>
            <p:cNvPicPr>
              <a:picLocks noChangeAspect="1"/>
            </p:cNvPicPr>
            <p:nvPr/>
          </p:nvPicPr>
          <p:blipFill>
            <a:blip r:embed="rId3"/>
            <a:stretch>
              <a:fillRect/>
            </a:stretch>
          </p:blipFill>
          <p:spPr>
            <a:xfrm>
              <a:off x="1016000" y="3382963"/>
              <a:ext cx="2844800" cy="2743200"/>
            </a:xfrm>
            <a:prstGeom prst="rect">
              <a:avLst/>
            </a:prstGeom>
          </p:spPr>
        </p:pic>
        <p:sp>
          <p:nvSpPr>
            <p:cNvPr id="10" name="Up Arrow 9"/>
            <p:cNvSpPr>
              <a:spLocks noChangeAspect="1"/>
            </p:cNvSpPr>
            <p:nvPr/>
          </p:nvSpPr>
          <p:spPr>
            <a:xfrm>
              <a:off x="2355541" y="5330061"/>
              <a:ext cx="181171" cy="365760"/>
            </a:xfrm>
            <a:prstGeom prst="up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426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Earthquake Energy – Basic Facts</a:t>
            </a:r>
          </a:p>
        </p:txBody>
      </p:sp>
      <p:sp>
        <p:nvSpPr>
          <p:cNvPr id="3" name="Content Placeholder 2"/>
          <p:cNvSpPr>
            <a:spLocks noGrp="1"/>
          </p:cNvSpPr>
          <p:nvPr>
            <p:ph idx="1"/>
          </p:nvPr>
        </p:nvSpPr>
        <p:spPr/>
        <p:txBody>
          <a:bodyPr/>
          <a:lstStyle/>
          <a:p>
            <a:r>
              <a:rPr lang="en-US" dirty="0"/>
              <a:t>Approximately 10</a:t>
            </a:r>
            <a:r>
              <a:rPr lang="en-US" baseline="30000" dirty="0"/>
              <a:t>16 </a:t>
            </a:r>
            <a:r>
              <a:rPr lang="en-US" dirty="0"/>
              <a:t>Joules/</a:t>
            </a:r>
            <a:r>
              <a:rPr lang="en-US" dirty="0" err="1"/>
              <a:t>yr</a:t>
            </a:r>
            <a:r>
              <a:rPr lang="en-US" dirty="0"/>
              <a:t> of radiated energy are released in earthquakes</a:t>
            </a:r>
          </a:p>
          <a:p>
            <a:r>
              <a:rPr lang="en-US" dirty="0"/>
              <a:t>Radiated energy (energy in waves) is only one part of the energy budget</a:t>
            </a:r>
          </a:p>
          <a:p>
            <a:r>
              <a:rPr lang="en-US" dirty="0"/>
              <a:t>There is also energy of heating on the fault, change in stored elastic energy, and change in gravitational potential energy</a:t>
            </a:r>
          </a:p>
          <a:p>
            <a:r>
              <a:rPr lang="en-US" dirty="0"/>
              <a:t>A good discussion is in H. Kanamori (Journal of Geophysical Research, 1977)</a:t>
            </a:r>
          </a:p>
        </p:txBody>
      </p:sp>
    </p:spTree>
    <p:extLst>
      <p:ext uri="{BB962C8B-B14F-4D97-AF65-F5344CB8AC3E}">
        <p14:creationId xmlns:p14="http://schemas.microsoft.com/office/powerpoint/2010/main" val="1341543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Earthquake Measures</a:t>
            </a:r>
          </a:p>
        </p:txBody>
      </p:sp>
      <p:sp>
        <p:nvSpPr>
          <p:cNvPr id="3" name="Content Placeholder 2"/>
          <p:cNvSpPr>
            <a:spLocks noGrp="1"/>
          </p:cNvSpPr>
          <p:nvPr>
            <p:ph idx="1"/>
          </p:nvPr>
        </p:nvSpPr>
        <p:spPr>
          <a:xfrm>
            <a:off x="457200" y="1600200"/>
            <a:ext cx="8229600" cy="1347287"/>
          </a:xfrm>
        </p:spPr>
        <p:txBody>
          <a:bodyPr>
            <a:normAutofit/>
          </a:bodyPr>
          <a:lstStyle/>
          <a:p>
            <a:r>
              <a:rPr lang="en-US" sz="1800" dirty="0">
                <a:solidFill>
                  <a:srgbClr val="000000"/>
                </a:solidFill>
              </a:rPr>
              <a:t>Magnitude:</a:t>
            </a:r>
            <a:r>
              <a:rPr lang="en-US" sz="1800" dirty="0"/>
              <a:t>  A measure that characterizes the earthquake source (also seen in other types of hazard phenomena)</a:t>
            </a:r>
          </a:p>
          <a:p>
            <a:r>
              <a:rPr lang="en-US" sz="1800" dirty="0">
                <a:solidFill>
                  <a:srgbClr val="000000"/>
                </a:solidFill>
              </a:rPr>
              <a:t>Intensity</a:t>
            </a:r>
            <a:r>
              <a:rPr lang="en-US" sz="1800" dirty="0"/>
              <a:t>: A measure that characterizes the effect of the earthquake on a local site (as before:  seen in other types of hazard phenomena)</a:t>
            </a:r>
          </a:p>
        </p:txBody>
      </p:sp>
      <p:sp>
        <p:nvSpPr>
          <p:cNvPr id="4" name="Title 1"/>
          <p:cNvSpPr txBox="1">
            <a:spLocks/>
          </p:cNvSpPr>
          <p:nvPr/>
        </p:nvSpPr>
        <p:spPr>
          <a:xfrm>
            <a:off x="465840" y="326677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a:lstStyle>
          <a:p>
            <a:r>
              <a:rPr lang="en-US" dirty="0"/>
              <a:t>Definitions</a:t>
            </a:r>
          </a:p>
        </p:txBody>
      </p:sp>
      <p:sp>
        <p:nvSpPr>
          <p:cNvPr id="5" name="Content Placeholder 2"/>
          <p:cNvSpPr txBox="1">
            <a:spLocks/>
          </p:cNvSpPr>
          <p:nvPr/>
        </p:nvSpPr>
        <p:spPr>
          <a:xfrm>
            <a:off x="465840" y="4406410"/>
            <a:ext cx="8229600" cy="18719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00000"/>
                </a:solidFill>
              </a:rPr>
              <a:t>Epicenter:</a:t>
            </a:r>
            <a:r>
              <a:rPr lang="en-US" sz="1800" dirty="0"/>
              <a:t> The point, projected onto the earth’s surface, at which the fault slip starts.  Typically stated in latitude and longitude.</a:t>
            </a:r>
          </a:p>
          <a:p>
            <a:r>
              <a:rPr lang="en-US" sz="1800" dirty="0">
                <a:solidFill>
                  <a:srgbClr val="000000"/>
                </a:solidFill>
              </a:rPr>
              <a:t>Hypocenter:</a:t>
            </a:r>
            <a:r>
              <a:rPr lang="en-US" sz="1800" dirty="0"/>
              <a:t> The actual point within the earth at which the fault slip starts.  Typically stated in latitude, longitude, and depth.</a:t>
            </a:r>
          </a:p>
          <a:p>
            <a:r>
              <a:rPr lang="en-US" sz="1800" dirty="0">
                <a:solidFill>
                  <a:srgbClr val="000000"/>
                </a:solidFill>
              </a:rPr>
              <a:t>Source region: </a:t>
            </a:r>
            <a:r>
              <a:rPr lang="en-US" sz="1800" dirty="0"/>
              <a:t>A somewhat loose term used to describe the volume of rock encompassing the active fault</a:t>
            </a:r>
          </a:p>
        </p:txBody>
      </p:sp>
    </p:spTree>
    <p:extLst>
      <p:ext uri="{BB962C8B-B14F-4D97-AF65-F5344CB8AC3E}">
        <p14:creationId xmlns:p14="http://schemas.microsoft.com/office/powerpoint/2010/main" val="7669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Giuseppe </a:t>
            </a:r>
            <a:r>
              <a:rPr lang="en-US" dirty="0" err="1"/>
              <a:t>Mercalli</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Giuseppe_Mercalli</a:t>
            </a:r>
            <a:endParaRPr lang="en-US" sz="2000" dirty="0">
              <a:solidFill>
                <a:srgbClr val="800000"/>
              </a:solidFill>
            </a:endParaRPr>
          </a:p>
        </p:txBody>
      </p:sp>
      <p:pic>
        <p:nvPicPr>
          <p:cNvPr id="9" name="Content Placeholder 8" descr="index.jpg"/>
          <p:cNvPicPr>
            <a:picLocks noGrp="1" noChangeAspect="1"/>
          </p:cNvPicPr>
          <p:nvPr>
            <p:ph sz="half" idx="2"/>
          </p:nvPr>
        </p:nvPicPr>
        <p:blipFill>
          <a:blip r:embed="rId2">
            <a:extLst>
              <a:ext uri="{28A0092B-C50C-407E-A947-70E740481C1C}">
                <a14:useLocalDpi xmlns:a14="http://schemas.microsoft.com/office/drawing/2010/main" val="0"/>
              </a:ext>
            </a:extLst>
          </a:blip>
          <a:srcRect l="7002" r="7002"/>
          <a:stretch>
            <a:fillRect/>
          </a:stretch>
        </p:blipFill>
        <p:spPr/>
      </p:pic>
      <p:sp>
        <p:nvSpPr>
          <p:cNvPr id="10" name="Content Placeholder 9"/>
          <p:cNvSpPr>
            <a:spLocks noGrp="1"/>
          </p:cNvSpPr>
          <p:nvPr>
            <p:ph sz="half" idx="1"/>
          </p:nvPr>
        </p:nvSpPr>
        <p:spPr/>
        <p:txBody>
          <a:bodyPr/>
          <a:lstStyle/>
          <a:p>
            <a:r>
              <a:rPr lang="en-US" dirty="0"/>
              <a:t>Italian Volcanologist</a:t>
            </a:r>
          </a:p>
          <a:p>
            <a:r>
              <a:rPr lang="en-US" dirty="0"/>
              <a:t>Born May 21, 1850 in Milan, Italy</a:t>
            </a:r>
          </a:p>
          <a:p>
            <a:r>
              <a:rPr lang="en-US" dirty="0"/>
              <a:t>Died March 19, 1914, Naples, Italy</a:t>
            </a:r>
          </a:p>
          <a:p>
            <a:r>
              <a:rPr lang="en-US" dirty="0"/>
              <a:t>Known for the </a:t>
            </a:r>
            <a:r>
              <a:rPr lang="en-US" dirty="0" err="1"/>
              <a:t>Mercalli</a:t>
            </a:r>
            <a:r>
              <a:rPr lang="en-US" dirty="0"/>
              <a:t> Intensity scale for measuring ground motion intensity</a:t>
            </a:r>
          </a:p>
          <a:p>
            <a:endParaRPr lang="en-US" dirty="0"/>
          </a:p>
        </p:txBody>
      </p:sp>
    </p:spTree>
    <p:extLst>
      <p:ext uri="{BB962C8B-B14F-4D97-AF65-F5344CB8AC3E}">
        <p14:creationId xmlns:p14="http://schemas.microsoft.com/office/powerpoint/2010/main" val="176565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Mercalli</a:t>
            </a:r>
            <a:r>
              <a:rPr lang="en-US" dirty="0"/>
              <a:t> Intensity</a:t>
            </a:r>
            <a:br>
              <a:rPr lang="en-US" dirty="0"/>
            </a:br>
            <a:r>
              <a:rPr lang="en-US" sz="2000" dirty="0" err="1">
                <a:solidFill>
                  <a:srgbClr val="800000"/>
                </a:solidFill>
              </a:rPr>
              <a:t>ema.alabama.gov</a:t>
            </a:r>
            <a:endParaRPr lang="en-US" sz="2000" dirty="0">
              <a:solidFill>
                <a:srgbClr val="800000"/>
              </a:solidFill>
            </a:endParaRPr>
          </a:p>
        </p:txBody>
      </p:sp>
      <p:pic>
        <p:nvPicPr>
          <p:cNvPr id="4" name="Content Placeholder 3" descr="mercalli_scale.png"/>
          <p:cNvPicPr>
            <a:picLocks noGrp="1" noChangeAspect="1"/>
          </p:cNvPicPr>
          <p:nvPr>
            <p:ph idx="1"/>
          </p:nvPr>
        </p:nvPicPr>
        <p:blipFill>
          <a:blip r:embed="rId2">
            <a:extLst>
              <a:ext uri="{28A0092B-C50C-407E-A947-70E740481C1C}">
                <a14:useLocalDpi xmlns:a14="http://schemas.microsoft.com/office/drawing/2010/main" val="0"/>
              </a:ext>
            </a:extLst>
          </a:blip>
          <a:srcRect l="-14572" r="-14572"/>
          <a:stretch>
            <a:fillRect/>
          </a:stretch>
        </p:blipFill>
        <p:spPr/>
      </p:pic>
      <p:sp>
        <p:nvSpPr>
          <p:cNvPr id="6" name="TextBox 5"/>
          <p:cNvSpPr txBox="1"/>
          <p:nvPr/>
        </p:nvSpPr>
        <p:spPr>
          <a:xfrm>
            <a:off x="376937" y="6334903"/>
            <a:ext cx="8537887" cy="338554"/>
          </a:xfrm>
          <a:prstGeom prst="rect">
            <a:avLst/>
          </a:prstGeom>
          <a:noFill/>
        </p:spPr>
        <p:txBody>
          <a:bodyPr wrap="square" rtlCol="0">
            <a:spAutoFit/>
          </a:bodyPr>
          <a:lstStyle/>
          <a:p>
            <a:r>
              <a:rPr lang="en-US" sz="1600" dirty="0"/>
              <a:t>Notice:  These are all properties of the ground motion, not necessarily of the earthquake source!</a:t>
            </a:r>
          </a:p>
        </p:txBody>
      </p:sp>
    </p:spTree>
    <p:extLst>
      <p:ext uri="{BB962C8B-B14F-4D97-AF65-F5344CB8AC3E}">
        <p14:creationId xmlns:p14="http://schemas.microsoft.com/office/powerpoint/2010/main" val="3476623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Mercalli</a:t>
            </a:r>
            <a:r>
              <a:rPr lang="en-US" dirty="0"/>
              <a:t> Intensity</a:t>
            </a:r>
            <a:br>
              <a:rPr lang="en-US" dirty="0"/>
            </a:br>
            <a:r>
              <a:rPr lang="en-US" sz="2000" dirty="0">
                <a:solidFill>
                  <a:srgbClr val="800000"/>
                </a:solidFill>
              </a:rPr>
              <a:t>http://</a:t>
            </a:r>
            <a:r>
              <a:rPr lang="en-US" sz="2000" dirty="0" err="1">
                <a:solidFill>
                  <a:srgbClr val="800000"/>
                </a:solidFill>
              </a:rPr>
              <a:t>en.wikipedia.org/wiki/Mercalli_intensity_scale</a:t>
            </a:r>
            <a:endParaRPr lang="en-US" sz="2000" dirty="0">
              <a:solidFill>
                <a:srgbClr val="800000"/>
              </a:solidFill>
            </a:endParaRPr>
          </a:p>
        </p:txBody>
      </p:sp>
      <p:sp>
        <p:nvSpPr>
          <p:cNvPr id="6" name="TextBox 5"/>
          <p:cNvSpPr txBox="1"/>
          <p:nvPr/>
        </p:nvSpPr>
        <p:spPr>
          <a:xfrm>
            <a:off x="376937" y="6334903"/>
            <a:ext cx="8537887" cy="338554"/>
          </a:xfrm>
          <a:prstGeom prst="rect">
            <a:avLst/>
          </a:prstGeom>
          <a:noFill/>
        </p:spPr>
        <p:txBody>
          <a:bodyPr wrap="square" rtlCol="0">
            <a:spAutoFit/>
          </a:bodyPr>
          <a:lstStyle/>
          <a:p>
            <a:r>
              <a:rPr lang="en-US" sz="1600" dirty="0"/>
              <a:t>Notice:  These are all properties of the ground motion, not necessarily of the earthquake source!</a:t>
            </a:r>
          </a:p>
        </p:txBody>
      </p:sp>
      <p:pic>
        <p:nvPicPr>
          <p:cNvPr id="7" name="Content Placeholder 6" descr="Screen Shot 2013-09-30 at 10.32.30 AM.png"/>
          <p:cNvPicPr>
            <a:picLocks noGrp="1" noChangeAspect="1"/>
          </p:cNvPicPr>
          <p:nvPr>
            <p:ph idx="1"/>
          </p:nvPr>
        </p:nvPicPr>
        <p:blipFill>
          <a:blip r:embed="rId2"/>
          <a:srcRect l="-26048" r="-26048"/>
          <a:stretch>
            <a:fillRect/>
          </a:stretch>
        </p:blipFill>
        <p:spPr/>
      </p:pic>
    </p:spTree>
    <p:extLst>
      <p:ext uri="{BB962C8B-B14F-4D97-AF65-F5344CB8AC3E}">
        <p14:creationId xmlns:p14="http://schemas.microsoft.com/office/powerpoint/2010/main" val="406051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Mercalli</a:t>
            </a:r>
            <a:r>
              <a:rPr lang="en-US" dirty="0"/>
              <a:t> Intensity vs. Magnitude</a:t>
            </a:r>
          </a:p>
        </p:txBody>
      </p:sp>
      <p:sp>
        <p:nvSpPr>
          <p:cNvPr id="3" name="Content Placeholder 2"/>
          <p:cNvSpPr>
            <a:spLocks noGrp="1"/>
          </p:cNvSpPr>
          <p:nvPr>
            <p:ph idx="1"/>
          </p:nvPr>
        </p:nvSpPr>
        <p:spPr/>
        <p:txBody>
          <a:bodyPr>
            <a:normAutofit/>
          </a:bodyPr>
          <a:lstStyle/>
          <a:p>
            <a:r>
              <a:rPr lang="en-US" sz="2400" dirty="0"/>
              <a:t>The </a:t>
            </a:r>
            <a:r>
              <a:rPr lang="en-US" sz="2400" dirty="0" err="1"/>
              <a:t>Mercalli</a:t>
            </a:r>
            <a:r>
              <a:rPr lang="en-US" sz="2400" dirty="0"/>
              <a:t> scale was a big advance for its time, and we still use it to express ground motion intensity</a:t>
            </a:r>
          </a:p>
          <a:p>
            <a:r>
              <a:rPr lang="en-US" sz="2400" dirty="0"/>
              <a:t>However, it says nothing about the earthquake source or its energy release</a:t>
            </a:r>
          </a:p>
          <a:p>
            <a:r>
              <a:rPr lang="en-US" sz="2400" dirty="0"/>
              <a:t>A great earthquake far away can produce the same ground motion as a small close-by earthquake</a:t>
            </a:r>
          </a:p>
          <a:p>
            <a:r>
              <a:rPr lang="en-US" sz="2400" dirty="0"/>
              <a:t>The magnitude scale was invented to address these problems – it characterizes </a:t>
            </a:r>
            <a:r>
              <a:rPr lang="en-US" sz="2400" dirty="0">
                <a:solidFill>
                  <a:schemeClr val="tx1"/>
                </a:solidFill>
              </a:rPr>
              <a:t>only</a:t>
            </a:r>
            <a:r>
              <a:rPr lang="en-US" sz="2400" dirty="0"/>
              <a:t> the source!</a:t>
            </a:r>
          </a:p>
          <a:p>
            <a:r>
              <a:rPr lang="en-US" sz="2400" dirty="0"/>
              <a:t>Note that other intensity scales exist besides Modified </a:t>
            </a:r>
            <a:r>
              <a:rPr lang="en-US" sz="2400" dirty="0" err="1"/>
              <a:t>Mercalli</a:t>
            </a:r>
            <a:r>
              <a:rPr lang="en-US" sz="2400" dirty="0"/>
              <a:t> Intensity:  E.g., the Japan </a:t>
            </a:r>
            <a:r>
              <a:rPr lang="en-US" sz="2400" dirty="0" err="1"/>
              <a:t>Meteorogical</a:t>
            </a:r>
            <a:r>
              <a:rPr lang="en-US" sz="2400" dirty="0"/>
              <a:t> Agency (JMA) intensity scale</a:t>
            </a:r>
          </a:p>
        </p:txBody>
      </p:sp>
    </p:spTree>
    <p:extLst>
      <p:ext uri="{BB962C8B-B14F-4D97-AF65-F5344CB8AC3E}">
        <p14:creationId xmlns:p14="http://schemas.microsoft.com/office/powerpoint/2010/main" val="3030408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99683" cy="1143000"/>
          </a:xfrm>
        </p:spPr>
        <p:txBody>
          <a:bodyPr/>
          <a:lstStyle/>
          <a:p>
            <a:r>
              <a:rPr lang="en-US" dirty="0" err="1"/>
              <a:t>Isoseismals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Isoseismal_map</a:t>
            </a:r>
            <a:endParaRPr lang="en-US" dirty="0"/>
          </a:p>
        </p:txBody>
      </p:sp>
      <p:pic>
        <p:nvPicPr>
          <p:cNvPr id="7" name="Content Placeholder 6" descr="Screen Shot 2014-01-02 at 1.06.20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37" r="188"/>
          <a:stretch/>
        </p:blipFill>
        <p:spPr>
          <a:xfrm>
            <a:off x="5754539" y="151022"/>
            <a:ext cx="3075697" cy="6153720"/>
          </a:xfrm>
        </p:spPr>
      </p:pic>
      <p:sp>
        <p:nvSpPr>
          <p:cNvPr id="6" name="Content Placeholder 5"/>
          <p:cNvSpPr>
            <a:spLocks noGrp="1"/>
          </p:cNvSpPr>
          <p:nvPr>
            <p:ph sz="half" idx="1"/>
          </p:nvPr>
        </p:nvSpPr>
        <p:spPr/>
        <p:txBody>
          <a:bodyPr>
            <a:noAutofit/>
          </a:bodyPr>
          <a:lstStyle/>
          <a:p>
            <a:r>
              <a:rPr lang="en-US" sz="1400" dirty="0"/>
              <a:t>In seismology an </a:t>
            </a:r>
            <a:r>
              <a:rPr lang="en-US" sz="1400" dirty="0" err="1"/>
              <a:t>isoseismal</a:t>
            </a:r>
            <a:r>
              <a:rPr lang="en-US" sz="1400" dirty="0"/>
              <a:t> map is used to show lines of equal felt seismic intensity, generally measured on the Modified </a:t>
            </a:r>
            <a:r>
              <a:rPr lang="en-US" sz="1400" dirty="0" err="1"/>
              <a:t>Mercalli</a:t>
            </a:r>
            <a:r>
              <a:rPr lang="en-US" sz="1400" dirty="0"/>
              <a:t> scale. </a:t>
            </a:r>
          </a:p>
          <a:p>
            <a:r>
              <a:rPr lang="en-US" sz="1400" dirty="0"/>
              <a:t>Such maps help to identify earthquake epicenters, particularly where no instrumental records exist, such as for historical earthquakes. </a:t>
            </a:r>
          </a:p>
          <a:p>
            <a:r>
              <a:rPr lang="en-US" sz="1400" dirty="0"/>
              <a:t>They also contain important information on ground conditions at particular locations, the underlying geology, radiation pattern of the seismic waves and the response of different types of buildings. </a:t>
            </a:r>
          </a:p>
          <a:p>
            <a:r>
              <a:rPr lang="en-US" sz="1400" dirty="0"/>
              <a:t>They form an important part of the </a:t>
            </a:r>
            <a:r>
              <a:rPr lang="en-US" sz="1400" dirty="0" err="1"/>
              <a:t>macroseismic</a:t>
            </a:r>
            <a:r>
              <a:rPr lang="en-US" sz="1400" dirty="0"/>
              <a:t> approach, i.e. that part of seismology dealing with non-instrumental data. </a:t>
            </a:r>
          </a:p>
          <a:p>
            <a:r>
              <a:rPr lang="en-US" sz="1400" dirty="0"/>
              <a:t>The shape and size of the </a:t>
            </a:r>
            <a:r>
              <a:rPr lang="en-US" sz="1400" dirty="0" err="1"/>
              <a:t>isoseismal</a:t>
            </a:r>
            <a:r>
              <a:rPr lang="en-US" sz="1400" dirty="0"/>
              <a:t> regions can be used to help determine the magnitude, focal depth and focal mechanism of an earthquake.</a:t>
            </a:r>
          </a:p>
          <a:p>
            <a:endParaRPr lang="en-US" sz="1400" dirty="0"/>
          </a:p>
        </p:txBody>
      </p:sp>
    </p:spTree>
    <p:extLst>
      <p:ext uri="{BB962C8B-B14F-4D97-AF65-F5344CB8AC3E}">
        <p14:creationId xmlns:p14="http://schemas.microsoft.com/office/powerpoint/2010/main" val="265977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Construction of </a:t>
            </a:r>
            <a:r>
              <a:rPr lang="en-US" dirty="0" err="1"/>
              <a:t>Isoseismal</a:t>
            </a:r>
            <a:r>
              <a:rPr lang="en-US" dirty="0"/>
              <a:t> Maps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Isoseismal_map</a:t>
            </a:r>
            <a:endParaRPr lang="en-US" sz="1800" dirty="0">
              <a:solidFill>
                <a:srgbClr val="800000"/>
              </a:solidFill>
            </a:endParaRPr>
          </a:p>
        </p:txBody>
      </p:sp>
      <p:sp>
        <p:nvSpPr>
          <p:cNvPr id="3" name="Content Placeholder 2"/>
          <p:cNvSpPr>
            <a:spLocks noGrp="1"/>
          </p:cNvSpPr>
          <p:nvPr>
            <p:ph idx="1"/>
          </p:nvPr>
        </p:nvSpPr>
        <p:spPr/>
        <p:txBody>
          <a:bodyPr>
            <a:noAutofit/>
          </a:bodyPr>
          <a:lstStyle/>
          <a:p>
            <a:r>
              <a:rPr lang="en-US" sz="1800" dirty="0"/>
              <a:t>“First,  observations of the felt intensity need to be obtained for all areas affected by the tremor. </a:t>
            </a:r>
          </a:p>
          <a:p>
            <a:r>
              <a:rPr lang="en-US" sz="1800" dirty="0"/>
              <a:t>In the case of recent earthquakes news reports are augmented by sending out questionnaires or by collecting information online about the intensity of the shaking. </a:t>
            </a:r>
          </a:p>
          <a:p>
            <a:r>
              <a:rPr lang="en-US" sz="1800" dirty="0"/>
              <a:t>For a historical earthquake the procedure is much the same, except that it requires searching through contemporary accounts in newspapers, letters and diaries etc. </a:t>
            </a:r>
          </a:p>
          <a:p>
            <a:r>
              <a:rPr lang="en-US" sz="1800" dirty="0"/>
              <a:t>Once the information has been assembled and intensities assigned at the location of the individual observations, these are plotted on a map.</a:t>
            </a:r>
          </a:p>
          <a:p>
            <a:r>
              <a:rPr lang="en-US" sz="1800" dirty="0" err="1"/>
              <a:t>Isoseismal</a:t>
            </a:r>
            <a:r>
              <a:rPr lang="en-US" sz="1800" dirty="0"/>
              <a:t> lines are then drawn to link together areas of equal shaking.’</a:t>
            </a:r>
          </a:p>
          <a:p>
            <a:r>
              <a:rPr lang="en-US" sz="1800" dirty="0"/>
              <a:t>Because of local variations in the ground conditions </a:t>
            </a:r>
            <a:r>
              <a:rPr lang="en-US" sz="1800" dirty="0" err="1"/>
              <a:t>isoseismals</a:t>
            </a:r>
            <a:r>
              <a:rPr lang="en-US" sz="1800" dirty="0"/>
              <a:t> will generally separate zones of broadly similar felt intensity, while containing areas of both higher and lower degrees of shaking.</a:t>
            </a:r>
          </a:p>
          <a:p>
            <a:r>
              <a:rPr lang="en-US" sz="1800" dirty="0"/>
              <a:t>To make the </a:t>
            </a:r>
            <a:r>
              <a:rPr lang="en-US" sz="1800" dirty="0" err="1"/>
              <a:t>isoseismals</a:t>
            </a:r>
            <a:r>
              <a:rPr lang="en-US" sz="1800" dirty="0"/>
              <a:t> less subjective, attempts have been made to use computer-based methods of contouring such as </a:t>
            </a:r>
            <a:r>
              <a:rPr lang="en-US" sz="1800" dirty="0" err="1"/>
              <a:t>kriging</a:t>
            </a:r>
            <a:r>
              <a:rPr lang="en-US" sz="1800" dirty="0"/>
              <a:t>, rather than relying on visual interpolation.”</a:t>
            </a:r>
          </a:p>
          <a:p>
            <a:endParaRPr lang="en-US" sz="1800" dirty="0"/>
          </a:p>
        </p:txBody>
      </p:sp>
    </p:spTree>
    <p:extLst>
      <p:ext uri="{BB962C8B-B14F-4D97-AF65-F5344CB8AC3E}">
        <p14:creationId xmlns:p14="http://schemas.microsoft.com/office/powerpoint/2010/main" val="711026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83760" cy="1143000"/>
          </a:xfrm>
        </p:spPr>
        <p:txBody>
          <a:bodyPr>
            <a:normAutofit/>
          </a:bodyPr>
          <a:lstStyle/>
          <a:p>
            <a:r>
              <a:rPr lang="en-US" dirty="0" err="1"/>
              <a:t>Isoseismal</a:t>
            </a:r>
            <a:r>
              <a:rPr lang="en-US" dirty="0"/>
              <a:t> Map</a:t>
            </a:r>
            <a:br>
              <a:rPr lang="en-US" dirty="0"/>
            </a:br>
            <a:r>
              <a:rPr lang="en-US" sz="1600" dirty="0">
                <a:solidFill>
                  <a:srgbClr val="800000"/>
                </a:solidFill>
              </a:rPr>
              <a:t>http://</a:t>
            </a:r>
            <a:r>
              <a:rPr lang="en-US" sz="1600" dirty="0" err="1">
                <a:solidFill>
                  <a:srgbClr val="800000"/>
                </a:solidFill>
              </a:rPr>
              <a:t>earthquake.usgs.gov</a:t>
            </a:r>
            <a:r>
              <a:rPr lang="en-US" sz="1600" dirty="0">
                <a:solidFill>
                  <a:srgbClr val="800000"/>
                </a:solidFill>
              </a:rPr>
              <a:t>/earthquakes/states/</a:t>
            </a:r>
            <a:r>
              <a:rPr lang="en-US" sz="1600" dirty="0" err="1">
                <a:solidFill>
                  <a:srgbClr val="800000"/>
                </a:solidFill>
              </a:rPr>
              <a:t>historical.php</a:t>
            </a:r>
            <a:endParaRPr lang="en-US" sz="1600" dirty="0">
              <a:solidFill>
                <a:srgbClr val="800000"/>
              </a:solidFill>
            </a:endParaRPr>
          </a:p>
        </p:txBody>
      </p:sp>
      <p:sp>
        <p:nvSpPr>
          <p:cNvPr id="3" name="Content Placeholder 2"/>
          <p:cNvSpPr>
            <a:spLocks noGrp="1"/>
          </p:cNvSpPr>
          <p:nvPr>
            <p:ph sz="half" idx="1"/>
          </p:nvPr>
        </p:nvSpPr>
        <p:spPr/>
        <p:txBody>
          <a:bodyPr>
            <a:noAutofit/>
          </a:bodyPr>
          <a:lstStyle/>
          <a:p>
            <a:r>
              <a:rPr lang="en-US" sz="1600" dirty="0"/>
              <a:t>This earthquake is one of the most devastating in the history of California. </a:t>
            </a:r>
          </a:p>
          <a:p>
            <a:r>
              <a:rPr lang="en-US" sz="1600" dirty="0"/>
              <a:t>The earthquake and resulting fires caused an estimated 3,000 deaths and $524 million in property loss. </a:t>
            </a:r>
          </a:p>
          <a:p>
            <a:r>
              <a:rPr lang="en-US" sz="1600" dirty="0"/>
              <a:t>Damage in San Francisco resulting only from the earthquake was estimated at $20 million</a:t>
            </a:r>
          </a:p>
          <a:p>
            <a:r>
              <a:rPr lang="en-US" sz="1600" dirty="0"/>
              <a:t>Outside the city, it was estimated at $4 million.</a:t>
            </a:r>
          </a:p>
          <a:p>
            <a:r>
              <a:rPr lang="en-US" sz="1600" dirty="0"/>
              <a:t>The sensible duration of the shaking in San Francisco was about 1 minute.</a:t>
            </a:r>
          </a:p>
          <a:p>
            <a:r>
              <a:rPr lang="en-US" sz="1600" dirty="0"/>
              <a:t>The earthquake damaged buildings and structures in all parts of the city and county of San Francisco, although over much of the area, the damage was moderate in amount and character. </a:t>
            </a:r>
          </a:p>
        </p:txBody>
      </p:sp>
      <p:pic>
        <p:nvPicPr>
          <p:cNvPr id="5" name="Content Placeholder 4" descr="Screen Shot 2014-01-02 at 1.14.28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52" r="-6147"/>
          <a:stretch/>
        </p:blipFill>
        <p:spPr>
          <a:xfrm>
            <a:off x="5016812" y="274638"/>
            <a:ext cx="3827015" cy="6441986"/>
          </a:xfrm>
        </p:spPr>
      </p:pic>
    </p:spTree>
    <p:extLst>
      <p:ext uri="{BB962C8B-B14F-4D97-AF65-F5344CB8AC3E}">
        <p14:creationId xmlns:p14="http://schemas.microsoft.com/office/powerpoint/2010/main" val="32790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Isoseismal</a:t>
            </a:r>
            <a:r>
              <a:rPr lang="en-US" dirty="0"/>
              <a:t> Maps</a:t>
            </a:r>
            <a:br>
              <a:rPr lang="en-US" dirty="0"/>
            </a:br>
            <a:r>
              <a:rPr lang="en-US" sz="1800" dirty="0">
                <a:solidFill>
                  <a:srgbClr val="800000"/>
                </a:solidFill>
              </a:rPr>
              <a:t>http://</a:t>
            </a:r>
            <a:r>
              <a:rPr lang="en-US" sz="1800" dirty="0" err="1">
                <a:solidFill>
                  <a:srgbClr val="800000"/>
                </a:solidFill>
              </a:rPr>
              <a:t>earthquake.usgs.gov</a:t>
            </a:r>
            <a:r>
              <a:rPr lang="en-US" sz="1800" dirty="0">
                <a:solidFill>
                  <a:srgbClr val="800000"/>
                </a:solidFill>
              </a:rPr>
              <a:t>/earthquakes/states/</a:t>
            </a:r>
            <a:r>
              <a:rPr lang="en-US" sz="1800" dirty="0" err="1">
                <a:solidFill>
                  <a:srgbClr val="800000"/>
                </a:solidFill>
              </a:rPr>
              <a:t>historical.php</a:t>
            </a:r>
            <a:endParaRPr lang="en-US" sz="1800" dirty="0">
              <a:solidFill>
                <a:srgbClr val="800000"/>
              </a:solidFill>
            </a:endParaRPr>
          </a:p>
        </p:txBody>
      </p:sp>
      <p:sp>
        <p:nvSpPr>
          <p:cNvPr id="3" name="Content Placeholder 2"/>
          <p:cNvSpPr>
            <a:spLocks noGrp="1"/>
          </p:cNvSpPr>
          <p:nvPr>
            <p:ph sz="half" idx="1"/>
          </p:nvPr>
        </p:nvSpPr>
        <p:spPr/>
        <p:txBody>
          <a:bodyPr>
            <a:normAutofit/>
          </a:bodyPr>
          <a:lstStyle/>
          <a:p>
            <a:r>
              <a:rPr lang="en-US" sz="1600" dirty="0"/>
              <a:t>This destructive earthquake was associated with the Newport-Inglewood fault. </a:t>
            </a:r>
          </a:p>
          <a:p>
            <a:r>
              <a:rPr lang="en-US" sz="1600" dirty="0"/>
              <a:t>Shocks similar in magnitude and intensity to this event have occurred in this area in the past - notably July 28, 1769; December 8, 1812; and July 11, 1855.</a:t>
            </a:r>
          </a:p>
          <a:p>
            <a:r>
              <a:rPr lang="en-US" sz="1600" dirty="0"/>
              <a:t>Although only moderate in terms of magnitude, this earthquake caused serious damage to weak masonry structures on land fill from Los Angeles south to Laguna Beach. </a:t>
            </a:r>
          </a:p>
          <a:p>
            <a:r>
              <a:rPr lang="en-US" sz="1600" dirty="0"/>
              <a:t>Property damage was estimated at $40 million, and 115 people were killed.</a:t>
            </a:r>
          </a:p>
          <a:p>
            <a:r>
              <a:rPr lang="en-US" sz="1600" dirty="0"/>
              <a:t>Some thought now that this earthquake could have been related to oil drilling</a:t>
            </a:r>
          </a:p>
          <a:p>
            <a:endParaRPr lang="en-US" sz="1600" dirty="0"/>
          </a:p>
          <a:p>
            <a:endParaRPr lang="en-US" sz="1600" dirty="0"/>
          </a:p>
        </p:txBody>
      </p:sp>
      <p:pic>
        <p:nvPicPr>
          <p:cNvPr id="5" name="Content Placeholder 4" descr="Screen Shot 2014-01-02 at 1.22.46 PM.png"/>
          <p:cNvPicPr>
            <a:picLocks noGrp="1" noChangeAspect="1"/>
          </p:cNvPicPr>
          <p:nvPr>
            <p:ph sz="half" idx="2"/>
          </p:nvPr>
        </p:nvPicPr>
        <p:blipFill>
          <a:blip r:embed="rId2">
            <a:extLst>
              <a:ext uri="{28A0092B-C50C-407E-A947-70E740481C1C}">
                <a14:useLocalDpi xmlns:a14="http://schemas.microsoft.com/office/drawing/2010/main" val="0"/>
              </a:ext>
            </a:extLst>
          </a:blip>
          <a:srcRect l="-10784" r="-10784"/>
          <a:stretch>
            <a:fillRect/>
          </a:stretch>
        </p:blipFill>
        <p:spPr/>
      </p:pic>
    </p:spTree>
    <p:extLst>
      <p:ext uri="{BB962C8B-B14F-4D97-AF65-F5344CB8AC3E}">
        <p14:creationId xmlns:p14="http://schemas.microsoft.com/office/powerpoint/2010/main" val="370828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ShakeMap</a:t>
            </a:r>
            <a:r>
              <a:rPr lang="en-US" dirty="0"/>
              <a:t> Examples</a:t>
            </a:r>
            <a:br>
              <a:rPr lang="en-US" dirty="0"/>
            </a:br>
            <a:r>
              <a:rPr lang="en-US" sz="2000" dirty="0" err="1">
                <a:solidFill>
                  <a:srgbClr val="800000"/>
                </a:solidFill>
              </a:rPr>
              <a:t>usgs.gov</a:t>
            </a:r>
            <a:endParaRPr lang="en-US" sz="2000" dirty="0">
              <a:solidFill>
                <a:srgbClr val="800000"/>
              </a:solidFill>
            </a:endParaRPr>
          </a:p>
        </p:txBody>
      </p:sp>
      <p:sp>
        <p:nvSpPr>
          <p:cNvPr id="5" name="Content Placeholder 4"/>
          <p:cNvSpPr>
            <a:spLocks noGrp="1"/>
          </p:cNvSpPr>
          <p:nvPr>
            <p:ph sz="half" idx="1"/>
          </p:nvPr>
        </p:nvSpPr>
        <p:spPr/>
        <p:txBody>
          <a:bodyPr/>
          <a:lstStyle/>
          <a:p>
            <a:r>
              <a:rPr lang="en-US" dirty="0"/>
              <a:t>Tohoku earthquake, March 11, 2011</a:t>
            </a:r>
          </a:p>
          <a:p>
            <a:r>
              <a:rPr lang="en-US" dirty="0"/>
              <a:t>Magnitude 9.1</a:t>
            </a:r>
          </a:p>
          <a:p>
            <a:r>
              <a:rPr lang="en-US" dirty="0"/>
              <a:t>Tsunami killed over 17,000 persons</a:t>
            </a:r>
          </a:p>
          <a:p>
            <a:r>
              <a:rPr lang="en-US" dirty="0"/>
              <a:t>Damage approaching $1T USD (including Fukushima meltdown)</a:t>
            </a:r>
          </a:p>
        </p:txBody>
      </p:sp>
      <p:pic>
        <p:nvPicPr>
          <p:cNvPr id="7" name="Content Placeholder 6" descr="Screen Shot 2013-09-29 at 1.40.05 PM.png"/>
          <p:cNvPicPr>
            <a:picLocks noGrp="1" noChangeAspect="1"/>
          </p:cNvPicPr>
          <p:nvPr>
            <p:ph sz="half" idx="2"/>
          </p:nvPr>
        </p:nvPicPr>
        <p:blipFill>
          <a:blip r:embed="rId2">
            <a:extLst>
              <a:ext uri="{28A0092B-C50C-407E-A947-70E740481C1C}">
                <a14:useLocalDpi xmlns:a14="http://schemas.microsoft.com/office/drawing/2010/main" val="0"/>
              </a:ext>
            </a:extLst>
          </a:blip>
          <a:srcRect t="-3414" b="-3414"/>
          <a:stretch>
            <a:fillRect/>
          </a:stretch>
        </p:blipFill>
        <p:spPr/>
      </p:pic>
    </p:spTree>
    <p:extLst>
      <p:ext uri="{BB962C8B-B14F-4D97-AF65-F5344CB8AC3E}">
        <p14:creationId xmlns:p14="http://schemas.microsoft.com/office/powerpoint/2010/main" val="388279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Charles Richter</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Charles_Francis_Richter</a:t>
            </a:r>
            <a:endParaRPr lang="en-US" sz="2000" dirty="0">
              <a:solidFill>
                <a:srgbClr val="800000"/>
              </a:solidFill>
            </a:endParaRPr>
          </a:p>
        </p:txBody>
      </p:sp>
      <p:sp>
        <p:nvSpPr>
          <p:cNvPr id="5" name="Content Placeholder 4"/>
          <p:cNvSpPr>
            <a:spLocks noGrp="1"/>
          </p:cNvSpPr>
          <p:nvPr>
            <p:ph sz="half" idx="1"/>
          </p:nvPr>
        </p:nvSpPr>
        <p:spPr/>
        <p:txBody>
          <a:bodyPr>
            <a:normAutofit/>
          </a:bodyPr>
          <a:lstStyle/>
          <a:p>
            <a:r>
              <a:rPr lang="en-US" sz="2400" dirty="0"/>
              <a:t>Born April 26, 1900, </a:t>
            </a:r>
            <a:r>
              <a:rPr lang="en-US" sz="2400" dirty="0" err="1"/>
              <a:t>Overpeck</a:t>
            </a:r>
            <a:r>
              <a:rPr lang="en-US" sz="2400" dirty="0"/>
              <a:t> Ohio</a:t>
            </a:r>
          </a:p>
          <a:p>
            <a:r>
              <a:rPr lang="en-US" sz="2400" dirty="0"/>
              <a:t>Died September 30, 1985, Pasadena, CA</a:t>
            </a:r>
          </a:p>
          <a:p>
            <a:r>
              <a:rPr lang="en-US" sz="2400" dirty="0"/>
              <a:t>Attended Stanford and Caltech</a:t>
            </a:r>
          </a:p>
          <a:p>
            <a:r>
              <a:rPr lang="en-US" sz="2400" dirty="0"/>
              <a:t>Co-Invented the idea of the Richter magnitude scale for earthquakes (with </a:t>
            </a:r>
            <a:r>
              <a:rPr lang="en-US" sz="2400" dirty="0" err="1"/>
              <a:t>Beno</a:t>
            </a:r>
            <a:r>
              <a:rPr lang="en-US" sz="2400" dirty="0"/>
              <a:t> Gutenberg)</a:t>
            </a:r>
          </a:p>
        </p:txBody>
      </p:sp>
      <p:pic>
        <p:nvPicPr>
          <p:cNvPr id="7" name="Content Placeholder 6" descr="CharlesRichter.jpg"/>
          <p:cNvPicPr>
            <a:picLocks noGrp="1" noChangeAspect="1"/>
          </p:cNvPicPr>
          <p:nvPr>
            <p:ph sz="half" idx="2"/>
          </p:nvPr>
        </p:nvPicPr>
        <p:blipFill>
          <a:blip r:embed="rId2">
            <a:extLst>
              <a:ext uri="{28A0092B-C50C-407E-A947-70E740481C1C}">
                <a14:useLocalDpi xmlns:a14="http://schemas.microsoft.com/office/drawing/2010/main" val="0"/>
              </a:ext>
            </a:extLst>
          </a:blip>
          <a:srcRect l="-20493" r="-20493"/>
          <a:stretch>
            <a:fillRect/>
          </a:stretch>
        </p:blipFill>
        <p:spPr/>
      </p:pic>
    </p:spTree>
    <p:extLst>
      <p:ext uri="{BB962C8B-B14F-4D97-AF65-F5344CB8AC3E}">
        <p14:creationId xmlns:p14="http://schemas.microsoft.com/office/powerpoint/2010/main" val="1859787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Haiti Earthquake </a:t>
            </a:r>
            <a:r>
              <a:rPr lang="en-US" dirty="0" err="1"/>
              <a:t>ShakeMap</a:t>
            </a:r>
            <a:br>
              <a:rPr lang="en-US" dirty="0"/>
            </a:br>
            <a:r>
              <a:rPr lang="en-US" sz="2000" dirty="0" err="1">
                <a:solidFill>
                  <a:srgbClr val="800000"/>
                </a:solidFill>
              </a:rPr>
              <a:t>usgs.gov</a:t>
            </a:r>
            <a:endParaRPr lang="en-US" sz="2000" dirty="0">
              <a:solidFill>
                <a:srgbClr val="800000"/>
              </a:solidFill>
            </a:endParaRPr>
          </a:p>
        </p:txBody>
      </p:sp>
      <p:sp>
        <p:nvSpPr>
          <p:cNvPr id="5" name="Content Placeholder 4"/>
          <p:cNvSpPr>
            <a:spLocks noGrp="1"/>
          </p:cNvSpPr>
          <p:nvPr>
            <p:ph sz="half" idx="1"/>
          </p:nvPr>
        </p:nvSpPr>
        <p:spPr/>
        <p:txBody>
          <a:bodyPr/>
          <a:lstStyle/>
          <a:p>
            <a:r>
              <a:rPr lang="en-US" dirty="0"/>
              <a:t>Magnitude 7.0</a:t>
            </a:r>
          </a:p>
          <a:p>
            <a:r>
              <a:rPr lang="en-US" dirty="0"/>
              <a:t>January 12, 2010 </a:t>
            </a:r>
          </a:p>
          <a:p>
            <a:r>
              <a:rPr lang="en-US" dirty="0"/>
              <a:t>21:53:09 GMT</a:t>
            </a:r>
          </a:p>
          <a:p>
            <a:r>
              <a:rPr lang="en-US" dirty="0"/>
              <a:t>200,000 + persons killed</a:t>
            </a:r>
          </a:p>
          <a:p>
            <a:r>
              <a:rPr lang="en-US" dirty="0"/>
              <a:t>Damages of ~$12B USD (about the size of their GDP)</a:t>
            </a:r>
          </a:p>
        </p:txBody>
      </p:sp>
      <p:pic>
        <p:nvPicPr>
          <p:cNvPr id="7" name="Content Placeholder 6" descr="Haiti-earthquake-shake-map.jpg"/>
          <p:cNvPicPr>
            <a:picLocks noGrp="1" noChangeAspect="1"/>
          </p:cNvPicPr>
          <p:nvPr>
            <p:ph sz="half" idx="2"/>
          </p:nvPr>
        </p:nvPicPr>
        <p:blipFill>
          <a:blip r:embed="rId2">
            <a:extLst>
              <a:ext uri="{28A0092B-C50C-407E-A947-70E740481C1C}">
                <a14:useLocalDpi xmlns:a14="http://schemas.microsoft.com/office/drawing/2010/main" val="0"/>
              </a:ext>
            </a:extLst>
          </a:blip>
          <a:srcRect l="-2635" r="-2635"/>
          <a:stretch>
            <a:fillRect/>
          </a:stretch>
        </p:blipFill>
        <p:spPr/>
      </p:pic>
    </p:spTree>
    <p:extLst>
      <p:ext uri="{BB962C8B-B14F-4D97-AF65-F5344CB8AC3E}">
        <p14:creationId xmlns:p14="http://schemas.microsoft.com/office/powerpoint/2010/main" val="1044465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Northridge </a:t>
            </a:r>
            <a:r>
              <a:rPr lang="en-US" dirty="0" err="1"/>
              <a:t>ShakeMap</a:t>
            </a:r>
            <a:br>
              <a:rPr lang="en-US" dirty="0"/>
            </a:br>
            <a:r>
              <a:rPr lang="en-US" sz="2000" dirty="0" err="1">
                <a:solidFill>
                  <a:srgbClr val="800000"/>
                </a:solidFill>
              </a:rPr>
              <a:t>pubs.usgs.gov</a:t>
            </a:r>
            <a:endParaRPr lang="en-US" sz="2000" dirty="0">
              <a:solidFill>
                <a:srgbClr val="800000"/>
              </a:solidFill>
            </a:endParaRPr>
          </a:p>
        </p:txBody>
      </p:sp>
      <p:sp>
        <p:nvSpPr>
          <p:cNvPr id="3" name="Content Placeholder 2"/>
          <p:cNvSpPr>
            <a:spLocks noGrp="1"/>
          </p:cNvSpPr>
          <p:nvPr>
            <p:ph sz="half" idx="1"/>
          </p:nvPr>
        </p:nvSpPr>
        <p:spPr/>
        <p:txBody>
          <a:bodyPr>
            <a:normAutofit/>
          </a:bodyPr>
          <a:lstStyle/>
          <a:p>
            <a:r>
              <a:rPr lang="en-US" sz="1800" dirty="0"/>
              <a:t>Northridge, CA earthquake, January 17, 1994 04:31 PST</a:t>
            </a:r>
          </a:p>
          <a:p>
            <a:r>
              <a:rPr lang="en-US" sz="1800" dirty="0"/>
              <a:t>PGA 1.8g</a:t>
            </a:r>
          </a:p>
          <a:p>
            <a:r>
              <a:rPr lang="en-US" sz="1800" dirty="0" err="1"/>
              <a:t>PGV</a:t>
            </a:r>
            <a:r>
              <a:rPr lang="en-US" sz="1800" dirty="0"/>
              <a:t> 1.83 </a:t>
            </a:r>
            <a:r>
              <a:rPr lang="en-US" sz="1800" dirty="0" err="1"/>
              <a:t>m/s</a:t>
            </a:r>
            <a:endParaRPr lang="en-US" sz="1800" dirty="0"/>
          </a:p>
          <a:p>
            <a:r>
              <a:rPr lang="en-US" sz="1800" dirty="0"/>
              <a:t>Magnitude 6.7</a:t>
            </a:r>
          </a:p>
          <a:p>
            <a:r>
              <a:rPr lang="en-US" sz="1800" dirty="0"/>
              <a:t>57 persons killed, 8700 injured</a:t>
            </a:r>
          </a:p>
          <a:p>
            <a:r>
              <a:rPr lang="en-US" sz="1800" dirty="0"/>
              <a:t>Damage in excess of $20 billion</a:t>
            </a:r>
          </a:p>
          <a:p>
            <a:r>
              <a:rPr lang="en-US" sz="1800" dirty="0"/>
              <a:t>Loss including economic losses totaled about $50 billion (loss of business, etc.)</a:t>
            </a:r>
          </a:p>
          <a:p>
            <a:r>
              <a:rPr lang="en-US" sz="1800" dirty="0"/>
              <a:t>Led to the formation of the California Earthquake Authority (public-private insurance partnership)</a:t>
            </a:r>
          </a:p>
        </p:txBody>
      </p:sp>
      <p:pic>
        <p:nvPicPr>
          <p:cNvPr id="5" name="Content Placeholder 4" descr="Northridge.jpg"/>
          <p:cNvPicPr>
            <a:picLocks noGrp="1" noChangeAspect="1"/>
          </p:cNvPicPr>
          <p:nvPr>
            <p:ph sz="half" idx="2"/>
          </p:nvPr>
        </p:nvPicPr>
        <p:blipFill>
          <a:blip r:embed="rId2"/>
          <a:srcRect t="-4410" b="-4410"/>
          <a:stretch>
            <a:fillRect/>
          </a:stretch>
        </p:blipFill>
        <p:spPr/>
      </p:pic>
    </p:spTree>
    <p:extLst>
      <p:ext uri="{BB962C8B-B14F-4D97-AF65-F5344CB8AC3E}">
        <p14:creationId xmlns:p14="http://schemas.microsoft.com/office/powerpoint/2010/main" val="357650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Richter</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Charles_Francis_Richter</a:t>
            </a:r>
            <a:endParaRPr lang="en-US" dirty="0"/>
          </a:p>
        </p:txBody>
      </p:sp>
      <p:sp>
        <p:nvSpPr>
          <p:cNvPr id="3" name="Content Placeholder 2"/>
          <p:cNvSpPr>
            <a:spLocks noGrp="1"/>
          </p:cNvSpPr>
          <p:nvPr>
            <p:ph idx="1"/>
          </p:nvPr>
        </p:nvSpPr>
        <p:spPr/>
        <p:txBody>
          <a:bodyPr>
            <a:normAutofit/>
          </a:bodyPr>
          <a:lstStyle/>
          <a:p>
            <a:r>
              <a:rPr lang="en-US" sz="1800" dirty="0"/>
              <a:t>Richter went to work at the Carnegie Institute in 1927 after receiving a job offer to be a research assistant there from Robert Millikan</a:t>
            </a:r>
          </a:p>
          <a:p>
            <a:r>
              <a:rPr lang="en-US" sz="1800" dirty="0"/>
              <a:t>Here he began a collaboration with </a:t>
            </a:r>
            <a:r>
              <a:rPr lang="en-US" sz="1800" dirty="0" err="1"/>
              <a:t>Beno</a:t>
            </a:r>
            <a:r>
              <a:rPr lang="en-US" sz="1800" dirty="0"/>
              <a:t> Gutenberg. </a:t>
            </a:r>
          </a:p>
          <a:p>
            <a:r>
              <a:rPr lang="en-US" sz="1800" dirty="0"/>
              <a:t>The Seismology Lab at the California Institute of Technology was hoping to begin publishing regular reports on earthquakes in southern California and had a pressing need to have a system of measuring the strength of earthquakes for these reports. </a:t>
            </a:r>
          </a:p>
          <a:p>
            <a:r>
              <a:rPr lang="en-US" sz="1800" dirty="0"/>
              <a:t>Together, they had devised the scale that would become known as the Richter scale to fill this need, based on measuring quantitatively the displacement of the earth due to seismic waves, as had been suggested by </a:t>
            </a:r>
            <a:r>
              <a:rPr lang="en-US" sz="1800" dirty="0" err="1"/>
              <a:t>Kiyoo</a:t>
            </a:r>
            <a:r>
              <a:rPr lang="en-US" sz="1800" dirty="0"/>
              <a:t> </a:t>
            </a:r>
            <a:r>
              <a:rPr lang="en-US" sz="1800" dirty="0" err="1"/>
              <a:t>Wadati</a:t>
            </a:r>
            <a:r>
              <a:rPr lang="en-US" sz="1800" dirty="0"/>
              <a:t>, a Japanese seismologist.</a:t>
            </a:r>
          </a:p>
          <a:p>
            <a:r>
              <a:rPr lang="en-US" sz="1800" dirty="0"/>
              <a:t>The pair designed a seismograph that measured this displacement, and developed a logarithmic scale to measure amplitude of displacement.</a:t>
            </a:r>
          </a:p>
          <a:p>
            <a:endParaRPr lang="en-US" sz="1800" dirty="0"/>
          </a:p>
          <a:p>
            <a:endParaRPr lang="en-US" sz="1800" dirty="0"/>
          </a:p>
        </p:txBody>
      </p:sp>
    </p:spTree>
    <p:extLst>
      <p:ext uri="{BB962C8B-B14F-4D97-AF65-F5344CB8AC3E}">
        <p14:creationId xmlns:p14="http://schemas.microsoft.com/office/powerpoint/2010/main" val="41975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6AF893-7FE1-7045-B5FA-5E7B4783C3B8}"/>
              </a:ext>
            </a:extLst>
          </p:cNvPr>
          <p:cNvPicPr>
            <a:picLocks noChangeAspect="1"/>
          </p:cNvPicPr>
          <p:nvPr/>
        </p:nvPicPr>
        <p:blipFill>
          <a:blip r:embed="rId2"/>
          <a:stretch>
            <a:fillRect/>
          </a:stretch>
        </p:blipFill>
        <p:spPr>
          <a:xfrm>
            <a:off x="0" y="1417638"/>
            <a:ext cx="9144000" cy="5385048"/>
          </a:xfrm>
          <a:prstGeom prst="rect">
            <a:avLst/>
          </a:prstGeom>
        </p:spPr>
      </p:pic>
      <p:sp>
        <p:nvSpPr>
          <p:cNvPr id="2" name="Title 1">
            <a:extLst>
              <a:ext uri="{FF2B5EF4-FFF2-40B4-BE49-F238E27FC236}">
                <a16:creationId xmlns:a16="http://schemas.microsoft.com/office/drawing/2014/main" id="{4CE371C2-C6A1-FA42-A694-E146DB507DBD}"/>
              </a:ext>
            </a:extLst>
          </p:cNvPr>
          <p:cNvSpPr>
            <a:spLocks noGrp="1"/>
          </p:cNvSpPr>
          <p:nvPr>
            <p:ph type="title"/>
          </p:nvPr>
        </p:nvSpPr>
        <p:spPr/>
        <p:txBody>
          <a:bodyPr/>
          <a:lstStyle/>
          <a:p>
            <a:r>
              <a:rPr lang="en-US" dirty="0"/>
              <a:t>Great Global Earthquakes</a:t>
            </a:r>
          </a:p>
        </p:txBody>
      </p:sp>
    </p:spTree>
    <p:extLst>
      <p:ext uri="{BB962C8B-B14F-4D97-AF65-F5344CB8AC3E}">
        <p14:creationId xmlns:p14="http://schemas.microsoft.com/office/powerpoint/2010/main" val="227402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Radiated Energy</a:t>
            </a:r>
            <a:br>
              <a:rPr lang="en-US" dirty="0"/>
            </a:br>
            <a:r>
              <a:rPr lang="en-US" sz="2000" dirty="0" err="1">
                <a:solidFill>
                  <a:srgbClr val="800000"/>
                </a:solidFill>
              </a:rPr>
              <a:t>www.geology.ar.gov</a:t>
            </a:r>
            <a:endParaRPr lang="en-US" sz="2000" dirty="0">
              <a:solidFill>
                <a:srgbClr val="800000"/>
              </a:solidFill>
            </a:endParaRPr>
          </a:p>
        </p:txBody>
      </p:sp>
      <p:pic>
        <p:nvPicPr>
          <p:cNvPr id="6" name="Content Placeholder 5" descr="earthquakes_energyequivalents.jpg"/>
          <p:cNvPicPr>
            <a:picLocks noGrp="1" noChangeAspect="1"/>
          </p:cNvPicPr>
          <p:nvPr>
            <p:ph idx="1"/>
          </p:nvPr>
        </p:nvPicPr>
        <p:blipFill>
          <a:blip r:embed="rId2">
            <a:extLst>
              <a:ext uri="{28A0092B-C50C-407E-A947-70E740481C1C}">
                <a14:useLocalDpi xmlns:a14="http://schemas.microsoft.com/office/drawing/2010/main" val="0"/>
              </a:ext>
            </a:extLst>
          </a:blip>
          <a:srcRect l="-8069" r="-8069"/>
          <a:stretch>
            <a:fillRect/>
          </a:stretch>
        </p:blipFill>
        <p:spPr/>
      </p:pic>
      <p:cxnSp>
        <p:nvCxnSpPr>
          <p:cNvPr id="5" name="Straight Arrow Connector 4"/>
          <p:cNvCxnSpPr/>
          <p:nvPr/>
        </p:nvCxnSpPr>
        <p:spPr>
          <a:xfrm rot="5400000">
            <a:off x="4289994" y="1817044"/>
            <a:ext cx="797089" cy="7566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756095" y="1451590"/>
            <a:ext cx="1824071" cy="369332"/>
          </a:xfrm>
          <a:prstGeom prst="rect">
            <a:avLst/>
          </a:prstGeom>
          <a:noFill/>
        </p:spPr>
        <p:txBody>
          <a:bodyPr wrap="square" rtlCol="0">
            <a:spAutoFit/>
          </a:bodyPr>
          <a:lstStyle/>
          <a:p>
            <a:r>
              <a:rPr lang="en-US" dirty="0"/>
              <a:t>~2600 Megatons</a:t>
            </a:r>
          </a:p>
        </p:txBody>
      </p:sp>
    </p:spTree>
    <p:extLst>
      <p:ext uri="{BB962C8B-B14F-4D97-AF65-F5344CB8AC3E}">
        <p14:creationId xmlns:p14="http://schemas.microsoft.com/office/powerpoint/2010/main" val="246186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Seismic Waves are More Complex</a:t>
            </a:r>
          </a:p>
        </p:txBody>
      </p:sp>
      <p:sp>
        <p:nvSpPr>
          <p:cNvPr id="3" name="Content Placeholder 2"/>
          <p:cNvSpPr>
            <a:spLocks noGrp="1"/>
          </p:cNvSpPr>
          <p:nvPr>
            <p:ph sz="half" idx="1"/>
          </p:nvPr>
        </p:nvSpPr>
        <p:spPr/>
        <p:txBody>
          <a:bodyPr>
            <a:normAutofit/>
          </a:bodyPr>
          <a:lstStyle/>
          <a:p>
            <a:r>
              <a:rPr lang="en-US" sz="2000" dirty="0"/>
              <a:t>This is a typical local earthquake seismogram</a:t>
            </a:r>
          </a:p>
          <a:p>
            <a:r>
              <a:rPr lang="en-US" sz="2000" dirty="0" err="1"/>
              <a:t>P</a:t>
            </a:r>
            <a:r>
              <a:rPr lang="en-US" sz="2000" dirty="0"/>
              <a:t> waves travel faster than </a:t>
            </a:r>
            <a:r>
              <a:rPr lang="en-US" sz="2000" dirty="0" err="1"/>
              <a:t>S</a:t>
            </a:r>
            <a:r>
              <a:rPr lang="en-US" sz="2000" dirty="0"/>
              <a:t> waves, typically by a factor of about 5/3</a:t>
            </a:r>
          </a:p>
          <a:p>
            <a:r>
              <a:rPr lang="en-US" sz="2000" dirty="0"/>
              <a:t>The </a:t>
            </a:r>
            <a:r>
              <a:rPr lang="en-US" sz="2000" dirty="0" err="1"/>
              <a:t>P</a:t>
            </a:r>
            <a:r>
              <a:rPr lang="en-US" sz="2000" dirty="0"/>
              <a:t> wave arrives first</a:t>
            </a:r>
          </a:p>
          <a:p>
            <a:r>
              <a:rPr lang="en-US" sz="2000" dirty="0"/>
              <a:t>The </a:t>
            </a:r>
            <a:r>
              <a:rPr lang="en-US" sz="2000" dirty="0" err="1"/>
              <a:t>S</a:t>
            </a:r>
            <a:r>
              <a:rPr lang="en-US" sz="2000" dirty="0"/>
              <a:t> wave arrives second</a:t>
            </a:r>
          </a:p>
          <a:p>
            <a:r>
              <a:rPr lang="en-US" sz="2000" dirty="0"/>
              <a:t>You can tell approximately how far away the earthquake is in km from the seismometer by multiplying the P-S time by 6</a:t>
            </a:r>
          </a:p>
          <a:p>
            <a:r>
              <a:rPr lang="en-US" sz="2000" dirty="0"/>
              <a:t>Here the earthquake is about 60 km from the seismometer</a:t>
            </a:r>
          </a:p>
        </p:txBody>
      </p:sp>
      <p:pic>
        <p:nvPicPr>
          <p:cNvPr id="5" name="Content Placeholder 4" descr="Seismogram.gif"/>
          <p:cNvPicPr>
            <a:picLocks noGrp="1" noChangeAspect="1"/>
          </p:cNvPicPr>
          <p:nvPr>
            <p:ph sz="half" idx="2"/>
          </p:nvPr>
        </p:nvPicPr>
        <p:blipFill>
          <a:blip r:embed="rId2"/>
          <a:srcRect t="-32583" b="-32583"/>
          <a:stretch>
            <a:fillRect/>
          </a:stretch>
        </p:blipFill>
        <p:spPr/>
      </p:pic>
    </p:spTree>
    <p:extLst>
      <p:ext uri="{BB962C8B-B14F-4D97-AF65-F5344CB8AC3E}">
        <p14:creationId xmlns:p14="http://schemas.microsoft.com/office/powerpoint/2010/main" val="278299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Seismometers are of Two Types	</a:t>
            </a:r>
          </a:p>
        </p:txBody>
      </p:sp>
      <p:sp>
        <p:nvSpPr>
          <p:cNvPr id="6" name="Content Placeholder 5"/>
          <p:cNvSpPr>
            <a:spLocks noGrp="1"/>
          </p:cNvSpPr>
          <p:nvPr>
            <p:ph idx="1"/>
          </p:nvPr>
        </p:nvSpPr>
        <p:spPr/>
        <p:txBody>
          <a:bodyPr>
            <a:normAutofit/>
          </a:bodyPr>
          <a:lstStyle/>
          <a:p>
            <a:r>
              <a:rPr lang="en-US" sz="2400" dirty="0">
                <a:solidFill>
                  <a:schemeClr val="tx1"/>
                </a:solidFill>
              </a:rPr>
              <a:t>Velocity transducers</a:t>
            </a:r>
            <a:r>
              <a:rPr lang="en-US" sz="2400" dirty="0"/>
              <a:t>, that measure the </a:t>
            </a:r>
            <a:r>
              <a:rPr lang="en-US" sz="2400" dirty="0">
                <a:solidFill>
                  <a:srgbClr val="000000"/>
                </a:solidFill>
              </a:rPr>
              <a:t>ground velocity</a:t>
            </a:r>
            <a:r>
              <a:rPr lang="en-US" sz="2400" dirty="0"/>
              <a:t> at the seismometer site</a:t>
            </a:r>
          </a:p>
          <a:p>
            <a:r>
              <a:rPr lang="en-US" sz="2400" dirty="0">
                <a:solidFill>
                  <a:srgbClr val="000000"/>
                </a:solidFill>
              </a:rPr>
              <a:t>Strong motion </a:t>
            </a:r>
            <a:r>
              <a:rPr lang="en-US" sz="2400" dirty="0"/>
              <a:t>instruments, that measure the </a:t>
            </a:r>
            <a:r>
              <a:rPr lang="en-US" sz="2400" dirty="0">
                <a:solidFill>
                  <a:srgbClr val="000000"/>
                </a:solidFill>
              </a:rPr>
              <a:t>ground acceleration</a:t>
            </a:r>
            <a:r>
              <a:rPr lang="en-US" sz="2400" dirty="0"/>
              <a:t> at the seismometer</a:t>
            </a:r>
          </a:p>
          <a:p>
            <a:r>
              <a:rPr lang="en-US" sz="2400" dirty="0"/>
              <a:t>It can be shown that acceleration decays more rapidly with distance than does velocity, although the relationship is complex</a:t>
            </a:r>
          </a:p>
          <a:p>
            <a:r>
              <a:rPr lang="en-US" sz="2400" dirty="0"/>
              <a:t>Ground motion also depends on magnitude of the source earthquake, due to saturation effects</a:t>
            </a:r>
          </a:p>
          <a:p>
            <a:r>
              <a:rPr lang="en-US" sz="2400" dirty="0"/>
              <a:t>This is discussed for example in </a:t>
            </a:r>
            <a:r>
              <a:rPr lang="en-US" sz="2400" dirty="0" err="1"/>
              <a:t>Boore</a:t>
            </a:r>
            <a:r>
              <a:rPr lang="en-US" sz="2400" dirty="0"/>
              <a:t> and Atkinson (Earthquake Spectra, 2008)</a:t>
            </a:r>
          </a:p>
          <a:p>
            <a:endParaRPr lang="en-US" sz="2400" dirty="0"/>
          </a:p>
        </p:txBody>
      </p:sp>
    </p:spTree>
    <p:extLst>
      <p:ext uri="{BB962C8B-B14F-4D97-AF65-F5344CB8AC3E}">
        <p14:creationId xmlns:p14="http://schemas.microsoft.com/office/powerpoint/2010/main" val="154494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Early Seismometer was a Wood-Anderson </a:t>
            </a:r>
            <a:r>
              <a:rPr lang="en-US" dirty="0" err="1"/>
              <a:t>Torsional</a:t>
            </a:r>
            <a:r>
              <a:rPr lang="en-US" dirty="0"/>
              <a:t> Seismometer</a:t>
            </a:r>
          </a:p>
        </p:txBody>
      </p:sp>
      <p:pic>
        <p:nvPicPr>
          <p:cNvPr id="5" name="Content Placeholder 4" descr="wood_and.jpg"/>
          <p:cNvPicPr>
            <a:picLocks noGrp="1" noChangeAspect="1"/>
          </p:cNvPicPr>
          <p:nvPr>
            <p:ph sz="half" idx="1"/>
          </p:nvPr>
        </p:nvPicPr>
        <p:blipFill>
          <a:blip r:embed="rId2"/>
          <a:srcRect l="-9635" r="-9635"/>
          <a:stretch>
            <a:fillRect/>
          </a:stretch>
        </p:blipFill>
        <p:spPr/>
      </p:pic>
      <p:pic>
        <p:nvPicPr>
          <p:cNvPr id="6" name="Content Placeholder 5" descr="WA_Seis.gif"/>
          <p:cNvPicPr>
            <a:picLocks noGrp="1" noChangeAspect="1"/>
          </p:cNvPicPr>
          <p:nvPr>
            <p:ph sz="half" idx="2"/>
          </p:nvPr>
        </p:nvPicPr>
        <p:blipFill>
          <a:blip r:embed="rId3"/>
          <a:srcRect t="-2857" b="-2857"/>
          <a:stretch>
            <a:fillRect/>
          </a:stretch>
        </p:blipFill>
        <p:spPr/>
      </p:pic>
      <p:sp>
        <p:nvSpPr>
          <p:cNvPr id="7" name="TextBox 6"/>
          <p:cNvSpPr txBox="1"/>
          <p:nvPr/>
        </p:nvSpPr>
        <p:spPr>
          <a:xfrm>
            <a:off x="5268435" y="6152874"/>
            <a:ext cx="2938024" cy="307777"/>
          </a:xfrm>
          <a:prstGeom prst="rect">
            <a:avLst/>
          </a:prstGeom>
          <a:noFill/>
        </p:spPr>
        <p:txBody>
          <a:bodyPr wrap="none" rtlCol="0">
            <a:spAutoFit/>
          </a:bodyPr>
          <a:lstStyle/>
          <a:p>
            <a:r>
              <a:rPr lang="en-US" sz="1400" dirty="0" err="1"/>
              <a:t>eqseis.geosc.psu.edu</a:t>
            </a:r>
            <a:r>
              <a:rPr lang="en-US" sz="1400" dirty="0"/>
              <a:t> (Chuck </a:t>
            </a:r>
            <a:r>
              <a:rPr lang="en-US" sz="1400" dirty="0" err="1"/>
              <a:t>Ammon</a:t>
            </a:r>
            <a:r>
              <a:rPr lang="en-US" sz="1400" dirty="0"/>
              <a:t>)</a:t>
            </a:r>
          </a:p>
        </p:txBody>
      </p:sp>
      <p:sp>
        <p:nvSpPr>
          <p:cNvPr id="9" name="TextBox 8"/>
          <p:cNvSpPr txBox="1"/>
          <p:nvPr/>
        </p:nvSpPr>
        <p:spPr>
          <a:xfrm>
            <a:off x="108328" y="6167786"/>
            <a:ext cx="4757933" cy="307777"/>
          </a:xfrm>
          <a:prstGeom prst="rect">
            <a:avLst/>
          </a:prstGeom>
          <a:noFill/>
        </p:spPr>
        <p:txBody>
          <a:bodyPr wrap="none" rtlCol="0">
            <a:spAutoFit/>
          </a:bodyPr>
          <a:lstStyle/>
          <a:p>
            <a:r>
              <a:rPr lang="en-US" sz="1400" dirty="0"/>
              <a:t>http://</a:t>
            </a:r>
            <a:r>
              <a:rPr lang="en-US" sz="1400" dirty="0" err="1"/>
              <a:t>www.eas.slu.edu/eqc/eqc_instruments/wood_and.html</a:t>
            </a:r>
            <a:endParaRPr lang="en-US" sz="1400" dirty="0"/>
          </a:p>
        </p:txBody>
      </p:sp>
    </p:spTree>
    <p:extLst>
      <p:ext uri="{BB962C8B-B14F-4D97-AF65-F5344CB8AC3E}">
        <p14:creationId xmlns:p14="http://schemas.microsoft.com/office/powerpoint/2010/main" val="37870036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TotalTime>
  <Words>1901</Words>
  <Application>Microsoft Macintosh PowerPoint</Application>
  <PresentationFormat>On-screen Show (4:3)</PresentationFormat>
  <Paragraphs>145</Paragraphs>
  <Slides>31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Arial Narrow</vt:lpstr>
      <vt:lpstr>Calibri</vt:lpstr>
      <vt:lpstr>Helvetica Neue Light</vt:lpstr>
      <vt:lpstr>1_Office Theme</vt:lpstr>
      <vt:lpstr>2_Office Theme</vt:lpstr>
      <vt:lpstr>3_Office Theme</vt:lpstr>
      <vt:lpstr>Lectures 4-6 (Summary)</vt:lpstr>
      <vt:lpstr>Earthquake Energy – Basic Facts</vt:lpstr>
      <vt:lpstr>Charles Richter http://en.wikipedia.org/wiki/Charles_Francis_Richter</vt:lpstr>
      <vt:lpstr>Charles Richter http://en.wikipedia.org/wiki/Charles_Francis_Richter</vt:lpstr>
      <vt:lpstr>Great Global Earthquakes</vt:lpstr>
      <vt:lpstr>Radiated Energy www.geology.ar.gov</vt:lpstr>
      <vt:lpstr>Seismic Waves are More Complex</vt:lpstr>
      <vt:lpstr>Seismometers are of Two Types </vt:lpstr>
      <vt:lpstr>An Early Seismometer was a Wood-Anderson Torsional Seismometer</vt:lpstr>
      <vt:lpstr>Seismographs and Seismometers http://en.wikipedia.org/wiki/Seismometer</vt:lpstr>
      <vt:lpstr>Seismographs and Seismometers http://en.wikipedia.org/wiki/Seismometer</vt:lpstr>
      <vt:lpstr>Earthquake Recurrence</vt:lpstr>
      <vt:lpstr>However, Nothing is Simple whipple_arrowsmith598.asu.edu/</vt:lpstr>
      <vt:lpstr>PowerPoint Presentation</vt:lpstr>
      <vt:lpstr>Recurrence and Paleoseismology whipple_arrowsmith598.asu.edu/</vt:lpstr>
      <vt:lpstr>Models of Recurrence whipple_arrowsmith598.asu.edu/</vt:lpstr>
      <vt:lpstr>How do We Connect the Dots? whipple_arrowsmith598.asu.edu/</vt:lpstr>
      <vt:lpstr>North Anatolian Fault A Good Example or an Outlier? http://en.wikipedia.org/wiki/North_Anatolian_Fault</vt:lpstr>
      <vt:lpstr>Earthquakes in Nankai Trough, Japan M Ando, Tectonophysics, v27, p112 (1975)</vt:lpstr>
      <vt:lpstr>Two Types of Earthquake Measures</vt:lpstr>
      <vt:lpstr>Giuseppe Mercalli http://en.wikipedia.org/wiki/Giuseppe_Mercalli</vt:lpstr>
      <vt:lpstr>Mercalli Intensity ema.alabama.gov</vt:lpstr>
      <vt:lpstr>Mercalli Intensity http://en.wikipedia.org/wiki/Mercalli_intensity_scale</vt:lpstr>
      <vt:lpstr>Mercalli Intensity vs. Magnitude</vt:lpstr>
      <vt:lpstr>Isoseismals http://en.wikipedia.org/wiki/Isoseismal_map</vt:lpstr>
      <vt:lpstr>Construction of Isoseismal Maps http://en.wikipedia.org/wiki/Isoseismal_map</vt:lpstr>
      <vt:lpstr>Isoseismal Map http://earthquake.usgs.gov/earthquakes/states/historical.php</vt:lpstr>
      <vt:lpstr>Isoseismal Maps http://earthquake.usgs.gov/earthquakes/states/historical.php</vt:lpstr>
      <vt:lpstr>ShakeMap Examples usgs.gov</vt:lpstr>
      <vt:lpstr>Haiti Earthquake ShakeMap usgs.gov</vt:lpstr>
      <vt:lpstr>Northridge ShakeMap pubs.usgs.gov</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Seismology</dc:title>
  <dc:creator>John Rundle</dc:creator>
  <cp:lastModifiedBy>Microsoft Office User</cp:lastModifiedBy>
  <cp:revision>34</cp:revision>
  <dcterms:created xsi:type="dcterms:W3CDTF">2016-01-12T23:04:40Z</dcterms:created>
  <dcterms:modified xsi:type="dcterms:W3CDTF">2020-12-30T19:07:53Z</dcterms:modified>
</cp:coreProperties>
</file>