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1" r:id="rId4"/>
    <p:sldId id="258" r:id="rId5"/>
    <p:sldId id="259" r:id="rId6"/>
    <p:sldId id="260" r:id="rId7"/>
    <p:sldId id="261" r:id="rId8"/>
    <p:sldId id="262" r:id="rId9"/>
    <p:sldId id="356" r:id="rId10"/>
    <p:sldId id="264" r:id="rId11"/>
    <p:sldId id="265" r:id="rId12"/>
    <p:sldId id="266" r:id="rId13"/>
    <p:sldId id="293" r:id="rId14"/>
    <p:sldId id="288" r:id="rId15"/>
    <p:sldId id="292" r:id="rId16"/>
    <p:sldId id="267" r:id="rId17"/>
    <p:sldId id="353" r:id="rId18"/>
    <p:sldId id="355" r:id="rId19"/>
    <p:sldId id="360" r:id="rId20"/>
    <p:sldId id="359" r:id="rId21"/>
    <p:sldId id="268" r:id="rId22"/>
    <p:sldId id="361" r:id="rId23"/>
    <p:sldId id="269" r:id="rId24"/>
    <p:sldId id="270" r:id="rId25"/>
    <p:sldId id="271" r:id="rId26"/>
    <p:sldId id="272" r:id="rId27"/>
    <p:sldId id="273" r:id="rId28"/>
    <p:sldId id="274" r:id="rId29"/>
    <p:sldId id="357" r:id="rId30"/>
    <p:sldId id="275" r:id="rId31"/>
    <p:sldId id="276" r:id="rId32"/>
    <p:sldId id="277" r:id="rId33"/>
    <p:sldId id="278" r:id="rId34"/>
    <p:sldId id="289" r:id="rId35"/>
    <p:sldId id="290" r:id="rId36"/>
    <p:sldId id="280" r:id="rId37"/>
    <p:sldId id="281" r:id="rId38"/>
    <p:sldId id="282" r:id="rId39"/>
    <p:sldId id="283" r:id="rId40"/>
    <p:sldId id="284" r:id="rId41"/>
    <p:sldId id="285" r:id="rId42"/>
    <p:sldId id="286" r:id="rId43"/>
    <p:sldId id="287" r:id="rId44"/>
    <p:sldId id="358" r:id="rId45"/>
    <p:sldId id="35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2FF"/>
    <a:srgbClr val="000000"/>
    <a:srgbClr val="33D031"/>
    <a:srgbClr val="BED0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0"/>
    <p:restoredTop sz="94505"/>
  </p:normalViewPr>
  <p:slideViewPr>
    <p:cSldViewPr snapToGrid="0" snapToObjects="1">
      <p:cViewPr varScale="1">
        <p:scale>
          <a:sx n="120" d="100"/>
          <a:sy n="120" d="100"/>
        </p:scale>
        <p:origin x="11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0E7CAF-0B75-3D49-85BF-F1995E8650B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64902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E7CAF-0B75-3D49-85BF-F1995E8650B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37429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E7CAF-0B75-3D49-85BF-F1995E8650B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118715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E7CAF-0B75-3D49-85BF-F1995E8650B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212678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E7CAF-0B75-3D49-85BF-F1995E8650B5}" type="datetimeFigureOut">
              <a:rPr lang="en-US" smtClean="0"/>
              <a:t>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396770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E7CAF-0B75-3D49-85BF-F1995E8650B5}" type="datetimeFigureOut">
              <a:rPr lang="en-US" smtClean="0"/>
              <a:t>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282703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E7CAF-0B75-3D49-85BF-F1995E8650B5}" type="datetimeFigureOut">
              <a:rPr lang="en-US" smtClean="0"/>
              <a:t>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263678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E7CAF-0B75-3D49-85BF-F1995E8650B5}" type="datetimeFigureOut">
              <a:rPr lang="en-US" smtClean="0"/>
              <a:t>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334127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E7CAF-0B75-3D49-85BF-F1995E8650B5}" type="datetimeFigureOut">
              <a:rPr lang="en-US" smtClean="0"/>
              <a:t>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249146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E7CAF-0B75-3D49-85BF-F1995E8650B5}" type="datetimeFigureOut">
              <a:rPr lang="en-US" smtClean="0"/>
              <a:t>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209806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0E7CAF-0B75-3D49-85BF-F1995E8650B5}" type="datetimeFigureOut">
              <a:rPr lang="en-US" smtClean="0"/>
              <a:t>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F437E-86C5-A84C-AD9D-29A4EB34C4D8}" type="slidenum">
              <a:rPr lang="en-US" smtClean="0"/>
              <a:t>‹#›</a:t>
            </a:fld>
            <a:endParaRPr lang="en-US"/>
          </a:p>
        </p:txBody>
      </p:sp>
    </p:spTree>
    <p:extLst>
      <p:ext uri="{BB962C8B-B14F-4D97-AF65-F5344CB8AC3E}">
        <p14:creationId xmlns:p14="http://schemas.microsoft.com/office/powerpoint/2010/main" val="375056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E7CAF-0B75-3D49-85BF-F1995E8650B5}" type="datetimeFigureOut">
              <a:rPr lang="en-US" smtClean="0"/>
              <a:t>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F437E-86C5-A84C-AD9D-29A4EB34C4D8}" type="slidenum">
              <a:rPr lang="en-US" smtClean="0"/>
              <a:t>‹#›</a:t>
            </a:fld>
            <a:endParaRPr lang="en-US"/>
          </a:p>
        </p:txBody>
      </p:sp>
    </p:spTree>
    <p:extLst>
      <p:ext uri="{BB962C8B-B14F-4D97-AF65-F5344CB8AC3E}">
        <p14:creationId xmlns:p14="http://schemas.microsoft.com/office/powerpoint/2010/main" val="270818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n.wikipedia.org/wiki/List_of_stock_market_crashes_and_bear_marke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3</a:t>
            </a:r>
          </a:p>
        </p:txBody>
      </p:sp>
      <p:sp>
        <p:nvSpPr>
          <p:cNvPr id="3" name="Subtitle 2"/>
          <p:cNvSpPr>
            <a:spLocks noGrp="1"/>
          </p:cNvSpPr>
          <p:nvPr>
            <p:ph type="subTitle" idx="1"/>
          </p:nvPr>
        </p:nvSpPr>
        <p:spPr/>
        <p:txBody>
          <a:bodyPr/>
          <a:lstStyle/>
          <a:p>
            <a:r>
              <a:rPr lang="en-US" dirty="0">
                <a:solidFill>
                  <a:srgbClr val="0000FF"/>
                </a:solidFill>
              </a:rPr>
              <a:t>Introduction to Markets</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122999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08_UK_Book_Sales_Va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62" y="295360"/>
            <a:ext cx="7759700" cy="6311900"/>
          </a:xfrm>
          <a:prstGeom prst="rect">
            <a:avLst/>
          </a:prstGeom>
        </p:spPr>
      </p:pic>
    </p:spTree>
    <p:extLst>
      <p:ext uri="{BB962C8B-B14F-4D97-AF65-F5344CB8AC3E}">
        <p14:creationId xmlns:p14="http://schemas.microsoft.com/office/powerpoint/2010/main" val="135464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8px-Global_Mobile_Applications_Store_Reven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778" y="50800"/>
            <a:ext cx="5562600" cy="6807200"/>
          </a:xfrm>
          <a:prstGeom prst="rect">
            <a:avLst/>
          </a:prstGeom>
        </p:spPr>
      </p:pic>
    </p:spTree>
    <p:extLst>
      <p:ext uri="{BB962C8B-B14F-4D97-AF65-F5344CB8AC3E}">
        <p14:creationId xmlns:p14="http://schemas.microsoft.com/office/powerpoint/2010/main" val="70659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Liquidity</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000" dirty="0"/>
              <a:t>Liquidity is a crucial aspect of securities that are traded in secondary markets. </a:t>
            </a:r>
          </a:p>
          <a:p>
            <a:r>
              <a:rPr lang="en-US" sz="2000" dirty="0"/>
              <a:t>Liquidity refers to the ease with which a security can be sold without a loss of value. </a:t>
            </a:r>
          </a:p>
          <a:p>
            <a:r>
              <a:rPr lang="en-US" sz="2000" dirty="0"/>
              <a:t>Securities with an active secondary market mean that there are many buyers and sellers at a given point in time. </a:t>
            </a:r>
          </a:p>
          <a:p>
            <a:r>
              <a:rPr lang="en-US" sz="2000" dirty="0"/>
              <a:t>Investors benefit from liquid securities because they can sell their assets whenever they want.</a:t>
            </a:r>
          </a:p>
          <a:p>
            <a:r>
              <a:rPr lang="en-US" sz="2000" dirty="0"/>
              <a:t>An illiquid security may force the seller to sell their asset at a large discount.</a:t>
            </a:r>
          </a:p>
          <a:p>
            <a:endParaRPr lang="en-US" sz="2000" dirty="0"/>
          </a:p>
        </p:txBody>
      </p:sp>
    </p:spTree>
    <p:extLst>
      <p:ext uri="{BB962C8B-B14F-4D97-AF65-F5344CB8AC3E}">
        <p14:creationId xmlns:p14="http://schemas.microsoft.com/office/powerpoint/2010/main" val="141427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solidFill>
                  <a:srgbClr val="FF0000"/>
                </a:solidFill>
              </a:rPr>
              <a:t>Market Liquidity</a:t>
            </a:r>
            <a:br>
              <a:rPr lang="en-US" dirty="0">
                <a:solidFill>
                  <a:srgbClr val="FF0000"/>
                </a:solidFill>
              </a:rPr>
            </a:br>
            <a:r>
              <a:rPr lang="en-US" sz="3100" dirty="0">
                <a:solidFill>
                  <a:srgbClr val="1C32FF"/>
                </a:solidFill>
              </a:rPr>
              <a:t>General Features</a:t>
            </a:r>
            <a:endParaRPr lang="en-US" sz="3100" dirty="0">
              <a:solidFill>
                <a:srgbClr val="FF0000"/>
              </a:solidFill>
            </a:endParaRPr>
          </a:p>
        </p:txBody>
      </p:sp>
      <p:grpSp>
        <p:nvGrpSpPr>
          <p:cNvPr id="13" name="Group 12"/>
          <p:cNvGrpSpPr/>
          <p:nvPr/>
        </p:nvGrpSpPr>
        <p:grpSpPr>
          <a:xfrm>
            <a:off x="1325881" y="2686050"/>
            <a:ext cx="2227217" cy="2403566"/>
            <a:chOff x="1767840" y="2438400"/>
            <a:chExt cx="2969623" cy="3204754"/>
          </a:xfrm>
        </p:grpSpPr>
        <p:sp>
          <p:nvSpPr>
            <p:cNvPr id="5" name="Rectangle 4"/>
            <p:cNvSpPr/>
            <p:nvPr/>
          </p:nvSpPr>
          <p:spPr>
            <a:xfrm>
              <a:off x="1767840" y="2438400"/>
              <a:ext cx="2969623" cy="32047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2" name="Group 11"/>
            <p:cNvGrpSpPr/>
            <p:nvPr/>
          </p:nvGrpSpPr>
          <p:grpSpPr>
            <a:xfrm>
              <a:off x="2194562" y="2778037"/>
              <a:ext cx="2238104" cy="2551611"/>
              <a:chOff x="2002970" y="2725783"/>
              <a:chExt cx="2238104" cy="2551611"/>
            </a:xfrm>
          </p:grpSpPr>
          <p:sp>
            <p:nvSpPr>
              <p:cNvPr id="8" name="Freeform 7"/>
              <p:cNvSpPr/>
              <p:nvPr/>
            </p:nvSpPr>
            <p:spPr>
              <a:xfrm>
                <a:off x="2002970" y="2751910"/>
                <a:ext cx="1123406" cy="1933303"/>
              </a:xfrm>
              <a:custGeom>
                <a:avLst/>
                <a:gdLst>
                  <a:gd name="connsiteX0" fmla="*/ 0 w 1123406"/>
                  <a:gd name="connsiteY0" fmla="*/ 0 h 1933303"/>
                  <a:gd name="connsiteX1" fmla="*/ 34834 w 1123406"/>
                  <a:gd name="connsiteY1" fmla="*/ 17417 h 1933303"/>
                  <a:gd name="connsiteX2" fmla="*/ 87086 w 1123406"/>
                  <a:gd name="connsiteY2" fmla="*/ 34834 h 1933303"/>
                  <a:gd name="connsiteX3" fmla="*/ 113212 w 1123406"/>
                  <a:gd name="connsiteY3" fmla="*/ 52251 h 1933303"/>
                  <a:gd name="connsiteX4" fmla="*/ 121920 w 1123406"/>
                  <a:gd name="connsiteY4" fmla="*/ 78377 h 1933303"/>
                  <a:gd name="connsiteX5" fmla="*/ 95794 w 1123406"/>
                  <a:gd name="connsiteY5" fmla="*/ 165463 h 1933303"/>
                  <a:gd name="connsiteX6" fmla="*/ 87086 w 1123406"/>
                  <a:gd name="connsiteY6" fmla="*/ 191588 h 1933303"/>
                  <a:gd name="connsiteX7" fmla="*/ 95794 w 1123406"/>
                  <a:gd name="connsiteY7" fmla="*/ 217714 h 1933303"/>
                  <a:gd name="connsiteX8" fmla="*/ 113212 w 1123406"/>
                  <a:gd name="connsiteY8" fmla="*/ 235131 h 1933303"/>
                  <a:gd name="connsiteX9" fmla="*/ 182880 w 1123406"/>
                  <a:gd name="connsiteY9" fmla="*/ 278674 h 1933303"/>
                  <a:gd name="connsiteX10" fmla="*/ 217714 w 1123406"/>
                  <a:gd name="connsiteY10" fmla="*/ 287383 h 1933303"/>
                  <a:gd name="connsiteX11" fmla="*/ 235132 w 1123406"/>
                  <a:gd name="connsiteY11" fmla="*/ 304800 h 1933303"/>
                  <a:gd name="connsiteX12" fmla="*/ 261257 w 1123406"/>
                  <a:gd name="connsiteY12" fmla="*/ 322217 h 1933303"/>
                  <a:gd name="connsiteX13" fmla="*/ 252549 w 1123406"/>
                  <a:gd name="connsiteY13" fmla="*/ 409303 h 1933303"/>
                  <a:gd name="connsiteX14" fmla="*/ 235132 w 1123406"/>
                  <a:gd name="connsiteY14" fmla="*/ 487680 h 1933303"/>
                  <a:gd name="connsiteX15" fmla="*/ 226423 w 1123406"/>
                  <a:gd name="connsiteY15" fmla="*/ 531223 h 1933303"/>
                  <a:gd name="connsiteX16" fmla="*/ 243840 w 1123406"/>
                  <a:gd name="connsiteY16" fmla="*/ 635726 h 1933303"/>
                  <a:gd name="connsiteX17" fmla="*/ 261257 w 1123406"/>
                  <a:gd name="connsiteY17" fmla="*/ 714103 h 1933303"/>
                  <a:gd name="connsiteX18" fmla="*/ 252549 w 1123406"/>
                  <a:gd name="connsiteY18" fmla="*/ 748937 h 1933303"/>
                  <a:gd name="connsiteX19" fmla="*/ 278674 w 1123406"/>
                  <a:gd name="connsiteY19" fmla="*/ 818606 h 1933303"/>
                  <a:gd name="connsiteX20" fmla="*/ 304800 w 1123406"/>
                  <a:gd name="connsiteY20" fmla="*/ 836023 h 1933303"/>
                  <a:gd name="connsiteX21" fmla="*/ 330926 w 1123406"/>
                  <a:gd name="connsiteY21" fmla="*/ 844731 h 1933303"/>
                  <a:gd name="connsiteX22" fmla="*/ 357052 w 1123406"/>
                  <a:gd name="connsiteY22" fmla="*/ 862148 h 1933303"/>
                  <a:gd name="connsiteX23" fmla="*/ 435429 w 1123406"/>
                  <a:gd name="connsiteY23" fmla="*/ 931817 h 1933303"/>
                  <a:gd name="connsiteX24" fmla="*/ 487680 w 1123406"/>
                  <a:gd name="connsiteY24" fmla="*/ 949234 h 1933303"/>
                  <a:gd name="connsiteX25" fmla="*/ 513806 w 1123406"/>
                  <a:gd name="connsiteY25" fmla="*/ 957943 h 1933303"/>
                  <a:gd name="connsiteX26" fmla="*/ 487680 w 1123406"/>
                  <a:gd name="connsiteY26" fmla="*/ 984068 h 1933303"/>
                  <a:gd name="connsiteX27" fmla="*/ 496389 w 1123406"/>
                  <a:gd name="connsiteY27" fmla="*/ 1045028 h 1933303"/>
                  <a:gd name="connsiteX28" fmla="*/ 574766 w 1123406"/>
                  <a:gd name="connsiteY28" fmla="*/ 1071154 h 1933303"/>
                  <a:gd name="connsiteX29" fmla="*/ 627017 w 1123406"/>
                  <a:gd name="connsiteY29" fmla="*/ 1114697 h 1933303"/>
                  <a:gd name="connsiteX30" fmla="*/ 618309 w 1123406"/>
                  <a:gd name="connsiteY30" fmla="*/ 1140823 h 1933303"/>
                  <a:gd name="connsiteX31" fmla="*/ 635726 w 1123406"/>
                  <a:gd name="connsiteY31" fmla="*/ 1193074 h 1933303"/>
                  <a:gd name="connsiteX32" fmla="*/ 661852 w 1123406"/>
                  <a:gd name="connsiteY32" fmla="*/ 1236617 h 1933303"/>
                  <a:gd name="connsiteX33" fmla="*/ 696686 w 1123406"/>
                  <a:gd name="connsiteY33" fmla="*/ 1262743 h 1933303"/>
                  <a:gd name="connsiteX34" fmla="*/ 722812 w 1123406"/>
                  <a:gd name="connsiteY34" fmla="*/ 1280160 h 1933303"/>
                  <a:gd name="connsiteX35" fmla="*/ 757646 w 1123406"/>
                  <a:gd name="connsiteY35" fmla="*/ 1288868 h 1933303"/>
                  <a:gd name="connsiteX36" fmla="*/ 783772 w 1123406"/>
                  <a:gd name="connsiteY36" fmla="*/ 1297577 h 1933303"/>
                  <a:gd name="connsiteX37" fmla="*/ 853440 w 1123406"/>
                  <a:gd name="connsiteY37" fmla="*/ 1314994 h 1933303"/>
                  <a:gd name="connsiteX38" fmla="*/ 879566 w 1123406"/>
                  <a:gd name="connsiteY38" fmla="*/ 1332411 h 1933303"/>
                  <a:gd name="connsiteX39" fmla="*/ 870857 w 1123406"/>
                  <a:gd name="connsiteY39" fmla="*/ 1358537 h 1933303"/>
                  <a:gd name="connsiteX40" fmla="*/ 879566 w 1123406"/>
                  <a:gd name="connsiteY40" fmla="*/ 1384663 h 1933303"/>
                  <a:gd name="connsiteX41" fmla="*/ 862149 w 1123406"/>
                  <a:gd name="connsiteY41" fmla="*/ 1489166 h 1933303"/>
                  <a:gd name="connsiteX42" fmla="*/ 870857 w 1123406"/>
                  <a:gd name="connsiteY42" fmla="*/ 1602377 h 1933303"/>
                  <a:gd name="connsiteX43" fmla="*/ 896983 w 1123406"/>
                  <a:gd name="connsiteY43" fmla="*/ 1654628 h 1933303"/>
                  <a:gd name="connsiteX44" fmla="*/ 914400 w 1123406"/>
                  <a:gd name="connsiteY44" fmla="*/ 1672046 h 1933303"/>
                  <a:gd name="connsiteX45" fmla="*/ 940526 w 1123406"/>
                  <a:gd name="connsiteY45" fmla="*/ 1706880 h 1933303"/>
                  <a:gd name="connsiteX46" fmla="*/ 966652 w 1123406"/>
                  <a:gd name="connsiteY46" fmla="*/ 1733006 h 1933303"/>
                  <a:gd name="connsiteX47" fmla="*/ 984069 w 1123406"/>
                  <a:gd name="connsiteY47" fmla="*/ 1759131 h 1933303"/>
                  <a:gd name="connsiteX48" fmla="*/ 1027612 w 1123406"/>
                  <a:gd name="connsiteY48" fmla="*/ 1802674 h 1933303"/>
                  <a:gd name="connsiteX49" fmla="*/ 1036320 w 1123406"/>
                  <a:gd name="connsiteY49" fmla="*/ 1828800 h 1933303"/>
                  <a:gd name="connsiteX50" fmla="*/ 1071154 w 1123406"/>
                  <a:gd name="connsiteY50" fmla="*/ 1854926 h 1933303"/>
                  <a:gd name="connsiteX51" fmla="*/ 1105989 w 1123406"/>
                  <a:gd name="connsiteY51" fmla="*/ 1898468 h 1933303"/>
                  <a:gd name="connsiteX52" fmla="*/ 1123406 w 1123406"/>
                  <a:gd name="connsiteY52" fmla="*/ 1933303 h 19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3406" h="1933303">
                    <a:moveTo>
                      <a:pt x="0" y="0"/>
                    </a:moveTo>
                    <a:cubicBezTo>
                      <a:pt x="11611" y="5806"/>
                      <a:pt x="22781" y="12596"/>
                      <a:pt x="34834" y="17417"/>
                    </a:cubicBezTo>
                    <a:cubicBezTo>
                      <a:pt x="51880" y="24235"/>
                      <a:pt x="87086" y="34834"/>
                      <a:pt x="87086" y="34834"/>
                    </a:cubicBezTo>
                    <a:cubicBezTo>
                      <a:pt x="95795" y="40640"/>
                      <a:pt x="106674" y="44078"/>
                      <a:pt x="113212" y="52251"/>
                    </a:cubicBezTo>
                    <a:cubicBezTo>
                      <a:pt x="118946" y="59419"/>
                      <a:pt x="121920" y="69197"/>
                      <a:pt x="121920" y="78377"/>
                    </a:cubicBezTo>
                    <a:cubicBezTo>
                      <a:pt x="121920" y="129614"/>
                      <a:pt x="113137" y="124996"/>
                      <a:pt x="95794" y="165463"/>
                    </a:cubicBezTo>
                    <a:cubicBezTo>
                      <a:pt x="92178" y="173900"/>
                      <a:pt x="89989" y="182880"/>
                      <a:pt x="87086" y="191588"/>
                    </a:cubicBezTo>
                    <a:cubicBezTo>
                      <a:pt x="89989" y="200297"/>
                      <a:pt x="91071" y="209843"/>
                      <a:pt x="95794" y="217714"/>
                    </a:cubicBezTo>
                    <a:cubicBezTo>
                      <a:pt x="100018" y="224755"/>
                      <a:pt x="106904" y="229875"/>
                      <a:pt x="113212" y="235131"/>
                    </a:cubicBezTo>
                    <a:cubicBezTo>
                      <a:pt x="135632" y="253814"/>
                      <a:pt x="155456" y="268390"/>
                      <a:pt x="182880" y="278674"/>
                    </a:cubicBezTo>
                    <a:cubicBezTo>
                      <a:pt x="194087" y="282877"/>
                      <a:pt x="206103" y="284480"/>
                      <a:pt x="217714" y="287383"/>
                    </a:cubicBezTo>
                    <a:cubicBezTo>
                      <a:pt x="223520" y="293189"/>
                      <a:pt x="228721" y="299671"/>
                      <a:pt x="235132" y="304800"/>
                    </a:cubicBezTo>
                    <a:cubicBezTo>
                      <a:pt x="243305" y="311338"/>
                      <a:pt x="259536" y="311893"/>
                      <a:pt x="261257" y="322217"/>
                    </a:cubicBezTo>
                    <a:cubicBezTo>
                      <a:pt x="266053" y="350994"/>
                      <a:pt x="256405" y="380385"/>
                      <a:pt x="252549" y="409303"/>
                    </a:cubicBezTo>
                    <a:cubicBezTo>
                      <a:pt x="248174" y="442119"/>
                      <a:pt x="242028" y="456649"/>
                      <a:pt x="235132" y="487680"/>
                    </a:cubicBezTo>
                    <a:cubicBezTo>
                      <a:pt x="231921" y="502129"/>
                      <a:pt x="229326" y="516709"/>
                      <a:pt x="226423" y="531223"/>
                    </a:cubicBezTo>
                    <a:cubicBezTo>
                      <a:pt x="245991" y="687755"/>
                      <a:pt x="224662" y="539836"/>
                      <a:pt x="243840" y="635726"/>
                    </a:cubicBezTo>
                    <a:cubicBezTo>
                      <a:pt x="259166" y="712355"/>
                      <a:pt x="244310" y="663259"/>
                      <a:pt x="261257" y="714103"/>
                    </a:cubicBezTo>
                    <a:cubicBezTo>
                      <a:pt x="258354" y="725714"/>
                      <a:pt x="252549" y="736968"/>
                      <a:pt x="252549" y="748937"/>
                    </a:cubicBezTo>
                    <a:cubicBezTo>
                      <a:pt x="252549" y="773860"/>
                      <a:pt x="260655" y="800587"/>
                      <a:pt x="278674" y="818606"/>
                    </a:cubicBezTo>
                    <a:cubicBezTo>
                      <a:pt x="286075" y="826007"/>
                      <a:pt x="295438" y="831342"/>
                      <a:pt x="304800" y="836023"/>
                    </a:cubicBezTo>
                    <a:cubicBezTo>
                      <a:pt x="313011" y="840128"/>
                      <a:pt x="322217" y="841828"/>
                      <a:pt x="330926" y="844731"/>
                    </a:cubicBezTo>
                    <a:cubicBezTo>
                      <a:pt x="339635" y="850537"/>
                      <a:pt x="349175" y="855256"/>
                      <a:pt x="357052" y="862148"/>
                    </a:cubicBezTo>
                    <a:cubicBezTo>
                      <a:pt x="380473" y="882642"/>
                      <a:pt x="405658" y="916932"/>
                      <a:pt x="435429" y="931817"/>
                    </a:cubicBezTo>
                    <a:cubicBezTo>
                      <a:pt x="451850" y="940027"/>
                      <a:pt x="470263" y="943428"/>
                      <a:pt x="487680" y="949234"/>
                    </a:cubicBezTo>
                    <a:lnTo>
                      <a:pt x="513806" y="957943"/>
                    </a:lnTo>
                    <a:cubicBezTo>
                      <a:pt x="505097" y="966651"/>
                      <a:pt x="494512" y="973821"/>
                      <a:pt x="487680" y="984068"/>
                    </a:cubicBezTo>
                    <a:cubicBezTo>
                      <a:pt x="474091" y="1004452"/>
                      <a:pt x="475964" y="1027521"/>
                      <a:pt x="496389" y="1045028"/>
                    </a:cubicBezTo>
                    <a:cubicBezTo>
                      <a:pt x="509895" y="1056604"/>
                      <a:pt x="556272" y="1066531"/>
                      <a:pt x="574766" y="1071154"/>
                    </a:cubicBezTo>
                    <a:cubicBezTo>
                      <a:pt x="593979" y="1080761"/>
                      <a:pt x="622541" y="1087840"/>
                      <a:pt x="627017" y="1114697"/>
                    </a:cubicBezTo>
                    <a:cubicBezTo>
                      <a:pt x="628526" y="1123752"/>
                      <a:pt x="621212" y="1132114"/>
                      <a:pt x="618309" y="1140823"/>
                    </a:cubicBezTo>
                    <a:lnTo>
                      <a:pt x="635726" y="1193074"/>
                    </a:lnTo>
                    <a:cubicBezTo>
                      <a:pt x="644976" y="1220823"/>
                      <a:pt x="639781" y="1218224"/>
                      <a:pt x="661852" y="1236617"/>
                    </a:cubicBezTo>
                    <a:cubicBezTo>
                      <a:pt x="673002" y="1245909"/>
                      <a:pt x="684875" y="1254307"/>
                      <a:pt x="696686" y="1262743"/>
                    </a:cubicBezTo>
                    <a:cubicBezTo>
                      <a:pt x="705203" y="1268827"/>
                      <a:pt x="713192" y="1276037"/>
                      <a:pt x="722812" y="1280160"/>
                    </a:cubicBezTo>
                    <a:cubicBezTo>
                      <a:pt x="733813" y="1284875"/>
                      <a:pt x="746138" y="1285580"/>
                      <a:pt x="757646" y="1288868"/>
                    </a:cubicBezTo>
                    <a:cubicBezTo>
                      <a:pt x="766473" y="1291390"/>
                      <a:pt x="774916" y="1295162"/>
                      <a:pt x="783772" y="1297577"/>
                    </a:cubicBezTo>
                    <a:cubicBezTo>
                      <a:pt x="806866" y="1303875"/>
                      <a:pt x="853440" y="1314994"/>
                      <a:pt x="853440" y="1314994"/>
                    </a:cubicBezTo>
                    <a:cubicBezTo>
                      <a:pt x="862149" y="1320800"/>
                      <a:pt x="875679" y="1322693"/>
                      <a:pt x="879566" y="1332411"/>
                    </a:cubicBezTo>
                    <a:cubicBezTo>
                      <a:pt x="882975" y="1340934"/>
                      <a:pt x="870857" y="1349357"/>
                      <a:pt x="870857" y="1358537"/>
                    </a:cubicBezTo>
                    <a:cubicBezTo>
                      <a:pt x="870857" y="1367717"/>
                      <a:pt x="876663" y="1375954"/>
                      <a:pt x="879566" y="1384663"/>
                    </a:cubicBezTo>
                    <a:cubicBezTo>
                      <a:pt x="874620" y="1409391"/>
                      <a:pt x="862149" y="1467556"/>
                      <a:pt x="862149" y="1489166"/>
                    </a:cubicBezTo>
                    <a:cubicBezTo>
                      <a:pt x="862149" y="1527014"/>
                      <a:pt x="866163" y="1564821"/>
                      <a:pt x="870857" y="1602377"/>
                    </a:cubicBezTo>
                    <a:cubicBezTo>
                      <a:pt x="873242" y="1621454"/>
                      <a:pt x="885458" y="1640222"/>
                      <a:pt x="896983" y="1654628"/>
                    </a:cubicBezTo>
                    <a:cubicBezTo>
                      <a:pt x="902112" y="1661039"/>
                      <a:pt x="909144" y="1665738"/>
                      <a:pt x="914400" y="1672046"/>
                    </a:cubicBezTo>
                    <a:cubicBezTo>
                      <a:pt x="923692" y="1683196"/>
                      <a:pt x="931080" y="1695860"/>
                      <a:pt x="940526" y="1706880"/>
                    </a:cubicBezTo>
                    <a:cubicBezTo>
                      <a:pt x="948541" y="1716231"/>
                      <a:pt x="958767" y="1723545"/>
                      <a:pt x="966652" y="1733006"/>
                    </a:cubicBezTo>
                    <a:cubicBezTo>
                      <a:pt x="973352" y="1741046"/>
                      <a:pt x="977177" y="1751254"/>
                      <a:pt x="984069" y="1759131"/>
                    </a:cubicBezTo>
                    <a:cubicBezTo>
                      <a:pt x="997586" y="1774579"/>
                      <a:pt x="1027612" y="1802674"/>
                      <a:pt x="1027612" y="1802674"/>
                    </a:cubicBezTo>
                    <a:cubicBezTo>
                      <a:pt x="1030515" y="1811383"/>
                      <a:pt x="1030443" y="1821748"/>
                      <a:pt x="1036320" y="1828800"/>
                    </a:cubicBezTo>
                    <a:cubicBezTo>
                      <a:pt x="1045612" y="1839950"/>
                      <a:pt x="1060004" y="1845634"/>
                      <a:pt x="1071154" y="1854926"/>
                    </a:cubicBezTo>
                    <a:cubicBezTo>
                      <a:pt x="1089770" y="1870439"/>
                      <a:pt x="1091924" y="1877372"/>
                      <a:pt x="1105989" y="1898468"/>
                    </a:cubicBezTo>
                    <a:cubicBezTo>
                      <a:pt x="1115995" y="1928489"/>
                      <a:pt x="1108206" y="1918103"/>
                      <a:pt x="1123406" y="1933303"/>
                    </a:cubicBezTo>
                  </a:path>
                </a:pathLst>
              </a:custGeom>
              <a:noFill/>
              <a:ln w="28575">
                <a:solidFill>
                  <a:srgbClr val="1B4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Freeform 8"/>
              <p:cNvSpPr/>
              <p:nvPr/>
            </p:nvSpPr>
            <p:spPr>
              <a:xfrm>
                <a:off x="3108960" y="2725783"/>
                <a:ext cx="1132114" cy="1951520"/>
              </a:xfrm>
              <a:custGeom>
                <a:avLst/>
                <a:gdLst>
                  <a:gd name="connsiteX0" fmla="*/ 1132114 w 1132114"/>
                  <a:gd name="connsiteY0" fmla="*/ 0 h 1951520"/>
                  <a:gd name="connsiteX1" fmla="*/ 1097280 w 1132114"/>
                  <a:gd name="connsiteY1" fmla="*/ 17417 h 1951520"/>
                  <a:gd name="connsiteX2" fmla="*/ 1071154 w 1132114"/>
                  <a:gd name="connsiteY2" fmla="*/ 26126 h 1951520"/>
                  <a:gd name="connsiteX3" fmla="*/ 1053737 w 1132114"/>
                  <a:gd name="connsiteY3" fmla="*/ 52251 h 1951520"/>
                  <a:gd name="connsiteX4" fmla="*/ 1045029 w 1132114"/>
                  <a:gd name="connsiteY4" fmla="*/ 87086 h 1951520"/>
                  <a:gd name="connsiteX5" fmla="*/ 1045029 w 1132114"/>
                  <a:gd name="connsiteY5" fmla="*/ 209006 h 1951520"/>
                  <a:gd name="connsiteX6" fmla="*/ 1027611 w 1132114"/>
                  <a:gd name="connsiteY6" fmla="*/ 235131 h 1951520"/>
                  <a:gd name="connsiteX7" fmla="*/ 975360 w 1132114"/>
                  <a:gd name="connsiteY7" fmla="*/ 269966 h 1951520"/>
                  <a:gd name="connsiteX8" fmla="*/ 949234 w 1132114"/>
                  <a:gd name="connsiteY8" fmla="*/ 296091 h 1951520"/>
                  <a:gd name="connsiteX9" fmla="*/ 923109 w 1132114"/>
                  <a:gd name="connsiteY9" fmla="*/ 304800 h 1951520"/>
                  <a:gd name="connsiteX10" fmla="*/ 914400 w 1132114"/>
                  <a:gd name="connsiteY10" fmla="*/ 330926 h 1951520"/>
                  <a:gd name="connsiteX11" fmla="*/ 896983 w 1132114"/>
                  <a:gd name="connsiteY11" fmla="*/ 357051 h 1951520"/>
                  <a:gd name="connsiteX12" fmla="*/ 914400 w 1132114"/>
                  <a:gd name="connsiteY12" fmla="*/ 452846 h 1951520"/>
                  <a:gd name="connsiteX13" fmla="*/ 896983 w 1132114"/>
                  <a:gd name="connsiteY13" fmla="*/ 505097 h 1951520"/>
                  <a:gd name="connsiteX14" fmla="*/ 879566 w 1132114"/>
                  <a:gd name="connsiteY14" fmla="*/ 531223 h 1951520"/>
                  <a:gd name="connsiteX15" fmla="*/ 853440 w 1132114"/>
                  <a:gd name="connsiteY15" fmla="*/ 574766 h 1951520"/>
                  <a:gd name="connsiteX16" fmla="*/ 836023 w 1132114"/>
                  <a:gd name="connsiteY16" fmla="*/ 627017 h 1951520"/>
                  <a:gd name="connsiteX17" fmla="*/ 818606 w 1132114"/>
                  <a:gd name="connsiteY17" fmla="*/ 653143 h 1951520"/>
                  <a:gd name="connsiteX18" fmla="*/ 809897 w 1132114"/>
                  <a:gd name="connsiteY18" fmla="*/ 679268 h 1951520"/>
                  <a:gd name="connsiteX19" fmla="*/ 766354 w 1132114"/>
                  <a:gd name="connsiteY19" fmla="*/ 714103 h 1951520"/>
                  <a:gd name="connsiteX20" fmla="*/ 722811 w 1132114"/>
                  <a:gd name="connsiteY20" fmla="*/ 766354 h 1951520"/>
                  <a:gd name="connsiteX21" fmla="*/ 731520 w 1132114"/>
                  <a:gd name="connsiteY21" fmla="*/ 818606 h 1951520"/>
                  <a:gd name="connsiteX22" fmla="*/ 705394 w 1132114"/>
                  <a:gd name="connsiteY22" fmla="*/ 879566 h 1951520"/>
                  <a:gd name="connsiteX23" fmla="*/ 670560 w 1132114"/>
                  <a:gd name="connsiteY23" fmla="*/ 940526 h 1951520"/>
                  <a:gd name="connsiteX24" fmla="*/ 644434 w 1132114"/>
                  <a:gd name="connsiteY24" fmla="*/ 966651 h 1951520"/>
                  <a:gd name="connsiteX25" fmla="*/ 627017 w 1132114"/>
                  <a:gd name="connsiteY25" fmla="*/ 1018903 h 1951520"/>
                  <a:gd name="connsiteX26" fmla="*/ 618309 w 1132114"/>
                  <a:gd name="connsiteY26" fmla="*/ 1045028 h 1951520"/>
                  <a:gd name="connsiteX27" fmla="*/ 627017 w 1132114"/>
                  <a:gd name="connsiteY27" fmla="*/ 1140823 h 1951520"/>
                  <a:gd name="connsiteX28" fmla="*/ 609600 w 1132114"/>
                  <a:gd name="connsiteY28" fmla="*/ 1193074 h 1951520"/>
                  <a:gd name="connsiteX29" fmla="*/ 618309 w 1132114"/>
                  <a:gd name="connsiteY29" fmla="*/ 1219200 h 1951520"/>
                  <a:gd name="connsiteX30" fmla="*/ 600891 w 1132114"/>
                  <a:gd name="connsiteY30" fmla="*/ 1245326 h 1951520"/>
                  <a:gd name="connsiteX31" fmla="*/ 566057 w 1132114"/>
                  <a:gd name="connsiteY31" fmla="*/ 1297577 h 1951520"/>
                  <a:gd name="connsiteX32" fmla="*/ 513806 w 1132114"/>
                  <a:gd name="connsiteY32" fmla="*/ 1367246 h 1951520"/>
                  <a:gd name="connsiteX33" fmla="*/ 513806 w 1132114"/>
                  <a:gd name="connsiteY33" fmla="*/ 1436914 h 1951520"/>
                  <a:gd name="connsiteX34" fmla="*/ 487680 w 1132114"/>
                  <a:gd name="connsiteY34" fmla="*/ 1463040 h 1951520"/>
                  <a:gd name="connsiteX35" fmla="*/ 470263 w 1132114"/>
                  <a:gd name="connsiteY35" fmla="*/ 1515291 h 1951520"/>
                  <a:gd name="connsiteX36" fmla="*/ 391886 w 1132114"/>
                  <a:gd name="connsiteY36" fmla="*/ 1576251 h 1951520"/>
                  <a:gd name="connsiteX37" fmla="*/ 365760 w 1132114"/>
                  <a:gd name="connsiteY37" fmla="*/ 1593668 h 1951520"/>
                  <a:gd name="connsiteX38" fmla="*/ 330926 w 1132114"/>
                  <a:gd name="connsiteY38" fmla="*/ 1602377 h 1951520"/>
                  <a:gd name="connsiteX39" fmla="*/ 304800 w 1132114"/>
                  <a:gd name="connsiteY39" fmla="*/ 1611086 h 1951520"/>
                  <a:gd name="connsiteX40" fmla="*/ 330926 w 1132114"/>
                  <a:gd name="connsiteY40" fmla="*/ 1689463 h 1951520"/>
                  <a:gd name="connsiteX41" fmla="*/ 348343 w 1132114"/>
                  <a:gd name="connsiteY41" fmla="*/ 1715588 h 1951520"/>
                  <a:gd name="connsiteX42" fmla="*/ 339634 w 1132114"/>
                  <a:gd name="connsiteY42" fmla="*/ 1767840 h 1951520"/>
                  <a:gd name="connsiteX43" fmla="*/ 287383 w 1132114"/>
                  <a:gd name="connsiteY43" fmla="*/ 1785257 h 1951520"/>
                  <a:gd name="connsiteX44" fmla="*/ 261257 w 1132114"/>
                  <a:gd name="connsiteY44" fmla="*/ 1811383 h 1951520"/>
                  <a:gd name="connsiteX45" fmla="*/ 235131 w 1132114"/>
                  <a:gd name="connsiteY45" fmla="*/ 1820091 h 1951520"/>
                  <a:gd name="connsiteX46" fmla="*/ 226423 w 1132114"/>
                  <a:gd name="connsiteY46" fmla="*/ 1846217 h 1951520"/>
                  <a:gd name="connsiteX47" fmla="*/ 200297 w 1132114"/>
                  <a:gd name="connsiteY47" fmla="*/ 1872343 h 1951520"/>
                  <a:gd name="connsiteX48" fmla="*/ 121920 w 1132114"/>
                  <a:gd name="connsiteY48" fmla="*/ 1907177 h 1951520"/>
                  <a:gd name="connsiteX49" fmla="*/ 43543 w 1132114"/>
                  <a:gd name="connsiteY49" fmla="*/ 1950720 h 1951520"/>
                  <a:gd name="connsiteX50" fmla="*/ 0 w 1132114"/>
                  <a:gd name="connsiteY50" fmla="*/ 1950720 h 195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2114" h="1951520">
                    <a:moveTo>
                      <a:pt x="1132114" y="0"/>
                    </a:moveTo>
                    <a:cubicBezTo>
                      <a:pt x="1120503" y="5806"/>
                      <a:pt x="1109212" y="12303"/>
                      <a:pt x="1097280" y="17417"/>
                    </a:cubicBezTo>
                    <a:cubicBezTo>
                      <a:pt x="1088842" y="21033"/>
                      <a:pt x="1078322" y="20391"/>
                      <a:pt x="1071154" y="26126"/>
                    </a:cubicBezTo>
                    <a:cubicBezTo>
                      <a:pt x="1062981" y="32664"/>
                      <a:pt x="1059543" y="43543"/>
                      <a:pt x="1053737" y="52251"/>
                    </a:cubicBezTo>
                    <a:cubicBezTo>
                      <a:pt x="1050834" y="63863"/>
                      <a:pt x="1045029" y="75117"/>
                      <a:pt x="1045029" y="87086"/>
                    </a:cubicBezTo>
                    <a:cubicBezTo>
                      <a:pt x="1045029" y="164489"/>
                      <a:pt x="1068250" y="131603"/>
                      <a:pt x="1045029" y="209006"/>
                    </a:cubicBezTo>
                    <a:cubicBezTo>
                      <a:pt x="1042021" y="219031"/>
                      <a:pt x="1035488" y="228239"/>
                      <a:pt x="1027611" y="235131"/>
                    </a:cubicBezTo>
                    <a:cubicBezTo>
                      <a:pt x="1011857" y="248915"/>
                      <a:pt x="990162" y="255165"/>
                      <a:pt x="975360" y="269966"/>
                    </a:cubicBezTo>
                    <a:cubicBezTo>
                      <a:pt x="966651" y="278674"/>
                      <a:pt x="959481" y="289259"/>
                      <a:pt x="949234" y="296091"/>
                    </a:cubicBezTo>
                    <a:cubicBezTo>
                      <a:pt x="941596" y="301183"/>
                      <a:pt x="931817" y="301897"/>
                      <a:pt x="923109" y="304800"/>
                    </a:cubicBezTo>
                    <a:cubicBezTo>
                      <a:pt x="920206" y="313509"/>
                      <a:pt x="918505" y="322715"/>
                      <a:pt x="914400" y="330926"/>
                    </a:cubicBezTo>
                    <a:cubicBezTo>
                      <a:pt x="909719" y="340287"/>
                      <a:pt x="897931" y="346628"/>
                      <a:pt x="896983" y="357051"/>
                    </a:cubicBezTo>
                    <a:cubicBezTo>
                      <a:pt x="893466" y="395739"/>
                      <a:pt x="903532" y="420242"/>
                      <a:pt x="914400" y="452846"/>
                    </a:cubicBezTo>
                    <a:cubicBezTo>
                      <a:pt x="908594" y="470263"/>
                      <a:pt x="907167" y="489821"/>
                      <a:pt x="896983" y="505097"/>
                    </a:cubicBezTo>
                    <a:cubicBezTo>
                      <a:pt x="891177" y="513806"/>
                      <a:pt x="884247" y="521862"/>
                      <a:pt x="879566" y="531223"/>
                    </a:cubicBezTo>
                    <a:cubicBezTo>
                      <a:pt x="856956" y="576442"/>
                      <a:pt x="887459" y="540745"/>
                      <a:pt x="853440" y="574766"/>
                    </a:cubicBezTo>
                    <a:cubicBezTo>
                      <a:pt x="847634" y="592183"/>
                      <a:pt x="846207" y="611741"/>
                      <a:pt x="836023" y="627017"/>
                    </a:cubicBezTo>
                    <a:cubicBezTo>
                      <a:pt x="830217" y="635726"/>
                      <a:pt x="823287" y="643782"/>
                      <a:pt x="818606" y="653143"/>
                    </a:cubicBezTo>
                    <a:cubicBezTo>
                      <a:pt x="814501" y="661353"/>
                      <a:pt x="814620" y="671397"/>
                      <a:pt x="809897" y="679268"/>
                    </a:cubicBezTo>
                    <a:cubicBezTo>
                      <a:pt x="799760" y="696162"/>
                      <a:pt x="780597" y="702234"/>
                      <a:pt x="766354" y="714103"/>
                    </a:cubicBezTo>
                    <a:cubicBezTo>
                      <a:pt x="741211" y="735056"/>
                      <a:pt x="739936" y="740667"/>
                      <a:pt x="722811" y="766354"/>
                    </a:cubicBezTo>
                    <a:cubicBezTo>
                      <a:pt x="699935" y="834986"/>
                      <a:pt x="721391" y="747699"/>
                      <a:pt x="731520" y="818606"/>
                    </a:cubicBezTo>
                    <a:cubicBezTo>
                      <a:pt x="735198" y="844351"/>
                      <a:pt x="716398" y="860309"/>
                      <a:pt x="705394" y="879566"/>
                    </a:cubicBezTo>
                    <a:cubicBezTo>
                      <a:pt x="689910" y="906664"/>
                      <a:pt x="689846" y="917383"/>
                      <a:pt x="670560" y="940526"/>
                    </a:cubicBezTo>
                    <a:cubicBezTo>
                      <a:pt x="662676" y="949987"/>
                      <a:pt x="653143" y="957943"/>
                      <a:pt x="644434" y="966651"/>
                    </a:cubicBezTo>
                    <a:lnTo>
                      <a:pt x="627017" y="1018903"/>
                    </a:lnTo>
                    <a:lnTo>
                      <a:pt x="618309" y="1045028"/>
                    </a:lnTo>
                    <a:cubicBezTo>
                      <a:pt x="637353" y="1102162"/>
                      <a:pt x="641788" y="1086662"/>
                      <a:pt x="627017" y="1140823"/>
                    </a:cubicBezTo>
                    <a:cubicBezTo>
                      <a:pt x="622186" y="1158535"/>
                      <a:pt x="609600" y="1193074"/>
                      <a:pt x="609600" y="1193074"/>
                    </a:cubicBezTo>
                    <a:cubicBezTo>
                      <a:pt x="612503" y="1201783"/>
                      <a:pt x="619818" y="1210145"/>
                      <a:pt x="618309" y="1219200"/>
                    </a:cubicBezTo>
                    <a:cubicBezTo>
                      <a:pt x="616588" y="1229524"/>
                      <a:pt x="605572" y="1235964"/>
                      <a:pt x="600891" y="1245326"/>
                    </a:cubicBezTo>
                    <a:cubicBezTo>
                      <a:pt x="560917" y="1325273"/>
                      <a:pt x="635398" y="1208424"/>
                      <a:pt x="566057" y="1297577"/>
                    </a:cubicBezTo>
                    <a:cubicBezTo>
                      <a:pt x="497121" y="1386209"/>
                      <a:pt x="557614" y="1323435"/>
                      <a:pt x="513806" y="1367246"/>
                    </a:cubicBezTo>
                    <a:cubicBezTo>
                      <a:pt x="520873" y="1395516"/>
                      <a:pt x="529960" y="1408644"/>
                      <a:pt x="513806" y="1436914"/>
                    </a:cubicBezTo>
                    <a:cubicBezTo>
                      <a:pt x="507696" y="1447607"/>
                      <a:pt x="496389" y="1454331"/>
                      <a:pt x="487680" y="1463040"/>
                    </a:cubicBezTo>
                    <a:cubicBezTo>
                      <a:pt x="481874" y="1480457"/>
                      <a:pt x="483245" y="1502309"/>
                      <a:pt x="470263" y="1515291"/>
                    </a:cubicBezTo>
                    <a:cubicBezTo>
                      <a:pt x="411520" y="1574034"/>
                      <a:pt x="441379" y="1559754"/>
                      <a:pt x="391886" y="1576251"/>
                    </a:cubicBezTo>
                    <a:cubicBezTo>
                      <a:pt x="383177" y="1582057"/>
                      <a:pt x="375380" y="1589545"/>
                      <a:pt x="365760" y="1593668"/>
                    </a:cubicBezTo>
                    <a:cubicBezTo>
                      <a:pt x="354759" y="1598383"/>
                      <a:pt x="342434" y="1599089"/>
                      <a:pt x="330926" y="1602377"/>
                    </a:cubicBezTo>
                    <a:cubicBezTo>
                      <a:pt x="322099" y="1604899"/>
                      <a:pt x="313509" y="1608183"/>
                      <a:pt x="304800" y="1611086"/>
                    </a:cubicBezTo>
                    <a:cubicBezTo>
                      <a:pt x="289471" y="1657070"/>
                      <a:pt x="290999" y="1629573"/>
                      <a:pt x="330926" y="1689463"/>
                    </a:cubicBezTo>
                    <a:lnTo>
                      <a:pt x="348343" y="1715588"/>
                    </a:lnTo>
                    <a:cubicBezTo>
                      <a:pt x="355596" y="1737347"/>
                      <a:pt x="367576" y="1750376"/>
                      <a:pt x="339634" y="1767840"/>
                    </a:cubicBezTo>
                    <a:cubicBezTo>
                      <a:pt x="324066" y="1777570"/>
                      <a:pt x="287383" y="1785257"/>
                      <a:pt x="287383" y="1785257"/>
                    </a:cubicBezTo>
                    <a:cubicBezTo>
                      <a:pt x="278674" y="1793966"/>
                      <a:pt x="271505" y="1804551"/>
                      <a:pt x="261257" y="1811383"/>
                    </a:cubicBezTo>
                    <a:cubicBezTo>
                      <a:pt x="253619" y="1816475"/>
                      <a:pt x="241622" y="1813600"/>
                      <a:pt x="235131" y="1820091"/>
                    </a:cubicBezTo>
                    <a:cubicBezTo>
                      <a:pt x="228640" y="1826582"/>
                      <a:pt x="231515" y="1838579"/>
                      <a:pt x="226423" y="1846217"/>
                    </a:cubicBezTo>
                    <a:cubicBezTo>
                      <a:pt x="219591" y="1856465"/>
                      <a:pt x="209758" y="1864459"/>
                      <a:pt x="200297" y="1872343"/>
                    </a:cubicBezTo>
                    <a:cubicBezTo>
                      <a:pt x="129400" y="1931423"/>
                      <a:pt x="235838" y="1831232"/>
                      <a:pt x="121920" y="1907177"/>
                    </a:cubicBezTo>
                    <a:cubicBezTo>
                      <a:pt x="102363" y="1920215"/>
                      <a:pt x="71840" y="1947183"/>
                      <a:pt x="43543" y="1950720"/>
                    </a:cubicBezTo>
                    <a:cubicBezTo>
                      <a:pt x="29141" y="1952520"/>
                      <a:pt x="14514" y="1950720"/>
                      <a:pt x="0" y="19507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reeform 9"/>
              <p:cNvSpPr/>
              <p:nvPr/>
            </p:nvSpPr>
            <p:spPr>
              <a:xfrm>
                <a:off x="2612571" y="4702629"/>
                <a:ext cx="513806" cy="574765"/>
              </a:xfrm>
              <a:custGeom>
                <a:avLst/>
                <a:gdLst>
                  <a:gd name="connsiteX0" fmla="*/ 513806 w 513806"/>
                  <a:gd name="connsiteY0" fmla="*/ 0 h 574765"/>
                  <a:gd name="connsiteX1" fmla="*/ 470263 w 513806"/>
                  <a:gd name="connsiteY1" fmla="*/ 60960 h 574765"/>
                  <a:gd name="connsiteX2" fmla="*/ 426720 w 513806"/>
                  <a:gd name="connsiteY2" fmla="*/ 104502 h 574765"/>
                  <a:gd name="connsiteX3" fmla="*/ 383178 w 513806"/>
                  <a:gd name="connsiteY3" fmla="*/ 148045 h 574765"/>
                  <a:gd name="connsiteX4" fmla="*/ 330926 w 513806"/>
                  <a:gd name="connsiteY4" fmla="*/ 165462 h 574765"/>
                  <a:gd name="connsiteX5" fmla="*/ 339635 w 513806"/>
                  <a:gd name="connsiteY5" fmla="*/ 209005 h 574765"/>
                  <a:gd name="connsiteX6" fmla="*/ 330926 w 513806"/>
                  <a:gd name="connsiteY6" fmla="*/ 243840 h 574765"/>
                  <a:gd name="connsiteX7" fmla="*/ 278675 w 513806"/>
                  <a:gd name="connsiteY7" fmla="*/ 269965 h 574765"/>
                  <a:gd name="connsiteX8" fmla="*/ 182880 w 513806"/>
                  <a:gd name="connsiteY8" fmla="*/ 269965 h 574765"/>
                  <a:gd name="connsiteX9" fmla="*/ 148046 w 513806"/>
                  <a:gd name="connsiteY9" fmla="*/ 322217 h 574765"/>
                  <a:gd name="connsiteX10" fmla="*/ 130629 w 513806"/>
                  <a:gd name="connsiteY10" fmla="*/ 374468 h 574765"/>
                  <a:gd name="connsiteX11" fmla="*/ 121920 w 513806"/>
                  <a:gd name="connsiteY11" fmla="*/ 400594 h 574765"/>
                  <a:gd name="connsiteX12" fmla="*/ 95795 w 513806"/>
                  <a:gd name="connsiteY12" fmla="*/ 409302 h 574765"/>
                  <a:gd name="connsiteX13" fmla="*/ 60960 w 513806"/>
                  <a:gd name="connsiteY13" fmla="*/ 444137 h 574765"/>
                  <a:gd name="connsiteX14" fmla="*/ 52252 w 513806"/>
                  <a:gd name="connsiteY14" fmla="*/ 470262 h 574765"/>
                  <a:gd name="connsiteX15" fmla="*/ 34835 w 513806"/>
                  <a:gd name="connsiteY15" fmla="*/ 487680 h 574765"/>
                  <a:gd name="connsiteX16" fmla="*/ 0 w 513806"/>
                  <a:gd name="connsiteY16" fmla="*/ 566057 h 574765"/>
                  <a:gd name="connsiteX17" fmla="*/ 0 w 513806"/>
                  <a:gd name="connsiteY17" fmla="*/ 574765 h 57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806" h="574765">
                    <a:moveTo>
                      <a:pt x="513806" y="0"/>
                    </a:moveTo>
                    <a:cubicBezTo>
                      <a:pt x="481578" y="64455"/>
                      <a:pt x="514394" y="8003"/>
                      <a:pt x="470263" y="60960"/>
                    </a:cubicBezTo>
                    <a:cubicBezTo>
                      <a:pt x="433978" y="104502"/>
                      <a:pt x="474617" y="72571"/>
                      <a:pt x="426720" y="104502"/>
                    </a:cubicBezTo>
                    <a:cubicBezTo>
                      <a:pt x="410831" y="128335"/>
                      <a:pt x="410678" y="135823"/>
                      <a:pt x="383178" y="148045"/>
                    </a:cubicBezTo>
                    <a:cubicBezTo>
                      <a:pt x="366401" y="155501"/>
                      <a:pt x="330926" y="165462"/>
                      <a:pt x="330926" y="165462"/>
                    </a:cubicBezTo>
                    <a:cubicBezTo>
                      <a:pt x="333829" y="179976"/>
                      <a:pt x="339635" y="194203"/>
                      <a:pt x="339635" y="209005"/>
                    </a:cubicBezTo>
                    <a:cubicBezTo>
                      <a:pt x="339635" y="220974"/>
                      <a:pt x="337565" y="233881"/>
                      <a:pt x="330926" y="243840"/>
                    </a:cubicBezTo>
                    <a:cubicBezTo>
                      <a:pt x="321279" y="258310"/>
                      <a:pt x="293578" y="264997"/>
                      <a:pt x="278675" y="269965"/>
                    </a:cubicBezTo>
                    <a:cubicBezTo>
                      <a:pt x="256238" y="266226"/>
                      <a:pt x="206506" y="251589"/>
                      <a:pt x="182880" y="269965"/>
                    </a:cubicBezTo>
                    <a:cubicBezTo>
                      <a:pt x="166357" y="282817"/>
                      <a:pt x="148046" y="322217"/>
                      <a:pt x="148046" y="322217"/>
                    </a:cubicBezTo>
                    <a:lnTo>
                      <a:pt x="130629" y="374468"/>
                    </a:lnTo>
                    <a:cubicBezTo>
                      <a:pt x="127726" y="383177"/>
                      <a:pt x="130629" y="397691"/>
                      <a:pt x="121920" y="400594"/>
                    </a:cubicBezTo>
                    <a:lnTo>
                      <a:pt x="95795" y="409302"/>
                    </a:lnTo>
                    <a:cubicBezTo>
                      <a:pt x="84183" y="420914"/>
                      <a:pt x="66153" y="428558"/>
                      <a:pt x="60960" y="444137"/>
                    </a:cubicBezTo>
                    <a:cubicBezTo>
                      <a:pt x="58057" y="452845"/>
                      <a:pt x="56975" y="462391"/>
                      <a:pt x="52252" y="470262"/>
                    </a:cubicBezTo>
                    <a:cubicBezTo>
                      <a:pt x="48028" y="477303"/>
                      <a:pt x="39964" y="481269"/>
                      <a:pt x="34835" y="487680"/>
                    </a:cubicBezTo>
                    <a:cubicBezTo>
                      <a:pt x="19050" y="507411"/>
                      <a:pt x="0" y="541888"/>
                      <a:pt x="0" y="566057"/>
                    </a:cubicBezTo>
                    <a:lnTo>
                      <a:pt x="0" y="574765"/>
                    </a:ln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Freeform 10"/>
              <p:cNvSpPr/>
              <p:nvPr/>
            </p:nvSpPr>
            <p:spPr>
              <a:xfrm>
                <a:off x="3143794" y="4711337"/>
                <a:ext cx="478972" cy="557349"/>
              </a:xfrm>
              <a:custGeom>
                <a:avLst/>
                <a:gdLst>
                  <a:gd name="connsiteX0" fmla="*/ 0 w 478972"/>
                  <a:gd name="connsiteY0" fmla="*/ 0 h 557349"/>
                  <a:gd name="connsiteX1" fmla="*/ 34835 w 478972"/>
                  <a:gd name="connsiteY1" fmla="*/ 26126 h 557349"/>
                  <a:gd name="connsiteX2" fmla="*/ 69669 w 478972"/>
                  <a:gd name="connsiteY2" fmla="*/ 78377 h 557349"/>
                  <a:gd name="connsiteX3" fmla="*/ 78377 w 478972"/>
                  <a:gd name="connsiteY3" fmla="*/ 104503 h 557349"/>
                  <a:gd name="connsiteX4" fmla="*/ 148046 w 478972"/>
                  <a:gd name="connsiteY4" fmla="*/ 139337 h 557349"/>
                  <a:gd name="connsiteX5" fmla="*/ 174172 w 478972"/>
                  <a:gd name="connsiteY5" fmla="*/ 148046 h 557349"/>
                  <a:gd name="connsiteX6" fmla="*/ 191589 w 478972"/>
                  <a:gd name="connsiteY6" fmla="*/ 174172 h 557349"/>
                  <a:gd name="connsiteX7" fmla="*/ 243840 w 478972"/>
                  <a:gd name="connsiteY7" fmla="*/ 200297 h 557349"/>
                  <a:gd name="connsiteX8" fmla="*/ 269966 w 478972"/>
                  <a:gd name="connsiteY8" fmla="*/ 217714 h 557349"/>
                  <a:gd name="connsiteX9" fmla="*/ 287383 w 478972"/>
                  <a:gd name="connsiteY9" fmla="*/ 269966 h 557349"/>
                  <a:gd name="connsiteX10" fmla="*/ 296092 w 478972"/>
                  <a:gd name="connsiteY10" fmla="*/ 296092 h 557349"/>
                  <a:gd name="connsiteX11" fmla="*/ 304800 w 478972"/>
                  <a:gd name="connsiteY11" fmla="*/ 322217 h 557349"/>
                  <a:gd name="connsiteX12" fmla="*/ 339635 w 478972"/>
                  <a:gd name="connsiteY12" fmla="*/ 365760 h 557349"/>
                  <a:gd name="connsiteX13" fmla="*/ 357052 w 478972"/>
                  <a:gd name="connsiteY13" fmla="*/ 391886 h 557349"/>
                  <a:gd name="connsiteX14" fmla="*/ 357052 w 478972"/>
                  <a:gd name="connsiteY14" fmla="*/ 452846 h 557349"/>
                  <a:gd name="connsiteX15" fmla="*/ 383177 w 478972"/>
                  <a:gd name="connsiteY15" fmla="*/ 461554 h 557349"/>
                  <a:gd name="connsiteX16" fmla="*/ 400595 w 478972"/>
                  <a:gd name="connsiteY16" fmla="*/ 478972 h 557349"/>
                  <a:gd name="connsiteX17" fmla="*/ 426720 w 478972"/>
                  <a:gd name="connsiteY17" fmla="*/ 487680 h 557349"/>
                  <a:gd name="connsiteX18" fmla="*/ 435429 w 478972"/>
                  <a:gd name="connsiteY18" fmla="*/ 513806 h 557349"/>
                  <a:gd name="connsiteX19" fmla="*/ 461555 w 478972"/>
                  <a:gd name="connsiteY19" fmla="*/ 531223 h 557349"/>
                  <a:gd name="connsiteX20" fmla="*/ 478972 w 478972"/>
                  <a:gd name="connsiteY20" fmla="*/ 557349 h 55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8972" h="557349">
                    <a:moveTo>
                      <a:pt x="0" y="0"/>
                    </a:moveTo>
                    <a:cubicBezTo>
                      <a:pt x="11612" y="8709"/>
                      <a:pt x="25192" y="15278"/>
                      <a:pt x="34835" y="26126"/>
                    </a:cubicBezTo>
                    <a:cubicBezTo>
                      <a:pt x="48742" y="41771"/>
                      <a:pt x="69669" y="78377"/>
                      <a:pt x="69669" y="78377"/>
                    </a:cubicBezTo>
                    <a:cubicBezTo>
                      <a:pt x="72572" y="87086"/>
                      <a:pt x="73654" y="96632"/>
                      <a:pt x="78377" y="104503"/>
                    </a:cubicBezTo>
                    <a:cubicBezTo>
                      <a:pt x="93576" y="129834"/>
                      <a:pt x="121996" y="130653"/>
                      <a:pt x="148046" y="139337"/>
                    </a:cubicBezTo>
                    <a:lnTo>
                      <a:pt x="174172" y="148046"/>
                    </a:lnTo>
                    <a:cubicBezTo>
                      <a:pt x="179978" y="156755"/>
                      <a:pt x="184188" y="166771"/>
                      <a:pt x="191589" y="174172"/>
                    </a:cubicBezTo>
                    <a:cubicBezTo>
                      <a:pt x="208471" y="191054"/>
                      <a:pt x="222592" y="193215"/>
                      <a:pt x="243840" y="200297"/>
                    </a:cubicBezTo>
                    <a:cubicBezTo>
                      <a:pt x="252549" y="206103"/>
                      <a:pt x="264419" y="208838"/>
                      <a:pt x="269966" y="217714"/>
                    </a:cubicBezTo>
                    <a:cubicBezTo>
                      <a:pt x="279696" y="233283"/>
                      <a:pt x="281577" y="252549"/>
                      <a:pt x="287383" y="269966"/>
                    </a:cubicBezTo>
                    <a:lnTo>
                      <a:pt x="296092" y="296092"/>
                    </a:lnTo>
                    <a:cubicBezTo>
                      <a:pt x="298995" y="304800"/>
                      <a:pt x="299708" y="314579"/>
                      <a:pt x="304800" y="322217"/>
                    </a:cubicBezTo>
                    <a:cubicBezTo>
                      <a:pt x="358407" y="402630"/>
                      <a:pt x="289998" y="303715"/>
                      <a:pt x="339635" y="365760"/>
                    </a:cubicBezTo>
                    <a:cubicBezTo>
                      <a:pt x="346173" y="373933"/>
                      <a:pt x="351246" y="383177"/>
                      <a:pt x="357052" y="391886"/>
                    </a:cubicBezTo>
                    <a:cubicBezTo>
                      <a:pt x="349985" y="413087"/>
                      <a:pt x="339041" y="430332"/>
                      <a:pt x="357052" y="452846"/>
                    </a:cubicBezTo>
                    <a:cubicBezTo>
                      <a:pt x="362786" y="460014"/>
                      <a:pt x="374469" y="458651"/>
                      <a:pt x="383177" y="461554"/>
                    </a:cubicBezTo>
                    <a:cubicBezTo>
                      <a:pt x="388983" y="467360"/>
                      <a:pt x="393554" y="474747"/>
                      <a:pt x="400595" y="478972"/>
                    </a:cubicBezTo>
                    <a:cubicBezTo>
                      <a:pt x="408466" y="483695"/>
                      <a:pt x="420229" y="481189"/>
                      <a:pt x="426720" y="487680"/>
                    </a:cubicBezTo>
                    <a:cubicBezTo>
                      <a:pt x="433211" y="494171"/>
                      <a:pt x="429694" y="506638"/>
                      <a:pt x="435429" y="513806"/>
                    </a:cubicBezTo>
                    <a:cubicBezTo>
                      <a:pt x="441967" y="521979"/>
                      <a:pt x="452846" y="525417"/>
                      <a:pt x="461555" y="531223"/>
                    </a:cubicBezTo>
                    <a:lnTo>
                      <a:pt x="478972" y="557349"/>
                    </a:lnTo>
                  </a:path>
                </a:pathLst>
              </a:custGeom>
              <a:noFill/>
              <a:ln w="28575">
                <a:solidFill>
                  <a:srgbClr val="1B4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nvGrpSpPr>
          <p:cNvPr id="14" name="Group 13"/>
          <p:cNvGrpSpPr/>
          <p:nvPr/>
        </p:nvGrpSpPr>
        <p:grpSpPr>
          <a:xfrm>
            <a:off x="5097781" y="2686050"/>
            <a:ext cx="2227217" cy="2403566"/>
            <a:chOff x="1767840" y="2438400"/>
            <a:chExt cx="2969623" cy="3204754"/>
          </a:xfrm>
        </p:grpSpPr>
        <p:sp>
          <p:nvSpPr>
            <p:cNvPr id="15" name="Rectangle 14"/>
            <p:cNvSpPr/>
            <p:nvPr/>
          </p:nvSpPr>
          <p:spPr>
            <a:xfrm>
              <a:off x="1767840" y="2438400"/>
              <a:ext cx="2969623" cy="32047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6" name="Group 15"/>
            <p:cNvGrpSpPr/>
            <p:nvPr/>
          </p:nvGrpSpPr>
          <p:grpSpPr>
            <a:xfrm>
              <a:off x="2055222" y="2778037"/>
              <a:ext cx="2534201" cy="1959430"/>
              <a:chOff x="1863630" y="2725783"/>
              <a:chExt cx="2534201" cy="1959430"/>
            </a:xfrm>
          </p:grpSpPr>
          <p:sp>
            <p:nvSpPr>
              <p:cNvPr id="17" name="Freeform 16"/>
              <p:cNvSpPr/>
              <p:nvPr/>
            </p:nvSpPr>
            <p:spPr>
              <a:xfrm>
                <a:off x="1863630" y="2751910"/>
                <a:ext cx="1123406" cy="1933303"/>
              </a:xfrm>
              <a:custGeom>
                <a:avLst/>
                <a:gdLst>
                  <a:gd name="connsiteX0" fmla="*/ 0 w 1123406"/>
                  <a:gd name="connsiteY0" fmla="*/ 0 h 1933303"/>
                  <a:gd name="connsiteX1" fmla="*/ 34834 w 1123406"/>
                  <a:gd name="connsiteY1" fmla="*/ 17417 h 1933303"/>
                  <a:gd name="connsiteX2" fmla="*/ 87086 w 1123406"/>
                  <a:gd name="connsiteY2" fmla="*/ 34834 h 1933303"/>
                  <a:gd name="connsiteX3" fmla="*/ 113212 w 1123406"/>
                  <a:gd name="connsiteY3" fmla="*/ 52251 h 1933303"/>
                  <a:gd name="connsiteX4" fmla="*/ 121920 w 1123406"/>
                  <a:gd name="connsiteY4" fmla="*/ 78377 h 1933303"/>
                  <a:gd name="connsiteX5" fmla="*/ 95794 w 1123406"/>
                  <a:gd name="connsiteY5" fmla="*/ 165463 h 1933303"/>
                  <a:gd name="connsiteX6" fmla="*/ 87086 w 1123406"/>
                  <a:gd name="connsiteY6" fmla="*/ 191588 h 1933303"/>
                  <a:gd name="connsiteX7" fmla="*/ 95794 w 1123406"/>
                  <a:gd name="connsiteY7" fmla="*/ 217714 h 1933303"/>
                  <a:gd name="connsiteX8" fmla="*/ 113212 w 1123406"/>
                  <a:gd name="connsiteY8" fmla="*/ 235131 h 1933303"/>
                  <a:gd name="connsiteX9" fmla="*/ 182880 w 1123406"/>
                  <a:gd name="connsiteY9" fmla="*/ 278674 h 1933303"/>
                  <a:gd name="connsiteX10" fmla="*/ 217714 w 1123406"/>
                  <a:gd name="connsiteY10" fmla="*/ 287383 h 1933303"/>
                  <a:gd name="connsiteX11" fmla="*/ 235132 w 1123406"/>
                  <a:gd name="connsiteY11" fmla="*/ 304800 h 1933303"/>
                  <a:gd name="connsiteX12" fmla="*/ 261257 w 1123406"/>
                  <a:gd name="connsiteY12" fmla="*/ 322217 h 1933303"/>
                  <a:gd name="connsiteX13" fmla="*/ 252549 w 1123406"/>
                  <a:gd name="connsiteY13" fmla="*/ 409303 h 1933303"/>
                  <a:gd name="connsiteX14" fmla="*/ 235132 w 1123406"/>
                  <a:gd name="connsiteY14" fmla="*/ 487680 h 1933303"/>
                  <a:gd name="connsiteX15" fmla="*/ 226423 w 1123406"/>
                  <a:gd name="connsiteY15" fmla="*/ 531223 h 1933303"/>
                  <a:gd name="connsiteX16" fmla="*/ 243840 w 1123406"/>
                  <a:gd name="connsiteY16" fmla="*/ 635726 h 1933303"/>
                  <a:gd name="connsiteX17" fmla="*/ 261257 w 1123406"/>
                  <a:gd name="connsiteY17" fmla="*/ 714103 h 1933303"/>
                  <a:gd name="connsiteX18" fmla="*/ 252549 w 1123406"/>
                  <a:gd name="connsiteY18" fmla="*/ 748937 h 1933303"/>
                  <a:gd name="connsiteX19" fmla="*/ 278674 w 1123406"/>
                  <a:gd name="connsiteY19" fmla="*/ 818606 h 1933303"/>
                  <a:gd name="connsiteX20" fmla="*/ 304800 w 1123406"/>
                  <a:gd name="connsiteY20" fmla="*/ 836023 h 1933303"/>
                  <a:gd name="connsiteX21" fmla="*/ 330926 w 1123406"/>
                  <a:gd name="connsiteY21" fmla="*/ 844731 h 1933303"/>
                  <a:gd name="connsiteX22" fmla="*/ 357052 w 1123406"/>
                  <a:gd name="connsiteY22" fmla="*/ 862148 h 1933303"/>
                  <a:gd name="connsiteX23" fmla="*/ 435429 w 1123406"/>
                  <a:gd name="connsiteY23" fmla="*/ 931817 h 1933303"/>
                  <a:gd name="connsiteX24" fmla="*/ 487680 w 1123406"/>
                  <a:gd name="connsiteY24" fmla="*/ 949234 h 1933303"/>
                  <a:gd name="connsiteX25" fmla="*/ 513806 w 1123406"/>
                  <a:gd name="connsiteY25" fmla="*/ 957943 h 1933303"/>
                  <a:gd name="connsiteX26" fmla="*/ 487680 w 1123406"/>
                  <a:gd name="connsiteY26" fmla="*/ 984068 h 1933303"/>
                  <a:gd name="connsiteX27" fmla="*/ 496389 w 1123406"/>
                  <a:gd name="connsiteY27" fmla="*/ 1045028 h 1933303"/>
                  <a:gd name="connsiteX28" fmla="*/ 574766 w 1123406"/>
                  <a:gd name="connsiteY28" fmla="*/ 1071154 h 1933303"/>
                  <a:gd name="connsiteX29" fmla="*/ 627017 w 1123406"/>
                  <a:gd name="connsiteY29" fmla="*/ 1114697 h 1933303"/>
                  <a:gd name="connsiteX30" fmla="*/ 618309 w 1123406"/>
                  <a:gd name="connsiteY30" fmla="*/ 1140823 h 1933303"/>
                  <a:gd name="connsiteX31" fmla="*/ 635726 w 1123406"/>
                  <a:gd name="connsiteY31" fmla="*/ 1193074 h 1933303"/>
                  <a:gd name="connsiteX32" fmla="*/ 661852 w 1123406"/>
                  <a:gd name="connsiteY32" fmla="*/ 1236617 h 1933303"/>
                  <a:gd name="connsiteX33" fmla="*/ 696686 w 1123406"/>
                  <a:gd name="connsiteY33" fmla="*/ 1262743 h 1933303"/>
                  <a:gd name="connsiteX34" fmla="*/ 722812 w 1123406"/>
                  <a:gd name="connsiteY34" fmla="*/ 1280160 h 1933303"/>
                  <a:gd name="connsiteX35" fmla="*/ 757646 w 1123406"/>
                  <a:gd name="connsiteY35" fmla="*/ 1288868 h 1933303"/>
                  <a:gd name="connsiteX36" fmla="*/ 783772 w 1123406"/>
                  <a:gd name="connsiteY36" fmla="*/ 1297577 h 1933303"/>
                  <a:gd name="connsiteX37" fmla="*/ 853440 w 1123406"/>
                  <a:gd name="connsiteY37" fmla="*/ 1314994 h 1933303"/>
                  <a:gd name="connsiteX38" fmla="*/ 879566 w 1123406"/>
                  <a:gd name="connsiteY38" fmla="*/ 1332411 h 1933303"/>
                  <a:gd name="connsiteX39" fmla="*/ 870857 w 1123406"/>
                  <a:gd name="connsiteY39" fmla="*/ 1358537 h 1933303"/>
                  <a:gd name="connsiteX40" fmla="*/ 879566 w 1123406"/>
                  <a:gd name="connsiteY40" fmla="*/ 1384663 h 1933303"/>
                  <a:gd name="connsiteX41" fmla="*/ 862149 w 1123406"/>
                  <a:gd name="connsiteY41" fmla="*/ 1489166 h 1933303"/>
                  <a:gd name="connsiteX42" fmla="*/ 870857 w 1123406"/>
                  <a:gd name="connsiteY42" fmla="*/ 1602377 h 1933303"/>
                  <a:gd name="connsiteX43" fmla="*/ 896983 w 1123406"/>
                  <a:gd name="connsiteY43" fmla="*/ 1654628 h 1933303"/>
                  <a:gd name="connsiteX44" fmla="*/ 914400 w 1123406"/>
                  <a:gd name="connsiteY44" fmla="*/ 1672046 h 1933303"/>
                  <a:gd name="connsiteX45" fmla="*/ 940526 w 1123406"/>
                  <a:gd name="connsiteY45" fmla="*/ 1706880 h 1933303"/>
                  <a:gd name="connsiteX46" fmla="*/ 966652 w 1123406"/>
                  <a:gd name="connsiteY46" fmla="*/ 1733006 h 1933303"/>
                  <a:gd name="connsiteX47" fmla="*/ 984069 w 1123406"/>
                  <a:gd name="connsiteY47" fmla="*/ 1759131 h 1933303"/>
                  <a:gd name="connsiteX48" fmla="*/ 1027612 w 1123406"/>
                  <a:gd name="connsiteY48" fmla="*/ 1802674 h 1933303"/>
                  <a:gd name="connsiteX49" fmla="*/ 1036320 w 1123406"/>
                  <a:gd name="connsiteY49" fmla="*/ 1828800 h 1933303"/>
                  <a:gd name="connsiteX50" fmla="*/ 1071154 w 1123406"/>
                  <a:gd name="connsiteY50" fmla="*/ 1854926 h 1933303"/>
                  <a:gd name="connsiteX51" fmla="*/ 1105989 w 1123406"/>
                  <a:gd name="connsiteY51" fmla="*/ 1898468 h 1933303"/>
                  <a:gd name="connsiteX52" fmla="*/ 1123406 w 1123406"/>
                  <a:gd name="connsiteY52" fmla="*/ 1933303 h 19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3406" h="1933303">
                    <a:moveTo>
                      <a:pt x="0" y="0"/>
                    </a:moveTo>
                    <a:cubicBezTo>
                      <a:pt x="11611" y="5806"/>
                      <a:pt x="22781" y="12596"/>
                      <a:pt x="34834" y="17417"/>
                    </a:cubicBezTo>
                    <a:cubicBezTo>
                      <a:pt x="51880" y="24235"/>
                      <a:pt x="87086" y="34834"/>
                      <a:pt x="87086" y="34834"/>
                    </a:cubicBezTo>
                    <a:cubicBezTo>
                      <a:pt x="95795" y="40640"/>
                      <a:pt x="106674" y="44078"/>
                      <a:pt x="113212" y="52251"/>
                    </a:cubicBezTo>
                    <a:cubicBezTo>
                      <a:pt x="118946" y="59419"/>
                      <a:pt x="121920" y="69197"/>
                      <a:pt x="121920" y="78377"/>
                    </a:cubicBezTo>
                    <a:cubicBezTo>
                      <a:pt x="121920" y="129614"/>
                      <a:pt x="113137" y="124996"/>
                      <a:pt x="95794" y="165463"/>
                    </a:cubicBezTo>
                    <a:cubicBezTo>
                      <a:pt x="92178" y="173900"/>
                      <a:pt x="89989" y="182880"/>
                      <a:pt x="87086" y="191588"/>
                    </a:cubicBezTo>
                    <a:cubicBezTo>
                      <a:pt x="89989" y="200297"/>
                      <a:pt x="91071" y="209843"/>
                      <a:pt x="95794" y="217714"/>
                    </a:cubicBezTo>
                    <a:cubicBezTo>
                      <a:pt x="100018" y="224755"/>
                      <a:pt x="106904" y="229875"/>
                      <a:pt x="113212" y="235131"/>
                    </a:cubicBezTo>
                    <a:cubicBezTo>
                      <a:pt x="135632" y="253814"/>
                      <a:pt x="155456" y="268390"/>
                      <a:pt x="182880" y="278674"/>
                    </a:cubicBezTo>
                    <a:cubicBezTo>
                      <a:pt x="194087" y="282877"/>
                      <a:pt x="206103" y="284480"/>
                      <a:pt x="217714" y="287383"/>
                    </a:cubicBezTo>
                    <a:cubicBezTo>
                      <a:pt x="223520" y="293189"/>
                      <a:pt x="228721" y="299671"/>
                      <a:pt x="235132" y="304800"/>
                    </a:cubicBezTo>
                    <a:cubicBezTo>
                      <a:pt x="243305" y="311338"/>
                      <a:pt x="259536" y="311893"/>
                      <a:pt x="261257" y="322217"/>
                    </a:cubicBezTo>
                    <a:cubicBezTo>
                      <a:pt x="266053" y="350994"/>
                      <a:pt x="256405" y="380385"/>
                      <a:pt x="252549" y="409303"/>
                    </a:cubicBezTo>
                    <a:cubicBezTo>
                      <a:pt x="248174" y="442119"/>
                      <a:pt x="242028" y="456649"/>
                      <a:pt x="235132" y="487680"/>
                    </a:cubicBezTo>
                    <a:cubicBezTo>
                      <a:pt x="231921" y="502129"/>
                      <a:pt x="229326" y="516709"/>
                      <a:pt x="226423" y="531223"/>
                    </a:cubicBezTo>
                    <a:cubicBezTo>
                      <a:pt x="245991" y="687755"/>
                      <a:pt x="224662" y="539836"/>
                      <a:pt x="243840" y="635726"/>
                    </a:cubicBezTo>
                    <a:cubicBezTo>
                      <a:pt x="259166" y="712355"/>
                      <a:pt x="244310" y="663259"/>
                      <a:pt x="261257" y="714103"/>
                    </a:cubicBezTo>
                    <a:cubicBezTo>
                      <a:pt x="258354" y="725714"/>
                      <a:pt x="252549" y="736968"/>
                      <a:pt x="252549" y="748937"/>
                    </a:cubicBezTo>
                    <a:cubicBezTo>
                      <a:pt x="252549" y="773860"/>
                      <a:pt x="260655" y="800587"/>
                      <a:pt x="278674" y="818606"/>
                    </a:cubicBezTo>
                    <a:cubicBezTo>
                      <a:pt x="286075" y="826007"/>
                      <a:pt x="295438" y="831342"/>
                      <a:pt x="304800" y="836023"/>
                    </a:cubicBezTo>
                    <a:cubicBezTo>
                      <a:pt x="313011" y="840128"/>
                      <a:pt x="322217" y="841828"/>
                      <a:pt x="330926" y="844731"/>
                    </a:cubicBezTo>
                    <a:cubicBezTo>
                      <a:pt x="339635" y="850537"/>
                      <a:pt x="349175" y="855256"/>
                      <a:pt x="357052" y="862148"/>
                    </a:cubicBezTo>
                    <a:cubicBezTo>
                      <a:pt x="380473" y="882642"/>
                      <a:pt x="405658" y="916932"/>
                      <a:pt x="435429" y="931817"/>
                    </a:cubicBezTo>
                    <a:cubicBezTo>
                      <a:pt x="451850" y="940027"/>
                      <a:pt x="470263" y="943428"/>
                      <a:pt x="487680" y="949234"/>
                    </a:cubicBezTo>
                    <a:lnTo>
                      <a:pt x="513806" y="957943"/>
                    </a:lnTo>
                    <a:cubicBezTo>
                      <a:pt x="505097" y="966651"/>
                      <a:pt x="494512" y="973821"/>
                      <a:pt x="487680" y="984068"/>
                    </a:cubicBezTo>
                    <a:cubicBezTo>
                      <a:pt x="474091" y="1004452"/>
                      <a:pt x="475964" y="1027521"/>
                      <a:pt x="496389" y="1045028"/>
                    </a:cubicBezTo>
                    <a:cubicBezTo>
                      <a:pt x="509895" y="1056604"/>
                      <a:pt x="556272" y="1066531"/>
                      <a:pt x="574766" y="1071154"/>
                    </a:cubicBezTo>
                    <a:cubicBezTo>
                      <a:pt x="593979" y="1080761"/>
                      <a:pt x="622541" y="1087840"/>
                      <a:pt x="627017" y="1114697"/>
                    </a:cubicBezTo>
                    <a:cubicBezTo>
                      <a:pt x="628526" y="1123752"/>
                      <a:pt x="621212" y="1132114"/>
                      <a:pt x="618309" y="1140823"/>
                    </a:cubicBezTo>
                    <a:lnTo>
                      <a:pt x="635726" y="1193074"/>
                    </a:lnTo>
                    <a:cubicBezTo>
                      <a:pt x="644976" y="1220823"/>
                      <a:pt x="639781" y="1218224"/>
                      <a:pt x="661852" y="1236617"/>
                    </a:cubicBezTo>
                    <a:cubicBezTo>
                      <a:pt x="673002" y="1245909"/>
                      <a:pt x="684875" y="1254307"/>
                      <a:pt x="696686" y="1262743"/>
                    </a:cubicBezTo>
                    <a:cubicBezTo>
                      <a:pt x="705203" y="1268827"/>
                      <a:pt x="713192" y="1276037"/>
                      <a:pt x="722812" y="1280160"/>
                    </a:cubicBezTo>
                    <a:cubicBezTo>
                      <a:pt x="733813" y="1284875"/>
                      <a:pt x="746138" y="1285580"/>
                      <a:pt x="757646" y="1288868"/>
                    </a:cubicBezTo>
                    <a:cubicBezTo>
                      <a:pt x="766473" y="1291390"/>
                      <a:pt x="774916" y="1295162"/>
                      <a:pt x="783772" y="1297577"/>
                    </a:cubicBezTo>
                    <a:cubicBezTo>
                      <a:pt x="806866" y="1303875"/>
                      <a:pt x="853440" y="1314994"/>
                      <a:pt x="853440" y="1314994"/>
                    </a:cubicBezTo>
                    <a:cubicBezTo>
                      <a:pt x="862149" y="1320800"/>
                      <a:pt x="875679" y="1322693"/>
                      <a:pt x="879566" y="1332411"/>
                    </a:cubicBezTo>
                    <a:cubicBezTo>
                      <a:pt x="882975" y="1340934"/>
                      <a:pt x="870857" y="1349357"/>
                      <a:pt x="870857" y="1358537"/>
                    </a:cubicBezTo>
                    <a:cubicBezTo>
                      <a:pt x="870857" y="1367717"/>
                      <a:pt x="876663" y="1375954"/>
                      <a:pt x="879566" y="1384663"/>
                    </a:cubicBezTo>
                    <a:cubicBezTo>
                      <a:pt x="874620" y="1409391"/>
                      <a:pt x="862149" y="1467556"/>
                      <a:pt x="862149" y="1489166"/>
                    </a:cubicBezTo>
                    <a:cubicBezTo>
                      <a:pt x="862149" y="1527014"/>
                      <a:pt x="866163" y="1564821"/>
                      <a:pt x="870857" y="1602377"/>
                    </a:cubicBezTo>
                    <a:cubicBezTo>
                      <a:pt x="873242" y="1621454"/>
                      <a:pt x="885458" y="1640222"/>
                      <a:pt x="896983" y="1654628"/>
                    </a:cubicBezTo>
                    <a:cubicBezTo>
                      <a:pt x="902112" y="1661039"/>
                      <a:pt x="909144" y="1665738"/>
                      <a:pt x="914400" y="1672046"/>
                    </a:cubicBezTo>
                    <a:cubicBezTo>
                      <a:pt x="923692" y="1683196"/>
                      <a:pt x="931080" y="1695860"/>
                      <a:pt x="940526" y="1706880"/>
                    </a:cubicBezTo>
                    <a:cubicBezTo>
                      <a:pt x="948541" y="1716231"/>
                      <a:pt x="958767" y="1723545"/>
                      <a:pt x="966652" y="1733006"/>
                    </a:cubicBezTo>
                    <a:cubicBezTo>
                      <a:pt x="973352" y="1741046"/>
                      <a:pt x="977177" y="1751254"/>
                      <a:pt x="984069" y="1759131"/>
                    </a:cubicBezTo>
                    <a:cubicBezTo>
                      <a:pt x="997586" y="1774579"/>
                      <a:pt x="1027612" y="1802674"/>
                      <a:pt x="1027612" y="1802674"/>
                    </a:cubicBezTo>
                    <a:cubicBezTo>
                      <a:pt x="1030515" y="1811383"/>
                      <a:pt x="1030443" y="1821748"/>
                      <a:pt x="1036320" y="1828800"/>
                    </a:cubicBezTo>
                    <a:cubicBezTo>
                      <a:pt x="1045612" y="1839950"/>
                      <a:pt x="1060004" y="1845634"/>
                      <a:pt x="1071154" y="1854926"/>
                    </a:cubicBezTo>
                    <a:cubicBezTo>
                      <a:pt x="1089770" y="1870439"/>
                      <a:pt x="1091924" y="1877372"/>
                      <a:pt x="1105989" y="1898468"/>
                    </a:cubicBezTo>
                    <a:cubicBezTo>
                      <a:pt x="1115995" y="1928489"/>
                      <a:pt x="1108206" y="1918103"/>
                      <a:pt x="1123406" y="1933303"/>
                    </a:cubicBezTo>
                  </a:path>
                </a:pathLst>
              </a:custGeom>
              <a:noFill/>
              <a:ln w="28575">
                <a:solidFill>
                  <a:srgbClr val="1B49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Freeform 17"/>
              <p:cNvSpPr/>
              <p:nvPr/>
            </p:nvSpPr>
            <p:spPr>
              <a:xfrm>
                <a:off x="3265717" y="2725783"/>
                <a:ext cx="1132114" cy="1951520"/>
              </a:xfrm>
              <a:custGeom>
                <a:avLst/>
                <a:gdLst>
                  <a:gd name="connsiteX0" fmla="*/ 1132114 w 1132114"/>
                  <a:gd name="connsiteY0" fmla="*/ 0 h 1951520"/>
                  <a:gd name="connsiteX1" fmla="*/ 1097280 w 1132114"/>
                  <a:gd name="connsiteY1" fmla="*/ 17417 h 1951520"/>
                  <a:gd name="connsiteX2" fmla="*/ 1071154 w 1132114"/>
                  <a:gd name="connsiteY2" fmla="*/ 26126 h 1951520"/>
                  <a:gd name="connsiteX3" fmla="*/ 1053737 w 1132114"/>
                  <a:gd name="connsiteY3" fmla="*/ 52251 h 1951520"/>
                  <a:gd name="connsiteX4" fmla="*/ 1045029 w 1132114"/>
                  <a:gd name="connsiteY4" fmla="*/ 87086 h 1951520"/>
                  <a:gd name="connsiteX5" fmla="*/ 1045029 w 1132114"/>
                  <a:gd name="connsiteY5" fmla="*/ 209006 h 1951520"/>
                  <a:gd name="connsiteX6" fmla="*/ 1027611 w 1132114"/>
                  <a:gd name="connsiteY6" fmla="*/ 235131 h 1951520"/>
                  <a:gd name="connsiteX7" fmla="*/ 975360 w 1132114"/>
                  <a:gd name="connsiteY7" fmla="*/ 269966 h 1951520"/>
                  <a:gd name="connsiteX8" fmla="*/ 949234 w 1132114"/>
                  <a:gd name="connsiteY8" fmla="*/ 296091 h 1951520"/>
                  <a:gd name="connsiteX9" fmla="*/ 923109 w 1132114"/>
                  <a:gd name="connsiteY9" fmla="*/ 304800 h 1951520"/>
                  <a:gd name="connsiteX10" fmla="*/ 914400 w 1132114"/>
                  <a:gd name="connsiteY10" fmla="*/ 330926 h 1951520"/>
                  <a:gd name="connsiteX11" fmla="*/ 896983 w 1132114"/>
                  <a:gd name="connsiteY11" fmla="*/ 357051 h 1951520"/>
                  <a:gd name="connsiteX12" fmla="*/ 914400 w 1132114"/>
                  <a:gd name="connsiteY12" fmla="*/ 452846 h 1951520"/>
                  <a:gd name="connsiteX13" fmla="*/ 896983 w 1132114"/>
                  <a:gd name="connsiteY13" fmla="*/ 505097 h 1951520"/>
                  <a:gd name="connsiteX14" fmla="*/ 879566 w 1132114"/>
                  <a:gd name="connsiteY14" fmla="*/ 531223 h 1951520"/>
                  <a:gd name="connsiteX15" fmla="*/ 853440 w 1132114"/>
                  <a:gd name="connsiteY15" fmla="*/ 574766 h 1951520"/>
                  <a:gd name="connsiteX16" fmla="*/ 836023 w 1132114"/>
                  <a:gd name="connsiteY16" fmla="*/ 627017 h 1951520"/>
                  <a:gd name="connsiteX17" fmla="*/ 818606 w 1132114"/>
                  <a:gd name="connsiteY17" fmla="*/ 653143 h 1951520"/>
                  <a:gd name="connsiteX18" fmla="*/ 809897 w 1132114"/>
                  <a:gd name="connsiteY18" fmla="*/ 679268 h 1951520"/>
                  <a:gd name="connsiteX19" fmla="*/ 766354 w 1132114"/>
                  <a:gd name="connsiteY19" fmla="*/ 714103 h 1951520"/>
                  <a:gd name="connsiteX20" fmla="*/ 722811 w 1132114"/>
                  <a:gd name="connsiteY20" fmla="*/ 766354 h 1951520"/>
                  <a:gd name="connsiteX21" fmla="*/ 731520 w 1132114"/>
                  <a:gd name="connsiteY21" fmla="*/ 818606 h 1951520"/>
                  <a:gd name="connsiteX22" fmla="*/ 705394 w 1132114"/>
                  <a:gd name="connsiteY22" fmla="*/ 879566 h 1951520"/>
                  <a:gd name="connsiteX23" fmla="*/ 670560 w 1132114"/>
                  <a:gd name="connsiteY23" fmla="*/ 940526 h 1951520"/>
                  <a:gd name="connsiteX24" fmla="*/ 644434 w 1132114"/>
                  <a:gd name="connsiteY24" fmla="*/ 966651 h 1951520"/>
                  <a:gd name="connsiteX25" fmla="*/ 627017 w 1132114"/>
                  <a:gd name="connsiteY25" fmla="*/ 1018903 h 1951520"/>
                  <a:gd name="connsiteX26" fmla="*/ 618309 w 1132114"/>
                  <a:gd name="connsiteY26" fmla="*/ 1045028 h 1951520"/>
                  <a:gd name="connsiteX27" fmla="*/ 627017 w 1132114"/>
                  <a:gd name="connsiteY27" fmla="*/ 1140823 h 1951520"/>
                  <a:gd name="connsiteX28" fmla="*/ 609600 w 1132114"/>
                  <a:gd name="connsiteY28" fmla="*/ 1193074 h 1951520"/>
                  <a:gd name="connsiteX29" fmla="*/ 618309 w 1132114"/>
                  <a:gd name="connsiteY29" fmla="*/ 1219200 h 1951520"/>
                  <a:gd name="connsiteX30" fmla="*/ 600891 w 1132114"/>
                  <a:gd name="connsiteY30" fmla="*/ 1245326 h 1951520"/>
                  <a:gd name="connsiteX31" fmla="*/ 566057 w 1132114"/>
                  <a:gd name="connsiteY31" fmla="*/ 1297577 h 1951520"/>
                  <a:gd name="connsiteX32" fmla="*/ 513806 w 1132114"/>
                  <a:gd name="connsiteY32" fmla="*/ 1367246 h 1951520"/>
                  <a:gd name="connsiteX33" fmla="*/ 513806 w 1132114"/>
                  <a:gd name="connsiteY33" fmla="*/ 1436914 h 1951520"/>
                  <a:gd name="connsiteX34" fmla="*/ 487680 w 1132114"/>
                  <a:gd name="connsiteY34" fmla="*/ 1463040 h 1951520"/>
                  <a:gd name="connsiteX35" fmla="*/ 470263 w 1132114"/>
                  <a:gd name="connsiteY35" fmla="*/ 1515291 h 1951520"/>
                  <a:gd name="connsiteX36" fmla="*/ 391886 w 1132114"/>
                  <a:gd name="connsiteY36" fmla="*/ 1576251 h 1951520"/>
                  <a:gd name="connsiteX37" fmla="*/ 365760 w 1132114"/>
                  <a:gd name="connsiteY37" fmla="*/ 1593668 h 1951520"/>
                  <a:gd name="connsiteX38" fmla="*/ 330926 w 1132114"/>
                  <a:gd name="connsiteY38" fmla="*/ 1602377 h 1951520"/>
                  <a:gd name="connsiteX39" fmla="*/ 304800 w 1132114"/>
                  <a:gd name="connsiteY39" fmla="*/ 1611086 h 1951520"/>
                  <a:gd name="connsiteX40" fmla="*/ 330926 w 1132114"/>
                  <a:gd name="connsiteY40" fmla="*/ 1689463 h 1951520"/>
                  <a:gd name="connsiteX41" fmla="*/ 348343 w 1132114"/>
                  <a:gd name="connsiteY41" fmla="*/ 1715588 h 1951520"/>
                  <a:gd name="connsiteX42" fmla="*/ 339634 w 1132114"/>
                  <a:gd name="connsiteY42" fmla="*/ 1767840 h 1951520"/>
                  <a:gd name="connsiteX43" fmla="*/ 287383 w 1132114"/>
                  <a:gd name="connsiteY43" fmla="*/ 1785257 h 1951520"/>
                  <a:gd name="connsiteX44" fmla="*/ 261257 w 1132114"/>
                  <a:gd name="connsiteY44" fmla="*/ 1811383 h 1951520"/>
                  <a:gd name="connsiteX45" fmla="*/ 235131 w 1132114"/>
                  <a:gd name="connsiteY45" fmla="*/ 1820091 h 1951520"/>
                  <a:gd name="connsiteX46" fmla="*/ 226423 w 1132114"/>
                  <a:gd name="connsiteY46" fmla="*/ 1846217 h 1951520"/>
                  <a:gd name="connsiteX47" fmla="*/ 200297 w 1132114"/>
                  <a:gd name="connsiteY47" fmla="*/ 1872343 h 1951520"/>
                  <a:gd name="connsiteX48" fmla="*/ 121920 w 1132114"/>
                  <a:gd name="connsiteY48" fmla="*/ 1907177 h 1951520"/>
                  <a:gd name="connsiteX49" fmla="*/ 43543 w 1132114"/>
                  <a:gd name="connsiteY49" fmla="*/ 1950720 h 1951520"/>
                  <a:gd name="connsiteX50" fmla="*/ 0 w 1132114"/>
                  <a:gd name="connsiteY50" fmla="*/ 1950720 h 195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32114" h="1951520">
                    <a:moveTo>
                      <a:pt x="1132114" y="0"/>
                    </a:moveTo>
                    <a:cubicBezTo>
                      <a:pt x="1120503" y="5806"/>
                      <a:pt x="1109212" y="12303"/>
                      <a:pt x="1097280" y="17417"/>
                    </a:cubicBezTo>
                    <a:cubicBezTo>
                      <a:pt x="1088842" y="21033"/>
                      <a:pt x="1078322" y="20391"/>
                      <a:pt x="1071154" y="26126"/>
                    </a:cubicBezTo>
                    <a:cubicBezTo>
                      <a:pt x="1062981" y="32664"/>
                      <a:pt x="1059543" y="43543"/>
                      <a:pt x="1053737" y="52251"/>
                    </a:cubicBezTo>
                    <a:cubicBezTo>
                      <a:pt x="1050834" y="63863"/>
                      <a:pt x="1045029" y="75117"/>
                      <a:pt x="1045029" y="87086"/>
                    </a:cubicBezTo>
                    <a:cubicBezTo>
                      <a:pt x="1045029" y="164489"/>
                      <a:pt x="1068250" y="131603"/>
                      <a:pt x="1045029" y="209006"/>
                    </a:cubicBezTo>
                    <a:cubicBezTo>
                      <a:pt x="1042021" y="219031"/>
                      <a:pt x="1035488" y="228239"/>
                      <a:pt x="1027611" y="235131"/>
                    </a:cubicBezTo>
                    <a:cubicBezTo>
                      <a:pt x="1011857" y="248915"/>
                      <a:pt x="990162" y="255165"/>
                      <a:pt x="975360" y="269966"/>
                    </a:cubicBezTo>
                    <a:cubicBezTo>
                      <a:pt x="966651" y="278674"/>
                      <a:pt x="959481" y="289259"/>
                      <a:pt x="949234" y="296091"/>
                    </a:cubicBezTo>
                    <a:cubicBezTo>
                      <a:pt x="941596" y="301183"/>
                      <a:pt x="931817" y="301897"/>
                      <a:pt x="923109" y="304800"/>
                    </a:cubicBezTo>
                    <a:cubicBezTo>
                      <a:pt x="920206" y="313509"/>
                      <a:pt x="918505" y="322715"/>
                      <a:pt x="914400" y="330926"/>
                    </a:cubicBezTo>
                    <a:cubicBezTo>
                      <a:pt x="909719" y="340287"/>
                      <a:pt x="897931" y="346628"/>
                      <a:pt x="896983" y="357051"/>
                    </a:cubicBezTo>
                    <a:cubicBezTo>
                      <a:pt x="893466" y="395739"/>
                      <a:pt x="903532" y="420242"/>
                      <a:pt x="914400" y="452846"/>
                    </a:cubicBezTo>
                    <a:cubicBezTo>
                      <a:pt x="908594" y="470263"/>
                      <a:pt x="907167" y="489821"/>
                      <a:pt x="896983" y="505097"/>
                    </a:cubicBezTo>
                    <a:cubicBezTo>
                      <a:pt x="891177" y="513806"/>
                      <a:pt x="884247" y="521862"/>
                      <a:pt x="879566" y="531223"/>
                    </a:cubicBezTo>
                    <a:cubicBezTo>
                      <a:pt x="856956" y="576442"/>
                      <a:pt x="887459" y="540745"/>
                      <a:pt x="853440" y="574766"/>
                    </a:cubicBezTo>
                    <a:cubicBezTo>
                      <a:pt x="847634" y="592183"/>
                      <a:pt x="846207" y="611741"/>
                      <a:pt x="836023" y="627017"/>
                    </a:cubicBezTo>
                    <a:cubicBezTo>
                      <a:pt x="830217" y="635726"/>
                      <a:pt x="823287" y="643782"/>
                      <a:pt x="818606" y="653143"/>
                    </a:cubicBezTo>
                    <a:cubicBezTo>
                      <a:pt x="814501" y="661353"/>
                      <a:pt x="814620" y="671397"/>
                      <a:pt x="809897" y="679268"/>
                    </a:cubicBezTo>
                    <a:cubicBezTo>
                      <a:pt x="799760" y="696162"/>
                      <a:pt x="780597" y="702234"/>
                      <a:pt x="766354" y="714103"/>
                    </a:cubicBezTo>
                    <a:cubicBezTo>
                      <a:pt x="741211" y="735056"/>
                      <a:pt x="739936" y="740667"/>
                      <a:pt x="722811" y="766354"/>
                    </a:cubicBezTo>
                    <a:cubicBezTo>
                      <a:pt x="699935" y="834986"/>
                      <a:pt x="721391" y="747699"/>
                      <a:pt x="731520" y="818606"/>
                    </a:cubicBezTo>
                    <a:cubicBezTo>
                      <a:pt x="735198" y="844351"/>
                      <a:pt x="716398" y="860309"/>
                      <a:pt x="705394" y="879566"/>
                    </a:cubicBezTo>
                    <a:cubicBezTo>
                      <a:pt x="689910" y="906664"/>
                      <a:pt x="689846" y="917383"/>
                      <a:pt x="670560" y="940526"/>
                    </a:cubicBezTo>
                    <a:cubicBezTo>
                      <a:pt x="662676" y="949987"/>
                      <a:pt x="653143" y="957943"/>
                      <a:pt x="644434" y="966651"/>
                    </a:cubicBezTo>
                    <a:lnTo>
                      <a:pt x="627017" y="1018903"/>
                    </a:lnTo>
                    <a:lnTo>
                      <a:pt x="618309" y="1045028"/>
                    </a:lnTo>
                    <a:cubicBezTo>
                      <a:pt x="637353" y="1102162"/>
                      <a:pt x="641788" y="1086662"/>
                      <a:pt x="627017" y="1140823"/>
                    </a:cubicBezTo>
                    <a:cubicBezTo>
                      <a:pt x="622186" y="1158535"/>
                      <a:pt x="609600" y="1193074"/>
                      <a:pt x="609600" y="1193074"/>
                    </a:cubicBezTo>
                    <a:cubicBezTo>
                      <a:pt x="612503" y="1201783"/>
                      <a:pt x="619818" y="1210145"/>
                      <a:pt x="618309" y="1219200"/>
                    </a:cubicBezTo>
                    <a:cubicBezTo>
                      <a:pt x="616588" y="1229524"/>
                      <a:pt x="605572" y="1235964"/>
                      <a:pt x="600891" y="1245326"/>
                    </a:cubicBezTo>
                    <a:cubicBezTo>
                      <a:pt x="560917" y="1325273"/>
                      <a:pt x="635398" y="1208424"/>
                      <a:pt x="566057" y="1297577"/>
                    </a:cubicBezTo>
                    <a:cubicBezTo>
                      <a:pt x="497121" y="1386209"/>
                      <a:pt x="557614" y="1323435"/>
                      <a:pt x="513806" y="1367246"/>
                    </a:cubicBezTo>
                    <a:cubicBezTo>
                      <a:pt x="520873" y="1395516"/>
                      <a:pt x="529960" y="1408644"/>
                      <a:pt x="513806" y="1436914"/>
                    </a:cubicBezTo>
                    <a:cubicBezTo>
                      <a:pt x="507696" y="1447607"/>
                      <a:pt x="496389" y="1454331"/>
                      <a:pt x="487680" y="1463040"/>
                    </a:cubicBezTo>
                    <a:cubicBezTo>
                      <a:pt x="481874" y="1480457"/>
                      <a:pt x="483245" y="1502309"/>
                      <a:pt x="470263" y="1515291"/>
                    </a:cubicBezTo>
                    <a:cubicBezTo>
                      <a:pt x="411520" y="1574034"/>
                      <a:pt x="441379" y="1559754"/>
                      <a:pt x="391886" y="1576251"/>
                    </a:cubicBezTo>
                    <a:cubicBezTo>
                      <a:pt x="383177" y="1582057"/>
                      <a:pt x="375380" y="1589545"/>
                      <a:pt x="365760" y="1593668"/>
                    </a:cubicBezTo>
                    <a:cubicBezTo>
                      <a:pt x="354759" y="1598383"/>
                      <a:pt x="342434" y="1599089"/>
                      <a:pt x="330926" y="1602377"/>
                    </a:cubicBezTo>
                    <a:cubicBezTo>
                      <a:pt x="322099" y="1604899"/>
                      <a:pt x="313509" y="1608183"/>
                      <a:pt x="304800" y="1611086"/>
                    </a:cubicBezTo>
                    <a:cubicBezTo>
                      <a:pt x="289471" y="1657070"/>
                      <a:pt x="290999" y="1629573"/>
                      <a:pt x="330926" y="1689463"/>
                    </a:cubicBezTo>
                    <a:lnTo>
                      <a:pt x="348343" y="1715588"/>
                    </a:lnTo>
                    <a:cubicBezTo>
                      <a:pt x="355596" y="1737347"/>
                      <a:pt x="367576" y="1750376"/>
                      <a:pt x="339634" y="1767840"/>
                    </a:cubicBezTo>
                    <a:cubicBezTo>
                      <a:pt x="324066" y="1777570"/>
                      <a:pt x="287383" y="1785257"/>
                      <a:pt x="287383" y="1785257"/>
                    </a:cubicBezTo>
                    <a:cubicBezTo>
                      <a:pt x="278674" y="1793966"/>
                      <a:pt x="271505" y="1804551"/>
                      <a:pt x="261257" y="1811383"/>
                    </a:cubicBezTo>
                    <a:cubicBezTo>
                      <a:pt x="253619" y="1816475"/>
                      <a:pt x="241622" y="1813600"/>
                      <a:pt x="235131" y="1820091"/>
                    </a:cubicBezTo>
                    <a:cubicBezTo>
                      <a:pt x="228640" y="1826582"/>
                      <a:pt x="231515" y="1838579"/>
                      <a:pt x="226423" y="1846217"/>
                    </a:cubicBezTo>
                    <a:cubicBezTo>
                      <a:pt x="219591" y="1856465"/>
                      <a:pt x="209758" y="1864459"/>
                      <a:pt x="200297" y="1872343"/>
                    </a:cubicBezTo>
                    <a:cubicBezTo>
                      <a:pt x="129400" y="1931423"/>
                      <a:pt x="235838" y="1831232"/>
                      <a:pt x="121920" y="1907177"/>
                    </a:cubicBezTo>
                    <a:cubicBezTo>
                      <a:pt x="102363" y="1920215"/>
                      <a:pt x="71840" y="1947183"/>
                      <a:pt x="43543" y="1950720"/>
                    </a:cubicBezTo>
                    <a:cubicBezTo>
                      <a:pt x="29141" y="1952520"/>
                      <a:pt x="14514" y="1950720"/>
                      <a:pt x="0" y="1950720"/>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sp>
        <p:nvSpPr>
          <p:cNvPr id="21" name="TextBox 20"/>
          <p:cNvSpPr txBox="1"/>
          <p:nvPr/>
        </p:nvSpPr>
        <p:spPr>
          <a:xfrm rot="16200000">
            <a:off x="-17145" y="3739129"/>
            <a:ext cx="2148409" cy="300082"/>
          </a:xfrm>
          <a:prstGeom prst="rect">
            <a:avLst/>
          </a:prstGeom>
          <a:noFill/>
        </p:spPr>
        <p:txBody>
          <a:bodyPr wrap="none" rtlCol="0">
            <a:spAutoFit/>
          </a:bodyPr>
          <a:lstStyle/>
          <a:p>
            <a:r>
              <a:rPr lang="en-US" sz="1350" dirty="0"/>
              <a:t>Number of Buyers or Sellers</a:t>
            </a:r>
          </a:p>
        </p:txBody>
      </p:sp>
      <p:sp>
        <p:nvSpPr>
          <p:cNvPr id="22" name="TextBox 21"/>
          <p:cNvSpPr txBox="1"/>
          <p:nvPr/>
        </p:nvSpPr>
        <p:spPr>
          <a:xfrm>
            <a:off x="1534884" y="5363938"/>
            <a:ext cx="1900646" cy="300082"/>
          </a:xfrm>
          <a:prstGeom prst="rect">
            <a:avLst/>
          </a:prstGeom>
          <a:noFill/>
        </p:spPr>
        <p:txBody>
          <a:bodyPr wrap="square" rtlCol="0">
            <a:spAutoFit/>
          </a:bodyPr>
          <a:lstStyle/>
          <a:p>
            <a:pPr algn="ctr"/>
            <a:r>
              <a:rPr lang="en-US" sz="1350"/>
              <a:t>Price</a:t>
            </a:r>
          </a:p>
        </p:txBody>
      </p:sp>
      <p:cxnSp>
        <p:nvCxnSpPr>
          <p:cNvPr id="24" name="Straight Connector 23"/>
          <p:cNvCxnSpPr>
            <a:stCxn id="11" idx="0"/>
          </p:cNvCxnSpPr>
          <p:nvPr/>
        </p:nvCxnSpPr>
        <p:spPr>
          <a:xfrm>
            <a:off x="2501540" y="4429944"/>
            <a:ext cx="0" cy="65967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11681" y="5102676"/>
            <a:ext cx="979714" cy="253916"/>
          </a:xfrm>
          <a:prstGeom prst="rect">
            <a:avLst/>
          </a:prstGeom>
          <a:noFill/>
        </p:spPr>
        <p:txBody>
          <a:bodyPr wrap="square" rtlCol="0">
            <a:spAutoFit/>
          </a:bodyPr>
          <a:lstStyle/>
          <a:p>
            <a:pPr algn="ctr"/>
            <a:r>
              <a:rPr lang="en-US" sz="1050"/>
              <a:t>Spot Price</a:t>
            </a:r>
          </a:p>
        </p:txBody>
      </p:sp>
      <p:sp>
        <p:nvSpPr>
          <p:cNvPr id="26" name="TextBox 25"/>
          <p:cNvSpPr txBox="1"/>
          <p:nvPr/>
        </p:nvSpPr>
        <p:spPr>
          <a:xfrm rot="16200000">
            <a:off x="3748238" y="3755453"/>
            <a:ext cx="2148409" cy="300082"/>
          </a:xfrm>
          <a:prstGeom prst="rect">
            <a:avLst/>
          </a:prstGeom>
          <a:noFill/>
        </p:spPr>
        <p:txBody>
          <a:bodyPr wrap="none" rtlCol="0">
            <a:spAutoFit/>
          </a:bodyPr>
          <a:lstStyle/>
          <a:p>
            <a:r>
              <a:rPr lang="en-US" sz="1350" dirty="0"/>
              <a:t>Number of Buyers or Sellers</a:t>
            </a:r>
          </a:p>
        </p:txBody>
      </p:sp>
      <p:sp>
        <p:nvSpPr>
          <p:cNvPr id="27" name="TextBox 26"/>
          <p:cNvSpPr txBox="1"/>
          <p:nvPr/>
        </p:nvSpPr>
        <p:spPr>
          <a:xfrm>
            <a:off x="5300267" y="5380262"/>
            <a:ext cx="1900646" cy="300082"/>
          </a:xfrm>
          <a:prstGeom prst="rect">
            <a:avLst/>
          </a:prstGeom>
          <a:noFill/>
        </p:spPr>
        <p:txBody>
          <a:bodyPr wrap="square" rtlCol="0">
            <a:spAutoFit/>
          </a:bodyPr>
          <a:lstStyle/>
          <a:p>
            <a:pPr algn="ctr"/>
            <a:r>
              <a:rPr lang="en-US" sz="1350"/>
              <a:t>Price</a:t>
            </a:r>
          </a:p>
        </p:txBody>
      </p:sp>
      <p:sp>
        <p:nvSpPr>
          <p:cNvPr id="28" name="TextBox 27"/>
          <p:cNvSpPr txBox="1"/>
          <p:nvPr/>
        </p:nvSpPr>
        <p:spPr>
          <a:xfrm>
            <a:off x="1841863" y="3130187"/>
            <a:ext cx="503231" cy="300082"/>
          </a:xfrm>
          <a:prstGeom prst="rect">
            <a:avLst/>
          </a:prstGeom>
          <a:noFill/>
        </p:spPr>
        <p:txBody>
          <a:bodyPr wrap="square" rtlCol="0">
            <a:spAutoFit/>
          </a:bodyPr>
          <a:lstStyle/>
          <a:p>
            <a:r>
              <a:rPr lang="en-US" sz="1350" dirty="0"/>
              <a:t>Buy</a:t>
            </a:r>
          </a:p>
        </p:txBody>
      </p:sp>
      <p:sp>
        <p:nvSpPr>
          <p:cNvPr id="29" name="TextBox 28"/>
          <p:cNvSpPr txBox="1"/>
          <p:nvPr/>
        </p:nvSpPr>
        <p:spPr>
          <a:xfrm>
            <a:off x="3030012" y="3395599"/>
            <a:ext cx="503231" cy="300082"/>
          </a:xfrm>
          <a:prstGeom prst="rect">
            <a:avLst/>
          </a:prstGeom>
          <a:noFill/>
        </p:spPr>
        <p:txBody>
          <a:bodyPr wrap="square" rtlCol="0">
            <a:spAutoFit/>
          </a:bodyPr>
          <a:lstStyle/>
          <a:p>
            <a:r>
              <a:rPr lang="en-US" sz="1350" dirty="0"/>
              <a:t>Sell</a:t>
            </a:r>
          </a:p>
        </p:txBody>
      </p:sp>
      <p:sp>
        <p:nvSpPr>
          <p:cNvPr id="30" name="TextBox 29"/>
          <p:cNvSpPr txBox="1"/>
          <p:nvPr/>
        </p:nvSpPr>
        <p:spPr>
          <a:xfrm>
            <a:off x="5505531" y="3118600"/>
            <a:ext cx="503231" cy="300082"/>
          </a:xfrm>
          <a:prstGeom prst="rect">
            <a:avLst/>
          </a:prstGeom>
          <a:noFill/>
        </p:spPr>
        <p:txBody>
          <a:bodyPr wrap="square" rtlCol="0">
            <a:spAutoFit/>
          </a:bodyPr>
          <a:lstStyle/>
          <a:p>
            <a:r>
              <a:rPr lang="en-US" sz="1350" dirty="0"/>
              <a:t>Buy</a:t>
            </a:r>
          </a:p>
        </p:txBody>
      </p:sp>
      <p:sp>
        <p:nvSpPr>
          <p:cNvPr id="31" name="TextBox 30"/>
          <p:cNvSpPr txBox="1"/>
          <p:nvPr/>
        </p:nvSpPr>
        <p:spPr>
          <a:xfrm>
            <a:off x="6433723" y="3268687"/>
            <a:ext cx="503231" cy="300082"/>
          </a:xfrm>
          <a:prstGeom prst="rect">
            <a:avLst/>
          </a:prstGeom>
          <a:noFill/>
        </p:spPr>
        <p:txBody>
          <a:bodyPr wrap="square" rtlCol="0">
            <a:spAutoFit/>
          </a:bodyPr>
          <a:lstStyle/>
          <a:p>
            <a:pPr algn="r"/>
            <a:r>
              <a:rPr lang="en-US" sz="1350" dirty="0"/>
              <a:t>Sell</a:t>
            </a:r>
          </a:p>
        </p:txBody>
      </p:sp>
      <p:cxnSp>
        <p:nvCxnSpPr>
          <p:cNvPr id="33" name="Straight Connector 32"/>
          <p:cNvCxnSpPr/>
          <p:nvPr/>
        </p:nvCxnSpPr>
        <p:spPr>
          <a:xfrm>
            <a:off x="6149912" y="4423413"/>
            <a:ext cx="0" cy="66620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62185" y="4420145"/>
            <a:ext cx="0" cy="666203"/>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44382" y="4638949"/>
            <a:ext cx="839289" cy="276999"/>
          </a:xfrm>
          <a:prstGeom prst="rect">
            <a:avLst/>
          </a:prstGeom>
          <a:noFill/>
        </p:spPr>
        <p:txBody>
          <a:bodyPr wrap="square" rtlCol="0">
            <a:spAutoFit/>
          </a:bodyPr>
          <a:lstStyle/>
          <a:p>
            <a:r>
              <a:rPr lang="en-US" sz="1200" dirty="0"/>
              <a:t>Price Gap</a:t>
            </a:r>
          </a:p>
        </p:txBody>
      </p:sp>
      <p:sp>
        <p:nvSpPr>
          <p:cNvPr id="36" name="Left Arrow 35"/>
          <p:cNvSpPr/>
          <p:nvPr/>
        </p:nvSpPr>
        <p:spPr>
          <a:xfrm>
            <a:off x="6409251" y="4707832"/>
            <a:ext cx="235132" cy="14665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Left Arrow 36"/>
          <p:cNvSpPr/>
          <p:nvPr/>
        </p:nvSpPr>
        <p:spPr>
          <a:xfrm rot="10800000">
            <a:off x="5885552" y="4707832"/>
            <a:ext cx="235132" cy="146654"/>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TextBox 37"/>
          <p:cNvSpPr txBox="1"/>
          <p:nvPr/>
        </p:nvSpPr>
        <p:spPr>
          <a:xfrm>
            <a:off x="1325880" y="2274570"/>
            <a:ext cx="2207363" cy="300082"/>
          </a:xfrm>
          <a:prstGeom prst="rect">
            <a:avLst/>
          </a:prstGeom>
          <a:noFill/>
        </p:spPr>
        <p:txBody>
          <a:bodyPr wrap="square" rtlCol="0">
            <a:spAutoFit/>
          </a:bodyPr>
          <a:lstStyle/>
          <a:p>
            <a:pPr algn="ctr"/>
            <a:r>
              <a:rPr lang="en-US" sz="1350"/>
              <a:t>Liquid Market</a:t>
            </a:r>
          </a:p>
        </p:txBody>
      </p:sp>
      <p:sp>
        <p:nvSpPr>
          <p:cNvPr id="39" name="TextBox 38"/>
          <p:cNvSpPr txBox="1"/>
          <p:nvPr/>
        </p:nvSpPr>
        <p:spPr>
          <a:xfrm>
            <a:off x="5085041" y="2283649"/>
            <a:ext cx="2207363" cy="300082"/>
          </a:xfrm>
          <a:prstGeom prst="rect">
            <a:avLst/>
          </a:prstGeom>
          <a:noFill/>
        </p:spPr>
        <p:txBody>
          <a:bodyPr wrap="square" rtlCol="0">
            <a:spAutoFit/>
          </a:bodyPr>
          <a:lstStyle/>
          <a:p>
            <a:pPr algn="ctr"/>
            <a:r>
              <a:rPr lang="en-US" sz="1350"/>
              <a:t>Illiquid </a:t>
            </a:r>
            <a:r>
              <a:rPr lang="en-US" sz="1350" dirty="0"/>
              <a:t>Market</a:t>
            </a:r>
          </a:p>
        </p:txBody>
      </p:sp>
    </p:spTree>
    <p:extLst>
      <p:ext uri="{BB962C8B-B14F-4D97-AF65-F5344CB8AC3E}">
        <p14:creationId xmlns:p14="http://schemas.microsoft.com/office/powerpoint/2010/main" val="2097903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Liquidity of SPY ETF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6" y="1502421"/>
            <a:ext cx="8162544" cy="4560295"/>
          </a:xfrm>
          <a:prstGeom prst="rect">
            <a:avLst/>
          </a:prstGeom>
        </p:spPr>
      </p:pic>
      <p:sp>
        <p:nvSpPr>
          <p:cNvPr id="5" name="Rectangular Callout 4"/>
          <p:cNvSpPr/>
          <p:nvPr/>
        </p:nvSpPr>
        <p:spPr>
          <a:xfrm>
            <a:off x="3901440" y="2901696"/>
            <a:ext cx="2938272" cy="902208"/>
          </a:xfrm>
          <a:prstGeom prst="wedgeRectCallout">
            <a:avLst>
              <a:gd name="adj1" fmla="val -115362"/>
              <a:gd name="adj2" fmla="val 15916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47744" y="3072384"/>
            <a:ext cx="2682240" cy="584775"/>
          </a:xfrm>
          <a:prstGeom prst="rect">
            <a:avLst/>
          </a:prstGeom>
          <a:noFill/>
        </p:spPr>
        <p:txBody>
          <a:bodyPr wrap="square" rtlCol="0">
            <a:spAutoFit/>
          </a:bodyPr>
          <a:lstStyle/>
          <a:p>
            <a:r>
              <a:rPr lang="en-US" sz="1600" dirty="0"/>
              <a:t>Small difference between bid and ask means </a:t>
            </a:r>
            <a:r>
              <a:rPr lang="en-US" sz="1600"/>
              <a:t>high liquidity</a:t>
            </a:r>
          </a:p>
        </p:txBody>
      </p:sp>
    </p:spTree>
    <p:extLst>
      <p:ext uri="{BB962C8B-B14F-4D97-AF65-F5344CB8AC3E}">
        <p14:creationId xmlns:p14="http://schemas.microsoft.com/office/powerpoint/2010/main" val="67138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58525"/>
          </a:xfrm>
          <a:prstGeom prst="rect">
            <a:avLst/>
          </a:prstGeom>
        </p:spPr>
      </p:pic>
      <p:sp>
        <p:nvSpPr>
          <p:cNvPr id="4" name="TextBox 3"/>
          <p:cNvSpPr txBox="1"/>
          <p:nvPr/>
        </p:nvSpPr>
        <p:spPr>
          <a:xfrm>
            <a:off x="630198" y="6193278"/>
            <a:ext cx="7821826" cy="307777"/>
          </a:xfrm>
          <a:prstGeom prst="rect">
            <a:avLst/>
          </a:prstGeom>
          <a:solidFill>
            <a:schemeClr val="bg1"/>
          </a:solidFill>
        </p:spPr>
        <p:txBody>
          <a:bodyPr wrap="square" rtlCol="0">
            <a:spAutoFit/>
          </a:bodyPr>
          <a:lstStyle/>
          <a:p>
            <a:pPr algn="ctr"/>
            <a:r>
              <a:rPr lang="en-US" sz="1400" dirty="0"/>
              <a:t>http://</a:t>
            </a:r>
            <a:r>
              <a:rPr lang="en-US" sz="1400" dirty="0" err="1"/>
              <a:t>www.zerohedge.com</a:t>
            </a:r>
            <a:r>
              <a:rPr lang="en-US" sz="1400" dirty="0"/>
              <a:t>/sites/default/files/images/user5/</a:t>
            </a:r>
            <a:r>
              <a:rPr lang="en-US" sz="1400" dirty="0" err="1"/>
              <a:t>imageroot</a:t>
            </a:r>
            <a:r>
              <a:rPr lang="en-US" sz="1400" dirty="0"/>
              <a:t>/2013/08/liquidity%201.jpg</a:t>
            </a:r>
          </a:p>
        </p:txBody>
      </p:sp>
      <p:sp>
        <p:nvSpPr>
          <p:cNvPr id="2" name="TextBox 1"/>
          <p:cNvSpPr txBox="1"/>
          <p:nvPr/>
        </p:nvSpPr>
        <p:spPr>
          <a:xfrm>
            <a:off x="160638" y="190500"/>
            <a:ext cx="8983362" cy="584775"/>
          </a:xfrm>
          <a:prstGeom prst="rect">
            <a:avLst/>
          </a:prstGeom>
          <a:solidFill>
            <a:schemeClr val="bg1"/>
          </a:solidFill>
        </p:spPr>
        <p:txBody>
          <a:bodyPr wrap="square" rtlCol="0">
            <a:spAutoFit/>
          </a:bodyPr>
          <a:lstStyle/>
          <a:p>
            <a:pPr algn="ctr"/>
            <a:r>
              <a:rPr lang="en-US" sz="3200" dirty="0">
                <a:solidFill>
                  <a:srgbClr val="FF0000"/>
                </a:solidFill>
              </a:rPr>
              <a:t>General Aspects of Market Liquidity</a:t>
            </a:r>
          </a:p>
        </p:txBody>
      </p:sp>
      <p:sp>
        <p:nvSpPr>
          <p:cNvPr id="5" name="TextBox 4">
            <a:extLst>
              <a:ext uri="{FF2B5EF4-FFF2-40B4-BE49-F238E27FC236}">
                <a16:creationId xmlns:a16="http://schemas.microsoft.com/office/drawing/2014/main" id="{B6D9FC9C-D777-9F4C-AB22-38C68CE6545B}"/>
              </a:ext>
            </a:extLst>
          </p:cNvPr>
          <p:cNvSpPr txBox="1"/>
          <p:nvPr/>
        </p:nvSpPr>
        <p:spPr>
          <a:xfrm>
            <a:off x="5843451" y="5599607"/>
            <a:ext cx="3039292" cy="646331"/>
          </a:xfrm>
          <a:prstGeom prst="rect">
            <a:avLst/>
          </a:prstGeom>
          <a:noFill/>
        </p:spPr>
        <p:txBody>
          <a:bodyPr wrap="square" rtlCol="0">
            <a:spAutoFit/>
          </a:bodyPr>
          <a:lstStyle/>
          <a:p>
            <a:r>
              <a:rPr lang="en-US" dirty="0">
                <a:solidFill>
                  <a:srgbClr val="FF0000"/>
                </a:solidFill>
              </a:rPr>
              <a:t>On the run:  Current auction.  </a:t>
            </a:r>
          </a:p>
          <a:p>
            <a:r>
              <a:rPr lang="en-US" dirty="0">
                <a:solidFill>
                  <a:srgbClr val="FF0000"/>
                </a:solidFill>
              </a:rPr>
              <a:t>Off the run:  Older but existing</a:t>
            </a:r>
          </a:p>
        </p:txBody>
      </p:sp>
    </p:spTree>
    <p:extLst>
      <p:ext uri="{BB962C8B-B14F-4D97-AF65-F5344CB8AC3E}">
        <p14:creationId xmlns:p14="http://schemas.microsoft.com/office/powerpoint/2010/main" val="468266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Stock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Stock_market</a:t>
            </a:r>
            <a:endParaRPr lang="en-US" sz="2700" dirty="0">
              <a:solidFill>
                <a:srgbClr val="0000FF"/>
              </a:solidFill>
            </a:endParaRPr>
          </a:p>
        </p:txBody>
      </p:sp>
      <p:sp>
        <p:nvSpPr>
          <p:cNvPr id="3" name="Content Placeholder 2"/>
          <p:cNvSpPr>
            <a:spLocks noGrp="1"/>
          </p:cNvSpPr>
          <p:nvPr>
            <p:ph idx="1"/>
          </p:nvPr>
        </p:nvSpPr>
        <p:spPr>
          <a:xfrm>
            <a:off x="457200" y="1614055"/>
            <a:ext cx="8229600" cy="4525963"/>
          </a:xfrm>
        </p:spPr>
        <p:txBody>
          <a:bodyPr>
            <a:noAutofit/>
          </a:bodyPr>
          <a:lstStyle/>
          <a:p>
            <a:r>
              <a:rPr lang="en-US" sz="2000" dirty="0"/>
              <a:t>The total market capitalization of equity backed securities worldwide rose from US$2.5 trillion in 1980 to US$68.65 trillion at the end of 2018.</a:t>
            </a:r>
          </a:p>
          <a:p>
            <a:r>
              <a:rPr lang="en-US" sz="2000" dirty="0"/>
              <a:t>As of December 31, 2019, the total market capitalization of all stocks worldwide was approximately US$70.75 trillion. </a:t>
            </a:r>
          </a:p>
          <a:p>
            <a:r>
              <a:rPr lang="en-US" sz="2000" dirty="0"/>
              <a:t>As of 2016, there are 60 stock exchanges in the world. Of these, there are 16 exchanges with a market capitalization of $1 trillion or more, and they account for 87% of global market capitalization.</a:t>
            </a:r>
          </a:p>
          <a:p>
            <a:r>
              <a:rPr lang="en-US" sz="2000" dirty="0"/>
              <a:t>Apart from the Australian Securities Exchange, these 16 exchanges are all in either North America, Europe, or Asia. </a:t>
            </a:r>
          </a:p>
          <a:p>
            <a:r>
              <a:rPr lang="en-US" sz="2000" dirty="0"/>
              <a:t>By country, the largest stock markets as of January 2020 are in the United States of America (about 54.5%), followed by Japan (about 7.7%) and the United Kingdom (about 5.1%). </a:t>
            </a:r>
          </a:p>
          <a:p>
            <a:pPr>
              <a:spcBef>
                <a:spcPts val="0"/>
              </a:spcBef>
              <a:spcAft>
                <a:spcPts val="1200"/>
              </a:spcAft>
            </a:pPr>
            <a:endParaRPr lang="en-US" sz="2000" dirty="0"/>
          </a:p>
        </p:txBody>
      </p:sp>
    </p:spTree>
    <p:extLst>
      <p:ext uri="{BB962C8B-B14F-4D97-AF65-F5344CB8AC3E}">
        <p14:creationId xmlns:p14="http://schemas.microsoft.com/office/powerpoint/2010/main" val="153480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120D-8B41-0140-9E4F-C854A4BE8023}"/>
              </a:ext>
            </a:extLst>
          </p:cNvPr>
          <p:cNvSpPr>
            <a:spLocks noGrp="1"/>
          </p:cNvSpPr>
          <p:nvPr>
            <p:ph type="title"/>
          </p:nvPr>
        </p:nvSpPr>
        <p:spPr/>
        <p:txBody>
          <a:bodyPr>
            <a:normAutofit fontScale="90000"/>
          </a:bodyPr>
          <a:lstStyle/>
          <a:p>
            <a:r>
              <a:rPr lang="en-US" dirty="0">
                <a:solidFill>
                  <a:srgbClr val="FF0000"/>
                </a:solidFill>
              </a:rPr>
              <a:t>Standard and </a:t>
            </a:r>
            <a:r>
              <a:rPr lang="en-US" dirty="0" err="1">
                <a:solidFill>
                  <a:srgbClr val="FF0000"/>
                </a:solidFill>
              </a:rPr>
              <a:t>Poors</a:t>
            </a:r>
            <a:r>
              <a:rPr lang="en-US" dirty="0">
                <a:solidFill>
                  <a:srgbClr val="FF0000"/>
                </a:solidFill>
              </a:rPr>
              <a:t> 500 Index</a:t>
            </a:r>
            <a:br>
              <a:rPr lang="en-US" dirty="0">
                <a:solidFill>
                  <a:srgbClr val="FF0000"/>
                </a:solidFill>
              </a:rPr>
            </a:br>
            <a:r>
              <a:rPr lang="en-US" sz="2700" dirty="0">
                <a:solidFill>
                  <a:schemeClr val="accent1"/>
                </a:solidFill>
              </a:rPr>
              <a:t>http://</a:t>
            </a:r>
            <a:r>
              <a:rPr lang="en-US" sz="2700" dirty="0" err="1">
                <a:solidFill>
                  <a:schemeClr val="accent1"/>
                </a:solidFill>
              </a:rPr>
              <a:t>siblisresearch.com</a:t>
            </a:r>
            <a:r>
              <a:rPr lang="en-US" sz="2700" dirty="0">
                <a:solidFill>
                  <a:schemeClr val="accent1"/>
                </a:solidFill>
              </a:rPr>
              <a:t>/data/total-market-cap-sp-500/</a:t>
            </a:r>
          </a:p>
        </p:txBody>
      </p:sp>
      <p:pic>
        <p:nvPicPr>
          <p:cNvPr id="7" name="Content Placeholder 6">
            <a:extLst>
              <a:ext uri="{FF2B5EF4-FFF2-40B4-BE49-F238E27FC236}">
                <a16:creationId xmlns:a16="http://schemas.microsoft.com/office/drawing/2014/main" id="{0C658C12-16F8-0546-98DD-0E600E1FF4E4}"/>
              </a:ext>
            </a:extLst>
          </p:cNvPr>
          <p:cNvPicPr>
            <a:picLocks noGrp="1" noChangeAspect="1"/>
          </p:cNvPicPr>
          <p:nvPr>
            <p:ph idx="1"/>
          </p:nvPr>
        </p:nvPicPr>
        <p:blipFill>
          <a:blip r:embed="rId2"/>
          <a:stretch>
            <a:fillRect/>
          </a:stretch>
        </p:blipFill>
        <p:spPr>
          <a:xfrm>
            <a:off x="527613" y="1600200"/>
            <a:ext cx="8088773" cy="4525963"/>
          </a:xfrm>
        </p:spPr>
      </p:pic>
    </p:spTree>
    <p:extLst>
      <p:ext uri="{BB962C8B-B14F-4D97-AF65-F5344CB8AC3E}">
        <p14:creationId xmlns:p14="http://schemas.microsoft.com/office/powerpoint/2010/main" val="306908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F3340F-FCEC-674B-8859-FA058F9EA6F5}"/>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Standard and </a:t>
            </a:r>
            <a:r>
              <a:rPr lang="en-US" dirty="0" err="1">
                <a:solidFill>
                  <a:srgbClr val="FF0000"/>
                </a:solidFill>
              </a:rPr>
              <a:t>Poors</a:t>
            </a:r>
            <a:r>
              <a:rPr lang="en-US" dirty="0">
                <a:solidFill>
                  <a:srgbClr val="FF0000"/>
                </a:solidFill>
              </a:rPr>
              <a:t> 500 Index</a:t>
            </a:r>
            <a:br>
              <a:rPr lang="en-US" dirty="0">
                <a:solidFill>
                  <a:srgbClr val="FF0000"/>
                </a:solidFill>
              </a:rPr>
            </a:br>
            <a:r>
              <a:rPr lang="en-US" sz="2700" dirty="0">
                <a:solidFill>
                  <a:schemeClr val="accent1"/>
                </a:solidFill>
              </a:rPr>
              <a:t>http://</a:t>
            </a:r>
            <a:r>
              <a:rPr lang="en-US" sz="2700" dirty="0" err="1">
                <a:solidFill>
                  <a:schemeClr val="accent1"/>
                </a:solidFill>
              </a:rPr>
              <a:t>siblisresearch.com</a:t>
            </a:r>
            <a:r>
              <a:rPr lang="en-US" sz="2700" dirty="0">
                <a:solidFill>
                  <a:schemeClr val="accent1"/>
                </a:solidFill>
              </a:rPr>
              <a:t>/data/total-market-cap-sp-500/</a:t>
            </a:r>
          </a:p>
        </p:txBody>
      </p:sp>
      <p:pic>
        <p:nvPicPr>
          <p:cNvPr id="7" name="Content Placeholder 6">
            <a:extLst>
              <a:ext uri="{FF2B5EF4-FFF2-40B4-BE49-F238E27FC236}">
                <a16:creationId xmlns:a16="http://schemas.microsoft.com/office/drawing/2014/main" id="{B13566A8-C7A5-144D-AD76-3F9748324F6D}"/>
              </a:ext>
            </a:extLst>
          </p:cNvPr>
          <p:cNvPicPr>
            <a:picLocks noGrp="1" noChangeAspect="1"/>
          </p:cNvPicPr>
          <p:nvPr>
            <p:ph idx="1"/>
          </p:nvPr>
        </p:nvPicPr>
        <p:blipFill>
          <a:blip r:embed="rId2"/>
          <a:stretch>
            <a:fillRect/>
          </a:stretch>
        </p:blipFill>
        <p:spPr>
          <a:xfrm>
            <a:off x="457200" y="1686292"/>
            <a:ext cx="8229600" cy="4353779"/>
          </a:xfrm>
        </p:spPr>
      </p:pic>
    </p:spTree>
    <p:extLst>
      <p:ext uri="{BB962C8B-B14F-4D97-AF65-F5344CB8AC3E}">
        <p14:creationId xmlns:p14="http://schemas.microsoft.com/office/powerpoint/2010/main" val="283453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71B4-89D5-3D4A-BFB2-D8387A9E2C6D}"/>
              </a:ext>
            </a:extLst>
          </p:cNvPr>
          <p:cNvSpPr>
            <a:spLocks noGrp="1"/>
          </p:cNvSpPr>
          <p:nvPr>
            <p:ph type="title"/>
          </p:nvPr>
        </p:nvSpPr>
        <p:spPr/>
        <p:txBody>
          <a:bodyPr>
            <a:normAutofit fontScale="90000"/>
          </a:bodyPr>
          <a:lstStyle/>
          <a:p>
            <a:r>
              <a:rPr lang="en-US" dirty="0">
                <a:solidFill>
                  <a:srgbClr val="FF0000"/>
                </a:solidFill>
              </a:rPr>
              <a:t>SPY Exchange Traded Fund</a:t>
            </a:r>
            <a:br>
              <a:rPr lang="en-US" sz="2800" dirty="0">
                <a:solidFill>
                  <a:srgbClr val="FF0000"/>
                </a:solidFill>
              </a:rPr>
            </a:br>
            <a:r>
              <a:rPr lang="en-US" sz="2800" dirty="0">
                <a:solidFill>
                  <a:srgbClr val="1C32FF"/>
                </a:solidFill>
              </a:rPr>
              <a:t>An index fund that tracks the SP500</a:t>
            </a:r>
            <a:endParaRPr lang="en-US" dirty="0">
              <a:solidFill>
                <a:srgbClr val="1C32FF"/>
              </a:solidFill>
            </a:endParaRPr>
          </a:p>
        </p:txBody>
      </p:sp>
      <p:pic>
        <p:nvPicPr>
          <p:cNvPr id="5" name="Content Placeholder 4">
            <a:extLst>
              <a:ext uri="{FF2B5EF4-FFF2-40B4-BE49-F238E27FC236}">
                <a16:creationId xmlns:a16="http://schemas.microsoft.com/office/drawing/2014/main" id="{899786EB-7522-4B42-BA63-AC4A41E2F29D}"/>
              </a:ext>
            </a:extLst>
          </p:cNvPr>
          <p:cNvPicPr>
            <a:picLocks noGrp="1" noChangeAspect="1"/>
          </p:cNvPicPr>
          <p:nvPr>
            <p:ph idx="1"/>
          </p:nvPr>
        </p:nvPicPr>
        <p:blipFill>
          <a:blip r:embed="rId2"/>
          <a:stretch>
            <a:fillRect/>
          </a:stretch>
        </p:blipFill>
        <p:spPr>
          <a:xfrm>
            <a:off x="457200" y="1864564"/>
            <a:ext cx="8229600" cy="3997234"/>
          </a:xfrm>
        </p:spPr>
      </p:pic>
    </p:spTree>
    <p:extLst>
      <p:ext uri="{BB962C8B-B14F-4D97-AF65-F5344CB8AC3E}">
        <p14:creationId xmlns:p14="http://schemas.microsoft.com/office/powerpoint/2010/main" val="129813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Need for Financial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sz="2700" dirty="0">
              <a:solidFill>
                <a:srgbClr val="0000FF"/>
              </a:solidFill>
            </a:endParaRPr>
          </a:p>
        </p:txBody>
      </p:sp>
      <p:sp>
        <p:nvSpPr>
          <p:cNvPr id="3" name="Content Placeholder 2"/>
          <p:cNvSpPr>
            <a:spLocks noGrp="1"/>
          </p:cNvSpPr>
          <p:nvPr>
            <p:ph idx="1"/>
          </p:nvPr>
        </p:nvSpPr>
        <p:spPr/>
        <p:txBody>
          <a:bodyPr>
            <a:noAutofit/>
          </a:bodyPr>
          <a:lstStyle/>
          <a:p>
            <a:r>
              <a:rPr lang="en-US" sz="2000" dirty="0"/>
              <a:t>Financial markets attract funds from investors and channel them to corporations—they thus allow corporations to finance their operations and achieve growth. </a:t>
            </a:r>
          </a:p>
          <a:p>
            <a:r>
              <a:rPr lang="en-US" sz="2000" dirty="0"/>
              <a:t>Without financial markets, borrowers would have difficulty finding lenders themselves. Intermediaries such as banks, Investment Banks, and Boutique Investment Banks can help in this process. </a:t>
            </a:r>
          </a:p>
          <a:p>
            <a:r>
              <a:rPr lang="en-US" sz="2000" dirty="0"/>
              <a:t>More complex transactions than a simple bank deposit require markets where lenders and their agents can meet borrowers and their agents</a:t>
            </a:r>
          </a:p>
          <a:p>
            <a:r>
              <a:rPr lang="en-US" sz="2000" dirty="0"/>
              <a:t>A good example of a financial market is a stock exchange. A company can raise money by selling shares to investors and its existing shares can be bought or sold.</a:t>
            </a:r>
          </a:p>
          <a:p>
            <a:pPr marL="0" indent="0">
              <a:buNone/>
            </a:pPr>
            <a:endParaRPr lang="en-US" sz="2000" dirty="0"/>
          </a:p>
        </p:txBody>
      </p:sp>
    </p:spTree>
    <p:extLst>
      <p:ext uri="{BB962C8B-B14F-4D97-AF65-F5344CB8AC3E}">
        <p14:creationId xmlns:p14="http://schemas.microsoft.com/office/powerpoint/2010/main" val="205053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120D-8B41-0140-9E4F-C854A4BE8023}"/>
              </a:ext>
            </a:extLst>
          </p:cNvPr>
          <p:cNvSpPr>
            <a:spLocks noGrp="1"/>
          </p:cNvSpPr>
          <p:nvPr>
            <p:ph type="title"/>
          </p:nvPr>
        </p:nvSpPr>
        <p:spPr/>
        <p:txBody>
          <a:bodyPr>
            <a:normAutofit fontScale="90000"/>
          </a:bodyPr>
          <a:lstStyle/>
          <a:p>
            <a:r>
              <a:rPr lang="en-US" dirty="0">
                <a:solidFill>
                  <a:srgbClr val="FF0000"/>
                </a:solidFill>
              </a:rPr>
              <a:t>Standard and </a:t>
            </a:r>
            <a:r>
              <a:rPr lang="en-US" dirty="0" err="1">
                <a:solidFill>
                  <a:srgbClr val="FF0000"/>
                </a:solidFill>
              </a:rPr>
              <a:t>Poors</a:t>
            </a:r>
            <a:r>
              <a:rPr lang="en-US" dirty="0">
                <a:solidFill>
                  <a:srgbClr val="FF0000"/>
                </a:solidFill>
              </a:rPr>
              <a:t> 500 Index</a:t>
            </a:r>
            <a:br>
              <a:rPr lang="en-US" dirty="0">
                <a:solidFill>
                  <a:srgbClr val="FF0000"/>
                </a:solidFill>
              </a:rPr>
            </a:br>
            <a:r>
              <a:rPr lang="en-US" sz="2700" dirty="0">
                <a:solidFill>
                  <a:schemeClr val="accent1"/>
                </a:solidFill>
              </a:rPr>
              <a:t>http://</a:t>
            </a:r>
            <a:r>
              <a:rPr lang="en-US" sz="2700" dirty="0" err="1">
                <a:solidFill>
                  <a:schemeClr val="accent1"/>
                </a:solidFill>
              </a:rPr>
              <a:t>siblisresearch.com</a:t>
            </a:r>
            <a:r>
              <a:rPr lang="en-US" sz="2700" dirty="0">
                <a:solidFill>
                  <a:schemeClr val="accent1"/>
                </a:solidFill>
              </a:rPr>
              <a:t>/data/total-market-cap-sp-500/</a:t>
            </a:r>
          </a:p>
        </p:txBody>
      </p:sp>
      <p:pic>
        <p:nvPicPr>
          <p:cNvPr id="6" name="Content Placeholder 5">
            <a:extLst>
              <a:ext uri="{FF2B5EF4-FFF2-40B4-BE49-F238E27FC236}">
                <a16:creationId xmlns:a16="http://schemas.microsoft.com/office/drawing/2014/main" id="{4FC2F2BD-666A-004A-AB65-211FA1B0E16D}"/>
              </a:ext>
            </a:extLst>
          </p:cNvPr>
          <p:cNvPicPr>
            <a:picLocks noGrp="1" noChangeAspect="1"/>
          </p:cNvPicPr>
          <p:nvPr>
            <p:ph idx="1"/>
          </p:nvPr>
        </p:nvPicPr>
        <p:blipFill>
          <a:blip r:embed="rId2"/>
          <a:stretch>
            <a:fillRect/>
          </a:stretch>
        </p:blipFill>
        <p:spPr>
          <a:xfrm>
            <a:off x="931018" y="1600200"/>
            <a:ext cx="7281964" cy="5155442"/>
          </a:xfrm>
        </p:spPr>
      </p:pic>
    </p:spTree>
    <p:extLst>
      <p:ext uri="{BB962C8B-B14F-4D97-AF65-F5344CB8AC3E}">
        <p14:creationId xmlns:p14="http://schemas.microsoft.com/office/powerpoint/2010/main" val="34244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1-17 at 4.10.47 P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36" y="1620574"/>
            <a:ext cx="6766634" cy="5074976"/>
          </a:xfrm>
          <a:prstGeom prst="rect">
            <a:avLst/>
          </a:prstGeom>
          <a:ln>
            <a:solidFill>
              <a:srgbClr val="0000FF"/>
            </a:solidFill>
          </a:ln>
        </p:spPr>
      </p:pic>
      <p:sp>
        <p:nvSpPr>
          <p:cNvPr id="4" name="TextBox 3"/>
          <p:cNvSpPr txBox="1"/>
          <p:nvPr/>
        </p:nvSpPr>
        <p:spPr>
          <a:xfrm>
            <a:off x="411369" y="107341"/>
            <a:ext cx="8048508" cy="923330"/>
          </a:xfrm>
          <a:prstGeom prst="rect">
            <a:avLst/>
          </a:prstGeom>
          <a:noFill/>
        </p:spPr>
        <p:txBody>
          <a:bodyPr wrap="square" rtlCol="0">
            <a:spAutoFit/>
          </a:bodyPr>
          <a:lstStyle/>
          <a:p>
            <a:pPr algn="ctr"/>
            <a:r>
              <a:rPr lang="en-US" sz="3600" dirty="0">
                <a:solidFill>
                  <a:srgbClr val="FF0000"/>
                </a:solidFill>
                <a:ea typeface="+mj-ea"/>
                <a:cs typeface="+mj-cs"/>
              </a:rPr>
              <a:t>Recent Market Crashes and Bear Markets</a:t>
            </a:r>
            <a:br>
              <a:rPr lang="en-US" sz="3600" dirty="0">
                <a:solidFill>
                  <a:srgbClr val="FF0000"/>
                </a:solidFill>
                <a:ea typeface="+mj-ea"/>
                <a:cs typeface="+mj-cs"/>
              </a:rPr>
            </a:br>
            <a:r>
              <a:rPr lang="en-US" dirty="0">
                <a:solidFill>
                  <a:srgbClr val="0000FF"/>
                </a:solidFill>
                <a:ea typeface="+mj-ea"/>
                <a:cs typeface="+mj-cs"/>
              </a:rPr>
              <a:t>https://</a:t>
            </a:r>
            <a:r>
              <a:rPr lang="en-US" dirty="0" err="1">
                <a:solidFill>
                  <a:srgbClr val="0000FF"/>
                </a:solidFill>
                <a:ea typeface="+mj-ea"/>
                <a:cs typeface="+mj-cs"/>
              </a:rPr>
              <a:t>en.wikipedia.org</a:t>
            </a:r>
            <a:r>
              <a:rPr lang="en-US" dirty="0">
                <a:solidFill>
                  <a:srgbClr val="0000FF"/>
                </a:solidFill>
                <a:ea typeface="+mj-ea"/>
                <a:cs typeface="+mj-cs"/>
              </a:rPr>
              <a:t>/wiki/</a:t>
            </a:r>
            <a:r>
              <a:rPr lang="en-US" dirty="0" err="1">
                <a:solidFill>
                  <a:srgbClr val="0000FF"/>
                </a:solidFill>
                <a:ea typeface="+mj-ea"/>
                <a:cs typeface="+mj-cs"/>
              </a:rPr>
              <a:t>List_of_stock_market_crashes_and_bear_markets</a:t>
            </a:r>
            <a:endParaRPr lang="en-US" dirty="0"/>
          </a:p>
        </p:txBody>
      </p:sp>
      <p:sp>
        <p:nvSpPr>
          <p:cNvPr id="2" name="Rectangle 1">
            <a:extLst>
              <a:ext uri="{FF2B5EF4-FFF2-40B4-BE49-F238E27FC236}">
                <a16:creationId xmlns:a16="http://schemas.microsoft.com/office/drawing/2014/main" id="{D28D2AC2-E9A6-AF4D-8697-C6D1087B94E9}"/>
              </a:ext>
            </a:extLst>
          </p:cNvPr>
          <p:cNvSpPr/>
          <p:nvPr/>
        </p:nvSpPr>
        <p:spPr>
          <a:xfrm>
            <a:off x="992777" y="5669280"/>
            <a:ext cx="6958149" cy="110598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2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536E-D546-264B-AEC6-DFC970E8244B}"/>
              </a:ext>
            </a:extLst>
          </p:cNvPr>
          <p:cNvSpPr>
            <a:spLocks noGrp="1"/>
          </p:cNvSpPr>
          <p:nvPr>
            <p:ph type="title"/>
          </p:nvPr>
        </p:nvSpPr>
        <p:spPr/>
        <p:txBody>
          <a:bodyPr>
            <a:normAutofit/>
          </a:bodyPr>
          <a:lstStyle/>
          <a:p>
            <a:r>
              <a:rPr lang="en-US" dirty="0">
                <a:solidFill>
                  <a:srgbClr val="FF0000"/>
                </a:solidFill>
              </a:rPr>
              <a:t>Markets and Corporate Profits</a:t>
            </a:r>
          </a:p>
        </p:txBody>
      </p:sp>
      <p:pic>
        <p:nvPicPr>
          <p:cNvPr id="5" name="Content Placeholder 4">
            <a:extLst>
              <a:ext uri="{FF2B5EF4-FFF2-40B4-BE49-F238E27FC236}">
                <a16:creationId xmlns:a16="http://schemas.microsoft.com/office/drawing/2014/main" id="{22D65FAC-B5C5-0C45-96B0-CC4165CBFD7E}"/>
              </a:ext>
            </a:extLst>
          </p:cNvPr>
          <p:cNvPicPr>
            <a:picLocks noGrp="1" noChangeAspect="1"/>
          </p:cNvPicPr>
          <p:nvPr>
            <p:ph idx="1"/>
          </p:nvPr>
        </p:nvPicPr>
        <p:blipFill>
          <a:blip r:embed="rId2"/>
          <a:stretch>
            <a:fillRect/>
          </a:stretch>
        </p:blipFill>
        <p:spPr>
          <a:xfrm>
            <a:off x="715692" y="1864949"/>
            <a:ext cx="7712616" cy="4663440"/>
          </a:xfrm>
        </p:spPr>
      </p:pic>
      <p:sp>
        <p:nvSpPr>
          <p:cNvPr id="6" name="TextBox 5">
            <a:extLst>
              <a:ext uri="{FF2B5EF4-FFF2-40B4-BE49-F238E27FC236}">
                <a16:creationId xmlns:a16="http://schemas.microsoft.com/office/drawing/2014/main" id="{43DAB6AD-411D-854E-900E-09CE08FFF079}"/>
              </a:ext>
            </a:extLst>
          </p:cNvPr>
          <p:cNvSpPr txBox="1"/>
          <p:nvPr/>
        </p:nvSpPr>
        <p:spPr>
          <a:xfrm>
            <a:off x="1616149" y="1180209"/>
            <a:ext cx="6134986" cy="646331"/>
          </a:xfrm>
          <a:prstGeom prst="rect">
            <a:avLst/>
          </a:prstGeom>
          <a:noFill/>
        </p:spPr>
        <p:txBody>
          <a:bodyPr wrap="square" rtlCol="0">
            <a:spAutoFit/>
          </a:bodyPr>
          <a:lstStyle/>
          <a:p>
            <a:pPr algn="ctr"/>
            <a:r>
              <a:rPr lang="en-US" dirty="0">
                <a:solidFill>
                  <a:srgbClr val="1C32FF"/>
                </a:solidFill>
              </a:rPr>
              <a:t>The relationship appears to be breaking down somewhat.  Now driven in part by FED-supplied liquidity</a:t>
            </a:r>
          </a:p>
        </p:txBody>
      </p:sp>
    </p:spTree>
    <p:extLst>
      <p:ext uri="{BB962C8B-B14F-4D97-AF65-F5344CB8AC3E}">
        <p14:creationId xmlns:p14="http://schemas.microsoft.com/office/powerpoint/2010/main" val="3794990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Bond (or Fixed Income) Market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br>
              <a:rPr lang="en-US" sz="2700" dirty="0">
                <a:solidFill>
                  <a:srgbClr val="0000FF"/>
                </a:solidFill>
              </a:rPr>
            </a:b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000" dirty="0"/>
              <a:t>The bond market (also debt market or credit market) is a financial market where participants can issue new debt, known as the primary market.</a:t>
            </a:r>
          </a:p>
          <a:p>
            <a:pPr>
              <a:spcBef>
                <a:spcPts val="0"/>
              </a:spcBef>
              <a:spcAft>
                <a:spcPts val="1200"/>
              </a:spcAft>
            </a:pPr>
            <a:r>
              <a:rPr lang="en-US" sz="2000" dirty="0"/>
              <a:t>Participants can  also buy and sell debt securities, known as the secondary market. </a:t>
            </a:r>
          </a:p>
          <a:p>
            <a:pPr>
              <a:spcBef>
                <a:spcPts val="0"/>
              </a:spcBef>
              <a:spcAft>
                <a:spcPts val="1200"/>
              </a:spcAft>
            </a:pPr>
            <a:r>
              <a:rPr lang="en-US" sz="2000" dirty="0"/>
              <a:t>This is usually in the form of bonds, but it may include notes, bills, and other maturities.</a:t>
            </a:r>
          </a:p>
          <a:p>
            <a:pPr>
              <a:spcBef>
                <a:spcPts val="0"/>
              </a:spcBef>
              <a:spcAft>
                <a:spcPts val="1200"/>
              </a:spcAft>
            </a:pPr>
            <a:r>
              <a:rPr lang="en-US" sz="2000" dirty="0"/>
              <a:t>Its primary goal is to provide long-term funding for public and private expenditures.</a:t>
            </a:r>
          </a:p>
          <a:p>
            <a:pPr>
              <a:spcBef>
                <a:spcPts val="0"/>
              </a:spcBef>
              <a:spcAft>
                <a:spcPts val="1200"/>
              </a:spcAft>
            </a:pPr>
            <a:r>
              <a:rPr lang="en-US" sz="2000" dirty="0"/>
              <a:t> The bond market has largely been dominated by the United States, which accounts for about 44% of the market.</a:t>
            </a:r>
          </a:p>
          <a:p>
            <a:pPr>
              <a:spcBef>
                <a:spcPts val="0"/>
              </a:spcBef>
              <a:spcAft>
                <a:spcPts val="1200"/>
              </a:spcAft>
            </a:pPr>
            <a:endParaRPr lang="en-US" sz="2000" dirty="0"/>
          </a:p>
        </p:txBody>
      </p:sp>
    </p:spTree>
    <p:extLst>
      <p:ext uri="{BB962C8B-B14F-4D97-AF65-F5344CB8AC3E}">
        <p14:creationId xmlns:p14="http://schemas.microsoft.com/office/powerpoint/2010/main" val="192625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Size of Bond Market</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br>
              <a:rPr lang="en-US" sz="2700" dirty="0">
                <a:solidFill>
                  <a:srgbClr val="0000FF"/>
                </a:solidFill>
              </a:rPr>
            </a:br>
            <a:endParaRPr lang="en-US" sz="2700" dirty="0">
              <a:solidFill>
                <a:srgbClr val="FF0000"/>
              </a:solidFill>
            </a:endParaRPr>
          </a:p>
        </p:txBody>
      </p:sp>
      <p:sp>
        <p:nvSpPr>
          <p:cNvPr id="3" name="Content Placeholder 2"/>
          <p:cNvSpPr>
            <a:spLocks noGrp="1"/>
          </p:cNvSpPr>
          <p:nvPr>
            <p:ph sz="half" idx="1"/>
          </p:nvPr>
        </p:nvSpPr>
        <p:spPr>
          <a:xfrm>
            <a:off x="539932" y="5142350"/>
            <a:ext cx="5196840" cy="1331362"/>
          </a:xfrm>
        </p:spPr>
        <p:txBody>
          <a:bodyPr>
            <a:normAutofit lnSpcReduction="10000"/>
          </a:bodyPr>
          <a:lstStyle/>
          <a:p>
            <a:pPr marL="0" indent="0">
              <a:buNone/>
            </a:pPr>
            <a:r>
              <a:rPr lang="en-US" sz="1600" dirty="0"/>
              <a:t>As of 2009, the size of the worldwide bond market (total debt outstanding) is an estimated at $82.2 trillion</a:t>
            </a:r>
          </a:p>
          <a:p>
            <a:pPr marL="0" indent="0">
              <a:buNone/>
            </a:pPr>
            <a:r>
              <a:rPr lang="en-US" sz="1600" dirty="0"/>
              <a:t>The size of the outstanding U.S. bond market debt was $39.2688 trillion as of Q1 2017 according to Securities Industry and Financial Markets Association (SIFMA).</a:t>
            </a:r>
          </a:p>
        </p:txBody>
      </p:sp>
      <p:pic>
        <p:nvPicPr>
          <p:cNvPr id="6" name="Content Placeholder 5">
            <a:extLst>
              <a:ext uri="{FF2B5EF4-FFF2-40B4-BE49-F238E27FC236}">
                <a16:creationId xmlns:a16="http://schemas.microsoft.com/office/drawing/2014/main" id="{5B1335AB-89C3-0B42-9453-38D1008764C0}"/>
              </a:ext>
            </a:extLst>
          </p:cNvPr>
          <p:cNvPicPr>
            <a:picLocks noGrp="1" noChangeAspect="1"/>
          </p:cNvPicPr>
          <p:nvPr>
            <p:ph sz="half" idx="2"/>
          </p:nvPr>
        </p:nvPicPr>
        <p:blipFill>
          <a:blip r:embed="rId2"/>
          <a:stretch>
            <a:fillRect/>
          </a:stretch>
        </p:blipFill>
        <p:spPr>
          <a:xfrm>
            <a:off x="455023" y="1389336"/>
            <a:ext cx="4038600" cy="3650711"/>
          </a:xfrm>
        </p:spPr>
      </p:pic>
      <p:sp>
        <p:nvSpPr>
          <p:cNvPr id="7" name="TextBox 6">
            <a:extLst>
              <a:ext uri="{FF2B5EF4-FFF2-40B4-BE49-F238E27FC236}">
                <a16:creationId xmlns:a16="http://schemas.microsoft.com/office/drawing/2014/main" id="{23F81A18-58E5-7349-A927-8A1F6491DC4D}"/>
              </a:ext>
            </a:extLst>
          </p:cNvPr>
          <p:cNvSpPr txBox="1"/>
          <p:nvPr/>
        </p:nvSpPr>
        <p:spPr>
          <a:xfrm>
            <a:off x="4635137" y="1335275"/>
            <a:ext cx="3910149" cy="369332"/>
          </a:xfrm>
          <a:prstGeom prst="rect">
            <a:avLst/>
          </a:prstGeom>
          <a:noFill/>
        </p:spPr>
        <p:txBody>
          <a:bodyPr wrap="square" rtlCol="0">
            <a:spAutoFit/>
          </a:bodyPr>
          <a:lstStyle/>
          <a:p>
            <a:pPr algn="ctr"/>
            <a:r>
              <a:rPr lang="en-US" dirty="0">
                <a:solidFill>
                  <a:srgbClr val="C00000"/>
                </a:solidFill>
              </a:rPr>
              <a:t>US debt market as of Q1 2017</a:t>
            </a:r>
          </a:p>
        </p:txBody>
      </p:sp>
      <p:pic>
        <p:nvPicPr>
          <p:cNvPr id="9" name="Picture 8">
            <a:extLst>
              <a:ext uri="{FF2B5EF4-FFF2-40B4-BE49-F238E27FC236}">
                <a16:creationId xmlns:a16="http://schemas.microsoft.com/office/drawing/2014/main" id="{22AF3EE4-C28E-E841-A1F4-936C5E61F677}"/>
              </a:ext>
            </a:extLst>
          </p:cNvPr>
          <p:cNvPicPr>
            <a:picLocks noChangeAspect="1"/>
          </p:cNvPicPr>
          <p:nvPr/>
        </p:nvPicPr>
        <p:blipFill>
          <a:blip r:embed="rId3"/>
          <a:stretch>
            <a:fillRect/>
          </a:stretch>
        </p:blipFill>
        <p:spPr>
          <a:xfrm>
            <a:off x="5736772" y="1814639"/>
            <a:ext cx="2610485" cy="4659073"/>
          </a:xfrm>
          <a:prstGeom prst="rect">
            <a:avLst/>
          </a:prstGeom>
        </p:spPr>
      </p:pic>
    </p:spTree>
    <p:extLst>
      <p:ext uri="{BB962C8B-B14F-4D97-AF65-F5344CB8AC3E}">
        <p14:creationId xmlns:p14="http://schemas.microsoft.com/office/powerpoint/2010/main" val="2923291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Credit Markets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000" dirty="0"/>
              <a:t>The bond market is part of the credit market, with bank loans forming the other main component.</a:t>
            </a:r>
          </a:p>
          <a:p>
            <a:r>
              <a:rPr lang="en-US" sz="2000" dirty="0"/>
              <a:t>The global credit market in aggregate is about 3 times the size of the global equity market.</a:t>
            </a:r>
            <a:endParaRPr lang="en-US" sz="2000" baseline="30000" dirty="0"/>
          </a:p>
          <a:p>
            <a:r>
              <a:rPr lang="en-US" sz="2000" dirty="0"/>
              <a:t>Bank loans are not securities under the Securities and Exchange Act, but bonds typically are and are therefore more highly regulated. </a:t>
            </a:r>
          </a:p>
          <a:p>
            <a:r>
              <a:rPr lang="en-US" sz="2000" dirty="0"/>
              <a:t>Note that a security is typically a contract that can be bought or sold by participants in a market</a:t>
            </a:r>
          </a:p>
          <a:p>
            <a:r>
              <a:rPr lang="en-US" sz="2000" dirty="0"/>
              <a:t>Bonds are typically not secured by collateral (although they can be), and are sold in relatively small denominations of around $1,000 to $10,000.</a:t>
            </a:r>
          </a:p>
          <a:p>
            <a:endParaRPr lang="en-US" sz="2400" dirty="0"/>
          </a:p>
        </p:txBody>
      </p:sp>
    </p:spTree>
    <p:extLst>
      <p:ext uri="{BB962C8B-B14F-4D97-AF65-F5344CB8AC3E}">
        <p14:creationId xmlns:p14="http://schemas.microsoft.com/office/powerpoint/2010/main" val="373977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Bonds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sp>
        <p:nvSpPr>
          <p:cNvPr id="3" name="Content Placeholder 2"/>
          <p:cNvSpPr>
            <a:spLocks noGrp="1"/>
          </p:cNvSpPr>
          <p:nvPr>
            <p:ph idx="1"/>
          </p:nvPr>
        </p:nvSpPr>
        <p:spPr>
          <a:xfrm>
            <a:off x="457200" y="1600200"/>
            <a:ext cx="8229600" cy="3511731"/>
          </a:xfrm>
        </p:spPr>
        <p:txBody>
          <a:bodyPr>
            <a:normAutofit fontScale="92500"/>
          </a:bodyPr>
          <a:lstStyle/>
          <a:p>
            <a:pPr>
              <a:spcBef>
                <a:spcPts val="0"/>
              </a:spcBef>
              <a:spcAft>
                <a:spcPts val="1200"/>
              </a:spcAft>
            </a:pPr>
            <a:r>
              <a:rPr lang="en-US" sz="2000" dirty="0"/>
              <a:t>Unlike bank loans, bonds may be held by retail investors. </a:t>
            </a:r>
          </a:p>
          <a:p>
            <a:pPr>
              <a:spcBef>
                <a:spcPts val="0"/>
              </a:spcBef>
              <a:spcAft>
                <a:spcPts val="1200"/>
              </a:spcAft>
            </a:pPr>
            <a:r>
              <a:rPr lang="en-US" sz="2000" dirty="0"/>
              <a:t>Bonds are more frequently traded than loans, although not as often as equity.</a:t>
            </a:r>
          </a:p>
          <a:p>
            <a:pPr>
              <a:spcBef>
                <a:spcPts val="0"/>
              </a:spcBef>
              <a:spcAft>
                <a:spcPts val="1200"/>
              </a:spcAft>
            </a:pPr>
            <a:r>
              <a:rPr lang="en-US" sz="2000" dirty="0"/>
              <a:t>Nearly all of the average daily trading in the U.S. bond market takes place between broker-dealers and large institutions in a decentralized over-the-counter (OTC) market.</a:t>
            </a:r>
          </a:p>
          <a:p>
            <a:pPr>
              <a:spcBef>
                <a:spcPts val="0"/>
              </a:spcBef>
              <a:spcAft>
                <a:spcPts val="1200"/>
              </a:spcAft>
            </a:pPr>
            <a:r>
              <a:rPr lang="en-US" sz="2000" dirty="0"/>
              <a:t>However, a small number of bonds, primarily corporate ones, are listed on exchanges</a:t>
            </a:r>
          </a:p>
          <a:p>
            <a:pPr>
              <a:spcBef>
                <a:spcPts val="0"/>
              </a:spcBef>
              <a:spcAft>
                <a:spcPts val="1200"/>
              </a:spcAft>
            </a:pPr>
            <a:r>
              <a:rPr lang="en-US" sz="2000" dirty="0"/>
              <a:t>Bond trading prices and volumes are reported on </a:t>
            </a:r>
            <a:r>
              <a:rPr lang="en-US" sz="2000" dirty="0">
                <a:solidFill>
                  <a:srgbClr val="1C32FF"/>
                </a:solidFill>
              </a:rPr>
              <a:t>Financial Industry Regulatory Authority</a:t>
            </a:r>
            <a:r>
              <a:rPr lang="en-US" sz="2000" dirty="0"/>
              <a:t>’s (FINRA's) Trade Reporting and Compliance Engine</a:t>
            </a:r>
          </a:p>
          <a:p>
            <a:pPr>
              <a:spcBef>
                <a:spcPts val="0"/>
              </a:spcBef>
              <a:spcAft>
                <a:spcPts val="1200"/>
              </a:spcAft>
            </a:pPr>
            <a:endParaRPr lang="en-US" sz="2000" dirty="0"/>
          </a:p>
        </p:txBody>
      </p:sp>
    </p:spTree>
    <p:extLst>
      <p:ext uri="{BB962C8B-B14F-4D97-AF65-F5344CB8AC3E}">
        <p14:creationId xmlns:p14="http://schemas.microsoft.com/office/powerpoint/2010/main" val="38235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Government Bonds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400" dirty="0"/>
              <a:t>An important part of the bond market is the government bond market, because of its size and liquidity.</a:t>
            </a:r>
          </a:p>
          <a:p>
            <a:pPr>
              <a:spcBef>
                <a:spcPts val="0"/>
              </a:spcBef>
              <a:spcAft>
                <a:spcPts val="1200"/>
              </a:spcAft>
            </a:pPr>
            <a:r>
              <a:rPr lang="en-US" sz="2400" dirty="0"/>
              <a:t>Government bonds are often used to compare to other bonds to measure credit risk. </a:t>
            </a:r>
          </a:p>
          <a:p>
            <a:pPr>
              <a:spcBef>
                <a:spcPts val="0"/>
              </a:spcBef>
              <a:spcAft>
                <a:spcPts val="1200"/>
              </a:spcAft>
            </a:pPr>
            <a:r>
              <a:rPr lang="en-US" sz="2400" dirty="0"/>
              <a:t>Because of the inverse relationship between bond valuation and interest rates (or yields), the bond market is often used to indicate changes in interest rates or the shape of the yield curve, the measure of "cost of funding” (following)</a:t>
            </a:r>
          </a:p>
          <a:p>
            <a:pPr>
              <a:spcBef>
                <a:spcPts val="0"/>
              </a:spcBef>
              <a:spcAft>
                <a:spcPts val="1200"/>
              </a:spcAft>
            </a:pPr>
            <a:r>
              <a:rPr lang="en-US" sz="2400" dirty="0"/>
              <a:t>Inverse relationship is because interest income is preserved when bonds are transferred from one party to another</a:t>
            </a:r>
          </a:p>
          <a:p>
            <a:pPr>
              <a:spcBef>
                <a:spcPts val="0"/>
              </a:spcBef>
              <a:spcAft>
                <a:spcPts val="1200"/>
              </a:spcAft>
            </a:pPr>
            <a:endParaRPr lang="en-US" sz="2400" dirty="0"/>
          </a:p>
        </p:txBody>
      </p:sp>
    </p:spTree>
    <p:extLst>
      <p:ext uri="{BB962C8B-B14F-4D97-AF65-F5344CB8AC3E}">
        <p14:creationId xmlns:p14="http://schemas.microsoft.com/office/powerpoint/2010/main" val="5350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Examples of Treasury Yield Curves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pic>
        <p:nvPicPr>
          <p:cNvPr id="4" name="Content Placeholder 3" descr="screen_shot_2017-01-11_at_7.46.27_pm.png"/>
          <p:cNvPicPr>
            <a:picLocks noGrp="1" noChangeAspect="1"/>
          </p:cNvPicPr>
          <p:nvPr>
            <p:ph idx="1"/>
          </p:nvPr>
        </p:nvPicPr>
        <p:blipFill>
          <a:blip r:embed="rId2">
            <a:extLst>
              <a:ext uri="{28A0092B-C50C-407E-A947-70E740481C1C}">
                <a14:useLocalDpi xmlns:a14="http://schemas.microsoft.com/office/drawing/2010/main" val="0"/>
              </a:ext>
            </a:extLst>
          </a:blip>
          <a:srcRect l="-11492" r="-11492"/>
          <a:stretch>
            <a:fillRect/>
          </a:stretch>
        </p:blipFill>
        <p:spPr/>
      </p:pic>
    </p:spTree>
    <p:extLst>
      <p:ext uri="{BB962C8B-B14F-4D97-AF65-F5344CB8AC3E}">
        <p14:creationId xmlns:p14="http://schemas.microsoft.com/office/powerpoint/2010/main" val="1390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139620-6DB6-5B4E-B6FC-816B73DDA635}"/>
              </a:ext>
            </a:extLst>
          </p:cNvPr>
          <p:cNvSpPr>
            <a:spLocks noGrp="1"/>
          </p:cNvSpPr>
          <p:nvPr>
            <p:ph type="title"/>
          </p:nvPr>
        </p:nvSpPr>
        <p:spPr/>
        <p:txBody>
          <a:bodyPr/>
          <a:lstStyle/>
          <a:p>
            <a:r>
              <a:rPr lang="en-US" dirty="0">
                <a:solidFill>
                  <a:srgbClr val="FF0000"/>
                </a:solidFill>
              </a:rPr>
              <a:t>Yield Curve (Recent, ~11/2018)</a:t>
            </a:r>
          </a:p>
        </p:txBody>
      </p:sp>
      <p:sp>
        <p:nvSpPr>
          <p:cNvPr id="3" name="Content Placeholder 2">
            <a:extLst>
              <a:ext uri="{FF2B5EF4-FFF2-40B4-BE49-F238E27FC236}">
                <a16:creationId xmlns:a16="http://schemas.microsoft.com/office/drawing/2014/main" id="{1E0E3ED1-EA29-B144-8A1B-3C8EF5229651}"/>
              </a:ext>
            </a:extLst>
          </p:cNvPr>
          <p:cNvSpPr>
            <a:spLocks noGrp="1"/>
          </p:cNvSpPr>
          <p:nvPr>
            <p:ph sz="half" idx="1"/>
          </p:nvPr>
        </p:nvSpPr>
        <p:spPr/>
        <p:txBody>
          <a:bodyPr>
            <a:normAutofit/>
          </a:bodyPr>
          <a:lstStyle/>
          <a:p>
            <a:r>
              <a:rPr lang="en-US" sz="1500" dirty="0"/>
              <a:t>Expansionary monetary policy to stimulate the economy typically involves the central bank buying short-term government bonds to lower short-term market interest rates. </a:t>
            </a:r>
          </a:p>
          <a:p>
            <a:r>
              <a:rPr lang="en-US" sz="1500" dirty="0"/>
              <a:t>However, when short-term interest rates reach or approach zero, this method can no longer work. </a:t>
            </a:r>
          </a:p>
          <a:p>
            <a:r>
              <a:rPr lang="en-US" sz="1500" dirty="0"/>
              <a:t>In such circumstances, monetary authorities may then use quantitative easing to further stimulate the economy, by buying riskier or longer maturity assets (other than short-term government bonds), thereby lowering interest rates further out on the yield curve. </a:t>
            </a:r>
          </a:p>
          <a:p>
            <a:endParaRPr lang="en-US" sz="1500" dirty="0"/>
          </a:p>
        </p:txBody>
      </p:sp>
      <p:pic>
        <p:nvPicPr>
          <p:cNvPr id="7" name="Content Placeholder 6">
            <a:extLst>
              <a:ext uri="{FF2B5EF4-FFF2-40B4-BE49-F238E27FC236}">
                <a16:creationId xmlns:a16="http://schemas.microsoft.com/office/drawing/2014/main" id="{C7818BFD-9FF3-654F-8AFF-717EB096AFDE}"/>
              </a:ext>
            </a:extLst>
          </p:cNvPr>
          <p:cNvPicPr>
            <a:picLocks noGrp="1" noChangeAspect="1"/>
          </p:cNvPicPr>
          <p:nvPr>
            <p:ph sz="half" idx="2"/>
          </p:nvPr>
        </p:nvPicPr>
        <p:blipFill>
          <a:blip r:embed="rId2"/>
          <a:stretch>
            <a:fillRect/>
          </a:stretch>
        </p:blipFill>
        <p:spPr>
          <a:xfrm>
            <a:off x="4629150" y="2506792"/>
            <a:ext cx="3886200" cy="2702858"/>
          </a:xfrm>
        </p:spPr>
      </p:pic>
    </p:spTree>
    <p:extLst>
      <p:ext uri="{BB962C8B-B14F-4D97-AF65-F5344CB8AC3E}">
        <p14:creationId xmlns:p14="http://schemas.microsoft.com/office/powerpoint/2010/main" val="167833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6779" y="1148457"/>
            <a:ext cx="4163269" cy="994172"/>
          </a:xfrm>
        </p:spPr>
        <p:txBody>
          <a:bodyPr>
            <a:normAutofit fontScale="90000"/>
          </a:bodyPr>
          <a:lstStyle/>
          <a:p>
            <a:pPr algn="ctr"/>
            <a:r>
              <a:rPr lang="en-US">
                <a:solidFill>
                  <a:srgbClr val="FF0000"/>
                </a:solidFill>
              </a:rPr>
              <a:t>Prediction Markets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501" y="857250"/>
            <a:ext cx="2643071" cy="5143500"/>
          </a:xfrm>
          <a:prstGeom prst="rect">
            <a:avLst/>
          </a:prstGeom>
        </p:spPr>
      </p:pic>
      <p:sp>
        <p:nvSpPr>
          <p:cNvPr id="8" name="TextBox 7"/>
          <p:cNvSpPr txBox="1"/>
          <p:nvPr/>
        </p:nvSpPr>
        <p:spPr>
          <a:xfrm>
            <a:off x="1527859" y="2801797"/>
            <a:ext cx="3411638" cy="300082"/>
          </a:xfrm>
          <a:prstGeom prst="rect">
            <a:avLst/>
          </a:prstGeom>
          <a:noFill/>
        </p:spPr>
        <p:txBody>
          <a:bodyPr wrap="square" rtlCol="0">
            <a:spAutoFit/>
          </a:bodyPr>
          <a:lstStyle/>
          <a:p>
            <a:endParaRPr lang="en-US" sz="1350" dirty="0"/>
          </a:p>
        </p:txBody>
      </p:sp>
      <p:sp>
        <p:nvSpPr>
          <p:cNvPr id="9" name="TextBox 8"/>
          <p:cNvSpPr txBox="1"/>
          <p:nvPr/>
        </p:nvSpPr>
        <p:spPr>
          <a:xfrm>
            <a:off x="413359" y="2784435"/>
            <a:ext cx="5098093" cy="2185214"/>
          </a:xfrm>
          <a:prstGeom prst="rect">
            <a:avLst/>
          </a:prstGeom>
          <a:noFill/>
        </p:spPr>
        <p:txBody>
          <a:bodyPr wrap="square" rtlCol="0">
            <a:spAutoFit/>
          </a:bodyPr>
          <a:lstStyle/>
          <a:p>
            <a:pPr marL="285750" indent="-285750">
              <a:spcAft>
                <a:spcPts val="1200"/>
              </a:spcAft>
              <a:buFont typeface="Arial" charset="0"/>
              <a:buChar char="•"/>
            </a:pPr>
            <a:r>
              <a:rPr lang="en-US" b="1" dirty="0"/>
              <a:t>Prediction markets</a:t>
            </a:r>
            <a:r>
              <a:rPr lang="en-US" dirty="0"/>
              <a:t> (also known as </a:t>
            </a:r>
            <a:r>
              <a:rPr lang="en-US" b="1" dirty="0"/>
              <a:t>predictive markets</a:t>
            </a:r>
            <a:r>
              <a:rPr lang="en-US" dirty="0"/>
              <a:t>, information </a:t>
            </a:r>
            <a:r>
              <a:rPr lang="en-US" b="1" dirty="0"/>
              <a:t>markets</a:t>
            </a:r>
            <a:r>
              <a:rPr lang="en-US" dirty="0"/>
              <a:t>, decision </a:t>
            </a:r>
            <a:r>
              <a:rPr lang="en-US" b="1" dirty="0"/>
              <a:t>markets</a:t>
            </a:r>
            <a:r>
              <a:rPr lang="en-US" dirty="0"/>
              <a:t>, idea futures, event derivatives, or virtual </a:t>
            </a:r>
            <a:r>
              <a:rPr lang="en-US" b="1" dirty="0"/>
              <a:t>markets</a:t>
            </a:r>
            <a:r>
              <a:rPr lang="en-US" dirty="0"/>
              <a:t>) are exchange-traded </a:t>
            </a:r>
            <a:r>
              <a:rPr lang="en-US" b="1" dirty="0"/>
              <a:t>markets</a:t>
            </a:r>
            <a:r>
              <a:rPr lang="en-US" dirty="0"/>
              <a:t> created for the purpose of trading the outcome of events. </a:t>
            </a:r>
          </a:p>
          <a:p>
            <a:pPr marL="285750" indent="-285750">
              <a:spcAft>
                <a:spcPts val="1200"/>
              </a:spcAft>
              <a:buFont typeface="Arial" charset="0"/>
              <a:buChar char="•"/>
            </a:pPr>
            <a:r>
              <a:rPr lang="en-US" dirty="0"/>
              <a:t>The </a:t>
            </a:r>
            <a:r>
              <a:rPr lang="en-US" b="1" dirty="0"/>
              <a:t>market</a:t>
            </a:r>
            <a:r>
              <a:rPr lang="en-US" dirty="0"/>
              <a:t> prices can indicate what the crowd thinks the probability of the event is.</a:t>
            </a:r>
          </a:p>
        </p:txBody>
      </p:sp>
    </p:spTree>
    <p:extLst>
      <p:ext uri="{BB962C8B-B14F-4D97-AF65-F5344CB8AC3E}">
        <p14:creationId xmlns:p14="http://schemas.microsoft.com/office/powerpoint/2010/main" val="123471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Risk of Government Bonds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400" dirty="0"/>
              <a:t>The yield on government bonds in low risk countries such as the United States or Germany is thought to indicate a risk-free rate of default.</a:t>
            </a:r>
          </a:p>
          <a:p>
            <a:pPr>
              <a:spcBef>
                <a:spcPts val="0"/>
              </a:spcBef>
              <a:spcAft>
                <a:spcPts val="1200"/>
              </a:spcAft>
            </a:pPr>
            <a:r>
              <a:rPr lang="en-US" sz="2400" dirty="0"/>
              <a:t>Other bonds denominated in the same currencies (U.S. Dollars or Euros) will typically have higher yields, because other borrowers are more likely to default</a:t>
            </a:r>
          </a:p>
          <a:p>
            <a:pPr>
              <a:spcBef>
                <a:spcPts val="0"/>
              </a:spcBef>
              <a:spcAft>
                <a:spcPts val="1200"/>
              </a:spcAft>
            </a:pPr>
            <a:r>
              <a:rPr lang="en-US" sz="2400" dirty="0"/>
              <a:t>The losses to investors in the case of default are expected to be higher for other countries. </a:t>
            </a:r>
          </a:p>
          <a:p>
            <a:pPr>
              <a:spcBef>
                <a:spcPts val="0"/>
              </a:spcBef>
              <a:spcAft>
                <a:spcPts val="1200"/>
              </a:spcAft>
            </a:pPr>
            <a:r>
              <a:rPr lang="en-US" sz="2400" dirty="0"/>
              <a:t>The primary way to default is to not pay in full or not pay on time.</a:t>
            </a:r>
          </a:p>
          <a:p>
            <a:pPr>
              <a:spcBef>
                <a:spcPts val="0"/>
              </a:spcBef>
              <a:spcAft>
                <a:spcPts val="1200"/>
              </a:spcAft>
            </a:pPr>
            <a:endParaRPr lang="en-US" sz="2400" dirty="0"/>
          </a:p>
        </p:txBody>
      </p:sp>
    </p:spTree>
    <p:extLst>
      <p:ext uri="{BB962C8B-B14F-4D97-AF65-F5344CB8AC3E}">
        <p14:creationId xmlns:p14="http://schemas.microsoft.com/office/powerpoint/2010/main" val="2209512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Types of Bond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sp>
        <p:nvSpPr>
          <p:cNvPr id="3" name="Content Placeholder 2"/>
          <p:cNvSpPr>
            <a:spLocks noGrp="1"/>
          </p:cNvSpPr>
          <p:nvPr>
            <p:ph idx="1"/>
          </p:nvPr>
        </p:nvSpPr>
        <p:spPr>
          <a:xfrm>
            <a:off x="457200" y="1600200"/>
            <a:ext cx="8229600" cy="3024051"/>
          </a:xfrm>
        </p:spPr>
        <p:txBody>
          <a:bodyPr>
            <a:noAutofit/>
          </a:bodyPr>
          <a:lstStyle/>
          <a:p>
            <a:r>
              <a:rPr lang="en-US" sz="2800" dirty="0"/>
              <a:t>The </a:t>
            </a:r>
            <a:r>
              <a:rPr lang="en-US" sz="2800" dirty="0">
                <a:solidFill>
                  <a:srgbClr val="1C32FF"/>
                </a:solidFill>
              </a:rPr>
              <a:t>Securities Industry and Financial Markets Association </a:t>
            </a:r>
            <a:r>
              <a:rPr lang="en-US" sz="2800" dirty="0"/>
              <a:t>(SIFMA) classifies the broader bond market into five specific bond markets.</a:t>
            </a:r>
          </a:p>
          <a:p>
            <a:pPr marL="914400" indent="-336550"/>
            <a:r>
              <a:rPr lang="en-US" sz="2000" dirty="0">
                <a:solidFill>
                  <a:srgbClr val="1C32FF"/>
                </a:solidFill>
              </a:rPr>
              <a:t>Corporate</a:t>
            </a:r>
          </a:p>
          <a:p>
            <a:pPr marL="914400" indent="-336550"/>
            <a:r>
              <a:rPr lang="en-US" sz="2000" dirty="0">
                <a:solidFill>
                  <a:srgbClr val="1C32FF"/>
                </a:solidFill>
              </a:rPr>
              <a:t>Government and agency</a:t>
            </a:r>
          </a:p>
          <a:p>
            <a:pPr marL="914400" indent="-336550"/>
            <a:r>
              <a:rPr lang="en-US" sz="2000" dirty="0">
                <a:solidFill>
                  <a:srgbClr val="1C32FF"/>
                </a:solidFill>
              </a:rPr>
              <a:t>Municipal</a:t>
            </a:r>
          </a:p>
          <a:p>
            <a:pPr marL="914400" indent="-336550"/>
            <a:r>
              <a:rPr lang="en-US" sz="2000" dirty="0">
                <a:solidFill>
                  <a:srgbClr val="1C32FF"/>
                </a:solidFill>
              </a:rPr>
              <a:t>Mortgage-backed, asset-backed, and collateralized debt obligations</a:t>
            </a:r>
          </a:p>
          <a:p>
            <a:pPr marL="914400" indent="-336550"/>
            <a:r>
              <a:rPr lang="en-US" sz="2000" dirty="0">
                <a:solidFill>
                  <a:srgbClr val="1C32FF"/>
                </a:solidFill>
              </a:rPr>
              <a:t>Funding (a mutual fund that invests only in bonds)</a:t>
            </a:r>
          </a:p>
          <a:p>
            <a:endParaRPr lang="en-US" sz="2800" dirty="0"/>
          </a:p>
        </p:txBody>
      </p:sp>
    </p:spTree>
    <p:extLst>
      <p:ext uri="{BB962C8B-B14F-4D97-AF65-F5344CB8AC3E}">
        <p14:creationId xmlns:p14="http://schemas.microsoft.com/office/powerpoint/2010/main" val="1987774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Bond Market Participants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dirty="0"/>
          </a:p>
        </p:txBody>
      </p:sp>
      <p:sp>
        <p:nvSpPr>
          <p:cNvPr id="3" name="Content Placeholder 2"/>
          <p:cNvSpPr>
            <a:spLocks noGrp="1"/>
          </p:cNvSpPr>
          <p:nvPr>
            <p:ph idx="1"/>
          </p:nvPr>
        </p:nvSpPr>
        <p:spPr/>
        <p:txBody>
          <a:bodyPr>
            <a:noAutofit/>
          </a:bodyPr>
          <a:lstStyle/>
          <a:p>
            <a:pPr marL="0" indent="0">
              <a:buNone/>
            </a:pPr>
            <a:r>
              <a:rPr lang="en-US" sz="2400" dirty="0"/>
              <a:t>Participants include:</a:t>
            </a:r>
          </a:p>
          <a:p>
            <a:pPr marL="914400" indent="-336550"/>
            <a:r>
              <a:rPr lang="en-US" sz="2000" dirty="0">
                <a:solidFill>
                  <a:srgbClr val="1C32FF"/>
                </a:solidFill>
              </a:rPr>
              <a:t>Institutional investors</a:t>
            </a:r>
          </a:p>
          <a:p>
            <a:pPr marL="914400" indent="-336550"/>
            <a:r>
              <a:rPr lang="en-US" sz="2000" dirty="0">
                <a:solidFill>
                  <a:srgbClr val="1C32FF"/>
                </a:solidFill>
              </a:rPr>
              <a:t>Governments</a:t>
            </a:r>
          </a:p>
          <a:p>
            <a:pPr marL="914400" indent="-336550"/>
            <a:r>
              <a:rPr lang="en-US" sz="2000" dirty="0">
                <a:solidFill>
                  <a:srgbClr val="1C32FF"/>
                </a:solidFill>
              </a:rPr>
              <a:t>Traders</a:t>
            </a:r>
          </a:p>
          <a:p>
            <a:pPr marL="914400" indent="-336550"/>
            <a:r>
              <a:rPr lang="en-US" sz="2000" dirty="0">
                <a:solidFill>
                  <a:srgbClr val="1C32FF"/>
                </a:solidFill>
              </a:rPr>
              <a:t>Individuals</a:t>
            </a:r>
          </a:p>
          <a:p>
            <a:r>
              <a:rPr lang="en-US" sz="2400" dirty="0"/>
              <a:t>Because of the specificity of individual bond issues, and the lack of liquidity in many smaller issues, the majority of outstanding bonds are held by institutions like pension funds, banks and mutual funds.</a:t>
            </a:r>
          </a:p>
          <a:p>
            <a:r>
              <a:rPr lang="en-US" sz="2400" dirty="0"/>
              <a:t>In the United States, approximately 10% of the market is held by private individuals.</a:t>
            </a:r>
          </a:p>
          <a:p>
            <a:endParaRPr lang="en-US" sz="2400" dirty="0"/>
          </a:p>
        </p:txBody>
      </p:sp>
    </p:spTree>
    <p:extLst>
      <p:ext uri="{BB962C8B-B14F-4D97-AF65-F5344CB8AC3E}">
        <p14:creationId xmlns:p14="http://schemas.microsoft.com/office/powerpoint/2010/main" val="234135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Size of Global Bond Market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Bond_market</a:t>
            </a:r>
            <a:endParaRPr lang="en-US" sz="2700" dirty="0">
              <a:solidFill>
                <a:srgbClr val="0000FF"/>
              </a:solidFill>
            </a:endParaRPr>
          </a:p>
        </p:txBody>
      </p:sp>
      <p:sp>
        <p:nvSpPr>
          <p:cNvPr id="3" name="Content Placeholder 2"/>
          <p:cNvSpPr>
            <a:spLocks noGrp="1"/>
          </p:cNvSpPr>
          <p:nvPr>
            <p:ph idx="1"/>
          </p:nvPr>
        </p:nvSpPr>
        <p:spPr>
          <a:xfrm>
            <a:off x="457200" y="1600200"/>
            <a:ext cx="8229600" cy="2963091"/>
          </a:xfrm>
        </p:spPr>
        <p:txBody>
          <a:bodyPr>
            <a:noAutofit/>
          </a:bodyPr>
          <a:lstStyle/>
          <a:p>
            <a:pPr>
              <a:spcBef>
                <a:spcPts val="0"/>
              </a:spcBef>
              <a:spcAft>
                <a:spcPts val="1200"/>
              </a:spcAft>
            </a:pPr>
            <a:r>
              <a:rPr lang="en-US" sz="2400" dirty="0"/>
              <a:t>Amounts outstanding on the global bond market increased by 2% in the twelve months to March 2012 to nearly $100 trillion.</a:t>
            </a:r>
          </a:p>
          <a:p>
            <a:pPr>
              <a:spcBef>
                <a:spcPts val="0"/>
              </a:spcBef>
              <a:spcAft>
                <a:spcPts val="1200"/>
              </a:spcAft>
            </a:pPr>
            <a:r>
              <a:rPr lang="en-US" sz="2400" dirty="0"/>
              <a:t>Domestic bonds accounted for 70% of the total and international bonds for the remainder. </a:t>
            </a:r>
          </a:p>
          <a:p>
            <a:pPr>
              <a:spcBef>
                <a:spcPts val="0"/>
              </a:spcBef>
              <a:spcAft>
                <a:spcPts val="1200"/>
              </a:spcAft>
            </a:pPr>
            <a:r>
              <a:rPr lang="en-US" sz="2400" dirty="0"/>
              <a:t>The United States was the largest market with 33% of the total followed by Japan (14%). </a:t>
            </a:r>
          </a:p>
          <a:p>
            <a:pPr>
              <a:spcBef>
                <a:spcPts val="0"/>
              </a:spcBef>
              <a:spcAft>
                <a:spcPts val="1200"/>
              </a:spcAft>
            </a:pPr>
            <a:r>
              <a:rPr lang="en-US" sz="2400" dirty="0"/>
              <a:t>In March 2012 global bond market was much larger than the global equity market (which had a market capitalization of around $53 trillion) </a:t>
            </a:r>
          </a:p>
          <a:p>
            <a:pPr>
              <a:spcBef>
                <a:spcPts val="0"/>
              </a:spcBef>
              <a:spcAft>
                <a:spcPts val="1200"/>
              </a:spcAft>
            </a:pPr>
            <a:endParaRPr lang="en-US" sz="2400" dirty="0"/>
          </a:p>
        </p:txBody>
      </p:sp>
    </p:spTree>
    <p:extLst>
      <p:ext uri="{BB962C8B-B14F-4D97-AF65-F5344CB8AC3E}">
        <p14:creationId xmlns:p14="http://schemas.microsoft.com/office/powerpoint/2010/main" val="1392646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968" y="323406"/>
            <a:ext cx="8229600" cy="1143000"/>
          </a:xfrm>
        </p:spPr>
        <p:txBody>
          <a:bodyPr>
            <a:normAutofit fontScale="90000"/>
          </a:bodyPr>
          <a:lstStyle/>
          <a:p>
            <a:r>
              <a:rPr lang="en-US" sz="4000" dirty="0">
                <a:solidFill>
                  <a:srgbClr val="FF0000"/>
                </a:solidFill>
              </a:rPr>
              <a:t>US Bond Market Size (SIFMA*)</a:t>
            </a:r>
            <a:br>
              <a:rPr lang="en-US" dirty="0"/>
            </a:br>
            <a:r>
              <a:rPr lang="en-US" sz="3100" dirty="0">
                <a:solidFill>
                  <a:srgbClr val="0070C0"/>
                </a:solidFill>
              </a:rPr>
              <a:t>As of Q1 2017</a:t>
            </a:r>
            <a:br>
              <a:rPr lang="en-US" sz="3100" dirty="0">
                <a:solidFill>
                  <a:srgbClr val="0070C0"/>
                </a:solidFill>
              </a:rPr>
            </a:br>
            <a:r>
              <a:rPr lang="en-US" sz="1800" dirty="0">
                <a:solidFill>
                  <a:srgbClr val="C00000"/>
                </a:solidFill>
              </a:rPr>
              <a:t>https://</a:t>
            </a:r>
            <a:r>
              <a:rPr lang="en-US" sz="1800" dirty="0" err="1">
                <a:solidFill>
                  <a:srgbClr val="C00000"/>
                </a:solidFill>
              </a:rPr>
              <a:t>screenshots.firefox.com</a:t>
            </a:r>
            <a:r>
              <a:rPr lang="en-US" sz="1800" dirty="0">
                <a:solidFill>
                  <a:srgbClr val="C00000"/>
                </a:solidFill>
              </a:rPr>
              <a:t>/ScFjvZZMBmhQps2K/</a:t>
            </a:r>
            <a:r>
              <a:rPr lang="en-US" sz="1800" dirty="0" err="1">
                <a:solidFill>
                  <a:srgbClr val="C00000"/>
                </a:solidFill>
              </a:rPr>
              <a:t>en.wikipedia.org</a:t>
            </a:r>
            <a:endParaRPr lang="en-US" sz="18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04" y="2079752"/>
            <a:ext cx="3771900" cy="3454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660" y="1806448"/>
            <a:ext cx="2819400" cy="4914900"/>
          </a:xfrm>
          <a:prstGeom prst="rect">
            <a:avLst/>
          </a:prstGeom>
        </p:spPr>
      </p:pic>
      <p:sp>
        <p:nvSpPr>
          <p:cNvPr id="7" name="TextBox 6"/>
          <p:cNvSpPr txBox="1"/>
          <p:nvPr/>
        </p:nvSpPr>
        <p:spPr>
          <a:xfrm>
            <a:off x="670560" y="5913120"/>
            <a:ext cx="4693920" cy="338554"/>
          </a:xfrm>
          <a:prstGeom prst="rect">
            <a:avLst/>
          </a:prstGeom>
          <a:noFill/>
        </p:spPr>
        <p:txBody>
          <a:bodyPr wrap="square" rtlCol="0">
            <a:spAutoFit/>
          </a:bodyPr>
          <a:lstStyle/>
          <a:p>
            <a:pPr algn="ctr"/>
            <a:r>
              <a:rPr lang="en-US" sz="1600" dirty="0"/>
              <a:t>*Securities Industry and Financial Markets Association</a:t>
            </a:r>
          </a:p>
        </p:txBody>
      </p:sp>
    </p:spTree>
    <p:extLst>
      <p:ext uri="{BB962C8B-B14F-4D97-AF65-F5344CB8AC3E}">
        <p14:creationId xmlns:p14="http://schemas.microsoft.com/office/powerpoint/2010/main" val="557963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Volatility and Risk</a:t>
            </a:r>
            <a:br>
              <a:rPr lang="en-US" sz="2400" dirty="0">
                <a:solidFill>
                  <a:srgbClr val="FF0000"/>
                </a:solidFill>
              </a:rPr>
            </a:br>
            <a:r>
              <a:rPr lang="en-US" sz="2400" dirty="0">
                <a:solidFill>
                  <a:srgbClr val="FF0000"/>
                </a:solidFill>
              </a:rPr>
              <a:t> </a:t>
            </a:r>
            <a:r>
              <a:rPr lang="en-US" sz="2400" dirty="0">
                <a:solidFill>
                  <a:srgbClr val="C00000"/>
                </a:solidFill>
              </a:rPr>
              <a:t>https://</a:t>
            </a:r>
            <a:r>
              <a:rPr lang="en-US" sz="2400" dirty="0" err="1">
                <a:solidFill>
                  <a:srgbClr val="C00000"/>
                </a:solidFill>
              </a:rPr>
              <a:t>en.wikipedia.org</a:t>
            </a:r>
            <a:r>
              <a:rPr lang="en-US" sz="2400" dirty="0">
                <a:solidFill>
                  <a:srgbClr val="C00000"/>
                </a:solidFill>
              </a:rPr>
              <a:t>/wiki/</a:t>
            </a:r>
            <a:r>
              <a:rPr lang="en-US" sz="2400" dirty="0" err="1">
                <a:solidFill>
                  <a:srgbClr val="C00000"/>
                </a:solidFill>
              </a:rPr>
              <a:t>Bond_market</a:t>
            </a:r>
            <a:endParaRPr lang="en-US" dirty="0">
              <a:solidFill>
                <a:srgbClr val="C00000"/>
              </a:solidFill>
            </a:endParaRPr>
          </a:p>
        </p:txBody>
      </p:sp>
      <p:sp>
        <p:nvSpPr>
          <p:cNvPr id="3" name="Content Placeholder 2"/>
          <p:cNvSpPr>
            <a:spLocks noGrp="1"/>
          </p:cNvSpPr>
          <p:nvPr>
            <p:ph idx="1"/>
          </p:nvPr>
        </p:nvSpPr>
        <p:spPr/>
        <p:txBody>
          <a:bodyPr>
            <a:noAutofit/>
          </a:bodyPr>
          <a:lstStyle/>
          <a:p>
            <a:r>
              <a:rPr lang="en-US" sz="1800" dirty="0"/>
              <a:t>For market participants who own a bond, collect the coupon and hold it to maturity, market volatility is irrelevant, principal and interest are received according to a pre-determined schedule.</a:t>
            </a:r>
          </a:p>
          <a:p>
            <a:r>
              <a:rPr lang="en-US" sz="1800" dirty="0"/>
              <a:t>But participants who buy and sell bonds before maturity are exposed to many risks, most importantly changes in interest rates.</a:t>
            </a:r>
          </a:p>
          <a:p>
            <a:pPr marL="914400" indent="-336550"/>
            <a:r>
              <a:rPr lang="en-US" sz="1600" dirty="0">
                <a:solidFill>
                  <a:srgbClr val="1C32FF"/>
                </a:solidFill>
              </a:rPr>
              <a:t>When interest rates increase, the value of existing bonds falls, since new issues pay a higher yield. </a:t>
            </a:r>
          </a:p>
          <a:p>
            <a:pPr marL="914400" indent="-336550"/>
            <a:r>
              <a:rPr lang="en-US" sz="1600" dirty="0">
                <a:solidFill>
                  <a:srgbClr val="1C32FF"/>
                </a:solidFill>
              </a:rPr>
              <a:t>Likewise, when interest rates decrease, the value of existing bonds rises, since new issues pay a lower yield. </a:t>
            </a:r>
          </a:p>
          <a:p>
            <a:pPr marL="914400" indent="-336550"/>
            <a:r>
              <a:rPr lang="en-US" sz="1600" dirty="0">
                <a:solidFill>
                  <a:srgbClr val="1C32FF"/>
                </a:solidFill>
              </a:rPr>
              <a:t>This is because the interest payments are established at the time the bond is issued and these do not change</a:t>
            </a:r>
          </a:p>
          <a:p>
            <a:r>
              <a:rPr lang="en-US" sz="1800" dirty="0"/>
              <a:t>This is the fundamental concept of bond market volatility—changes in bond prices are inverse to changes in interest rates. </a:t>
            </a:r>
          </a:p>
          <a:p>
            <a:r>
              <a:rPr lang="en-US" sz="1800" dirty="0"/>
              <a:t>Fluctuating interest rates are part of a country's monetary policy and bond market volatility is a response to expected monetary policy and economic changes.</a:t>
            </a:r>
          </a:p>
          <a:p>
            <a:endParaRPr lang="en-US" sz="1800" dirty="0"/>
          </a:p>
        </p:txBody>
      </p:sp>
    </p:spTree>
    <p:extLst>
      <p:ext uri="{BB962C8B-B14F-4D97-AF65-F5344CB8AC3E}">
        <p14:creationId xmlns:p14="http://schemas.microsoft.com/office/powerpoint/2010/main" val="834485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Commodity Markets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Commodity_market</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400" dirty="0"/>
              <a:t>A commodity market is a market that trades in primary economic sector rather than manufactured products. </a:t>
            </a:r>
          </a:p>
          <a:p>
            <a:r>
              <a:rPr lang="en-US" sz="2400" dirty="0"/>
              <a:t>Soft commodities are agricultural products such as wheat, coffee, cocoa, sugar, orange juice and pork bellies. </a:t>
            </a:r>
          </a:p>
          <a:p>
            <a:r>
              <a:rPr lang="en-US" sz="2400" dirty="0"/>
              <a:t>Hard commodities are mined, such as gold and oil.</a:t>
            </a:r>
          </a:p>
          <a:p>
            <a:r>
              <a:rPr lang="en-US" sz="2400" dirty="0" err="1"/>
              <a:t>Commodies</a:t>
            </a:r>
            <a:r>
              <a:rPr lang="en-US" sz="2400" dirty="0"/>
              <a:t> also include currencies, including crypto currencies</a:t>
            </a:r>
          </a:p>
          <a:p>
            <a:r>
              <a:rPr lang="en-US" sz="2400" dirty="0"/>
              <a:t> Investors access about 50 major commodity markets worldwide with purely financial transactions increasingly outnumbering physical trades in which goods are delivered</a:t>
            </a:r>
          </a:p>
          <a:p>
            <a:endParaRPr lang="en-US" sz="2400" dirty="0"/>
          </a:p>
        </p:txBody>
      </p:sp>
    </p:spTree>
    <p:extLst>
      <p:ext uri="{BB962C8B-B14F-4D97-AF65-F5344CB8AC3E}">
        <p14:creationId xmlns:p14="http://schemas.microsoft.com/office/powerpoint/2010/main" val="2155225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Commodities and Futures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Commodity_market</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400" dirty="0"/>
              <a:t>Futures contracts are the oldest way of investing in commodities. </a:t>
            </a:r>
          </a:p>
          <a:p>
            <a:r>
              <a:rPr lang="en-US" sz="2400" dirty="0"/>
              <a:t>Futures are secured by physical assets.  </a:t>
            </a:r>
          </a:p>
          <a:p>
            <a:r>
              <a:rPr lang="en-US" sz="2400" dirty="0"/>
              <a:t>Commodity markets can include physical trading and derivatives trading using spot prices, forwards, futures, and options on futures. </a:t>
            </a:r>
          </a:p>
          <a:p>
            <a:r>
              <a:rPr lang="en-US" sz="2400" dirty="0"/>
              <a:t>A </a:t>
            </a:r>
            <a:r>
              <a:rPr lang="en-US" sz="2400" dirty="0">
                <a:solidFill>
                  <a:srgbClr val="1C32FF"/>
                </a:solidFill>
              </a:rPr>
              <a:t>spot price </a:t>
            </a:r>
            <a:r>
              <a:rPr lang="en-US" sz="2400" dirty="0"/>
              <a:t>is another term for the </a:t>
            </a:r>
            <a:r>
              <a:rPr lang="en-US" sz="2400" dirty="0">
                <a:solidFill>
                  <a:srgbClr val="1C32FF"/>
                </a:solidFill>
              </a:rPr>
              <a:t>current real time price</a:t>
            </a:r>
          </a:p>
          <a:p>
            <a:r>
              <a:rPr lang="en-US" sz="2400" dirty="0"/>
              <a:t>Farmers have used a simple form of derivative trading in the commodity market for centuries for price risk management.</a:t>
            </a:r>
          </a:p>
          <a:p>
            <a:endParaRPr lang="en-US" sz="2400" dirty="0"/>
          </a:p>
        </p:txBody>
      </p:sp>
    </p:spTree>
    <p:extLst>
      <p:ext uri="{BB962C8B-B14F-4D97-AF65-F5344CB8AC3E}">
        <p14:creationId xmlns:p14="http://schemas.microsoft.com/office/powerpoint/2010/main" val="4102350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Derivatives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dirty="0">
              <a:solidFill>
                <a:srgbClr val="FF0000"/>
              </a:solidFill>
            </a:endParaRPr>
          </a:p>
        </p:txBody>
      </p:sp>
      <p:sp>
        <p:nvSpPr>
          <p:cNvPr id="6" name="Content Placeholder 5"/>
          <p:cNvSpPr>
            <a:spLocks noGrp="1"/>
          </p:cNvSpPr>
          <p:nvPr>
            <p:ph idx="1"/>
          </p:nvPr>
        </p:nvSpPr>
        <p:spPr/>
        <p:txBody>
          <a:bodyPr>
            <a:normAutofit/>
          </a:bodyPr>
          <a:lstStyle/>
          <a:p>
            <a:r>
              <a:rPr lang="en-US" sz="2400" dirty="0"/>
              <a:t>During the 1980s and 1990s, a major growth sector in financial markets was the trade in so called derivative products, or derivatives for short.</a:t>
            </a:r>
          </a:p>
          <a:p>
            <a:r>
              <a:rPr lang="en-US" sz="2400" dirty="0"/>
              <a:t>In the financial markets, stock prices, bond prices, currency rates, interest rates and dividends go up and down, creating risk.</a:t>
            </a:r>
          </a:p>
          <a:p>
            <a:r>
              <a:rPr lang="en-US" sz="2400" dirty="0"/>
              <a:t> Derivative products are financial products which are used to </a:t>
            </a:r>
            <a:r>
              <a:rPr lang="en-US" sz="2400" dirty="0">
                <a:solidFill>
                  <a:srgbClr val="C00000"/>
                </a:solidFill>
              </a:rPr>
              <a:t>control</a:t>
            </a:r>
            <a:r>
              <a:rPr lang="en-US" sz="2400" dirty="0"/>
              <a:t> risk or paradoxically </a:t>
            </a:r>
            <a:r>
              <a:rPr lang="en-US" sz="2400" dirty="0">
                <a:solidFill>
                  <a:srgbClr val="C00000"/>
                </a:solidFill>
              </a:rPr>
              <a:t>exploit</a:t>
            </a:r>
            <a:r>
              <a:rPr lang="en-US" sz="2400" dirty="0"/>
              <a:t> risk.</a:t>
            </a:r>
          </a:p>
          <a:p>
            <a:endParaRPr lang="en-US" sz="2400" dirty="0"/>
          </a:p>
        </p:txBody>
      </p:sp>
    </p:spTree>
    <p:extLst>
      <p:ext uri="{BB962C8B-B14F-4D97-AF65-F5344CB8AC3E}">
        <p14:creationId xmlns:p14="http://schemas.microsoft.com/office/powerpoint/2010/main" val="188281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Types of Derivatives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Derivative products or instruments help the issuers to gain an unusual profit from issuing the instruments. </a:t>
            </a:r>
          </a:p>
          <a:p>
            <a:pPr marL="0" indent="0">
              <a:buNone/>
            </a:pPr>
            <a:r>
              <a:rPr lang="en-US" sz="2400" dirty="0"/>
              <a:t>For using the help of these products a contract has to be agreed. </a:t>
            </a:r>
          </a:p>
          <a:p>
            <a:pPr marL="0" indent="0">
              <a:buNone/>
            </a:pPr>
            <a:r>
              <a:rPr lang="en-US" sz="2400" dirty="0"/>
              <a:t>Derivative contracts are mainly 5 types:</a:t>
            </a:r>
          </a:p>
          <a:p>
            <a:pPr marL="922338" indent="-384175"/>
            <a:r>
              <a:rPr lang="en-US" sz="2000" dirty="0">
                <a:solidFill>
                  <a:srgbClr val="1C32FF"/>
                </a:solidFill>
              </a:rPr>
              <a:t>Futures</a:t>
            </a:r>
          </a:p>
          <a:p>
            <a:pPr marL="922338" indent="-384175"/>
            <a:r>
              <a:rPr lang="en-US" sz="2000" dirty="0">
                <a:solidFill>
                  <a:srgbClr val="1C32FF"/>
                </a:solidFill>
              </a:rPr>
              <a:t>Forwards</a:t>
            </a:r>
          </a:p>
          <a:p>
            <a:pPr marL="922338" indent="-384175"/>
            <a:r>
              <a:rPr lang="en-US" sz="2000" dirty="0">
                <a:solidFill>
                  <a:srgbClr val="1C32FF"/>
                </a:solidFill>
              </a:rPr>
              <a:t>Options</a:t>
            </a:r>
          </a:p>
          <a:p>
            <a:pPr marL="922338" indent="-384175"/>
            <a:r>
              <a:rPr lang="en-US" sz="2000" dirty="0">
                <a:solidFill>
                  <a:srgbClr val="1C32FF"/>
                </a:solidFill>
              </a:rPr>
              <a:t>Swaps</a:t>
            </a:r>
          </a:p>
          <a:p>
            <a:pPr marL="922338" indent="-384175"/>
            <a:r>
              <a:rPr lang="en-US" sz="2000" dirty="0">
                <a:solidFill>
                  <a:srgbClr val="1C32FF"/>
                </a:solidFill>
              </a:rPr>
              <a:t>Exchange Traded Funds</a:t>
            </a:r>
          </a:p>
          <a:p>
            <a:endParaRPr lang="en-US" sz="2400" dirty="0"/>
          </a:p>
          <a:p>
            <a:endParaRPr lang="en-US" sz="2400" dirty="0"/>
          </a:p>
        </p:txBody>
      </p:sp>
    </p:spTree>
    <p:extLst>
      <p:ext uri="{BB962C8B-B14F-4D97-AF65-F5344CB8AC3E}">
        <p14:creationId xmlns:p14="http://schemas.microsoft.com/office/powerpoint/2010/main" val="322587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Financial Market Participants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sz="2700" dirty="0">
              <a:solidFill>
                <a:srgbClr val="0000FF"/>
              </a:solidFill>
            </a:endParaRPr>
          </a:p>
        </p:txBody>
      </p:sp>
      <p:pic>
        <p:nvPicPr>
          <p:cNvPr id="4" name="Content Placeholder 3" descr="Screen Shot 2017-01-16 at 2.15.36 PM.png"/>
          <p:cNvPicPr>
            <a:picLocks noGrp="1" noChangeAspect="1"/>
          </p:cNvPicPr>
          <p:nvPr>
            <p:ph idx="1"/>
          </p:nvPr>
        </p:nvPicPr>
        <p:blipFill>
          <a:blip r:embed="rId2">
            <a:extLst>
              <a:ext uri="{28A0092B-C50C-407E-A947-70E740481C1C}">
                <a14:useLocalDpi xmlns:a14="http://schemas.microsoft.com/office/drawing/2010/main" val="0"/>
              </a:ext>
            </a:extLst>
          </a:blip>
          <a:srcRect t="-37577" b="-37577"/>
          <a:stretch>
            <a:fillRect/>
          </a:stretch>
        </p:blipFill>
        <p:spPr/>
      </p:pic>
      <p:sp>
        <p:nvSpPr>
          <p:cNvPr id="3" name="TextBox 2"/>
          <p:cNvSpPr txBox="1"/>
          <p:nvPr/>
        </p:nvSpPr>
        <p:spPr>
          <a:xfrm>
            <a:off x="1139868" y="5157917"/>
            <a:ext cx="6688899" cy="369332"/>
          </a:xfrm>
          <a:prstGeom prst="rect">
            <a:avLst/>
          </a:prstGeom>
          <a:noFill/>
        </p:spPr>
        <p:txBody>
          <a:bodyPr wrap="square" rtlCol="0">
            <a:spAutoFit/>
          </a:bodyPr>
          <a:lstStyle/>
          <a:p>
            <a:pPr algn="ctr"/>
            <a:r>
              <a:rPr lang="en-US" dirty="0"/>
              <a:t>Agents:       1) Counterparties    2) Market Makers</a:t>
            </a:r>
          </a:p>
        </p:txBody>
      </p:sp>
      <p:sp>
        <p:nvSpPr>
          <p:cNvPr id="5" name="Rounded Rectangular Callout 4">
            <a:extLst>
              <a:ext uri="{FF2B5EF4-FFF2-40B4-BE49-F238E27FC236}">
                <a16:creationId xmlns:a16="http://schemas.microsoft.com/office/drawing/2014/main" id="{A4661ACC-BD7C-9E4C-AE69-DA3AE1746E69}"/>
              </a:ext>
            </a:extLst>
          </p:cNvPr>
          <p:cNvSpPr/>
          <p:nvPr/>
        </p:nvSpPr>
        <p:spPr>
          <a:xfrm>
            <a:off x="1555845" y="6126163"/>
            <a:ext cx="2483892" cy="612648"/>
          </a:xfrm>
          <a:prstGeom prst="wedgeRoundRectCallout">
            <a:avLst>
              <a:gd name="adj1" fmla="val 48709"/>
              <a:gd name="adj2" fmla="val -16026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two parties in a contract agreement</a:t>
            </a:r>
          </a:p>
        </p:txBody>
      </p:sp>
      <p:sp>
        <p:nvSpPr>
          <p:cNvPr id="6" name="Rounded Rectangular Callout 5">
            <a:extLst>
              <a:ext uri="{FF2B5EF4-FFF2-40B4-BE49-F238E27FC236}">
                <a16:creationId xmlns:a16="http://schemas.microsoft.com/office/drawing/2014/main" id="{1F0103EE-F8A0-3746-A970-EE83BAC3598B}"/>
              </a:ext>
            </a:extLst>
          </p:cNvPr>
          <p:cNvSpPr/>
          <p:nvPr/>
        </p:nvSpPr>
        <p:spPr>
          <a:xfrm>
            <a:off x="4178595" y="6119296"/>
            <a:ext cx="4508206" cy="612648"/>
          </a:xfrm>
          <a:prstGeom prst="wedgeRoundRectCallout">
            <a:avLst>
              <a:gd name="adj1" fmla="val -14088"/>
              <a:gd name="adj2" fmla="val -159542"/>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people who establish and maintain the operation of the market by supplying liquidity</a:t>
            </a:r>
          </a:p>
        </p:txBody>
      </p:sp>
    </p:spTree>
    <p:extLst>
      <p:ext uri="{BB962C8B-B14F-4D97-AF65-F5344CB8AC3E}">
        <p14:creationId xmlns:p14="http://schemas.microsoft.com/office/powerpoint/2010/main" val="2061637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Foreign Exchange (FOREX) Markets</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sz="2700" dirty="0">
              <a:solidFill>
                <a:srgbClr val="0000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400" dirty="0"/>
              <a:t>The most obvious buyers and sellers of currency are importers and exporters of goods. </a:t>
            </a:r>
          </a:p>
          <a:p>
            <a:pPr>
              <a:spcBef>
                <a:spcPts val="0"/>
              </a:spcBef>
              <a:spcAft>
                <a:spcPts val="1200"/>
              </a:spcAft>
            </a:pPr>
            <a:r>
              <a:rPr lang="en-US" sz="2400" dirty="0"/>
              <a:t>This may have been true in the distant past, when international trade created the demand for currency markets</a:t>
            </a:r>
          </a:p>
          <a:p>
            <a:pPr>
              <a:spcBef>
                <a:spcPts val="0"/>
              </a:spcBef>
              <a:spcAft>
                <a:spcPts val="1200"/>
              </a:spcAft>
            </a:pPr>
            <a:r>
              <a:rPr lang="en-US" sz="2400" dirty="0"/>
              <a:t>Now importers and exporters represent only 1/32 of foreign exchange dealing, according to the Bank for International Settlements.</a:t>
            </a:r>
          </a:p>
          <a:p>
            <a:pPr>
              <a:spcBef>
                <a:spcPts val="0"/>
              </a:spcBef>
              <a:spcAft>
                <a:spcPts val="1200"/>
              </a:spcAft>
            </a:pPr>
            <a:endParaRPr lang="en-US" sz="2400" dirty="0"/>
          </a:p>
        </p:txBody>
      </p:sp>
    </p:spTree>
    <p:extLst>
      <p:ext uri="{BB962C8B-B14F-4D97-AF65-F5344CB8AC3E}">
        <p14:creationId xmlns:p14="http://schemas.microsoft.com/office/powerpoint/2010/main" val="2001601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Foreign Exchange (FOREX) Markets</a:t>
            </a:r>
            <a:br>
              <a:rPr lang="en-US" dirty="0"/>
            </a:br>
            <a:r>
              <a:rPr lang="en-US" sz="4000" dirty="0">
                <a:solidFill>
                  <a:srgbClr val="0000FF"/>
                </a:solidFill>
              </a:rPr>
              <a:t>https://</a:t>
            </a:r>
            <a:r>
              <a:rPr lang="en-US" sz="4000" dirty="0" err="1">
                <a:solidFill>
                  <a:srgbClr val="0000FF"/>
                </a:solidFill>
              </a:rPr>
              <a:t>en.wikipedia.org</a:t>
            </a:r>
            <a:r>
              <a:rPr lang="en-US" sz="4000" dirty="0">
                <a:solidFill>
                  <a:srgbClr val="0000FF"/>
                </a:solidFill>
              </a:rPr>
              <a:t>/wiki/</a:t>
            </a:r>
            <a:r>
              <a:rPr lang="en-US" sz="4000" dirty="0" err="1">
                <a:solidFill>
                  <a:srgbClr val="0000FF"/>
                </a:solidFill>
              </a:rPr>
              <a:t>Foreign_exchange_market</a:t>
            </a:r>
            <a:endParaRPr lang="en-US" sz="4000" dirty="0">
              <a:solidFill>
                <a:srgbClr val="0000FF"/>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820" y="1076262"/>
            <a:ext cx="5833757" cy="5440362"/>
          </a:xfrm>
          <a:prstGeom prst="rect">
            <a:avLst/>
          </a:prstGeom>
        </p:spPr>
      </p:pic>
      <p:sp>
        <p:nvSpPr>
          <p:cNvPr id="2" name="TextBox 1"/>
          <p:cNvSpPr txBox="1"/>
          <p:nvPr/>
        </p:nvSpPr>
        <p:spPr>
          <a:xfrm>
            <a:off x="296940" y="2325285"/>
            <a:ext cx="2916879" cy="4216539"/>
          </a:xfrm>
          <a:prstGeom prst="rect">
            <a:avLst/>
          </a:prstGeom>
          <a:solidFill>
            <a:srgbClr val="FFC000">
              <a:alpha val="29804"/>
            </a:srgbClr>
          </a:solidFill>
          <a:ln>
            <a:solidFill>
              <a:srgbClr val="000000">
                <a:alpha val="29804"/>
              </a:srgbClr>
            </a:solidFill>
          </a:ln>
        </p:spPr>
        <p:txBody>
          <a:bodyPr wrap="square" rtlCol="0">
            <a:spAutoFit/>
          </a:bodyPr>
          <a:lstStyle/>
          <a:p>
            <a:pPr marL="285750" indent="-285750">
              <a:spcBef>
                <a:spcPts val="1200"/>
              </a:spcBef>
              <a:buFont typeface="Arial" charset="0"/>
              <a:buChar char="•"/>
            </a:pPr>
            <a:r>
              <a:rPr lang="en-US" sz="1400" b="1" dirty="0"/>
              <a:t>Net capital outflow</a:t>
            </a:r>
            <a:r>
              <a:rPr lang="en-US" sz="1400" dirty="0"/>
              <a:t> (</a:t>
            </a:r>
            <a:r>
              <a:rPr lang="en-US" sz="1400" b="1" dirty="0"/>
              <a:t>NCO</a:t>
            </a:r>
            <a:r>
              <a:rPr lang="en-US" sz="1400" dirty="0"/>
              <a:t>) is the net flow of funds being invested abroad by a country during a certain period of time (usually a year). </a:t>
            </a:r>
          </a:p>
          <a:p>
            <a:pPr marL="285750" indent="-285750">
              <a:spcBef>
                <a:spcPts val="1200"/>
              </a:spcBef>
              <a:buFont typeface="Arial" charset="0"/>
              <a:buChar char="•"/>
            </a:pPr>
            <a:r>
              <a:rPr lang="en-US" sz="1400" dirty="0"/>
              <a:t>A positive NCO means that the country invests outside more than the world invests in it and vice versa. </a:t>
            </a:r>
          </a:p>
          <a:p>
            <a:pPr marL="285750" indent="-285750">
              <a:spcBef>
                <a:spcPts val="1200"/>
              </a:spcBef>
              <a:buFont typeface="Arial" charset="0"/>
              <a:buChar char="•"/>
            </a:pPr>
            <a:r>
              <a:rPr lang="en-US" sz="1400" dirty="0"/>
              <a:t>NCO is one of two major ways of characterizing the nature of a country's financial and economic interaction with the other parts of the world (the other being the balance of trade).</a:t>
            </a:r>
          </a:p>
          <a:p>
            <a:pPr marL="285750" indent="-285750">
              <a:spcBef>
                <a:spcPts val="1200"/>
              </a:spcBef>
              <a:buFont typeface="Arial" charset="0"/>
              <a:buChar char="•"/>
            </a:pPr>
            <a:r>
              <a:rPr lang="en-US" sz="1400" dirty="0"/>
              <a:t>For example, </a:t>
            </a:r>
            <a:r>
              <a:rPr lang="en-US" sz="1400" b="1" dirty="0"/>
              <a:t>China</a:t>
            </a:r>
            <a:r>
              <a:rPr lang="en-US" sz="1400" dirty="0"/>
              <a:t> has a high NCO historically </a:t>
            </a:r>
          </a:p>
        </p:txBody>
      </p:sp>
      <p:sp>
        <p:nvSpPr>
          <p:cNvPr id="3" name="TextBox 2"/>
          <p:cNvSpPr txBox="1"/>
          <p:nvPr/>
        </p:nvSpPr>
        <p:spPr>
          <a:xfrm>
            <a:off x="314557" y="1255124"/>
            <a:ext cx="2899261" cy="830997"/>
          </a:xfrm>
          <a:prstGeom prst="rect">
            <a:avLst/>
          </a:prstGeom>
          <a:solidFill>
            <a:srgbClr val="33D031">
              <a:alpha val="29804"/>
            </a:srgbClr>
          </a:solidFill>
          <a:ln w="6350">
            <a:solidFill>
              <a:srgbClr val="000000"/>
            </a:solidFill>
          </a:ln>
        </p:spPr>
        <p:txBody>
          <a:bodyPr wrap="square" rtlCol="0">
            <a:spAutoFit/>
          </a:bodyPr>
          <a:lstStyle/>
          <a:p>
            <a:r>
              <a:rPr lang="en-US" sz="1600" dirty="0"/>
              <a:t>Tradeoff curves for interest rates, quantity of currencies available, and exchange rate</a:t>
            </a:r>
          </a:p>
        </p:txBody>
      </p:sp>
      <p:sp>
        <p:nvSpPr>
          <p:cNvPr id="7" name="TextBox 6"/>
          <p:cNvSpPr txBox="1"/>
          <p:nvPr/>
        </p:nvSpPr>
        <p:spPr>
          <a:xfrm>
            <a:off x="7132320" y="1480598"/>
            <a:ext cx="1694688" cy="738664"/>
          </a:xfrm>
          <a:prstGeom prst="rect">
            <a:avLst/>
          </a:prstGeom>
          <a:noFill/>
        </p:spPr>
        <p:txBody>
          <a:bodyPr wrap="square" rtlCol="0">
            <a:spAutoFit/>
          </a:bodyPr>
          <a:lstStyle/>
          <a:p>
            <a:r>
              <a:rPr lang="en-US" sz="1400" dirty="0"/>
              <a:t>High interest rates attract inflows </a:t>
            </a:r>
            <a:r>
              <a:rPr lang="en-US" sz="1400"/>
              <a:t>of currencies</a:t>
            </a:r>
          </a:p>
        </p:txBody>
      </p:sp>
      <p:sp>
        <p:nvSpPr>
          <p:cNvPr id="4" name="TextBox 3"/>
          <p:cNvSpPr txBox="1"/>
          <p:nvPr/>
        </p:nvSpPr>
        <p:spPr>
          <a:xfrm>
            <a:off x="3489696" y="3974986"/>
            <a:ext cx="2641002" cy="2564805"/>
          </a:xfrm>
          <a:prstGeom prst="rect">
            <a:avLst/>
          </a:prstGeom>
          <a:solidFill>
            <a:srgbClr val="33D031">
              <a:alpha val="29804"/>
            </a:srgbClr>
          </a:solidFill>
          <a:ln w="6350">
            <a:solidFill>
              <a:srgbClr val="000000"/>
            </a:solidFill>
          </a:ln>
        </p:spPr>
        <p:txBody>
          <a:bodyPr wrap="square" rtlCol="0">
            <a:spAutoFit/>
          </a:bodyPr>
          <a:lstStyle/>
          <a:p>
            <a:pPr>
              <a:spcAft>
                <a:spcPts val="400"/>
              </a:spcAft>
            </a:pPr>
            <a:r>
              <a:rPr lang="en-US" sz="1400" dirty="0"/>
              <a:t>The importance of NCO. The domestic real interest rate determined in the domestic market for loanable funds moves along the NCO curve to determine the quantity of currency available for foreign exchange. </a:t>
            </a:r>
          </a:p>
          <a:p>
            <a:pPr>
              <a:spcAft>
                <a:spcPts val="400"/>
              </a:spcAft>
            </a:pPr>
            <a:r>
              <a:rPr lang="en-US" sz="1400" dirty="0"/>
              <a:t>This in turn determines the real exchange rate.</a:t>
            </a:r>
          </a:p>
          <a:p>
            <a:pPr>
              <a:spcAft>
                <a:spcPts val="400"/>
              </a:spcAft>
            </a:pPr>
            <a:endParaRPr lang="en-US" sz="1400" dirty="0"/>
          </a:p>
        </p:txBody>
      </p:sp>
    </p:spTree>
    <p:extLst>
      <p:ext uri="{BB962C8B-B14F-4D97-AF65-F5344CB8AC3E}">
        <p14:creationId xmlns:p14="http://schemas.microsoft.com/office/powerpoint/2010/main" val="3740942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685800"/>
            <a:ext cx="7658100" cy="5486400"/>
          </a:xfrm>
          <a:prstGeom prst="rect">
            <a:avLst/>
          </a:prstGeom>
        </p:spPr>
      </p:pic>
      <p:sp>
        <p:nvSpPr>
          <p:cNvPr id="3" name="TextBox 2">
            <a:extLst>
              <a:ext uri="{FF2B5EF4-FFF2-40B4-BE49-F238E27FC236}">
                <a16:creationId xmlns:a16="http://schemas.microsoft.com/office/drawing/2014/main" id="{309E1C54-E7C8-534B-8781-336F65533CE2}"/>
              </a:ext>
            </a:extLst>
          </p:cNvPr>
          <p:cNvSpPr txBox="1"/>
          <p:nvPr/>
        </p:nvSpPr>
        <p:spPr>
          <a:xfrm>
            <a:off x="736601" y="6172200"/>
            <a:ext cx="4278162" cy="584775"/>
          </a:xfrm>
          <a:prstGeom prst="rect">
            <a:avLst/>
          </a:prstGeom>
          <a:noFill/>
        </p:spPr>
        <p:txBody>
          <a:bodyPr wrap="square" rtlCol="0">
            <a:spAutoFit/>
          </a:bodyPr>
          <a:lstStyle/>
          <a:p>
            <a:r>
              <a:rPr lang="en-US" sz="1600" dirty="0">
                <a:solidFill>
                  <a:srgbClr val="C00000"/>
                </a:solidFill>
              </a:rPr>
              <a:t>PLS:  Private Label Security.  </a:t>
            </a:r>
          </a:p>
          <a:p>
            <a:r>
              <a:rPr lang="en-US" sz="1600" dirty="0">
                <a:solidFill>
                  <a:srgbClr val="C00000"/>
                </a:solidFill>
              </a:rPr>
              <a:t>CMBS:  Collateralized Mortgage Backed Security.  </a:t>
            </a:r>
          </a:p>
        </p:txBody>
      </p:sp>
      <p:sp>
        <p:nvSpPr>
          <p:cNvPr id="4" name="TextBox 3">
            <a:extLst>
              <a:ext uri="{FF2B5EF4-FFF2-40B4-BE49-F238E27FC236}">
                <a16:creationId xmlns:a16="http://schemas.microsoft.com/office/drawing/2014/main" id="{F6AC50C0-5CA9-7648-8293-3F606847605D}"/>
              </a:ext>
            </a:extLst>
          </p:cNvPr>
          <p:cNvSpPr txBox="1"/>
          <p:nvPr/>
        </p:nvSpPr>
        <p:spPr>
          <a:xfrm>
            <a:off x="5284269" y="6172200"/>
            <a:ext cx="3647975" cy="584775"/>
          </a:xfrm>
          <a:prstGeom prst="rect">
            <a:avLst/>
          </a:prstGeom>
          <a:noFill/>
        </p:spPr>
        <p:txBody>
          <a:bodyPr wrap="square" rtlCol="0">
            <a:spAutoFit/>
          </a:bodyPr>
          <a:lstStyle/>
          <a:p>
            <a:r>
              <a:rPr lang="en-US" sz="1600" dirty="0">
                <a:solidFill>
                  <a:srgbClr val="C00000"/>
                </a:solidFill>
              </a:rPr>
              <a:t>CLS: Collateralized Loan Obligation.  </a:t>
            </a:r>
          </a:p>
          <a:p>
            <a:r>
              <a:rPr lang="en-US" sz="1600" dirty="0">
                <a:solidFill>
                  <a:srgbClr val="C00000"/>
                </a:solidFill>
              </a:rPr>
              <a:t>CDO: Collateralized Debt Obligation.</a:t>
            </a:r>
            <a:endParaRPr lang="en-US" sz="1600" dirty="0"/>
          </a:p>
        </p:txBody>
      </p:sp>
    </p:spTree>
    <p:extLst>
      <p:ext uri="{BB962C8B-B14F-4D97-AF65-F5344CB8AC3E}">
        <p14:creationId xmlns:p14="http://schemas.microsoft.com/office/powerpoint/2010/main" val="1716248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279400"/>
            <a:ext cx="7683500" cy="6286500"/>
          </a:xfrm>
          <a:prstGeom prst="rect">
            <a:avLst/>
          </a:prstGeom>
        </p:spPr>
      </p:pic>
    </p:spTree>
    <p:extLst>
      <p:ext uri="{BB962C8B-B14F-4D97-AF65-F5344CB8AC3E}">
        <p14:creationId xmlns:p14="http://schemas.microsoft.com/office/powerpoint/2010/main" val="1497031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365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2E45D08-D78C-5D48-B5E8-38590A81A985}"/>
              </a:ext>
            </a:extLst>
          </p:cNvPr>
          <p:cNvPicPr>
            <a:picLocks noGrp="1" noChangeAspect="1"/>
          </p:cNvPicPr>
          <p:nvPr>
            <p:ph idx="1"/>
          </p:nvPr>
        </p:nvPicPr>
        <p:blipFill>
          <a:blip r:embed="rId2"/>
          <a:stretch>
            <a:fillRect/>
          </a:stretch>
        </p:blipFill>
        <p:spPr>
          <a:xfrm>
            <a:off x="1288255" y="1600200"/>
            <a:ext cx="6567490" cy="4525963"/>
          </a:xfrm>
        </p:spPr>
      </p:pic>
      <p:sp>
        <p:nvSpPr>
          <p:cNvPr id="4" name="Title 1">
            <a:extLst>
              <a:ext uri="{FF2B5EF4-FFF2-40B4-BE49-F238E27FC236}">
                <a16:creationId xmlns:a16="http://schemas.microsoft.com/office/drawing/2014/main" id="{68F3340F-FCEC-674B-8859-FA058F9EA6F5}"/>
              </a:ext>
            </a:extLst>
          </p:cNvPr>
          <p:cNvSpPr>
            <a:spLocks noGrp="1"/>
          </p:cNvSpPr>
          <p:nvPr>
            <p:ph type="title"/>
          </p:nvPr>
        </p:nvSpPr>
        <p:spPr>
          <a:xfrm>
            <a:off x="457200" y="274638"/>
            <a:ext cx="8229600" cy="1143000"/>
          </a:xfrm>
        </p:spPr>
        <p:txBody>
          <a:bodyPr>
            <a:normAutofit fontScale="90000"/>
          </a:bodyPr>
          <a:lstStyle/>
          <a:p>
            <a:r>
              <a:rPr lang="en-US" dirty="0">
                <a:solidFill>
                  <a:srgbClr val="FF0000"/>
                </a:solidFill>
              </a:rPr>
              <a:t>Standard and </a:t>
            </a:r>
            <a:r>
              <a:rPr lang="en-US" dirty="0" err="1">
                <a:solidFill>
                  <a:srgbClr val="FF0000"/>
                </a:solidFill>
              </a:rPr>
              <a:t>Poors</a:t>
            </a:r>
            <a:r>
              <a:rPr lang="en-US" dirty="0">
                <a:solidFill>
                  <a:srgbClr val="FF0000"/>
                </a:solidFill>
              </a:rPr>
              <a:t> 500 Index</a:t>
            </a:r>
            <a:br>
              <a:rPr lang="en-US" dirty="0">
                <a:solidFill>
                  <a:srgbClr val="FF0000"/>
                </a:solidFill>
              </a:rPr>
            </a:br>
            <a:r>
              <a:rPr lang="en-US" sz="2700" dirty="0">
                <a:solidFill>
                  <a:schemeClr val="accent1"/>
                </a:solidFill>
              </a:rPr>
              <a:t>http://</a:t>
            </a:r>
            <a:r>
              <a:rPr lang="en-US" sz="2700" dirty="0" err="1">
                <a:solidFill>
                  <a:schemeClr val="accent1"/>
                </a:solidFill>
              </a:rPr>
              <a:t>siblisresearch.com</a:t>
            </a:r>
            <a:r>
              <a:rPr lang="en-US" sz="2700" dirty="0">
                <a:solidFill>
                  <a:schemeClr val="accent1"/>
                </a:solidFill>
              </a:rPr>
              <a:t>/data/total-market-cap-sp-500/</a:t>
            </a:r>
          </a:p>
        </p:txBody>
      </p:sp>
    </p:spTree>
    <p:extLst>
      <p:ext uri="{BB962C8B-B14F-4D97-AF65-F5344CB8AC3E}">
        <p14:creationId xmlns:p14="http://schemas.microsoft.com/office/powerpoint/2010/main" val="262129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7-01-18 at 10.10.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323" y="0"/>
            <a:ext cx="2430684" cy="6858000"/>
          </a:xfrm>
          <a:prstGeom prst="rect">
            <a:avLst/>
          </a:prstGeom>
        </p:spPr>
      </p:pic>
      <p:pic>
        <p:nvPicPr>
          <p:cNvPr id="10" name="Picture 9" descr="Screen Shot 2017-01-18 at 10.09.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898" y="0"/>
            <a:ext cx="2357438" cy="6858000"/>
          </a:xfrm>
          <a:prstGeom prst="rect">
            <a:avLst/>
          </a:prstGeom>
        </p:spPr>
      </p:pic>
    </p:spTree>
    <p:extLst>
      <p:ext uri="{BB962C8B-B14F-4D97-AF65-F5344CB8AC3E}">
        <p14:creationId xmlns:p14="http://schemas.microsoft.com/office/powerpoint/2010/main" val="314323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Types of Financial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sz="2700" dirty="0">
              <a:solidFill>
                <a:srgbClr val="0000FF"/>
              </a:solidFill>
            </a:endParaRPr>
          </a:p>
        </p:txBody>
      </p:sp>
      <p:sp>
        <p:nvSpPr>
          <p:cNvPr id="5" name="Content Placeholder 4"/>
          <p:cNvSpPr>
            <a:spLocks noGrp="1"/>
          </p:cNvSpPr>
          <p:nvPr>
            <p:ph idx="1"/>
          </p:nvPr>
        </p:nvSpPr>
        <p:spPr/>
        <p:txBody>
          <a:bodyPr>
            <a:normAutofit/>
          </a:bodyPr>
          <a:lstStyle/>
          <a:p>
            <a:r>
              <a:rPr lang="en-US" sz="1800" dirty="0"/>
              <a:t>Capital markets which to consist of: </a:t>
            </a:r>
          </a:p>
          <a:p>
            <a:r>
              <a:rPr lang="en-US" sz="1800" dirty="0"/>
              <a:t>Stock markets, which provide financing through the issuance of shares or common stock, and enable the subsequent trading thereof.</a:t>
            </a:r>
          </a:p>
          <a:p>
            <a:r>
              <a:rPr lang="en-US" sz="1800" dirty="0"/>
              <a:t>Bond markets, which provide financing through the issuance of bonds, and enable the subsequent trading thereof.</a:t>
            </a:r>
          </a:p>
          <a:p>
            <a:r>
              <a:rPr lang="en-US" sz="1800" dirty="0"/>
              <a:t>Commodity markets, which facilitate the trading of commodities.</a:t>
            </a:r>
          </a:p>
          <a:p>
            <a:r>
              <a:rPr lang="en-US" sz="1800" dirty="0"/>
              <a:t>Money markets, which provide short term debt financing and investment.</a:t>
            </a:r>
          </a:p>
          <a:p>
            <a:r>
              <a:rPr lang="en-US" sz="1800" dirty="0"/>
              <a:t>Derivatives markets, which provide instruments for the management of financial risk.</a:t>
            </a:r>
          </a:p>
          <a:p>
            <a:r>
              <a:rPr lang="en-US" sz="1800" dirty="0"/>
              <a:t>Futures markets, which provide standardized forward contracts for trading products at some future date; see also forward market.</a:t>
            </a:r>
          </a:p>
          <a:p>
            <a:r>
              <a:rPr lang="en-US" sz="1800" dirty="0"/>
              <a:t>Foreign exchange markets, which facilitate the trading of foreign exchange.</a:t>
            </a:r>
          </a:p>
          <a:p>
            <a:r>
              <a:rPr lang="en-US" sz="1800" dirty="0"/>
              <a:t>Spot market</a:t>
            </a:r>
          </a:p>
          <a:p>
            <a:r>
              <a:rPr lang="en-US" sz="1800" dirty="0" err="1"/>
              <a:t>Interbanks</a:t>
            </a:r>
            <a:r>
              <a:rPr lang="en-US" sz="1800" dirty="0"/>
              <a:t> market</a:t>
            </a:r>
          </a:p>
          <a:p>
            <a:endParaRPr lang="en-US" sz="1800" dirty="0"/>
          </a:p>
        </p:txBody>
      </p:sp>
      <p:sp>
        <p:nvSpPr>
          <p:cNvPr id="2" name="TextBox 1">
            <a:extLst>
              <a:ext uri="{FF2B5EF4-FFF2-40B4-BE49-F238E27FC236}">
                <a16:creationId xmlns:a16="http://schemas.microsoft.com/office/drawing/2014/main" id="{AFC7237C-3BCD-F44B-91B5-15D4C3A32B66}"/>
              </a:ext>
            </a:extLst>
          </p:cNvPr>
          <p:cNvSpPr txBox="1"/>
          <p:nvPr/>
        </p:nvSpPr>
        <p:spPr>
          <a:xfrm>
            <a:off x="317634" y="6266046"/>
            <a:ext cx="8470231" cy="400110"/>
          </a:xfrm>
          <a:prstGeom prst="rect">
            <a:avLst/>
          </a:prstGeom>
          <a:noFill/>
        </p:spPr>
        <p:txBody>
          <a:bodyPr wrap="square" rtlCol="0">
            <a:spAutoFit/>
          </a:bodyPr>
          <a:lstStyle/>
          <a:p>
            <a:pPr algn="ctr"/>
            <a:r>
              <a:rPr lang="en-US" sz="2000" dirty="0"/>
              <a:t>Critical role of a </a:t>
            </a:r>
            <a:r>
              <a:rPr lang="en-US" sz="2000" dirty="0">
                <a:solidFill>
                  <a:srgbClr val="1C32FF"/>
                </a:solidFill>
              </a:rPr>
              <a:t>clearinghouse</a:t>
            </a:r>
            <a:r>
              <a:rPr lang="en-US" sz="2000" dirty="0"/>
              <a:t>, which ensures trades proceed reliably</a:t>
            </a:r>
          </a:p>
        </p:txBody>
      </p:sp>
    </p:spTree>
    <p:extLst>
      <p:ext uri="{BB962C8B-B14F-4D97-AF65-F5344CB8AC3E}">
        <p14:creationId xmlns:p14="http://schemas.microsoft.com/office/powerpoint/2010/main" val="380105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Primary and Secondary Markets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Financial_market</a:t>
            </a:r>
            <a:endParaRPr lang="en-US" dirty="0">
              <a:solidFill>
                <a:srgbClr val="FF0000"/>
              </a:solidFill>
            </a:endParaRPr>
          </a:p>
        </p:txBody>
      </p:sp>
      <p:sp>
        <p:nvSpPr>
          <p:cNvPr id="3" name="Content Placeholder 2"/>
          <p:cNvSpPr>
            <a:spLocks noGrp="1"/>
          </p:cNvSpPr>
          <p:nvPr>
            <p:ph idx="1"/>
          </p:nvPr>
        </p:nvSpPr>
        <p:spPr>
          <a:xfrm>
            <a:off x="457200" y="2042962"/>
            <a:ext cx="8229600" cy="4525963"/>
          </a:xfrm>
        </p:spPr>
        <p:txBody>
          <a:bodyPr>
            <a:normAutofit/>
          </a:bodyPr>
          <a:lstStyle/>
          <a:p>
            <a:r>
              <a:rPr lang="en-US" sz="2000" dirty="0"/>
              <a:t>The capital markets may also be divided into primary markets and secondary markets.</a:t>
            </a:r>
          </a:p>
          <a:p>
            <a:r>
              <a:rPr lang="en-US" sz="2000" dirty="0"/>
              <a:t>Newly formed (issued) securities are bought or sold in </a:t>
            </a:r>
            <a:r>
              <a:rPr lang="en-US" sz="2000" dirty="0">
                <a:solidFill>
                  <a:srgbClr val="1C32FF"/>
                </a:solidFill>
              </a:rPr>
              <a:t>primary mark</a:t>
            </a:r>
            <a:r>
              <a:rPr lang="en-US" sz="2000" dirty="0"/>
              <a:t>ets, such as during </a:t>
            </a:r>
            <a:r>
              <a:rPr lang="en-US" sz="2000" dirty="0">
                <a:solidFill>
                  <a:srgbClr val="1C32FF"/>
                </a:solidFill>
              </a:rPr>
              <a:t>initial public offerings. </a:t>
            </a:r>
          </a:p>
          <a:p>
            <a:r>
              <a:rPr lang="en-US" sz="2000" dirty="0">
                <a:solidFill>
                  <a:srgbClr val="1C32FF"/>
                </a:solidFill>
              </a:rPr>
              <a:t>Secondary markets </a:t>
            </a:r>
            <a:r>
              <a:rPr lang="en-US" sz="2000" dirty="0"/>
              <a:t>allow investors to buy and sell existing securities. </a:t>
            </a:r>
          </a:p>
          <a:p>
            <a:r>
              <a:rPr lang="en-US" sz="2000" dirty="0"/>
              <a:t>Transactions in primary markets exist between issuers and investors, while secondary market transactions exist among investors.</a:t>
            </a:r>
          </a:p>
        </p:txBody>
      </p:sp>
    </p:spTree>
    <p:extLst>
      <p:ext uri="{BB962C8B-B14F-4D97-AF65-F5344CB8AC3E}">
        <p14:creationId xmlns:p14="http://schemas.microsoft.com/office/powerpoint/2010/main" val="325434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65CB30-0C8A-9B43-9D5A-51764A0FBEAE}"/>
              </a:ext>
            </a:extLst>
          </p:cNvPr>
          <p:cNvSpPr txBox="1"/>
          <p:nvPr/>
        </p:nvSpPr>
        <p:spPr>
          <a:xfrm>
            <a:off x="0" y="2048724"/>
            <a:ext cx="2114104" cy="1292662"/>
          </a:xfrm>
          <a:prstGeom prst="rect">
            <a:avLst/>
          </a:prstGeom>
          <a:noFill/>
        </p:spPr>
        <p:txBody>
          <a:bodyPr wrap="square" rtlCol="0">
            <a:spAutoFit/>
          </a:bodyPr>
          <a:lstStyle/>
          <a:p>
            <a:r>
              <a:rPr lang="en-US" dirty="0">
                <a:solidFill>
                  <a:srgbClr val="FF0000"/>
                </a:solidFill>
              </a:rPr>
              <a:t>US Existing Home Sales (Thousands)</a:t>
            </a:r>
          </a:p>
          <a:p>
            <a:r>
              <a:rPr lang="en-US" sz="1400" dirty="0">
                <a:solidFill>
                  <a:srgbClr val="1C32FF"/>
                </a:solidFill>
              </a:rPr>
              <a:t>https://</a:t>
            </a:r>
            <a:r>
              <a:rPr lang="en-US" sz="1400" dirty="0" err="1">
                <a:solidFill>
                  <a:srgbClr val="1C32FF"/>
                </a:solidFill>
              </a:rPr>
              <a:t>tradingeconomics.com</a:t>
            </a:r>
            <a:r>
              <a:rPr lang="en-US" sz="1400" dirty="0">
                <a:solidFill>
                  <a:srgbClr val="1C32FF"/>
                </a:solidFill>
              </a:rPr>
              <a:t>/united-states/existing-home-sales</a:t>
            </a:r>
          </a:p>
        </p:txBody>
      </p:sp>
      <p:pic>
        <p:nvPicPr>
          <p:cNvPr id="4" name="Picture 3">
            <a:extLst>
              <a:ext uri="{FF2B5EF4-FFF2-40B4-BE49-F238E27FC236}">
                <a16:creationId xmlns:a16="http://schemas.microsoft.com/office/drawing/2014/main" id="{03352E96-3171-3B4B-A148-779E8CE3EEF1}"/>
              </a:ext>
            </a:extLst>
          </p:cNvPr>
          <p:cNvPicPr>
            <a:picLocks noChangeAspect="1"/>
          </p:cNvPicPr>
          <p:nvPr/>
        </p:nvPicPr>
        <p:blipFill>
          <a:blip r:embed="rId2"/>
          <a:stretch>
            <a:fillRect/>
          </a:stretch>
        </p:blipFill>
        <p:spPr>
          <a:xfrm>
            <a:off x="2468183" y="182880"/>
            <a:ext cx="6367360" cy="3291840"/>
          </a:xfrm>
          <a:prstGeom prst="rect">
            <a:avLst/>
          </a:prstGeom>
        </p:spPr>
      </p:pic>
      <p:pic>
        <p:nvPicPr>
          <p:cNvPr id="7" name="Picture 6">
            <a:extLst>
              <a:ext uri="{FF2B5EF4-FFF2-40B4-BE49-F238E27FC236}">
                <a16:creationId xmlns:a16="http://schemas.microsoft.com/office/drawing/2014/main" id="{0A9DABB1-CBDE-3545-849F-E4D1A9EAE316}"/>
              </a:ext>
            </a:extLst>
          </p:cNvPr>
          <p:cNvPicPr>
            <a:picLocks noChangeAspect="1"/>
          </p:cNvPicPr>
          <p:nvPr/>
        </p:nvPicPr>
        <p:blipFill>
          <a:blip r:embed="rId3"/>
          <a:stretch>
            <a:fillRect/>
          </a:stretch>
        </p:blipFill>
        <p:spPr>
          <a:xfrm>
            <a:off x="2468183" y="3507997"/>
            <a:ext cx="6367360" cy="3254010"/>
          </a:xfrm>
          <a:prstGeom prst="rect">
            <a:avLst/>
          </a:prstGeom>
        </p:spPr>
      </p:pic>
    </p:spTree>
    <p:extLst>
      <p:ext uri="{BB962C8B-B14F-4D97-AF65-F5344CB8AC3E}">
        <p14:creationId xmlns:p14="http://schemas.microsoft.com/office/powerpoint/2010/main" val="416904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339964-0B22-B240-BD94-221B02501579}"/>
              </a:ext>
            </a:extLst>
          </p:cNvPr>
          <p:cNvSpPr txBox="1"/>
          <p:nvPr/>
        </p:nvSpPr>
        <p:spPr>
          <a:xfrm>
            <a:off x="156754" y="426720"/>
            <a:ext cx="7088777" cy="1015663"/>
          </a:xfrm>
          <a:prstGeom prst="rect">
            <a:avLst/>
          </a:prstGeom>
          <a:noFill/>
        </p:spPr>
        <p:txBody>
          <a:bodyPr wrap="square" rtlCol="0">
            <a:spAutoFit/>
          </a:bodyPr>
          <a:lstStyle/>
          <a:p>
            <a:r>
              <a:rPr lang="en-US" sz="4000" dirty="0">
                <a:solidFill>
                  <a:srgbClr val="FF0000"/>
                </a:solidFill>
              </a:rPr>
              <a:t>Monthly Supply of US Homes</a:t>
            </a:r>
          </a:p>
          <a:p>
            <a:r>
              <a:rPr lang="en-US" sz="2000" dirty="0">
                <a:solidFill>
                  <a:srgbClr val="1C32FF"/>
                </a:solidFill>
              </a:rPr>
              <a:t>https://</a:t>
            </a:r>
            <a:r>
              <a:rPr lang="en-US" sz="2000" dirty="0" err="1">
                <a:solidFill>
                  <a:srgbClr val="1C32FF"/>
                </a:solidFill>
              </a:rPr>
              <a:t>fred.stlouisfed.org</a:t>
            </a:r>
            <a:r>
              <a:rPr lang="en-US" sz="2000" dirty="0">
                <a:solidFill>
                  <a:srgbClr val="1C32FF"/>
                </a:solidFill>
              </a:rPr>
              <a:t>/series/MSACSR</a:t>
            </a:r>
          </a:p>
        </p:txBody>
      </p:sp>
      <p:pic>
        <p:nvPicPr>
          <p:cNvPr id="5" name="Picture 4">
            <a:extLst>
              <a:ext uri="{FF2B5EF4-FFF2-40B4-BE49-F238E27FC236}">
                <a16:creationId xmlns:a16="http://schemas.microsoft.com/office/drawing/2014/main" id="{0849389F-281A-0F44-B918-F5AACC616F17}"/>
              </a:ext>
            </a:extLst>
          </p:cNvPr>
          <p:cNvPicPr>
            <a:picLocks noChangeAspect="1"/>
          </p:cNvPicPr>
          <p:nvPr/>
        </p:nvPicPr>
        <p:blipFill>
          <a:blip r:embed="rId2"/>
          <a:stretch>
            <a:fillRect/>
          </a:stretch>
        </p:blipFill>
        <p:spPr>
          <a:xfrm>
            <a:off x="0" y="2091813"/>
            <a:ext cx="9144000" cy="3411355"/>
          </a:xfrm>
          <a:prstGeom prst="rect">
            <a:avLst/>
          </a:prstGeom>
        </p:spPr>
      </p:pic>
    </p:spTree>
    <p:extLst>
      <p:ext uri="{BB962C8B-B14F-4D97-AF65-F5344CB8AC3E}">
        <p14:creationId xmlns:p14="http://schemas.microsoft.com/office/powerpoint/2010/main" val="3750543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TotalTime>
  <Words>2824</Words>
  <Application>Microsoft Macintosh PowerPoint</Application>
  <PresentationFormat>On-screen Show (4:3)</PresentationFormat>
  <Paragraphs>184</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Lecture 3</vt:lpstr>
      <vt:lpstr>Need for Financial Markets https://en.wikipedia.org/wiki/Financial_market</vt:lpstr>
      <vt:lpstr>Prediction Markets</vt:lpstr>
      <vt:lpstr>Financial Market Participants https://en.wikipedia.org/wiki/Financial_market</vt:lpstr>
      <vt:lpstr>PowerPoint Presentation</vt:lpstr>
      <vt:lpstr>Types of Financial Markets https://en.wikipedia.org/wiki/Financial_market</vt:lpstr>
      <vt:lpstr>Primary and Secondary Markets https://en.wikipedia.org/wiki/Financial_market</vt:lpstr>
      <vt:lpstr>PowerPoint Presentation</vt:lpstr>
      <vt:lpstr>PowerPoint Presentation</vt:lpstr>
      <vt:lpstr>PowerPoint Presentation</vt:lpstr>
      <vt:lpstr>PowerPoint Presentation</vt:lpstr>
      <vt:lpstr>Liquidity https://en.wikipedia.org/wiki/Financial_market</vt:lpstr>
      <vt:lpstr>Market Liquidity General Features</vt:lpstr>
      <vt:lpstr>Liquidity of SPY ETF</vt:lpstr>
      <vt:lpstr>PowerPoint Presentation</vt:lpstr>
      <vt:lpstr>Stock Markets https://en.wikipedia.org/wiki/Stock_market</vt:lpstr>
      <vt:lpstr>Standard and Poors 500 Index http://siblisresearch.com/data/total-market-cap-sp-500/</vt:lpstr>
      <vt:lpstr>Standard and Poors 500 Index http://siblisresearch.com/data/total-market-cap-sp-500/</vt:lpstr>
      <vt:lpstr>SPY Exchange Traded Fund An index fund that tracks the SP500</vt:lpstr>
      <vt:lpstr>Standard and Poors 500 Index http://siblisresearch.com/data/total-market-cap-sp-500/</vt:lpstr>
      <vt:lpstr>PowerPoint Presentation</vt:lpstr>
      <vt:lpstr>Markets and Corporate Profits</vt:lpstr>
      <vt:lpstr>Bond (or Fixed Income) Market https://en.wikipedia.org/wiki/Bond_market </vt:lpstr>
      <vt:lpstr>Size of Bond Market https://en.wikipedia.org/wiki/Bond_market </vt:lpstr>
      <vt:lpstr>Credit Markets https://en.wikipedia.org/wiki/Bond_market</vt:lpstr>
      <vt:lpstr>Bonds https://en.wikipedia.org/wiki/Bond_market</vt:lpstr>
      <vt:lpstr>Government Bonds https://en.wikipedia.org/wiki/Bond_market</vt:lpstr>
      <vt:lpstr>Examples of Treasury Yield Curves https://en.wikipedia.org/wiki/Bond_market</vt:lpstr>
      <vt:lpstr>Yield Curve (Recent, ~11/2018)</vt:lpstr>
      <vt:lpstr>Risk of Government Bonds https://en.wikipedia.org/wiki/Bond_market</vt:lpstr>
      <vt:lpstr>Types of Bond Markets https://en.wikipedia.org/wiki/Bond_market</vt:lpstr>
      <vt:lpstr>Bond Market Participants https://en.wikipedia.org/wiki/Bond_market</vt:lpstr>
      <vt:lpstr>Size of Global Bond Market https://en.wikipedia.org/wiki/Bond_market</vt:lpstr>
      <vt:lpstr>US Bond Market Size (SIFMA*) As of Q1 2017 https://screenshots.firefox.com/ScFjvZZMBmhQps2K/en.wikipedia.org</vt:lpstr>
      <vt:lpstr>Volatility and Risk  https://en.wikipedia.org/wiki/Bond_market</vt:lpstr>
      <vt:lpstr>Commodity Markets https://en.wikipedia.org/wiki/Commodity_market</vt:lpstr>
      <vt:lpstr>Commodities and Futures https://en.wikipedia.org/wiki/Commodity_market</vt:lpstr>
      <vt:lpstr>Derivatives Markets https://en.wikipedia.org/wiki/Financial_market</vt:lpstr>
      <vt:lpstr>Types of Derivatives https://en.wikipedia.org/wiki/Financial_market</vt:lpstr>
      <vt:lpstr>Foreign Exchange (FOREX) Markets https://en.wikipedia.org/wiki/Financial_market</vt:lpstr>
      <vt:lpstr>PowerPoint Presentation</vt:lpstr>
      <vt:lpstr>PowerPoint Presentation</vt:lpstr>
      <vt:lpstr>PowerPoint Presentation</vt:lpstr>
      <vt:lpstr>PowerPoint Presentation</vt:lpstr>
      <vt:lpstr>Standard and Poors 500 Index http://siblisresearch.com/data/total-market-cap-sp-500/</vt:lpstr>
    </vt:vector>
  </TitlesOfParts>
  <Company>University of California, Davis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John Rundle</dc:creator>
  <cp:lastModifiedBy>Microsoft Office User</cp:lastModifiedBy>
  <cp:revision>57</cp:revision>
  <dcterms:created xsi:type="dcterms:W3CDTF">2017-01-18T18:17:36Z</dcterms:created>
  <dcterms:modified xsi:type="dcterms:W3CDTF">2021-01-06T00:59:26Z</dcterms:modified>
</cp:coreProperties>
</file>