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2" r:id="rId4"/>
    <p:sldId id="258" r:id="rId5"/>
    <p:sldId id="279" r:id="rId6"/>
    <p:sldId id="264" r:id="rId7"/>
    <p:sldId id="265" r:id="rId8"/>
    <p:sldId id="284" r:id="rId9"/>
    <p:sldId id="285" r:id="rId10"/>
    <p:sldId id="286" r:id="rId11"/>
    <p:sldId id="287" r:id="rId12"/>
    <p:sldId id="288" r:id="rId13"/>
    <p:sldId id="263" r:id="rId14"/>
    <p:sldId id="260" r:id="rId15"/>
    <p:sldId id="261" r:id="rId16"/>
    <p:sldId id="273" r:id="rId17"/>
    <p:sldId id="266" r:id="rId18"/>
    <p:sldId id="272" r:id="rId19"/>
    <p:sldId id="268" r:id="rId20"/>
    <p:sldId id="267" r:id="rId21"/>
    <p:sldId id="282" r:id="rId22"/>
    <p:sldId id="280" r:id="rId23"/>
    <p:sldId id="269" r:id="rId24"/>
    <p:sldId id="283" r:id="rId25"/>
    <p:sldId id="278" r:id="rId26"/>
    <p:sldId id="274" r:id="rId27"/>
    <p:sldId id="275"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6"/>
    <p:restoredTop sz="94643"/>
  </p:normalViewPr>
  <p:slideViewPr>
    <p:cSldViewPr snapToGrid="0" snapToObjects="1" showGuides="1">
      <p:cViewPr varScale="1">
        <p:scale>
          <a:sx n="115" d="100"/>
          <a:sy n="115" d="100"/>
        </p:scale>
        <p:origin x="1368"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639DA9-3EAB-0743-ACF5-80313A4CC431}" type="datetimeFigureOut">
              <a:rPr lang="en-US" smtClean="0"/>
              <a:pPr/>
              <a:t>10/1/19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10/1/19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10/1/19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10/1/19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639DA9-3EAB-0743-ACF5-80313A4CC431}" type="datetimeFigureOut">
              <a:rPr lang="en-US" smtClean="0"/>
              <a:pPr/>
              <a:t>10/1/19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639DA9-3EAB-0743-ACF5-80313A4CC431}" type="datetimeFigureOut">
              <a:rPr lang="en-US" smtClean="0"/>
              <a:pPr/>
              <a:t>10/1/19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639DA9-3EAB-0743-ACF5-80313A4CC431}" type="datetimeFigureOut">
              <a:rPr lang="en-US" smtClean="0"/>
              <a:pPr/>
              <a:t>10/1/19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639DA9-3EAB-0743-ACF5-80313A4CC431}" type="datetimeFigureOut">
              <a:rPr lang="en-US" smtClean="0"/>
              <a:pPr/>
              <a:t>10/1/19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639DA9-3EAB-0743-ACF5-80313A4CC431}" type="datetimeFigureOut">
              <a:rPr lang="en-US" smtClean="0"/>
              <a:pPr/>
              <a:t>10/1/19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10/1/19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10/1/19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39DA9-3EAB-0743-ACF5-80313A4CC431}" type="datetimeFigureOut">
              <a:rPr lang="en-US" smtClean="0"/>
              <a:pPr/>
              <a:t>10/1/19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3CC9D-6EAB-594E-A35A-5D5CDDFB64D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b="0" i="0" kern="1200">
          <a:solidFill>
            <a:srgbClr val="FF0000"/>
          </a:solidFill>
          <a:latin typeface="Helvetica Neue Light"/>
          <a:ea typeface="+mj-ea"/>
          <a:cs typeface="Helvetica Neue Light"/>
        </a:defRPr>
      </a:lvl1pPr>
    </p:titleStyle>
    <p:bodyStyle>
      <a:lvl1pPr marL="342900" indent="-342900" algn="l" defTabSz="457200" rtl="0" eaLnBrk="1" latinLnBrk="0" hangingPunct="1">
        <a:spcBef>
          <a:spcPct val="20000"/>
        </a:spcBef>
        <a:buFont typeface="Arial"/>
        <a:buChar char="•"/>
        <a:defRPr sz="2800" b="0" i="0" kern="1200">
          <a:solidFill>
            <a:srgbClr val="0000FF"/>
          </a:solidFill>
          <a:latin typeface="Helvetica Neue Light"/>
          <a:ea typeface="+mn-ea"/>
          <a:cs typeface="Helvetica Neue Light"/>
        </a:defRPr>
      </a:lvl1pPr>
      <a:lvl2pPr marL="742950" indent="-285750" algn="l" defTabSz="457200" rtl="0" eaLnBrk="1" latinLnBrk="0" hangingPunct="1">
        <a:spcBef>
          <a:spcPct val="20000"/>
        </a:spcBef>
        <a:buFont typeface="Arial"/>
        <a:buChar char="–"/>
        <a:defRPr sz="2400" b="0" i="0" kern="1200">
          <a:solidFill>
            <a:srgbClr val="0000FF"/>
          </a:solidFill>
          <a:latin typeface="Helvetica Neue Light"/>
          <a:ea typeface="+mn-ea"/>
          <a:cs typeface="Helvetica Neue Light"/>
        </a:defRPr>
      </a:lvl2pPr>
      <a:lvl3pPr marL="1143000" indent="-228600" algn="l" defTabSz="457200" rtl="0" eaLnBrk="1" latinLnBrk="0" hangingPunct="1">
        <a:spcBef>
          <a:spcPct val="20000"/>
        </a:spcBef>
        <a:buFont typeface="Arial"/>
        <a:buChar char="•"/>
        <a:defRPr sz="2000" b="0" i="0" kern="1200">
          <a:solidFill>
            <a:srgbClr val="0000FF"/>
          </a:solidFill>
          <a:latin typeface="Helvetica Neue Light"/>
          <a:ea typeface="+mn-ea"/>
          <a:cs typeface="Helvetica Neue Light"/>
        </a:defRPr>
      </a:lvl3pPr>
      <a:lvl4pPr marL="1600200" indent="-228600" algn="l" defTabSz="457200" rtl="0" eaLnBrk="1" latinLnBrk="0" hangingPunct="1">
        <a:spcBef>
          <a:spcPct val="20000"/>
        </a:spcBef>
        <a:buFont typeface="Arial"/>
        <a:buChar char="–"/>
        <a:defRPr sz="1800" b="0" i="0" kern="1200">
          <a:solidFill>
            <a:srgbClr val="0000FF"/>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1600" b="0" i="0" kern="1200">
          <a:solidFill>
            <a:srgbClr val="0000FF"/>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earthquakes.ok.gov/what-we-know/earthquake-map/" TargetMode="External"/><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Lecture 3</a:t>
            </a:r>
          </a:p>
        </p:txBody>
      </p:sp>
      <p:sp>
        <p:nvSpPr>
          <p:cNvPr id="3" name="Subtitle 2"/>
          <p:cNvSpPr>
            <a:spLocks noGrp="1"/>
          </p:cNvSpPr>
          <p:nvPr>
            <p:ph type="subTitle" idx="1"/>
          </p:nvPr>
        </p:nvSpPr>
        <p:spPr/>
        <p:txBody>
          <a:bodyPr/>
          <a:lstStyle/>
          <a:p>
            <a:r>
              <a:rPr lang="en-US" dirty="0">
                <a:solidFill>
                  <a:srgbClr val="0000FF"/>
                </a:solidFill>
              </a:rPr>
              <a:t>Earthquake Geology</a:t>
            </a:r>
          </a:p>
          <a:p>
            <a:r>
              <a:rPr lang="en-US" dirty="0">
                <a:solidFill>
                  <a:srgbClr val="0000FF"/>
                </a:solidFill>
              </a:rPr>
              <a:t>John Rundle GEL/EPS 131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8120" y="5994400"/>
            <a:ext cx="6816289" cy="369332"/>
          </a:xfrm>
          <a:prstGeom prst="rect">
            <a:avLst/>
          </a:prstGeom>
          <a:noFill/>
        </p:spPr>
        <p:txBody>
          <a:bodyPr wrap="square" rtlCol="0">
            <a:spAutoFit/>
          </a:bodyPr>
          <a:lstStyle/>
          <a:p>
            <a:pPr algn="ctr"/>
            <a:r>
              <a:rPr lang="en-US" dirty="0"/>
              <a:t>Earthquakes are due to </a:t>
            </a:r>
            <a:r>
              <a:rPr lang="en-US" dirty="0" err="1"/>
              <a:t>fracking</a:t>
            </a:r>
            <a:r>
              <a:rPr lang="en-US" dirty="0"/>
              <a:t>-related fluid injection at depth</a:t>
            </a:r>
          </a:p>
        </p:txBody>
      </p:sp>
      <p:pic>
        <p:nvPicPr>
          <p:cNvPr id="4" name="Picture 3">
            <a:extLst>
              <a:ext uri="{FF2B5EF4-FFF2-40B4-BE49-F238E27FC236}">
                <a16:creationId xmlns:a16="http://schemas.microsoft.com/office/drawing/2014/main" id="{5DB88C38-3B59-6E40-A6CD-AB2E3BF1957D}"/>
              </a:ext>
            </a:extLst>
          </p:cNvPr>
          <p:cNvPicPr>
            <a:picLocks noChangeAspect="1"/>
          </p:cNvPicPr>
          <p:nvPr/>
        </p:nvPicPr>
        <p:blipFill>
          <a:blip r:embed="rId2"/>
          <a:stretch>
            <a:fillRect/>
          </a:stretch>
        </p:blipFill>
        <p:spPr>
          <a:xfrm>
            <a:off x="134470" y="-21021"/>
            <a:ext cx="8875059" cy="6858000"/>
          </a:xfrm>
          <a:prstGeom prst="rect">
            <a:avLst/>
          </a:prstGeom>
        </p:spPr>
      </p:pic>
      <p:sp>
        <p:nvSpPr>
          <p:cNvPr id="6" name="TextBox 5">
            <a:extLst>
              <a:ext uri="{FF2B5EF4-FFF2-40B4-BE49-F238E27FC236}">
                <a16:creationId xmlns:a16="http://schemas.microsoft.com/office/drawing/2014/main" id="{1621EAE8-7192-CB46-9286-0E8BBAFA53EA}"/>
              </a:ext>
            </a:extLst>
          </p:cNvPr>
          <p:cNvSpPr txBox="1"/>
          <p:nvPr/>
        </p:nvSpPr>
        <p:spPr>
          <a:xfrm>
            <a:off x="1502979" y="189186"/>
            <a:ext cx="6989380" cy="369332"/>
          </a:xfrm>
          <a:prstGeom prst="rect">
            <a:avLst/>
          </a:prstGeom>
          <a:noFill/>
        </p:spPr>
        <p:txBody>
          <a:bodyPr wrap="square" rtlCol="0">
            <a:spAutoFit/>
          </a:bodyPr>
          <a:lstStyle/>
          <a:p>
            <a:r>
              <a:rPr lang="en-US" dirty="0">
                <a:solidFill>
                  <a:srgbClr val="FF0000"/>
                </a:solidFill>
              </a:rPr>
              <a:t>See:  </a:t>
            </a:r>
            <a:r>
              <a:rPr lang="en-US" dirty="0">
                <a:solidFill>
                  <a:srgbClr val="FF0000"/>
                </a:solidFill>
                <a:hlinkClick r:id="rId3"/>
              </a:rPr>
              <a:t>http://</a:t>
            </a:r>
            <a:r>
              <a:rPr lang="en-US" dirty="0" err="1">
                <a:solidFill>
                  <a:srgbClr val="FF0000"/>
                </a:solidFill>
                <a:hlinkClick r:id="rId3"/>
              </a:rPr>
              <a:t>earthquakes.ok.gov</a:t>
            </a:r>
            <a:r>
              <a:rPr lang="en-US" dirty="0">
                <a:solidFill>
                  <a:srgbClr val="FF0000"/>
                </a:solidFill>
                <a:hlinkClick r:id="rId3"/>
              </a:rPr>
              <a:t>/what-we-know/earthquake-map/</a:t>
            </a:r>
            <a:endParaRPr lang="en-US" dirty="0">
              <a:solidFill>
                <a:srgbClr val="FF0000"/>
              </a:solidFill>
            </a:endParaRPr>
          </a:p>
        </p:txBody>
      </p:sp>
    </p:spTree>
    <p:extLst>
      <p:ext uri="{BB962C8B-B14F-4D97-AF65-F5344CB8AC3E}">
        <p14:creationId xmlns:p14="http://schemas.microsoft.com/office/powerpoint/2010/main" val="728678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257ED5F6-3856-6846-8302-2FB7FFAB26B2}"/>
              </a:ext>
            </a:extLst>
          </p:cNvPr>
          <p:cNvPicPr>
            <a:picLocks noGrp="1" noChangeAspect="1"/>
          </p:cNvPicPr>
          <p:nvPr>
            <p:ph sz="half" idx="2"/>
          </p:nvPr>
        </p:nvPicPr>
        <p:blipFill>
          <a:blip r:embed="rId2"/>
          <a:stretch>
            <a:fillRect/>
          </a:stretch>
        </p:blipFill>
        <p:spPr>
          <a:xfrm>
            <a:off x="1205463" y="2286980"/>
            <a:ext cx="3002215" cy="3429000"/>
          </a:xfrm>
        </p:spPr>
      </p:pic>
      <p:sp>
        <p:nvSpPr>
          <p:cNvPr id="3" name="Title 2">
            <a:extLst>
              <a:ext uri="{FF2B5EF4-FFF2-40B4-BE49-F238E27FC236}">
                <a16:creationId xmlns:a16="http://schemas.microsoft.com/office/drawing/2014/main" id="{088201D7-B3C3-974F-B40F-D54732921FA3}"/>
              </a:ext>
            </a:extLst>
          </p:cNvPr>
          <p:cNvSpPr>
            <a:spLocks noGrp="1"/>
          </p:cNvSpPr>
          <p:nvPr>
            <p:ph type="title"/>
          </p:nvPr>
        </p:nvSpPr>
        <p:spPr/>
        <p:txBody>
          <a:bodyPr>
            <a:normAutofit/>
          </a:bodyPr>
          <a:lstStyle/>
          <a:p>
            <a:r>
              <a:rPr lang="en-US" dirty="0"/>
              <a:t>Oklahoma Earthquakes</a:t>
            </a:r>
            <a:br>
              <a:rPr lang="en-US" dirty="0"/>
            </a:br>
            <a:r>
              <a:rPr lang="en-US" sz="2025" dirty="0"/>
              <a:t>http://</a:t>
            </a:r>
            <a:r>
              <a:rPr lang="en-US" sz="2025" dirty="0" err="1"/>
              <a:t>earthquakes.ok.gov</a:t>
            </a:r>
            <a:r>
              <a:rPr lang="en-US" sz="2025" dirty="0"/>
              <a:t>/what-we-know/earthquake-map/</a:t>
            </a:r>
          </a:p>
        </p:txBody>
      </p:sp>
      <p:pic>
        <p:nvPicPr>
          <p:cNvPr id="7" name="Content Placeholder 6">
            <a:extLst>
              <a:ext uri="{FF2B5EF4-FFF2-40B4-BE49-F238E27FC236}">
                <a16:creationId xmlns:a16="http://schemas.microsoft.com/office/drawing/2014/main" id="{D06B81EA-40EF-BB41-9ADF-DF93A7703181}"/>
              </a:ext>
            </a:extLst>
          </p:cNvPr>
          <p:cNvPicPr>
            <a:picLocks noGrp="1" noChangeAspect="1"/>
          </p:cNvPicPr>
          <p:nvPr>
            <p:ph sz="half" idx="1"/>
          </p:nvPr>
        </p:nvPicPr>
        <p:blipFill>
          <a:blip r:embed="rId3"/>
          <a:stretch>
            <a:fillRect/>
          </a:stretch>
        </p:blipFill>
        <p:spPr>
          <a:xfrm>
            <a:off x="5215692" y="2286980"/>
            <a:ext cx="3027316" cy="3429000"/>
          </a:xfrm>
        </p:spPr>
      </p:pic>
    </p:spTree>
    <p:extLst>
      <p:ext uri="{BB962C8B-B14F-4D97-AF65-F5344CB8AC3E}">
        <p14:creationId xmlns:p14="http://schemas.microsoft.com/office/powerpoint/2010/main" val="2929908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15FF79-7931-F349-98E4-B0587BDCE3E9}"/>
              </a:ext>
            </a:extLst>
          </p:cNvPr>
          <p:cNvPicPr>
            <a:picLocks noChangeAspect="1"/>
          </p:cNvPicPr>
          <p:nvPr/>
        </p:nvPicPr>
        <p:blipFill>
          <a:blip r:embed="rId2"/>
          <a:stretch>
            <a:fillRect/>
          </a:stretch>
        </p:blipFill>
        <p:spPr>
          <a:xfrm>
            <a:off x="1229998" y="857250"/>
            <a:ext cx="6684004" cy="5143500"/>
          </a:xfrm>
          <a:prstGeom prst="rect">
            <a:avLst/>
          </a:prstGeom>
        </p:spPr>
      </p:pic>
      <p:sp>
        <p:nvSpPr>
          <p:cNvPr id="7" name="TextBox 6">
            <a:extLst>
              <a:ext uri="{FF2B5EF4-FFF2-40B4-BE49-F238E27FC236}">
                <a16:creationId xmlns:a16="http://schemas.microsoft.com/office/drawing/2014/main" id="{39307D4E-2C24-4241-9310-54200736B02E}"/>
              </a:ext>
            </a:extLst>
          </p:cNvPr>
          <p:cNvSpPr txBox="1"/>
          <p:nvPr/>
        </p:nvSpPr>
        <p:spPr>
          <a:xfrm>
            <a:off x="6696635" y="2460812"/>
            <a:ext cx="2188509" cy="715581"/>
          </a:xfrm>
          <a:prstGeom prst="rect">
            <a:avLst/>
          </a:prstGeom>
          <a:solidFill>
            <a:schemeClr val="bg1"/>
          </a:solidFill>
          <a:ln>
            <a:solidFill>
              <a:srgbClr val="0E0AFF"/>
            </a:solidFill>
          </a:ln>
        </p:spPr>
        <p:txBody>
          <a:bodyPr wrap="square" rtlCol="0">
            <a:spAutoFit/>
          </a:bodyPr>
          <a:lstStyle/>
          <a:p>
            <a:r>
              <a:rPr lang="en-US" sz="1350" dirty="0"/>
              <a:t>Hong et al., 2018</a:t>
            </a:r>
          </a:p>
          <a:p>
            <a:r>
              <a:rPr lang="en-US" sz="1350" dirty="0"/>
              <a:t>https://</a:t>
            </a:r>
            <a:r>
              <a:rPr lang="en-US" sz="1350" dirty="0" err="1"/>
              <a:t>www.mdpi.com</a:t>
            </a:r>
            <a:r>
              <a:rPr lang="en-US" sz="1350" dirty="0"/>
              <a:t>/2076-3263/8/12/436/</a:t>
            </a:r>
            <a:r>
              <a:rPr lang="en-US" sz="1350" dirty="0" err="1"/>
              <a:t>htm</a:t>
            </a:r>
            <a:endParaRPr lang="en-US" sz="1350" dirty="0"/>
          </a:p>
        </p:txBody>
      </p:sp>
    </p:spTree>
    <p:extLst>
      <p:ext uri="{BB962C8B-B14F-4D97-AF65-F5344CB8AC3E}">
        <p14:creationId xmlns:p14="http://schemas.microsoft.com/office/powerpoint/2010/main" val="3293441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Earthquake Faults of the Western US</a:t>
            </a:r>
            <a:br>
              <a:rPr lang="en-US" dirty="0"/>
            </a:br>
            <a:r>
              <a:rPr lang="en-US" sz="2000" dirty="0">
                <a:solidFill>
                  <a:srgbClr val="800000"/>
                </a:solidFill>
              </a:rPr>
              <a:t>http://</a:t>
            </a:r>
            <a:r>
              <a:rPr lang="en-US" sz="2000" dirty="0" err="1">
                <a:solidFill>
                  <a:srgbClr val="800000"/>
                </a:solidFill>
              </a:rPr>
              <a:t>geohazards.usgs.gov/qfaults/map.php</a:t>
            </a:r>
            <a:endParaRPr lang="en-US" sz="2000" dirty="0">
              <a:solidFill>
                <a:srgbClr val="800000"/>
              </a:solidFill>
            </a:endParaRPr>
          </a:p>
        </p:txBody>
      </p:sp>
      <p:sp>
        <p:nvSpPr>
          <p:cNvPr id="3" name="Content Placeholder 2"/>
          <p:cNvSpPr>
            <a:spLocks noGrp="1"/>
          </p:cNvSpPr>
          <p:nvPr>
            <p:ph sz="half" idx="1"/>
          </p:nvPr>
        </p:nvSpPr>
        <p:spPr/>
        <p:txBody>
          <a:bodyPr>
            <a:normAutofit lnSpcReduction="10000"/>
          </a:bodyPr>
          <a:lstStyle/>
          <a:p>
            <a:r>
              <a:rPr lang="en-US" sz="2000" dirty="0"/>
              <a:t>Major plate boundary in California is San Andreas fault system</a:t>
            </a:r>
          </a:p>
          <a:p>
            <a:r>
              <a:rPr lang="en-US" sz="2000" dirty="0"/>
              <a:t>San Andreas fault is a strike slip fault system</a:t>
            </a:r>
          </a:p>
          <a:p>
            <a:r>
              <a:rPr lang="en-US" sz="2000" dirty="0"/>
              <a:t>Nevada faults are more typically normal faults of the Basin and Range province</a:t>
            </a:r>
          </a:p>
          <a:p>
            <a:r>
              <a:rPr lang="en-US" sz="2000" dirty="0"/>
              <a:t>Wasatch fault in Utah is also a strike slip fault</a:t>
            </a:r>
          </a:p>
          <a:p>
            <a:r>
              <a:rPr lang="en-US" sz="2000" dirty="0"/>
              <a:t>Farther north, along coast of Oregon and Washington, thrust faults dominate due to active </a:t>
            </a:r>
            <a:r>
              <a:rPr lang="en-US" sz="2000" dirty="0" err="1"/>
              <a:t>subduction</a:t>
            </a:r>
            <a:r>
              <a:rPr lang="en-US" sz="2000" dirty="0"/>
              <a:t> processes</a:t>
            </a:r>
          </a:p>
        </p:txBody>
      </p:sp>
      <p:pic>
        <p:nvPicPr>
          <p:cNvPr id="5" name="Content Placeholder 4" descr="Screen Shot 2013-09-26 at 10.25.46 AM.png"/>
          <p:cNvPicPr>
            <a:picLocks noGrp="1" noChangeAspect="1"/>
          </p:cNvPicPr>
          <p:nvPr>
            <p:ph sz="half" idx="2"/>
          </p:nvPr>
        </p:nvPicPr>
        <p:blipFill>
          <a:blip r:embed="rId2"/>
          <a:srcRect t="-13444" b="-13444"/>
          <a:stretch>
            <a:fillRect/>
          </a:stretch>
        </p:blip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California Fault Map</a:t>
            </a:r>
            <a:br>
              <a:rPr lang="en-US" dirty="0"/>
            </a:br>
            <a:r>
              <a:rPr lang="en-US" sz="2000" dirty="0" err="1">
                <a:solidFill>
                  <a:srgbClr val="800000"/>
                </a:solidFill>
              </a:rPr>
              <a:t>www.openhazards.com</a:t>
            </a:r>
            <a:r>
              <a:rPr lang="en-US" sz="2000" dirty="0">
                <a:solidFill>
                  <a:srgbClr val="800000"/>
                </a:solidFill>
              </a:rPr>
              <a:t>/viewer</a:t>
            </a:r>
          </a:p>
        </p:txBody>
      </p:sp>
      <p:sp>
        <p:nvSpPr>
          <p:cNvPr id="5" name="Content Placeholder 4"/>
          <p:cNvSpPr>
            <a:spLocks noGrp="1"/>
          </p:cNvSpPr>
          <p:nvPr>
            <p:ph sz="half" idx="1"/>
          </p:nvPr>
        </p:nvSpPr>
        <p:spPr/>
        <p:txBody>
          <a:bodyPr>
            <a:normAutofit/>
          </a:bodyPr>
          <a:lstStyle/>
          <a:p>
            <a:r>
              <a:rPr lang="en-US" sz="2000" dirty="0"/>
              <a:t>San Andreas fault is the most prominent and active fault, but there are many other very active faults</a:t>
            </a:r>
          </a:p>
          <a:p>
            <a:r>
              <a:rPr lang="en-US" sz="2000" dirty="0"/>
              <a:t> San Andreas starts near the Salton Sea in the south, then passes through the Transverse Ranges north of Los Angeles, then along the western border of the Great Valley, then along the San Francisco Peninsula, along the coast north of San Francisco, and finally turns west at Mendocino</a:t>
            </a:r>
          </a:p>
        </p:txBody>
      </p:sp>
      <p:pic>
        <p:nvPicPr>
          <p:cNvPr id="9" name="Content Placeholder 8" descr="Screen Shot 2013-09-26 at 10.48.35 AM.png"/>
          <p:cNvPicPr>
            <a:picLocks noGrp="1" noChangeAspect="1"/>
          </p:cNvPicPr>
          <p:nvPr>
            <p:ph sz="half" idx="2"/>
          </p:nvPr>
        </p:nvPicPr>
        <p:blipFill>
          <a:blip r:embed="rId2"/>
          <a:srcRect t="-6626" b="-6626"/>
          <a:stretch>
            <a:fillRect/>
          </a:stretch>
        </p:blip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Faults of Northern California</a:t>
            </a:r>
            <a:br>
              <a:rPr lang="en-US" dirty="0"/>
            </a:br>
            <a:r>
              <a:rPr lang="en-US" sz="2000" dirty="0" err="1">
                <a:solidFill>
                  <a:srgbClr val="800000"/>
                </a:solidFill>
              </a:rPr>
              <a:t>www.openhazards.com</a:t>
            </a:r>
            <a:r>
              <a:rPr lang="en-US" sz="2000" dirty="0">
                <a:solidFill>
                  <a:srgbClr val="800000"/>
                </a:solidFill>
              </a:rPr>
              <a:t>/viewer</a:t>
            </a:r>
          </a:p>
        </p:txBody>
      </p:sp>
      <p:pic>
        <p:nvPicPr>
          <p:cNvPr id="7" name="Content Placeholder 6" descr="Screen Shot 2013-09-26 at 10.51.03 AM.png"/>
          <p:cNvPicPr>
            <a:picLocks noGrp="1" noChangeAspect="1"/>
          </p:cNvPicPr>
          <p:nvPr>
            <p:ph idx="1"/>
          </p:nvPr>
        </p:nvPicPr>
        <p:blipFill>
          <a:blip r:embed="rId2"/>
          <a:srcRect l="-39544" r="-39544"/>
          <a:stretch>
            <a:fillRect/>
          </a:stretch>
        </p:blip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San Andreas Fault in Bay Area</a:t>
            </a:r>
            <a:br>
              <a:rPr lang="en-US" dirty="0"/>
            </a:br>
            <a:r>
              <a:rPr lang="en-US" sz="2000" dirty="0">
                <a:solidFill>
                  <a:srgbClr val="800000"/>
                </a:solidFill>
              </a:rPr>
              <a:t>http://</a:t>
            </a:r>
            <a:r>
              <a:rPr lang="en-US" sz="2000" dirty="0" err="1">
                <a:solidFill>
                  <a:srgbClr val="800000"/>
                </a:solidFill>
              </a:rPr>
              <a:t>earthobservatory.nasa.gov/IOTD/view.php?id</a:t>
            </a:r>
            <a:r>
              <a:rPr lang="en-US" sz="2000" dirty="0">
                <a:solidFill>
                  <a:srgbClr val="800000"/>
                </a:solidFill>
              </a:rPr>
              <a:t>=39018 </a:t>
            </a:r>
            <a:r>
              <a:rPr lang="en-US" sz="2000" dirty="0" err="1">
                <a:solidFill>
                  <a:srgbClr val="800000"/>
                </a:solidFill>
              </a:rPr>
              <a:t>www.stanford.edu</a:t>
            </a:r>
            <a:endParaRPr lang="en-US" dirty="0"/>
          </a:p>
        </p:txBody>
      </p:sp>
      <p:pic>
        <p:nvPicPr>
          <p:cNvPr id="8" name="Content Placeholder 7" descr="PIA12075.jpg"/>
          <p:cNvPicPr>
            <a:picLocks noGrp="1" noChangeAspect="1"/>
          </p:cNvPicPr>
          <p:nvPr>
            <p:ph sz="half" idx="1"/>
          </p:nvPr>
        </p:nvPicPr>
        <p:blipFill>
          <a:blip r:embed="rId2"/>
          <a:srcRect t="-11128" b="-11128"/>
          <a:stretch>
            <a:fillRect/>
          </a:stretch>
        </p:blipFill>
        <p:spPr/>
      </p:pic>
      <p:pic>
        <p:nvPicPr>
          <p:cNvPr id="7" name="Content Placeholder 6" descr="FT02.3.gif"/>
          <p:cNvPicPr>
            <a:picLocks noGrp="1" noChangeAspect="1"/>
          </p:cNvPicPr>
          <p:nvPr>
            <p:ph sz="half" idx="2"/>
          </p:nvPr>
        </p:nvPicPr>
        <p:blipFill>
          <a:blip r:embed="rId3"/>
          <a:srcRect l="-14921" r="-14921"/>
          <a:stretch>
            <a:fillRect/>
          </a:stretch>
        </p:blip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Faults of Central California</a:t>
            </a:r>
            <a:br>
              <a:rPr lang="en-US" dirty="0"/>
            </a:br>
            <a:r>
              <a:rPr lang="en-US" sz="2000" dirty="0" err="1">
                <a:solidFill>
                  <a:srgbClr val="800000"/>
                </a:solidFill>
              </a:rPr>
              <a:t>www.openhazards.com</a:t>
            </a:r>
            <a:r>
              <a:rPr lang="en-US" sz="2000" dirty="0">
                <a:solidFill>
                  <a:srgbClr val="800000"/>
                </a:solidFill>
              </a:rPr>
              <a:t>/viewer</a:t>
            </a:r>
          </a:p>
        </p:txBody>
      </p:sp>
      <p:pic>
        <p:nvPicPr>
          <p:cNvPr id="6" name="Content Placeholder 5" descr="Screen Shot 2013-09-26 at 10.52.58 AM.png"/>
          <p:cNvPicPr>
            <a:picLocks noGrp="1" noChangeAspect="1"/>
          </p:cNvPicPr>
          <p:nvPr>
            <p:ph idx="1"/>
          </p:nvPr>
        </p:nvPicPr>
        <p:blipFill>
          <a:blip r:embed="rId2"/>
          <a:srcRect l="-39965" r="-39965"/>
          <a:stretch>
            <a:fillRect/>
          </a:stretch>
        </p:blip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San Andreas Fault in Central California</a:t>
            </a:r>
            <a:br>
              <a:rPr lang="en-US" dirty="0"/>
            </a:br>
            <a:r>
              <a:rPr lang="en-US" sz="2000" dirty="0" err="1">
                <a:solidFill>
                  <a:srgbClr val="800000"/>
                </a:solidFill>
              </a:rPr>
              <a:t>www.sanandreasfault.org</a:t>
            </a:r>
            <a:endParaRPr lang="en-US" sz="2000" dirty="0">
              <a:solidFill>
                <a:srgbClr val="800000"/>
              </a:solidFill>
            </a:endParaRPr>
          </a:p>
        </p:txBody>
      </p:sp>
      <p:pic>
        <p:nvPicPr>
          <p:cNvPr id="8" name="Content Placeholder 7" descr="4020_A.jpg"/>
          <p:cNvPicPr>
            <a:picLocks noGrp="1" noChangeAspect="1"/>
          </p:cNvPicPr>
          <p:nvPr>
            <p:ph sz="half" idx="1"/>
          </p:nvPr>
        </p:nvPicPr>
        <p:blipFill>
          <a:blip r:embed="rId2"/>
          <a:srcRect t="-24712" b="-24712"/>
          <a:stretch>
            <a:fillRect/>
          </a:stretch>
        </p:blipFill>
        <p:spPr/>
      </p:pic>
      <p:pic>
        <p:nvPicPr>
          <p:cNvPr id="7" name="Content Placeholder 6" descr="San_Andreas.gif"/>
          <p:cNvPicPr>
            <a:picLocks noGrp="1" noChangeAspect="1"/>
          </p:cNvPicPr>
          <p:nvPr>
            <p:ph sz="half" idx="2"/>
          </p:nvPr>
        </p:nvPicPr>
        <p:blipFill>
          <a:blip r:embed="rId3"/>
          <a:srcRect l="-15288" r="-15288"/>
          <a:stretch>
            <a:fillRect/>
          </a:stretch>
        </p:blip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Earthquake Faults near Hollister, CA</a:t>
            </a:r>
            <a:br>
              <a:rPr lang="en-US" sz="2000" dirty="0">
                <a:solidFill>
                  <a:srgbClr val="800000"/>
                </a:solidFill>
              </a:rPr>
            </a:br>
            <a:r>
              <a:rPr lang="en-US" sz="2000" dirty="0">
                <a:solidFill>
                  <a:srgbClr val="800000"/>
                </a:solidFill>
              </a:rPr>
              <a:t>http://</a:t>
            </a:r>
            <a:r>
              <a:rPr lang="en-US" sz="2000" dirty="0" err="1">
                <a:solidFill>
                  <a:srgbClr val="800000"/>
                </a:solidFill>
              </a:rPr>
              <a:t>pubs.usgs.gov/bul/b2188/b2188ch6.pdf</a:t>
            </a:r>
            <a:endParaRPr lang="en-US" sz="2000" dirty="0">
              <a:solidFill>
                <a:srgbClr val="800000"/>
              </a:solidFill>
            </a:endParaRPr>
          </a:p>
        </p:txBody>
      </p:sp>
      <p:pic>
        <p:nvPicPr>
          <p:cNvPr id="6" name="Content Placeholder 5" descr="Screen Shot 2013-09-26 at 11.03.39 AM.png"/>
          <p:cNvPicPr>
            <a:picLocks noGrp="1" noChangeAspect="1"/>
          </p:cNvPicPr>
          <p:nvPr>
            <p:ph sz="half" idx="1"/>
          </p:nvPr>
        </p:nvPicPr>
        <p:blipFill>
          <a:blip r:embed="rId2"/>
          <a:srcRect t="-28140" b="-28140"/>
          <a:stretch>
            <a:fillRect/>
          </a:stretch>
        </p:blipFill>
        <p:spPr>
          <a:xfrm>
            <a:off x="4648200" y="1725613"/>
            <a:ext cx="4038600" cy="4525962"/>
          </a:xfrm>
        </p:spPr>
      </p:pic>
      <p:pic>
        <p:nvPicPr>
          <p:cNvPr id="5" name="Content Placeholder 4" descr="Screen Shot 2013-09-26 at 10.58.03 AM.png"/>
          <p:cNvPicPr>
            <a:picLocks noGrp="1" noChangeAspect="1"/>
          </p:cNvPicPr>
          <p:nvPr>
            <p:ph sz="half" idx="2"/>
          </p:nvPr>
        </p:nvPicPr>
        <p:blipFill>
          <a:blip r:embed="rId3"/>
          <a:srcRect l="-7115" r="-7115"/>
          <a:stretch>
            <a:fillRect/>
          </a:stretch>
        </p:blipFill>
        <p:spPr>
          <a:xfrm>
            <a:off x="413997" y="1736890"/>
            <a:ext cx="4038600" cy="4525963"/>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a:t>
            </a:r>
          </a:p>
        </p:txBody>
      </p:sp>
      <p:sp>
        <p:nvSpPr>
          <p:cNvPr id="3" name="Content Placeholder 2"/>
          <p:cNvSpPr>
            <a:spLocks noGrp="1"/>
          </p:cNvSpPr>
          <p:nvPr>
            <p:ph idx="1"/>
          </p:nvPr>
        </p:nvSpPr>
        <p:spPr/>
        <p:txBody>
          <a:bodyPr/>
          <a:lstStyle/>
          <a:p>
            <a:r>
              <a:rPr lang="en-US" dirty="0"/>
              <a:t>Earthquake Geology</a:t>
            </a:r>
          </a:p>
          <a:p>
            <a:r>
              <a:rPr lang="en-US" dirty="0"/>
              <a:t>What is an earthquake</a:t>
            </a:r>
          </a:p>
          <a:p>
            <a:r>
              <a:rPr lang="en-US" dirty="0"/>
              <a:t>Faults and mapping</a:t>
            </a:r>
          </a:p>
          <a:p>
            <a:r>
              <a:rPr lang="en-US" dirty="0"/>
              <a:t>Types of faults</a:t>
            </a:r>
          </a:p>
          <a:p>
            <a:pPr>
              <a:buNone/>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Faults of Southern California</a:t>
            </a:r>
            <a:br>
              <a:rPr lang="en-US" dirty="0"/>
            </a:br>
            <a:r>
              <a:rPr lang="en-US" sz="2000" dirty="0" err="1">
                <a:solidFill>
                  <a:srgbClr val="800000"/>
                </a:solidFill>
              </a:rPr>
              <a:t>www.openhazards.com</a:t>
            </a:r>
            <a:r>
              <a:rPr lang="en-US" sz="2000" dirty="0">
                <a:solidFill>
                  <a:srgbClr val="800000"/>
                </a:solidFill>
              </a:rPr>
              <a:t>/viewer</a:t>
            </a:r>
          </a:p>
        </p:txBody>
      </p:sp>
      <p:pic>
        <p:nvPicPr>
          <p:cNvPr id="6" name="Content Placeholder 5" descr="Screen Shot 2013-09-26 at 10.54.33 AM.png"/>
          <p:cNvPicPr>
            <a:picLocks noGrp="1" noChangeAspect="1"/>
          </p:cNvPicPr>
          <p:nvPr>
            <p:ph idx="1"/>
          </p:nvPr>
        </p:nvPicPr>
        <p:blipFill>
          <a:blip r:embed="rId2"/>
          <a:srcRect l="-40387" r="-40387"/>
          <a:stretch>
            <a:fillRect/>
          </a:stretch>
        </p:blip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Imperial Valley Earthquake</a:t>
            </a:r>
            <a:br>
              <a:rPr lang="en-US" dirty="0"/>
            </a:br>
            <a:r>
              <a:rPr lang="en-US" sz="2400" dirty="0">
                <a:solidFill>
                  <a:srgbClr val="0000FF"/>
                </a:solidFill>
              </a:rPr>
              <a:t>October 15, 1979 Magnitude 6.4</a:t>
            </a:r>
            <a:br>
              <a:rPr lang="en-US" dirty="0"/>
            </a:br>
            <a:r>
              <a:rPr lang="en-US" sz="2000" dirty="0" err="1">
                <a:solidFill>
                  <a:srgbClr val="800000"/>
                </a:solidFill>
              </a:rPr>
              <a:t>www.smate.wwu.edu</a:t>
            </a:r>
            <a:endParaRPr lang="en-US" sz="2000" dirty="0">
              <a:solidFill>
                <a:srgbClr val="800000"/>
              </a:solidFill>
            </a:endParaRPr>
          </a:p>
        </p:txBody>
      </p:sp>
      <p:pic>
        <p:nvPicPr>
          <p:cNvPr id="5" name="Content Placeholder 4" descr="eq-CA-south-06.JPG"/>
          <p:cNvPicPr>
            <a:picLocks noGrp="1" noChangeAspect="1"/>
          </p:cNvPicPr>
          <p:nvPr>
            <p:ph idx="1"/>
          </p:nvPr>
        </p:nvPicPr>
        <p:blipFill>
          <a:blip r:embed="rId2"/>
          <a:srcRect l="-10610" r="-10610"/>
          <a:stretch>
            <a:fillRect/>
          </a:stretch>
        </p:blip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Imperial Valley Earthquake</a:t>
            </a:r>
            <a:br>
              <a:rPr lang="en-US" dirty="0"/>
            </a:br>
            <a:r>
              <a:rPr lang="en-US" sz="2400" dirty="0">
                <a:solidFill>
                  <a:srgbClr val="0000FF"/>
                </a:solidFill>
              </a:rPr>
              <a:t>May 19, 1940 Magnitude 7.1</a:t>
            </a:r>
            <a:br>
              <a:rPr lang="en-US" dirty="0"/>
            </a:br>
            <a:r>
              <a:rPr lang="en-US" sz="1600" dirty="0">
                <a:solidFill>
                  <a:srgbClr val="800000"/>
                </a:solidFill>
              </a:rPr>
              <a:t>http://earthquake.usgs.gov/earthquakes/states/events/1940_05_19.php</a:t>
            </a:r>
          </a:p>
        </p:txBody>
      </p:sp>
      <p:pic>
        <p:nvPicPr>
          <p:cNvPr id="7" name="Content Placeholder 6" descr="Orange Grove 1940.png"/>
          <p:cNvPicPr>
            <a:picLocks noGrp="1" noChangeAspect="1"/>
          </p:cNvPicPr>
          <p:nvPr>
            <p:ph idx="1"/>
          </p:nvPr>
        </p:nvPicPr>
        <p:blipFill>
          <a:blip r:embed="rId2"/>
          <a:srcRect l="-7401" r="-7401"/>
          <a:stretch>
            <a:fillRect/>
          </a:stretch>
        </p:blip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Another Major Strike Slip Fault</a:t>
            </a:r>
            <a:br>
              <a:rPr lang="en-US" dirty="0"/>
            </a:br>
            <a:r>
              <a:rPr lang="en-US" sz="2000" dirty="0" err="1">
                <a:solidFill>
                  <a:srgbClr val="800000"/>
                </a:solidFill>
              </a:rPr>
              <a:t>www.wikipedia.org</a:t>
            </a:r>
            <a:endParaRPr lang="en-US" sz="2000" dirty="0">
              <a:solidFill>
                <a:srgbClr val="800000"/>
              </a:solidFill>
            </a:endParaRPr>
          </a:p>
        </p:txBody>
      </p:sp>
      <p:sp>
        <p:nvSpPr>
          <p:cNvPr id="6" name="Content Placeholder 5"/>
          <p:cNvSpPr>
            <a:spLocks noGrp="1"/>
          </p:cNvSpPr>
          <p:nvPr>
            <p:ph sz="half" idx="1"/>
          </p:nvPr>
        </p:nvSpPr>
        <p:spPr>
          <a:xfrm>
            <a:off x="361356" y="1600200"/>
            <a:ext cx="4346919" cy="4525963"/>
          </a:xfrm>
        </p:spPr>
        <p:txBody>
          <a:bodyPr>
            <a:normAutofit lnSpcReduction="10000"/>
          </a:bodyPr>
          <a:lstStyle/>
          <a:p>
            <a:r>
              <a:rPr lang="en-US" sz="2400" dirty="0"/>
              <a:t>Alpine fault in New Zealand is a right-lateral strike slip fault, similar to the San Andreas fault of California</a:t>
            </a:r>
          </a:p>
          <a:p>
            <a:r>
              <a:rPr lang="en-US" sz="2400" dirty="0"/>
              <a:t>Slip rates are about 30 mm/</a:t>
            </a:r>
            <a:r>
              <a:rPr lang="en-US" sz="2400" dirty="0" err="1"/>
              <a:t>yr</a:t>
            </a:r>
            <a:r>
              <a:rPr lang="en-US" sz="2400" dirty="0"/>
              <a:t> in the central region</a:t>
            </a:r>
          </a:p>
          <a:p>
            <a:r>
              <a:rPr lang="en-US" sz="2400" dirty="0"/>
              <a:t>Links two of the world's large </a:t>
            </a:r>
            <a:r>
              <a:rPr lang="en-US" sz="2400" dirty="0" err="1"/>
              <a:t>subduction</a:t>
            </a:r>
            <a:r>
              <a:rPr lang="en-US" sz="2400" dirty="0"/>
              <a:t> zones</a:t>
            </a:r>
          </a:p>
          <a:p>
            <a:r>
              <a:rPr lang="en-US" sz="2400" dirty="0" err="1"/>
              <a:t>Hikurangi</a:t>
            </a:r>
            <a:r>
              <a:rPr lang="en-US" sz="2400" dirty="0"/>
              <a:t> </a:t>
            </a:r>
            <a:r>
              <a:rPr lang="en-US" sz="2400" dirty="0" err="1"/>
              <a:t>subduction</a:t>
            </a:r>
            <a:r>
              <a:rPr lang="en-US" sz="2400" dirty="0"/>
              <a:t> zone to the northeast</a:t>
            </a:r>
          </a:p>
          <a:p>
            <a:r>
              <a:rPr lang="en-US" sz="2400" dirty="0" err="1"/>
              <a:t>Puysegur</a:t>
            </a:r>
            <a:r>
              <a:rPr lang="en-US" sz="2400" dirty="0"/>
              <a:t> </a:t>
            </a:r>
            <a:r>
              <a:rPr lang="en-US" sz="2400" dirty="0" err="1"/>
              <a:t>subduction</a:t>
            </a:r>
            <a:r>
              <a:rPr lang="en-US" sz="2400" dirty="0"/>
              <a:t> zone to the southwest</a:t>
            </a:r>
          </a:p>
        </p:txBody>
      </p:sp>
      <p:pic>
        <p:nvPicPr>
          <p:cNvPr id="10" name="Content Placeholder 9" descr="Screen Shot 2013-09-26 at 2.28.21 PM.png"/>
          <p:cNvPicPr>
            <a:picLocks noGrp="1" noChangeAspect="1"/>
          </p:cNvPicPr>
          <p:nvPr>
            <p:ph sz="half" idx="2"/>
          </p:nvPr>
        </p:nvPicPr>
        <p:blipFill>
          <a:blip r:embed="rId2"/>
          <a:srcRect t="-1128" b="-1128"/>
          <a:stretch>
            <a:fillRect/>
          </a:stretch>
        </p:blipFill>
        <p:spPr>
          <a:xfrm>
            <a:off x="4982790" y="1600200"/>
            <a:ext cx="3704009" cy="4150995"/>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North Anatolian Fault</a:t>
            </a:r>
            <a:br>
              <a:rPr lang="en-US" dirty="0"/>
            </a:br>
            <a:r>
              <a:rPr lang="en-US" sz="2400" dirty="0">
                <a:solidFill>
                  <a:srgbClr val="0000FF"/>
                </a:solidFill>
              </a:rPr>
              <a:t>Another major strike slip fault</a:t>
            </a:r>
            <a:br>
              <a:rPr lang="en-US" sz="2400" dirty="0">
                <a:solidFill>
                  <a:srgbClr val="0000FF"/>
                </a:solidFill>
              </a:rPr>
            </a:br>
            <a:r>
              <a:rPr lang="en-US" sz="2000" dirty="0">
                <a:solidFill>
                  <a:srgbClr val="800000"/>
                </a:solidFill>
              </a:rPr>
              <a:t>http://</a:t>
            </a:r>
            <a:r>
              <a:rPr lang="en-US" sz="2000" dirty="0" err="1">
                <a:solidFill>
                  <a:srgbClr val="800000"/>
                </a:solidFill>
              </a:rPr>
              <a:t>en.wikipedia.org</a:t>
            </a:r>
            <a:r>
              <a:rPr lang="en-US" sz="2000" dirty="0">
                <a:solidFill>
                  <a:srgbClr val="800000"/>
                </a:solidFill>
              </a:rPr>
              <a:t>/wiki/</a:t>
            </a:r>
            <a:r>
              <a:rPr lang="en-US" sz="2000" dirty="0" err="1">
                <a:solidFill>
                  <a:srgbClr val="800000"/>
                </a:solidFill>
              </a:rPr>
              <a:t>North_Anatolian_Fault</a:t>
            </a:r>
            <a:endParaRPr lang="en-US" sz="2000" dirty="0">
              <a:solidFill>
                <a:srgbClr val="800000"/>
              </a:solidFill>
            </a:endParaRPr>
          </a:p>
        </p:txBody>
      </p:sp>
      <p:pic>
        <p:nvPicPr>
          <p:cNvPr id="4" name="Content Placeholder 3" descr="Slip-dist.png"/>
          <p:cNvPicPr>
            <a:picLocks noGrp="1" noChangeAspect="1"/>
          </p:cNvPicPr>
          <p:nvPr>
            <p:ph idx="1"/>
          </p:nvPr>
        </p:nvPicPr>
        <p:blipFill>
          <a:blip r:embed="rId2"/>
          <a:srcRect l="-243" r="-243"/>
          <a:stretch>
            <a:fillRect/>
          </a:stretch>
        </p:blipFill>
        <p:spPr/>
      </p:pic>
    </p:spTree>
    <p:extLst>
      <p:ext uri="{BB962C8B-B14F-4D97-AF65-F5344CB8AC3E}">
        <p14:creationId xmlns:p14="http://schemas.microsoft.com/office/powerpoint/2010/main" val="3947282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Thrust Faults</a:t>
            </a:r>
            <a:br>
              <a:rPr lang="en-US" dirty="0"/>
            </a:br>
            <a:r>
              <a:rPr lang="en-US" sz="2000" dirty="0" err="1">
                <a:solidFill>
                  <a:srgbClr val="800000"/>
                </a:solidFill>
              </a:rPr>
              <a:t>www.earthquake.usgs.gov</a:t>
            </a:r>
            <a:endParaRPr lang="en-US" sz="2000" dirty="0">
              <a:solidFill>
                <a:srgbClr val="800000"/>
              </a:solidFill>
            </a:endParaRPr>
          </a:p>
        </p:txBody>
      </p:sp>
      <p:sp>
        <p:nvSpPr>
          <p:cNvPr id="3" name="Content Placeholder 2"/>
          <p:cNvSpPr>
            <a:spLocks noGrp="1"/>
          </p:cNvSpPr>
          <p:nvPr>
            <p:ph sz="half" idx="1"/>
          </p:nvPr>
        </p:nvSpPr>
        <p:spPr/>
        <p:txBody>
          <a:bodyPr>
            <a:normAutofit/>
          </a:bodyPr>
          <a:lstStyle/>
          <a:p>
            <a:r>
              <a:rPr lang="en-US" sz="2000" dirty="0"/>
              <a:t>Thrust faulting occurs under compression</a:t>
            </a:r>
          </a:p>
          <a:p>
            <a:r>
              <a:rPr lang="en-US" sz="2000" dirty="0"/>
              <a:t>Layers on one side of the fault are thrust over layers on the other side</a:t>
            </a:r>
          </a:p>
          <a:p>
            <a:r>
              <a:rPr lang="en-US" sz="2000" dirty="0"/>
              <a:t>These types of faults occur on continents and in </a:t>
            </a:r>
            <a:r>
              <a:rPr lang="en-US" sz="2000" dirty="0" err="1"/>
              <a:t>subduction</a:t>
            </a:r>
            <a:r>
              <a:rPr lang="en-US" sz="2000" dirty="0"/>
              <a:t> zones</a:t>
            </a:r>
          </a:p>
          <a:p>
            <a:r>
              <a:rPr lang="en-US" sz="2000" dirty="0"/>
              <a:t>In oceanic regions, they are associated with </a:t>
            </a:r>
            <a:r>
              <a:rPr lang="en-US" sz="2000" dirty="0" err="1"/>
              <a:t>downgoing</a:t>
            </a:r>
            <a:r>
              <a:rPr lang="en-US" sz="2000" dirty="0"/>
              <a:t> slabs, trenches and </a:t>
            </a:r>
            <a:r>
              <a:rPr lang="en-US" sz="2000" dirty="0" err="1"/>
              <a:t>volcanisim</a:t>
            </a:r>
            <a:r>
              <a:rPr lang="en-US" sz="2000" dirty="0"/>
              <a:t> as we have seen</a:t>
            </a:r>
          </a:p>
        </p:txBody>
      </p:sp>
      <p:pic>
        <p:nvPicPr>
          <p:cNvPr id="5" name="Content Placeholder 4" descr="blindthrust.gif"/>
          <p:cNvPicPr>
            <a:picLocks noGrp="1" noChangeAspect="1"/>
          </p:cNvPicPr>
          <p:nvPr>
            <p:ph sz="half" idx="2"/>
          </p:nvPr>
        </p:nvPicPr>
        <p:blipFill>
          <a:blip r:embed="rId2"/>
          <a:srcRect t="-52981" b="-52981"/>
          <a:stretch>
            <a:fillRect/>
          </a:stretch>
        </p:blipFill>
        <p:spPr/>
      </p:pic>
      <p:sp>
        <p:nvSpPr>
          <p:cNvPr id="4" name="TextBox 3"/>
          <p:cNvSpPr txBox="1"/>
          <p:nvPr/>
        </p:nvSpPr>
        <p:spPr>
          <a:xfrm>
            <a:off x="4253023" y="5847048"/>
            <a:ext cx="4097279" cy="369332"/>
          </a:xfrm>
          <a:prstGeom prst="rect">
            <a:avLst/>
          </a:prstGeom>
          <a:noFill/>
        </p:spPr>
        <p:txBody>
          <a:bodyPr wrap="square" rtlCol="0">
            <a:spAutoFit/>
          </a:bodyPr>
          <a:lstStyle/>
          <a:p>
            <a:pPr algn="ctr"/>
            <a:r>
              <a:rPr lang="en-US" dirty="0">
                <a:solidFill>
                  <a:srgbClr val="800000"/>
                </a:solidFill>
                <a:latin typeface="Helvetica Neue Light"/>
                <a:cs typeface="Helvetica Neue Light"/>
              </a:rPr>
              <a:t>Blind thrust fault has no surface break</a:t>
            </a:r>
          </a:p>
        </p:txBody>
      </p:sp>
      <p:sp>
        <p:nvSpPr>
          <p:cNvPr id="6" name="TextBox 5">
            <a:extLst>
              <a:ext uri="{FF2B5EF4-FFF2-40B4-BE49-F238E27FC236}">
                <a16:creationId xmlns:a16="http://schemas.microsoft.com/office/drawing/2014/main" id="{D1F411C3-8FAD-374D-A11B-7BE3C2BF7D05}"/>
              </a:ext>
            </a:extLst>
          </p:cNvPr>
          <p:cNvSpPr txBox="1"/>
          <p:nvPr/>
        </p:nvSpPr>
        <p:spPr>
          <a:xfrm>
            <a:off x="780585" y="5932449"/>
            <a:ext cx="3320038" cy="646331"/>
          </a:xfrm>
          <a:prstGeom prst="rect">
            <a:avLst/>
          </a:prstGeom>
          <a:noFill/>
        </p:spPr>
        <p:txBody>
          <a:bodyPr wrap="square" rtlCol="0">
            <a:spAutoFit/>
          </a:bodyPr>
          <a:lstStyle/>
          <a:p>
            <a:r>
              <a:rPr lang="en-US" dirty="0"/>
              <a:t>Example:  Magnitude 6.2 1983 Coalinga, CA Earthquake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Thrust Fault in Colorado</a:t>
            </a:r>
            <a:br>
              <a:rPr lang="en-US" dirty="0"/>
            </a:br>
            <a:r>
              <a:rPr lang="en-US" sz="2000" dirty="0" err="1">
                <a:solidFill>
                  <a:srgbClr val="800000"/>
                </a:solidFill>
              </a:rPr>
              <a:t>facweb.bhc.edu</a:t>
            </a:r>
            <a:r>
              <a:rPr lang="en-US" sz="2000" dirty="0">
                <a:solidFill>
                  <a:srgbClr val="800000"/>
                </a:solidFill>
              </a:rPr>
              <a:t> (Richard Harwood Photo)</a:t>
            </a:r>
          </a:p>
        </p:txBody>
      </p:sp>
      <p:pic>
        <p:nvPicPr>
          <p:cNvPr id="13" name="Content Placeholder 12" descr="D004-094.jpg"/>
          <p:cNvPicPr>
            <a:picLocks noGrp="1" noChangeAspect="1"/>
          </p:cNvPicPr>
          <p:nvPr>
            <p:ph idx="1"/>
          </p:nvPr>
        </p:nvPicPr>
        <p:blipFill>
          <a:blip r:embed="rId2"/>
          <a:srcRect l="-10570" r="-10570"/>
          <a:stretch>
            <a:fillRect/>
          </a:stretch>
        </p:blipFill>
        <p:spPr/>
      </p:pic>
      <p:cxnSp>
        <p:nvCxnSpPr>
          <p:cNvPr id="8" name="Straight Arrow Connector 7"/>
          <p:cNvCxnSpPr/>
          <p:nvPr/>
        </p:nvCxnSpPr>
        <p:spPr>
          <a:xfrm rot="16200000" flipV="1">
            <a:off x="4198168" y="3433758"/>
            <a:ext cx="378589" cy="369074"/>
          </a:xfrm>
          <a:prstGeom prst="straightConnector1">
            <a:avLst/>
          </a:prstGeom>
          <a:ln w="34925"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441042" y="3894437"/>
            <a:ext cx="434204" cy="378588"/>
          </a:xfrm>
          <a:prstGeom prst="straightConnector1">
            <a:avLst/>
          </a:prstGeom>
          <a:ln w="34925"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Faults</a:t>
            </a:r>
            <a:br>
              <a:rPr lang="en-US" dirty="0"/>
            </a:br>
            <a:r>
              <a:rPr lang="en-US" sz="2000" dirty="0" err="1">
                <a:solidFill>
                  <a:srgbClr val="800000"/>
                </a:solidFill>
              </a:rPr>
              <a:t>www.geoscience.wisc.edu</a:t>
            </a:r>
            <a:endParaRPr lang="en-US" sz="2000" dirty="0">
              <a:solidFill>
                <a:srgbClr val="800000"/>
              </a:solidFill>
            </a:endParaRPr>
          </a:p>
        </p:txBody>
      </p:sp>
      <p:sp>
        <p:nvSpPr>
          <p:cNvPr id="3" name="Content Placeholder 2"/>
          <p:cNvSpPr>
            <a:spLocks noGrp="1"/>
          </p:cNvSpPr>
          <p:nvPr>
            <p:ph sz="half" idx="1"/>
          </p:nvPr>
        </p:nvSpPr>
        <p:spPr/>
        <p:txBody>
          <a:bodyPr>
            <a:normAutofit/>
          </a:bodyPr>
          <a:lstStyle/>
          <a:p>
            <a:r>
              <a:rPr lang="en-US" sz="2400" dirty="0"/>
              <a:t>Occur in tensional environments</a:t>
            </a:r>
          </a:p>
          <a:p>
            <a:r>
              <a:rPr lang="en-US" sz="2400" dirty="0"/>
              <a:t>Rock layers on one side of the fault subside relative to the other side</a:t>
            </a:r>
          </a:p>
          <a:p>
            <a:r>
              <a:rPr lang="en-US" sz="2400" dirty="0"/>
              <a:t>Photo taken in volcanic region in El Salvador</a:t>
            </a:r>
          </a:p>
          <a:p>
            <a:r>
              <a:rPr lang="en-US" sz="2400" dirty="0"/>
              <a:t>Offsetting ashes and tuffs</a:t>
            </a:r>
          </a:p>
        </p:txBody>
      </p:sp>
      <p:pic>
        <p:nvPicPr>
          <p:cNvPr id="5" name="Content Placeholder 4" descr="salv_faults.jpg"/>
          <p:cNvPicPr>
            <a:picLocks noGrp="1" noChangeAspect="1"/>
          </p:cNvPicPr>
          <p:nvPr>
            <p:ph sz="half" idx="2"/>
          </p:nvPr>
        </p:nvPicPr>
        <p:blipFill>
          <a:blip r:embed="rId2"/>
          <a:srcRect t="-24712" b="-24712"/>
          <a:stretch>
            <a:fillRect/>
          </a:stretch>
        </p:blipFill>
        <p:spPr/>
      </p:pic>
      <p:cxnSp>
        <p:nvCxnSpPr>
          <p:cNvPr id="8" name="Straight Arrow Connector 7"/>
          <p:cNvCxnSpPr/>
          <p:nvPr/>
        </p:nvCxnSpPr>
        <p:spPr>
          <a:xfrm rot="16200000" flipH="1">
            <a:off x="5140522" y="3142010"/>
            <a:ext cx="378588" cy="195391"/>
          </a:xfrm>
          <a:prstGeom prst="straightConnector1">
            <a:avLst/>
          </a:prstGeom>
          <a:ln w="34925"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16200000" flipV="1">
            <a:off x="4793379" y="3261212"/>
            <a:ext cx="378586" cy="152398"/>
          </a:xfrm>
          <a:prstGeom prst="straightConnector1">
            <a:avLst/>
          </a:prstGeom>
          <a:ln w="34925"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a:t>The Plate Boundaries are Fault Zones or Spreading Centers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File:Tectonic_plates_boundaries_detailed-en.svg</a:t>
            </a:r>
            <a:endParaRPr lang="en-US" sz="1800" dirty="0">
              <a:solidFill>
                <a:srgbClr val="800000"/>
              </a:solidFill>
            </a:endParaRPr>
          </a:p>
        </p:txBody>
      </p:sp>
      <p:pic>
        <p:nvPicPr>
          <p:cNvPr id="6" name="Content Placeholder 7">
            <a:extLst>
              <a:ext uri="{FF2B5EF4-FFF2-40B4-BE49-F238E27FC236}">
                <a16:creationId xmlns:a16="http://schemas.microsoft.com/office/drawing/2014/main" id="{B738615B-D56D-A146-8FC1-6F5BB02A236D}"/>
              </a:ext>
            </a:extLst>
          </p:cNvPr>
          <p:cNvPicPr>
            <a:picLocks noChangeAspect="1"/>
          </p:cNvPicPr>
          <p:nvPr/>
        </p:nvPicPr>
        <p:blipFill>
          <a:blip r:embed="rId2"/>
          <a:stretch>
            <a:fillRect/>
          </a:stretch>
        </p:blipFill>
        <p:spPr>
          <a:xfrm>
            <a:off x="457200" y="1795700"/>
            <a:ext cx="8229600" cy="413496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Fault Zone Types</a:t>
            </a:r>
          </a:p>
        </p:txBody>
      </p:sp>
      <p:pic>
        <p:nvPicPr>
          <p:cNvPr id="4" name="Content Placeholder 3" descr="Earthquakes.png"/>
          <p:cNvPicPr>
            <a:picLocks noGrp="1" noChangeAspect="1"/>
          </p:cNvPicPr>
          <p:nvPr>
            <p:ph idx="1"/>
          </p:nvPr>
        </p:nvPicPr>
        <p:blipFill>
          <a:blip r:embed="rId2"/>
          <a:srcRect l="-30" r="-30"/>
          <a:stretch>
            <a:fillRect/>
          </a:stretch>
        </p:blipFill>
        <p:spPr/>
      </p:pic>
      <p:grpSp>
        <p:nvGrpSpPr>
          <p:cNvPr id="7" name="Group 6"/>
          <p:cNvGrpSpPr/>
          <p:nvPr/>
        </p:nvGrpSpPr>
        <p:grpSpPr>
          <a:xfrm>
            <a:off x="1257894" y="618767"/>
            <a:ext cx="925255" cy="612648"/>
            <a:chOff x="1257894" y="618767"/>
            <a:chExt cx="925255" cy="612648"/>
          </a:xfrm>
        </p:grpSpPr>
        <p:sp>
          <p:nvSpPr>
            <p:cNvPr id="5" name="Rounded Rectangular Callout 4"/>
            <p:cNvSpPr/>
            <p:nvPr/>
          </p:nvSpPr>
          <p:spPr>
            <a:xfrm>
              <a:off x="1257894" y="618767"/>
              <a:ext cx="925255" cy="612648"/>
            </a:xfrm>
            <a:prstGeom prst="wedgeRoundRectCallout">
              <a:avLst>
                <a:gd name="adj1" fmla="val 5159"/>
                <a:gd name="adj2" fmla="val 129833"/>
                <a:gd name="adj3" fmla="val 16667"/>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257894" y="662185"/>
              <a:ext cx="914400" cy="461665"/>
            </a:xfrm>
            <a:prstGeom prst="rect">
              <a:avLst/>
            </a:prstGeom>
            <a:noFill/>
          </p:spPr>
          <p:txBody>
            <a:bodyPr wrap="square" rtlCol="0">
              <a:spAutoFit/>
            </a:bodyPr>
            <a:lstStyle/>
            <a:p>
              <a:pPr algn="ctr"/>
              <a:r>
                <a:rPr lang="en-US" sz="1200" dirty="0"/>
                <a:t>Strike Slip</a:t>
              </a:r>
            </a:p>
            <a:p>
              <a:pPr algn="ctr"/>
              <a:r>
                <a:rPr lang="en-US" sz="1200" dirty="0"/>
                <a:t>Faulting</a:t>
              </a:r>
            </a:p>
          </p:txBody>
        </p:sp>
      </p:grpSp>
      <p:grpSp>
        <p:nvGrpSpPr>
          <p:cNvPr id="13" name="Group 12"/>
          <p:cNvGrpSpPr/>
          <p:nvPr/>
        </p:nvGrpSpPr>
        <p:grpSpPr>
          <a:xfrm>
            <a:off x="3657600" y="3061260"/>
            <a:ext cx="925798" cy="612648"/>
            <a:chOff x="3657600" y="3061260"/>
            <a:chExt cx="925798" cy="612648"/>
          </a:xfrm>
        </p:grpSpPr>
        <p:sp>
          <p:nvSpPr>
            <p:cNvPr id="8" name="Rounded Rectangular Callout 7"/>
            <p:cNvSpPr/>
            <p:nvPr/>
          </p:nvSpPr>
          <p:spPr>
            <a:xfrm>
              <a:off x="3668998" y="3061260"/>
              <a:ext cx="914400" cy="612648"/>
            </a:xfrm>
            <a:prstGeom prst="wedgeRoundRectCallout">
              <a:avLst>
                <a:gd name="adj1" fmla="val -65944"/>
                <a:gd name="adj2" fmla="val -173163"/>
                <a:gd name="adj3" fmla="val 16667"/>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657600" y="3119319"/>
              <a:ext cx="914400" cy="461665"/>
            </a:xfrm>
            <a:prstGeom prst="rect">
              <a:avLst/>
            </a:prstGeom>
            <a:noFill/>
          </p:spPr>
          <p:txBody>
            <a:bodyPr wrap="square" rtlCol="0">
              <a:spAutoFit/>
            </a:bodyPr>
            <a:lstStyle/>
            <a:p>
              <a:pPr algn="ctr"/>
              <a:r>
                <a:rPr lang="en-US" sz="1200" dirty="0"/>
                <a:t>Normal</a:t>
              </a:r>
            </a:p>
            <a:p>
              <a:pPr algn="ctr"/>
              <a:r>
                <a:rPr lang="en-US" sz="1200" dirty="0"/>
                <a:t>Faulting</a:t>
              </a:r>
            </a:p>
          </p:txBody>
        </p:sp>
      </p:grpSp>
      <p:grpSp>
        <p:nvGrpSpPr>
          <p:cNvPr id="12" name="Group 11"/>
          <p:cNvGrpSpPr/>
          <p:nvPr/>
        </p:nvGrpSpPr>
        <p:grpSpPr>
          <a:xfrm>
            <a:off x="5633760" y="1508908"/>
            <a:ext cx="914400" cy="612648"/>
            <a:chOff x="5633760" y="1508908"/>
            <a:chExt cx="914400" cy="612648"/>
          </a:xfrm>
        </p:grpSpPr>
        <p:sp>
          <p:nvSpPr>
            <p:cNvPr id="10" name="Rounded Rectangular Callout 9"/>
            <p:cNvSpPr/>
            <p:nvPr/>
          </p:nvSpPr>
          <p:spPr>
            <a:xfrm>
              <a:off x="5633760" y="1508908"/>
              <a:ext cx="914400" cy="612648"/>
            </a:xfrm>
            <a:prstGeom prst="wedgeRoundRectCallout">
              <a:avLst>
                <a:gd name="adj1" fmla="val -132422"/>
                <a:gd name="adj2" fmla="val -3060"/>
                <a:gd name="adj3" fmla="val 16667"/>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633760" y="1563188"/>
              <a:ext cx="914400" cy="461665"/>
            </a:xfrm>
            <a:prstGeom prst="rect">
              <a:avLst/>
            </a:prstGeom>
            <a:noFill/>
          </p:spPr>
          <p:txBody>
            <a:bodyPr wrap="square" rtlCol="0">
              <a:spAutoFit/>
            </a:bodyPr>
            <a:lstStyle/>
            <a:p>
              <a:pPr algn="ctr"/>
              <a:r>
                <a:rPr lang="en-US" sz="1200" dirty="0"/>
                <a:t>Thrust</a:t>
              </a:r>
            </a:p>
            <a:p>
              <a:pPr algn="ctr"/>
              <a:r>
                <a:rPr lang="en-US" sz="1200" dirty="0"/>
                <a:t>Faulting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Faults</a:t>
            </a:r>
            <a:br>
              <a:rPr lang="en-US" dirty="0"/>
            </a:br>
            <a:r>
              <a:rPr lang="en-US" sz="2000" dirty="0" err="1">
                <a:solidFill>
                  <a:srgbClr val="800000"/>
                </a:solidFill>
              </a:rPr>
              <a:t>www.hp1039.jishin.go.jp</a:t>
            </a:r>
            <a:endParaRPr lang="en-US" sz="2000" dirty="0">
              <a:solidFill>
                <a:srgbClr val="800000"/>
              </a:solidFill>
            </a:endParaRPr>
          </a:p>
        </p:txBody>
      </p:sp>
      <p:pic>
        <p:nvPicPr>
          <p:cNvPr id="4" name="Content Placeholder 3" descr="af1-2.jpg"/>
          <p:cNvPicPr>
            <a:picLocks noGrp="1" noChangeAspect="1"/>
          </p:cNvPicPr>
          <p:nvPr>
            <p:ph idx="1"/>
          </p:nvPr>
        </p:nvPicPr>
        <p:blipFill>
          <a:blip r:embed="rId2"/>
          <a:srcRect l="-30142" r="-30142"/>
          <a:stretch>
            <a:fillRect/>
          </a:stretch>
        </p:blip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Strike Slip (Transform) Earthquakes</a:t>
            </a:r>
            <a:br>
              <a:rPr lang="en-US" dirty="0"/>
            </a:br>
            <a:r>
              <a:rPr lang="en-US" sz="2000" dirty="0">
                <a:solidFill>
                  <a:srgbClr val="800000"/>
                </a:solidFill>
              </a:rPr>
              <a:t>http://</a:t>
            </a:r>
            <a:r>
              <a:rPr lang="en-US" sz="2000" dirty="0" err="1">
                <a:solidFill>
                  <a:srgbClr val="800000"/>
                </a:solidFill>
              </a:rPr>
              <a:t>www.openhazards.com</a:t>
            </a:r>
            <a:r>
              <a:rPr lang="en-US" sz="2000" dirty="0">
                <a:solidFill>
                  <a:srgbClr val="800000"/>
                </a:solidFill>
              </a:rPr>
              <a:t>/topics-earthquakes</a:t>
            </a:r>
          </a:p>
        </p:txBody>
      </p:sp>
      <p:sp>
        <p:nvSpPr>
          <p:cNvPr id="4" name="Content Placeholder 3"/>
          <p:cNvSpPr>
            <a:spLocks noGrp="1"/>
          </p:cNvSpPr>
          <p:nvPr>
            <p:ph sz="half" idx="1"/>
          </p:nvPr>
        </p:nvSpPr>
        <p:spPr/>
        <p:txBody>
          <a:bodyPr>
            <a:normAutofit/>
          </a:bodyPr>
          <a:lstStyle/>
          <a:p>
            <a:r>
              <a:rPr lang="en-US" sz="1800" dirty="0"/>
              <a:t>Tectonic plates move at ~cm/yr due to convective forces</a:t>
            </a:r>
          </a:p>
          <a:p>
            <a:r>
              <a:rPr lang="en-US" sz="1800" dirty="0"/>
              <a:t> As the plates move, stresses (forces) build up on the weak fault zones that are the plate boundaries</a:t>
            </a:r>
          </a:p>
          <a:p>
            <a:r>
              <a:rPr lang="en-US" sz="1800" dirty="0"/>
              <a:t>Friction forces keep the faults from moving until a threshold strength is reached</a:t>
            </a:r>
          </a:p>
          <a:p>
            <a:r>
              <a:rPr lang="en-US" sz="1800" dirty="0"/>
              <a:t>Once the stresses exceed the strength of the fault, sliding on the fault begins and can be go on for seconds to minutes</a:t>
            </a:r>
          </a:p>
          <a:p>
            <a:r>
              <a:rPr lang="en-US" sz="1800" dirty="0"/>
              <a:t>Slip can be of the order of of cm to ten meters or more  </a:t>
            </a:r>
          </a:p>
          <a:p>
            <a:endParaRPr lang="en-US" sz="1800" dirty="0"/>
          </a:p>
        </p:txBody>
      </p:sp>
      <p:pic>
        <p:nvPicPr>
          <p:cNvPr id="6" name="Content Placeholder 5" descr="strike-slip.gif"/>
          <p:cNvPicPr>
            <a:picLocks noGrp="1" noChangeAspect="1"/>
          </p:cNvPicPr>
          <p:nvPr>
            <p:ph sz="half" idx="2"/>
          </p:nvPr>
        </p:nvPicPr>
        <p:blipFill>
          <a:blip r:embed="rId2"/>
          <a:srcRect t="-17241" b="-17241"/>
          <a:stretch>
            <a:fillRect/>
          </a:stretch>
        </p:blip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200" dirty="0"/>
              <a:t>Active Faults Exist in Many Parts </a:t>
            </a:r>
            <a:br>
              <a:rPr lang="en-US" sz="3200" dirty="0"/>
            </a:br>
            <a:r>
              <a:rPr lang="en-US" sz="3200" dirty="0"/>
              <a:t>of the Continental US</a:t>
            </a:r>
            <a:br>
              <a:rPr lang="en-US" sz="3200" dirty="0"/>
            </a:br>
            <a:r>
              <a:rPr lang="en-US" sz="2000" dirty="0">
                <a:solidFill>
                  <a:srgbClr val="800000"/>
                </a:solidFill>
              </a:rPr>
              <a:t>http://</a:t>
            </a:r>
            <a:r>
              <a:rPr lang="en-US" sz="2000" dirty="0" err="1">
                <a:solidFill>
                  <a:srgbClr val="800000"/>
                </a:solidFill>
              </a:rPr>
              <a:t>earthquake.usgs.gov/hazards/qfaults/usmap.php</a:t>
            </a:r>
            <a:endParaRPr lang="en-US" sz="2000" dirty="0">
              <a:solidFill>
                <a:srgbClr val="800000"/>
              </a:solidFill>
            </a:endParaRPr>
          </a:p>
        </p:txBody>
      </p:sp>
      <p:sp>
        <p:nvSpPr>
          <p:cNvPr id="5" name="Content Placeholder 4"/>
          <p:cNvSpPr>
            <a:spLocks noGrp="1"/>
          </p:cNvSpPr>
          <p:nvPr>
            <p:ph sz="half" idx="1"/>
          </p:nvPr>
        </p:nvSpPr>
        <p:spPr>
          <a:xfrm>
            <a:off x="457200" y="1915024"/>
            <a:ext cx="4038600" cy="4525963"/>
          </a:xfrm>
        </p:spPr>
        <p:txBody>
          <a:bodyPr>
            <a:normAutofit/>
          </a:bodyPr>
          <a:lstStyle/>
          <a:p>
            <a:r>
              <a:rPr lang="en-US" sz="2400" dirty="0"/>
              <a:t>Most active area is along the west coast…BUT…see next slide!</a:t>
            </a:r>
          </a:p>
          <a:p>
            <a:r>
              <a:rPr lang="en-US" sz="2400" dirty="0"/>
              <a:t>On the coast, the most active area is California</a:t>
            </a:r>
          </a:p>
          <a:p>
            <a:r>
              <a:rPr lang="en-US" sz="2400" dirty="0"/>
              <a:t>Within California, most active area is southern California</a:t>
            </a:r>
          </a:p>
        </p:txBody>
      </p:sp>
      <p:pic>
        <p:nvPicPr>
          <p:cNvPr id="7" name="Content Placeholder 6" descr="Screen Shot 2013-09-26 at 10.31.21 AM.png"/>
          <p:cNvPicPr>
            <a:picLocks noGrp="1" noChangeAspect="1"/>
          </p:cNvPicPr>
          <p:nvPr>
            <p:ph sz="half" idx="2"/>
          </p:nvPr>
        </p:nvPicPr>
        <p:blipFill>
          <a:blip r:embed="rId2"/>
          <a:srcRect t="-22392" b="-22392"/>
          <a:stretch>
            <a:fillRect/>
          </a:stretch>
        </p:blip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1-09 at 10.57.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
            <a:ext cx="9144000" cy="6623538"/>
          </a:xfrm>
          <a:prstGeom prst="rect">
            <a:avLst/>
          </a:prstGeom>
        </p:spPr>
      </p:pic>
    </p:spTree>
    <p:extLst>
      <p:ext uri="{BB962C8B-B14F-4D97-AF65-F5344CB8AC3E}">
        <p14:creationId xmlns:p14="http://schemas.microsoft.com/office/powerpoint/2010/main" val="2531170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klahoma_seismicity_map.pd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935" y="1049595"/>
            <a:ext cx="7552131" cy="5494175"/>
          </a:xfrm>
          <a:prstGeom prst="rect">
            <a:avLst/>
          </a:prstGeom>
        </p:spPr>
      </p:pic>
      <p:sp>
        <p:nvSpPr>
          <p:cNvPr id="3" name="TextBox 2"/>
          <p:cNvSpPr txBox="1"/>
          <p:nvPr/>
        </p:nvSpPr>
        <p:spPr>
          <a:xfrm>
            <a:off x="142537" y="142537"/>
            <a:ext cx="8941520" cy="738664"/>
          </a:xfrm>
          <a:prstGeom prst="rect">
            <a:avLst/>
          </a:prstGeom>
          <a:noFill/>
        </p:spPr>
        <p:txBody>
          <a:bodyPr wrap="square" rtlCol="0">
            <a:spAutoFit/>
          </a:bodyPr>
          <a:lstStyle/>
          <a:p>
            <a:pPr algn="ctr"/>
            <a:r>
              <a:rPr lang="en-US" sz="2400" dirty="0">
                <a:solidFill>
                  <a:srgbClr val="FF0000"/>
                </a:solidFill>
              </a:rPr>
              <a:t>Oklahoma Earthquakes</a:t>
            </a:r>
          </a:p>
          <a:p>
            <a:pPr algn="ctr"/>
            <a:r>
              <a:rPr lang="en-US" dirty="0"/>
              <a:t>https://</a:t>
            </a:r>
            <a:r>
              <a:rPr lang="en-US" dirty="0" err="1"/>
              <a:t>en.wikipedia.org</a:t>
            </a:r>
            <a:r>
              <a:rPr lang="en-US" dirty="0"/>
              <a:t>/wiki/2009%E2%80%9316_Oklahoma_earthquake_swarms</a:t>
            </a:r>
          </a:p>
        </p:txBody>
      </p:sp>
    </p:spTree>
    <p:extLst>
      <p:ext uri="{BB962C8B-B14F-4D97-AF65-F5344CB8AC3E}">
        <p14:creationId xmlns:p14="http://schemas.microsoft.com/office/powerpoint/2010/main" val="20059018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1866</TotalTime>
  <Words>579</Words>
  <Application>Microsoft Macintosh PowerPoint</Application>
  <PresentationFormat>On-screen Show (4:3)</PresentationFormat>
  <Paragraphs>71</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Helvetica Neue Light</vt:lpstr>
      <vt:lpstr>Office Theme</vt:lpstr>
      <vt:lpstr>Lecture 3</vt:lpstr>
      <vt:lpstr>Topics</vt:lpstr>
      <vt:lpstr>The Plate Boundaries are Fault Zones or Spreading Centers http://en.wikipedia.org/wiki/File:Tectonic_plates_boundaries_detailed-en.svg</vt:lpstr>
      <vt:lpstr>Fault Zone Types</vt:lpstr>
      <vt:lpstr>Types of Faults www.hp1039.jishin.go.jp</vt:lpstr>
      <vt:lpstr>Strike Slip (Transform) Earthquakes http://www.openhazards.com/topics-earthquakes</vt:lpstr>
      <vt:lpstr>Active Faults Exist in Many Parts  of the Continental US http://earthquake.usgs.gov/hazards/qfaults/usmap.php</vt:lpstr>
      <vt:lpstr>PowerPoint Presentation</vt:lpstr>
      <vt:lpstr>PowerPoint Presentation</vt:lpstr>
      <vt:lpstr>PowerPoint Presentation</vt:lpstr>
      <vt:lpstr>Oklahoma Earthquakes http://earthquakes.ok.gov/what-we-know/earthquake-map/</vt:lpstr>
      <vt:lpstr>PowerPoint Presentation</vt:lpstr>
      <vt:lpstr>Earthquake Faults of the Western US http://geohazards.usgs.gov/qfaults/map.php</vt:lpstr>
      <vt:lpstr>California Fault Map www.openhazards.com/viewer</vt:lpstr>
      <vt:lpstr>Faults of Northern California www.openhazards.com/viewer</vt:lpstr>
      <vt:lpstr>San Andreas Fault in Bay Area http://earthobservatory.nasa.gov/IOTD/view.php?id=39018 www.stanford.edu</vt:lpstr>
      <vt:lpstr>Faults of Central California www.openhazards.com/viewer</vt:lpstr>
      <vt:lpstr>San Andreas Fault in Central California www.sanandreasfault.org</vt:lpstr>
      <vt:lpstr>Earthquake Faults near Hollister, CA http://pubs.usgs.gov/bul/b2188/b2188ch6.pdf</vt:lpstr>
      <vt:lpstr>Faults of Southern California www.openhazards.com/viewer</vt:lpstr>
      <vt:lpstr>Imperial Valley Earthquake October 15, 1979 Magnitude 6.4 www.smate.wwu.edu</vt:lpstr>
      <vt:lpstr>Imperial Valley Earthquake May 19, 1940 Magnitude 7.1 http://earthquake.usgs.gov/earthquakes/states/events/1940_05_19.php</vt:lpstr>
      <vt:lpstr>Another Major Strike Slip Fault www.wikipedia.org</vt:lpstr>
      <vt:lpstr>North Anatolian Fault Another major strike slip fault http://en.wikipedia.org/wiki/North_Anatolian_Fault</vt:lpstr>
      <vt:lpstr>Thrust Faults www.earthquake.usgs.gov</vt:lpstr>
      <vt:lpstr>Thrust Fault in Colorado facweb.bhc.edu (Richard Harwood Photo)</vt:lpstr>
      <vt:lpstr>Normal Faults www.geoscience.wisc.edu</vt:lpstr>
    </vt:vector>
  </TitlesOfParts>
  <Company>university of california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Rundle</dc:creator>
  <cp:lastModifiedBy>Microsoft Office User</cp:lastModifiedBy>
  <cp:revision>38</cp:revision>
  <dcterms:created xsi:type="dcterms:W3CDTF">2013-10-01T22:36:36Z</dcterms:created>
  <dcterms:modified xsi:type="dcterms:W3CDTF">2019-10-02T01:35:47Z</dcterms:modified>
</cp:coreProperties>
</file>