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6" r:id="rId2"/>
    <p:sldId id="257" r:id="rId3"/>
    <p:sldId id="295" r:id="rId4"/>
    <p:sldId id="258" r:id="rId5"/>
    <p:sldId id="261" r:id="rId6"/>
    <p:sldId id="262" r:id="rId7"/>
    <p:sldId id="259" r:id="rId8"/>
    <p:sldId id="296" r:id="rId9"/>
    <p:sldId id="260" r:id="rId10"/>
    <p:sldId id="301" r:id="rId11"/>
    <p:sldId id="265" r:id="rId12"/>
    <p:sldId id="275" r:id="rId13"/>
    <p:sldId id="278" r:id="rId14"/>
    <p:sldId id="266" r:id="rId15"/>
    <p:sldId id="308" r:id="rId16"/>
    <p:sldId id="277" r:id="rId17"/>
    <p:sldId id="268" r:id="rId18"/>
    <p:sldId id="282" r:id="rId19"/>
    <p:sldId id="269" r:id="rId20"/>
    <p:sldId id="270" r:id="rId21"/>
    <p:sldId id="310" r:id="rId22"/>
    <p:sldId id="271" r:id="rId23"/>
    <p:sldId id="272" r:id="rId24"/>
    <p:sldId id="279" r:id="rId25"/>
    <p:sldId id="280" r:id="rId26"/>
    <p:sldId id="281" r:id="rId27"/>
    <p:sldId id="289" r:id="rId28"/>
    <p:sldId id="283" r:id="rId29"/>
    <p:sldId id="284" r:id="rId30"/>
    <p:sldId id="291" r:id="rId31"/>
    <p:sldId id="290" r:id="rId32"/>
    <p:sldId id="285" r:id="rId33"/>
    <p:sldId id="293" r:id="rId34"/>
    <p:sldId id="287" r:id="rId35"/>
    <p:sldId id="288" r:id="rId36"/>
    <p:sldId id="286" r:id="rId37"/>
    <p:sldId id="303" r:id="rId38"/>
    <p:sldId id="311" r:id="rId39"/>
    <p:sldId id="297" r:id="rId40"/>
    <p:sldId id="294" r:id="rId41"/>
    <p:sldId id="306" r:id="rId42"/>
    <p:sldId id="264" r:id="rId43"/>
    <p:sldId id="267" r:id="rId44"/>
    <p:sldId id="300" r:id="rId45"/>
    <p:sldId id="307" r:id="rId46"/>
    <p:sldId id="304" r:id="rId47"/>
    <p:sldId id="305" r:id="rId48"/>
    <p:sldId id="302" r:id="rId49"/>
    <p:sldId id="273" r:id="rId50"/>
    <p:sldId id="27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4643"/>
  </p:normalViewPr>
  <p:slideViewPr>
    <p:cSldViewPr snapToGrid="0" snapToObjects="1" showGuides="1">
      <p:cViewPr>
        <p:scale>
          <a:sx n="100" d="100"/>
          <a:sy n="100" d="100"/>
        </p:scale>
        <p:origin x="1768" y="4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590935-7189-A74C-8ED3-16130C0BD139}" type="datetimeFigureOut">
              <a:rPr lang="en-US" smtClean="0"/>
              <a:pPr/>
              <a:t>9/29/19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22C9C9-5D4B-A74E-83B6-57BDE4567DED}" type="slidenum">
              <a:rPr lang="en-US" smtClean="0"/>
              <a:pPr/>
              <a:t>‹#›</a:t>
            </a:fld>
            <a:endParaRPr lang="en-US"/>
          </a:p>
        </p:txBody>
      </p:sp>
    </p:spTree>
    <p:extLst>
      <p:ext uri="{BB962C8B-B14F-4D97-AF65-F5344CB8AC3E}">
        <p14:creationId xmlns:p14="http://schemas.microsoft.com/office/powerpoint/2010/main" val="3330897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1AE9BB-DA7B-1B4A-A8A3-6B755C51489B}" type="datetimeFigureOut">
              <a:rPr lang="en-US" smtClean="0"/>
              <a:pPr/>
              <a:t>9/29/19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A80244-5366-884B-929A-74793A1AC622}" type="slidenum">
              <a:rPr lang="en-US" smtClean="0"/>
              <a:pPr/>
              <a:t>‹#›</a:t>
            </a:fld>
            <a:endParaRPr lang="en-US"/>
          </a:p>
        </p:txBody>
      </p:sp>
    </p:spTree>
    <p:extLst>
      <p:ext uri="{BB962C8B-B14F-4D97-AF65-F5344CB8AC3E}">
        <p14:creationId xmlns:p14="http://schemas.microsoft.com/office/powerpoint/2010/main" val="11816317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811BBC-1710-B844-B327-3166CBAD41E3}" type="datetime1">
              <a:rPr lang="en-US" smtClean="0"/>
              <a:pPr/>
              <a:t>9/29/19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AEF5FB-6E80-724C-985B-9651F9887FA9}" type="datetime1">
              <a:rPr lang="en-US" smtClean="0"/>
              <a:pPr/>
              <a:t>9/29/19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981AAE-464F-3248-9122-ED06BE5AB613}" type="datetime1">
              <a:rPr lang="en-US" smtClean="0"/>
              <a:pPr/>
              <a:t>9/29/19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128194-BEC5-F943-8F6F-771121AA8860}" type="datetime1">
              <a:rPr lang="en-US" smtClean="0"/>
              <a:pPr/>
              <a:t>9/29/19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66A2C-CF3B-764A-81F8-E1B85C54F6D8}" type="datetime1">
              <a:rPr lang="en-US" smtClean="0"/>
              <a:pPr/>
              <a:t>9/29/19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BB3CFD-0312-DA4A-A413-8943E4DA1313}" type="datetime1">
              <a:rPr lang="en-US" smtClean="0"/>
              <a:pPr/>
              <a:t>9/29/19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E0A040-BE16-4B47-A84B-D2109AE5DAC3}" type="datetime1">
              <a:rPr lang="en-US" smtClean="0"/>
              <a:pPr/>
              <a:t>9/29/19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8424C7-1002-7D45-BEDF-14CFCF084C55}" type="datetime1">
              <a:rPr lang="en-US" smtClean="0"/>
              <a:pPr/>
              <a:t>9/29/19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0B72B-07BF-E242-B576-DB874A6904EF}" type="datetime1">
              <a:rPr lang="en-US" smtClean="0"/>
              <a:pPr/>
              <a:t>9/29/19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E1C1F2-7F47-5242-843B-97162022F7D2}" type="datetime1">
              <a:rPr lang="en-US" smtClean="0"/>
              <a:pPr/>
              <a:t>9/29/19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89FA3-D3C0-E745-9DA3-805A9ED588B1}" type="datetime1">
              <a:rPr lang="en-US" smtClean="0"/>
              <a:pPr/>
              <a:t>9/29/19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D69CD-45AB-FB45-B5BD-665A7FC912FE}" type="datetime1">
              <a:rPr lang="en-US" smtClean="0"/>
              <a:pPr/>
              <a:t>9/29/19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abyss.uoregon.edu/~js/ast121/lectures/lec24.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abyss.uoregon.edu/~js/ast121/lectures/lec24.html"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abyss.uoregon.edu/~js/ast121/lectures/lec24.html" TargetMode="Externa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abyss.uoregon.edu/~js/ast121/lectures/lec24.html" TargetMode="Externa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abyss.uoregon.edu/~js/ast121/lectures/lec24.html"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byss.uoregon.edu/~js/ast121/lectures/lec24.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2 </a:t>
            </a:r>
          </a:p>
        </p:txBody>
      </p:sp>
      <p:sp>
        <p:nvSpPr>
          <p:cNvPr id="3" name="Subtitle 2"/>
          <p:cNvSpPr>
            <a:spLocks noGrp="1"/>
          </p:cNvSpPr>
          <p:nvPr>
            <p:ph type="subTitle" idx="1"/>
          </p:nvPr>
        </p:nvSpPr>
        <p:spPr/>
        <p:txBody>
          <a:bodyPr/>
          <a:lstStyle/>
          <a:p>
            <a:r>
              <a:rPr lang="en-US" dirty="0">
                <a:solidFill>
                  <a:srgbClr val="0000FF"/>
                </a:solidFill>
              </a:rPr>
              <a:t>Structure of the Earth</a:t>
            </a:r>
          </a:p>
          <a:p>
            <a:r>
              <a:rPr lang="en-US" dirty="0">
                <a:solidFill>
                  <a:srgbClr val="0000FF"/>
                </a:solidFill>
              </a:rPr>
              <a:t>John Rundle GEL/EPS 131</a:t>
            </a:r>
          </a:p>
        </p:txBody>
      </p:sp>
      <p:sp>
        <p:nvSpPr>
          <p:cNvPr id="4" name="Slide Number Placeholder 3"/>
          <p:cNvSpPr>
            <a:spLocks noGrp="1"/>
          </p:cNvSpPr>
          <p:nvPr>
            <p:ph type="sldNum" sz="quarter" idx="12"/>
          </p:nvPr>
        </p:nvSpPr>
        <p:spPr/>
        <p:txBody>
          <a:bodyPr/>
          <a:lstStyle/>
          <a:p>
            <a:fld id="{EE03CC9D-6EAB-594E-A35A-5D5CDDFB64DD}"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Primoridal</a:t>
            </a:r>
            <a:r>
              <a:rPr lang="en-US" dirty="0"/>
              <a:t> Heat</a:t>
            </a:r>
            <a:br>
              <a:rPr lang="en-US" dirty="0"/>
            </a:br>
            <a:r>
              <a:rPr lang="en-US" sz="1600" dirty="0">
                <a:solidFill>
                  <a:srgbClr val="800000"/>
                </a:solidFill>
              </a:rPr>
              <a:t>http://</a:t>
            </a:r>
            <a:r>
              <a:rPr lang="en-US" sz="1600" dirty="0" err="1">
                <a:solidFill>
                  <a:srgbClr val="800000"/>
                </a:solidFill>
              </a:rPr>
              <a:t>en.wikipedia.org/wiki/Earth's_internal_heat_budget</a:t>
            </a:r>
            <a:endParaRPr lang="en-US" sz="1600" dirty="0">
              <a:solidFill>
                <a:srgbClr val="800000"/>
              </a:solidFill>
            </a:endParaRPr>
          </a:p>
        </p:txBody>
      </p:sp>
      <p:sp>
        <p:nvSpPr>
          <p:cNvPr id="6" name="Content Placeholder 5"/>
          <p:cNvSpPr>
            <a:spLocks noGrp="1"/>
          </p:cNvSpPr>
          <p:nvPr>
            <p:ph idx="1"/>
          </p:nvPr>
        </p:nvSpPr>
        <p:spPr/>
        <p:txBody>
          <a:bodyPr>
            <a:normAutofit/>
          </a:bodyPr>
          <a:lstStyle/>
          <a:p>
            <a:r>
              <a:rPr lang="en-US" sz="1600" dirty="0"/>
              <a:t>“The flow of heat from Earth's interior to the surface is estimated at 47 terawatts and comes from two main sources:</a:t>
            </a:r>
          </a:p>
          <a:p>
            <a:endParaRPr lang="en-US" sz="1600" dirty="0"/>
          </a:p>
          <a:p>
            <a:pPr lvl="1"/>
            <a:r>
              <a:rPr lang="en-US" sz="1400" dirty="0">
                <a:solidFill>
                  <a:srgbClr val="800000"/>
                </a:solidFill>
              </a:rPr>
              <a:t>The </a:t>
            </a:r>
            <a:r>
              <a:rPr lang="en-US" sz="1400" b="1" dirty="0">
                <a:solidFill>
                  <a:schemeClr val="tx1"/>
                </a:solidFill>
              </a:rPr>
              <a:t>radiogenic heat </a:t>
            </a:r>
            <a:r>
              <a:rPr lang="en-US" sz="1400" dirty="0">
                <a:solidFill>
                  <a:srgbClr val="800000"/>
                </a:solidFill>
              </a:rPr>
              <a:t>produced by the radioactive decay of isotopes in the mantle and crust</a:t>
            </a:r>
          </a:p>
          <a:p>
            <a:pPr lvl="1"/>
            <a:r>
              <a:rPr lang="en-US" sz="1400" dirty="0">
                <a:solidFill>
                  <a:srgbClr val="800000"/>
                </a:solidFill>
              </a:rPr>
              <a:t>The </a:t>
            </a:r>
            <a:r>
              <a:rPr lang="en-US" sz="1400" b="1" dirty="0">
                <a:solidFill>
                  <a:schemeClr val="tx1"/>
                </a:solidFill>
              </a:rPr>
              <a:t>primordial heat </a:t>
            </a:r>
            <a:r>
              <a:rPr lang="en-US" sz="1400" dirty="0">
                <a:solidFill>
                  <a:srgbClr val="800000"/>
                </a:solidFill>
              </a:rPr>
              <a:t>left over from the formation of the Earth.</a:t>
            </a:r>
          </a:p>
          <a:p>
            <a:pPr lvl="1"/>
            <a:endParaRPr lang="en-US" sz="1400" dirty="0">
              <a:solidFill>
                <a:srgbClr val="800000"/>
              </a:solidFill>
            </a:endParaRPr>
          </a:p>
          <a:p>
            <a:r>
              <a:rPr lang="en-US" sz="1600" dirty="0"/>
              <a:t>Primordial heat is the heat lost by the Earth as it continues to cool from its original formation, and this is in contrast to its still actively-produced radiogenic heat. </a:t>
            </a:r>
          </a:p>
          <a:p>
            <a:r>
              <a:rPr lang="en-US" sz="1600" dirty="0"/>
              <a:t>The Earth core's heat flow—heat leaving the core and flowing into the overlying mantle—is thought to be due to primordial heat, and is estimated at 5–15 TW. </a:t>
            </a:r>
          </a:p>
          <a:p>
            <a:r>
              <a:rPr lang="en-US" sz="1600" dirty="0"/>
              <a:t>Estimates of mantle primordial heat loss range 7–15 TW.</a:t>
            </a:r>
          </a:p>
          <a:p>
            <a:r>
              <a:rPr lang="en-US" sz="1600" dirty="0"/>
              <a:t>The early formation of the Earth's dense core could have caused superheating and rapid heat loss, and the heat loss rate would slow once the mantle solidified.</a:t>
            </a:r>
          </a:p>
          <a:p>
            <a:r>
              <a:rPr lang="en-US" sz="1600" dirty="0"/>
              <a:t>Heat flow from the core is necessary for maintaining the </a:t>
            </a:r>
            <a:r>
              <a:rPr lang="en-US" sz="1600" dirty="0" err="1"/>
              <a:t>convecting</a:t>
            </a:r>
            <a:r>
              <a:rPr lang="en-US" sz="1600" dirty="0"/>
              <a:t> outer core and the </a:t>
            </a:r>
            <a:r>
              <a:rPr lang="en-US" sz="1600" dirty="0" err="1"/>
              <a:t>geodynamo</a:t>
            </a:r>
            <a:r>
              <a:rPr lang="en-US" sz="1600" dirty="0"/>
              <a:t> and Earth's magnetic field, therefore primordial heat from the core enabled Earth's atmosphere and thus helped retain Earth's liquid water.”</a:t>
            </a:r>
          </a:p>
          <a:p>
            <a:endParaRPr lang="en-US" sz="1600" dirty="0"/>
          </a:p>
        </p:txBody>
      </p:sp>
      <p:sp>
        <p:nvSpPr>
          <p:cNvPr id="5" name="Slide Number Placeholder 4"/>
          <p:cNvSpPr>
            <a:spLocks noGrp="1"/>
          </p:cNvSpPr>
          <p:nvPr>
            <p:ph type="sldNum" sz="quarter" idx="12"/>
          </p:nvPr>
        </p:nvSpPr>
        <p:spPr/>
        <p:txBody>
          <a:bodyPr/>
          <a:lstStyle/>
          <a:p>
            <a:fld id="{EE03CC9D-6EAB-594E-A35A-5D5CDDFB64DD}" type="slidenum">
              <a:rPr lang="en-US" smtClean="0"/>
              <a:pPr/>
              <a:t>10</a:t>
            </a:fld>
            <a:endParaRPr lang="en-US"/>
          </a:p>
        </p:txBody>
      </p:sp>
    </p:spTree>
    <p:extLst>
      <p:ext uri="{BB962C8B-B14F-4D97-AF65-F5344CB8AC3E}">
        <p14:creationId xmlns:p14="http://schemas.microsoft.com/office/powerpoint/2010/main" val="116055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Thickness of the Crust</a:t>
            </a:r>
            <a:br>
              <a:rPr lang="en-US" dirty="0"/>
            </a:br>
            <a:r>
              <a:rPr lang="en-US" sz="1800" dirty="0">
                <a:solidFill>
                  <a:srgbClr val="800000"/>
                </a:solidFill>
              </a:rPr>
              <a:t>http://</a:t>
            </a:r>
            <a:r>
              <a:rPr lang="en-US" sz="1800" dirty="0" err="1">
                <a:solidFill>
                  <a:srgbClr val="800000"/>
                </a:solidFill>
              </a:rPr>
              <a:t>www.usgs.gov/science/science.php?term</a:t>
            </a:r>
            <a:r>
              <a:rPr lang="en-US" sz="1800" dirty="0">
                <a:solidFill>
                  <a:srgbClr val="800000"/>
                </a:solidFill>
              </a:rPr>
              <a:t>=292</a:t>
            </a:r>
            <a:endParaRPr lang="en-US" dirty="0"/>
          </a:p>
        </p:txBody>
      </p:sp>
      <p:sp>
        <p:nvSpPr>
          <p:cNvPr id="3" name="Content Placeholder 2"/>
          <p:cNvSpPr>
            <a:spLocks noGrp="1"/>
          </p:cNvSpPr>
          <p:nvPr>
            <p:ph sz="half" idx="1"/>
          </p:nvPr>
        </p:nvSpPr>
        <p:spPr/>
        <p:txBody>
          <a:bodyPr>
            <a:normAutofit/>
          </a:bodyPr>
          <a:lstStyle/>
          <a:p>
            <a:r>
              <a:rPr lang="en-US" sz="2000" dirty="0"/>
              <a:t>“Crustal thicknesses vary from a few km at the mid-ocean ridges to perhaps 50 km or so on the interior of continents</a:t>
            </a:r>
          </a:p>
          <a:p>
            <a:r>
              <a:rPr lang="en-US" sz="2000" dirty="0"/>
              <a:t>These data are obtained from a variety of seismic measurements, including seismic refraction and reflection</a:t>
            </a:r>
          </a:p>
          <a:p>
            <a:r>
              <a:rPr lang="en-US" sz="2000" dirty="0">
                <a:solidFill>
                  <a:schemeClr val="tx1"/>
                </a:solidFill>
              </a:rPr>
              <a:t>Crustal thicknesses average around 30 km</a:t>
            </a:r>
            <a:r>
              <a:rPr lang="en-US" sz="2000" dirty="0"/>
              <a:t>”</a:t>
            </a:r>
          </a:p>
        </p:txBody>
      </p:sp>
      <p:pic>
        <p:nvPicPr>
          <p:cNvPr id="5" name="Content Placeholder 4" descr="topo.jpg"/>
          <p:cNvPicPr>
            <a:picLocks noGrp="1" noChangeAspect="1"/>
          </p:cNvPicPr>
          <p:nvPr>
            <p:ph sz="half" idx="2"/>
          </p:nvPr>
        </p:nvPicPr>
        <p:blipFill>
          <a:blip r:embed="rId2"/>
          <a:srcRect t="-16988" b="-16988"/>
          <a:stretch>
            <a:fillRect/>
          </a:stretch>
        </p:blipFill>
        <p:spPr/>
      </p:pic>
      <p:sp>
        <p:nvSpPr>
          <p:cNvPr id="4" name="Slide Number Placeholder 3"/>
          <p:cNvSpPr>
            <a:spLocks noGrp="1"/>
          </p:cNvSpPr>
          <p:nvPr>
            <p:ph type="sldNum" sz="quarter" idx="12"/>
          </p:nvPr>
        </p:nvSpPr>
        <p:spPr/>
        <p:txBody>
          <a:bodyPr/>
          <a:lstStyle/>
          <a:p>
            <a:fld id="{EE03CC9D-6EAB-594E-A35A-5D5CDDFB64DD}"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Convection in the Earth's Mantle</a:t>
            </a:r>
            <a:br>
              <a:rPr lang="en-US" dirty="0"/>
            </a:br>
            <a:r>
              <a:rPr lang="en-US" sz="1800" dirty="0">
                <a:solidFill>
                  <a:srgbClr val="800000"/>
                </a:solidFill>
              </a:rPr>
              <a:t>http://</a:t>
            </a:r>
            <a:r>
              <a:rPr lang="en-US" sz="1800" dirty="0" err="1">
                <a:solidFill>
                  <a:srgbClr val="800000"/>
                </a:solidFill>
              </a:rPr>
              <a:t>www.usgs.gov/science/science.php?term</a:t>
            </a:r>
            <a:r>
              <a:rPr lang="en-US" sz="1800" dirty="0">
                <a:solidFill>
                  <a:srgbClr val="800000"/>
                </a:solidFill>
              </a:rPr>
              <a:t>=292</a:t>
            </a:r>
            <a:endParaRPr lang="en-US" dirty="0"/>
          </a:p>
        </p:txBody>
      </p:sp>
      <p:sp>
        <p:nvSpPr>
          <p:cNvPr id="3" name="Content Placeholder 2"/>
          <p:cNvSpPr>
            <a:spLocks noGrp="1"/>
          </p:cNvSpPr>
          <p:nvPr>
            <p:ph sz="half" idx="1"/>
          </p:nvPr>
        </p:nvSpPr>
        <p:spPr/>
        <p:txBody>
          <a:bodyPr>
            <a:normAutofit lnSpcReduction="10000"/>
          </a:bodyPr>
          <a:lstStyle/>
          <a:p>
            <a:r>
              <a:rPr lang="en-US" sz="1800" dirty="0"/>
              <a:t>“The interior of the earth is hot and produces convective motions</a:t>
            </a:r>
          </a:p>
          <a:p>
            <a:r>
              <a:rPr lang="en-US" sz="1800" dirty="0"/>
              <a:t>Heating comes from primordial heat left over from the earth's formation, and also from radioactive decay</a:t>
            </a:r>
          </a:p>
          <a:p>
            <a:r>
              <a:rPr lang="en-US" sz="1800" dirty="0">
                <a:solidFill>
                  <a:schemeClr val="tx1"/>
                </a:solidFill>
              </a:rPr>
              <a:t>Radioactive elements are primarily </a:t>
            </a:r>
            <a:r>
              <a:rPr lang="en-US" sz="1800" dirty="0" err="1">
                <a:solidFill>
                  <a:schemeClr val="tx1"/>
                </a:solidFill>
              </a:rPr>
              <a:t>U</a:t>
            </a:r>
            <a:r>
              <a:rPr lang="en-US" sz="1800" dirty="0">
                <a:solidFill>
                  <a:schemeClr val="tx1"/>
                </a:solidFill>
              </a:rPr>
              <a:t>, </a:t>
            </a:r>
            <a:r>
              <a:rPr lang="en-US" sz="1800" dirty="0" err="1">
                <a:solidFill>
                  <a:schemeClr val="tx1"/>
                </a:solidFill>
              </a:rPr>
              <a:t>K</a:t>
            </a:r>
            <a:r>
              <a:rPr lang="en-US" sz="1800" dirty="0">
                <a:solidFill>
                  <a:schemeClr val="tx1"/>
                </a:solidFill>
              </a:rPr>
              <a:t>, and </a:t>
            </a:r>
            <a:r>
              <a:rPr lang="en-US" sz="1800" dirty="0" err="1">
                <a:solidFill>
                  <a:schemeClr val="tx1"/>
                </a:solidFill>
              </a:rPr>
              <a:t>Th</a:t>
            </a:r>
            <a:endParaRPr lang="en-US" sz="1800" dirty="0">
              <a:solidFill>
                <a:schemeClr val="tx1"/>
              </a:solidFill>
            </a:endParaRPr>
          </a:p>
          <a:p>
            <a:r>
              <a:rPr lang="en-US" sz="1800" dirty="0"/>
              <a:t>The amount of heat escaping from the interior is about 47x10</a:t>
            </a:r>
            <a:r>
              <a:rPr lang="en-US" sz="1800" baseline="30000" dirty="0"/>
              <a:t>12</a:t>
            </a:r>
            <a:r>
              <a:rPr lang="en-US" sz="1800" dirty="0"/>
              <a:t> Watt</a:t>
            </a:r>
          </a:p>
          <a:p>
            <a:r>
              <a:rPr lang="en-US" sz="1800" dirty="0">
                <a:solidFill>
                  <a:schemeClr val="tx1"/>
                </a:solidFill>
              </a:rPr>
              <a:t>About half of this is thought to come from radioactive decay</a:t>
            </a:r>
          </a:p>
          <a:p>
            <a:r>
              <a:rPr lang="en-US" sz="1800" dirty="0"/>
              <a:t>Convection also occurs in the earth's outer core and results in Taylor columns (</a:t>
            </a:r>
            <a:r>
              <a:rPr lang="en-US" sz="1800" dirty="0" err="1"/>
              <a:t>Coriolis</a:t>
            </a:r>
            <a:r>
              <a:rPr lang="en-US" sz="1800" dirty="0"/>
              <a:t> force balancing convection)”</a:t>
            </a:r>
          </a:p>
          <a:p>
            <a:endParaRPr lang="en-US" sz="1800" dirty="0"/>
          </a:p>
          <a:p>
            <a:endParaRPr lang="en-US" sz="1800" dirty="0"/>
          </a:p>
        </p:txBody>
      </p:sp>
      <p:pic>
        <p:nvPicPr>
          <p:cNvPr id="5" name="Content Placeholder 4" descr="image006.gif"/>
          <p:cNvPicPr>
            <a:picLocks noGrp="1" noChangeAspect="1"/>
          </p:cNvPicPr>
          <p:nvPr>
            <p:ph sz="half" idx="2"/>
          </p:nvPr>
        </p:nvPicPr>
        <p:blipFill>
          <a:blip r:embed="rId2"/>
          <a:srcRect t="-6034" b="-6034"/>
          <a:stretch>
            <a:fillRect/>
          </a:stretch>
        </p:blipFill>
        <p:spPr/>
      </p:pic>
      <p:sp>
        <p:nvSpPr>
          <p:cNvPr id="4" name="Slide Number Placeholder 3"/>
          <p:cNvSpPr>
            <a:spLocks noGrp="1"/>
          </p:cNvSpPr>
          <p:nvPr>
            <p:ph type="sldNum" sz="quarter" idx="12"/>
          </p:nvPr>
        </p:nvSpPr>
        <p:spPr/>
        <p:txBody>
          <a:bodyPr/>
          <a:lstStyle/>
          <a:p>
            <a:fld id="{EE03CC9D-6EAB-594E-A35A-5D5CDDFB64DD}"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Convection Leads to "Plumes"</a:t>
            </a:r>
            <a:br>
              <a:rPr lang="en-US" dirty="0"/>
            </a:br>
            <a:r>
              <a:rPr lang="en-US" sz="1800" dirty="0">
                <a:solidFill>
                  <a:srgbClr val="800000"/>
                </a:solidFill>
              </a:rPr>
              <a:t>http://</a:t>
            </a:r>
            <a:r>
              <a:rPr lang="en-US" sz="1800" dirty="0" err="1">
                <a:solidFill>
                  <a:srgbClr val="800000"/>
                </a:solidFill>
              </a:rPr>
              <a:t>www.usgs.gov/science/science.php?term</a:t>
            </a:r>
            <a:r>
              <a:rPr lang="en-US" sz="1800" dirty="0">
                <a:solidFill>
                  <a:srgbClr val="800000"/>
                </a:solidFill>
              </a:rPr>
              <a:t>=292</a:t>
            </a:r>
            <a:endParaRPr lang="en-US" dirty="0"/>
          </a:p>
        </p:txBody>
      </p:sp>
      <p:sp>
        <p:nvSpPr>
          <p:cNvPr id="3" name="Content Placeholder 2"/>
          <p:cNvSpPr>
            <a:spLocks noGrp="1"/>
          </p:cNvSpPr>
          <p:nvPr>
            <p:ph sz="half" idx="1"/>
          </p:nvPr>
        </p:nvSpPr>
        <p:spPr/>
        <p:txBody>
          <a:bodyPr>
            <a:normAutofit/>
          </a:bodyPr>
          <a:lstStyle/>
          <a:p>
            <a:r>
              <a:rPr lang="en-US" sz="2000" dirty="0"/>
              <a:t>“A variety of styles of convection are known</a:t>
            </a:r>
          </a:p>
          <a:p>
            <a:r>
              <a:rPr lang="en-US" sz="2000" dirty="0"/>
              <a:t>Some are in the form of "rolls"</a:t>
            </a:r>
          </a:p>
          <a:p>
            <a:r>
              <a:rPr lang="en-US" sz="2000" dirty="0"/>
              <a:t>Others are in "hexagonal" patterns</a:t>
            </a:r>
          </a:p>
          <a:p>
            <a:r>
              <a:rPr lang="en-US" sz="2000" dirty="0"/>
              <a:t>Still others are "</a:t>
            </a:r>
            <a:r>
              <a:rPr lang="en-US" sz="2000" dirty="0">
                <a:solidFill>
                  <a:schemeClr val="tx1"/>
                </a:solidFill>
              </a:rPr>
              <a:t>plumes</a:t>
            </a:r>
            <a:r>
              <a:rPr lang="en-US" sz="2000" dirty="0"/>
              <a:t>", localized regions of upwelling of hot semi-molten rock known as magma</a:t>
            </a:r>
          </a:p>
          <a:p>
            <a:r>
              <a:rPr lang="en-US" sz="2000" dirty="0"/>
              <a:t>"Magma" differs from "lava" in the chemical composition and gas content”</a:t>
            </a:r>
          </a:p>
        </p:txBody>
      </p:sp>
      <p:pic>
        <p:nvPicPr>
          <p:cNvPr id="5" name="Content Placeholder 4" descr="image012.gif"/>
          <p:cNvPicPr>
            <a:picLocks noGrp="1" noChangeAspect="1"/>
          </p:cNvPicPr>
          <p:nvPr>
            <p:ph sz="half" idx="2"/>
          </p:nvPr>
        </p:nvPicPr>
        <p:blipFill>
          <a:blip r:embed="rId2"/>
          <a:srcRect t="-19501" b="-19501"/>
          <a:stretch>
            <a:fillRect/>
          </a:stretch>
        </p:blipFill>
        <p:spPr/>
      </p:pic>
      <p:sp>
        <p:nvSpPr>
          <p:cNvPr id="4" name="Slide Number Placeholder 3"/>
          <p:cNvSpPr>
            <a:spLocks noGrp="1"/>
          </p:cNvSpPr>
          <p:nvPr>
            <p:ph type="sldNum" sz="quarter" idx="12"/>
          </p:nvPr>
        </p:nvSpPr>
        <p:spPr/>
        <p:txBody>
          <a:bodyPr/>
          <a:lstStyle/>
          <a:p>
            <a:fld id="{EE03CC9D-6EAB-594E-A35A-5D5CDDFB64DD}"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Global Patterns of Earthquakes</a:t>
            </a:r>
            <a:br>
              <a:rPr lang="en-US" dirty="0"/>
            </a:br>
            <a:r>
              <a:rPr lang="en-US" sz="1800" dirty="0">
                <a:solidFill>
                  <a:srgbClr val="800000"/>
                </a:solidFill>
              </a:rPr>
              <a:t>http://</a:t>
            </a:r>
            <a:r>
              <a:rPr lang="en-US" sz="1800" dirty="0" err="1">
                <a:solidFill>
                  <a:srgbClr val="800000"/>
                </a:solidFill>
              </a:rPr>
              <a:t>www.usgs.gov/science/science.php?term</a:t>
            </a:r>
            <a:r>
              <a:rPr lang="en-US" sz="1800" dirty="0">
                <a:solidFill>
                  <a:srgbClr val="800000"/>
                </a:solidFill>
              </a:rPr>
              <a:t>=292</a:t>
            </a:r>
            <a:endParaRPr lang="en-US" dirty="0"/>
          </a:p>
        </p:txBody>
      </p:sp>
      <p:pic>
        <p:nvPicPr>
          <p:cNvPr id="7" name="Content Placeholder 6" descr="fom600.jpg"/>
          <p:cNvPicPr>
            <a:picLocks noGrp="1" noChangeAspect="1"/>
          </p:cNvPicPr>
          <p:nvPr>
            <p:ph idx="1"/>
          </p:nvPr>
        </p:nvPicPr>
        <p:blipFill>
          <a:blip r:embed="rId2"/>
          <a:srcRect l="-18035" r="-18035"/>
          <a:stretch>
            <a:fillRect/>
          </a:stretch>
        </p:blipFill>
        <p:spPr/>
      </p:pic>
      <p:sp>
        <p:nvSpPr>
          <p:cNvPr id="8" name="Left Arrow 7"/>
          <p:cNvSpPr/>
          <p:nvPr/>
        </p:nvSpPr>
        <p:spPr>
          <a:xfrm>
            <a:off x="3234797" y="2735600"/>
            <a:ext cx="271376" cy="149088"/>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EE03CC9D-6EAB-594E-A35A-5D5CDDFB64DD}"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Evidence for Mantle Plumes</a:t>
            </a:r>
            <a:br>
              <a:rPr lang="en-US" dirty="0"/>
            </a:br>
            <a:r>
              <a:rPr lang="en-US" sz="2000" dirty="0">
                <a:solidFill>
                  <a:srgbClr val="800000"/>
                </a:solidFill>
              </a:rPr>
              <a:t>(</a:t>
            </a:r>
            <a:r>
              <a:rPr lang="en-US" sz="2000" dirty="0" err="1">
                <a:solidFill>
                  <a:srgbClr val="800000"/>
                </a:solidFill>
              </a:rPr>
              <a:t>Koppers</a:t>
            </a:r>
            <a:r>
              <a:rPr lang="en-US" sz="2000" dirty="0">
                <a:solidFill>
                  <a:srgbClr val="800000"/>
                </a:solidFill>
              </a:rPr>
              <a:t> et al., G</a:t>
            </a:r>
            <a:r>
              <a:rPr lang="en-US" sz="2000" baseline="30000" dirty="0">
                <a:solidFill>
                  <a:srgbClr val="800000"/>
                </a:solidFill>
              </a:rPr>
              <a:t>3</a:t>
            </a:r>
            <a:r>
              <a:rPr lang="en-US" sz="2000" dirty="0">
                <a:solidFill>
                  <a:srgbClr val="800000"/>
                </a:solidFill>
              </a:rPr>
              <a:t>, 2011)</a:t>
            </a:r>
          </a:p>
        </p:txBody>
      </p:sp>
      <p:sp>
        <p:nvSpPr>
          <p:cNvPr id="5" name="Content Placeholder 4"/>
          <p:cNvSpPr>
            <a:spLocks noGrp="1"/>
          </p:cNvSpPr>
          <p:nvPr>
            <p:ph sz="half" idx="1"/>
          </p:nvPr>
        </p:nvSpPr>
        <p:spPr/>
        <p:txBody>
          <a:bodyPr>
            <a:normAutofit fontScale="92500" lnSpcReduction="10000"/>
          </a:bodyPr>
          <a:lstStyle/>
          <a:p>
            <a:r>
              <a:rPr lang="en-US" sz="2000" dirty="0"/>
              <a:t>“Hawaiian-Emperor seamount chain implies islands and seamounts at the NW end are the oldest</a:t>
            </a:r>
          </a:p>
          <a:p>
            <a:r>
              <a:rPr lang="en-US" sz="2000" dirty="0"/>
              <a:t>Hawaiian Islands are the youngest (0.4 my to ~7 my), then the Leeward Islands(~7 my to 28 my), then the Emperor Islands (~28 my to ~85my)</a:t>
            </a:r>
          </a:p>
          <a:p>
            <a:r>
              <a:rPr lang="en-US" sz="2000" dirty="0" err="1"/>
              <a:t>Loihi</a:t>
            </a:r>
            <a:r>
              <a:rPr lang="en-US" sz="2000" dirty="0"/>
              <a:t> seamount (south of the Big Island of Hawai'i) is currently the youngest</a:t>
            </a:r>
          </a:p>
          <a:p>
            <a:r>
              <a:rPr lang="en-US" sz="2000" dirty="0" err="1"/>
              <a:t>Loihi</a:t>
            </a:r>
            <a:r>
              <a:rPr lang="en-US" sz="2000" dirty="0"/>
              <a:t> is 1500 m below the level of the sea and will emerge in several million years as extruded lava builds it up”</a:t>
            </a:r>
          </a:p>
        </p:txBody>
      </p:sp>
      <p:pic>
        <p:nvPicPr>
          <p:cNvPr id="7" name="Content Placeholder 6" descr="ggge2082-fig-0001.png"/>
          <p:cNvPicPr>
            <a:picLocks noGrp="1" noChangeAspect="1"/>
          </p:cNvPicPr>
          <p:nvPr>
            <p:ph sz="half" idx="2"/>
          </p:nvPr>
        </p:nvPicPr>
        <p:blipFill>
          <a:blip r:embed="rId2"/>
          <a:srcRect t="-21293" b="-21293"/>
          <a:stretch>
            <a:fillRect/>
          </a:stretch>
        </p:blipFill>
        <p:spPr/>
      </p:pic>
      <p:sp>
        <p:nvSpPr>
          <p:cNvPr id="2" name="Slide Number Placeholder 1"/>
          <p:cNvSpPr>
            <a:spLocks noGrp="1"/>
          </p:cNvSpPr>
          <p:nvPr>
            <p:ph type="sldNum" sz="quarter" idx="12"/>
          </p:nvPr>
        </p:nvSpPr>
        <p:spPr/>
        <p:txBody>
          <a:bodyPr/>
          <a:lstStyle/>
          <a:p>
            <a:fld id="{EE03CC9D-6EAB-594E-A35A-5D5CDDFB64DD}"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 Tectonics</a:t>
            </a:r>
            <a:br>
              <a:rPr lang="en-US" dirty="0"/>
            </a:br>
            <a:r>
              <a:rPr lang="en-US" sz="1800" dirty="0">
                <a:solidFill>
                  <a:srgbClr val="800000"/>
                </a:solidFill>
              </a:rPr>
              <a:t>http://</a:t>
            </a:r>
            <a:r>
              <a:rPr lang="en-US" sz="1800" dirty="0" err="1">
                <a:solidFill>
                  <a:srgbClr val="800000"/>
                </a:solidFill>
              </a:rPr>
              <a:t>www.usgs.gov/science/science.php?term</a:t>
            </a:r>
            <a:r>
              <a:rPr lang="en-US" sz="1800" dirty="0">
                <a:solidFill>
                  <a:srgbClr val="800000"/>
                </a:solidFill>
              </a:rPr>
              <a:t>=292</a:t>
            </a:r>
            <a:endParaRPr lang="en-US" dirty="0"/>
          </a:p>
        </p:txBody>
      </p:sp>
      <p:pic>
        <p:nvPicPr>
          <p:cNvPr id="6" name="Content Placeholder 5" descr="image008.gif"/>
          <p:cNvPicPr>
            <a:picLocks noGrp="1" noChangeAspect="1"/>
          </p:cNvPicPr>
          <p:nvPr>
            <p:ph idx="1"/>
          </p:nvPr>
        </p:nvPicPr>
        <p:blipFill>
          <a:blip r:embed="rId2"/>
          <a:srcRect l="-12031" r="-12031"/>
          <a:stretch>
            <a:fillRect/>
          </a:stretch>
        </p:blipFill>
        <p:spPr/>
      </p:pic>
      <p:sp>
        <p:nvSpPr>
          <p:cNvPr id="3" name="Slide Number Placeholder 2"/>
          <p:cNvSpPr>
            <a:spLocks noGrp="1"/>
          </p:cNvSpPr>
          <p:nvPr>
            <p:ph type="sldNum" sz="quarter" idx="12"/>
          </p:nvPr>
        </p:nvSpPr>
        <p:spPr/>
        <p:txBody>
          <a:bodyPr/>
          <a:lstStyle/>
          <a:p>
            <a:fld id="{EE03CC9D-6EAB-594E-A35A-5D5CDDFB64DD}"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 Boundaries and Volcanoes</a:t>
            </a:r>
            <a:br>
              <a:rPr lang="en-US" dirty="0"/>
            </a:br>
            <a:r>
              <a:rPr lang="en-US" sz="1800" dirty="0">
                <a:solidFill>
                  <a:srgbClr val="800000"/>
                </a:solidFill>
              </a:rPr>
              <a:t>http://</a:t>
            </a:r>
            <a:r>
              <a:rPr lang="en-US" sz="1800" dirty="0" err="1">
                <a:solidFill>
                  <a:srgbClr val="800000"/>
                </a:solidFill>
              </a:rPr>
              <a:t>www.usgs.gov/science/science.php?term</a:t>
            </a:r>
            <a:r>
              <a:rPr lang="en-US" sz="1800" dirty="0">
                <a:solidFill>
                  <a:srgbClr val="800000"/>
                </a:solidFill>
              </a:rPr>
              <a:t>=292</a:t>
            </a:r>
            <a:endParaRPr lang="en-US" dirty="0"/>
          </a:p>
        </p:txBody>
      </p:sp>
      <p:pic>
        <p:nvPicPr>
          <p:cNvPr id="6" name="Content Placeholder 5" descr="Tectonic_plate_boundaries.png"/>
          <p:cNvPicPr>
            <a:picLocks noGrp="1" noChangeAspect="1"/>
          </p:cNvPicPr>
          <p:nvPr>
            <p:ph idx="1"/>
          </p:nvPr>
        </p:nvPicPr>
        <p:blipFill>
          <a:blip r:embed="rId2"/>
          <a:srcRect l="-326" r="-326"/>
          <a:stretch>
            <a:fillRect/>
          </a:stretch>
        </p:blipFill>
        <p:spPr/>
      </p:pic>
      <p:sp>
        <p:nvSpPr>
          <p:cNvPr id="3" name="Slide Number Placeholder 2"/>
          <p:cNvSpPr>
            <a:spLocks noGrp="1"/>
          </p:cNvSpPr>
          <p:nvPr>
            <p:ph type="sldNum" sz="quarter" idx="12"/>
          </p:nvPr>
        </p:nvSpPr>
        <p:spPr/>
        <p:txBody>
          <a:bodyPr/>
          <a:lstStyle/>
          <a:p>
            <a:fld id="{EE03CC9D-6EAB-594E-A35A-5D5CDDFB64DD}"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Evidence for Plate Tectonics</a:t>
            </a:r>
            <a:br>
              <a:rPr lang="en-US" dirty="0"/>
            </a:br>
            <a:r>
              <a:rPr lang="en-US" sz="2000" dirty="0">
                <a:solidFill>
                  <a:srgbClr val="800000"/>
                </a:solidFill>
              </a:rPr>
              <a:t>http://</a:t>
            </a:r>
            <a:r>
              <a:rPr lang="en-US" sz="2000" dirty="0" err="1">
                <a:solidFill>
                  <a:srgbClr val="800000"/>
                </a:solidFill>
              </a:rPr>
              <a:t>pubs.usgs.gov/gip/dynamic/stripes.html</a:t>
            </a:r>
            <a:endParaRPr lang="en-US" sz="2000" dirty="0">
              <a:solidFill>
                <a:srgbClr val="800000"/>
              </a:solidFill>
            </a:endParaRPr>
          </a:p>
        </p:txBody>
      </p:sp>
      <p:sp>
        <p:nvSpPr>
          <p:cNvPr id="5" name="Content Placeholder 4"/>
          <p:cNvSpPr>
            <a:spLocks noGrp="1"/>
          </p:cNvSpPr>
          <p:nvPr>
            <p:ph sz="half" idx="1"/>
          </p:nvPr>
        </p:nvSpPr>
        <p:spPr/>
        <p:txBody>
          <a:bodyPr>
            <a:normAutofit/>
          </a:bodyPr>
          <a:lstStyle/>
          <a:p>
            <a:r>
              <a:rPr lang="en-US" sz="1800" dirty="0"/>
              <a:t>“One of the more remarkable pieces of evidence in favor of plate tectonics is the </a:t>
            </a:r>
            <a:r>
              <a:rPr lang="en-US" sz="1800" dirty="0">
                <a:solidFill>
                  <a:schemeClr val="tx1"/>
                </a:solidFill>
              </a:rPr>
              <a:t>magnetic age stripes </a:t>
            </a:r>
            <a:r>
              <a:rPr lang="en-US" sz="1800" dirty="0"/>
              <a:t>at mid-ocean ridges</a:t>
            </a:r>
          </a:p>
          <a:p>
            <a:r>
              <a:rPr lang="en-US" sz="1800" dirty="0"/>
              <a:t>As the plates move away from spreading centers, temperature of the hot rock falls below the Curie temperature and iron in the rock becomes magnetized with the current polarity of the earth's field</a:t>
            </a:r>
          </a:p>
          <a:p>
            <a:r>
              <a:rPr lang="en-US" sz="1800" dirty="0"/>
              <a:t>When the field changes direction (every ~450,000 years) the polarity of magnetization changes as well”</a:t>
            </a:r>
          </a:p>
          <a:p>
            <a:endParaRPr lang="en-US" sz="1800" dirty="0"/>
          </a:p>
        </p:txBody>
      </p:sp>
      <p:pic>
        <p:nvPicPr>
          <p:cNvPr id="7" name="Content Placeholder 6" descr="FigS6-1.gif"/>
          <p:cNvPicPr>
            <a:picLocks noGrp="1" noChangeAspect="1"/>
          </p:cNvPicPr>
          <p:nvPr>
            <p:ph sz="half" idx="2"/>
          </p:nvPr>
        </p:nvPicPr>
        <p:blipFill>
          <a:blip r:embed="rId2"/>
          <a:srcRect t="-16540" b="-16540"/>
          <a:stretch>
            <a:fillRect/>
          </a:stretch>
        </p:blipFill>
        <p:spPr/>
      </p:pic>
      <p:sp>
        <p:nvSpPr>
          <p:cNvPr id="2" name="Slide Number Placeholder 1"/>
          <p:cNvSpPr>
            <a:spLocks noGrp="1"/>
          </p:cNvSpPr>
          <p:nvPr>
            <p:ph type="sldNum" sz="quarter" idx="12"/>
          </p:nvPr>
        </p:nvSpPr>
        <p:spPr/>
        <p:txBody>
          <a:bodyPr/>
          <a:lstStyle/>
          <a:p>
            <a:fld id="{EE03CC9D-6EAB-594E-A35A-5D5CDDFB64DD}"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Plate Motions</a:t>
            </a:r>
            <a:br>
              <a:rPr lang="en-US" dirty="0"/>
            </a:br>
            <a:r>
              <a:rPr lang="en-US" sz="1800" dirty="0">
                <a:solidFill>
                  <a:srgbClr val="800000"/>
                </a:solidFill>
              </a:rPr>
              <a:t>http://</a:t>
            </a:r>
            <a:r>
              <a:rPr lang="en-US" sz="1800" dirty="0" err="1">
                <a:solidFill>
                  <a:srgbClr val="800000"/>
                </a:solidFill>
              </a:rPr>
              <a:t>en.wikipedia.org/wiki/File:Tectonic_plates_boundaries_detailed-en.svg</a:t>
            </a:r>
            <a:endParaRPr lang="en-US" sz="1800" dirty="0">
              <a:solidFill>
                <a:srgbClr val="800000"/>
              </a:solidFill>
            </a:endParaRPr>
          </a:p>
        </p:txBody>
      </p:sp>
      <p:sp>
        <p:nvSpPr>
          <p:cNvPr id="3" name="Slide Number Placeholder 2"/>
          <p:cNvSpPr>
            <a:spLocks noGrp="1"/>
          </p:cNvSpPr>
          <p:nvPr>
            <p:ph type="sldNum" sz="quarter" idx="12"/>
          </p:nvPr>
        </p:nvSpPr>
        <p:spPr/>
        <p:txBody>
          <a:bodyPr/>
          <a:lstStyle/>
          <a:p>
            <a:fld id="{EE03CC9D-6EAB-594E-A35A-5D5CDDFB64DD}" type="slidenum">
              <a:rPr lang="en-US" smtClean="0"/>
              <a:pPr/>
              <a:t>19</a:t>
            </a:fld>
            <a:endParaRPr lang="en-US"/>
          </a:p>
        </p:txBody>
      </p:sp>
      <p:pic>
        <p:nvPicPr>
          <p:cNvPr id="8" name="Content Placeholder 7">
            <a:extLst>
              <a:ext uri="{FF2B5EF4-FFF2-40B4-BE49-F238E27FC236}">
                <a16:creationId xmlns:a16="http://schemas.microsoft.com/office/drawing/2014/main" id="{A00B5F7A-843A-DD49-A2AB-E7CB0A9D1DE6}"/>
              </a:ext>
            </a:extLst>
          </p:cNvPr>
          <p:cNvPicPr>
            <a:picLocks noGrp="1" noChangeAspect="1"/>
          </p:cNvPicPr>
          <p:nvPr>
            <p:ph idx="1"/>
          </p:nvPr>
        </p:nvPicPr>
        <p:blipFill>
          <a:blip r:embed="rId2"/>
          <a:stretch>
            <a:fillRect/>
          </a:stretch>
        </p:blipFill>
        <p:spPr>
          <a:xfrm>
            <a:off x="457200" y="1795700"/>
            <a:ext cx="8229600" cy="413496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r>
              <a:rPr lang="en-US" dirty="0"/>
              <a:t>Origin of the earth</a:t>
            </a:r>
          </a:p>
          <a:p>
            <a:r>
              <a:rPr lang="en-US" dirty="0"/>
              <a:t>Internal structure</a:t>
            </a:r>
          </a:p>
          <a:p>
            <a:r>
              <a:rPr lang="en-US" dirty="0"/>
              <a:t>Sources of energy</a:t>
            </a:r>
          </a:p>
          <a:p>
            <a:r>
              <a:rPr lang="en-US" dirty="0"/>
              <a:t>Plate tectonics</a:t>
            </a:r>
          </a:p>
          <a:p>
            <a:r>
              <a:rPr lang="en-US" dirty="0"/>
              <a:t>Evidence for plate motions</a:t>
            </a:r>
          </a:p>
          <a:p>
            <a:r>
              <a:rPr lang="en-US" dirty="0"/>
              <a:t>Atmosphere</a:t>
            </a:r>
          </a:p>
          <a:p>
            <a:r>
              <a:rPr lang="en-US" dirty="0"/>
              <a:t>Ocean</a:t>
            </a:r>
          </a:p>
          <a:p>
            <a:r>
              <a:rPr lang="en-US" dirty="0"/>
              <a:t>Environment from space</a:t>
            </a:r>
          </a:p>
        </p:txBody>
      </p:sp>
      <p:sp>
        <p:nvSpPr>
          <p:cNvPr id="4" name="Slide Number Placeholder 3"/>
          <p:cNvSpPr>
            <a:spLocks noGrp="1"/>
          </p:cNvSpPr>
          <p:nvPr>
            <p:ph type="sldNum" sz="quarter" idx="12"/>
          </p:nvPr>
        </p:nvSpPr>
        <p:spPr/>
        <p:txBody>
          <a:bodyPr/>
          <a:lstStyle/>
          <a:p>
            <a:fld id="{EE03CC9D-6EAB-594E-A35A-5D5CDDFB64DD}"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Asia</a:t>
            </a:r>
            <a:br>
              <a:rPr lang="en-US" dirty="0"/>
            </a:br>
            <a:r>
              <a:rPr lang="en-US" sz="1800" dirty="0" err="1">
                <a:solidFill>
                  <a:srgbClr val="800000"/>
                </a:solidFill>
              </a:rPr>
              <a:t>http://en.wikipedia.org/wiki/File:Tectonic_plates_boundaries_detailed-en.svg</a:t>
            </a:r>
            <a:endParaRPr lang="en-US" dirty="0"/>
          </a:p>
        </p:txBody>
      </p:sp>
      <p:pic>
        <p:nvPicPr>
          <p:cNvPr id="8" name="Content Placeholder 7" descr="Screen Shot 2013-09-24 at 3.05.55 PM.png"/>
          <p:cNvPicPr>
            <a:picLocks noGrp="1" noChangeAspect="1"/>
          </p:cNvPicPr>
          <p:nvPr>
            <p:ph idx="1"/>
          </p:nvPr>
        </p:nvPicPr>
        <p:blipFill>
          <a:blip r:embed="rId2"/>
          <a:srcRect l="-4874" r="-4874"/>
          <a:stretch>
            <a:fillRect/>
          </a:stretch>
        </p:blipFill>
        <p:spPr/>
      </p:pic>
      <p:sp>
        <p:nvSpPr>
          <p:cNvPr id="3" name="Slide Number Placeholder 2"/>
          <p:cNvSpPr>
            <a:spLocks noGrp="1"/>
          </p:cNvSpPr>
          <p:nvPr>
            <p:ph type="sldNum" sz="quarter" idx="12"/>
          </p:nvPr>
        </p:nvSpPr>
        <p:spPr/>
        <p:txBody>
          <a:bodyPr/>
          <a:lstStyle/>
          <a:p>
            <a:fld id="{EE03CC9D-6EAB-594E-A35A-5D5CDDFB64D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File:Tectonic_plates_boundaries_detailed-en.svg</a:t>
            </a:r>
            <a:endParaRPr lang="en-US" dirty="0"/>
          </a:p>
        </p:txBody>
      </p:sp>
      <p:sp>
        <p:nvSpPr>
          <p:cNvPr id="3" name="Slide Number Placeholder 2"/>
          <p:cNvSpPr>
            <a:spLocks noGrp="1"/>
          </p:cNvSpPr>
          <p:nvPr>
            <p:ph type="sldNum" sz="quarter" idx="12"/>
          </p:nvPr>
        </p:nvSpPr>
        <p:spPr/>
        <p:txBody>
          <a:bodyPr/>
          <a:lstStyle/>
          <a:p>
            <a:fld id="{EE03CC9D-6EAB-594E-A35A-5D5CDDFB64DD}" type="slidenum">
              <a:rPr lang="en-US" smtClean="0"/>
              <a:pPr/>
              <a:t>21</a:t>
            </a:fld>
            <a:endParaRPr lang="en-US"/>
          </a:p>
        </p:txBody>
      </p:sp>
      <p:pic>
        <p:nvPicPr>
          <p:cNvPr id="7" name="Content Placeholder 6">
            <a:extLst>
              <a:ext uri="{FF2B5EF4-FFF2-40B4-BE49-F238E27FC236}">
                <a16:creationId xmlns:a16="http://schemas.microsoft.com/office/drawing/2014/main" id="{1C7C2A18-B7C8-7644-9794-C511A45C6D92}"/>
              </a:ext>
            </a:extLst>
          </p:cNvPr>
          <p:cNvPicPr>
            <a:picLocks noGrp="1" noChangeAspect="1"/>
          </p:cNvPicPr>
          <p:nvPr>
            <p:ph idx="1"/>
          </p:nvPr>
        </p:nvPicPr>
        <p:blipFill>
          <a:blip r:embed="rId2"/>
          <a:stretch>
            <a:fillRect/>
          </a:stretch>
        </p:blipFill>
        <p:spPr>
          <a:xfrm>
            <a:off x="1195488" y="1600200"/>
            <a:ext cx="6753024" cy="4525963"/>
          </a:xfrm>
        </p:spPr>
      </p:pic>
    </p:spTree>
    <p:extLst>
      <p:ext uri="{BB962C8B-B14F-4D97-AF65-F5344CB8AC3E}">
        <p14:creationId xmlns:p14="http://schemas.microsoft.com/office/powerpoint/2010/main" val="74053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Pacific</a:t>
            </a:r>
            <a:br>
              <a:rPr lang="en-US" dirty="0"/>
            </a:br>
            <a:r>
              <a:rPr lang="en-US" sz="1800" dirty="0" err="1">
                <a:solidFill>
                  <a:srgbClr val="800000"/>
                </a:solidFill>
              </a:rPr>
              <a:t>http://en.wikipedia.org/wiki/File:Tectonic_plates_boundaries_detailed-en.svg</a:t>
            </a:r>
            <a:endParaRPr lang="en-US" dirty="0"/>
          </a:p>
        </p:txBody>
      </p:sp>
      <p:pic>
        <p:nvPicPr>
          <p:cNvPr id="6" name="Content Placeholder 5" descr="Screen Shot 2013-09-24 at 3.06.07 PM.png"/>
          <p:cNvPicPr>
            <a:picLocks noGrp="1" noChangeAspect="1"/>
          </p:cNvPicPr>
          <p:nvPr>
            <p:ph idx="1"/>
          </p:nvPr>
        </p:nvPicPr>
        <p:blipFill>
          <a:blip r:embed="rId2"/>
          <a:srcRect l="-5199" r="-5199"/>
          <a:stretch>
            <a:fillRect/>
          </a:stretch>
        </p:blipFill>
        <p:spPr/>
      </p:pic>
      <p:sp>
        <p:nvSpPr>
          <p:cNvPr id="3" name="Slide Number Placeholder 2"/>
          <p:cNvSpPr>
            <a:spLocks noGrp="1"/>
          </p:cNvSpPr>
          <p:nvPr>
            <p:ph type="sldNum" sz="quarter" idx="12"/>
          </p:nvPr>
        </p:nvSpPr>
        <p:spPr/>
        <p:txBody>
          <a:bodyPr/>
          <a:lstStyle/>
          <a:p>
            <a:fld id="{EE03CC9D-6EAB-594E-A35A-5D5CDDFB64DD}"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America-Atlantic</a:t>
            </a:r>
            <a:br>
              <a:rPr lang="en-US" dirty="0"/>
            </a:br>
            <a:r>
              <a:rPr lang="en-US" sz="1800" dirty="0" err="1">
                <a:solidFill>
                  <a:srgbClr val="800000"/>
                </a:solidFill>
              </a:rPr>
              <a:t>http://en.wikipedia.org/wiki/File:Tectonic_plates_boundaries_detailed-en.svg</a:t>
            </a:r>
            <a:endParaRPr lang="en-US" dirty="0"/>
          </a:p>
        </p:txBody>
      </p:sp>
      <p:pic>
        <p:nvPicPr>
          <p:cNvPr id="4" name="Content Placeholder 3" descr="Screen Shot 2013-09-24 at 3.06.13 PM.png"/>
          <p:cNvPicPr>
            <a:picLocks noGrp="1" noChangeAspect="1"/>
          </p:cNvPicPr>
          <p:nvPr>
            <p:ph idx="1"/>
          </p:nvPr>
        </p:nvPicPr>
        <p:blipFill>
          <a:blip r:embed="rId2"/>
          <a:srcRect l="-5196" r="-5196"/>
          <a:stretch>
            <a:fillRect/>
          </a:stretch>
        </p:blipFill>
        <p:spPr/>
      </p:pic>
      <p:sp>
        <p:nvSpPr>
          <p:cNvPr id="3" name="Slide Number Placeholder 2"/>
          <p:cNvSpPr>
            <a:spLocks noGrp="1"/>
          </p:cNvSpPr>
          <p:nvPr>
            <p:ph type="sldNum" sz="quarter" idx="12"/>
          </p:nvPr>
        </p:nvSpPr>
        <p:spPr/>
        <p:txBody>
          <a:bodyPr/>
          <a:lstStyle/>
          <a:p>
            <a:fld id="{EE03CC9D-6EAB-594E-A35A-5D5CDDFB64DD}"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America</a:t>
            </a:r>
            <a:br>
              <a:rPr lang="en-US" dirty="0"/>
            </a:br>
            <a:r>
              <a:rPr lang="en-US" sz="1800" dirty="0" err="1">
                <a:solidFill>
                  <a:srgbClr val="800000"/>
                </a:solidFill>
              </a:rPr>
              <a:t>http://en.wikipedia.org/wiki/File:Tectonic_plates_boundaries_detailed-en.svg</a:t>
            </a:r>
            <a:endParaRPr lang="en-US" dirty="0"/>
          </a:p>
        </p:txBody>
      </p:sp>
      <p:pic>
        <p:nvPicPr>
          <p:cNvPr id="4" name="Content Placeholder 3" descr="Screen Shot 2013-09-24 at 3.06.18 PM.png"/>
          <p:cNvPicPr>
            <a:picLocks noGrp="1" noChangeAspect="1"/>
          </p:cNvPicPr>
          <p:nvPr>
            <p:ph idx="1"/>
          </p:nvPr>
        </p:nvPicPr>
        <p:blipFill>
          <a:blip r:embed="rId2"/>
          <a:srcRect l="-4911" r="-4911"/>
          <a:stretch>
            <a:fillRect/>
          </a:stretch>
        </p:blipFill>
        <p:spPr/>
      </p:pic>
      <p:sp>
        <p:nvSpPr>
          <p:cNvPr id="3" name="Slide Number Placeholder 2"/>
          <p:cNvSpPr>
            <a:spLocks noGrp="1"/>
          </p:cNvSpPr>
          <p:nvPr>
            <p:ph type="sldNum" sz="quarter" idx="12"/>
          </p:nvPr>
        </p:nvSpPr>
        <p:spPr/>
        <p:txBody>
          <a:bodyPr/>
          <a:lstStyle/>
          <a:p>
            <a:fld id="{EE03CC9D-6EAB-594E-A35A-5D5CDDFB64DD}"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Southern Pacific-Oceania</a:t>
            </a:r>
            <a:br>
              <a:rPr lang="en-US" dirty="0"/>
            </a:br>
            <a:r>
              <a:rPr lang="en-US" sz="1800" dirty="0" err="1">
                <a:solidFill>
                  <a:srgbClr val="800000"/>
                </a:solidFill>
              </a:rPr>
              <a:t>http://en.wikipedia.org/wiki/File:Tectonic_plates_boundaries_detailed-en.svg</a:t>
            </a:r>
            <a:endParaRPr lang="en-US" dirty="0"/>
          </a:p>
        </p:txBody>
      </p:sp>
      <p:pic>
        <p:nvPicPr>
          <p:cNvPr id="4" name="Content Placeholder 3" descr="Screen Shot 2013-09-24 at 3.06.22 PM.png"/>
          <p:cNvPicPr>
            <a:picLocks noGrp="1" noChangeAspect="1"/>
          </p:cNvPicPr>
          <p:nvPr>
            <p:ph idx="1"/>
          </p:nvPr>
        </p:nvPicPr>
        <p:blipFill>
          <a:blip r:embed="rId2"/>
          <a:srcRect l="-5061" r="-5061"/>
          <a:stretch>
            <a:fillRect/>
          </a:stretch>
        </p:blipFill>
        <p:spPr/>
      </p:pic>
      <p:sp>
        <p:nvSpPr>
          <p:cNvPr id="3" name="Slide Number Placeholder 2"/>
          <p:cNvSpPr>
            <a:spLocks noGrp="1"/>
          </p:cNvSpPr>
          <p:nvPr>
            <p:ph type="sldNum" sz="quarter" idx="12"/>
          </p:nvPr>
        </p:nvSpPr>
        <p:spPr/>
        <p:txBody>
          <a:bodyPr/>
          <a:lstStyle/>
          <a:p>
            <a:fld id="{EE03CC9D-6EAB-594E-A35A-5D5CDDFB64DD}"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Asia-Australia</a:t>
            </a:r>
            <a:br>
              <a:rPr lang="en-US" dirty="0"/>
            </a:br>
            <a:r>
              <a:rPr lang="en-US" sz="1800" dirty="0" err="1">
                <a:solidFill>
                  <a:srgbClr val="800000"/>
                </a:solidFill>
              </a:rPr>
              <a:t>http://en.wikipedia.org/wiki/File:Tectonic_plates_boundaries_detailed-en.svg</a:t>
            </a:r>
            <a:endParaRPr lang="en-US" dirty="0"/>
          </a:p>
        </p:txBody>
      </p:sp>
      <p:pic>
        <p:nvPicPr>
          <p:cNvPr id="4" name="Content Placeholder 3" descr="Screen Shot 2013-09-24 at 3.06.26 PM.png"/>
          <p:cNvPicPr>
            <a:picLocks noGrp="1" noChangeAspect="1"/>
          </p:cNvPicPr>
          <p:nvPr>
            <p:ph idx="1"/>
          </p:nvPr>
        </p:nvPicPr>
        <p:blipFill>
          <a:blip r:embed="rId2"/>
          <a:srcRect l="-5036" r="-5036"/>
          <a:stretch>
            <a:fillRect/>
          </a:stretch>
        </p:blipFill>
        <p:spPr/>
      </p:pic>
      <p:sp>
        <p:nvSpPr>
          <p:cNvPr id="3" name="Slide Number Placeholder 2"/>
          <p:cNvSpPr>
            <a:spLocks noGrp="1"/>
          </p:cNvSpPr>
          <p:nvPr>
            <p:ph type="sldNum" sz="quarter" idx="12"/>
          </p:nvPr>
        </p:nvSpPr>
        <p:spPr/>
        <p:txBody>
          <a:bodyPr/>
          <a:lstStyle/>
          <a:p>
            <a:fld id="{EE03CC9D-6EAB-594E-A35A-5D5CDDFB64DD}"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Ring of Fire</a:t>
            </a:r>
            <a:br>
              <a:rPr lang="en-US" dirty="0"/>
            </a:br>
            <a:r>
              <a:rPr lang="en-US" sz="2000" dirty="0">
                <a:solidFill>
                  <a:srgbClr val="800000"/>
                </a:solidFill>
              </a:rPr>
              <a:t>http://pubs.usgs.gov/gip/dynamic/understanding.html#anchor6715825</a:t>
            </a:r>
            <a:endParaRPr lang="en-US" dirty="0"/>
          </a:p>
        </p:txBody>
      </p:sp>
      <p:sp>
        <p:nvSpPr>
          <p:cNvPr id="5" name="Content Placeholder 4"/>
          <p:cNvSpPr>
            <a:spLocks noGrp="1"/>
          </p:cNvSpPr>
          <p:nvPr>
            <p:ph sz="half" idx="1"/>
          </p:nvPr>
        </p:nvSpPr>
        <p:spPr/>
        <p:txBody>
          <a:bodyPr>
            <a:normAutofit/>
          </a:bodyPr>
          <a:lstStyle/>
          <a:p>
            <a:r>
              <a:rPr lang="en-US" sz="2000" dirty="0"/>
              <a:t>“The </a:t>
            </a:r>
            <a:r>
              <a:rPr lang="en-US" sz="2000" dirty="0">
                <a:solidFill>
                  <a:schemeClr val="tx1"/>
                </a:solidFill>
              </a:rPr>
              <a:t>Pacific Ring of Fire </a:t>
            </a:r>
            <a:r>
              <a:rPr lang="en-US" sz="2000" dirty="0"/>
              <a:t>was known long before plate tectonics was formulated</a:t>
            </a:r>
          </a:p>
          <a:p>
            <a:r>
              <a:rPr lang="en-US" sz="2000" dirty="0"/>
              <a:t>This is where most of the world's earthquakes and </a:t>
            </a:r>
            <a:r>
              <a:rPr lang="en-US" sz="2000" dirty="0" err="1"/>
              <a:t>volcanos</a:t>
            </a:r>
            <a:r>
              <a:rPr lang="en-US" sz="2000" dirty="0"/>
              <a:t> occur</a:t>
            </a:r>
          </a:p>
          <a:p>
            <a:r>
              <a:rPr lang="en-US" sz="2000" dirty="0"/>
              <a:t>The largest earthquakes in the world occur here, along with many of the most violent volcanic eruptions”</a:t>
            </a:r>
          </a:p>
        </p:txBody>
      </p:sp>
      <p:pic>
        <p:nvPicPr>
          <p:cNvPr id="7" name="Content Placeholder 6" descr="Fig22swatch.gif"/>
          <p:cNvPicPr>
            <a:picLocks noGrp="1" noChangeAspect="1"/>
          </p:cNvPicPr>
          <p:nvPr>
            <p:ph sz="half" idx="2"/>
          </p:nvPr>
        </p:nvPicPr>
        <p:blipFill>
          <a:blip r:embed="rId2"/>
          <a:srcRect t="-25574" b="-25574"/>
          <a:stretch>
            <a:fillRect/>
          </a:stretch>
        </p:blipFill>
        <p:spPr/>
      </p:pic>
      <p:sp>
        <p:nvSpPr>
          <p:cNvPr id="2" name="Slide Number Placeholder 1"/>
          <p:cNvSpPr>
            <a:spLocks noGrp="1"/>
          </p:cNvSpPr>
          <p:nvPr>
            <p:ph type="sldNum" sz="quarter" idx="12"/>
          </p:nvPr>
        </p:nvSpPr>
        <p:spPr/>
        <p:txBody>
          <a:bodyPr/>
          <a:lstStyle/>
          <a:p>
            <a:fld id="{EE03CC9D-6EAB-594E-A35A-5D5CDDFB64DD}"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Divergent Plate Boundaries</a:t>
            </a:r>
            <a:br>
              <a:rPr lang="en-US" sz="2000" dirty="0">
                <a:solidFill>
                  <a:srgbClr val="800000"/>
                </a:solidFill>
              </a:rPr>
            </a:br>
            <a:r>
              <a:rPr lang="en-US" sz="2000" dirty="0" err="1">
                <a:solidFill>
                  <a:srgbClr val="800000"/>
                </a:solidFill>
              </a:rPr>
              <a:t>http://pubs.usgs.gov/gip/dynamic/understanding.html#anchor15343710</a:t>
            </a:r>
            <a:endParaRPr lang="en-US" sz="2000" dirty="0">
              <a:solidFill>
                <a:srgbClr val="800000"/>
              </a:solidFill>
            </a:endParaRPr>
          </a:p>
        </p:txBody>
      </p:sp>
      <p:pic>
        <p:nvPicPr>
          <p:cNvPr id="7" name="Content Placeholder 6" descr="lava_fountains.gif"/>
          <p:cNvPicPr>
            <a:picLocks noGrp="1" noChangeAspect="1"/>
          </p:cNvPicPr>
          <p:nvPr>
            <p:ph sz="half" idx="1"/>
          </p:nvPr>
        </p:nvPicPr>
        <p:blipFill>
          <a:blip r:embed="rId2"/>
          <a:srcRect t="-16033" b="-16033"/>
          <a:stretch>
            <a:fillRect/>
          </a:stretch>
        </p:blipFill>
        <p:spPr/>
      </p:pic>
      <p:pic>
        <p:nvPicPr>
          <p:cNvPr id="6" name="Content Placeholder 5" descr="Fig16.gif"/>
          <p:cNvPicPr>
            <a:picLocks noGrp="1" noChangeAspect="1"/>
          </p:cNvPicPr>
          <p:nvPr>
            <p:ph sz="half" idx="2"/>
          </p:nvPr>
        </p:nvPicPr>
        <p:blipFill>
          <a:blip r:embed="rId3"/>
          <a:srcRect t="-4022" b="-4022"/>
          <a:stretch>
            <a:fillRect/>
          </a:stretch>
        </p:blipFill>
        <p:spPr/>
      </p:pic>
      <p:sp>
        <p:nvSpPr>
          <p:cNvPr id="8" name="TextBox 7"/>
          <p:cNvSpPr txBox="1"/>
          <p:nvPr/>
        </p:nvSpPr>
        <p:spPr>
          <a:xfrm>
            <a:off x="705576" y="6126163"/>
            <a:ext cx="3538738" cy="369332"/>
          </a:xfrm>
          <a:prstGeom prst="rect">
            <a:avLst/>
          </a:prstGeom>
          <a:noFill/>
        </p:spPr>
        <p:txBody>
          <a:bodyPr wrap="square" rtlCol="0">
            <a:spAutoFit/>
          </a:bodyPr>
          <a:lstStyle/>
          <a:p>
            <a:pPr algn="ctr"/>
            <a:r>
              <a:rPr lang="en-US" dirty="0"/>
              <a:t>Lava fountains at </a:t>
            </a:r>
            <a:r>
              <a:rPr lang="en-US" dirty="0" err="1"/>
              <a:t>Krafla</a:t>
            </a:r>
            <a:r>
              <a:rPr lang="en-US" dirty="0"/>
              <a:t> volcano</a:t>
            </a:r>
          </a:p>
        </p:txBody>
      </p:sp>
      <p:sp>
        <p:nvSpPr>
          <p:cNvPr id="3" name="Slide Number Placeholder 2"/>
          <p:cNvSpPr>
            <a:spLocks noGrp="1"/>
          </p:cNvSpPr>
          <p:nvPr>
            <p:ph type="sldNum" sz="quarter" idx="12"/>
          </p:nvPr>
        </p:nvSpPr>
        <p:spPr/>
        <p:txBody>
          <a:bodyPr/>
          <a:lstStyle/>
          <a:p>
            <a:fld id="{EE03CC9D-6EAB-594E-A35A-5D5CDDFB64DD}"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Ocean-Continent Convergence</a:t>
            </a:r>
            <a:br>
              <a:rPr lang="en-US" dirty="0"/>
            </a:br>
            <a:r>
              <a:rPr lang="en-US" sz="2000" dirty="0" err="1">
                <a:solidFill>
                  <a:srgbClr val="800000"/>
                </a:solidFill>
              </a:rPr>
              <a:t>http://pubs.usgs.gov/gip/dynamic/understanding.html#anchor15343710</a:t>
            </a:r>
            <a:endParaRPr lang="en-US" sz="2000" dirty="0">
              <a:solidFill>
                <a:srgbClr val="800000"/>
              </a:solidFill>
            </a:endParaRPr>
          </a:p>
        </p:txBody>
      </p:sp>
      <p:sp>
        <p:nvSpPr>
          <p:cNvPr id="5" name="Content Placeholder 4"/>
          <p:cNvSpPr>
            <a:spLocks noGrp="1"/>
          </p:cNvSpPr>
          <p:nvPr>
            <p:ph sz="half" idx="1"/>
          </p:nvPr>
        </p:nvSpPr>
        <p:spPr/>
        <p:txBody>
          <a:bodyPr>
            <a:normAutofit/>
          </a:bodyPr>
          <a:lstStyle/>
          <a:p>
            <a:r>
              <a:rPr lang="en-US" sz="1800" dirty="0"/>
              <a:t>“One of the more impressive features on the planet are the deeps, or trenches that are formed by oceanic plates </a:t>
            </a:r>
            <a:r>
              <a:rPr lang="en-US" sz="1800" dirty="0" err="1"/>
              <a:t>subducting</a:t>
            </a:r>
            <a:r>
              <a:rPr lang="en-US" sz="1800" dirty="0"/>
              <a:t> beneath continental lithosphere</a:t>
            </a:r>
          </a:p>
          <a:p>
            <a:r>
              <a:rPr lang="en-US" sz="1800" dirty="0"/>
              <a:t>These deep submerged valleys are 8-10 km deep</a:t>
            </a:r>
          </a:p>
          <a:p>
            <a:r>
              <a:rPr lang="en-US" sz="1800" dirty="0"/>
              <a:t>As the plates descend into the earth, they push up mountain ranges, and create volcanic arcs </a:t>
            </a:r>
          </a:p>
          <a:p>
            <a:r>
              <a:rPr lang="en-US" sz="1800" dirty="0"/>
              <a:t>Mount Fuji in Japan, and Mount St. Helens in the USA are examples”</a:t>
            </a:r>
          </a:p>
        </p:txBody>
      </p:sp>
      <p:pic>
        <p:nvPicPr>
          <p:cNvPr id="7" name="Content Placeholder 6" descr="Fig21oceancont.gif"/>
          <p:cNvPicPr>
            <a:picLocks noGrp="1" noChangeAspect="1"/>
          </p:cNvPicPr>
          <p:nvPr>
            <p:ph sz="half" idx="2"/>
          </p:nvPr>
        </p:nvPicPr>
        <p:blipFill>
          <a:blip r:embed="rId2"/>
          <a:srcRect t="-45069" b="-45069"/>
          <a:stretch>
            <a:fillRect/>
          </a:stretch>
        </p:blipFill>
        <p:spPr/>
      </p:pic>
      <p:sp>
        <p:nvSpPr>
          <p:cNvPr id="2" name="Slide Number Placeholder 1"/>
          <p:cNvSpPr>
            <a:spLocks noGrp="1"/>
          </p:cNvSpPr>
          <p:nvPr>
            <p:ph type="sldNum" sz="quarter" idx="12"/>
          </p:nvPr>
        </p:nvSpPr>
        <p:spPr/>
        <p:txBody>
          <a:bodyPr/>
          <a:lstStyle/>
          <a:p>
            <a:fld id="{EE03CC9D-6EAB-594E-A35A-5D5CDDFB64DD}"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319" y="3829570"/>
            <a:ext cx="4697344" cy="1143000"/>
          </a:xfrm>
        </p:spPr>
        <p:txBody>
          <a:bodyPr>
            <a:normAutofit/>
          </a:bodyPr>
          <a:lstStyle/>
          <a:p>
            <a:r>
              <a:rPr lang="en-US" sz="2400" dirty="0"/>
              <a:t>Models for the Solar System</a:t>
            </a:r>
            <a:br>
              <a:rPr lang="en-US" sz="2400" dirty="0"/>
            </a:br>
            <a:r>
              <a:rPr lang="en-US" sz="1300" dirty="0">
                <a:solidFill>
                  <a:srgbClr val="800000"/>
                </a:solidFill>
                <a:hlinkClick r:id="rId2"/>
              </a:rPr>
              <a:t>http://abyss.uoregon.edu/~js/ast121/lectures/lec24.html</a:t>
            </a:r>
            <a:br>
              <a:rPr lang="en-US" sz="1300" dirty="0">
                <a:solidFill>
                  <a:srgbClr val="800000"/>
                </a:solidFill>
              </a:rPr>
            </a:br>
            <a:endParaRPr lang="en-US" sz="1300" dirty="0">
              <a:solidFill>
                <a:srgbClr val="800000"/>
              </a:solidFill>
            </a:endParaRPr>
          </a:p>
        </p:txBody>
      </p:sp>
      <p:sp>
        <p:nvSpPr>
          <p:cNvPr id="3" name="Content Placeholder 2"/>
          <p:cNvSpPr>
            <a:spLocks noGrp="1"/>
          </p:cNvSpPr>
          <p:nvPr>
            <p:ph idx="1"/>
          </p:nvPr>
        </p:nvSpPr>
        <p:spPr>
          <a:xfrm>
            <a:off x="193640" y="437946"/>
            <a:ext cx="4898015" cy="6283529"/>
          </a:xfrm>
        </p:spPr>
        <p:txBody>
          <a:bodyPr>
            <a:noAutofit/>
          </a:bodyPr>
          <a:lstStyle/>
          <a:p>
            <a:r>
              <a:rPr lang="en-US" sz="1400" dirty="0">
                <a:solidFill>
                  <a:schemeClr val="tx1"/>
                </a:solidFill>
              </a:rPr>
              <a:t>“Any model or theory for the formation of the Solar System must have a set of explanations for large-scale and small-scale </a:t>
            </a:r>
            <a:r>
              <a:rPr lang="en-US" sz="1400" dirty="0" err="1">
                <a:solidFill>
                  <a:schemeClr val="tx1"/>
                </a:solidFill>
              </a:rPr>
              <a:t>properties.Large</a:t>
            </a:r>
            <a:r>
              <a:rPr lang="en-US" sz="1400" dirty="0">
                <a:solidFill>
                  <a:schemeClr val="tx1"/>
                </a:solidFill>
              </a:rPr>
              <a:t>-Scale: </a:t>
            </a:r>
          </a:p>
          <a:p>
            <a:r>
              <a:rPr lang="en-US" sz="1400" dirty="0">
                <a:solidFill>
                  <a:schemeClr val="tx1"/>
                </a:solidFill>
              </a:rPr>
              <a:t>The planets are isolated in orderly intervals </a:t>
            </a:r>
          </a:p>
          <a:p>
            <a:r>
              <a:rPr lang="en-US" sz="1400" dirty="0">
                <a:solidFill>
                  <a:schemeClr val="tx1"/>
                </a:solidFill>
              </a:rPr>
              <a:t>Orbits are nearly circular </a:t>
            </a:r>
          </a:p>
          <a:p>
            <a:r>
              <a:rPr lang="en-US" sz="1400" dirty="0">
                <a:solidFill>
                  <a:schemeClr val="tx1"/>
                </a:solidFill>
              </a:rPr>
              <a:t>Orbits are in the same plane </a:t>
            </a:r>
          </a:p>
          <a:p>
            <a:r>
              <a:rPr lang="en-US" sz="1400" dirty="0">
                <a:solidFill>
                  <a:schemeClr val="tx1"/>
                </a:solidFill>
              </a:rPr>
              <a:t>All planets revolve </a:t>
            </a:r>
            <a:r>
              <a:rPr lang="en-US" sz="1400" dirty="0" err="1">
                <a:solidFill>
                  <a:schemeClr val="tx1"/>
                </a:solidFill>
              </a:rPr>
              <a:t>prograde</a:t>
            </a:r>
            <a:r>
              <a:rPr lang="en-US" sz="1400" dirty="0">
                <a:solidFill>
                  <a:schemeClr val="tx1"/>
                </a:solidFill>
              </a:rPr>
              <a:t> </a:t>
            </a:r>
          </a:p>
          <a:p>
            <a:r>
              <a:rPr lang="en-US" sz="1400" dirty="0">
                <a:solidFill>
                  <a:schemeClr val="tx1"/>
                </a:solidFill>
              </a:rPr>
              <a:t>Small-Scale: </a:t>
            </a:r>
          </a:p>
          <a:p>
            <a:r>
              <a:rPr lang="en-US" sz="1400" dirty="0">
                <a:solidFill>
                  <a:schemeClr val="tx1"/>
                </a:solidFill>
              </a:rPr>
              <a:t>Most planets rotate prograde (</a:t>
            </a:r>
            <a:r>
              <a:rPr lang="en-US" sz="1400" dirty="0" err="1">
                <a:solidFill>
                  <a:schemeClr val="tx1"/>
                </a:solidFill>
              </a:rPr>
              <a:t>Execptions</a:t>
            </a:r>
            <a:r>
              <a:rPr lang="en-US" sz="1400" dirty="0">
                <a:solidFill>
                  <a:schemeClr val="tx1"/>
                </a:solidFill>
              </a:rPr>
              <a:t> are Venus and Uranus)</a:t>
            </a:r>
          </a:p>
          <a:p>
            <a:r>
              <a:rPr lang="en-US" sz="1400" dirty="0">
                <a:solidFill>
                  <a:schemeClr val="tx1"/>
                </a:solidFill>
              </a:rPr>
              <a:t>The systems of moons can be divided into regular objects (spherical) with direct orbits versus irregular objects with eccentric orbits </a:t>
            </a:r>
          </a:p>
          <a:p>
            <a:r>
              <a:rPr lang="en-US" sz="1400" dirty="0">
                <a:solidFill>
                  <a:schemeClr val="tx1"/>
                </a:solidFill>
              </a:rPr>
              <a:t>Terrestrial planets have </a:t>
            </a:r>
          </a:p>
          <a:p>
            <a:pPr lvl="1"/>
            <a:r>
              <a:rPr lang="en-US" sz="1400" dirty="0">
                <a:solidFill>
                  <a:schemeClr val="tx1"/>
                </a:solidFill>
              </a:rPr>
              <a:t>high densities </a:t>
            </a:r>
          </a:p>
          <a:p>
            <a:pPr lvl="1"/>
            <a:r>
              <a:rPr lang="en-US" sz="1400" dirty="0">
                <a:solidFill>
                  <a:schemeClr val="tx1"/>
                </a:solidFill>
              </a:rPr>
              <a:t>thin or no atmospheres </a:t>
            </a:r>
          </a:p>
          <a:p>
            <a:pPr lvl="1"/>
            <a:r>
              <a:rPr lang="en-US" sz="1400" dirty="0">
                <a:solidFill>
                  <a:schemeClr val="tx1"/>
                </a:solidFill>
              </a:rPr>
              <a:t>rotate slowly </a:t>
            </a:r>
          </a:p>
          <a:p>
            <a:pPr lvl="1"/>
            <a:r>
              <a:rPr lang="en-US" sz="1400" dirty="0">
                <a:solidFill>
                  <a:schemeClr val="tx1"/>
                </a:solidFill>
              </a:rPr>
              <a:t>rocky, poor in ices and H/He </a:t>
            </a:r>
          </a:p>
          <a:p>
            <a:r>
              <a:rPr lang="en-US" sz="1400" dirty="0">
                <a:solidFill>
                  <a:schemeClr val="tx1"/>
                </a:solidFill>
              </a:rPr>
              <a:t>Jovian worlds have </a:t>
            </a:r>
          </a:p>
          <a:p>
            <a:pPr lvl="1"/>
            <a:r>
              <a:rPr lang="en-US" sz="1400" dirty="0">
                <a:solidFill>
                  <a:schemeClr val="tx1"/>
                </a:solidFill>
              </a:rPr>
              <a:t>low densities </a:t>
            </a:r>
          </a:p>
          <a:p>
            <a:pPr lvl="1"/>
            <a:r>
              <a:rPr lang="en-US" sz="1400" dirty="0">
                <a:solidFill>
                  <a:schemeClr val="tx1"/>
                </a:solidFill>
              </a:rPr>
              <a:t>thick atmospheres </a:t>
            </a:r>
          </a:p>
          <a:p>
            <a:pPr lvl="1"/>
            <a:r>
              <a:rPr lang="en-US" sz="1400" dirty="0">
                <a:solidFill>
                  <a:schemeClr val="tx1"/>
                </a:solidFill>
              </a:rPr>
              <a:t>rotate rapidly </a:t>
            </a:r>
          </a:p>
          <a:p>
            <a:pPr lvl="1"/>
            <a:r>
              <a:rPr lang="en-US" sz="1400" dirty="0">
                <a:solidFill>
                  <a:schemeClr val="tx1"/>
                </a:solidFill>
              </a:rPr>
              <a:t>many moons </a:t>
            </a:r>
          </a:p>
          <a:p>
            <a:pPr lvl="1"/>
            <a:r>
              <a:rPr lang="en-US" sz="1400" dirty="0">
                <a:solidFill>
                  <a:schemeClr val="tx1"/>
                </a:solidFill>
              </a:rPr>
              <a:t>fluid interiors, rich in ices, H/He </a:t>
            </a:r>
          </a:p>
          <a:p>
            <a:r>
              <a:rPr lang="en-US" sz="1400" dirty="0">
                <a:solidFill>
                  <a:schemeClr val="tx1"/>
                </a:solidFill>
              </a:rPr>
              <a:t>Most of outer SS objects (not just </a:t>
            </a:r>
            <a:r>
              <a:rPr lang="en-US" sz="1400" dirty="0" err="1">
                <a:solidFill>
                  <a:schemeClr val="tx1"/>
                </a:solidFill>
              </a:rPr>
              <a:t>jovian</a:t>
            </a:r>
            <a:r>
              <a:rPr lang="en-US" sz="1400" dirty="0">
                <a:solidFill>
                  <a:schemeClr val="tx1"/>
                </a:solidFill>
              </a:rPr>
              <a:t> worlds) are ice-rich”</a:t>
            </a:r>
          </a:p>
          <a:p>
            <a:endParaRPr lang="en-US" sz="1400" dirty="0">
              <a:solidFill>
                <a:schemeClr val="tx1"/>
              </a:solidFill>
            </a:endParaRPr>
          </a:p>
        </p:txBody>
      </p:sp>
      <p:sp>
        <p:nvSpPr>
          <p:cNvPr id="4" name="Slide Number Placeholder 3"/>
          <p:cNvSpPr>
            <a:spLocks noGrp="1"/>
          </p:cNvSpPr>
          <p:nvPr>
            <p:ph type="sldNum" sz="quarter" idx="12"/>
          </p:nvPr>
        </p:nvSpPr>
        <p:spPr/>
        <p:txBody>
          <a:bodyPr/>
          <a:lstStyle/>
          <a:p>
            <a:fld id="{EE03CC9D-6EAB-594E-A35A-5D5CDDFB64DD}" type="slidenum">
              <a:rPr lang="en-US" smtClean="0"/>
              <a:pPr/>
              <a:t>3</a:t>
            </a:fld>
            <a:endParaRPr lang="en-US" dirty="0"/>
          </a:p>
        </p:txBody>
      </p:sp>
    </p:spTree>
    <p:extLst>
      <p:ext uri="{BB962C8B-B14F-4D97-AF65-F5344CB8AC3E}">
        <p14:creationId xmlns:p14="http://schemas.microsoft.com/office/powerpoint/2010/main" val="1112838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Structure of a </a:t>
            </a:r>
            <a:r>
              <a:rPr lang="en-US" dirty="0" err="1"/>
              <a:t>Benioff</a:t>
            </a:r>
            <a:r>
              <a:rPr lang="en-US" dirty="0"/>
              <a:t> Zone - Sumatra</a:t>
            </a:r>
            <a:br>
              <a:rPr lang="en-US" dirty="0"/>
            </a:br>
            <a:r>
              <a:rPr lang="en-US" sz="2000" dirty="0">
                <a:solidFill>
                  <a:srgbClr val="800000"/>
                </a:solidFill>
              </a:rPr>
              <a:t>(Images from </a:t>
            </a:r>
            <a:r>
              <a:rPr lang="en-US" sz="2000" dirty="0" err="1">
                <a:solidFill>
                  <a:srgbClr val="800000"/>
                </a:solidFill>
              </a:rPr>
              <a:t>USGS</a:t>
            </a:r>
            <a:r>
              <a:rPr lang="en-US" sz="2000" dirty="0">
                <a:solidFill>
                  <a:srgbClr val="800000"/>
                </a:solidFill>
              </a:rPr>
              <a:t>)</a:t>
            </a:r>
            <a:endParaRPr lang="en-US" dirty="0">
              <a:solidFill>
                <a:srgbClr val="800000"/>
              </a:solidFill>
            </a:endParaRPr>
          </a:p>
        </p:txBody>
      </p:sp>
      <p:pic>
        <p:nvPicPr>
          <p:cNvPr id="7" name="Content Placeholder 6" descr="Sumatra_001 (1).png"/>
          <p:cNvPicPr>
            <a:picLocks noGrp="1" noChangeAspect="1"/>
          </p:cNvPicPr>
          <p:nvPr>
            <p:ph idx="1"/>
          </p:nvPr>
        </p:nvPicPr>
        <p:blipFill>
          <a:blip r:embed="rId2"/>
          <a:srcRect t="-10807" b="-10807"/>
          <a:stretch>
            <a:fillRect/>
          </a:stretch>
        </p:blipFill>
        <p:spPr/>
      </p:pic>
      <p:sp>
        <p:nvSpPr>
          <p:cNvPr id="2" name="Slide Number Placeholder 1"/>
          <p:cNvSpPr>
            <a:spLocks noGrp="1"/>
          </p:cNvSpPr>
          <p:nvPr>
            <p:ph type="sldNum" sz="quarter" idx="12"/>
          </p:nvPr>
        </p:nvSpPr>
        <p:spPr/>
        <p:txBody>
          <a:bodyPr/>
          <a:lstStyle/>
          <a:p>
            <a:fld id="{EE03CC9D-6EAB-594E-A35A-5D5CDDFB64DD}"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a:t>
            </a:r>
            <a:r>
              <a:rPr lang="en-US" dirty="0" err="1"/>
              <a:t>Benioff</a:t>
            </a:r>
            <a:r>
              <a:rPr lang="en-US" dirty="0"/>
              <a:t> Zone</a:t>
            </a:r>
            <a:br>
              <a:rPr lang="en-US" dirty="0"/>
            </a:br>
            <a:r>
              <a:rPr lang="en-US" sz="2000" dirty="0">
                <a:solidFill>
                  <a:srgbClr val="800000"/>
                </a:solidFill>
              </a:rPr>
              <a:t>(Hasegawa et al., 1978)</a:t>
            </a:r>
          </a:p>
        </p:txBody>
      </p:sp>
      <p:sp>
        <p:nvSpPr>
          <p:cNvPr id="3" name="Content Placeholder 2"/>
          <p:cNvSpPr>
            <a:spLocks noGrp="1"/>
          </p:cNvSpPr>
          <p:nvPr>
            <p:ph sz="half" idx="1"/>
          </p:nvPr>
        </p:nvSpPr>
        <p:spPr/>
        <p:txBody>
          <a:bodyPr>
            <a:normAutofit/>
          </a:bodyPr>
          <a:lstStyle/>
          <a:p>
            <a:r>
              <a:rPr lang="en-US" sz="2000" dirty="0"/>
              <a:t>“Many </a:t>
            </a:r>
            <a:r>
              <a:rPr lang="en-US" sz="2000" dirty="0" err="1"/>
              <a:t>Benioff</a:t>
            </a:r>
            <a:r>
              <a:rPr lang="en-US" sz="2000" dirty="0"/>
              <a:t> zones are now known to be "double zones"</a:t>
            </a:r>
          </a:p>
          <a:p>
            <a:r>
              <a:rPr lang="en-US" sz="2000" dirty="0"/>
              <a:t>Cause is the dynamics of the bending-unbending of the plates as it descends into the earth</a:t>
            </a:r>
          </a:p>
          <a:p>
            <a:r>
              <a:rPr lang="en-US" sz="2000" dirty="0"/>
              <a:t>The plate undergoes "plastic" deformation and flow as it bends, then due to mantle flow, it "unbends"</a:t>
            </a:r>
          </a:p>
          <a:p>
            <a:r>
              <a:rPr lang="en-US" sz="2000" dirty="0"/>
              <a:t>Resulting </a:t>
            </a:r>
            <a:r>
              <a:rPr lang="en-US" sz="2000"/>
              <a:t>strains lead </a:t>
            </a:r>
            <a:r>
              <a:rPr lang="en-US" sz="2000" dirty="0"/>
              <a:t>to earthquakes at the top and bottom of the slab”</a:t>
            </a:r>
          </a:p>
        </p:txBody>
      </p:sp>
      <p:pic>
        <p:nvPicPr>
          <p:cNvPr id="5" name="Content Placeholder 4" descr="double_benioff_zone.gif"/>
          <p:cNvPicPr>
            <a:picLocks noGrp="1" noChangeAspect="1"/>
          </p:cNvPicPr>
          <p:nvPr>
            <p:ph sz="half" idx="2"/>
          </p:nvPr>
        </p:nvPicPr>
        <p:blipFill>
          <a:blip r:embed="rId2"/>
          <a:srcRect t="-2242" b="-2242"/>
          <a:stretch>
            <a:fillRect/>
          </a:stretch>
        </p:blipFill>
        <p:spPr/>
      </p:pic>
      <p:sp>
        <p:nvSpPr>
          <p:cNvPr id="4" name="Slide Number Placeholder 3"/>
          <p:cNvSpPr>
            <a:spLocks noGrp="1"/>
          </p:cNvSpPr>
          <p:nvPr>
            <p:ph type="sldNum" sz="quarter" idx="12"/>
          </p:nvPr>
        </p:nvSpPr>
        <p:spPr/>
        <p:txBody>
          <a:bodyPr/>
          <a:lstStyle/>
          <a:p>
            <a:fld id="{EE03CC9D-6EAB-594E-A35A-5D5CDDFB64DD}"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Oceanic-Oceanic Convergence</a:t>
            </a:r>
            <a:br>
              <a:rPr lang="en-US" dirty="0"/>
            </a:br>
            <a:r>
              <a:rPr lang="en-US" sz="2000" dirty="0" err="1">
                <a:solidFill>
                  <a:srgbClr val="800000"/>
                </a:solidFill>
              </a:rPr>
              <a:t>http://pubs.usgs.gov/gip/dynamic/understanding.html#anchor15343710</a:t>
            </a:r>
            <a:endParaRPr lang="en-US" dirty="0"/>
          </a:p>
        </p:txBody>
      </p:sp>
      <p:sp>
        <p:nvSpPr>
          <p:cNvPr id="8" name="Content Placeholder 7"/>
          <p:cNvSpPr>
            <a:spLocks noGrp="1"/>
          </p:cNvSpPr>
          <p:nvPr>
            <p:ph sz="half" idx="1"/>
          </p:nvPr>
        </p:nvSpPr>
        <p:spPr/>
        <p:txBody>
          <a:bodyPr>
            <a:normAutofit/>
          </a:bodyPr>
          <a:lstStyle/>
          <a:p>
            <a:r>
              <a:rPr lang="en-US" sz="2000" dirty="0"/>
              <a:t>“Convergence also occurs at Island Arcs</a:t>
            </a:r>
          </a:p>
          <a:p>
            <a:r>
              <a:rPr lang="en-US" sz="2000" dirty="0"/>
              <a:t>Examples include </a:t>
            </a:r>
            <a:r>
              <a:rPr lang="en-US" sz="2000" dirty="0">
                <a:solidFill>
                  <a:schemeClr val="tx1"/>
                </a:solidFill>
              </a:rPr>
              <a:t>Fiji, Tonga, and other islands in the New Hebrides area</a:t>
            </a:r>
          </a:p>
          <a:p>
            <a:r>
              <a:rPr lang="en-US" sz="2000" dirty="0"/>
              <a:t>Volcanoes are produced which lead to island atolls of the south Pacific”</a:t>
            </a:r>
          </a:p>
        </p:txBody>
      </p:sp>
      <p:pic>
        <p:nvPicPr>
          <p:cNvPr id="10" name="Content Placeholder 9" descr="Fig21oceanocean.gif"/>
          <p:cNvPicPr>
            <a:picLocks noGrp="1" noChangeAspect="1"/>
          </p:cNvPicPr>
          <p:nvPr>
            <p:ph sz="half" idx="2"/>
          </p:nvPr>
        </p:nvPicPr>
        <p:blipFill>
          <a:blip r:embed="rId2"/>
          <a:srcRect t="-47254" b="-47254"/>
          <a:stretch>
            <a:fillRect/>
          </a:stretch>
        </p:blipFill>
        <p:spPr/>
      </p:pic>
      <p:sp>
        <p:nvSpPr>
          <p:cNvPr id="2" name="Slide Number Placeholder 1"/>
          <p:cNvSpPr>
            <a:spLocks noGrp="1"/>
          </p:cNvSpPr>
          <p:nvPr>
            <p:ph type="sldNum" sz="quarter" idx="12"/>
          </p:nvPr>
        </p:nvSpPr>
        <p:spPr/>
        <p:txBody>
          <a:bodyPr/>
          <a:lstStyle/>
          <a:p>
            <a:fld id="{EE03CC9D-6EAB-594E-A35A-5D5CDDFB64DD}"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20px-Coral_atoll_formation_animation.gif"/>
          <p:cNvPicPr>
            <a:picLocks noGrp="1" noChangeAspect="1"/>
          </p:cNvPicPr>
          <p:nvPr>
            <p:ph sz="half" idx="2"/>
          </p:nvPr>
        </p:nvPicPr>
        <p:blipFill>
          <a:blip r:embed="rId2"/>
          <a:srcRect t="-25628" b="-25628"/>
          <a:stretch>
            <a:fillRect/>
          </a:stretch>
        </p:blipFill>
        <p:spPr>
          <a:xfrm>
            <a:off x="4581853" y="104047"/>
            <a:ext cx="4038600" cy="4525963"/>
          </a:xfrm>
        </p:spPr>
      </p:pic>
      <p:sp>
        <p:nvSpPr>
          <p:cNvPr id="2" name="Title 1"/>
          <p:cNvSpPr>
            <a:spLocks noGrp="1"/>
          </p:cNvSpPr>
          <p:nvPr>
            <p:ph type="title"/>
          </p:nvPr>
        </p:nvSpPr>
        <p:spPr/>
        <p:txBody>
          <a:bodyPr/>
          <a:lstStyle/>
          <a:p>
            <a:r>
              <a:rPr lang="en-US" dirty="0"/>
              <a:t>Formation of an Island Atoll</a:t>
            </a:r>
            <a:br>
              <a:rPr lang="en-US" dirty="0"/>
            </a:br>
            <a:r>
              <a:rPr lang="en-US" sz="2000" dirty="0">
                <a:solidFill>
                  <a:srgbClr val="800000"/>
                </a:solidFill>
              </a:rPr>
              <a:t>http://</a:t>
            </a:r>
            <a:r>
              <a:rPr lang="en-US" sz="2000" dirty="0" err="1">
                <a:solidFill>
                  <a:srgbClr val="800000"/>
                </a:solidFill>
              </a:rPr>
              <a:t>en.wikipedia.org/wiki/Hawaii_hotspot</a:t>
            </a:r>
            <a:endParaRPr lang="en-US" sz="2000" dirty="0">
              <a:solidFill>
                <a:srgbClr val="800000"/>
              </a:solidFill>
            </a:endParaRPr>
          </a:p>
        </p:txBody>
      </p:sp>
      <p:sp>
        <p:nvSpPr>
          <p:cNvPr id="3" name="Content Placeholder 2"/>
          <p:cNvSpPr>
            <a:spLocks noGrp="1"/>
          </p:cNvSpPr>
          <p:nvPr>
            <p:ph sz="half" idx="1"/>
          </p:nvPr>
        </p:nvSpPr>
        <p:spPr/>
        <p:txBody>
          <a:bodyPr>
            <a:normAutofit/>
          </a:bodyPr>
          <a:lstStyle/>
          <a:p>
            <a:r>
              <a:rPr lang="en-US" sz="1800" dirty="0"/>
              <a:t>“Seamount-volcano is formed rapidly</a:t>
            </a:r>
          </a:p>
          <a:p>
            <a:r>
              <a:rPr lang="en-US" sz="1800" dirty="0"/>
              <a:t>Corals grow on the side of the volcano at sea level</a:t>
            </a:r>
          </a:p>
          <a:p>
            <a:r>
              <a:rPr lang="en-US" sz="1800" dirty="0"/>
              <a:t>Erosion and </a:t>
            </a:r>
            <a:r>
              <a:rPr lang="en-US" sz="1800" dirty="0" err="1"/>
              <a:t>isostasy</a:t>
            </a:r>
            <a:r>
              <a:rPr lang="en-US" sz="1800" dirty="0"/>
              <a:t> reduce the elevation of the volcano, but corals grow to remain at sea level</a:t>
            </a:r>
          </a:p>
          <a:p>
            <a:r>
              <a:rPr lang="en-US" sz="1800" dirty="0"/>
              <a:t>Eventually the volcano lies just at or below sea level</a:t>
            </a:r>
          </a:p>
          <a:p>
            <a:r>
              <a:rPr lang="en-US" sz="1800" dirty="0"/>
              <a:t>What remains is the coral lagoon typically seen in the south Pacific</a:t>
            </a:r>
          </a:p>
          <a:p>
            <a:r>
              <a:rPr lang="en-US" sz="1800" dirty="0"/>
              <a:t>These are very vulnerable to rising sea level”</a:t>
            </a:r>
          </a:p>
        </p:txBody>
      </p:sp>
      <p:pic>
        <p:nvPicPr>
          <p:cNvPr id="4" name="Picture 3" descr="Atafutri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748" y="4148971"/>
            <a:ext cx="3435931" cy="2428848"/>
          </a:xfrm>
          <a:prstGeom prst="rect">
            <a:avLst/>
          </a:prstGeom>
        </p:spPr>
      </p:pic>
      <p:sp>
        <p:nvSpPr>
          <p:cNvPr id="6" name="Slide Number Placeholder 5"/>
          <p:cNvSpPr>
            <a:spLocks noGrp="1"/>
          </p:cNvSpPr>
          <p:nvPr>
            <p:ph type="sldNum" sz="quarter" idx="12"/>
          </p:nvPr>
        </p:nvSpPr>
        <p:spPr/>
        <p:txBody>
          <a:bodyPr/>
          <a:lstStyle/>
          <a:p>
            <a:fld id="{EE03CC9D-6EAB-594E-A35A-5D5CDDFB64DD}"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Continent-Continent Collision</a:t>
            </a:r>
            <a:br>
              <a:rPr lang="en-US" dirty="0"/>
            </a:br>
            <a:r>
              <a:rPr lang="en-US" sz="2000" dirty="0">
                <a:solidFill>
                  <a:srgbClr val="800000"/>
                </a:solidFill>
              </a:rPr>
              <a:t>http://pubs.usgs.gov/gip/dynamic/understanding.html#anchor15343710</a:t>
            </a:r>
            <a:endParaRPr lang="en-US" dirty="0"/>
          </a:p>
        </p:txBody>
      </p:sp>
      <p:sp>
        <p:nvSpPr>
          <p:cNvPr id="3" name="Content Placeholder 2"/>
          <p:cNvSpPr>
            <a:spLocks noGrp="1"/>
          </p:cNvSpPr>
          <p:nvPr>
            <p:ph sz="half" idx="1"/>
          </p:nvPr>
        </p:nvSpPr>
        <p:spPr/>
        <p:txBody>
          <a:bodyPr>
            <a:normAutofit/>
          </a:bodyPr>
          <a:lstStyle/>
          <a:p>
            <a:r>
              <a:rPr lang="en-US" sz="2000" dirty="0"/>
              <a:t>“Continent-continent collisions occur with India moving north and Africa colliding with the Mediterranean plate and Eurasian plate</a:t>
            </a:r>
          </a:p>
          <a:p>
            <a:r>
              <a:rPr lang="en-US" sz="2000" dirty="0"/>
              <a:t>Collisions lead to fold and thrust belts</a:t>
            </a:r>
          </a:p>
          <a:p>
            <a:r>
              <a:rPr lang="en-US" sz="2000" dirty="0">
                <a:solidFill>
                  <a:schemeClr val="tx1"/>
                </a:solidFill>
              </a:rPr>
              <a:t>High mountains of the Himalayas are produced</a:t>
            </a:r>
          </a:p>
          <a:p>
            <a:r>
              <a:rPr lang="en-US" sz="2000" dirty="0" err="1"/>
              <a:t>Isostasy</a:t>
            </a:r>
            <a:r>
              <a:rPr lang="en-US" sz="2000" dirty="0"/>
              <a:t> (adjustment of the crust by </a:t>
            </a:r>
            <a:r>
              <a:rPr lang="en-US" sz="2000" dirty="0" err="1"/>
              <a:t>asthenospheric</a:t>
            </a:r>
            <a:r>
              <a:rPr lang="en-US" sz="2000" dirty="0"/>
              <a:t> flow) leads to reduced gravity anomalies”</a:t>
            </a:r>
          </a:p>
        </p:txBody>
      </p:sp>
      <p:pic>
        <p:nvPicPr>
          <p:cNvPr id="5" name="Content Placeholder 4" descr="Fig21contcont.gif"/>
          <p:cNvPicPr>
            <a:picLocks noGrp="1" noChangeAspect="1"/>
          </p:cNvPicPr>
          <p:nvPr>
            <p:ph sz="half" idx="2"/>
          </p:nvPr>
        </p:nvPicPr>
        <p:blipFill>
          <a:blip r:embed="rId2"/>
          <a:srcRect t="-43183" b="-43183"/>
          <a:stretch>
            <a:fillRect/>
          </a:stretch>
        </p:blipFill>
        <p:spPr/>
      </p:pic>
      <p:sp>
        <p:nvSpPr>
          <p:cNvPr id="4" name="Slide Number Placeholder 3"/>
          <p:cNvSpPr>
            <a:spLocks noGrp="1"/>
          </p:cNvSpPr>
          <p:nvPr>
            <p:ph type="sldNum" sz="quarter" idx="12"/>
          </p:nvPr>
        </p:nvSpPr>
        <p:spPr/>
        <p:txBody>
          <a:bodyPr/>
          <a:lstStyle/>
          <a:p>
            <a:fld id="{EE03CC9D-6EAB-594E-A35A-5D5CDDFB64DD}"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 Colliding with </a:t>
            </a:r>
            <a:r>
              <a:rPr lang="en-US" dirty="0" err="1"/>
              <a:t>EurAsian</a:t>
            </a:r>
            <a:r>
              <a:rPr lang="en-US" dirty="0"/>
              <a:t> Plate</a:t>
            </a:r>
            <a:br>
              <a:rPr lang="en-US" dirty="0"/>
            </a:br>
            <a:r>
              <a:rPr lang="en-US" sz="2000" dirty="0">
                <a:solidFill>
                  <a:srgbClr val="800000"/>
                </a:solidFill>
              </a:rPr>
              <a:t>http://pubs.usgs.gov/gip/dynamic/understanding.html#anchor15343710</a:t>
            </a:r>
            <a:endParaRPr lang="en-US" dirty="0"/>
          </a:p>
        </p:txBody>
      </p:sp>
      <p:pic>
        <p:nvPicPr>
          <p:cNvPr id="6" name="Content Placeholder 5" descr="Fig24left.gif"/>
          <p:cNvPicPr>
            <a:picLocks noGrp="1" noChangeAspect="1"/>
          </p:cNvPicPr>
          <p:nvPr>
            <p:ph sz="half" idx="1"/>
          </p:nvPr>
        </p:nvPicPr>
        <p:blipFill>
          <a:blip r:embed="rId2"/>
          <a:srcRect t="-24227" b="-24227"/>
          <a:stretch>
            <a:fillRect/>
          </a:stretch>
        </p:blipFill>
        <p:spPr/>
      </p:pic>
      <p:pic>
        <p:nvPicPr>
          <p:cNvPr id="5" name="Content Placeholder 4" descr="Fig24tibet.gif"/>
          <p:cNvPicPr>
            <a:picLocks noGrp="1" noChangeAspect="1"/>
          </p:cNvPicPr>
          <p:nvPr>
            <p:ph sz="half" idx="2"/>
          </p:nvPr>
        </p:nvPicPr>
        <p:blipFill>
          <a:blip r:embed="rId3"/>
          <a:srcRect t="-548" b="-548"/>
          <a:stretch>
            <a:fillRect/>
          </a:stretch>
        </p:blipFill>
        <p:spPr/>
      </p:pic>
      <p:sp>
        <p:nvSpPr>
          <p:cNvPr id="3" name="Slide Number Placeholder 2"/>
          <p:cNvSpPr>
            <a:spLocks noGrp="1"/>
          </p:cNvSpPr>
          <p:nvPr>
            <p:ph type="sldNum" sz="quarter" idx="12"/>
          </p:nvPr>
        </p:nvSpPr>
        <p:spPr/>
        <p:txBody>
          <a:bodyPr/>
          <a:lstStyle/>
          <a:p>
            <a:fld id="{EE03CC9D-6EAB-594E-A35A-5D5CDDFB64DD}"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Transform Boundaries</a:t>
            </a:r>
            <a:br>
              <a:rPr lang="en-US" dirty="0"/>
            </a:br>
            <a:r>
              <a:rPr lang="en-US" sz="2000" dirty="0" err="1">
                <a:solidFill>
                  <a:srgbClr val="800000"/>
                </a:solidFill>
              </a:rPr>
              <a:t>http://pubs.usgs.gov/gip/dynamic/understanding.html#anchor15343710</a:t>
            </a:r>
            <a:endParaRPr lang="en-US" dirty="0"/>
          </a:p>
        </p:txBody>
      </p:sp>
      <p:sp>
        <p:nvSpPr>
          <p:cNvPr id="5" name="Content Placeholder 4"/>
          <p:cNvSpPr>
            <a:spLocks noGrp="1"/>
          </p:cNvSpPr>
          <p:nvPr>
            <p:ph sz="half" idx="1"/>
          </p:nvPr>
        </p:nvSpPr>
        <p:spPr/>
        <p:txBody>
          <a:bodyPr>
            <a:normAutofit/>
          </a:bodyPr>
          <a:lstStyle/>
          <a:p>
            <a:r>
              <a:rPr lang="en-US" sz="2000" dirty="0"/>
              <a:t>“Transform boundaries occur at mid-ocean ridges</a:t>
            </a:r>
          </a:p>
          <a:p>
            <a:r>
              <a:rPr lang="en-US" sz="2000" dirty="0"/>
              <a:t>They connect spreading centers in general</a:t>
            </a:r>
          </a:p>
          <a:p>
            <a:r>
              <a:rPr lang="en-US" sz="2000" dirty="0">
                <a:solidFill>
                  <a:schemeClr val="tx1"/>
                </a:solidFill>
              </a:rPr>
              <a:t>A classic transform boundary is the San Andreas fault system here in California</a:t>
            </a:r>
          </a:p>
          <a:p>
            <a:r>
              <a:rPr lang="en-US" sz="2000" dirty="0"/>
              <a:t>The San Andreas fault connects the spreading centers in the Gulf of Mexico with those offshore of </a:t>
            </a:r>
            <a:r>
              <a:rPr lang="en-US" sz="2000" dirty="0" err="1"/>
              <a:t>N</a:t>
            </a:r>
            <a:r>
              <a:rPr lang="en-US" sz="2000" dirty="0"/>
              <a:t>. California and Oregon of the Juan de Fuca ridge and plate”</a:t>
            </a:r>
          </a:p>
        </p:txBody>
      </p:sp>
      <p:pic>
        <p:nvPicPr>
          <p:cNvPr id="7" name="Content Placeholder 6" descr="Fig25.gif"/>
          <p:cNvPicPr>
            <a:picLocks noGrp="1" noChangeAspect="1"/>
          </p:cNvPicPr>
          <p:nvPr>
            <p:ph sz="half" idx="2"/>
          </p:nvPr>
        </p:nvPicPr>
        <p:blipFill>
          <a:blip r:embed="rId2"/>
          <a:srcRect l="-10372" r="-10372"/>
          <a:stretch>
            <a:fillRect/>
          </a:stretch>
        </p:blipFill>
        <p:spPr/>
      </p:pic>
      <p:sp>
        <p:nvSpPr>
          <p:cNvPr id="2" name="Slide Number Placeholder 1"/>
          <p:cNvSpPr>
            <a:spLocks noGrp="1"/>
          </p:cNvSpPr>
          <p:nvPr>
            <p:ph type="sldNum" sz="quarter" idx="12"/>
          </p:nvPr>
        </p:nvSpPr>
        <p:spPr/>
        <p:txBody>
          <a:bodyPr/>
          <a:lstStyle/>
          <a:p>
            <a:fld id="{EE03CC9D-6EAB-594E-A35A-5D5CDDFB64DD}"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984D4B-D164-504A-A73C-2D6AE7A23CBA}"/>
              </a:ext>
            </a:extLst>
          </p:cNvPr>
          <p:cNvSpPr>
            <a:spLocks noGrp="1"/>
          </p:cNvSpPr>
          <p:nvPr>
            <p:ph type="title"/>
          </p:nvPr>
        </p:nvSpPr>
        <p:spPr/>
        <p:txBody>
          <a:bodyPr/>
          <a:lstStyle/>
          <a:p>
            <a:r>
              <a:rPr lang="en-US" dirty="0"/>
              <a:t>Satellite Imagery</a:t>
            </a:r>
          </a:p>
        </p:txBody>
      </p:sp>
      <p:sp>
        <p:nvSpPr>
          <p:cNvPr id="4" name="Slide Number Placeholder 3"/>
          <p:cNvSpPr>
            <a:spLocks noGrp="1"/>
          </p:cNvSpPr>
          <p:nvPr>
            <p:ph type="sldNum" sz="quarter" idx="12"/>
          </p:nvPr>
        </p:nvSpPr>
        <p:spPr/>
        <p:txBody>
          <a:bodyPr/>
          <a:lstStyle/>
          <a:p>
            <a:fld id="{EE03CC9D-6EAB-594E-A35A-5D5CDDFB64DD}" type="slidenum">
              <a:rPr lang="en-US" smtClean="0"/>
              <a:pPr/>
              <a:t>37</a:t>
            </a:fld>
            <a:endParaRPr lang="en-US"/>
          </a:p>
        </p:txBody>
      </p:sp>
      <p:pic>
        <p:nvPicPr>
          <p:cNvPr id="7" name="Picture 6">
            <a:extLst>
              <a:ext uri="{FF2B5EF4-FFF2-40B4-BE49-F238E27FC236}">
                <a16:creationId xmlns:a16="http://schemas.microsoft.com/office/drawing/2014/main" id="{D8E37838-8987-0E47-A299-E570604BA928}"/>
              </a:ext>
            </a:extLst>
          </p:cNvPr>
          <p:cNvPicPr>
            <a:picLocks noChangeAspect="1"/>
          </p:cNvPicPr>
          <p:nvPr/>
        </p:nvPicPr>
        <p:blipFill>
          <a:blip r:embed="rId2"/>
          <a:stretch>
            <a:fillRect/>
          </a:stretch>
        </p:blipFill>
        <p:spPr>
          <a:xfrm>
            <a:off x="307399" y="2002971"/>
            <a:ext cx="4586817" cy="4408934"/>
          </a:xfrm>
          <a:prstGeom prst="rect">
            <a:avLst/>
          </a:prstGeom>
        </p:spPr>
      </p:pic>
      <p:pic>
        <p:nvPicPr>
          <p:cNvPr id="8" name="Content Placeholder 6" descr="Fig25.gif">
            <a:extLst>
              <a:ext uri="{FF2B5EF4-FFF2-40B4-BE49-F238E27FC236}">
                <a16:creationId xmlns:a16="http://schemas.microsoft.com/office/drawing/2014/main" id="{5A0A0251-B073-8240-9916-F3083F5891E5}"/>
              </a:ext>
            </a:extLst>
          </p:cNvPr>
          <p:cNvPicPr>
            <a:picLocks noChangeAspect="1"/>
          </p:cNvPicPr>
          <p:nvPr/>
        </p:nvPicPr>
        <p:blipFill>
          <a:blip r:embed="rId3"/>
          <a:srcRect l="-10372" r="-10372"/>
          <a:stretch>
            <a:fillRect/>
          </a:stretch>
        </p:blipFill>
        <p:spPr>
          <a:xfrm>
            <a:off x="5002497" y="2002971"/>
            <a:ext cx="3884600" cy="4353379"/>
          </a:xfrm>
          <a:prstGeom prst="rect">
            <a:avLst/>
          </a:prstGeom>
        </p:spPr>
      </p:pic>
    </p:spTree>
    <p:extLst>
      <p:ext uri="{BB962C8B-B14F-4D97-AF65-F5344CB8AC3E}">
        <p14:creationId xmlns:p14="http://schemas.microsoft.com/office/powerpoint/2010/main" val="1917046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A64E-E74B-E445-8585-FD52B6E8FCE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6B5BFF3-0562-304F-A12E-06535E1D504E}"/>
              </a:ext>
            </a:extLst>
          </p:cNvPr>
          <p:cNvSpPr>
            <a:spLocks noGrp="1"/>
          </p:cNvSpPr>
          <p:nvPr>
            <p:ph type="sldNum" sz="quarter" idx="12"/>
          </p:nvPr>
        </p:nvSpPr>
        <p:spPr/>
        <p:txBody>
          <a:bodyPr/>
          <a:lstStyle/>
          <a:p>
            <a:fld id="{EE03CC9D-6EAB-594E-A35A-5D5CDDFB64DD}" type="slidenum">
              <a:rPr lang="en-US" smtClean="0"/>
              <a:pPr/>
              <a:t>38</a:t>
            </a:fld>
            <a:endParaRPr lang="en-US"/>
          </a:p>
        </p:txBody>
      </p:sp>
    </p:spTree>
    <p:extLst>
      <p:ext uri="{BB962C8B-B14F-4D97-AF65-F5344CB8AC3E}">
        <p14:creationId xmlns:p14="http://schemas.microsoft.com/office/powerpoint/2010/main" val="447405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Heat Transfer in Layers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Earth's_internal_heat_budget</a:t>
            </a:r>
            <a:endParaRPr lang="en-US" sz="1800" dirty="0">
              <a:solidFill>
                <a:srgbClr val="800000"/>
              </a:solidFill>
            </a:endParaRPr>
          </a:p>
        </p:txBody>
      </p:sp>
      <p:sp>
        <p:nvSpPr>
          <p:cNvPr id="3" name="Content Placeholder 2"/>
          <p:cNvSpPr>
            <a:spLocks noGrp="1"/>
          </p:cNvSpPr>
          <p:nvPr>
            <p:ph sz="half" idx="1"/>
          </p:nvPr>
        </p:nvSpPr>
        <p:spPr/>
        <p:txBody>
          <a:bodyPr>
            <a:normAutofit/>
          </a:bodyPr>
          <a:lstStyle/>
          <a:p>
            <a:r>
              <a:rPr lang="en-US" sz="1600" dirty="0"/>
              <a:t>“The flow of heat from Earth's interior to the surface is estimated at 47 terawatts and comes from two main sources, the radiogenic heat produced by the radioactive decay of isotopes in the mantle and crust and the primordial heat left over from the formation of the Earth.</a:t>
            </a:r>
          </a:p>
          <a:p>
            <a:r>
              <a:rPr lang="en-US" sz="1600" dirty="0"/>
              <a:t>Earth's internal heat powers most geological processes and drives plate tectonics. </a:t>
            </a:r>
          </a:p>
          <a:p>
            <a:r>
              <a:rPr lang="en-US" sz="1600" dirty="0"/>
              <a:t>Despite its geological significance, this heat energy coming from Earth's interior is actually only 0.03% of Earth's total energy budget at the surface, which is dominated by 173,000 TW of incoming solar radiation.”</a:t>
            </a:r>
          </a:p>
          <a:p>
            <a:endParaRPr lang="en-US" sz="1600" dirty="0"/>
          </a:p>
        </p:txBody>
      </p:sp>
      <p:pic>
        <p:nvPicPr>
          <p:cNvPr id="6" name="Content Placeholder 5" descr="Heat_flow_of_the_inner_earth.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383" b="-3630"/>
          <a:stretch/>
        </p:blipFill>
        <p:spPr>
          <a:xfrm>
            <a:off x="4648200" y="1725359"/>
            <a:ext cx="4038600" cy="3211084"/>
          </a:xfrm>
        </p:spPr>
      </p:pic>
      <p:sp>
        <p:nvSpPr>
          <p:cNvPr id="5" name="Slide Number Placeholder 4"/>
          <p:cNvSpPr>
            <a:spLocks noGrp="1"/>
          </p:cNvSpPr>
          <p:nvPr>
            <p:ph type="sldNum" sz="quarter" idx="12"/>
          </p:nvPr>
        </p:nvSpPr>
        <p:spPr/>
        <p:txBody>
          <a:bodyPr/>
          <a:lstStyle/>
          <a:p>
            <a:fld id="{EE03CC9D-6EAB-594E-A35A-5D5CDDFB64DD}" type="slidenum">
              <a:rPr lang="en-US" smtClean="0"/>
              <a:pPr/>
              <a:t>39</a:t>
            </a:fld>
            <a:endParaRPr lang="en-US"/>
          </a:p>
        </p:txBody>
      </p:sp>
    </p:spTree>
    <p:extLst>
      <p:ext uri="{BB962C8B-B14F-4D97-AF65-F5344CB8AC3E}">
        <p14:creationId xmlns:p14="http://schemas.microsoft.com/office/powerpoint/2010/main" val="203750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 of the Sun and Planets: Models</a:t>
            </a:r>
            <a:br>
              <a:rPr lang="en-US" dirty="0"/>
            </a:br>
            <a:r>
              <a:rPr lang="en-US" sz="2400" dirty="0">
                <a:solidFill>
                  <a:srgbClr val="800000"/>
                </a:solidFill>
                <a:hlinkClick r:id="rId2"/>
              </a:rPr>
              <a:t>http://abyss.uoregon.edu/~js/ast121/lectures/lec24.html</a:t>
            </a:r>
            <a:br>
              <a:rPr lang="en-US" dirty="0"/>
            </a:br>
            <a:endParaRPr lang="en-US" dirty="0"/>
          </a:p>
        </p:txBody>
      </p:sp>
      <p:pic>
        <p:nvPicPr>
          <p:cNvPr id="6" name="Content Placeholder 5" descr="Screen Shot 2013-09-23 at 4.13.07 PM.png"/>
          <p:cNvPicPr>
            <a:picLocks noGrp="1" noChangeAspect="1"/>
          </p:cNvPicPr>
          <p:nvPr>
            <p:ph sz="half" idx="1"/>
          </p:nvPr>
        </p:nvPicPr>
        <p:blipFill>
          <a:blip r:embed="rId3"/>
          <a:srcRect t="-1928" b="-1928"/>
          <a:stretch>
            <a:fillRect/>
          </a:stretch>
        </p:blipFill>
        <p:spPr>
          <a:xfrm>
            <a:off x="4678816" y="1656338"/>
            <a:ext cx="4038600" cy="4525963"/>
          </a:xfrm>
        </p:spPr>
      </p:pic>
      <p:sp>
        <p:nvSpPr>
          <p:cNvPr id="5" name="Content Placeholder 4"/>
          <p:cNvSpPr>
            <a:spLocks noGrp="1"/>
          </p:cNvSpPr>
          <p:nvPr>
            <p:ph sz="half" idx="2"/>
          </p:nvPr>
        </p:nvSpPr>
        <p:spPr>
          <a:xfrm>
            <a:off x="430166" y="1646790"/>
            <a:ext cx="4038600" cy="4525963"/>
          </a:xfrm>
        </p:spPr>
        <p:txBody>
          <a:bodyPr>
            <a:normAutofit/>
          </a:bodyPr>
          <a:lstStyle/>
          <a:p>
            <a:r>
              <a:rPr lang="en-US" sz="2400" dirty="0">
                <a:solidFill>
                  <a:schemeClr val="tx1"/>
                </a:solidFill>
              </a:rPr>
              <a:t>Encounter hypothesis</a:t>
            </a:r>
          </a:p>
          <a:p>
            <a:r>
              <a:rPr lang="en-US" sz="2000" dirty="0"/>
              <a:t>A rogue star passes by the sun and pulls matter out from both</a:t>
            </a:r>
          </a:p>
          <a:p>
            <a:r>
              <a:rPr lang="en-US" sz="2000" dirty="0"/>
              <a:t>Gas eventually condenses into planets</a:t>
            </a:r>
          </a:p>
          <a:p>
            <a:r>
              <a:rPr lang="en-US" sz="2000" dirty="0"/>
              <a:t>Conservation of angular momentum induces rotation of the mass</a:t>
            </a:r>
          </a:p>
          <a:p>
            <a:r>
              <a:rPr lang="en-US" sz="2000" dirty="0"/>
              <a:t>Inner solar system material is more dense and forms rocky planets</a:t>
            </a:r>
          </a:p>
        </p:txBody>
      </p:sp>
      <p:sp>
        <p:nvSpPr>
          <p:cNvPr id="3" name="Slide Number Placeholder 2"/>
          <p:cNvSpPr>
            <a:spLocks noGrp="1"/>
          </p:cNvSpPr>
          <p:nvPr>
            <p:ph type="sldNum" sz="quarter" idx="12"/>
          </p:nvPr>
        </p:nvSpPr>
        <p:spPr/>
        <p:txBody>
          <a:bodyPr/>
          <a:lstStyle/>
          <a:p>
            <a:fld id="{EE03CC9D-6EAB-594E-A35A-5D5CDDFB64DD}"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See the Plate Positions Through Time</a:t>
            </a:r>
            <a:br>
              <a:rPr lang="en-US" dirty="0"/>
            </a:br>
            <a:r>
              <a:rPr lang="en-US" sz="2000" dirty="0">
                <a:solidFill>
                  <a:srgbClr val="800000"/>
                </a:solidFill>
              </a:rPr>
              <a:t>http://</a:t>
            </a:r>
            <a:r>
              <a:rPr lang="en-US" sz="2000" dirty="0" err="1">
                <a:solidFill>
                  <a:srgbClr val="800000"/>
                </a:solidFill>
              </a:rPr>
              <a:t>www2.nature.nps.gov/geology/usgsnps/pltec</a:t>
            </a:r>
            <a:r>
              <a:rPr lang="en-US" sz="2000" err="1">
                <a:solidFill>
                  <a:srgbClr val="800000"/>
                </a:solidFill>
              </a:rPr>
              <a:t>/</a:t>
            </a:r>
            <a:r>
              <a:rPr lang="en-US" sz="2000">
                <a:solidFill>
                  <a:srgbClr val="800000"/>
                </a:solidFill>
              </a:rPr>
              <a:t>sc152ma.html</a:t>
            </a:r>
            <a:endParaRPr lang="en-US" sz="2000" dirty="0">
              <a:solidFill>
                <a:srgbClr val="800000"/>
              </a:solidFill>
            </a:endParaRPr>
          </a:p>
        </p:txBody>
      </p:sp>
      <p:pic>
        <p:nvPicPr>
          <p:cNvPr id="7" name="Content Placeholder 6" descr="sc152ma.jpg"/>
          <p:cNvPicPr>
            <a:picLocks noGrp="1" noChangeAspect="1"/>
          </p:cNvPicPr>
          <p:nvPr>
            <p:ph idx="1"/>
          </p:nvPr>
        </p:nvPicPr>
        <p:blipFill>
          <a:blip r:embed="rId2"/>
          <a:srcRect l="-6231" r="-6231"/>
          <a:stretch>
            <a:fillRect/>
          </a:stretch>
        </p:blipFill>
        <p:spPr/>
      </p:pic>
      <p:sp>
        <p:nvSpPr>
          <p:cNvPr id="2" name="Slide Number Placeholder 1"/>
          <p:cNvSpPr>
            <a:spLocks noGrp="1"/>
          </p:cNvSpPr>
          <p:nvPr>
            <p:ph type="sldNum" sz="quarter" idx="12"/>
          </p:nvPr>
        </p:nvSpPr>
        <p:spPr/>
        <p:txBody>
          <a:bodyPr/>
          <a:lstStyle/>
          <a:p>
            <a:fld id="{EE03CC9D-6EAB-594E-A35A-5D5CDDFB64DD}"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 of the Sun and Planets: Models</a:t>
            </a:r>
            <a:br>
              <a:rPr lang="en-US" dirty="0"/>
            </a:br>
            <a:r>
              <a:rPr lang="en-US" sz="2400" dirty="0">
                <a:solidFill>
                  <a:srgbClr val="800000"/>
                </a:solidFill>
                <a:hlinkClick r:id="rId2"/>
              </a:rPr>
              <a:t>http://abyss.uoregon.edu/~js/ast121/lectures/lec24.html</a:t>
            </a:r>
            <a:br>
              <a:rPr lang="en-US" dirty="0"/>
            </a:br>
            <a:endParaRPr lang="en-US" dirty="0"/>
          </a:p>
        </p:txBody>
      </p:sp>
      <p:pic>
        <p:nvPicPr>
          <p:cNvPr id="10" name="Content Placeholder 9" descr="Screen Shot 2013-09-24 at 11.02.41 AM.png"/>
          <p:cNvPicPr>
            <a:picLocks noGrp="1" noChangeAspect="1"/>
          </p:cNvPicPr>
          <p:nvPr>
            <p:ph sz="half" idx="2"/>
          </p:nvPr>
        </p:nvPicPr>
        <p:blipFill>
          <a:blip r:embed="rId3"/>
          <a:srcRect t="-1364" b="-1364"/>
          <a:stretch>
            <a:fillRect/>
          </a:stretch>
        </p:blipFill>
        <p:spPr/>
      </p:pic>
      <p:pic>
        <p:nvPicPr>
          <p:cNvPr id="9" name="Content Placeholder 8" descr="Screen Shot 2013-09-24 at 11.02.18 AM.png"/>
          <p:cNvPicPr>
            <a:picLocks noGrp="1" noChangeAspect="1"/>
          </p:cNvPicPr>
          <p:nvPr>
            <p:ph sz="half" idx="1"/>
          </p:nvPr>
        </p:nvPicPr>
        <p:blipFill>
          <a:blip r:embed="rId4"/>
          <a:srcRect l="-193" r="-193"/>
          <a:stretch>
            <a:fillRect/>
          </a:stretch>
        </p:blipFill>
        <p:spPr/>
      </p:pic>
      <p:sp>
        <p:nvSpPr>
          <p:cNvPr id="11" name="TextBox 10"/>
          <p:cNvSpPr txBox="1"/>
          <p:nvPr/>
        </p:nvSpPr>
        <p:spPr>
          <a:xfrm>
            <a:off x="533592" y="6173903"/>
            <a:ext cx="3513893" cy="369332"/>
          </a:xfrm>
          <a:prstGeom prst="rect">
            <a:avLst/>
          </a:prstGeom>
          <a:noFill/>
        </p:spPr>
        <p:txBody>
          <a:bodyPr wrap="square" rtlCol="0">
            <a:spAutoFit/>
          </a:bodyPr>
          <a:lstStyle/>
          <a:p>
            <a:pPr algn="ctr"/>
            <a:r>
              <a:rPr lang="en-US" dirty="0"/>
              <a:t>Inner Solar System</a:t>
            </a:r>
          </a:p>
        </p:txBody>
      </p:sp>
      <p:sp>
        <p:nvSpPr>
          <p:cNvPr id="12" name="TextBox 11"/>
          <p:cNvSpPr txBox="1"/>
          <p:nvPr/>
        </p:nvSpPr>
        <p:spPr>
          <a:xfrm>
            <a:off x="5058319" y="6173903"/>
            <a:ext cx="3513893" cy="369332"/>
          </a:xfrm>
          <a:prstGeom prst="rect">
            <a:avLst/>
          </a:prstGeom>
          <a:noFill/>
        </p:spPr>
        <p:txBody>
          <a:bodyPr wrap="square" rtlCol="0">
            <a:spAutoFit/>
          </a:bodyPr>
          <a:lstStyle/>
          <a:p>
            <a:pPr algn="ctr"/>
            <a:r>
              <a:rPr lang="en-US" dirty="0"/>
              <a:t>Outer Solar System</a:t>
            </a:r>
          </a:p>
        </p:txBody>
      </p:sp>
      <p:sp>
        <p:nvSpPr>
          <p:cNvPr id="3" name="Slide Number Placeholder 2"/>
          <p:cNvSpPr>
            <a:spLocks noGrp="1"/>
          </p:cNvSpPr>
          <p:nvPr>
            <p:ph type="sldNum" sz="quarter" idx="12"/>
          </p:nvPr>
        </p:nvSpPr>
        <p:spPr/>
        <p:txBody>
          <a:bodyPr/>
          <a:lstStyle/>
          <a:p>
            <a:fld id="{EE03CC9D-6EAB-594E-A35A-5D5CDDFB64DD}" type="slidenum">
              <a:rPr lang="en-US" smtClean="0"/>
              <a:pPr/>
              <a:t>41</a:t>
            </a:fld>
            <a:endParaRPr lang="en-US"/>
          </a:p>
        </p:txBody>
      </p:sp>
    </p:spTree>
    <p:extLst>
      <p:ext uri="{BB962C8B-B14F-4D97-AF65-F5344CB8AC3E}">
        <p14:creationId xmlns:p14="http://schemas.microsoft.com/office/powerpoint/2010/main" val="2433144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 of the Sun and Planets: Models</a:t>
            </a:r>
            <a:br>
              <a:rPr lang="en-US" dirty="0"/>
            </a:br>
            <a:r>
              <a:rPr lang="en-US" sz="2400" dirty="0">
                <a:solidFill>
                  <a:srgbClr val="800000"/>
                </a:solidFill>
                <a:hlinkClick r:id="rId2"/>
              </a:rPr>
              <a:t>http://abyss.uoregon.edu/~js/ast121/lectures/lec24.html</a:t>
            </a:r>
            <a:br>
              <a:rPr lang="en-US" dirty="0"/>
            </a:br>
            <a:endParaRPr lang="en-US" dirty="0"/>
          </a:p>
        </p:txBody>
      </p:sp>
      <p:sp>
        <p:nvSpPr>
          <p:cNvPr id="11" name="TextBox 10"/>
          <p:cNvSpPr txBox="1"/>
          <p:nvPr/>
        </p:nvSpPr>
        <p:spPr>
          <a:xfrm>
            <a:off x="676827" y="6212095"/>
            <a:ext cx="7945585" cy="369332"/>
          </a:xfrm>
          <a:prstGeom prst="rect">
            <a:avLst/>
          </a:prstGeom>
          <a:noFill/>
        </p:spPr>
        <p:txBody>
          <a:bodyPr wrap="square" rtlCol="0">
            <a:spAutoFit/>
          </a:bodyPr>
          <a:lstStyle/>
          <a:p>
            <a:pPr algn="ctr"/>
            <a:r>
              <a:rPr lang="en-US" dirty="0"/>
              <a:t>Other problems still remain, but we will not consider these further here</a:t>
            </a:r>
          </a:p>
        </p:txBody>
      </p:sp>
      <p:pic>
        <p:nvPicPr>
          <p:cNvPr id="13" name="Content Placeholder 12" descr="Screen Shot 2013-09-24 at 11.05.34 AM.png"/>
          <p:cNvPicPr>
            <a:picLocks noGrp="1" noChangeAspect="1"/>
          </p:cNvPicPr>
          <p:nvPr>
            <p:ph sz="half" idx="1"/>
          </p:nvPr>
        </p:nvPicPr>
        <p:blipFill>
          <a:blip r:embed="rId3"/>
          <a:srcRect l="-1371" r="-1371"/>
          <a:stretch>
            <a:fillRect/>
          </a:stretch>
        </p:blipFill>
        <p:spPr/>
      </p:pic>
      <p:pic>
        <p:nvPicPr>
          <p:cNvPr id="14" name="Content Placeholder 13" descr="Screen Shot 2013-09-24 at 11.06.02 AM.png"/>
          <p:cNvPicPr>
            <a:picLocks noGrp="1" noChangeAspect="1"/>
          </p:cNvPicPr>
          <p:nvPr>
            <p:ph sz="half" idx="2"/>
          </p:nvPr>
        </p:nvPicPr>
        <p:blipFill>
          <a:blip r:embed="rId4"/>
          <a:srcRect t="-314" b="-314"/>
          <a:stretch>
            <a:fillRect/>
          </a:stretch>
        </p:blipFill>
        <p:spPr/>
      </p:pic>
      <p:sp>
        <p:nvSpPr>
          <p:cNvPr id="3" name="Slide Number Placeholder 2"/>
          <p:cNvSpPr>
            <a:spLocks noGrp="1"/>
          </p:cNvSpPr>
          <p:nvPr>
            <p:ph type="sldNum" sz="quarter" idx="12"/>
          </p:nvPr>
        </p:nvSpPr>
        <p:spPr/>
        <p:txBody>
          <a:bodyPr/>
          <a:lstStyle/>
          <a:p>
            <a:fld id="{EE03CC9D-6EAB-594E-A35A-5D5CDDFB64DD}"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Composition of the Earth</a:t>
            </a:r>
            <a:br>
              <a:rPr lang="en-US" dirty="0"/>
            </a:br>
            <a:r>
              <a:rPr lang="en-US" sz="1800" dirty="0">
                <a:solidFill>
                  <a:srgbClr val="800000"/>
                </a:solidFill>
              </a:rPr>
              <a:t>http://</a:t>
            </a:r>
            <a:r>
              <a:rPr lang="en-US" sz="1800" dirty="0" err="1">
                <a:solidFill>
                  <a:srgbClr val="800000"/>
                </a:solidFill>
              </a:rPr>
              <a:t>www.usgs.gov/science/science.php?term</a:t>
            </a:r>
            <a:r>
              <a:rPr lang="en-US" sz="1800" dirty="0">
                <a:solidFill>
                  <a:srgbClr val="800000"/>
                </a:solidFill>
              </a:rPr>
              <a:t>=292</a:t>
            </a:r>
            <a:endParaRPr lang="en-US" dirty="0"/>
          </a:p>
        </p:txBody>
      </p:sp>
      <p:pic>
        <p:nvPicPr>
          <p:cNvPr id="6" name="Content Placeholder 5" descr="table.gif"/>
          <p:cNvPicPr>
            <a:picLocks noGrp="1" noChangeAspect="1"/>
          </p:cNvPicPr>
          <p:nvPr>
            <p:ph sz="half" idx="2"/>
          </p:nvPr>
        </p:nvPicPr>
        <p:blipFill>
          <a:blip r:embed="rId2"/>
          <a:srcRect t="-46112" b="-46112"/>
          <a:stretch>
            <a:fillRect/>
          </a:stretch>
        </p:blipFill>
        <p:spPr/>
      </p:pic>
      <p:sp>
        <p:nvSpPr>
          <p:cNvPr id="7" name="Content Placeholder 6"/>
          <p:cNvSpPr>
            <a:spLocks noGrp="1"/>
          </p:cNvSpPr>
          <p:nvPr>
            <p:ph sz="half" idx="1"/>
          </p:nvPr>
        </p:nvSpPr>
        <p:spPr/>
        <p:txBody>
          <a:bodyPr>
            <a:normAutofit/>
          </a:bodyPr>
          <a:lstStyle/>
          <a:p>
            <a:r>
              <a:rPr lang="en-US" sz="2000" dirty="0"/>
              <a:t>“Chemical composition of the earth</a:t>
            </a:r>
          </a:p>
          <a:p>
            <a:r>
              <a:rPr lang="en-US" sz="2000" dirty="0"/>
              <a:t>Crust and mantle are primarily composed of silicate rocks</a:t>
            </a:r>
          </a:p>
          <a:p>
            <a:r>
              <a:rPr lang="en-US" sz="2000" dirty="0"/>
              <a:t>Outer and inner core are mostly iron, nickel, oxygen and some sulfur</a:t>
            </a:r>
          </a:p>
          <a:p>
            <a:r>
              <a:rPr lang="en-US" sz="2000" dirty="0"/>
              <a:t>Outer core is liquid and generates the earth's magnetic field</a:t>
            </a:r>
          </a:p>
          <a:p>
            <a:r>
              <a:rPr lang="en-US" sz="2000" dirty="0"/>
              <a:t>Inner core is solid and is probably a (very large) single crystal”</a:t>
            </a:r>
          </a:p>
        </p:txBody>
      </p:sp>
      <p:sp>
        <p:nvSpPr>
          <p:cNvPr id="3" name="Slide Number Placeholder 2"/>
          <p:cNvSpPr>
            <a:spLocks noGrp="1"/>
          </p:cNvSpPr>
          <p:nvPr>
            <p:ph type="sldNum" sz="quarter" idx="12"/>
          </p:nvPr>
        </p:nvSpPr>
        <p:spPr/>
        <p:txBody>
          <a:bodyPr/>
          <a:lstStyle/>
          <a:p>
            <a:fld id="{EE03CC9D-6EAB-594E-A35A-5D5CDDFB64DD}"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96786" y="274638"/>
            <a:ext cx="4290013" cy="1143000"/>
          </a:xfrm>
        </p:spPr>
        <p:txBody>
          <a:bodyPr>
            <a:normAutofit fontScale="90000"/>
          </a:bodyPr>
          <a:lstStyle/>
          <a:p>
            <a:r>
              <a:rPr lang="en-US" dirty="0"/>
              <a:t>Radiogenic Heat Flow</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Earth's_internal_heat_budget</a:t>
            </a:r>
            <a:endParaRPr lang="en-US" sz="1800" dirty="0">
              <a:solidFill>
                <a:srgbClr val="800000"/>
              </a:solidFill>
            </a:endParaRPr>
          </a:p>
        </p:txBody>
      </p:sp>
      <p:sp>
        <p:nvSpPr>
          <p:cNvPr id="6" name="Content Placeholder 5"/>
          <p:cNvSpPr>
            <a:spLocks noGrp="1"/>
          </p:cNvSpPr>
          <p:nvPr>
            <p:ph sz="half" idx="1"/>
          </p:nvPr>
        </p:nvSpPr>
        <p:spPr>
          <a:xfrm>
            <a:off x="241560" y="274638"/>
            <a:ext cx="4251076" cy="6255364"/>
          </a:xfrm>
        </p:spPr>
        <p:txBody>
          <a:bodyPr>
            <a:noAutofit/>
          </a:bodyPr>
          <a:lstStyle/>
          <a:p>
            <a:r>
              <a:rPr lang="en-US" sz="1400" dirty="0"/>
              <a:t>“The radioactive decay of elements in the Earth's mantle and crust results in production of daughter isotopes and release of particles and heat energy, or radiogenic heat. </a:t>
            </a:r>
          </a:p>
          <a:p>
            <a:r>
              <a:rPr lang="en-US" sz="1400" dirty="0"/>
              <a:t>Four radioactive isotopes are responsible for the majority of radiogenic heat, uranium-238 (238U), uranium-235 (235U), thorium-232 (232Th), and potassium-40 (40K).</a:t>
            </a:r>
          </a:p>
          <a:p>
            <a:r>
              <a:rPr lang="en-US" sz="1400" dirty="0"/>
              <a:t>Due to a lack of rock samples from below 200 km depth it is not possible to do a simple radiogenic heat estimate off of known radioactive isotope concentrations in rock throughout the whole mantle.</a:t>
            </a:r>
          </a:p>
          <a:p>
            <a:r>
              <a:rPr lang="en-US" sz="1400" dirty="0"/>
              <a:t>For the Earth's core, geochemical studies indicate that it would not be a significant source of radiogenic heat due to an expected low concentration of radioactive elements.</a:t>
            </a:r>
          </a:p>
          <a:p>
            <a:r>
              <a:rPr lang="en-US" sz="1400" dirty="0"/>
              <a:t>Radiogenic heat production in the mantle is linked to the structure of mantle convection, a topic of much debate</a:t>
            </a:r>
          </a:p>
          <a:p>
            <a:r>
              <a:rPr lang="en-US" sz="1400" dirty="0"/>
              <a:t>It is thought that the mantle may either have a layered structure with a higher concentration of radioactive heat-producing elements in the lower mantle, or small reservoirs enriched in radioactive elements dispersed throughout the whole mantle.”</a:t>
            </a:r>
          </a:p>
          <a:p>
            <a:endParaRPr lang="en-US" sz="1400" dirty="0"/>
          </a:p>
        </p:txBody>
      </p:sp>
      <p:pic>
        <p:nvPicPr>
          <p:cNvPr id="8" name="Content Placeholder 7" descr="Evolution_of_Earth's_radiogenic_heat.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01" b="-1769"/>
          <a:stretch/>
        </p:blipFill>
        <p:spPr>
          <a:xfrm>
            <a:off x="5088880" y="1641467"/>
            <a:ext cx="3597919" cy="2767782"/>
          </a:xfrm>
        </p:spPr>
      </p:pic>
      <p:sp>
        <p:nvSpPr>
          <p:cNvPr id="4" name="Slide Number Placeholder 3"/>
          <p:cNvSpPr>
            <a:spLocks noGrp="1"/>
          </p:cNvSpPr>
          <p:nvPr>
            <p:ph type="sldNum" sz="quarter" idx="12"/>
          </p:nvPr>
        </p:nvSpPr>
        <p:spPr/>
        <p:txBody>
          <a:bodyPr/>
          <a:lstStyle/>
          <a:p>
            <a:fld id="{EE03CC9D-6EAB-594E-A35A-5D5CDDFB64DD}" type="slidenum">
              <a:rPr lang="en-US" smtClean="0"/>
              <a:pPr/>
              <a:t>44</a:t>
            </a:fld>
            <a:endParaRPr lang="en-US" dirty="0"/>
          </a:p>
        </p:txBody>
      </p:sp>
      <p:sp>
        <p:nvSpPr>
          <p:cNvPr id="9" name="TextBox 8"/>
          <p:cNvSpPr txBox="1"/>
          <p:nvPr/>
        </p:nvSpPr>
        <p:spPr>
          <a:xfrm>
            <a:off x="4804119" y="4409249"/>
            <a:ext cx="4049358" cy="1600438"/>
          </a:xfrm>
          <a:prstGeom prst="rect">
            <a:avLst/>
          </a:prstGeom>
          <a:noFill/>
        </p:spPr>
        <p:txBody>
          <a:bodyPr wrap="square" rtlCol="0">
            <a:spAutoFit/>
          </a:bodyPr>
          <a:lstStyle/>
          <a:p>
            <a:r>
              <a:rPr lang="en-US" sz="1400" dirty="0">
                <a:solidFill>
                  <a:srgbClr val="800000"/>
                </a:solidFill>
                <a:latin typeface="Helvetica Neue Light"/>
                <a:cs typeface="Helvetica Neue Light"/>
              </a:rPr>
              <a:t>“Initial results from measuring the </a:t>
            </a:r>
            <a:r>
              <a:rPr lang="en-US" sz="1400" dirty="0" err="1">
                <a:solidFill>
                  <a:srgbClr val="800000"/>
                </a:solidFill>
                <a:latin typeface="Helvetica Neue Light"/>
                <a:cs typeface="Helvetica Neue Light"/>
              </a:rPr>
              <a:t>geoneutrino</a:t>
            </a:r>
            <a:r>
              <a:rPr lang="en-US" sz="1400" dirty="0">
                <a:solidFill>
                  <a:srgbClr val="800000"/>
                </a:solidFill>
                <a:latin typeface="Helvetica Neue Light"/>
                <a:cs typeface="Helvetica Neue Light"/>
              </a:rPr>
              <a:t> products of radioactive decay from within the Earth, a proxy for radiogenic heat, yield a new estimate of half of the total Earth internal heat source being radiogenic, which is consistent with previous estimates.”</a:t>
            </a:r>
          </a:p>
          <a:p>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2888111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Heat Budget</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Earth's_internal_heat_budget</a:t>
            </a:r>
            <a:endParaRPr lang="en-US" sz="1800" dirty="0">
              <a:solidFill>
                <a:srgbClr val="800000"/>
              </a:solidFill>
            </a:endParaRPr>
          </a:p>
        </p:txBody>
      </p:sp>
      <p:sp>
        <p:nvSpPr>
          <p:cNvPr id="7" name="Content Placeholder 6"/>
          <p:cNvSpPr>
            <a:spLocks noGrp="1"/>
          </p:cNvSpPr>
          <p:nvPr>
            <p:ph idx="1"/>
          </p:nvPr>
        </p:nvSpPr>
        <p:spPr/>
        <p:txBody>
          <a:bodyPr>
            <a:noAutofit/>
          </a:bodyPr>
          <a:lstStyle/>
          <a:p>
            <a:r>
              <a:rPr lang="en-US" sz="1400" dirty="0"/>
              <a:t>“Estimates of the total heat flow from Earth’s interior to surface span a range of 43 to 49 TW (TW = terawatt = 1012 watt).</a:t>
            </a:r>
          </a:p>
          <a:p>
            <a:r>
              <a:rPr lang="en-US" sz="1400" dirty="0"/>
              <a:t>The closest estimate is 47 TW, an average crust heat flow of 91.6 </a:t>
            </a:r>
            <a:r>
              <a:rPr lang="en-US" sz="1400" dirty="0" err="1"/>
              <a:t>mW</a:t>
            </a:r>
            <a:r>
              <a:rPr lang="en-US" sz="1400" dirty="0"/>
              <a:t>/m</a:t>
            </a:r>
            <a:r>
              <a:rPr lang="en-US" sz="1400" baseline="30000" dirty="0"/>
              <a:t>2</a:t>
            </a:r>
            <a:r>
              <a:rPr lang="en-US" sz="1400" dirty="0"/>
              <a:t>, and is based on more than 38,000 measurements. </a:t>
            </a:r>
          </a:p>
          <a:p>
            <a:r>
              <a:rPr lang="en-US" sz="1400" dirty="0"/>
              <a:t>The respective mean heat flows of continental and oceanic crust are 70.9 and 105.4 </a:t>
            </a:r>
            <a:r>
              <a:rPr lang="en-US" sz="1400" dirty="0" err="1"/>
              <a:t>mW</a:t>
            </a:r>
            <a:r>
              <a:rPr lang="en-US" sz="1400" dirty="0"/>
              <a:t>/m</a:t>
            </a:r>
            <a:r>
              <a:rPr lang="en-US" sz="1400" baseline="30000" dirty="0"/>
              <a:t>2</a:t>
            </a:r>
            <a:r>
              <a:rPr lang="en-US" sz="1400" dirty="0"/>
              <a:t>. </a:t>
            </a:r>
          </a:p>
          <a:p>
            <a:r>
              <a:rPr lang="en-US" sz="1400" dirty="0"/>
              <a:t>Based on this mean continental crust heat flow value, the ground beneath our feet is releasing Earth's internal heat at a rate equivalent to 709 100-watt </a:t>
            </a:r>
            <a:r>
              <a:rPr lang="en-US" sz="1400" dirty="0" err="1"/>
              <a:t>lightbulbs</a:t>
            </a:r>
            <a:r>
              <a:rPr lang="en-US" sz="1400" dirty="0"/>
              <a:t> per square kilometer.</a:t>
            </a:r>
          </a:p>
          <a:p>
            <a:r>
              <a:rPr lang="en-US" sz="1400" dirty="0"/>
              <a:t>While the total internal Earth heat flow to the surface is well constrained, the relative contribution of the two main sources of Earth's heat, radiogenic and primordial heat, are highly uncertain because their direct measurement is difficult. </a:t>
            </a:r>
          </a:p>
          <a:p>
            <a:r>
              <a:rPr lang="en-US" sz="1400" dirty="0"/>
              <a:t>Chemical and physical models give estimated ranges of 15–41 TW and 12–30 TW for radiogenic heat and primordial heat, respectively, and recent results indicate their contributions may be roughly equal.</a:t>
            </a:r>
          </a:p>
          <a:p>
            <a:r>
              <a:rPr lang="en-US" sz="1400" dirty="0"/>
              <a:t>The mantle </a:t>
            </a:r>
            <a:r>
              <a:rPr lang="en-US" sz="1400" dirty="0" err="1"/>
              <a:t>convects</a:t>
            </a:r>
            <a:r>
              <a:rPr lang="en-US" sz="1400" dirty="0"/>
              <a:t> in response to heat escaping from Earth's interior, with hotter and more buoyant mantle rising and cooler, and therefore denser, mantle sinking. </a:t>
            </a:r>
          </a:p>
          <a:p>
            <a:r>
              <a:rPr lang="en-US" sz="1400" dirty="0"/>
              <a:t>This convective flow of the mantle drives the movement of Earth's lithospheric plates; thus, an additional reservoir of heat in the lower mantle is critical for the operation of plate tectonics and one possible source is an enrichment of radioactive elements in the lower mantle.”</a:t>
            </a:r>
          </a:p>
          <a:p>
            <a:endParaRPr lang="en-US" sz="1400" dirty="0"/>
          </a:p>
        </p:txBody>
      </p:sp>
      <p:sp>
        <p:nvSpPr>
          <p:cNvPr id="5" name="Slide Number Placeholder 4"/>
          <p:cNvSpPr>
            <a:spLocks noGrp="1"/>
          </p:cNvSpPr>
          <p:nvPr>
            <p:ph type="sldNum" sz="quarter" idx="12"/>
          </p:nvPr>
        </p:nvSpPr>
        <p:spPr/>
        <p:txBody>
          <a:bodyPr/>
          <a:lstStyle/>
          <a:p>
            <a:fld id="{EE03CC9D-6EAB-594E-A35A-5D5CDDFB64DD}" type="slidenum">
              <a:rPr lang="en-US" smtClean="0"/>
              <a:pPr/>
              <a:t>45</a:t>
            </a:fld>
            <a:endParaRPr lang="en-US"/>
          </a:p>
        </p:txBody>
      </p:sp>
    </p:spTree>
    <p:extLst>
      <p:ext uri="{BB962C8B-B14F-4D97-AF65-F5344CB8AC3E}">
        <p14:creationId xmlns:p14="http://schemas.microsoft.com/office/powerpoint/2010/main" val="2548085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Heat Transport</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Earth's_internal_heat_budget</a:t>
            </a:r>
            <a:endParaRPr lang="en-US" sz="1800" dirty="0">
              <a:solidFill>
                <a:srgbClr val="800000"/>
              </a:solidFill>
            </a:endParaRPr>
          </a:p>
        </p:txBody>
      </p:sp>
      <p:sp>
        <p:nvSpPr>
          <p:cNvPr id="3" name="Content Placeholder 2"/>
          <p:cNvSpPr>
            <a:spLocks noGrp="1"/>
          </p:cNvSpPr>
          <p:nvPr>
            <p:ph sz="half" idx="1"/>
          </p:nvPr>
        </p:nvSpPr>
        <p:spPr/>
        <p:txBody>
          <a:bodyPr>
            <a:noAutofit/>
          </a:bodyPr>
          <a:lstStyle/>
          <a:p>
            <a:r>
              <a:rPr lang="en-US" sz="1600" dirty="0"/>
              <a:t>“Earth heat transport occurs by conduction, mantle convection, hydrothermal convection, and volcanic advection.</a:t>
            </a:r>
          </a:p>
          <a:p>
            <a:r>
              <a:rPr lang="en-US" sz="1600" dirty="0"/>
              <a:t>Earth's internal heat flow to the surface is thought to be 80% due to mantle convection, with the remaining heat mostly originating in the Earth's crust, with about 1% due to volcanic activity, earthquakes, and mountain building.</a:t>
            </a:r>
          </a:p>
          <a:p>
            <a:r>
              <a:rPr lang="en-US" sz="1600" dirty="0"/>
              <a:t>Thus, ~99% of Earth's internal heat loss at the surface is by conduction through the crust, and mantle convection is the dominant control on heat transport from deep within the Earth. “</a:t>
            </a:r>
          </a:p>
        </p:txBody>
      </p:sp>
      <p:sp>
        <p:nvSpPr>
          <p:cNvPr id="4" name="Slide Number Placeholder 3"/>
          <p:cNvSpPr>
            <a:spLocks noGrp="1"/>
          </p:cNvSpPr>
          <p:nvPr>
            <p:ph type="sldNum" sz="quarter" idx="12"/>
          </p:nvPr>
        </p:nvSpPr>
        <p:spPr/>
        <p:txBody>
          <a:bodyPr/>
          <a:lstStyle/>
          <a:p>
            <a:fld id="{EE03CC9D-6EAB-594E-A35A-5D5CDDFB64DD}" type="slidenum">
              <a:rPr lang="en-US" smtClean="0"/>
              <a:pPr/>
              <a:t>46</a:t>
            </a:fld>
            <a:endParaRPr lang="en-US"/>
          </a:p>
        </p:txBody>
      </p:sp>
      <p:pic>
        <p:nvPicPr>
          <p:cNvPr id="6" name="Content Placeholder 5" descr="Heat_flow_of_the_inner_earth.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4712" b="-24712"/>
          <a:stretch/>
        </p:blipFill>
        <p:spPr/>
      </p:pic>
    </p:spTree>
    <p:extLst>
      <p:ext uri="{BB962C8B-B14F-4D97-AF65-F5344CB8AC3E}">
        <p14:creationId xmlns:p14="http://schemas.microsoft.com/office/powerpoint/2010/main" val="166406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Heat Transport</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Earth's_internal_heat_budget</a:t>
            </a:r>
            <a:endParaRPr lang="en-US" sz="1800" dirty="0">
              <a:solidFill>
                <a:srgbClr val="800000"/>
              </a:solidFill>
            </a:endParaRPr>
          </a:p>
        </p:txBody>
      </p:sp>
      <p:sp>
        <p:nvSpPr>
          <p:cNvPr id="3" name="Content Placeholder 2"/>
          <p:cNvSpPr>
            <a:spLocks noGrp="1"/>
          </p:cNvSpPr>
          <p:nvPr>
            <p:ph sz="half" idx="1"/>
          </p:nvPr>
        </p:nvSpPr>
        <p:spPr/>
        <p:txBody>
          <a:bodyPr>
            <a:noAutofit/>
          </a:bodyPr>
          <a:lstStyle/>
          <a:p>
            <a:r>
              <a:rPr lang="en-US" sz="1600" dirty="0"/>
              <a:t>“Most of the heat flow from the thicker continental crust is attributed to internal radiogenic sources, in contrast the thinner oceanic crust has only 2% internal radiogenic heat.</a:t>
            </a:r>
          </a:p>
          <a:p>
            <a:r>
              <a:rPr lang="en-US" sz="1600" dirty="0"/>
              <a:t>The remaining heat flow at the surface would be due to basal heating of the crust from mantle convection. </a:t>
            </a:r>
          </a:p>
          <a:p>
            <a:r>
              <a:rPr lang="en-US" sz="1600" dirty="0"/>
              <a:t>Heat fluxes are negatively correlated with rock age, with the highest heat fluxes from the youngest rock at mid-ocean ridge spreading centers (zones of mantle upwelling), as observed in the global map of Earth heat flow.”</a:t>
            </a:r>
          </a:p>
          <a:p>
            <a:endParaRPr lang="en-US" sz="1600" dirty="0"/>
          </a:p>
        </p:txBody>
      </p:sp>
      <p:sp>
        <p:nvSpPr>
          <p:cNvPr id="4" name="Slide Number Placeholder 3"/>
          <p:cNvSpPr>
            <a:spLocks noGrp="1"/>
          </p:cNvSpPr>
          <p:nvPr>
            <p:ph type="sldNum" sz="quarter" idx="12"/>
          </p:nvPr>
        </p:nvSpPr>
        <p:spPr/>
        <p:txBody>
          <a:bodyPr/>
          <a:lstStyle/>
          <a:p>
            <a:fld id="{EE03CC9D-6EAB-594E-A35A-5D5CDDFB64DD}" type="slidenum">
              <a:rPr lang="en-US" smtClean="0"/>
              <a:pPr/>
              <a:t>47</a:t>
            </a:fld>
            <a:endParaRPr lang="en-US"/>
          </a:p>
        </p:txBody>
      </p:sp>
      <p:pic>
        <p:nvPicPr>
          <p:cNvPr id="6" name="Content Placeholder 5" descr="Heat_flow_of_the_inner_earth.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4712" b="-24712"/>
          <a:stretch/>
        </p:blipFill>
        <p:spPr/>
      </p:pic>
    </p:spTree>
    <p:extLst>
      <p:ext uri="{BB962C8B-B14F-4D97-AF65-F5344CB8AC3E}">
        <p14:creationId xmlns:p14="http://schemas.microsoft.com/office/powerpoint/2010/main" val="1403703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Heat Flow and Plate Tectonics</a:t>
            </a:r>
            <a:br>
              <a:rPr lang="en-US" dirty="0"/>
            </a:br>
            <a:r>
              <a:rPr lang="en-US" sz="1778" dirty="0">
                <a:solidFill>
                  <a:srgbClr val="800000"/>
                </a:solidFill>
              </a:rPr>
              <a:t>http://</a:t>
            </a:r>
            <a:r>
              <a:rPr lang="en-US" sz="1778" dirty="0" err="1">
                <a:solidFill>
                  <a:srgbClr val="800000"/>
                </a:solidFill>
              </a:rPr>
              <a:t>en.wikipedia.org/wiki/Earth's_internal_heat_budget</a:t>
            </a:r>
            <a:endParaRPr lang="en-US" sz="1778" dirty="0">
              <a:solidFill>
                <a:srgbClr val="800000"/>
              </a:solidFill>
            </a:endParaRPr>
          </a:p>
        </p:txBody>
      </p:sp>
      <p:sp>
        <p:nvSpPr>
          <p:cNvPr id="3" name="Content Placeholder 2"/>
          <p:cNvSpPr>
            <a:spLocks noGrp="1"/>
          </p:cNvSpPr>
          <p:nvPr>
            <p:ph sz="half" idx="1"/>
          </p:nvPr>
        </p:nvSpPr>
        <p:spPr>
          <a:xfrm>
            <a:off x="250007" y="1600200"/>
            <a:ext cx="4245793" cy="4525963"/>
          </a:xfrm>
        </p:spPr>
        <p:txBody>
          <a:bodyPr>
            <a:noAutofit/>
          </a:bodyPr>
          <a:lstStyle/>
          <a:p>
            <a:r>
              <a:rPr lang="en-US" sz="1600" dirty="0"/>
              <a:t>“Controversy over the exact nature of mantle convection makes the linked evolution of Earth's heat budget and the dynamics and structure of the mantle difficult to unravel.</a:t>
            </a:r>
          </a:p>
          <a:p>
            <a:r>
              <a:rPr lang="en-US" sz="1600" dirty="0"/>
              <a:t>There is evidence that plate tectonics was not active in the Earth before 3.2 billion years ago, and that early Earth's internal heat loss could have been dominated by advection via heat-pipe volcanism.</a:t>
            </a:r>
          </a:p>
          <a:p>
            <a:r>
              <a:rPr lang="en-US" sz="1600" dirty="0"/>
              <a:t>Terrestrial bodies with lower heat flows such as the Moon and Mars conduct their internal heat through a single </a:t>
            </a:r>
            <a:r>
              <a:rPr lang="en-US" sz="1600" dirty="0" err="1"/>
              <a:t>lithospheric</a:t>
            </a:r>
            <a:r>
              <a:rPr lang="en-US" sz="1600" dirty="0"/>
              <a:t> plate, and higher heat flows such as on Jupiter's moon Io result in </a:t>
            </a:r>
            <a:r>
              <a:rPr lang="en-US" sz="1600" dirty="0" err="1"/>
              <a:t>advective</a:t>
            </a:r>
            <a:r>
              <a:rPr lang="en-US" sz="1600" dirty="0"/>
              <a:t> heat transport via enhanced volcanism, while the active plate tectonics of Earth occur with an intermediate heat flow and a </a:t>
            </a:r>
            <a:r>
              <a:rPr lang="en-US" sz="1600" dirty="0" err="1"/>
              <a:t>convecting</a:t>
            </a:r>
            <a:r>
              <a:rPr lang="en-US" sz="1600" dirty="0"/>
              <a:t> mantle.”</a:t>
            </a:r>
          </a:p>
          <a:p>
            <a:endParaRPr lang="en-US" sz="1600" dirty="0"/>
          </a:p>
        </p:txBody>
      </p:sp>
      <p:pic>
        <p:nvPicPr>
          <p:cNvPr id="6" name="Content Placeholder 5" descr="Tectonic_evolution_of_Earth.jpg"/>
          <p:cNvPicPr>
            <a:picLocks noGrp="1" noChangeAspect="1"/>
          </p:cNvPicPr>
          <p:nvPr>
            <p:ph sz="half" idx="2"/>
          </p:nvPr>
        </p:nvPicPr>
        <p:blipFill>
          <a:blip r:embed="rId2"/>
          <a:srcRect t="-24712" b="-24712"/>
          <a:stretch>
            <a:fillRect/>
          </a:stretch>
        </p:blipFill>
        <p:spPr/>
      </p:pic>
      <p:sp>
        <p:nvSpPr>
          <p:cNvPr id="5" name="Slide Number Placeholder 4"/>
          <p:cNvSpPr>
            <a:spLocks noGrp="1"/>
          </p:cNvSpPr>
          <p:nvPr>
            <p:ph type="sldNum" sz="quarter" idx="12"/>
          </p:nvPr>
        </p:nvSpPr>
        <p:spPr/>
        <p:txBody>
          <a:bodyPr/>
          <a:lstStyle/>
          <a:p>
            <a:fld id="{EE03CC9D-6EAB-594E-A35A-5D5CDDFB64DD}"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American Continent</a:t>
            </a:r>
            <a:br>
              <a:rPr lang="en-US" dirty="0"/>
            </a:br>
            <a:r>
              <a:rPr lang="en-US" sz="1800" dirty="0">
                <a:solidFill>
                  <a:srgbClr val="800000"/>
                </a:solidFill>
              </a:rPr>
              <a:t>http://</a:t>
            </a:r>
            <a:r>
              <a:rPr lang="en-US" sz="1800" dirty="0" err="1">
                <a:solidFill>
                  <a:srgbClr val="800000"/>
                </a:solidFill>
              </a:rPr>
              <a:t>www.usgs.gov/science/science.php?term</a:t>
            </a:r>
            <a:r>
              <a:rPr lang="en-US" sz="1800" dirty="0">
                <a:solidFill>
                  <a:srgbClr val="800000"/>
                </a:solidFill>
              </a:rPr>
              <a:t>=292</a:t>
            </a:r>
            <a:endParaRPr lang="en-US" dirty="0"/>
          </a:p>
        </p:txBody>
      </p:sp>
      <p:pic>
        <p:nvPicPr>
          <p:cNvPr id="5" name="Content Placeholder 4" descr="NAm_locations.gif"/>
          <p:cNvPicPr>
            <a:picLocks noGrp="1" noChangeAspect="1"/>
          </p:cNvPicPr>
          <p:nvPr>
            <p:ph sz="half" idx="1"/>
          </p:nvPr>
        </p:nvPicPr>
        <p:blipFill>
          <a:blip r:embed="rId2"/>
          <a:srcRect t="-19550" b="-19550"/>
          <a:stretch>
            <a:fillRect/>
          </a:stretch>
        </p:blipFill>
        <p:spPr/>
      </p:pic>
      <p:pic>
        <p:nvPicPr>
          <p:cNvPr id="6" name="Content Placeholder 5" descr="NAm_thickness_a.gif"/>
          <p:cNvPicPr>
            <a:picLocks noGrp="1" noChangeAspect="1"/>
          </p:cNvPicPr>
          <p:nvPr>
            <p:ph sz="half" idx="2"/>
          </p:nvPr>
        </p:nvPicPr>
        <p:blipFill>
          <a:blip r:embed="rId3"/>
          <a:srcRect l="-1011" r="-1011"/>
          <a:stretch>
            <a:fillRect/>
          </a:stretch>
        </p:blipFill>
        <p:spPr/>
      </p:pic>
      <p:sp>
        <p:nvSpPr>
          <p:cNvPr id="3" name="Slide Number Placeholder 2"/>
          <p:cNvSpPr>
            <a:spLocks noGrp="1"/>
          </p:cNvSpPr>
          <p:nvPr>
            <p:ph type="sldNum" sz="quarter" idx="12"/>
          </p:nvPr>
        </p:nvSpPr>
        <p:spPr/>
        <p:txBody>
          <a:bodyPr/>
          <a:lstStyle/>
          <a:p>
            <a:fld id="{EE03CC9D-6EAB-594E-A35A-5D5CDDFB64DD}"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 of the Sun and Planets: Models</a:t>
            </a:r>
            <a:br>
              <a:rPr lang="en-US" dirty="0"/>
            </a:br>
            <a:r>
              <a:rPr lang="en-US" sz="2400" dirty="0">
                <a:solidFill>
                  <a:srgbClr val="800000"/>
                </a:solidFill>
                <a:hlinkClick r:id="rId2"/>
              </a:rPr>
              <a:t>http://abyss.uoregon.edu/~js/ast121/lectures/lec24.html</a:t>
            </a:r>
            <a:br>
              <a:rPr lang="en-US" dirty="0"/>
            </a:br>
            <a:endParaRPr lang="en-US" dirty="0"/>
          </a:p>
        </p:txBody>
      </p:sp>
      <p:pic>
        <p:nvPicPr>
          <p:cNvPr id="7" name="Content Placeholder 6" descr="Screen Shot 2013-09-23 at 4.12.07 PM.png"/>
          <p:cNvPicPr>
            <a:picLocks noGrp="1" noChangeAspect="1"/>
          </p:cNvPicPr>
          <p:nvPr>
            <p:ph sz="half" idx="2"/>
          </p:nvPr>
        </p:nvPicPr>
        <p:blipFill>
          <a:blip r:embed="rId3"/>
          <a:srcRect t="-14925" b="-14925"/>
          <a:stretch>
            <a:fillRect/>
          </a:stretch>
        </p:blipFill>
        <p:spPr/>
      </p:pic>
      <p:sp>
        <p:nvSpPr>
          <p:cNvPr id="5" name="Content Placeholder 4"/>
          <p:cNvSpPr>
            <a:spLocks noGrp="1"/>
          </p:cNvSpPr>
          <p:nvPr>
            <p:ph sz="half" idx="1"/>
          </p:nvPr>
        </p:nvSpPr>
        <p:spPr/>
        <p:txBody>
          <a:bodyPr>
            <a:normAutofit/>
          </a:bodyPr>
          <a:lstStyle/>
          <a:p>
            <a:r>
              <a:rPr lang="en-US" sz="2400" dirty="0">
                <a:solidFill>
                  <a:schemeClr val="tx1"/>
                </a:solidFill>
              </a:rPr>
              <a:t>Nebular hypothesis</a:t>
            </a:r>
          </a:p>
          <a:p>
            <a:r>
              <a:rPr lang="en-US" sz="2000" dirty="0"/>
              <a:t>Entire solar system starts as a cloud of gas and dust</a:t>
            </a:r>
          </a:p>
          <a:p>
            <a:r>
              <a:rPr lang="en-US" sz="2000" dirty="0"/>
              <a:t>Cools and condenses, and contracts</a:t>
            </a:r>
          </a:p>
          <a:p>
            <a:r>
              <a:rPr lang="en-US" sz="2000" dirty="0"/>
              <a:t>As it contracts, conservation of angular momentum induces rotation</a:t>
            </a:r>
          </a:p>
          <a:p>
            <a:r>
              <a:rPr lang="en-US" sz="2000" dirty="0"/>
              <a:t>Sun evolves from central mass and planets evolve from the remainder</a:t>
            </a:r>
          </a:p>
        </p:txBody>
      </p:sp>
      <p:sp>
        <p:nvSpPr>
          <p:cNvPr id="3" name="Slide Number Placeholder 2"/>
          <p:cNvSpPr>
            <a:spLocks noGrp="1"/>
          </p:cNvSpPr>
          <p:nvPr>
            <p:ph type="sldNum" sz="quarter" idx="12"/>
          </p:nvPr>
        </p:nvSpPr>
        <p:spPr/>
        <p:txBody>
          <a:bodyPr/>
          <a:lstStyle/>
          <a:p>
            <a:fld id="{EE03CC9D-6EAB-594E-A35A-5D5CDDFB64DD}"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Crustal </a:t>
            </a:r>
            <a:r>
              <a:rPr lang="en-US" dirty="0" err="1"/>
              <a:t>P</a:t>
            </a:r>
            <a:r>
              <a:rPr lang="en-US" dirty="0"/>
              <a:t>-Wave Velocities</a:t>
            </a:r>
            <a:br>
              <a:rPr lang="en-US" dirty="0"/>
            </a:br>
            <a:r>
              <a:rPr lang="en-US" sz="1800" dirty="0">
                <a:solidFill>
                  <a:srgbClr val="800000"/>
                </a:solidFill>
              </a:rPr>
              <a:t>http://</a:t>
            </a:r>
            <a:r>
              <a:rPr lang="en-US" sz="1800" dirty="0" err="1">
                <a:solidFill>
                  <a:srgbClr val="800000"/>
                </a:solidFill>
              </a:rPr>
              <a:t>www.usgs.gov/science/science.php?term</a:t>
            </a:r>
            <a:r>
              <a:rPr lang="en-US" sz="1800" dirty="0">
                <a:solidFill>
                  <a:srgbClr val="800000"/>
                </a:solidFill>
              </a:rPr>
              <a:t>=292</a:t>
            </a:r>
            <a:endParaRPr lang="en-US" dirty="0"/>
          </a:p>
        </p:txBody>
      </p:sp>
      <p:sp>
        <p:nvSpPr>
          <p:cNvPr id="3" name="Content Placeholder 2"/>
          <p:cNvSpPr>
            <a:spLocks noGrp="1"/>
          </p:cNvSpPr>
          <p:nvPr>
            <p:ph sz="half" idx="1"/>
          </p:nvPr>
        </p:nvSpPr>
        <p:spPr/>
        <p:txBody>
          <a:bodyPr>
            <a:normAutofit/>
          </a:bodyPr>
          <a:lstStyle/>
          <a:p>
            <a:r>
              <a:rPr lang="en-US" sz="2000" dirty="0"/>
              <a:t>“Crustal P-wave velocities have been measured to determine sub-surface properties</a:t>
            </a:r>
          </a:p>
          <a:p>
            <a:r>
              <a:rPr lang="en-US" sz="2000" dirty="0"/>
              <a:t>Areas of higher velocity are typically colder</a:t>
            </a:r>
          </a:p>
          <a:p>
            <a:r>
              <a:rPr lang="en-US" sz="2000" dirty="0"/>
              <a:t>Lower velocity regions are generally warmer”</a:t>
            </a:r>
          </a:p>
        </p:txBody>
      </p:sp>
      <p:pic>
        <p:nvPicPr>
          <p:cNvPr id="7" name="Content Placeholder 6" descr="Screen Shot 2013-09-24 at 2.38.23 PM.png"/>
          <p:cNvPicPr>
            <a:picLocks noGrp="1" noChangeAspect="1"/>
          </p:cNvPicPr>
          <p:nvPr>
            <p:ph sz="half" idx="2"/>
          </p:nvPr>
        </p:nvPicPr>
        <p:blipFill>
          <a:blip r:embed="rId2"/>
          <a:srcRect l="-3876" r="-3876"/>
          <a:stretch>
            <a:fillRect/>
          </a:stretch>
        </p:blipFill>
        <p:spPr/>
      </p:pic>
      <p:sp>
        <p:nvSpPr>
          <p:cNvPr id="4" name="Slide Number Placeholder 3"/>
          <p:cNvSpPr>
            <a:spLocks noGrp="1"/>
          </p:cNvSpPr>
          <p:nvPr>
            <p:ph type="sldNum" sz="quarter" idx="12"/>
          </p:nvPr>
        </p:nvSpPr>
        <p:spPr/>
        <p:txBody>
          <a:bodyPr/>
          <a:lstStyle/>
          <a:p>
            <a:fld id="{EE03CC9D-6EAB-594E-A35A-5D5CDDFB64DD}" type="slidenum">
              <a:rPr lang="en-US" smtClean="0"/>
              <a:pPr/>
              <a:t>50</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 of the Sun and Planets: Models</a:t>
            </a:r>
            <a:br>
              <a:rPr lang="en-US" dirty="0"/>
            </a:br>
            <a:r>
              <a:rPr lang="en-US" sz="2400" dirty="0">
                <a:solidFill>
                  <a:srgbClr val="800000"/>
                </a:solidFill>
                <a:hlinkClick r:id="rId2"/>
              </a:rPr>
              <a:t>http://abyss.uoregon.edu/~js/ast121/lectures/lec24.html</a:t>
            </a:r>
            <a:br>
              <a:rPr lang="en-US" dirty="0"/>
            </a:br>
            <a:endParaRPr lang="en-US" dirty="0"/>
          </a:p>
        </p:txBody>
      </p:sp>
      <p:sp>
        <p:nvSpPr>
          <p:cNvPr id="5" name="Content Placeholder 4"/>
          <p:cNvSpPr>
            <a:spLocks noGrp="1"/>
          </p:cNvSpPr>
          <p:nvPr>
            <p:ph sz="half" idx="1"/>
          </p:nvPr>
        </p:nvSpPr>
        <p:spPr/>
        <p:txBody>
          <a:bodyPr>
            <a:normAutofit/>
          </a:bodyPr>
          <a:lstStyle/>
          <a:p>
            <a:r>
              <a:rPr lang="en-US" sz="2400" dirty="0">
                <a:solidFill>
                  <a:schemeClr val="tx1"/>
                </a:solidFill>
              </a:rPr>
              <a:t>Protoplanet hypothesis</a:t>
            </a:r>
          </a:p>
          <a:p>
            <a:r>
              <a:rPr lang="en-US" sz="2000" dirty="0"/>
              <a:t>Very similar to the nebular hypothesis</a:t>
            </a:r>
          </a:p>
          <a:p>
            <a:r>
              <a:rPr lang="en-US" sz="2000" dirty="0"/>
              <a:t>Adds additional information about physics of condensing gas clouds</a:t>
            </a:r>
          </a:p>
        </p:txBody>
      </p:sp>
      <p:pic>
        <p:nvPicPr>
          <p:cNvPr id="8" name="Content Placeholder 7" descr="Screen Shot 2013-09-24 at 10.59.58 AM.png"/>
          <p:cNvPicPr>
            <a:picLocks noGrp="1" noChangeAspect="1"/>
          </p:cNvPicPr>
          <p:nvPr>
            <p:ph sz="half" idx="2"/>
          </p:nvPr>
        </p:nvPicPr>
        <p:blipFill>
          <a:blip r:embed="rId3"/>
          <a:srcRect t="-7526" b="-7526"/>
          <a:stretch>
            <a:fillRect/>
          </a:stretch>
        </p:blipFill>
        <p:spPr/>
      </p:pic>
      <p:sp>
        <p:nvSpPr>
          <p:cNvPr id="3" name="Slide Number Placeholder 2"/>
          <p:cNvSpPr>
            <a:spLocks noGrp="1"/>
          </p:cNvSpPr>
          <p:nvPr>
            <p:ph type="sldNum" sz="quarter" idx="12"/>
          </p:nvPr>
        </p:nvSpPr>
        <p:spPr/>
        <p:txBody>
          <a:bodyPr/>
          <a:lstStyle/>
          <a:p>
            <a:fld id="{EE03CC9D-6EAB-594E-A35A-5D5CDDFB64DD}" type="slidenum">
              <a:rPr lang="en-US" smtClean="0"/>
              <a:pPr/>
              <a:t>6</a:t>
            </a:fld>
            <a:endParaRPr lang="en-US"/>
          </a:p>
        </p:txBody>
      </p:sp>
      <p:sp>
        <p:nvSpPr>
          <p:cNvPr id="4" name="TextBox 3"/>
          <p:cNvSpPr txBox="1"/>
          <p:nvPr/>
        </p:nvSpPr>
        <p:spPr>
          <a:xfrm>
            <a:off x="443343" y="3754583"/>
            <a:ext cx="3941618" cy="2893100"/>
          </a:xfrm>
          <a:prstGeom prst="rect">
            <a:avLst/>
          </a:prstGeom>
          <a:noFill/>
        </p:spPr>
        <p:txBody>
          <a:bodyPr wrap="square" rtlCol="0">
            <a:spAutoFit/>
          </a:bodyPr>
          <a:lstStyle/>
          <a:p>
            <a:r>
              <a:rPr lang="en-US" sz="1400" dirty="0"/>
              <a:t>“The </a:t>
            </a:r>
            <a:r>
              <a:rPr lang="en-US" sz="1400" dirty="0" err="1"/>
              <a:t>protoplanet</a:t>
            </a:r>
            <a:r>
              <a:rPr lang="en-US" sz="1400" dirty="0"/>
              <a:t> hypothesis suggests that about 5 billion years ago a great cloud of gas and dust rotated slowly in space. The cloud was at least 10 billion kilometers in diameter. About 10 percent of the material in the cloud formed a great plate-like disk surrounding the sun far into space. Friction within the disk caused most of its mass to collect in a number of huge whirlpools or eddies. These eddies shrank into more compact masses called </a:t>
            </a:r>
            <a:r>
              <a:rPr lang="en-US" sz="1400" dirty="0" err="1"/>
              <a:t>protoplanets</a:t>
            </a:r>
            <a:r>
              <a:rPr lang="en-US" sz="1400" dirty="0"/>
              <a:t> and later formed planets and moons. Some uncollected material remains even today as comets, meteoroids, and asteroids. “</a:t>
            </a:r>
          </a:p>
          <a:p>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Structure of the Earth</a:t>
            </a:r>
            <a:br>
              <a:rPr lang="en-US" dirty="0"/>
            </a:br>
            <a:r>
              <a:rPr lang="en-US" sz="1800" dirty="0">
                <a:solidFill>
                  <a:srgbClr val="800000"/>
                </a:solidFill>
              </a:rPr>
              <a:t>http://</a:t>
            </a:r>
            <a:r>
              <a:rPr lang="en-US" sz="1800" dirty="0" err="1">
                <a:solidFill>
                  <a:srgbClr val="800000"/>
                </a:solidFill>
              </a:rPr>
              <a:t>www.usgs.gov/science/science.php?term</a:t>
            </a:r>
            <a:r>
              <a:rPr lang="en-US" sz="1800" dirty="0">
                <a:solidFill>
                  <a:srgbClr val="800000"/>
                </a:solidFill>
              </a:rPr>
              <a:t>=292</a:t>
            </a:r>
          </a:p>
        </p:txBody>
      </p:sp>
      <p:pic>
        <p:nvPicPr>
          <p:cNvPr id="12" name="Content Placeholder 11" descr="FigS1-1.gif"/>
          <p:cNvPicPr>
            <a:picLocks noGrp="1" noChangeAspect="1"/>
          </p:cNvPicPr>
          <p:nvPr>
            <p:ph sz="half" idx="2"/>
          </p:nvPr>
        </p:nvPicPr>
        <p:blipFill>
          <a:blip r:embed="rId2"/>
          <a:srcRect t="-41174" b="-41174"/>
          <a:stretch>
            <a:fillRect/>
          </a:stretch>
        </p:blipFill>
        <p:spPr/>
      </p:pic>
      <p:sp>
        <p:nvSpPr>
          <p:cNvPr id="14" name="Content Placeholder 13"/>
          <p:cNvSpPr>
            <a:spLocks noGrp="1"/>
          </p:cNvSpPr>
          <p:nvPr>
            <p:ph sz="half" idx="1"/>
          </p:nvPr>
        </p:nvSpPr>
        <p:spPr/>
        <p:txBody>
          <a:bodyPr>
            <a:normAutofit/>
          </a:bodyPr>
          <a:lstStyle/>
          <a:p>
            <a:r>
              <a:rPr lang="en-US" sz="1800" dirty="0"/>
              <a:t>“The earth's interior consists of several distinct regions</a:t>
            </a:r>
          </a:p>
          <a:p>
            <a:r>
              <a:rPr lang="en-US" sz="1800" dirty="0">
                <a:solidFill>
                  <a:schemeClr val="tx1"/>
                </a:solidFill>
              </a:rPr>
              <a:t>Crust</a:t>
            </a:r>
            <a:r>
              <a:rPr lang="en-US" sz="1800" dirty="0"/>
              <a:t> is ~5-30 km thick (silicate rocks)</a:t>
            </a:r>
          </a:p>
          <a:p>
            <a:r>
              <a:rPr lang="en-US" sz="1800" dirty="0">
                <a:solidFill>
                  <a:schemeClr val="tx1"/>
                </a:solidFill>
              </a:rPr>
              <a:t>Upper mantle </a:t>
            </a:r>
            <a:r>
              <a:rPr lang="en-US" sz="1800" dirty="0"/>
              <a:t>is from crust down to about 670 km (silicate rocks)</a:t>
            </a:r>
          </a:p>
          <a:p>
            <a:r>
              <a:rPr lang="en-US" sz="1800" dirty="0">
                <a:solidFill>
                  <a:schemeClr val="tx1"/>
                </a:solidFill>
              </a:rPr>
              <a:t>Lower mantle </a:t>
            </a:r>
            <a:r>
              <a:rPr lang="en-US" sz="1800" dirty="0"/>
              <a:t>is from 670 km down to about ~2890 km depth (silicate rocks)</a:t>
            </a:r>
          </a:p>
          <a:p>
            <a:r>
              <a:rPr lang="en-US" sz="1800" dirty="0">
                <a:solidFill>
                  <a:schemeClr val="tx1"/>
                </a:solidFill>
              </a:rPr>
              <a:t>Outer core </a:t>
            </a:r>
            <a:r>
              <a:rPr lang="en-US" sz="1800" dirty="0"/>
              <a:t>(liquid, mostly iron) from ~2890 km to about ~5150 km depth</a:t>
            </a:r>
          </a:p>
          <a:p>
            <a:r>
              <a:rPr lang="en-US" sz="1800" dirty="0">
                <a:solidFill>
                  <a:schemeClr val="tx1"/>
                </a:solidFill>
              </a:rPr>
              <a:t>Inner core </a:t>
            </a:r>
            <a:r>
              <a:rPr lang="en-US" sz="1800" dirty="0"/>
              <a:t>(iron + nickel + sulfur) is from ~5150 km depth down to 6371 km”</a:t>
            </a:r>
          </a:p>
        </p:txBody>
      </p:sp>
      <p:sp>
        <p:nvSpPr>
          <p:cNvPr id="3" name="Slide Number Placeholder 2"/>
          <p:cNvSpPr>
            <a:spLocks noGrp="1"/>
          </p:cNvSpPr>
          <p:nvPr>
            <p:ph type="sldNum" sz="quarter" idx="12"/>
          </p:nvPr>
        </p:nvSpPr>
        <p:spPr/>
        <p:txBody>
          <a:bodyPr/>
          <a:lstStyle/>
          <a:p>
            <a:fld id="{EE03CC9D-6EAB-594E-A35A-5D5CDDFB64DD}"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Energy Budget</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File:Earth_heat_flow.jpg</a:t>
            </a:r>
            <a:endParaRPr lang="en-US" sz="1800" dirty="0">
              <a:solidFill>
                <a:srgbClr val="800000"/>
              </a:solidFill>
            </a:endParaRPr>
          </a:p>
        </p:txBody>
      </p:sp>
      <p:pic>
        <p:nvPicPr>
          <p:cNvPr id="8" name="Content Placeholder 7" descr="800px-Earth_heat_flow.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862406" y="1552272"/>
            <a:ext cx="7417074" cy="4079105"/>
          </a:xfrm>
        </p:spPr>
      </p:pic>
      <p:sp>
        <p:nvSpPr>
          <p:cNvPr id="5" name="Slide Number Placeholder 4"/>
          <p:cNvSpPr>
            <a:spLocks noGrp="1"/>
          </p:cNvSpPr>
          <p:nvPr>
            <p:ph type="sldNum" sz="quarter" idx="12"/>
          </p:nvPr>
        </p:nvSpPr>
        <p:spPr/>
        <p:txBody>
          <a:bodyPr/>
          <a:lstStyle/>
          <a:p>
            <a:fld id="{EE03CC9D-6EAB-594E-A35A-5D5CDDFB64DD}" type="slidenum">
              <a:rPr lang="en-US" smtClean="0"/>
              <a:pPr/>
              <a:t>8</a:t>
            </a:fld>
            <a:endParaRPr lang="en-US"/>
          </a:p>
        </p:txBody>
      </p:sp>
      <p:sp>
        <p:nvSpPr>
          <p:cNvPr id="9" name="TextBox 8"/>
          <p:cNvSpPr txBox="1"/>
          <p:nvPr/>
        </p:nvSpPr>
        <p:spPr>
          <a:xfrm>
            <a:off x="287528" y="5817160"/>
            <a:ext cx="8158617" cy="954107"/>
          </a:xfrm>
          <a:prstGeom prst="rect">
            <a:avLst/>
          </a:prstGeom>
          <a:noFill/>
        </p:spPr>
        <p:txBody>
          <a:bodyPr wrap="square" rtlCol="0">
            <a:spAutoFit/>
          </a:bodyPr>
          <a:lstStyle/>
          <a:p>
            <a:pPr marL="285750" indent="-285750">
              <a:buFont typeface="Arial"/>
              <a:buChar char="•"/>
            </a:pPr>
            <a:r>
              <a:rPr lang="en-US" sz="1400" dirty="0">
                <a:solidFill>
                  <a:srgbClr val="800000"/>
                </a:solidFill>
                <a:latin typeface="Helvetica Neue Light"/>
                <a:cs typeface="Helvetica Neue Light"/>
              </a:rPr>
              <a:t>“Global map of the flow of heat, in mWm-2, from Earth's interior to the surface.</a:t>
            </a:r>
          </a:p>
          <a:p>
            <a:pPr marL="285750" indent="-285750">
              <a:buFont typeface="Arial"/>
              <a:buChar char="•"/>
            </a:pPr>
            <a:r>
              <a:rPr lang="en-US" sz="1400" dirty="0">
                <a:solidFill>
                  <a:srgbClr val="800000"/>
                </a:solidFill>
                <a:latin typeface="Helvetica Neue Light"/>
                <a:cs typeface="Helvetica Neue Light"/>
              </a:rPr>
              <a:t>Higher heat flows are observed at the locations of mid-ocean ridges, and oceanic crust has relatively higher heat flows than continental crust.”</a:t>
            </a:r>
          </a:p>
          <a:p>
            <a:pPr marL="285750" indent="-285750">
              <a:buFont typeface="Arial"/>
              <a:buChar char="•"/>
            </a:pPr>
            <a:endParaRPr lang="en-US" sz="1400" dirty="0">
              <a:solidFill>
                <a:srgbClr val="800000"/>
              </a:solidFill>
              <a:latin typeface="Helvetica Neue Light"/>
              <a:cs typeface="Helvetica Neue Light"/>
            </a:endParaRPr>
          </a:p>
        </p:txBody>
      </p:sp>
    </p:spTree>
    <p:extLst>
      <p:ext uri="{BB962C8B-B14F-4D97-AF65-F5344CB8AC3E}">
        <p14:creationId xmlns:p14="http://schemas.microsoft.com/office/powerpoint/2010/main" val="119458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Seismic Observations</a:t>
            </a:r>
            <a:br>
              <a:rPr lang="en-US" dirty="0"/>
            </a:br>
            <a:r>
              <a:rPr lang="en-US" sz="1800" dirty="0">
                <a:solidFill>
                  <a:srgbClr val="800000"/>
                </a:solidFill>
              </a:rPr>
              <a:t>http://</a:t>
            </a:r>
            <a:r>
              <a:rPr lang="en-US" sz="1800" dirty="0" err="1">
                <a:solidFill>
                  <a:srgbClr val="800000"/>
                </a:solidFill>
              </a:rPr>
              <a:t>www.usgs.gov/science/science.php?term</a:t>
            </a:r>
            <a:r>
              <a:rPr lang="en-US" sz="1800" dirty="0">
                <a:solidFill>
                  <a:srgbClr val="800000"/>
                </a:solidFill>
              </a:rPr>
              <a:t>=292</a:t>
            </a:r>
            <a:endParaRPr lang="en-US" dirty="0"/>
          </a:p>
        </p:txBody>
      </p:sp>
      <p:sp>
        <p:nvSpPr>
          <p:cNvPr id="5" name="Content Placeholder 4"/>
          <p:cNvSpPr>
            <a:spLocks noGrp="1"/>
          </p:cNvSpPr>
          <p:nvPr>
            <p:ph sz="half" idx="1"/>
          </p:nvPr>
        </p:nvSpPr>
        <p:spPr/>
        <p:txBody>
          <a:bodyPr>
            <a:normAutofit/>
          </a:bodyPr>
          <a:lstStyle/>
          <a:p>
            <a:r>
              <a:rPr lang="en-US" sz="2000" dirty="0"/>
              <a:t>“Our knowledge about the earth's interior comes primarily from seismic waves</a:t>
            </a:r>
          </a:p>
          <a:p>
            <a:r>
              <a:rPr lang="en-US" sz="2000" dirty="0"/>
              <a:t>There are many types ('phases') of waves.</a:t>
            </a:r>
          </a:p>
          <a:p>
            <a:r>
              <a:rPr lang="en-US" sz="2000" dirty="0" err="1"/>
              <a:t>P</a:t>
            </a:r>
            <a:r>
              <a:rPr lang="en-US" sz="2000" dirty="0"/>
              <a:t> waves are longitudinal vibrations</a:t>
            </a:r>
          </a:p>
          <a:p>
            <a:r>
              <a:rPr lang="en-US" sz="2000" dirty="0" err="1"/>
              <a:t>S</a:t>
            </a:r>
            <a:r>
              <a:rPr lang="en-US" sz="2000" dirty="0"/>
              <a:t> waves are transverse vibrations</a:t>
            </a:r>
          </a:p>
          <a:p>
            <a:r>
              <a:rPr lang="en-US" sz="2000" dirty="0"/>
              <a:t>Phases have differing designations depending on their paths”</a:t>
            </a:r>
          </a:p>
        </p:txBody>
      </p:sp>
      <p:pic>
        <p:nvPicPr>
          <p:cNvPr id="7" name="Content Placeholder 6" descr="fig2.gif"/>
          <p:cNvPicPr>
            <a:picLocks noGrp="1" noChangeAspect="1"/>
          </p:cNvPicPr>
          <p:nvPr>
            <p:ph sz="half" idx="2"/>
          </p:nvPr>
        </p:nvPicPr>
        <p:blipFill>
          <a:blip r:embed="rId2"/>
          <a:srcRect t="-17241" b="-17241"/>
          <a:stretch>
            <a:fillRect/>
          </a:stretch>
        </p:blipFill>
        <p:spPr/>
      </p:pic>
      <p:sp>
        <p:nvSpPr>
          <p:cNvPr id="2" name="Slide Number Placeholder 1"/>
          <p:cNvSpPr>
            <a:spLocks noGrp="1"/>
          </p:cNvSpPr>
          <p:nvPr>
            <p:ph type="sldNum" sz="quarter" idx="12"/>
          </p:nvPr>
        </p:nvSpPr>
        <p:spPr/>
        <p:txBody>
          <a:bodyPr/>
          <a:lstStyle/>
          <a:p>
            <a:fld id="{EE03CC9D-6EAB-594E-A35A-5D5CDDFB64DD}"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823</TotalTime>
  <Words>2693</Words>
  <Application>Microsoft Macintosh PowerPoint</Application>
  <PresentationFormat>On-screen Show (4:3)</PresentationFormat>
  <Paragraphs>254</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Helvetica Neue Light</vt:lpstr>
      <vt:lpstr>Office Theme</vt:lpstr>
      <vt:lpstr>Lecture 2 </vt:lpstr>
      <vt:lpstr>Topics</vt:lpstr>
      <vt:lpstr>Models for the Solar System http://abyss.uoregon.edu/~js/ast121/lectures/lec24.html </vt:lpstr>
      <vt:lpstr>Origin of the Sun and Planets: Models http://abyss.uoregon.edu/~js/ast121/lectures/lec24.html </vt:lpstr>
      <vt:lpstr>Origin of the Sun and Planets: Models http://abyss.uoregon.edu/~js/ast121/lectures/lec24.html </vt:lpstr>
      <vt:lpstr>Origin of the Sun and Planets: Models http://abyss.uoregon.edu/~js/ast121/lectures/lec24.html </vt:lpstr>
      <vt:lpstr>Internal Structure of the Earth http://www.usgs.gov/science/science.php?term=292</vt:lpstr>
      <vt:lpstr>Energy Budget http://en.wikipedia.org/wiki/File:Earth_heat_flow.jpg</vt:lpstr>
      <vt:lpstr>Seismic Observations http://www.usgs.gov/science/science.php?term=292</vt:lpstr>
      <vt:lpstr>Primoridal Heat http://en.wikipedia.org/wiki/Earth's_internal_heat_budget</vt:lpstr>
      <vt:lpstr>Thickness of the Crust http://www.usgs.gov/science/science.php?term=292</vt:lpstr>
      <vt:lpstr>Convection in the Earth's Mantle http://www.usgs.gov/science/science.php?term=292</vt:lpstr>
      <vt:lpstr>Convection Leads to "Plumes" http://www.usgs.gov/science/science.php?term=292</vt:lpstr>
      <vt:lpstr>Global Patterns of Earthquakes http://www.usgs.gov/science/science.php?term=292</vt:lpstr>
      <vt:lpstr>Evidence for Mantle Plumes (Koppers et al., G3, 2011)</vt:lpstr>
      <vt:lpstr>Plate Tectonics http://www.usgs.gov/science/science.php?term=292</vt:lpstr>
      <vt:lpstr>Plate Boundaries and Volcanoes http://www.usgs.gov/science/science.php?term=292</vt:lpstr>
      <vt:lpstr>Evidence for Plate Tectonics http://pubs.usgs.gov/gip/dynamic/stripes.html</vt:lpstr>
      <vt:lpstr>Global Plate Motions http://en.wikipedia.org/wiki/File:Tectonic_plates_boundaries_detailed-en.svg</vt:lpstr>
      <vt:lpstr>Asia http://en.wikipedia.org/wiki/File:Tectonic_plates_boundaries_detailed-en.svg</vt:lpstr>
      <vt:lpstr>Japan http://en.wikipedia.org/wiki/File:Tectonic_plates_boundaries_detailed-en.svg</vt:lpstr>
      <vt:lpstr>North Pacific http://en.wikipedia.org/wiki/File:Tectonic_plates_boundaries_detailed-en.svg</vt:lpstr>
      <vt:lpstr>North America-Atlantic http://en.wikipedia.org/wiki/File:Tectonic_plates_boundaries_detailed-en.svg</vt:lpstr>
      <vt:lpstr>South America http://en.wikipedia.org/wiki/File:Tectonic_plates_boundaries_detailed-en.svg</vt:lpstr>
      <vt:lpstr>Southern Pacific-Oceania http://en.wikipedia.org/wiki/File:Tectonic_plates_boundaries_detailed-en.svg</vt:lpstr>
      <vt:lpstr>South Asia-Australia http://en.wikipedia.org/wiki/File:Tectonic_plates_boundaries_detailed-en.svg</vt:lpstr>
      <vt:lpstr>Ring of Fire http://pubs.usgs.gov/gip/dynamic/understanding.html#anchor6715825</vt:lpstr>
      <vt:lpstr>Divergent Plate Boundaries http://pubs.usgs.gov/gip/dynamic/understanding.html#anchor15343710</vt:lpstr>
      <vt:lpstr>Ocean-Continent Convergence http://pubs.usgs.gov/gip/dynamic/understanding.html#anchor15343710</vt:lpstr>
      <vt:lpstr>Structure of a Benioff Zone - Sumatra (Images from USGS)</vt:lpstr>
      <vt:lpstr>Double Benioff Zone (Hasegawa et al., 1978)</vt:lpstr>
      <vt:lpstr>Oceanic-Oceanic Convergence http://pubs.usgs.gov/gip/dynamic/understanding.html#anchor15343710</vt:lpstr>
      <vt:lpstr>Formation of an Island Atoll http://en.wikipedia.org/wiki/Hawaii_hotspot</vt:lpstr>
      <vt:lpstr>Continent-Continent Collision http://pubs.usgs.gov/gip/dynamic/understanding.html#anchor15343710</vt:lpstr>
      <vt:lpstr>India Colliding with EurAsian Plate http://pubs.usgs.gov/gip/dynamic/understanding.html#anchor15343710</vt:lpstr>
      <vt:lpstr>Transform Boundaries http://pubs.usgs.gov/gip/dynamic/understanding.html#anchor15343710</vt:lpstr>
      <vt:lpstr>Satellite Imagery</vt:lpstr>
      <vt:lpstr>PowerPoint Presentation</vt:lpstr>
      <vt:lpstr>Heat Transfer in Layers http://en.wikipedia.org/wiki/Earth's_internal_heat_budget</vt:lpstr>
      <vt:lpstr>See the Plate Positions Through Time http://www2.nature.nps.gov/geology/usgsnps/pltec/sc152ma.html</vt:lpstr>
      <vt:lpstr>Origin of the Sun and Planets: Models http://abyss.uoregon.edu/~js/ast121/lectures/lec24.html </vt:lpstr>
      <vt:lpstr>Origin of the Sun and Planets: Models http://abyss.uoregon.edu/~js/ast121/lectures/lec24.html </vt:lpstr>
      <vt:lpstr>Internal Composition of the Earth http://www.usgs.gov/science/science.php?term=292</vt:lpstr>
      <vt:lpstr>Radiogenic Heat Flow http://en.wikipedia.org/wiki/Earth's_internal_heat_budget</vt:lpstr>
      <vt:lpstr>Heat Budget http://en.wikipedia.org/wiki/Earth's_internal_heat_budget</vt:lpstr>
      <vt:lpstr>Heat Transport http://en.wikipedia.org/wiki/Earth's_internal_heat_budget</vt:lpstr>
      <vt:lpstr>Heat Transport http://en.wikipedia.org/wiki/Earth's_internal_heat_budget</vt:lpstr>
      <vt:lpstr>Heat Flow and Plate Tectonics http://en.wikipedia.org/wiki/Earth's_internal_heat_budget</vt:lpstr>
      <vt:lpstr>North American Continent http://www.usgs.gov/science/science.php?term=292</vt:lpstr>
      <vt:lpstr>Average Crustal P-Wave Velocities http://www.usgs.gov/science/science.php?term=292</vt:lpstr>
    </vt:vector>
  </TitlesOfParts>
  <Company>university of california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Microsoft Office User</cp:lastModifiedBy>
  <cp:revision>44</cp:revision>
  <dcterms:created xsi:type="dcterms:W3CDTF">2014-01-10T16:39:00Z</dcterms:created>
  <dcterms:modified xsi:type="dcterms:W3CDTF">2019-09-29T22:13:59Z</dcterms:modified>
</cp:coreProperties>
</file>