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7" r:id="rId2"/>
    <p:sldId id="359" r:id="rId3"/>
    <p:sldId id="373" r:id="rId4"/>
    <p:sldId id="301" r:id="rId5"/>
    <p:sldId id="302" r:id="rId6"/>
    <p:sldId id="360" r:id="rId7"/>
    <p:sldId id="258" r:id="rId8"/>
    <p:sldId id="353" r:id="rId9"/>
    <p:sldId id="312" r:id="rId10"/>
    <p:sldId id="294" r:id="rId11"/>
    <p:sldId id="295" r:id="rId12"/>
    <p:sldId id="371" r:id="rId13"/>
    <p:sldId id="372" r:id="rId14"/>
    <p:sldId id="354" r:id="rId15"/>
    <p:sldId id="297" r:id="rId16"/>
    <p:sldId id="298" r:id="rId17"/>
    <p:sldId id="259" r:id="rId18"/>
    <p:sldId id="260" r:id="rId19"/>
    <p:sldId id="261" r:id="rId20"/>
    <p:sldId id="288" r:id="rId21"/>
    <p:sldId id="289" r:id="rId22"/>
    <p:sldId id="290" r:id="rId23"/>
    <p:sldId id="291" r:id="rId24"/>
    <p:sldId id="292" r:id="rId25"/>
    <p:sldId id="293" r:id="rId26"/>
    <p:sldId id="262" r:id="rId27"/>
    <p:sldId id="367" r:id="rId28"/>
    <p:sldId id="263" r:id="rId29"/>
    <p:sldId id="266" r:id="rId30"/>
    <p:sldId id="264" r:id="rId31"/>
    <p:sldId id="265" r:id="rId32"/>
    <p:sldId id="268" r:id="rId33"/>
    <p:sldId id="368" r:id="rId34"/>
    <p:sldId id="303" r:id="rId35"/>
    <p:sldId id="304" r:id="rId36"/>
    <p:sldId id="305" r:id="rId37"/>
    <p:sldId id="270" r:id="rId38"/>
    <p:sldId id="269" r:id="rId39"/>
    <p:sldId id="271" r:id="rId40"/>
    <p:sldId id="272" r:id="rId41"/>
    <p:sldId id="273" r:id="rId42"/>
    <p:sldId id="274" r:id="rId43"/>
    <p:sldId id="267" r:id="rId44"/>
    <p:sldId id="275" r:id="rId45"/>
    <p:sldId id="355" r:id="rId46"/>
    <p:sldId id="299" r:id="rId47"/>
    <p:sldId id="356" r:id="rId48"/>
    <p:sldId id="357" r:id="rId49"/>
    <p:sldId id="358" r:id="rId50"/>
    <p:sldId id="366" r:id="rId51"/>
    <p:sldId id="369" r:id="rId52"/>
    <p:sldId id="370" r:id="rId53"/>
    <p:sldId id="280" r:id="rId54"/>
    <p:sldId id="278" r:id="rId55"/>
    <p:sldId id="281" r:id="rId56"/>
    <p:sldId id="282" r:id="rId57"/>
    <p:sldId id="283" r:id="rId58"/>
    <p:sldId id="284" r:id="rId59"/>
    <p:sldId id="285" r:id="rId60"/>
    <p:sldId id="286" r:id="rId61"/>
    <p:sldId id="287" r:id="rId62"/>
    <p:sldId id="279" r:id="rId63"/>
    <p:sldId id="296"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D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9"/>
    <p:restoredTop sz="94714"/>
  </p:normalViewPr>
  <p:slideViewPr>
    <p:cSldViewPr snapToGrid="0" snapToObjects="1">
      <p:cViewPr varScale="1">
        <p:scale>
          <a:sx n="147" d="100"/>
          <a:sy n="147" d="100"/>
        </p:scale>
        <p:origin x="216"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DD8A55-B636-BC43-A5D8-F0E0F67FD4E7}" type="datetimeFigureOut">
              <a:rPr lang="en-US" smtClean="0"/>
              <a:t>3/11/19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BCDD33-4463-1843-A8DA-911FDED330B2}" type="slidenum">
              <a:rPr lang="en-US" smtClean="0"/>
              <a:t>‹#›</a:t>
            </a:fld>
            <a:endParaRPr lang="en-US"/>
          </a:p>
        </p:txBody>
      </p:sp>
    </p:spTree>
    <p:extLst>
      <p:ext uri="{BB962C8B-B14F-4D97-AF65-F5344CB8AC3E}">
        <p14:creationId xmlns:p14="http://schemas.microsoft.com/office/powerpoint/2010/main" val="1995500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F9C50-BCE3-A848-BF3A-96D6DCD9FAED}" type="datetimeFigureOut">
              <a:rPr lang="en-US" smtClean="0"/>
              <a:t>3/11/19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06495-C40A-854C-A644-3C0C8F33AE41}" type="slidenum">
              <a:rPr lang="en-US" smtClean="0"/>
              <a:t>‹#›</a:t>
            </a:fld>
            <a:endParaRPr lang="en-US"/>
          </a:p>
        </p:txBody>
      </p:sp>
    </p:spTree>
    <p:extLst>
      <p:ext uri="{BB962C8B-B14F-4D97-AF65-F5344CB8AC3E}">
        <p14:creationId xmlns:p14="http://schemas.microsoft.com/office/powerpoint/2010/main" val="2524976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6495-C40A-854C-A644-3C0C8F33AE41}" type="slidenum">
              <a:rPr lang="en-US" smtClean="0"/>
              <a:t>27</a:t>
            </a:fld>
            <a:endParaRPr lang="en-US"/>
          </a:p>
        </p:txBody>
      </p:sp>
    </p:spTree>
    <p:extLst>
      <p:ext uri="{BB962C8B-B14F-4D97-AF65-F5344CB8AC3E}">
        <p14:creationId xmlns:p14="http://schemas.microsoft.com/office/powerpoint/2010/main" val="374619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6495-C40A-854C-A644-3C0C8F33AE41}" type="slidenum">
              <a:rPr lang="en-US" smtClean="0"/>
              <a:t>33</a:t>
            </a:fld>
            <a:endParaRPr lang="en-US"/>
          </a:p>
        </p:txBody>
      </p:sp>
    </p:spTree>
    <p:extLst>
      <p:ext uri="{BB962C8B-B14F-4D97-AF65-F5344CB8AC3E}">
        <p14:creationId xmlns:p14="http://schemas.microsoft.com/office/powerpoint/2010/main" val="343145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06495-C40A-854C-A644-3C0C8F33AE41}" type="slidenum">
              <a:rPr lang="en-US" smtClean="0"/>
              <a:t>41</a:t>
            </a:fld>
            <a:endParaRPr lang="en-US"/>
          </a:p>
        </p:txBody>
      </p:sp>
    </p:spTree>
    <p:extLst>
      <p:ext uri="{BB962C8B-B14F-4D97-AF65-F5344CB8AC3E}">
        <p14:creationId xmlns:p14="http://schemas.microsoft.com/office/powerpoint/2010/main" val="260669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46D5E4-3F47-0A41-BAC9-385ECBC7CD76}" type="datetime1">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247613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3D1A1-1CFC-804E-90CF-9B8AEB513814}" type="datetime1">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190356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34A65-A4FE-E943-BC16-43CC554F10AB}" type="datetime1">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377042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7899D-9F3D-514D-97DF-0D9094171B1A}" type="datetime1">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185863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175F0-E47F-7244-964A-517CD3AFE4A8}" type="datetime1">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55518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433D95-A788-1640-ACB2-E40785B8DB2B}" type="datetime1">
              <a:rPr lang="en-US" smtClean="0"/>
              <a:t>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215712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3639C-B299-A842-9BDE-24E3C1DE8EC3}" type="datetime1">
              <a:rPr lang="en-US" smtClean="0"/>
              <a:t>3/11/19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325692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04A183-C947-E54A-8A7F-1127719FC0F9}" type="datetime1">
              <a:rPr lang="en-US" smtClean="0"/>
              <a:t>3/11/19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223516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25383-93CD-AF4B-B63A-761A6C371C6F}" type="datetime1">
              <a:rPr lang="en-US" smtClean="0"/>
              <a:t>3/11/19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412375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F31C0-5543-6B49-9E5A-9991B8DB2693}" type="datetime1">
              <a:rPr lang="en-US" smtClean="0"/>
              <a:t>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410487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8E6995-9892-6842-87E0-EE0D5D257BA2}" type="datetime1">
              <a:rPr lang="en-US" smtClean="0"/>
              <a:t>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3215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1F38-097D-F94F-933A-254F65329741}" type="datetime1">
              <a:rPr lang="en-US" smtClean="0"/>
              <a:t>3/11/19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E333F-2060-0E4C-9522-8EFD15CA4C3C}" type="slidenum">
              <a:rPr lang="en-US" smtClean="0"/>
              <a:t>‹#›</a:t>
            </a:fld>
            <a:endParaRPr lang="en-US"/>
          </a:p>
        </p:txBody>
      </p:sp>
    </p:spTree>
    <p:extLst>
      <p:ext uri="{BB962C8B-B14F-4D97-AF65-F5344CB8AC3E}">
        <p14:creationId xmlns:p14="http://schemas.microsoft.com/office/powerpoint/2010/main" val="16165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99bitcoins.com/bitcoin-blocks-confirmation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99bitcoins.com/what-is-bitcoin-hash/"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n.wikipedia.org/wiki/SHA-256"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Cryptographic_hash" TargetMode="External"/><Relationship Id="rId2" Type="http://schemas.openxmlformats.org/officeDocument/2006/relationships/hyperlink" Target="https://en.wikipedia.org/wiki/Cryptographic_nonce"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n.bitcoin.it/wiki/Special:Categories" TargetMode="External"/><Relationship Id="rId2" Type="http://schemas.openxmlformats.org/officeDocument/2006/relationships/hyperlink" Target="https://en.bitcoin.it/w/index.php?title=Template:MainPage_Topics&amp;action=ed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22</a:t>
            </a:r>
          </a:p>
        </p:txBody>
      </p:sp>
      <p:sp>
        <p:nvSpPr>
          <p:cNvPr id="3" name="Subtitle 2"/>
          <p:cNvSpPr>
            <a:spLocks noGrp="1"/>
          </p:cNvSpPr>
          <p:nvPr>
            <p:ph type="subTitle" idx="1"/>
          </p:nvPr>
        </p:nvSpPr>
        <p:spPr>
          <a:xfrm>
            <a:off x="1124857" y="3886200"/>
            <a:ext cx="6966857" cy="1752600"/>
          </a:xfrm>
        </p:spPr>
        <p:txBody>
          <a:bodyPr>
            <a:normAutofit/>
          </a:bodyPr>
          <a:lstStyle/>
          <a:p>
            <a:r>
              <a:rPr lang="en-US" dirty="0" err="1">
                <a:solidFill>
                  <a:srgbClr val="0000FF"/>
                </a:solidFill>
              </a:rPr>
              <a:t>Bitcoin</a:t>
            </a:r>
            <a:r>
              <a:rPr lang="en-US" dirty="0">
                <a:solidFill>
                  <a:srgbClr val="0000FF"/>
                </a:solidFill>
              </a:rPr>
              <a:t> and Money</a:t>
            </a: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
        <p:nvSpPr>
          <p:cNvPr id="4" name="Slide Number Placeholder 3"/>
          <p:cNvSpPr>
            <a:spLocks noGrp="1"/>
          </p:cNvSpPr>
          <p:nvPr>
            <p:ph type="sldNum" sz="quarter" idx="12"/>
          </p:nvPr>
        </p:nvSpPr>
        <p:spPr/>
        <p:txBody>
          <a:bodyPr/>
          <a:lstStyle/>
          <a:p>
            <a:fld id="{16CE333F-2060-0E4C-9522-8EFD15CA4C3C}" type="slidenum">
              <a:rPr lang="en-US" smtClean="0"/>
              <a:t>1</a:t>
            </a:fld>
            <a:endParaRPr lang="en-US"/>
          </a:p>
        </p:txBody>
      </p:sp>
    </p:spTree>
    <p:extLst>
      <p:ext uri="{BB962C8B-B14F-4D97-AF65-F5344CB8AC3E}">
        <p14:creationId xmlns:p14="http://schemas.microsoft.com/office/powerpoint/2010/main" val="53331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Approaches a Record Value</a:t>
            </a:r>
            <a:br>
              <a:rPr lang="en-US" dirty="0">
                <a:solidFill>
                  <a:srgbClr val="FF0000"/>
                </a:solidFill>
              </a:rPr>
            </a:br>
            <a:r>
              <a:rPr lang="en-US" sz="1600" dirty="0">
                <a:solidFill>
                  <a:srgbClr val="0000FF"/>
                </a:solidFill>
              </a:rPr>
              <a:t>http://</a:t>
            </a:r>
            <a:r>
              <a:rPr lang="en-US" sz="1600" dirty="0" err="1">
                <a:solidFill>
                  <a:srgbClr val="0000FF"/>
                </a:solidFill>
              </a:rPr>
              <a:t>www.cnbc.com</a:t>
            </a:r>
            <a:r>
              <a:rPr lang="en-US" sz="1600" dirty="0">
                <a:solidFill>
                  <a:srgbClr val="0000FF"/>
                </a:solidFill>
              </a:rPr>
              <a:t>/2017/02/23/</a:t>
            </a:r>
            <a:r>
              <a:rPr lang="en-US" sz="1600" dirty="0" err="1">
                <a:solidFill>
                  <a:srgbClr val="0000FF"/>
                </a:solidFill>
              </a:rPr>
              <a:t>bitcoin</a:t>
            </a:r>
            <a:r>
              <a:rPr lang="en-US" sz="1600" dirty="0">
                <a:solidFill>
                  <a:srgbClr val="0000FF"/>
                </a:solidFill>
              </a:rPr>
              <a:t>-is-surging--but-that-might-not-mean-what-you-</a:t>
            </a:r>
            <a:r>
              <a:rPr lang="en-US" sz="1600" dirty="0" err="1">
                <a:solidFill>
                  <a:srgbClr val="0000FF"/>
                </a:solidFill>
              </a:rPr>
              <a:t>think.html</a:t>
            </a:r>
            <a:endParaRPr lang="en-US" sz="1600" dirty="0">
              <a:solidFill>
                <a:srgbClr val="0000FF"/>
              </a:solidFill>
            </a:endParaRPr>
          </a:p>
        </p:txBody>
      </p:sp>
      <p:pic>
        <p:nvPicPr>
          <p:cNvPr id="8" name="Content Placeholder 7" descr="Screen Shot 2017-02-23 at 12.48.54 PM.png"/>
          <p:cNvPicPr>
            <a:picLocks noGrp="1" noChangeAspect="1"/>
          </p:cNvPicPr>
          <p:nvPr>
            <p:ph idx="1"/>
          </p:nvPr>
        </p:nvPicPr>
        <p:blipFill>
          <a:blip r:embed="rId2">
            <a:extLst>
              <a:ext uri="{28A0092B-C50C-407E-A947-70E740481C1C}">
                <a14:useLocalDpi xmlns:a14="http://schemas.microsoft.com/office/drawing/2010/main" val="0"/>
              </a:ext>
            </a:extLst>
          </a:blip>
          <a:srcRect l="-1096" r="-1096"/>
          <a:stretch>
            <a:fillRect/>
          </a:stretch>
        </p:blipFill>
        <p:spPr/>
      </p:pic>
      <p:sp>
        <p:nvSpPr>
          <p:cNvPr id="5" name="Slide Number Placeholder 4"/>
          <p:cNvSpPr>
            <a:spLocks noGrp="1"/>
          </p:cNvSpPr>
          <p:nvPr>
            <p:ph type="sldNum" sz="quarter" idx="12"/>
          </p:nvPr>
        </p:nvSpPr>
        <p:spPr/>
        <p:txBody>
          <a:bodyPr/>
          <a:lstStyle/>
          <a:p>
            <a:fld id="{16CE333F-2060-0E4C-9522-8EFD15CA4C3C}" type="slidenum">
              <a:rPr lang="en-US" smtClean="0"/>
              <a:t>10</a:t>
            </a:fld>
            <a:endParaRPr lang="en-US"/>
          </a:p>
        </p:txBody>
      </p:sp>
      <p:sp>
        <p:nvSpPr>
          <p:cNvPr id="2" name="TextBox 1"/>
          <p:cNvSpPr txBox="1"/>
          <p:nvPr/>
        </p:nvSpPr>
        <p:spPr>
          <a:xfrm>
            <a:off x="5930537" y="191589"/>
            <a:ext cx="2756263" cy="369332"/>
          </a:xfrm>
          <a:prstGeom prst="rect">
            <a:avLst/>
          </a:prstGeom>
          <a:noFill/>
        </p:spPr>
        <p:txBody>
          <a:bodyPr wrap="square" rtlCol="0">
            <a:spAutoFit/>
          </a:bodyPr>
          <a:lstStyle/>
          <a:p>
            <a:r>
              <a:rPr lang="en-US"/>
              <a:t>From February 23, 2017</a:t>
            </a:r>
          </a:p>
        </p:txBody>
      </p:sp>
    </p:spTree>
    <p:extLst>
      <p:ext uri="{BB962C8B-B14F-4D97-AF65-F5344CB8AC3E}">
        <p14:creationId xmlns:p14="http://schemas.microsoft.com/office/powerpoint/2010/main" val="223343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2-23 at 12.52.40 PM.png"/>
          <p:cNvPicPr>
            <a:picLocks noGrp="1" noChangeAspect="1"/>
          </p:cNvPicPr>
          <p:nvPr>
            <p:ph idx="1"/>
          </p:nvPr>
        </p:nvPicPr>
        <p:blipFill>
          <a:blip r:embed="rId2">
            <a:extLst>
              <a:ext uri="{28A0092B-C50C-407E-A947-70E740481C1C}">
                <a14:useLocalDpi xmlns:a14="http://schemas.microsoft.com/office/drawing/2010/main" val="0"/>
              </a:ext>
            </a:extLst>
          </a:blip>
          <a:srcRect l="-3224" r="-3224"/>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11</a:t>
            </a:fld>
            <a:endParaRPr lang="en-US"/>
          </a:p>
        </p:txBody>
      </p:sp>
      <p:sp>
        <p:nvSpPr>
          <p:cNvPr id="6" name="Title 5"/>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Approaches a Record Value</a:t>
            </a:r>
            <a:br>
              <a:rPr lang="en-US" dirty="0">
                <a:solidFill>
                  <a:srgbClr val="FF0000"/>
                </a:solidFill>
              </a:rPr>
            </a:br>
            <a:r>
              <a:rPr lang="en-US" sz="1600" dirty="0">
                <a:solidFill>
                  <a:srgbClr val="0000FF"/>
                </a:solidFill>
              </a:rPr>
              <a:t>http://</a:t>
            </a:r>
            <a:r>
              <a:rPr lang="en-US" sz="1600" dirty="0" err="1">
                <a:solidFill>
                  <a:srgbClr val="0000FF"/>
                </a:solidFill>
              </a:rPr>
              <a:t>www.cnbc.com</a:t>
            </a:r>
            <a:r>
              <a:rPr lang="en-US" sz="1600" dirty="0">
                <a:solidFill>
                  <a:srgbClr val="0000FF"/>
                </a:solidFill>
              </a:rPr>
              <a:t>/2017/02/23/</a:t>
            </a:r>
            <a:r>
              <a:rPr lang="en-US" sz="1600" dirty="0" err="1">
                <a:solidFill>
                  <a:srgbClr val="0000FF"/>
                </a:solidFill>
              </a:rPr>
              <a:t>bitcoin</a:t>
            </a:r>
            <a:r>
              <a:rPr lang="en-US" sz="1600" dirty="0">
                <a:solidFill>
                  <a:srgbClr val="0000FF"/>
                </a:solidFill>
              </a:rPr>
              <a:t>-is-surging--but-that-might-not-mean-what-you-</a:t>
            </a:r>
            <a:r>
              <a:rPr lang="en-US" sz="1600" dirty="0" err="1">
                <a:solidFill>
                  <a:srgbClr val="0000FF"/>
                </a:solidFill>
              </a:rPr>
              <a:t>think.html</a:t>
            </a:r>
            <a:endParaRPr lang="en-US" sz="1600" dirty="0">
              <a:solidFill>
                <a:srgbClr val="0000FF"/>
              </a:solidFill>
            </a:endParaRPr>
          </a:p>
        </p:txBody>
      </p:sp>
      <p:sp>
        <p:nvSpPr>
          <p:cNvPr id="7" name="TextBox 6"/>
          <p:cNvSpPr txBox="1"/>
          <p:nvPr/>
        </p:nvSpPr>
        <p:spPr>
          <a:xfrm>
            <a:off x="5930537" y="191589"/>
            <a:ext cx="2756263" cy="369332"/>
          </a:xfrm>
          <a:prstGeom prst="rect">
            <a:avLst/>
          </a:prstGeom>
          <a:noFill/>
        </p:spPr>
        <p:txBody>
          <a:bodyPr wrap="square" rtlCol="0">
            <a:spAutoFit/>
          </a:bodyPr>
          <a:lstStyle/>
          <a:p>
            <a:r>
              <a:rPr lang="en-US"/>
              <a:t>From February 23, 2017</a:t>
            </a:r>
          </a:p>
        </p:txBody>
      </p:sp>
    </p:spTree>
    <p:extLst>
      <p:ext uri="{BB962C8B-B14F-4D97-AF65-F5344CB8AC3E}">
        <p14:creationId xmlns:p14="http://schemas.microsoft.com/office/powerpoint/2010/main" val="92099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6ECF72-4D62-864A-B3BB-66ACCAAF0A8F}"/>
              </a:ext>
            </a:extLst>
          </p:cNvPr>
          <p:cNvSpPr>
            <a:spLocks noGrp="1"/>
          </p:cNvSpPr>
          <p:nvPr>
            <p:ph type="sldNum" sz="quarter" idx="12"/>
          </p:nvPr>
        </p:nvSpPr>
        <p:spPr/>
        <p:txBody>
          <a:bodyPr/>
          <a:lstStyle/>
          <a:p>
            <a:fld id="{16CE333F-2060-0E4C-9522-8EFD15CA4C3C}" type="slidenum">
              <a:rPr lang="en-US" smtClean="0"/>
              <a:t>12</a:t>
            </a:fld>
            <a:endParaRPr lang="en-US"/>
          </a:p>
        </p:txBody>
      </p:sp>
      <p:pic>
        <p:nvPicPr>
          <p:cNvPr id="6" name="Picture 5">
            <a:extLst>
              <a:ext uri="{FF2B5EF4-FFF2-40B4-BE49-F238E27FC236}">
                <a16:creationId xmlns:a16="http://schemas.microsoft.com/office/drawing/2014/main" id="{326842D1-71A0-BA49-BE8B-50002988AD60}"/>
              </a:ext>
            </a:extLst>
          </p:cNvPr>
          <p:cNvPicPr>
            <a:picLocks noChangeAspect="1"/>
          </p:cNvPicPr>
          <p:nvPr/>
        </p:nvPicPr>
        <p:blipFill>
          <a:blip r:embed="rId2"/>
          <a:stretch>
            <a:fillRect/>
          </a:stretch>
        </p:blipFill>
        <p:spPr>
          <a:xfrm>
            <a:off x="0" y="513461"/>
            <a:ext cx="9144000" cy="5831078"/>
          </a:xfrm>
          <a:prstGeom prst="rect">
            <a:avLst/>
          </a:prstGeom>
        </p:spPr>
      </p:pic>
      <p:sp>
        <p:nvSpPr>
          <p:cNvPr id="7" name="TextBox 6">
            <a:extLst>
              <a:ext uri="{FF2B5EF4-FFF2-40B4-BE49-F238E27FC236}">
                <a16:creationId xmlns:a16="http://schemas.microsoft.com/office/drawing/2014/main" id="{8427CC18-323F-4247-B574-D6EE1BE730B6}"/>
              </a:ext>
            </a:extLst>
          </p:cNvPr>
          <p:cNvSpPr txBox="1"/>
          <p:nvPr/>
        </p:nvSpPr>
        <p:spPr>
          <a:xfrm>
            <a:off x="1776548" y="4841966"/>
            <a:ext cx="2403565" cy="369332"/>
          </a:xfrm>
          <a:prstGeom prst="rect">
            <a:avLst/>
          </a:prstGeom>
          <a:noFill/>
          <a:ln>
            <a:solidFill>
              <a:srgbClr val="123DFF"/>
            </a:solidFill>
          </a:ln>
        </p:spPr>
        <p:txBody>
          <a:bodyPr wrap="square" rtlCol="0">
            <a:spAutoFit/>
          </a:bodyPr>
          <a:lstStyle/>
          <a:p>
            <a:r>
              <a:rPr lang="en-US" dirty="0"/>
              <a:t>7/18/2010 – 3/11/2019</a:t>
            </a:r>
          </a:p>
        </p:txBody>
      </p:sp>
      <p:sp>
        <p:nvSpPr>
          <p:cNvPr id="8" name="Rectangular Callout 7">
            <a:extLst>
              <a:ext uri="{FF2B5EF4-FFF2-40B4-BE49-F238E27FC236}">
                <a16:creationId xmlns:a16="http://schemas.microsoft.com/office/drawing/2014/main" id="{9582A980-48C9-3E4F-BE34-E2A8CA918824}"/>
              </a:ext>
            </a:extLst>
          </p:cNvPr>
          <p:cNvSpPr/>
          <p:nvPr/>
        </p:nvSpPr>
        <p:spPr>
          <a:xfrm>
            <a:off x="2603863" y="3422469"/>
            <a:ext cx="1402080" cy="862148"/>
          </a:xfrm>
          <a:prstGeom prst="wedgeRectCallout">
            <a:avLst>
              <a:gd name="adj1" fmla="val 117387"/>
              <a:gd name="adj2" fmla="val -23537"/>
            </a:avLst>
          </a:prstGeom>
          <a:noFill/>
          <a:ln>
            <a:solidFill>
              <a:srgbClr val="123D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$17,394.97</a:t>
            </a:r>
          </a:p>
          <a:p>
            <a:pPr algn="ctr"/>
            <a:r>
              <a:rPr lang="en-US" sz="1600" dirty="0">
                <a:solidFill>
                  <a:schemeClr val="tx1"/>
                </a:solidFill>
              </a:rPr>
              <a:t>On 12/11/2017</a:t>
            </a:r>
          </a:p>
        </p:txBody>
      </p:sp>
    </p:spTree>
    <p:extLst>
      <p:ext uri="{BB962C8B-B14F-4D97-AF65-F5344CB8AC3E}">
        <p14:creationId xmlns:p14="http://schemas.microsoft.com/office/powerpoint/2010/main" val="419250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1DE75-F93F-A14C-9F91-4F8E650FCB0C}"/>
              </a:ext>
            </a:extLst>
          </p:cNvPr>
          <p:cNvSpPr>
            <a:spLocks noGrp="1"/>
          </p:cNvSpPr>
          <p:nvPr>
            <p:ph type="title"/>
          </p:nvPr>
        </p:nvSpPr>
        <p:spPr/>
        <p:txBody>
          <a:bodyPr>
            <a:normAutofit fontScale="90000"/>
          </a:bodyPr>
          <a:lstStyle/>
          <a:p>
            <a:r>
              <a:rPr lang="en-US" dirty="0">
                <a:solidFill>
                  <a:srgbClr val="FF0000"/>
                </a:solidFill>
              </a:rPr>
              <a:t>How Isaac Newton went Broke</a:t>
            </a:r>
            <a:br>
              <a:rPr lang="en-US" dirty="0">
                <a:solidFill>
                  <a:srgbClr val="FF0000"/>
                </a:solidFill>
              </a:rPr>
            </a:br>
            <a:r>
              <a:rPr lang="en-US" sz="3100" dirty="0">
                <a:solidFill>
                  <a:srgbClr val="123DFF"/>
                </a:solidFill>
              </a:rPr>
              <a:t>The South Sea Bubble</a:t>
            </a:r>
            <a:br>
              <a:rPr lang="en-US" sz="3100" dirty="0">
                <a:solidFill>
                  <a:srgbClr val="123DFF"/>
                </a:solidFill>
              </a:rPr>
            </a:br>
            <a:endParaRPr lang="en-US" sz="3100" dirty="0">
              <a:solidFill>
                <a:srgbClr val="123DFF"/>
              </a:solidFill>
            </a:endParaRPr>
          </a:p>
        </p:txBody>
      </p:sp>
      <p:pic>
        <p:nvPicPr>
          <p:cNvPr id="7" name="Content Placeholder 6">
            <a:extLst>
              <a:ext uri="{FF2B5EF4-FFF2-40B4-BE49-F238E27FC236}">
                <a16:creationId xmlns:a16="http://schemas.microsoft.com/office/drawing/2014/main" id="{F3E9F6F9-D6A7-CB42-AA3A-EC31CD4D3668}"/>
              </a:ext>
            </a:extLst>
          </p:cNvPr>
          <p:cNvPicPr>
            <a:picLocks noGrp="1" noChangeAspect="1"/>
          </p:cNvPicPr>
          <p:nvPr>
            <p:ph sz="half" idx="1"/>
          </p:nvPr>
        </p:nvPicPr>
        <p:blipFill>
          <a:blip r:embed="rId2"/>
          <a:stretch>
            <a:fillRect/>
          </a:stretch>
        </p:blipFill>
        <p:spPr>
          <a:xfrm>
            <a:off x="457200" y="1811381"/>
            <a:ext cx="2329543" cy="2826512"/>
          </a:xfrm>
        </p:spPr>
      </p:pic>
      <p:pic>
        <p:nvPicPr>
          <p:cNvPr id="9" name="Content Placeholder 8">
            <a:extLst>
              <a:ext uri="{FF2B5EF4-FFF2-40B4-BE49-F238E27FC236}">
                <a16:creationId xmlns:a16="http://schemas.microsoft.com/office/drawing/2014/main" id="{72D7F7A1-BB92-E045-9D59-557347CB83F8}"/>
              </a:ext>
            </a:extLst>
          </p:cNvPr>
          <p:cNvPicPr>
            <a:picLocks noGrp="1" noChangeAspect="1"/>
          </p:cNvPicPr>
          <p:nvPr>
            <p:ph sz="half" idx="2"/>
          </p:nvPr>
        </p:nvPicPr>
        <p:blipFill>
          <a:blip r:embed="rId3"/>
          <a:stretch>
            <a:fillRect/>
          </a:stretch>
        </p:blipFill>
        <p:spPr>
          <a:xfrm>
            <a:off x="2960914" y="1205951"/>
            <a:ext cx="5725886" cy="3916505"/>
          </a:xfrm>
        </p:spPr>
      </p:pic>
      <p:sp>
        <p:nvSpPr>
          <p:cNvPr id="2" name="Slide Number Placeholder 1">
            <a:extLst>
              <a:ext uri="{FF2B5EF4-FFF2-40B4-BE49-F238E27FC236}">
                <a16:creationId xmlns:a16="http://schemas.microsoft.com/office/drawing/2014/main" id="{1216DA59-51D0-CE4B-AECF-5B86BA56E8E7}"/>
              </a:ext>
            </a:extLst>
          </p:cNvPr>
          <p:cNvSpPr>
            <a:spLocks noGrp="1"/>
          </p:cNvSpPr>
          <p:nvPr>
            <p:ph type="sldNum" sz="quarter" idx="12"/>
          </p:nvPr>
        </p:nvSpPr>
        <p:spPr/>
        <p:txBody>
          <a:bodyPr/>
          <a:lstStyle/>
          <a:p>
            <a:fld id="{16CE333F-2060-0E4C-9522-8EFD15CA4C3C}" type="slidenum">
              <a:rPr lang="en-US" smtClean="0"/>
              <a:t>13</a:t>
            </a:fld>
            <a:endParaRPr lang="en-US"/>
          </a:p>
        </p:txBody>
      </p:sp>
      <p:sp>
        <p:nvSpPr>
          <p:cNvPr id="10" name="TextBox 9">
            <a:extLst>
              <a:ext uri="{FF2B5EF4-FFF2-40B4-BE49-F238E27FC236}">
                <a16:creationId xmlns:a16="http://schemas.microsoft.com/office/drawing/2014/main" id="{59EA679C-EA6A-DC49-824F-07AE4AE16029}"/>
              </a:ext>
            </a:extLst>
          </p:cNvPr>
          <p:cNvSpPr txBox="1"/>
          <p:nvPr/>
        </p:nvSpPr>
        <p:spPr>
          <a:xfrm>
            <a:off x="627017" y="5062972"/>
            <a:ext cx="7454538" cy="161582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An early example is the case of Sir Isaac Newton and the South Sea Company, which was established in the early 18th Century and granted a monopoly on trade in the South Seas in exchange for assuming England’s war debt.  </a:t>
            </a:r>
          </a:p>
          <a:p>
            <a:pPr marL="285750" indent="-285750">
              <a:spcAft>
                <a:spcPts val="600"/>
              </a:spcAft>
              <a:buFont typeface="Arial" panose="020B0604020202020204" pitchFamily="34" charset="0"/>
              <a:buChar char="•"/>
            </a:pPr>
            <a:r>
              <a:rPr lang="en-US" sz="1400" dirty="0"/>
              <a:t>It was one of the first companies whose shares were actively traded</a:t>
            </a:r>
          </a:p>
          <a:p>
            <a:pPr marL="285750" indent="-285750">
              <a:spcAft>
                <a:spcPts val="600"/>
              </a:spcAft>
              <a:buFont typeface="Arial" panose="020B0604020202020204" pitchFamily="34" charset="0"/>
              <a:buChar char="•"/>
            </a:pPr>
            <a:r>
              <a:rPr lang="en-US" sz="1400" dirty="0"/>
              <a:t>Newton proceeded to lose £20,000, which, in 1720, amounted to almost all his life savings.</a:t>
            </a:r>
          </a:p>
          <a:p>
            <a:pPr marL="285750" indent="-285750">
              <a:spcAft>
                <a:spcPts val="600"/>
              </a:spcAft>
              <a:buFont typeface="Arial" panose="020B0604020202020204" pitchFamily="34" charset="0"/>
              <a:buChar char="•"/>
            </a:pPr>
            <a:r>
              <a:rPr lang="en-US" sz="1400" dirty="0"/>
              <a:t>Newton died in 1727</a:t>
            </a:r>
          </a:p>
        </p:txBody>
      </p:sp>
      <p:sp>
        <p:nvSpPr>
          <p:cNvPr id="11" name="TextBox 10">
            <a:extLst>
              <a:ext uri="{FF2B5EF4-FFF2-40B4-BE49-F238E27FC236}">
                <a16:creationId xmlns:a16="http://schemas.microsoft.com/office/drawing/2014/main" id="{DE62FD11-4F27-594D-B91F-5A2D65373819}"/>
              </a:ext>
            </a:extLst>
          </p:cNvPr>
          <p:cNvSpPr txBox="1"/>
          <p:nvPr/>
        </p:nvSpPr>
        <p:spPr>
          <a:xfrm>
            <a:off x="992777" y="1189377"/>
            <a:ext cx="6958149" cy="276999"/>
          </a:xfrm>
          <a:prstGeom prst="rect">
            <a:avLst/>
          </a:prstGeom>
          <a:noFill/>
        </p:spPr>
        <p:txBody>
          <a:bodyPr wrap="square" rtlCol="0">
            <a:spAutoFit/>
          </a:bodyPr>
          <a:lstStyle/>
          <a:p>
            <a:r>
              <a:rPr lang="en-US" sz="1200" dirty="0">
                <a:solidFill>
                  <a:srgbClr val="123DFF"/>
                </a:solidFill>
              </a:rPr>
              <a:t>https://</a:t>
            </a:r>
            <a:r>
              <a:rPr lang="en-US" sz="1200" dirty="0" err="1">
                <a:solidFill>
                  <a:srgbClr val="123DFF"/>
                </a:solidFill>
              </a:rPr>
              <a:t>www.sovereignman.com</a:t>
            </a:r>
            <a:r>
              <a:rPr lang="en-US" sz="1200" dirty="0">
                <a:solidFill>
                  <a:srgbClr val="123DFF"/>
                </a:solidFill>
              </a:rPr>
              <a:t>/finance/how-isaac-newton-went-flat-broke-chasing-a-stock-bubble-13268/</a:t>
            </a:r>
          </a:p>
        </p:txBody>
      </p:sp>
    </p:spTree>
    <p:extLst>
      <p:ext uri="{BB962C8B-B14F-4D97-AF65-F5344CB8AC3E}">
        <p14:creationId xmlns:p14="http://schemas.microsoft.com/office/powerpoint/2010/main" val="147090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Crypto Currency Exchanges</a:t>
            </a:r>
            <a:br>
              <a:rPr lang="en-US" dirty="0"/>
            </a:br>
            <a:r>
              <a:rPr lang="en-US" sz="2700" dirty="0">
                <a:solidFill>
                  <a:srgbClr val="123DFF"/>
                </a:solidFill>
              </a:rPr>
              <a:t>https://</a:t>
            </a:r>
            <a:r>
              <a:rPr lang="en-US" sz="2700" dirty="0" err="1">
                <a:solidFill>
                  <a:srgbClr val="123DFF"/>
                </a:solidFill>
              </a:rPr>
              <a:t>cryptocoincharts.info</a:t>
            </a:r>
            <a:r>
              <a:rPr lang="en-US" sz="2700" dirty="0">
                <a:solidFill>
                  <a:srgbClr val="123DFF"/>
                </a:solidFill>
              </a:rPr>
              <a:t>/markets/info</a:t>
            </a:r>
          </a:p>
        </p:txBody>
      </p:sp>
      <p:sp>
        <p:nvSpPr>
          <p:cNvPr id="2" name="Slide Number Placeholder 1"/>
          <p:cNvSpPr>
            <a:spLocks noGrp="1"/>
          </p:cNvSpPr>
          <p:nvPr>
            <p:ph type="sldNum" sz="quarter" idx="12"/>
          </p:nvPr>
        </p:nvSpPr>
        <p:spPr/>
        <p:txBody>
          <a:bodyPr/>
          <a:lstStyle/>
          <a:p>
            <a:fld id="{16CE333F-2060-0E4C-9522-8EFD15CA4C3C}" type="slidenum">
              <a:rPr lang="en-US" smtClean="0"/>
              <a:t>14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3103"/>
            <a:ext cx="9144000" cy="5254011"/>
          </a:xfrm>
          <a:prstGeom prst="rect">
            <a:avLst/>
          </a:prstGeom>
        </p:spPr>
      </p:pic>
    </p:spTree>
    <p:extLst>
      <p:ext uri="{BB962C8B-B14F-4D97-AF65-F5344CB8AC3E}">
        <p14:creationId xmlns:p14="http://schemas.microsoft.com/office/powerpoint/2010/main" val="159219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Curious Facts: </a:t>
            </a:r>
            <a:r>
              <a:rPr lang="en-US" dirty="0" err="1">
                <a:solidFill>
                  <a:srgbClr val="FF0000"/>
                </a:solidFill>
              </a:rPr>
              <a:t>Bitcoin</a:t>
            </a:r>
            <a:r>
              <a:rPr lang="en-US" dirty="0">
                <a:solidFill>
                  <a:srgbClr val="FF0000"/>
                </a:solidFill>
              </a:rPr>
              <a:t> ETF</a:t>
            </a:r>
            <a:br>
              <a:rPr lang="en-US" dirty="0">
                <a:solidFill>
                  <a:srgbClr val="FF0000"/>
                </a:solidFill>
              </a:rPr>
            </a:br>
            <a:r>
              <a:rPr lang="en-US" sz="1600" dirty="0">
                <a:solidFill>
                  <a:srgbClr val="0000FF"/>
                </a:solidFill>
              </a:rPr>
              <a:t>http://</a:t>
            </a:r>
            <a:r>
              <a:rPr lang="en-US" sz="1600" dirty="0" err="1">
                <a:solidFill>
                  <a:srgbClr val="0000FF"/>
                </a:solidFill>
              </a:rPr>
              <a:t>etfdailynews.com</a:t>
            </a:r>
            <a:r>
              <a:rPr lang="en-US" sz="1600" dirty="0">
                <a:solidFill>
                  <a:srgbClr val="0000FF"/>
                </a:solidFill>
              </a:rPr>
              <a:t>/2017/03/05/winklevoss-bitcoin-etf-decision-due-this-week-bitcoin-to-2000/</a:t>
            </a:r>
          </a:p>
        </p:txBody>
      </p:sp>
      <p:pic>
        <p:nvPicPr>
          <p:cNvPr id="5" name="Content Placeholder 4" descr="Screen Shot 2017-03-07 at 10.49.28 AM.png"/>
          <p:cNvPicPr>
            <a:picLocks noGrp="1" noChangeAspect="1"/>
          </p:cNvPicPr>
          <p:nvPr>
            <p:ph idx="1"/>
          </p:nvPr>
        </p:nvPicPr>
        <p:blipFill>
          <a:blip r:embed="rId2">
            <a:extLst>
              <a:ext uri="{28A0092B-C50C-407E-A947-70E740481C1C}">
                <a14:useLocalDpi xmlns:a14="http://schemas.microsoft.com/office/drawing/2010/main" val="0"/>
              </a:ext>
            </a:extLst>
          </a:blip>
          <a:srcRect l="-25801" r="-25801"/>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15</a:t>
            </a:fld>
            <a:endParaRPr lang="en-US"/>
          </a:p>
        </p:txBody>
      </p:sp>
    </p:spTree>
    <p:extLst>
      <p:ext uri="{BB962C8B-B14F-4D97-AF65-F5344CB8AC3E}">
        <p14:creationId xmlns:p14="http://schemas.microsoft.com/office/powerpoint/2010/main" val="371540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Curious Facts: First </a:t>
            </a:r>
            <a:r>
              <a:rPr lang="en-US" dirty="0" err="1">
                <a:solidFill>
                  <a:srgbClr val="FF0000"/>
                </a:solidFill>
              </a:rPr>
              <a:t>Bitcoin</a:t>
            </a:r>
            <a:r>
              <a:rPr lang="en-US" dirty="0">
                <a:solidFill>
                  <a:srgbClr val="FF0000"/>
                </a:solidFill>
              </a:rPr>
              <a:t> Transaction</a:t>
            </a:r>
            <a:br>
              <a:rPr lang="en-US" dirty="0">
                <a:solidFill>
                  <a:srgbClr val="FF0000"/>
                </a:solidFill>
              </a:rPr>
            </a:br>
            <a:r>
              <a:rPr lang="en-US" sz="2000" dirty="0">
                <a:solidFill>
                  <a:srgbClr val="0000FF"/>
                </a:solidFill>
              </a:rPr>
              <a:t>http://</a:t>
            </a:r>
            <a:r>
              <a:rPr lang="en-US" sz="2000" dirty="0" err="1">
                <a:solidFill>
                  <a:srgbClr val="0000FF"/>
                </a:solidFill>
              </a:rPr>
              <a:t>www.coindesk.com</a:t>
            </a:r>
            <a:r>
              <a:rPr lang="en-US" sz="2000" dirty="0">
                <a:solidFill>
                  <a:srgbClr val="0000FF"/>
                </a:solidFill>
              </a:rPr>
              <a:t>/bitcoin-pizza-day-celebrating-pizza-bought-10000-btc/</a:t>
            </a:r>
          </a:p>
        </p:txBody>
      </p:sp>
      <p:pic>
        <p:nvPicPr>
          <p:cNvPr id="5" name="Content Placeholder 4" descr="Screen Shot 2017-03-07 at 10.52.31 AM.png"/>
          <p:cNvPicPr>
            <a:picLocks noGrp="1" noChangeAspect="1"/>
          </p:cNvPicPr>
          <p:nvPr>
            <p:ph idx="1"/>
          </p:nvPr>
        </p:nvPicPr>
        <p:blipFill>
          <a:blip r:embed="rId2">
            <a:extLst>
              <a:ext uri="{28A0092B-C50C-407E-A947-70E740481C1C}">
                <a14:useLocalDpi xmlns:a14="http://schemas.microsoft.com/office/drawing/2010/main" val="0"/>
              </a:ext>
            </a:extLst>
          </a:blip>
          <a:srcRect l="-27177" r="-27177"/>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16</a:t>
            </a:fld>
            <a:endParaRPr lang="en-US"/>
          </a:p>
        </p:txBody>
      </p:sp>
    </p:spTree>
    <p:extLst>
      <p:ext uri="{BB962C8B-B14F-4D97-AF65-F5344CB8AC3E}">
        <p14:creationId xmlns:p14="http://schemas.microsoft.com/office/powerpoint/2010/main" val="286757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6" name="Content Placeholder 5"/>
          <p:cNvSpPr>
            <a:spLocks noGrp="1"/>
          </p:cNvSpPr>
          <p:nvPr>
            <p:ph idx="1"/>
          </p:nvPr>
        </p:nvSpPr>
        <p:spPr/>
        <p:txBody>
          <a:bodyPr>
            <a:noAutofit/>
          </a:bodyPr>
          <a:lstStyle/>
          <a:p>
            <a:r>
              <a:rPr lang="en-US" sz="2000" b="1" dirty="0"/>
              <a:t>Bitcoin</a:t>
            </a:r>
            <a:r>
              <a:rPr lang="en-US" sz="2000" dirty="0"/>
              <a:t> is a cryptocurrency and a payment system invented by an unidentified programmer, or group of programmers, under the name of Satoshi Nakamoto.</a:t>
            </a:r>
          </a:p>
          <a:p>
            <a:r>
              <a:rPr lang="en-US" sz="2000" dirty="0"/>
              <a:t>Bitcoin was introduced on 31 October 2008 to a cryptography mailing list, and released as open-source software in 2009.</a:t>
            </a:r>
          </a:p>
          <a:p>
            <a:r>
              <a:rPr lang="en-US" sz="2000" dirty="0"/>
              <a:t>There have been various claims and speculation concerning the identity of Nakamoto, none of which are confirmed. </a:t>
            </a:r>
          </a:p>
          <a:p>
            <a:r>
              <a:rPr lang="en-US" sz="2000" dirty="0"/>
              <a:t>The system is peer-to-peer and transactions take place between users directly, without an intermediary.</a:t>
            </a:r>
          </a:p>
          <a:p>
            <a:r>
              <a:rPr lang="en-US" sz="2000" dirty="0"/>
              <a:t>These transactions are verified by network nodes and recorded in a public distributed ledger called the blockchain, which uses bitcoin as its unit of account. </a:t>
            </a:r>
          </a:p>
          <a:p>
            <a:r>
              <a:rPr lang="en-US" sz="2000" dirty="0"/>
              <a:t>Since the system works without a central repository or single administrator, the U.S. Treasury categorizes bitcoin as a decentralized virtual currency.</a:t>
            </a:r>
          </a:p>
        </p:txBody>
      </p:sp>
      <p:sp>
        <p:nvSpPr>
          <p:cNvPr id="7" name="Slide Number Placeholder 6"/>
          <p:cNvSpPr>
            <a:spLocks noGrp="1"/>
          </p:cNvSpPr>
          <p:nvPr>
            <p:ph type="sldNum" sz="quarter" idx="12"/>
          </p:nvPr>
        </p:nvSpPr>
        <p:spPr/>
        <p:txBody>
          <a:bodyPr/>
          <a:lstStyle/>
          <a:p>
            <a:fld id="{16CE333F-2060-0E4C-9522-8EFD15CA4C3C}" type="slidenum">
              <a:rPr lang="en-US" smtClean="0"/>
              <a:t>17</a:t>
            </a:fld>
            <a:endParaRPr lang="en-US"/>
          </a:p>
        </p:txBody>
      </p:sp>
    </p:spTree>
    <p:extLst>
      <p:ext uri="{BB962C8B-B14F-4D97-AF65-F5344CB8AC3E}">
        <p14:creationId xmlns:p14="http://schemas.microsoft.com/office/powerpoint/2010/main" val="325178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Autofit/>
          </a:bodyPr>
          <a:lstStyle/>
          <a:p>
            <a:r>
              <a:rPr lang="en-US" sz="2000" dirty="0"/>
              <a:t>Bitcoin is often called the first cryptocurrency, although prior systems existed and it is more correctly described as the first decentralized digital currency.</a:t>
            </a:r>
          </a:p>
          <a:p>
            <a:r>
              <a:rPr lang="en-US" sz="2000" dirty="0"/>
              <a:t>Bitcoin is the largest of its kind in terms of total market value.</a:t>
            </a:r>
          </a:p>
          <a:p>
            <a:r>
              <a:rPr lang="en-US" sz="2000" dirty="0"/>
              <a:t>Bitcoins are created as a reward in a competition in which users offer their computing power to verify and record bitcoin transactions into the blockchain. </a:t>
            </a:r>
          </a:p>
          <a:p>
            <a:r>
              <a:rPr lang="en-US" sz="2000" dirty="0"/>
              <a:t>This activity is referred to as mining and successful miners are rewarded with transaction fees and newly created bitcoins.</a:t>
            </a:r>
          </a:p>
          <a:p>
            <a:r>
              <a:rPr lang="en-US" sz="2000" dirty="0"/>
              <a:t>Besides being obtained by mining, bitcoins can be exchanged for other currencies, products, and services.</a:t>
            </a:r>
          </a:p>
          <a:p>
            <a:r>
              <a:rPr lang="en-US" sz="2000" dirty="0"/>
              <a:t>When sending bitcoins, users can pay an optional transaction fee to the miners.</a:t>
            </a:r>
          </a:p>
          <a:p>
            <a:r>
              <a:rPr lang="en-US" sz="2000" dirty="0"/>
              <a:t>This may expedite the transaction being confirmed.</a:t>
            </a:r>
          </a:p>
          <a:p>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18</a:t>
            </a:fld>
            <a:endParaRPr lang="en-US"/>
          </a:p>
        </p:txBody>
      </p:sp>
    </p:spTree>
    <p:extLst>
      <p:ext uri="{BB962C8B-B14F-4D97-AF65-F5344CB8AC3E}">
        <p14:creationId xmlns:p14="http://schemas.microsoft.com/office/powerpoint/2010/main" val="77780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a:xfrm>
            <a:off x="457200" y="1616525"/>
            <a:ext cx="8229600" cy="4525963"/>
          </a:xfrm>
        </p:spPr>
        <p:txBody>
          <a:bodyPr>
            <a:normAutofit fontScale="92500" lnSpcReduction="10000"/>
          </a:bodyPr>
          <a:lstStyle/>
          <a:p>
            <a:pPr>
              <a:spcBef>
                <a:spcPts val="0"/>
              </a:spcBef>
              <a:spcAft>
                <a:spcPts val="1200"/>
              </a:spcAft>
            </a:pPr>
            <a:r>
              <a:rPr lang="en-US" sz="2000" dirty="0"/>
              <a:t>In February 2015, the number of merchants accepting bitcoin for products and services passed 100,000.</a:t>
            </a:r>
          </a:p>
          <a:p>
            <a:pPr>
              <a:spcBef>
                <a:spcPts val="0"/>
              </a:spcBef>
              <a:spcAft>
                <a:spcPts val="1200"/>
              </a:spcAft>
            </a:pPr>
            <a:r>
              <a:rPr lang="en-US" sz="2000" dirty="0"/>
              <a:t>Instead of 2–3% typically imposed by credit card processors, merchants accepting bitcoins often pay fees in the range from 0% to less than 2%.</a:t>
            </a:r>
          </a:p>
          <a:p>
            <a:pPr>
              <a:spcBef>
                <a:spcPts val="0"/>
              </a:spcBef>
              <a:spcAft>
                <a:spcPts val="1200"/>
              </a:spcAft>
            </a:pPr>
            <a:r>
              <a:rPr lang="en-US" sz="2000" dirty="0"/>
              <a:t>Despite the fourfold increase in the number of merchants accepting bitcoin in 2014, the cryptocurrency did not have much momentum in retail transactions.</a:t>
            </a:r>
          </a:p>
          <a:p>
            <a:pPr>
              <a:spcBef>
                <a:spcPts val="0"/>
              </a:spcBef>
              <a:spcAft>
                <a:spcPts val="1200"/>
              </a:spcAft>
            </a:pPr>
            <a:r>
              <a:rPr lang="en-US" sz="2000" dirty="0"/>
              <a:t>The European Banking Authority and other sources  have warned that bitcoin users are not protected by refund rights or chargebacks.</a:t>
            </a:r>
          </a:p>
          <a:p>
            <a:pPr>
              <a:spcBef>
                <a:spcPts val="0"/>
              </a:spcBef>
              <a:spcAft>
                <a:spcPts val="1200"/>
              </a:spcAft>
            </a:pPr>
            <a:r>
              <a:rPr lang="en-US" sz="2000" dirty="0"/>
              <a:t>The use of bitcoin by criminals has attracted the attention of financial regulators, legislative bodies, law enforcement, and media.</a:t>
            </a:r>
          </a:p>
          <a:p>
            <a:pPr>
              <a:spcBef>
                <a:spcPts val="0"/>
              </a:spcBef>
              <a:spcAft>
                <a:spcPts val="1200"/>
              </a:spcAft>
            </a:pPr>
            <a:r>
              <a:rPr lang="en-US" sz="2000" dirty="0"/>
              <a:t>Criminal activities are primarily focused on darknet markets and theft, though officials in countries such as the United States also recognize that bitcoin can provide legitimate financial services.</a:t>
            </a:r>
          </a:p>
          <a:p>
            <a:pPr>
              <a:spcBef>
                <a:spcPts val="0"/>
              </a:spcBef>
              <a:spcAft>
                <a:spcPts val="1200"/>
              </a:spcAft>
            </a:pPr>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19</a:t>
            </a:fld>
            <a:endParaRPr lang="en-US"/>
          </a:p>
        </p:txBody>
      </p:sp>
    </p:spTree>
    <p:extLst>
      <p:ext uri="{BB962C8B-B14F-4D97-AF65-F5344CB8AC3E}">
        <p14:creationId xmlns:p14="http://schemas.microsoft.com/office/powerpoint/2010/main" val="66978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Cryptocurrencies</a:t>
            </a:r>
            <a:br>
              <a:rPr lang="en-US" dirty="0"/>
            </a:br>
            <a:r>
              <a:rPr lang="en-US" sz="2700" dirty="0">
                <a:solidFill>
                  <a:srgbClr val="123DFF"/>
                </a:solidFill>
              </a:rPr>
              <a:t>https://</a:t>
            </a:r>
            <a:r>
              <a:rPr lang="en-US" sz="2700" dirty="0" err="1">
                <a:solidFill>
                  <a:srgbClr val="123DFF"/>
                </a:solidFill>
              </a:rPr>
              <a:t>en.wikipedia.org</a:t>
            </a:r>
            <a:r>
              <a:rPr lang="en-US" sz="2700" dirty="0">
                <a:solidFill>
                  <a:srgbClr val="123DFF"/>
                </a:solidFill>
              </a:rPr>
              <a:t>/wiki/Cryptocurrency</a:t>
            </a:r>
          </a:p>
        </p:txBody>
      </p:sp>
      <p:sp>
        <p:nvSpPr>
          <p:cNvPr id="3" name="Content Placeholder 2"/>
          <p:cNvSpPr>
            <a:spLocks noGrp="1"/>
          </p:cNvSpPr>
          <p:nvPr>
            <p:ph idx="1"/>
          </p:nvPr>
        </p:nvSpPr>
        <p:spPr/>
        <p:txBody>
          <a:bodyPr>
            <a:normAutofit fontScale="62500" lnSpcReduction="20000"/>
          </a:bodyPr>
          <a:lstStyle/>
          <a:p>
            <a:pPr>
              <a:spcBef>
                <a:spcPts val="0"/>
              </a:spcBef>
              <a:spcAft>
                <a:spcPts val="1200"/>
              </a:spcAft>
            </a:pPr>
            <a:r>
              <a:rPr lang="en-US" dirty="0"/>
              <a:t>A cryptocurrency (or crypto currency) is a digital asset designed to work as a medium of exchange that uses cryptography to secure its transactions, to control the creation of additional units, and to verify the transfer of assets.</a:t>
            </a:r>
          </a:p>
          <a:p>
            <a:pPr>
              <a:spcBef>
                <a:spcPts val="0"/>
              </a:spcBef>
              <a:spcAft>
                <a:spcPts val="1200"/>
              </a:spcAft>
            </a:pPr>
            <a:r>
              <a:rPr lang="en-US" dirty="0"/>
              <a:t>Cryptocurrencies are a type of digital currencies, alternative currencies and virtual currencies. </a:t>
            </a:r>
          </a:p>
          <a:p>
            <a:pPr>
              <a:spcBef>
                <a:spcPts val="0"/>
              </a:spcBef>
              <a:spcAft>
                <a:spcPts val="1200"/>
              </a:spcAft>
            </a:pPr>
            <a:r>
              <a:rPr lang="en-US" dirty="0"/>
              <a:t>Cryptocurrencies use decentralized control as opposed to centralized electronic money and central banking systems.</a:t>
            </a:r>
          </a:p>
          <a:p>
            <a:pPr>
              <a:spcBef>
                <a:spcPts val="0"/>
              </a:spcBef>
              <a:spcAft>
                <a:spcPts val="1200"/>
              </a:spcAft>
            </a:pPr>
            <a:r>
              <a:rPr lang="en-US" dirty="0"/>
              <a:t>The decentralized control of each cryptocurrency works through a blockchain, which is a public transaction database, functioning as a distributed ledger.</a:t>
            </a:r>
          </a:p>
          <a:p>
            <a:pPr>
              <a:spcBef>
                <a:spcPts val="0"/>
              </a:spcBef>
              <a:spcAft>
                <a:spcPts val="1200"/>
              </a:spcAft>
            </a:pPr>
            <a:r>
              <a:rPr lang="en-US" dirty="0"/>
              <a:t>Bitcoin, created in 2009, was the first decentralized cryptocurrency.</a:t>
            </a:r>
          </a:p>
          <a:p>
            <a:pPr>
              <a:spcBef>
                <a:spcPts val="0"/>
              </a:spcBef>
              <a:spcAft>
                <a:spcPts val="1200"/>
              </a:spcAft>
            </a:pPr>
            <a:r>
              <a:rPr lang="en-US" dirty="0"/>
              <a:t>Since then, numerous other cryptocurrencies have been created.</a:t>
            </a:r>
          </a:p>
          <a:p>
            <a:pPr>
              <a:spcBef>
                <a:spcPts val="0"/>
              </a:spcBef>
              <a:spcAft>
                <a:spcPts val="1200"/>
              </a:spcAft>
            </a:pPr>
            <a:r>
              <a:rPr lang="en-US" dirty="0"/>
              <a:t>These are frequently called altcoins, as a blend of alternative coin.</a:t>
            </a:r>
          </a:p>
        </p:txBody>
      </p:sp>
      <p:sp>
        <p:nvSpPr>
          <p:cNvPr id="4" name="Slide Number Placeholder 3"/>
          <p:cNvSpPr>
            <a:spLocks noGrp="1"/>
          </p:cNvSpPr>
          <p:nvPr>
            <p:ph type="sldNum" sz="quarter" idx="12"/>
          </p:nvPr>
        </p:nvSpPr>
        <p:spPr/>
        <p:txBody>
          <a:bodyPr/>
          <a:lstStyle/>
          <a:p>
            <a:fld id="{16CE333F-2060-0E4C-9522-8EFD15CA4C3C}" type="slidenum">
              <a:rPr lang="en-US" smtClean="0"/>
              <a:t>2</a:t>
            </a:fld>
            <a:endParaRPr lang="en-US"/>
          </a:p>
        </p:txBody>
      </p:sp>
    </p:spTree>
    <p:extLst>
      <p:ext uri="{BB962C8B-B14F-4D97-AF65-F5344CB8AC3E}">
        <p14:creationId xmlns:p14="http://schemas.microsoft.com/office/powerpoint/2010/main" val="44580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2000" dirty="0"/>
              <a:t>Bitcoin was created by </a:t>
            </a:r>
            <a:r>
              <a:rPr lang="en-US" sz="2000" b="1" dirty="0"/>
              <a:t>“Satoshi Nakamoto”</a:t>
            </a:r>
            <a:r>
              <a:rPr lang="en-US" sz="2000" dirty="0"/>
              <a:t>, who published the invention on 31 October 2008 to a cryptography mailing list in a research paper called "Bitcoin: A Peer-to-Peer Electronic Cash System”. </a:t>
            </a:r>
          </a:p>
          <a:p>
            <a:pPr>
              <a:spcBef>
                <a:spcPts val="0"/>
              </a:spcBef>
              <a:spcAft>
                <a:spcPts val="1200"/>
              </a:spcAft>
            </a:pPr>
            <a:r>
              <a:rPr lang="en-US" sz="2000" dirty="0"/>
              <a:t>It was implemented as open source code and released in January 2009.</a:t>
            </a:r>
          </a:p>
          <a:p>
            <a:pPr>
              <a:spcBef>
                <a:spcPts val="0"/>
              </a:spcBef>
              <a:spcAft>
                <a:spcPts val="1200"/>
              </a:spcAft>
            </a:pPr>
            <a:r>
              <a:rPr lang="en-US" sz="2000" dirty="0"/>
              <a:t>Bitcoin is often called the first cryptocurrency although prior systems existed.</a:t>
            </a:r>
          </a:p>
          <a:p>
            <a:pPr>
              <a:spcBef>
                <a:spcPts val="0"/>
              </a:spcBef>
              <a:spcAft>
                <a:spcPts val="1200"/>
              </a:spcAft>
            </a:pPr>
            <a:r>
              <a:rPr lang="en-US" sz="2000" dirty="0"/>
              <a:t>Bitcoin is more correctly described as the first decentralized digital currency.</a:t>
            </a:r>
          </a:p>
          <a:p>
            <a:pPr>
              <a:spcBef>
                <a:spcPts val="0"/>
              </a:spcBef>
              <a:spcAft>
                <a:spcPts val="1200"/>
              </a:spcAft>
            </a:pPr>
            <a:r>
              <a:rPr lang="en-US" sz="2000" dirty="0"/>
              <a:t>One of the first supporters, adopters, contributor to bitcoin and receiver of the first bitcoin transaction was programmer Hal Finney.</a:t>
            </a:r>
          </a:p>
          <a:p>
            <a:pPr>
              <a:spcBef>
                <a:spcPts val="0"/>
              </a:spcBef>
              <a:spcAft>
                <a:spcPts val="1200"/>
              </a:spcAft>
            </a:pPr>
            <a:r>
              <a:rPr lang="en-US" sz="2000" dirty="0"/>
              <a:t>Finney downloaded the bitcoin software the day it was released, and received 10 bitcoins from Nakamoto in the world's first bitcoin transaction.</a:t>
            </a:r>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20</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73900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09" y="1600200"/>
            <a:ext cx="8690720" cy="4525963"/>
          </a:xfrm>
        </p:spPr>
        <p:txBody>
          <a:bodyPr>
            <a:noAutofit/>
          </a:bodyPr>
          <a:lstStyle/>
          <a:p>
            <a:r>
              <a:rPr lang="en-US" sz="1800" dirty="0"/>
              <a:t>Other early supporters were Wei Dai, creator of bitcoin predecessor b-money, and Nick Szabo, creator of bitcoin predecessor bit gold.</a:t>
            </a:r>
          </a:p>
          <a:p>
            <a:r>
              <a:rPr lang="en-US" sz="1800" dirty="0"/>
              <a:t>In the early days, Nakamoto is estimated to have mined 1 million bitcoins</a:t>
            </a:r>
          </a:p>
          <a:p>
            <a:r>
              <a:rPr lang="en-US" sz="1800" dirty="0"/>
              <a:t>Before disappearing from any involvement in bitcoin, Nakamoto in a sense handed over the reins to developer Gavin Andresen, who then became the bitcoin lead developer at the Bitcoin Foundation, the 'anarchic' bitcoin community's closest thing to an official public face.</a:t>
            </a:r>
          </a:p>
          <a:p>
            <a:r>
              <a:rPr lang="en-US" sz="1800" dirty="0"/>
              <a:t>Other cryptocurrencies started to emerge in 2011.</a:t>
            </a:r>
          </a:p>
          <a:p>
            <a:r>
              <a:rPr lang="en-US" sz="1800" dirty="0"/>
              <a:t>In March 2013, a technical glitch caused a fork in the blockchain, with one half of the network adding blocks to one version of the chain and the other half adding to another. </a:t>
            </a:r>
          </a:p>
          <a:p>
            <a:r>
              <a:rPr lang="en-US" sz="1800" dirty="0"/>
              <a:t>For six hours two bitcoin networks operated at the same time, each with its own version of the transaction history. </a:t>
            </a:r>
          </a:p>
          <a:p>
            <a:r>
              <a:rPr lang="en-US" sz="1800" dirty="0"/>
              <a:t>The core developers called for a temporary halt to transactions, sparking a sharp sell-off.</a:t>
            </a:r>
          </a:p>
          <a:p>
            <a:r>
              <a:rPr lang="en-US" sz="1800" dirty="0"/>
              <a:t>Normal operation was restored when the majority of the network downgraded to version 0.7 of the bitcoin software.</a:t>
            </a:r>
          </a:p>
          <a:p>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6CE333F-2060-0E4C-9522-8EFD15CA4C3C}" type="slidenum">
              <a:rPr lang="en-US" smtClean="0"/>
              <a:t>21</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4162420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In 2013 some mainstream websites began accepting bitcoins. </a:t>
            </a:r>
          </a:p>
          <a:p>
            <a:pPr>
              <a:spcBef>
                <a:spcPts val="0"/>
              </a:spcBef>
              <a:spcAft>
                <a:spcPts val="1200"/>
              </a:spcAft>
            </a:pPr>
            <a:r>
              <a:rPr lang="en-US" sz="2000" dirty="0"/>
              <a:t>WordPress had started in November 2012, followed by </a:t>
            </a:r>
            <a:r>
              <a:rPr lang="en-US" sz="2000" dirty="0" err="1"/>
              <a:t>OKCupid</a:t>
            </a:r>
            <a:r>
              <a:rPr lang="en-US" sz="2000" dirty="0"/>
              <a:t> in April 2013, TigerDirect and </a:t>
            </a:r>
            <a:r>
              <a:rPr lang="en-US" sz="2000" dirty="0" err="1"/>
              <a:t>Overstock.com</a:t>
            </a:r>
            <a:r>
              <a:rPr lang="en-US" sz="2000" dirty="0"/>
              <a:t> in January 2014, Expedia in June 2014, Newegg and Dell in July 2014, and Microsoft in December 2014.</a:t>
            </a:r>
          </a:p>
          <a:p>
            <a:pPr>
              <a:spcBef>
                <a:spcPts val="0"/>
              </a:spcBef>
              <a:spcAft>
                <a:spcPts val="1200"/>
              </a:spcAft>
            </a:pPr>
            <a:r>
              <a:rPr lang="en-US" sz="2000" dirty="0"/>
              <a:t>The Electronic Frontier Foundation, a non-profit group, started accepting bitcoins in January 2011, stopped accepting them in June 2011, and began again in May 2013.</a:t>
            </a:r>
          </a:p>
          <a:p>
            <a:pPr>
              <a:spcBef>
                <a:spcPts val="0"/>
              </a:spcBef>
              <a:spcAft>
                <a:spcPts val="1200"/>
              </a:spcAft>
            </a:pPr>
            <a:r>
              <a:rPr lang="en-US" sz="2000" dirty="0"/>
              <a:t>In May 2013, the Department of Homeland Security seized assets belonging to the Mt. </a:t>
            </a:r>
            <a:r>
              <a:rPr lang="en-US" sz="2000" dirty="0" err="1"/>
              <a:t>Gox</a:t>
            </a:r>
            <a:r>
              <a:rPr lang="en-US" sz="2000" dirty="0"/>
              <a:t> exchange.</a:t>
            </a:r>
          </a:p>
          <a:p>
            <a:pPr>
              <a:spcBef>
                <a:spcPts val="0"/>
              </a:spcBef>
              <a:spcAft>
                <a:spcPts val="1200"/>
              </a:spcAft>
            </a:pPr>
            <a:r>
              <a:rPr lang="en-US" sz="2000" dirty="0"/>
              <a:t>The U.S. Federal Bureau of Investigation (FBI) shut down the Silk Road website in October 2013.</a:t>
            </a:r>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22</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28807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711" y="1600200"/>
            <a:ext cx="8396089" cy="4525963"/>
          </a:xfrm>
        </p:spPr>
        <p:txBody>
          <a:bodyPr>
            <a:noAutofit/>
          </a:bodyPr>
          <a:lstStyle/>
          <a:p>
            <a:r>
              <a:rPr lang="en-US" sz="2000" dirty="0"/>
              <a:t>In October 2013, Chinese internet giant Baidu had allowed clients of website security services to pay with bitcoins.</a:t>
            </a:r>
          </a:p>
          <a:p>
            <a:r>
              <a:rPr lang="en-US" sz="2000" dirty="0"/>
              <a:t>During November 2013, the China-based bitcoin exchange BTC China overtook the Japan-based </a:t>
            </a:r>
            <a:r>
              <a:rPr lang="en-US" sz="2000" b="1" dirty="0"/>
              <a:t>Mt. </a:t>
            </a:r>
            <a:r>
              <a:rPr lang="en-US" sz="2000" b="1" dirty="0" err="1"/>
              <a:t>Gox</a:t>
            </a:r>
            <a:r>
              <a:rPr lang="en-US" sz="2000" b="1" dirty="0"/>
              <a:t> </a:t>
            </a:r>
            <a:r>
              <a:rPr lang="en-US" sz="2000" dirty="0"/>
              <a:t>and the Europe-based </a:t>
            </a:r>
            <a:r>
              <a:rPr lang="en-US" sz="2000" b="1" dirty="0" err="1"/>
              <a:t>BitStamp</a:t>
            </a:r>
            <a:r>
              <a:rPr lang="en-US" sz="2000" dirty="0"/>
              <a:t> to become the largest bitcoin trading exchange by trade volume.</a:t>
            </a:r>
          </a:p>
          <a:p>
            <a:r>
              <a:rPr lang="en-US" sz="2000" dirty="0"/>
              <a:t>On 19 November 2013, the value of a bitcoin on the Mt. </a:t>
            </a:r>
            <a:r>
              <a:rPr lang="en-US" sz="2000" dirty="0" err="1"/>
              <a:t>Gox</a:t>
            </a:r>
            <a:r>
              <a:rPr lang="en-US" sz="2000" dirty="0"/>
              <a:t> exchange soared to a peak of US$900 after a United States Senate committee hearing was told by the FBI that virtual currencies are a legitimate financial service.</a:t>
            </a:r>
          </a:p>
          <a:p>
            <a:r>
              <a:rPr lang="en-US" sz="2000" dirty="0"/>
              <a:t>On the same day, one bitcoin traded for over RMB¥6780 (US$1,100) in China. </a:t>
            </a:r>
          </a:p>
          <a:p>
            <a:r>
              <a:rPr lang="en-US" sz="2000" dirty="0"/>
              <a:t>On 5 December 2013, the People's Bank of China prohibited Chinese financial institutions from using bitcoins.</a:t>
            </a:r>
          </a:p>
          <a:p>
            <a:r>
              <a:rPr lang="en-US" sz="2000" dirty="0"/>
              <a:t>Buying real-world goods with any virtual currency has been illegal in China since at least 2009.</a:t>
            </a:r>
          </a:p>
          <a:p>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23</a:t>
            </a:fld>
            <a:endParaRPr lang="en-US" dirty="0"/>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68611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The first bitcoin ATM was installed in October 2013 in Vancouver, British Columbia, Canada.</a:t>
            </a:r>
          </a:p>
          <a:p>
            <a:r>
              <a:rPr lang="en-US" sz="2000" dirty="0"/>
              <a:t>With about 12 million existing bitcoins in November 2013, the new price increased the market cap for bitcoin to at least US$7.2 billion. </a:t>
            </a:r>
          </a:p>
          <a:p>
            <a:r>
              <a:rPr lang="en-US" sz="2000" dirty="0"/>
              <a:t>By 23 November 2013, the total market capitalization of bitcoin exceeded US$10 billion for the first time.</a:t>
            </a:r>
          </a:p>
          <a:p>
            <a:r>
              <a:rPr lang="en-US" sz="2000" dirty="0"/>
              <a:t>In early February 2014, one of the largest bitcoin exchanges, Mt. </a:t>
            </a:r>
            <a:r>
              <a:rPr lang="en-US" sz="2000" dirty="0" err="1"/>
              <a:t>Gox</a:t>
            </a:r>
            <a:r>
              <a:rPr lang="en-US" sz="2000" dirty="0"/>
              <a:t>, suspended withdrawals citing technical issues.</a:t>
            </a:r>
          </a:p>
          <a:p>
            <a:r>
              <a:rPr lang="en-US" sz="2000" dirty="0"/>
              <a:t>By the end of the month, Mt. </a:t>
            </a:r>
            <a:r>
              <a:rPr lang="en-US" sz="2000" dirty="0" err="1"/>
              <a:t>Gox</a:t>
            </a:r>
            <a:r>
              <a:rPr lang="en-US" sz="2000" dirty="0"/>
              <a:t> had filed for bankruptcy protection in Japan amid reports that 744,000 bitcoins had been stolen. </a:t>
            </a:r>
          </a:p>
          <a:p>
            <a:r>
              <a:rPr lang="en-US" sz="2000" dirty="0"/>
              <a:t>Months before the filing, the popularity of Mt. </a:t>
            </a:r>
            <a:r>
              <a:rPr lang="en-US" sz="2000" dirty="0" err="1"/>
              <a:t>Gox</a:t>
            </a:r>
            <a:r>
              <a:rPr lang="en-US" sz="2000" dirty="0"/>
              <a:t> had waned as users experienced difficulties withdrawing funds.</a:t>
            </a:r>
          </a:p>
          <a:p>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24</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9313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Less than one year after the collapse of Mt. </a:t>
            </a:r>
            <a:r>
              <a:rPr lang="en-US" sz="2000" dirty="0" err="1"/>
              <a:t>Gox</a:t>
            </a:r>
            <a:r>
              <a:rPr lang="en-US" sz="2000" dirty="0"/>
              <a:t>, United Kingdom-based </a:t>
            </a:r>
            <a:r>
              <a:rPr lang="en-US" sz="2000" dirty="0" err="1"/>
              <a:t>exhange</a:t>
            </a:r>
            <a:r>
              <a:rPr lang="en-US" sz="2000" dirty="0"/>
              <a:t> </a:t>
            </a:r>
            <a:r>
              <a:rPr lang="en-US" sz="2000" dirty="0" err="1"/>
              <a:t>Bitstamp</a:t>
            </a:r>
            <a:r>
              <a:rPr lang="en-US" sz="2000" dirty="0"/>
              <a:t> announced that their exchange would be taken offline while they investigate a hack which resulted in about 19,000 bitcoins (equivalent to roughly US$5 million at that time) being stolen from their hot wallet.</a:t>
            </a:r>
          </a:p>
          <a:p>
            <a:r>
              <a:rPr lang="en-US" sz="2000" dirty="0"/>
              <a:t>The exchange remained offline for several days amid speculation that customers had lost their funds.</a:t>
            </a:r>
          </a:p>
          <a:p>
            <a:r>
              <a:rPr lang="en-US" sz="2000" dirty="0" err="1"/>
              <a:t>Bitstamp</a:t>
            </a:r>
            <a:r>
              <a:rPr lang="en-US" sz="2000" dirty="0"/>
              <a:t> resumed trading on 9 January after increasing security measures and assuring customers that their account balances would not be impacted.</a:t>
            </a:r>
          </a:p>
          <a:p>
            <a:r>
              <a:rPr lang="en-US" sz="2000" dirty="0"/>
              <a:t>In August 2015 Barclays announced that they would become the first UK high street bank to start accepting bitcoin, with a plan to facilitate users to make charitable donations using the cryptocurrency outside their systems.</a:t>
            </a:r>
          </a:p>
          <a:p>
            <a:r>
              <a:rPr lang="en-US" sz="2000" dirty="0"/>
              <a:t>They partnered in April 2016 with mobile payment startup Circle Internet Financial.</a:t>
            </a:r>
          </a:p>
          <a:p>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25</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424942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274638"/>
            <a:ext cx="4191000" cy="1143000"/>
          </a:xfrm>
        </p:spPr>
        <p:txBody>
          <a:bodyPr>
            <a:normAutofit fontScale="90000"/>
          </a:bodyPr>
          <a:lstStyle/>
          <a:p>
            <a:r>
              <a:rPr lang="en-US" dirty="0" err="1">
                <a:solidFill>
                  <a:srgbClr val="FF0000"/>
                </a:solidFill>
              </a:rPr>
              <a:t>Bitcoin</a:t>
            </a:r>
            <a:r>
              <a:rPr lang="en-US" dirty="0">
                <a:solidFill>
                  <a:srgbClr val="FF0000"/>
                </a:solidFill>
              </a:rPr>
              <a:t> </a:t>
            </a:r>
            <a:r>
              <a:rPr lang="en-US" dirty="0" err="1">
                <a:solidFill>
                  <a:srgbClr val="FF0000"/>
                </a:solidFill>
              </a:rPr>
              <a:t>Blockchain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a:xfrm>
            <a:off x="331694" y="452718"/>
            <a:ext cx="4038600" cy="5481917"/>
          </a:xfrm>
        </p:spPr>
        <p:txBody>
          <a:bodyPr>
            <a:noAutofit/>
          </a:bodyPr>
          <a:lstStyle/>
          <a:p>
            <a:pPr>
              <a:spcBef>
                <a:spcPts val="0"/>
              </a:spcBef>
              <a:spcAft>
                <a:spcPts val="600"/>
              </a:spcAft>
            </a:pPr>
            <a:r>
              <a:rPr lang="en-US" sz="1800" dirty="0"/>
              <a:t>The </a:t>
            </a:r>
            <a:r>
              <a:rPr lang="en-US" sz="1800" b="1" dirty="0"/>
              <a:t>blockchain</a:t>
            </a:r>
            <a:r>
              <a:rPr lang="en-US" sz="1800" dirty="0"/>
              <a:t> is a public ledger that records bitcoin transactions.</a:t>
            </a:r>
          </a:p>
          <a:p>
            <a:pPr>
              <a:spcBef>
                <a:spcPts val="0"/>
              </a:spcBef>
              <a:spcAft>
                <a:spcPts val="600"/>
              </a:spcAft>
            </a:pPr>
            <a:r>
              <a:rPr lang="en-US" sz="1800" dirty="0"/>
              <a:t>A novel solution accomplishes this without any trusted central authority: maintenance of the blockchain is performed by a network of communicating nodes running bitcoin software.</a:t>
            </a:r>
          </a:p>
          <a:p>
            <a:pPr>
              <a:spcBef>
                <a:spcPts val="0"/>
              </a:spcBef>
              <a:spcAft>
                <a:spcPts val="600"/>
              </a:spcAft>
            </a:pPr>
            <a:r>
              <a:rPr lang="en-US" sz="1800" dirty="0"/>
              <a:t>Transactions of the form payer X sends Y bitcoins to payee Z are broadcast to this network using readily available software applications.</a:t>
            </a:r>
          </a:p>
          <a:p>
            <a:pPr>
              <a:spcBef>
                <a:spcPts val="0"/>
              </a:spcBef>
              <a:spcAft>
                <a:spcPts val="600"/>
              </a:spcAft>
            </a:pPr>
            <a:r>
              <a:rPr lang="en-US" sz="1800" dirty="0"/>
              <a:t>Network nodes can validate transactions, add them to their copy of the ledger, and then broadcast these ledger additions to other nodes. </a:t>
            </a:r>
          </a:p>
          <a:p>
            <a:pPr>
              <a:spcBef>
                <a:spcPts val="0"/>
              </a:spcBef>
              <a:spcAft>
                <a:spcPts val="600"/>
              </a:spcAft>
            </a:pPr>
            <a:endParaRPr lang="en-US" sz="1800" dirty="0"/>
          </a:p>
        </p:txBody>
      </p:sp>
      <p:pic>
        <p:nvPicPr>
          <p:cNvPr id="6" name="Content Placeholder 5" descr="Screen Shot 2017-02-21 at 9.07.25 AM.png"/>
          <p:cNvPicPr>
            <a:picLocks noGrp="1" noChangeAspect="1"/>
          </p:cNvPicPr>
          <p:nvPr>
            <p:ph sz="half" idx="2"/>
          </p:nvPr>
        </p:nvPicPr>
        <p:blipFill>
          <a:blip r:embed="rId2">
            <a:extLst>
              <a:ext uri="{28A0092B-C50C-407E-A947-70E740481C1C}">
                <a14:useLocalDpi xmlns:a14="http://schemas.microsoft.com/office/drawing/2010/main" val="0"/>
              </a:ext>
            </a:extLst>
          </a:blip>
          <a:srcRect t="-23047" b="-23047"/>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26</a:t>
            </a:fld>
            <a:endParaRPr lang="en-US"/>
          </a:p>
        </p:txBody>
      </p:sp>
    </p:spTree>
    <p:extLst>
      <p:ext uri="{BB962C8B-B14F-4D97-AF65-F5344CB8AC3E}">
        <p14:creationId xmlns:p14="http://schemas.microsoft.com/office/powerpoint/2010/main" val="20783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FF0000"/>
                </a:solidFill>
              </a:rPr>
              <a:t>Building the </a:t>
            </a:r>
            <a:r>
              <a:rPr lang="en-US" dirty="0" err="1">
                <a:solidFill>
                  <a:srgbClr val="FF0000"/>
                </a:solidFill>
              </a:rPr>
              <a:t>Blockchain</a:t>
            </a:r>
            <a:br>
              <a:rPr lang="en-US" dirty="0"/>
            </a:br>
            <a:r>
              <a:rPr lang="en-US" sz="2700" dirty="0">
                <a:solidFill>
                  <a:srgbClr val="0070C0"/>
                </a:solidFill>
              </a:rPr>
              <a:t>https://99bitcoins.com/bitcoin-blocks-confirmations/</a:t>
            </a:r>
          </a:p>
        </p:txBody>
      </p:sp>
      <p:sp>
        <p:nvSpPr>
          <p:cNvPr id="5" name="Slide Number Placeholder 4"/>
          <p:cNvSpPr>
            <a:spLocks noGrp="1"/>
          </p:cNvSpPr>
          <p:nvPr>
            <p:ph type="sldNum" sz="quarter" idx="12"/>
          </p:nvPr>
        </p:nvSpPr>
        <p:spPr/>
        <p:txBody>
          <a:bodyPr/>
          <a:lstStyle/>
          <a:p>
            <a:fld id="{16CE333F-2060-0E4C-9522-8EFD15CA4C3C}" type="slidenum">
              <a:rPr lang="en-US" smtClean="0"/>
              <a:t>27</a:t>
            </a:fld>
            <a:endParaRPr lang="en-US"/>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0" y="1591448"/>
            <a:ext cx="7327900" cy="4964061"/>
          </a:xfrm>
          <a:prstGeom prst="rect">
            <a:avLst/>
          </a:prstGeom>
        </p:spPr>
      </p:pic>
    </p:spTree>
    <p:extLst>
      <p:ext uri="{BB962C8B-B14F-4D97-AF65-F5344CB8AC3E}">
        <p14:creationId xmlns:p14="http://schemas.microsoft.com/office/powerpoint/2010/main" val="40221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a:t>
            </a:r>
            <a:r>
              <a:rPr lang="en-US" dirty="0" err="1">
                <a:solidFill>
                  <a:srgbClr val="FF0000"/>
                </a:solidFill>
              </a:rPr>
              <a:t>Blockchain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rmAutofit/>
          </a:bodyPr>
          <a:lstStyle/>
          <a:p>
            <a:r>
              <a:rPr lang="en-US" sz="2000" dirty="0"/>
              <a:t>The blockchain is a distributed database – to achieve independent verification of the chain of ownership of any and every bitcoin (amount), each network node stores its own copy of the blockchain.</a:t>
            </a:r>
          </a:p>
          <a:p>
            <a:r>
              <a:rPr lang="en-US" sz="2000" dirty="0"/>
              <a:t>Approximately six times per hour, a new group of accepted transactions, a block, is created, added to the blockchain, and quickly published to all nodes. </a:t>
            </a:r>
          </a:p>
          <a:p>
            <a:r>
              <a:rPr lang="en-US" sz="2000" dirty="0"/>
              <a:t>This allows bitcoin software to determine when a particular bitcoin amount has been spent, which is necessary in order to prevent double-spending in an environment without central oversight.</a:t>
            </a:r>
          </a:p>
          <a:p>
            <a:r>
              <a:rPr lang="en-US" sz="2000" dirty="0"/>
              <a:t>Whereas a conventional ledger records the transfers of actual bills or promissory notes that exist apart from it, the blockchain is the only place that bitcoins can be said to exist in the form of unspent outputs of transactions.</a:t>
            </a:r>
          </a:p>
          <a:p>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28</a:t>
            </a:fld>
            <a:endParaRPr lang="en-US"/>
          </a:p>
        </p:txBody>
      </p:sp>
    </p:spTree>
    <p:extLst>
      <p:ext uri="{BB962C8B-B14F-4D97-AF65-F5344CB8AC3E}">
        <p14:creationId xmlns:p14="http://schemas.microsoft.com/office/powerpoint/2010/main" val="3619909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Units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rmAutofit/>
          </a:bodyPr>
          <a:lstStyle/>
          <a:p>
            <a:r>
              <a:rPr lang="en-US" sz="2000" dirty="0"/>
              <a:t>The unit of account of the bitcoin system is bitcoin. </a:t>
            </a:r>
          </a:p>
          <a:p>
            <a:r>
              <a:rPr lang="en-US" sz="2000" dirty="0"/>
              <a:t>As of 2014, symbols used to represent bitcoin are BTC, XBT, and    .  </a:t>
            </a:r>
          </a:p>
          <a:p>
            <a:r>
              <a:rPr lang="en-US" sz="2000" dirty="0"/>
              <a:t>Small amounts of bitcoin used as alternative units are </a:t>
            </a:r>
            <a:r>
              <a:rPr lang="en-US" sz="2000" dirty="0" err="1"/>
              <a:t>millibitcoin</a:t>
            </a:r>
            <a:r>
              <a:rPr lang="en-US" sz="2000" dirty="0"/>
              <a:t> (</a:t>
            </a:r>
            <a:r>
              <a:rPr lang="en-US" sz="2000" dirty="0" err="1"/>
              <a:t>mBTC</a:t>
            </a:r>
            <a:r>
              <a:rPr lang="en-US" sz="2000" dirty="0"/>
              <a:t>), </a:t>
            </a:r>
            <a:r>
              <a:rPr lang="en-US" sz="2000" dirty="0" err="1"/>
              <a:t>microbitcoin</a:t>
            </a:r>
            <a:r>
              <a:rPr lang="en-US" sz="2000" dirty="0"/>
              <a:t> (µBTC, sometimes referred to as bit), and </a:t>
            </a:r>
            <a:r>
              <a:rPr lang="en-US" sz="2000" dirty="0" err="1"/>
              <a:t>satoshi</a:t>
            </a:r>
            <a:r>
              <a:rPr lang="en-US" sz="2000" dirty="0"/>
              <a:t>. </a:t>
            </a:r>
          </a:p>
          <a:p>
            <a:r>
              <a:rPr lang="en-US" sz="2000" dirty="0"/>
              <a:t>Named in homage to bitcoin's creator, a </a:t>
            </a:r>
            <a:r>
              <a:rPr lang="en-US" sz="2000" b="1" dirty="0" err="1"/>
              <a:t>satoshi</a:t>
            </a:r>
            <a:r>
              <a:rPr lang="en-US" sz="2000" dirty="0"/>
              <a:t> is the smallest amount within bitcoin representing 0.00000001 bitcoin, one hundred millionth of a bitcoin.</a:t>
            </a:r>
          </a:p>
          <a:p>
            <a:r>
              <a:rPr lang="en-US" sz="2000" dirty="0"/>
              <a:t>A </a:t>
            </a:r>
            <a:r>
              <a:rPr lang="en-US" sz="2000" dirty="0" err="1"/>
              <a:t>millibitcoin</a:t>
            </a:r>
            <a:r>
              <a:rPr lang="en-US" sz="2000" dirty="0"/>
              <a:t> equals to 0.001 bitcoin, one thousandth of a bitcoin.</a:t>
            </a:r>
          </a:p>
          <a:p>
            <a:r>
              <a:rPr lang="en-US" sz="2000" dirty="0"/>
              <a:t>One </a:t>
            </a:r>
            <a:r>
              <a:rPr lang="en-US" sz="2000" dirty="0" err="1"/>
              <a:t>microbitcoin</a:t>
            </a:r>
            <a:r>
              <a:rPr lang="en-US" sz="2000" dirty="0"/>
              <a:t> equals to 0.000001 bitcoin, one millionth of a bitcoin.</a:t>
            </a:r>
          </a:p>
          <a:p>
            <a:r>
              <a:rPr lang="en-US" sz="2000" dirty="0"/>
              <a:t>A proposal was submitted to the Unicode Consortium in October 2015 to add a codepoint for the symbol. </a:t>
            </a:r>
          </a:p>
          <a:p>
            <a:endParaRPr lang="en-US" sz="2000" dirty="0"/>
          </a:p>
        </p:txBody>
      </p:sp>
      <p:pic>
        <p:nvPicPr>
          <p:cNvPr id="3" name="Picture 2" descr="Screen Shot 2017-02-21 at 9.18.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427" y="2051024"/>
            <a:ext cx="241300" cy="457200"/>
          </a:xfrm>
          <a:prstGeom prst="rect">
            <a:avLst/>
          </a:prstGeom>
        </p:spPr>
      </p:pic>
      <p:sp>
        <p:nvSpPr>
          <p:cNvPr id="4" name="Slide Number Placeholder 3"/>
          <p:cNvSpPr>
            <a:spLocks noGrp="1"/>
          </p:cNvSpPr>
          <p:nvPr>
            <p:ph type="sldNum" sz="quarter" idx="12"/>
          </p:nvPr>
        </p:nvSpPr>
        <p:spPr/>
        <p:txBody>
          <a:bodyPr/>
          <a:lstStyle/>
          <a:p>
            <a:fld id="{16CE333F-2060-0E4C-9522-8EFD15CA4C3C}" type="slidenum">
              <a:rPr lang="en-US" smtClean="0"/>
              <a:t>29</a:t>
            </a:fld>
            <a:endParaRPr lang="en-US"/>
          </a:p>
        </p:txBody>
      </p:sp>
    </p:spTree>
    <p:extLst>
      <p:ext uri="{BB962C8B-B14F-4D97-AF65-F5344CB8AC3E}">
        <p14:creationId xmlns:p14="http://schemas.microsoft.com/office/powerpoint/2010/main" val="377296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639E8-F53C-4A42-A75A-A9B1D3D24F55}"/>
              </a:ext>
            </a:extLst>
          </p:cNvPr>
          <p:cNvSpPr>
            <a:spLocks noGrp="1"/>
          </p:cNvSpPr>
          <p:nvPr>
            <p:ph type="title"/>
          </p:nvPr>
        </p:nvSpPr>
        <p:spPr/>
        <p:txBody>
          <a:bodyPr>
            <a:normAutofit/>
          </a:bodyPr>
          <a:lstStyle/>
          <a:p>
            <a:r>
              <a:rPr lang="en-US" dirty="0">
                <a:solidFill>
                  <a:srgbClr val="FF0000"/>
                </a:solidFill>
              </a:rPr>
              <a:t>Cryptocurrencies</a:t>
            </a:r>
            <a:br>
              <a:rPr lang="en-US" dirty="0">
                <a:solidFill>
                  <a:srgbClr val="FF0000"/>
                </a:solidFill>
              </a:rPr>
            </a:br>
            <a:r>
              <a:rPr lang="en-US" sz="2000" dirty="0">
                <a:solidFill>
                  <a:srgbClr val="123DFF"/>
                </a:solidFill>
              </a:rPr>
              <a:t>https://</a:t>
            </a:r>
            <a:r>
              <a:rPr lang="en-US" sz="2000" dirty="0" err="1">
                <a:solidFill>
                  <a:srgbClr val="123DFF"/>
                </a:solidFill>
              </a:rPr>
              <a:t>en.wikipedia.org</a:t>
            </a:r>
            <a:r>
              <a:rPr lang="en-US" sz="2000" dirty="0">
                <a:solidFill>
                  <a:srgbClr val="123DFF"/>
                </a:solidFill>
              </a:rPr>
              <a:t>/wiki/</a:t>
            </a:r>
            <a:r>
              <a:rPr lang="en-US" sz="2000" dirty="0" err="1">
                <a:solidFill>
                  <a:srgbClr val="123DFF"/>
                </a:solidFill>
              </a:rPr>
              <a:t>List_of_cryptocurrencies</a:t>
            </a:r>
            <a:endParaRPr lang="en-US" sz="2000" dirty="0">
              <a:solidFill>
                <a:srgbClr val="123DFF"/>
              </a:solidFill>
            </a:endParaRPr>
          </a:p>
        </p:txBody>
      </p:sp>
      <p:sp>
        <p:nvSpPr>
          <p:cNvPr id="5" name="Content Placeholder 4">
            <a:extLst>
              <a:ext uri="{FF2B5EF4-FFF2-40B4-BE49-F238E27FC236}">
                <a16:creationId xmlns:a16="http://schemas.microsoft.com/office/drawing/2014/main" id="{1943FA29-6B50-A14A-86B4-81264E43277A}"/>
              </a:ext>
            </a:extLst>
          </p:cNvPr>
          <p:cNvSpPr>
            <a:spLocks noGrp="1"/>
          </p:cNvSpPr>
          <p:nvPr>
            <p:ph sz="half" idx="1"/>
          </p:nvPr>
        </p:nvSpPr>
        <p:spPr/>
        <p:txBody>
          <a:bodyPr>
            <a:noAutofit/>
          </a:bodyPr>
          <a:lstStyle/>
          <a:p>
            <a:pPr>
              <a:spcBef>
                <a:spcPts val="0"/>
              </a:spcBef>
              <a:spcAft>
                <a:spcPts val="1200"/>
              </a:spcAft>
            </a:pPr>
            <a:r>
              <a:rPr lang="en-US" sz="1800" dirty="0"/>
              <a:t>The number of cryptocurrencies available over the internet as of 19 August 2018 is over 1600 and growing.</a:t>
            </a:r>
          </a:p>
          <a:p>
            <a:pPr>
              <a:spcBef>
                <a:spcPts val="0"/>
              </a:spcBef>
              <a:spcAft>
                <a:spcPts val="1200"/>
              </a:spcAft>
            </a:pPr>
            <a:r>
              <a:rPr lang="en-US" sz="1800" dirty="0"/>
              <a:t>A new cryptocurrency can be created at any time.</a:t>
            </a:r>
          </a:p>
          <a:p>
            <a:pPr>
              <a:spcBef>
                <a:spcPts val="0"/>
              </a:spcBef>
              <a:spcAft>
                <a:spcPts val="1200"/>
              </a:spcAft>
            </a:pPr>
            <a:r>
              <a:rPr lang="en-US" sz="1800" dirty="0"/>
              <a:t>By market capitalization, Bitcoin is currently (December 15, 2018) the largest blockchain network, followed by Ripple, Ethereum and Tether.</a:t>
            </a:r>
          </a:p>
          <a:p>
            <a:pPr>
              <a:spcBef>
                <a:spcPts val="0"/>
              </a:spcBef>
              <a:spcAft>
                <a:spcPts val="1200"/>
              </a:spcAft>
            </a:pPr>
            <a:r>
              <a:rPr lang="en-US" sz="1800" dirty="0"/>
              <a:t>As of 15 December 2018, total cryptocurrencies market capitalization is $100bn and larger than GDP of 127 countries.</a:t>
            </a:r>
          </a:p>
          <a:p>
            <a:pPr>
              <a:spcBef>
                <a:spcPts val="0"/>
              </a:spcBef>
              <a:spcAft>
                <a:spcPts val="1200"/>
              </a:spcAft>
            </a:pPr>
            <a:endParaRPr lang="en-US" sz="1800" dirty="0"/>
          </a:p>
        </p:txBody>
      </p:sp>
      <p:pic>
        <p:nvPicPr>
          <p:cNvPr id="8" name="Content Placeholder 7">
            <a:extLst>
              <a:ext uri="{FF2B5EF4-FFF2-40B4-BE49-F238E27FC236}">
                <a16:creationId xmlns:a16="http://schemas.microsoft.com/office/drawing/2014/main" id="{B05E6315-BCC9-1843-B94C-53D5B3D84B83}"/>
              </a:ext>
            </a:extLst>
          </p:cNvPr>
          <p:cNvPicPr>
            <a:picLocks noGrp="1" noChangeAspect="1"/>
          </p:cNvPicPr>
          <p:nvPr>
            <p:ph sz="half" idx="2"/>
          </p:nvPr>
        </p:nvPicPr>
        <p:blipFill>
          <a:blip r:embed="rId2"/>
          <a:stretch>
            <a:fillRect/>
          </a:stretch>
        </p:blipFill>
        <p:spPr>
          <a:xfrm>
            <a:off x="4648200" y="2346910"/>
            <a:ext cx="4038600" cy="3032543"/>
          </a:xfrm>
        </p:spPr>
      </p:pic>
      <p:sp>
        <p:nvSpPr>
          <p:cNvPr id="3" name="Slide Number Placeholder 2">
            <a:extLst>
              <a:ext uri="{FF2B5EF4-FFF2-40B4-BE49-F238E27FC236}">
                <a16:creationId xmlns:a16="http://schemas.microsoft.com/office/drawing/2014/main" id="{34F130D5-F039-A84B-AC3A-51FF1A7445C1}"/>
              </a:ext>
            </a:extLst>
          </p:cNvPr>
          <p:cNvSpPr>
            <a:spLocks noGrp="1"/>
          </p:cNvSpPr>
          <p:nvPr>
            <p:ph type="sldNum" sz="quarter" idx="12"/>
          </p:nvPr>
        </p:nvSpPr>
        <p:spPr/>
        <p:txBody>
          <a:bodyPr/>
          <a:lstStyle/>
          <a:p>
            <a:fld id="{16CE333F-2060-0E4C-9522-8EFD15CA4C3C}" type="slidenum">
              <a:rPr lang="en-US" smtClean="0"/>
              <a:t>3</a:t>
            </a:fld>
            <a:endParaRPr lang="en-US"/>
          </a:p>
        </p:txBody>
      </p:sp>
      <p:sp>
        <p:nvSpPr>
          <p:cNvPr id="9" name="TextBox 8">
            <a:extLst>
              <a:ext uri="{FF2B5EF4-FFF2-40B4-BE49-F238E27FC236}">
                <a16:creationId xmlns:a16="http://schemas.microsoft.com/office/drawing/2014/main" id="{8291356E-EC5A-4B4D-BB39-88569E1F1F07}"/>
              </a:ext>
            </a:extLst>
          </p:cNvPr>
          <p:cNvSpPr txBox="1"/>
          <p:nvPr/>
        </p:nvSpPr>
        <p:spPr>
          <a:xfrm>
            <a:off x="1062446" y="6244046"/>
            <a:ext cx="6574971" cy="369332"/>
          </a:xfrm>
          <a:prstGeom prst="rect">
            <a:avLst/>
          </a:prstGeom>
          <a:noFill/>
        </p:spPr>
        <p:txBody>
          <a:bodyPr wrap="square" rtlCol="0">
            <a:spAutoFit/>
          </a:bodyPr>
          <a:lstStyle/>
          <a:p>
            <a:pPr algn="ctr"/>
            <a:r>
              <a:rPr lang="en-US" dirty="0">
                <a:solidFill>
                  <a:srgbClr val="123DFF"/>
                </a:solidFill>
              </a:rPr>
              <a:t>I am told that 99% of cryptocurrencies are actually scams!</a:t>
            </a:r>
          </a:p>
        </p:txBody>
      </p:sp>
    </p:spTree>
    <p:extLst>
      <p:ext uri="{BB962C8B-B14F-4D97-AF65-F5344CB8AC3E}">
        <p14:creationId xmlns:p14="http://schemas.microsoft.com/office/powerpoint/2010/main" val="9452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Transactions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idx="1"/>
          </p:nvPr>
        </p:nvSpPr>
        <p:spPr/>
        <p:txBody>
          <a:bodyPr>
            <a:noAutofit/>
          </a:bodyPr>
          <a:lstStyle/>
          <a:p>
            <a:r>
              <a:rPr lang="en-US" sz="1800" dirty="0"/>
              <a:t>A valid transaction must have one or more inputs.</a:t>
            </a:r>
          </a:p>
          <a:p>
            <a:r>
              <a:rPr lang="en-US" sz="1800" dirty="0"/>
              <a:t>Every input must be an unspent output of a previous transaction. </a:t>
            </a:r>
          </a:p>
          <a:p>
            <a:r>
              <a:rPr lang="en-US" sz="1800" dirty="0"/>
              <a:t>The transaction must carry the digital signature of every input owner. </a:t>
            </a:r>
          </a:p>
          <a:p>
            <a:r>
              <a:rPr lang="en-US" sz="1800" dirty="0"/>
              <a:t>The use of multiple inputs corresponds to the use of multiple coins in a cash transaction. </a:t>
            </a:r>
          </a:p>
          <a:p>
            <a:r>
              <a:rPr lang="en-US" sz="1800" dirty="0"/>
              <a:t>A transaction can also have multiple outputs, allowing one to make multiple payments in one transaction.</a:t>
            </a:r>
          </a:p>
          <a:p>
            <a:r>
              <a:rPr lang="en-US" sz="1800" dirty="0"/>
              <a:t>As in a cash transaction, the sum of inputs (coins used to pay) can exceed the intended sum of payments. </a:t>
            </a:r>
          </a:p>
          <a:p>
            <a:r>
              <a:rPr lang="en-US" sz="1800" dirty="0"/>
              <a:t>In such a case, an additional output is used, returning the change back to the payer.</a:t>
            </a:r>
          </a:p>
          <a:p>
            <a:r>
              <a:rPr lang="en-US" sz="1800" dirty="0"/>
              <a:t>Any input </a:t>
            </a:r>
            <a:r>
              <a:rPr lang="en-US" sz="1800" dirty="0" err="1"/>
              <a:t>satoshis</a:t>
            </a:r>
            <a:r>
              <a:rPr lang="en-US" sz="1800" dirty="0"/>
              <a:t> not accounted for in the transaction outputs become the transaction fee.</a:t>
            </a:r>
          </a:p>
        </p:txBody>
      </p:sp>
      <p:sp>
        <p:nvSpPr>
          <p:cNvPr id="6" name="Slide Number Placeholder 5"/>
          <p:cNvSpPr>
            <a:spLocks noGrp="1"/>
          </p:cNvSpPr>
          <p:nvPr>
            <p:ph type="sldNum" sz="quarter" idx="12"/>
          </p:nvPr>
        </p:nvSpPr>
        <p:spPr/>
        <p:txBody>
          <a:bodyPr/>
          <a:lstStyle/>
          <a:p>
            <a:fld id="{16CE333F-2060-0E4C-9522-8EFD15CA4C3C}" type="slidenum">
              <a:rPr lang="en-US" smtClean="0"/>
              <a:t>30</a:t>
            </a:fld>
            <a:endParaRPr lang="en-US"/>
          </a:p>
        </p:txBody>
      </p:sp>
    </p:spTree>
    <p:extLst>
      <p:ext uri="{BB962C8B-B14F-4D97-AF65-F5344CB8AC3E}">
        <p14:creationId xmlns:p14="http://schemas.microsoft.com/office/powerpoint/2010/main" val="236013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Fees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p:txBody>
          <a:bodyPr>
            <a:normAutofit/>
          </a:bodyPr>
          <a:lstStyle/>
          <a:p>
            <a:r>
              <a:rPr lang="en-US" sz="2000" dirty="0"/>
              <a:t>Paying a transaction fee is optional.</a:t>
            </a:r>
          </a:p>
          <a:p>
            <a:r>
              <a:rPr lang="en-US" sz="2000" dirty="0"/>
              <a:t>Miners can choose which transactions to process and prioritize those that pay higher fees. </a:t>
            </a:r>
          </a:p>
          <a:p>
            <a:r>
              <a:rPr lang="en-US" sz="2000" dirty="0"/>
              <a:t>Fees are based on the storage size of the transaction generated, which in turn is dependent on the number of inputs used to create the transaction. </a:t>
            </a:r>
          </a:p>
          <a:p>
            <a:r>
              <a:rPr lang="en-US" sz="2000" dirty="0"/>
              <a:t>Furthermore, priority is given to older unspent inputs.</a:t>
            </a:r>
          </a:p>
        </p:txBody>
      </p:sp>
      <p:pic>
        <p:nvPicPr>
          <p:cNvPr id="6" name="Content Placeholder 5" descr="Screen Shot 2017-02-21 at 9.15.16 AM.png"/>
          <p:cNvPicPr>
            <a:picLocks noGrp="1" noChangeAspect="1"/>
          </p:cNvPicPr>
          <p:nvPr>
            <p:ph sz="half" idx="2"/>
          </p:nvPr>
        </p:nvPicPr>
        <p:blipFill>
          <a:blip r:embed="rId2">
            <a:extLst>
              <a:ext uri="{28A0092B-C50C-407E-A947-70E740481C1C}">
                <a14:useLocalDpi xmlns:a14="http://schemas.microsoft.com/office/drawing/2010/main" val="0"/>
              </a:ext>
            </a:extLst>
          </a:blip>
          <a:srcRect t="-23094" b="-23094"/>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31</a:t>
            </a:fld>
            <a:endParaRPr lang="en-US"/>
          </a:p>
        </p:txBody>
      </p:sp>
    </p:spTree>
    <p:extLst>
      <p:ext uri="{BB962C8B-B14F-4D97-AF65-F5344CB8AC3E}">
        <p14:creationId xmlns:p14="http://schemas.microsoft.com/office/powerpoint/2010/main" val="276612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274638"/>
            <a:ext cx="4191000" cy="1143000"/>
          </a:xfrm>
        </p:spPr>
        <p:txBody>
          <a:bodyPr>
            <a:normAutofit fontScale="90000"/>
          </a:bodyPr>
          <a:lstStyle/>
          <a:p>
            <a:r>
              <a:rPr lang="en-US" dirty="0" err="1">
                <a:solidFill>
                  <a:srgbClr val="FF0000"/>
                </a:solidFill>
              </a:rPr>
              <a:t>Bitcoin</a:t>
            </a:r>
            <a:r>
              <a:rPr lang="en-US" dirty="0">
                <a:solidFill>
                  <a:srgbClr val="FF0000"/>
                </a:solidFill>
              </a:rPr>
              <a:t>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a:xfrm>
            <a:off x="275410" y="468074"/>
            <a:ext cx="4220390" cy="5973025"/>
          </a:xfrm>
        </p:spPr>
        <p:txBody>
          <a:bodyPr>
            <a:noAutofit/>
          </a:bodyPr>
          <a:lstStyle/>
          <a:p>
            <a:r>
              <a:rPr lang="en-US" sz="2000" dirty="0"/>
              <a:t>A </a:t>
            </a:r>
            <a:r>
              <a:rPr lang="en-US" sz="2000" b="1" dirty="0"/>
              <a:t>hash function </a:t>
            </a:r>
            <a:r>
              <a:rPr lang="en-US" sz="2000" dirty="0"/>
              <a:t>is any function that can be used to map data of arbitrary size to data of fixed size. </a:t>
            </a:r>
          </a:p>
          <a:p>
            <a:r>
              <a:rPr lang="en-US" sz="2000" dirty="0"/>
              <a:t>The values returned by a hash function are </a:t>
            </a:r>
            <a:r>
              <a:rPr lang="en-US" sz="2000" b="1" dirty="0"/>
              <a:t>called hash values, hash codes, digests</a:t>
            </a:r>
            <a:r>
              <a:rPr lang="en-US" sz="2000" dirty="0"/>
              <a:t>, or simply hashes. </a:t>
            </a:r>
          </a:p>
          <a:p>
            <a:r>
              <a:rPr lang="en-US" sz="2000" dirty="0"/>
              <a:t>One use is a data structure called a hash table, widely used in computer software for rapid data lookup.</a:t>
            </a:r>
          </a:p>
          <a:p>
            <a:r>
              <a:rPr lang="en-US" sz="2000" dirty="0"/>
              <a:t>Hash functions accelerate table or database lookup by detecting duplicated records in a large file. </a:t>
            </a:r>
          </a:p>
          <a:p>
            <a:r>
              <a:rPr lang="en-US" sz="2000" dirty="0"/>
              <a:t>An example is finding similar stretches in DNA sequences. </a:t>
            </a:r>
          </a:p>
          <a:p>
            <a:r>
              <a:rPr lang="en-US" sz="2000" dirty="0"/>
              <a:t>They are also useful in cryptography. </a:t>
            </a:r>
          </a:p>
          <a:p>
            <a:endParaRPr lang="en-US" sz="2000" dirty="0"/>
          </a:p>
        </p:txBody>
      </p:sp>
      <p:pic>
        <p:nvPicPr>
          <p:cNvPr id="6" name="Content Placeholder 5" descr="Screen Shot 2017-02-21 at 9.26.35 AM.png"/>
          <p:cNvPicPr>
            <a:picLocks noGrp="1" noChangeAspect="1"/>
          </p:cNvPicPr>
          <p:nvPr>
            <p:ph sz="half" idx="2"/>
          </p:nvPr>
        </p:nvPicPr>
        <p:blipFill>
          <a:blip r:embed="rId2">
            <a:extLst>
              <a:ext uri="{28A0092B-C50C-407E-A947-70E740481C1C}">
                <a14:useLocalDpi xmlns:a14="http://schemas.microsoft.com/office/drawing/2010/main" val="0"/>
              </a:ext>
            </a:extLst>
          </a:blip>
          <a:srcRect t="-2090" b="-2090"/>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32</a:t>
            </a:fld>
            <a:endParaRPr lang="en-US"/>
          </a:p>
        </p:txBody>
      </p:sp>
    </p:spTree>
    <p:extLst>
      <p:ext uri="{BB962C8B-B14F-4D97-AF65-F5344CB8AC3E}">
        <p14:creationId xmlns:p14="http://schemas.microsoft.com/office/powerpoint/2010/main" val="373606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FF0000"/>
                </a:solidFill>
              </a:rPr>
              <a:t>Simple Explanation of Hash</a:t>
            </a:r>
            <a:br>
              <a:rPr lang="en-US" dirty="0"/>
            </a:br>
            <a:r>
              <a:rPr lang="en-US" sz="2700" dirty="0">
                <a:solidFill>
                  <a:srgbClr val="0070C0"/>
                </a:solidFill>
              </a:rPr>
              <a:t>https://99bitcoins.com/what-is-bitcoin-hash/</a:t>
            </a:r>
          </a:p>
        </p:txBody>
      </p:sp>
      <p:sp>
        <p:nvSpPr>
          <p:cNvPr id="5" name="Slide Number Placeholder 4"/>
          <p:cNvSpPr>
            <a:spLocks noGrp="1"/>
          </p:cNvSpPr>
          <p:nvPr>
            <p:ph type="sldNum" sz="quarter" idx="12"/>
          </p:nvPr>
        </p:nvSpPr>
        <p:spPr/>
        <p:txBody>
          <a:bodyPr/>
          <a:lstStyle/>
          <a:p>
            <a:fld id="{16CE333F-2060-0E4C-9522-8EFD15CA4C3C}" type="slidenum">
              <a:rPr lang="en-US" smtClean="0"/>
              <a:t>33</a:t>
            </a:fld>
            <a:endParaRPr lang="en-US"/>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744" y="1677141"/>
            <a:ext cx="7377545" cy="4990358"/>
          </a:xfrm>
          <a:prstGeom prst="rect">
            <a:avLst/>
          </a:prstGeom>
        </p:spPr>
      </p:pic>
    </p:spTree>
    <p:extLst>
      <p:ext uri="{BB962C8B-B14F-4D97-AF65-F5344CB8AC3E}">
        <p14:creationId xmlns:p14="http://schemas.microsoft.com/office/powerpoint/2010/main" val="1822859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0000"/>
                </a:solidFill>
              </a:rPr>
              <a:t>Purpose of the Hash</a:t>
            </a:r>
            <a:br>
              <a:rPr lang="en-US" dirty="0"/>
            </a:br>
            <a:r>
              <a:rPr lang="en-US" sz="2200" dirty="0">
                <a:solidFill>
                  <a:srgbClr val="0070C0"/>
                </a:solidFill>
              </a:rPr>
              <a:t>http://</a:t>
            </a:r>
            <a:r>
              <a:rPr lang="en-US" sz="2200" dirty="0" err="1">
                <a:solidFill>
                  <a:srgbClr val="0070C0"/>
                </a:solidFill>
              </a:rPr>
              <a:t>www.coindesk.com</a:t>
            </a:r>
            <a:r>
              <a:rPr lang="en-US" sz="2200" dirty="0">
                <a:solidFill>
                  <a:srgbClr val="0070C0"/>
                </a:solidFill>
              </a:rPr>
              <a:t>/information/how-bitcoin-mining-works/</a:t>
            </a:r>
          </a:p>
        </p:txBody>
      </p:sp>
      <p:sp>
        <p:nvSpPr>
          <p:cNvPr id="5" name="Content Placeholder 4"/>
          <p:cNvSpPr>
            <a:spLocks noGrp="1"/>
          </p:cNvSpPr>
          <p:nvPr>
            <p:ph idx="1"/>
          </p:nvPr>
        </p:nvSpPr>
        <p:spPr>
          <a:xfrm>
            <a:off x="249382" y="1475508"/>
            <a:ext cx="8645236" cy="4525963"/>
          </a:xfrm>
        </p:spPr>
        <p:txBody>
          <a:bodyPr>
            <a:noAutofit/>
          </a:bodyPr>
          <a:lstStyle/>
          <a:p>
            <a:r>
              <a:rPr lang="en-US" sz="2400" dirty="0"/>
              <a:t>When a block of transactions is created, miners put it through a process. They take the information in the block, and apply a mathematical formula to it, turning it into something else. </a:t>
            </a:r>
          </a:p>
          <a:p>
            <a:r>
              <a:rPr lang="en-US" sz="2400" dirty="0"/>
              <a:t>That something else is a far shorter, seemingly random sequence of letters and numbers known as a hash. </a:t>
            </a:r>
          </a:p>
          <a:p>
            <a:r>
              <a:rPr lang="en-US" sz="2400" dirty="0"/>
              <a:t>This hash is stored along with the block, at the end of the </a:t>
            </a:r>
            <a:r>
              <a:rPr lang="en-US" sz="2400" dirty="0" err="1"/>
              <a:t>blockchain</a:t>
            </a:r>
            <a:r>
              <a:rPr lang="en-US" sz="2400" dirty="0"/>
              <a:t> at that point in time.</a:t>
            </a:r>
          </a:p>
          <a:p>
            <a:r>
              <a:rPr lang="en-US" sz="2400" dirty="0"/>
              <a:t>Hashes have some interesting properties. </a:t>
            </a:r>
          </a:p>
          <a:p>
            <a:r>
              <a:rPr lang="en-US" sz="2400" dirty="0"/>
              <a:t>It’s easy to produce a hash from a collection of data like a bitcoin block, but it’s practically impossible to work out what the data was just by looking at the hash. </a:t>
            </a:r>
          </a:p>
          <a:p>
            <a:r>
              <a:rPr lang="en-US" sz="2400" dirty="0"/>
              <a:t>And while it is very easy to produce a hash from a large amount of data, each hash is unique. </a:t>
            </a:r>
          </a:p>
        </p:txBody>
      </p:sp>
      <p:sp>
        <p:nvSpPr>
          <p:cNvPr id="3" name="Slide Number Placeholder 2"/>
          <p:cNvSpPr>
            <a:spLocks noGrp="1"/>
          </p:cNvSpPr>
          <p:nvPr>
            <p:ph type="sldNum" sz="quarter" idx="12"/>
          </p:nvPr>
        </p:nvSpPr>
        <p:spPr/>
        <p:txBody>
          <a:bodyPr/>
          <a:lstStyle/>
          <a:p>
            <a:fld id="{16CE333F-2060-0E4C-9522-8EFD15CA4C3C}" type="slidenum">
              <a:rPr lang="en-US" smtClean="0"/>
              <a:t>34</a:t>
            </a:fld>
            <a:endParaRPr lang="en-US"/>
          </a:p>
        </p:txBody>
      </p:sp>
    </p:spTree>
    <p:extLst>
      <p:ext uri="{BB962C8B-B14F-4D97-AF65-F5344CB8AC3E}">
        <p14:creationId xmlns:p14="http://schemas.microsoft.com/office/powerpoint/2010/main" val="240245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7036" y="1496290"/>
            <a:ext cx="8749146" cy="4525963"/>
          </a:xfrm>
        </p:spPr>
        <p:txBody>
          <a:bodyPr>
            <a:noAutofit/>
          </a:bodyPr>
          <a:lstStyle/>
          <a:p>
            <a:r>
              <a:rPr lang="en-US" sz="2400"/>
              <a:t>If you change just one character in a bitcoin block, its hash will change completely.</a:t>
            </a:r>
          </a:p>
          <a:p>
            <a:r>
              <a:rPr lang="en-US" sz="2400" dirty="0"/>
              <a:t>Miners don’t just use the transactions in a block to generate a hash. Some other pieces of data are used too. </a:t>
            </a:r>
          </a:p>
          <a:p>
            <a:r>
              <a:rPr lang="en-US" sz="2400" dirty="0"/>
              <a:t>One of these pieces of data is the hash of the last block stored in the </a:t>
            </a:r>
            <a:r>
              <a:rPr lang="en-US" sz="2400" dirty="0" err="1"/>
              <a:t>blockchain</a:t>
            </a:r>
            <a:r>
              <a:rPr lang="en-US" sz="2400" dirty="0"/>
              <a:t>.</a:t>
            </a:r>
          </a:p>
          <a:p>
            <a:r>
              <a:rPr lang="en-US" sz="2400" dirty="0"/>
              <a:t>Because each block’s hash is produced using the hash of the block before it, it becomes a digital version of a wax seal. </a:t>
            </a:r>
          </a:p>
          <a:p>
            <a:r>
              <a:rPr lang="en-US" sz="2400" dirty="0"/>
              <a:t>It confirms that this block – and every block after it – is legitimate, because if you tampered with it, everyone would know.</a:t>
            </a:r>
          </a:p>
          <a:p>
            <a:r>
              <a:rPr lang="en-US" sz="2400" dirty="0"/>
              <a:t>If you tried to fake a transaction by changing a block that had already been stored in the </a:t>
            </a:r>
            <a:r>
              <a:rPr lang="en-US" sz="2400" dirty="0" err="1"/>
              <a:t>blockchain</a:t>
            </a:r>
            <a:r>
              <a:rPr lang="en-US" sz="2400" dirty="0"/>
              <a:t>, that block’s hash would change. </a:t>
            </a:r>
          </a:p>
          <a:p>
            <a:endParaRPr lang="en-US" sz="2400" dirty="0"/>
          </a:p>
        </p:txBody>
      </p:sp>
      <p:sp>
        <p:nvSpPr>
          <p:cNvPr id="3" name="Slide Number Placeholder 2"/>
          <p:cNvSpPr>
            <a:spLocks noGrp="1"/>
          </p:cNvSpPr>
          <p:nvPr>
            <p:ph type="sldNum" sz="quarter" idx="12"/>
          </p:nvPr>
        </p:nvSpPr>
        <p:spPr/>
        <p:txBody>
          <a:bodyPr/>
          <a:lstStyle/>
          <a:p>
            <a:fld id="{16CE333F-2060-0E4C-9522-8EFD15CA4C3C}" type="slidenum">
              <a:rPr lang="en-US" smtClean="0"/>
              <a:t>35</a:t>
            </a:fld>
            <a:endParaRPr lang="en-US"/>
          </a:p>
        </p:txBody>
      </p:sp>
      <p:sp>
        <p:nvSpPr>
          <p:cNvPr id="6" name="Title 3"/>
          <p:cNvSpPr>
            <a:spLocks noGrp="1"/>
          </p:cNvSpPr>
          <p:nvPr>
            <p:ph type="title"/>
          </p:nvPr>
        </p:nvSpPr>
        <p:spPr/>
        <p:txBody>
          <a:bodyPr>
            <a:normAutofit/>
          </a:bodyPr>
          <a:lstStyle/>
          <a:p>
            <a:r>
              <a:rPr lang="en-US" dirty="0">
                <a:solidFill>
                  <a:srgbClr val="FF0000"/>
                </a:solidFill>
              </a:rPr>
              <a:t>Purpose of the Hash</a:t>
            </a:r>
            <a:br>
              <a:rPr lang="en-US" dirty="0"/>
            </a:br>
            <a:r>
              <a:rPr lang="en-US" sz="2200" dirty="0">
                <a:solidFill>
                  <a:srgbClr val="0070C0"/>
                </a:solidFill>
              </a:rPr>
              <a:t>http://</a:t>
            </a:r>
            <a:r>
              <a:rPr lang="en-US" sz="2200" dirty="0" err="1">
                <a:solidFill>
                  <a:srgbClr val="0070C0"/>
                </a:solidFill>
              </a:rPr>
              <a:t>www.coindesk.com</a:t>
            </a:r>
            <a:r>
              <a:rPr lang="en-US" sz="2200" dirty="0">
                <a:solidFill>
                  <a:srgbClr val="0070C0"/>
                </a:solidFill>
              </a:rPr>
              <a:t>/information/how-bitcoin-mining-works/</a:t>
            </a:r>
          </a:p>
        </p:txBody>
      </p:sp>
    </p:spTree>
    <p:extLst>
      <p:ext uri="{BB962C8B-B14F-4D97-AF65-F5344CB8AC3E}">
        <p14:creationId xmlns:p14="http://schemas.microsoft.com/office/powerpoint/2010/main" val="85102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If someone checked the block’s authenticity by running the hashing function on it, they’d find that the hash was different from the one already stored along with that block in the </a:t>
            </a:r>
            <a:r>
              <a:rPr lang="en-US" sz="2400" dirty="0" err="1"/>
              <a:t>blockchain</a:t>
            </a:r>
            <a:r>
              <a:rPr lang="en-US" sz="2400" dirty="0"/>
              <a:t>. </a:t>
            </a:r>
          </a:p>
          <a:p>
            <a:r>
              <a:rPr lang="en-US" sz="2400" dirty="0"/>
              <a:t>The block would be instantly spotted as a fake.</a:t>
            </a:r>
          </a:p>
          <a:p>
            <a:r>
              <a:rPr lang="en-US" sz="2400" dirty="0"/>
              <a:t>Because each block’s hash is used to help produce the hash of the next block in the chain, tampering with a block would also make the subsequent block’s hash wrong too. </a:t>
            </a:r>
          </a:p>
          <a:p>
            <a:r>
              <a:rPr lang="en-US" sz="2400" dirty="0"/>
              <a:t>That would continue all the way down the chain, throwing everything out of whack.</a:t>
            </a:r>
          </a:p>
        </p:txBody>
      </p:sp>
      <p:sp>
        <p:nvSpPr>
          <p:cNvPr id="4" name="Slide Number Placeholder 3"/>
          <p:cNvSpPr>
            <a:spLocks noGrp="1"/>
          </p:cNvSpPr>
          <p:nvPr>
            <p:ph type="sldNum" sz="quarter" idx="12"/>
          </p:nvPr>
        </p:nvSpPr>
        <p:spPr/>
        <p:txBody>
          <a:bodyPr/>
          <a:lstStyle/>
          <a:p>
            <a:fld id="{16CE333F-2060-0E4C-9522-8EFD15CA4C3C}" type="slidenum">
              <a:rPr lang="en-US" smtClean="0"/>
              <a:t>36</a:t>
            </a:fld>
            <a:endParaRPr lang="en-US"/>
          </a:p>
        </p:txBody>
      </p:sp>
      <p:sp>
        <p:nvSpPr>
          <p:cNvPr id="5" name="Title 3"/>
          <p:cNvSpPr>
            <a:spLocks noGrp="1"/>
          </p:cNvSpPr>
          <p:nvPr>
            <p:ph type="title"/>
          </p:nvPr>
        </p:nvSpPr>
        <p:spPr/>
        <p:txBody>
          <a:bodyPr>
            <a:normAutofit/>
          </a:bodyPr>
          <a:lstStyle/>
          <a:p>
            <a:r>
              <a:rPr lang="en-US" dirty="0">
                <a:solidFill>
                  <a:srgbClr val="FF0000"/>
                </a:solidFill>
              </a:rPr>
              <a:t>Purpose of the Hash</a:t>
            </a:r>
            <a:br>
              <a:rPr lang="en-US" dirty="0"/>
            </a:br>
            <a:r>
              <a:rPr lang="en-US" sz="2200" dirty="0">
                <a:solidFill>
                  <a:srgbClr val="0070C0"/>
                </a:solidFill>
              </a:rPr>
              <a:t>http://</a:t>
            </a:r>
            <a:r>
              <a:rPr lang="en-US" sz="2200" dirty="0" err="1">
                <a:solidFill>
                  <a:srgbClr val="0070C0"/>
                </a:solidFill>
              </a:rPr>
              <a:t>www.coindesk.com</a:t>
            </a:r>
            <a:r>
              <a:rPr lang="en-US" sz="2200" dirty="0">
                <a:solidFill>
                  <a:srgbClr val="0070C0"/>
                </a:solidFill>
              </a:rPr>
              <a:t>/information/how-bitcoin-mining-works/</a:t>
            </a:r>
          </a:p>
        </p:txBody>
      </p:sp>
    </p:spTree>
    <p:extLst>
      <p:ext uri="{BB962C8B-B14F-4D97-AF65-F5344CB8AC3E}">
        <p14:creationId xmlns:p14="http://schemas.microsoft.com/office/powerpoint/2010/main" val="333031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Autofit/>
          </a:bodyPr>
          <a:lstStyle/>
          <a:p>
            <a:r>
              <a:rPr lang="en-US" sz="2000" dirty="0"/>
              <a:t>Hash functions are used in hash tables, to quickly locate a data record (e.g., a dictionary definition) given its search key (the headword).</a:t>
            </a:r>
          </a:p>
          <a:p>
            <a:r>
              <a:rPr lang="en-US" sz="2000" dirty="0"/>
              <a:t>Specifically, the hash function is used to map the search key to an index; the index gives the place in the hash table where the corresponding record should be stored. </a:t>
            </a:r>
          </a:p>
          <a:p>
            <a:r>
              <a:rPr lang="en-US" sz="2000" dirty="0"/>
              <a:t>Typically, the domain of a hash function (the set of possible keys) is larger than its range (the number of different table indices), and so it will map several different keys to the same index. </a:t>
            </a:r>
          </a:p>
          <a:p>
            <a:r>
              <a:rPr lang="en-US" sz="2000" dirty="0"/>
              <a:t>Therefore, each slot of a hash table is associated with (implicitly or explicitly) a set of records, rather than a single record. </a:t>
            </a:r>
          </a:p>
          <a:p>
            <a:r>
              <a:rPr lang="en-US" sz="2000" dirty="0"/>
              <a:t>For this reason, each slot of a hash table is often called a bucket, and hash values are also called bucket indices.</a:t>
            </a:r>
          </a:p>
          <a:p>
            <a:r>
              <a:rPr lang="en-US" sz="2000" dirty="0"/>
              <a:t>Thus, the hash function only hints at the record's location — it tells where one should start looking for it. Still, in a half-full table, a good hash function will typically narrow the search down to only one or two entries.</a:t>
            </a:r>
          </a:p>
          <a:p>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37</a:t>
            </a:fld>
            <a:endParaRPr lang="en-US"/>
          </a:p>
        </p:txBody>
      </p:sp>
    </p:spTree>
    <p:extLst>
      <p:ext uri="{BB962C8B-B14F-4D97-AF65-F5344CB8AC3E}">
        <p14:creationId xmlns:p14="http://schemas.microsoft.com/office/powerpoint/2010/main" val="95286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274638"/>
            <a:ext cx="4038600" cy="1143000"/>
          </a:xfrm>
        </p:spPr>
        <p:txBody>
          <a:bodyPr>
            <a:normAutofit fontScale="90000"/>
          </a:bodyPr>
          <a:lstStyle/>
          <a:p>
            <a:r>
              <a:rPr lang="en-US" sz="3100" dirty="0" err="1">
                <a:solidFill>
                  <a:srgbClr val="FF0000"/>
                </a:solidFill>
              </a:rPr>
              <a:t>Crypographic</a:t>
            </a:r>
            <a:r>
              <a:rPr lang="en-US" sz="3100" dirty="0">
                <a:solidFill>
                  <a:srgbClr val="FF0000"/>
                </a:solidFill>
              </a:rPr>
              <a:t> Hash</a:t>
            </a:r>
            <a:br>
              <a:rPr lang="en-US" sz="3100"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4" name="Content Placeholder 3"/>
          <p:cNvSpPr>
            <a:spLocks noGrp="1"/>
          </p:cNvSpPr>
          <p:nvPr>
            <p:ph sz="half" idx="1"/>
          </p:nvPr>
        </p:nvSpPr>
        <p:spPr>
          <a:xfrm>
            <a:off x="198907" y="274638"/>
            <a:ext cx="4709410" cy="6583362"/>
          </a:xfrm>
        </p:spPr>
        <p:txBody>
          <a:bodyPr>
            <a:noAutofit/>
          </a:bodyPr>
          <a:lstStyle/>
          <a:p>
            <a:r>
              <a:rPr lang="en-US" sz="1800" dirty="0"/>
              <a:t>A </a:t>
            </a:r>
            <a:r>
              <a:rPr lang="en-US" sz="1800" b="1" dirty="0"/>
              <a:t>cryptographic hash function </a:t>
            </a:r>
            <a:r>
              <a:rPr lang="en-US" sz="1800" dirty="0"/>
              <a:t>is a special class of hash function that has certain properties which make it suitable for use in cryptography. </a:t>
            </a:r>
          </a:p>
          <a:p>
            <a:r>
              <a:rPr lang="en-US" sz="1800" dirty="0"/>
              <a:t>It is a mathematical algorithm that maps data of arbitrary size to a bit string of a fixed size (a hash function) which is designed to also be a one-way function, that is, a function which is infeasible to invert. </a:t>
            </a:r>
          </a:p>
          <a:p>
            <a:r>
              <a:rPr lang="en-US" sz="1800" dirty="0"/>
              <a:t>The only way to recreate the input data from an ideal cryptographic hash function's output is to attempt a brute-force search of possible inputs to see if they produce a match, or use a "rainbow table" of matched hashes.</a:t>
            </a:r>
          </a:p>
          <a:p>
            <a:r>
              <a:rPr lang="en-US" sz="1800" dirty="0"/>
              <a:t>Bruce </a:t>
            </a:r>
            <a:r>
              <a:rPr lang="en-US" sz="1800" dirty="0" err="1"/>
              <a:t>Schneier</a:t>
            </a:r>
            <a:r>
              <a:rPr lang="en-US" sz="1800" dirty="0"/>
              <a:t> has called one-way hash functions "the workhorses of modern cryptography”.</a:t>
            </a:r>
          </a:p>
          <a:p>
            <a:r>
              <a:rPr lang="en-US" sz="1800" dirty="0"/>
              <a:t>The input data is often called the message, and the output (the hash value or hash) is often called the message digest or simply the digest.</a:t>
            </a:r>
          </a:p>
          <a:p>
            <a:endParaRPr lang="en-US" sz="1800" dirty="0"/>
          </a:p>
        </p:txBody>
      </p:sp>
      <p:pic>
        <p:nvPicPr>
          <p:cNvPr id="7" name="Content Placeholder 6" descr="Screen Shot 2017-02-21 at 10.01.00 AM.png"/>
          <p:cNvPicPr>
            <a:picLocks noGrp="1" noChangeAspect="1"/>
          </p:cNvPicPr>
          <p:nvPr>
            <p:ph sz="half" idx="2"/>
          </p:nvPr>
        </p:nvPicPr>
        <p:blipFill>
          <a:blip r:embed="rId2">
            <a:extLst>
              <a:ext uri="{28A0092B-C50C-407E-A947-70E740481C1C}">
                <a14:useLocalDpi xmlns:a14="http://schemas.microsoft.com/office/drawing/2010/main" val="0"/>
              </a:ext>
            </a:extLst>
          </a:blip>
          <a:srcRect t="-12702" b="-12702"/>
          <a:stretch>
            <a:fillRect/>
          </a:stretch>
        </p:blipFill>
        <p:spPr>
          <a:xfrm>
            <a:off x="4908317" y="1600200"/>
            <a:ext cx="4038600" cy="4525963"/>
          </a:xfrm>
        </p:spPr>
      </p:pic>
      <p:sp>
        <p:nvSpPr>
          <p:cNvPr id="8" name="Slide Number Placeholder 7"/>
          <p:cNvSpPr>
            <a:spLocks noGrp="1"/>
          </p:cNvSpPr>
          <p:nvPr>
            <p:ph type="sldNum" sz="quarter" idx="12"/>
          </p:nvPr>
        </p:nvSpPr>
        <p:spPr/>
        <p:txBody>
          <a:bodyPr/>
          <a:lstStyle/>
          <a:p>
            <a:fld id="{16CE333F-2060-0E4C-9522-8EFD15CA4C3C}" type="slidenum">
              <a:rPr lang="en-US" smtClean="0"/>
              <a:t>38</a:t>
            </a:fld>
            <a:endParaRPr lang="en-US"/>
          </a:p>
        </p:txBody>
      </p:sp>
      <p:sp>
        <p:nvSpPr>
          <p:cNvPr id="2" name="TextBox 1"/>
          <p:cNvSpPr txBox="1"/>
          <p:nvPr/>
        </p:nvSpPr>
        <p:spPr>
          <a:xfrm>
            <a:off x="4908317" y="5851563"/>
            <a:ext cx="4038600" cy="338554"/>
          </a:xfrm>
          <a:prstGeom prst="rect">
            <a:avLst/>
          </a:prstGeom>
          <a:noFill/>
        </p:spPr>
        <p:txBody>
          <a:bodyPr wrap="square" rtlCol="0">
            <a:spAutoFit/>
          </a:bodyPr>
          <a:lstStyle/>
          <a:p>
            <a:pPr algn="ctr"/>
            <a:r>
              <a:rPr lang="en-US" sz="1600" dirty="0">
                <a:solidFill>
                  <a:srgbClr val="800000"/>
                </a:solidFill>
              </a:rPr>
              <a:t>Note:  </a:t>
            </a:r>
            <a:r>
              <a:rPr lang="en-US" sz="1600" dirty="0" err="1">
                <a:solidFill>
                  <a:srgbClr val="800000"/>
                </a:solidFill>
              </a:rPr>
              <a:t>Bitcoin</a:t>
            </a:r>
            <a:r>
              <a:rPr lang="en-US" sz="1600" dirty="0">
                <a:solidFill>
                  <a:srgbClr val="800000"/>
                </a:solidFill>
              </a:rPr>
              <a:t> uses the SHA-2 hash algorithm</a:t>
            </a:r>
          </a:p>
        </p:txBody>
      </p:sp>
      <p:grpSp>
        <p:nvGrpSpPr>
          <p:cNvPr id="10" name="Group 9"/>
          <p:cNvGrpSpPr/>
          <p:nvPr/>
        </p:nvGrpSpPr>
        <p:grpSpPr>
          <a:xfrm>
            <a:off x="5010377" y="1542274"/>
            <a:ext cx="3778483" cy="759793"/>
            <a:chOff x="5010377" y="1542274"/>
            <a:chExt cx="3778483" cy="759793"/>
          </a:xfrm>
        </p:grpSpPr>
        <p:sp>
          <p:nvSpPr>
            <p:cNvPr id="3" name="TextBox 2"/>
            <p:cNvSpPr txBox="1"/>
            <p:nvPr/>
          </p:nvSpPr>
          <p:spPr>
            <a:xfrm>
              <a:off x="5010377" y="1542274"/>
              <a:ext cx="3778483" cy="369332"/>
            </a:xfrm>
            <a:prstGeom prst="rect">
              <a:avLst/>
            </a:prstGeom>
            <a:noFill/>
            <a:ln>
              <a:solidFill>
                <a:srgbClr val="FF0000"/>
              </a:solidFill>
            </a:ln>
          </p:spPr>
          <p:txBody>
            <a:bodyPr wrap="square" rtlCol="0">
              <a:spAutoFit/>
            </a:bodyPr>
            <a:lstStyle/>
            <a:p>
              <a:pPr algn="ctr"/>
              <a:r>
                <a:rPr lang="en-US" dirty="0"/>
                <a:t>Block transaction data string</a:t>
              </a:r>
            </a:p>
          </p:txBody>
        </p:sp>
        <p:cxnSp>
          <p:nvCxnSpPr>
            <p:cNvPr id="9" name="Straight Arrow Connector 8"/>
            <p:cNvCxnSpPr/>
            <p:nvPr/>
          </p:nvCxnSpPr>
          <p:spPr>
            <a:xfrm flipH="1">
              <a:off x="6611015" y="1911606"/>
              <a:ext cx="360" cy="3904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09335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2" name="Content Placeholder 1"/>
          <p:cNvSpPr>
            <a:spLocks noGrp="1"/>
          </p:cNvSpPr>
          <p:nvPr>
            <p:ph idx="1"/>
          </p:nvPr>
        </p:nvSpPr>
        <p:spPr/>
        <p:txBody>
          <a:bodyPr>
            <a:noAutofit/>
          </a:bodyPr>
          <a:lstStyle/>
          <a:p>
            <a:pPr marL="0" indent="0">
              <a:buNone/>
            </a:pPr>
            <a:r>
              <a:rPr lang="en-US" sz="2400" dirty="0"/>
              <a:t>The ideal cryptographic hash function has five main properties:</a:t>
            </a:r>
          </a:p>
          <a:p>
            <a:pPr marL="573088"/>
            <a:r>
              <a:rPr lang="en-US" sz="2400" dirty="0"/>
              <a:t>It is deterministic so the same message always results in the same hash</a:t>
            </a:r>
          </a:p>
          <a:p>
            <a:pPr marL="573088"/>
            <a:r>
              <a:rPr lang="en-US" sz="2400" dirty="0"/>
              <a:t>It is quick to compute the hash value for any given message</a:t>
            </a:r>
          </a:p>
          <a:p>
            <a:pPr marL="573088"/>
            <a:r>
              <a:rPr lang="en-US" sz="2400" dirty="0"/>
              <a:t>It is infeasible to generate a message from its hash value except by trying all possible messages</a:t>
            </a:r>
          </a:p>
          <a:p>
            <a:pPr marL="573088"/>
            <a:r>
              <a:rPr lang="en-US" sz="2400" dirty="0"/>
              <a:t>A small change to a message should change the hash value so extensively that the new hash value appears uncorrelated with the old hash value</a:t>
            </a:r>
          </a:p>
          <a:p>
            <a:pPr marL="573088"/>
            <a:r>
              <a:rPr lang="en-US" sz="2400" dirty="0"/>
              <a:t>It is infeasible to find two different messages with the same hash value</a:t>
            </a:r>
          </a:p>
          <a:p>
            <a:endParaRPr lang="en-US" sz="2400" dirty="0"/>
          </a:p>
        </p:txBody>
      </p:sp>
      <p:sp>
        <p:nvSpPr>
          <p:cNvPr id="3" name="Slide Number Placeholder 2"/>
          <p:cNvSpPr>
            <a:spLocks noGrp="1"/>
          </p:cNvSpPr>
          <p:nvPr>
            <p:ph type="sldNum" sz="quarter" idx="12"/>
          </p:nvPr>
        </p:nvSpPr>
        <p:spPr/>
        <p:txBody>
          <a:bodyPr/>
          <a:lstStyle/>
          <a:p>
            <a:fld id="{16CE333F-2060-0E4C-9522-8EFD15CA4C3C}" type="slidenum">
              <a:rPr lang="en-US" smtClean="0"/>
              <a:t>39</a:t>
            </a:fld>
            <a:endParaRPr lang="en-US"/>
          </a:p>
        </p:txBody>
      </p:sp>
    </p:spTree>
    <p:extLst>
      <p:ext uri="{BB962C8B-B14F-4D97-AF65-F5344CB8AC3E}">
        <p14:creationId xmlns:p14="http://schemas.microsoft.com/office/powerpoint/2010/main" val="210843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CE333F-2060-0E4C-9522-8EFD15CA4C3C}" type="slidenum">
              <a:rPr lang="en-US" smtClean="0"/>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82" y="0"/>
            <a:ext cx="5740176" cy="6858000"/>
          </a:xfrm>
          <a:prstGeom prst="rect">
            <a:avLst/>
          </a:prstGeom>
        </p:spPr>
      </p:pic>
      <p:sp>
        <p:nvSpPr>
          <p:cNvPr id="4" name="TextBox 3"/>
          <p:cNvSpPr txBox="1"/>
          <p:nvPr/>
        </p:nvSpPr>
        <p:spPr>
          <a:xfrm>
            <a:off x="2993366" y="1630393"/>
            <a:ext cx="3433313" cy="369332"/>
          </a:xfrm>
          <a:prstGeom prst="rect">
            <a:avLst/>
          </a:prstGeom>
          <a:noFill/>
        </p:spPr>
        <p:txBody>
          <a:bodyPr wrap="square" rtlCol="0">
            <a:spAutoFit/>
          </a:bodyPr>
          <a:lstStyle/>
          <a:p>
            <a:r>
              <a:rPr lang="en-US" dirty="0"/>
              <a:t>Wired  October 20,2017</a:t>
            </a:r>
          </a:p>
        </p:txBody>
      </p:sp>
      <p:sp>
        <p:nvSpPr>
          <p:cNvPr id="5" name="TextBox 4"/>
          <p:cNvSpPr txBox="1"/>
          <p:nvPr/>
        </p:nvSpPr>
        <p:spPr>
          <a:xfrm>
            <a:off x="5132717" y="146649"/>
            <a:ext cx="3554083" cy="646331"/>
          </a:xfrm>
          <a:prstGeom prst="rect">
            <a:avLst/>
          </a:prstGeom>
          <a:noFill/>
        </p:spPr>
        <p:txBody>
          <a:bodyPr wrap="square" rtlCol="0">
            <a:spAutoFit/>
          </a:bodyPr>
          <a:lstStyle/>
          <a:p>
            <a:pPr algn="ctr"/>
            <a:r>
              <a:rPr lang="en-US" dirty="0">
                <a:solidFill>
                  <a:srgbClr val="FF0000"/>
                </a:solidFill>
              </a:rPr>
              <a:t>But as a result, the scammers are coming out of the woodwork</a:t>
            </a:r>
          </a:p>
        </p:txBody>
      </p:sp>
    </p:spTree>
    <p:extLst>
      <p:ext uri="{BB962C8B-B14F-4D97-AF65-F5344CB8AC3E}">
        <p14:creationId xmlns:p14="http://schemas.microsoft.com/office/powerpoint/2010/main" val="145187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0"/>
              </a:spcBef>
              <a:spcAft>
                <a:spcPts val="1200"/>
              </a:spcAft>
            </a:pPr>
            <a:r>
              <a:rPr lang="en-US" sz="2000" dirty="0"/>
              <a:t>Cryptographic hash functions have many information-security applications, notably in digital signatures, message authentication codes (MACs), and other forms of authentication. </a:t>
            </a:r>
          </a:p>
          <a:p>
            <a:pPr>
              <a:spcBef>
                <a:spcPts val="0"/>
              </a:spcBef>
              <a:spcAft>
                <a:spcPts val="1200"/>
              </a:spcAft>
            </a:pPr>
            <a:r>
              <a:rPr lang="en-US" sz="2000" dirty="0"/>
              <a:t>They can also be used as ordinary hash functions, to index data in hash tables, for fingerprinting, to detect duplicate data or uniquely identify files, and as checksums to detect accidental data corruption. </a:t>
            </a:r>
          </a:p>
          <a:p>
            <a:pPr>
              <a:spcBef>
                <a:spcPts val="0"/>
              </a:spcBef>
              <a:spcAft>
                <a:spcPts val="1200"/>
              </a:spcAft>
            </a:pPr>
            <a:r>
              <a:rPr lang="en-US" sz="2000" dirty="0"/>
              <a:t>Indeed, in information-security contexts, cryptographic hash values are sometimes called (digital) fingerprints, checksums, or just hash values, even though all these terms stand for more general functions with rather different properties and purposes.</a:t>
            </a:r>
          </a:p>
        </p:txBody>
      </p:sp>
      <p:sp>
        <p:nvSpPr>
          <p:cNvPr id="6"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4" name="Slide Number Placeholder 3"/>
          <p:cNvSpPr>
            <a:spLocks noGrp="1"/>
          </p:cNvSpPr>
          <p:nvPr>
            <p:ph type="sldNum" sz="quarter" idx="12"/>
          </p:nvPr>
        </p:nvSpPr>
        <p:spPr/>
        <p:txBody>
          <a:bodyPr/>
          <a:lstStyle/>
          <a:p>
            <a:fld id="{16CE333F-2060-0E4C-9522-8EFD15CA4C3C}" type="slidenum">
              <a:rPr lang="en-US" smtClean="0"/>
              <a:t>40</a:t>
            </a:fld>
            <a:endParaRPr lang="en-US"/>
          </a:p>
        </p:txBody>
      </p:sp>
    </p:spTree>
    <p:extLst>
      <p:ext uri="{BB962C8B-B14F-4D97-AF65-F5344CB8AC3E}">
        <p14:creationId xmlns:p14="http://schemas.microsoft.com/office/powerpoint/2010/main" val="1462439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spcBef>
                <a:spcPts val="1632"/>
              </a:spcBef>
              <a:buNone/>
            </a:pPr>
            <a:r>
              <a:rPr lang="en-US" sz="1800" dirty="0"/>
              <a:t>Most cryptographic hash functions are designed to take a string of any length as input and produce a fixed-length hash value.</a:t>
            </a:r>
          </a:p>
          <a:p>
            <a:pPr marL="0" indent="0">
              <a:spcBef>
                <a:spcPts val="1032"/>
              </a:spcBef>
              <a:buNone/>
            </a:pPr>
            <a:r>
              <a:rPr lang="en-US" sz="1800" dirty="0"/>
              <a:t>In theoretical cryptography, the security level of a cryptographic hash function has been defined using the following properties:</a:t>
            </a:r>
          </a:p>
          <a:p>
            <a:pPr>
              <a:spcBef>
                <a:spcPts val="1032"/>
              </a:spcBef>
            </a:pPr>
            <a:r>
              <a:rPr lang="en-US" sz="1800" i="1" dirty="0"/>
              <a:t>Pre-image resistance</a:t>
            </a:r>
            <a:r>
              <a:rPr lang="en-US" sz="1800" dirty="0"/>
              <a:t> Given a hash value </a:t>
            </a:r>
            <a:r>
              <a:rPr lang="en-US" sz="1800" i="1" dirty="0"/>
              <a:t>h</a:t>
            </a:r>
            <a:r>
              <a:rPr lang="en-US" sz="1800" dirty="0"/>
              <a:t> it should be difficult to find any message </a:t>
            </a:r>
            <a:r>
              <a:rPr lang="en-US" sz="1800" i="1" dirty="0"/>
              <a:t>m</a:t>
            </a:r>
            <a:r>
              <a:rPr lang="en-US" sz="1800" dirty="0"/>
              <a:t> such that </a:t>
            </a:r>
            <a:r>
              <a:rPr lang="en-US" sz="1800" i="1" dirty="0"/>
              <a:t>h = hash(m)</a:t>
            </a:r>
            <a:r>
              <a:rPr lang="en-US" sz="1800" dirty="0"/>
              <a:t>. This concept is related to that of one-way function. Functions that lack this property are vulnerable to preimage attacks. </a:t>
            </a:r>
          </a:p>
          <a:p>
            <a:pPr>
              <a:spcBef>
                <a:spcPts val="1032"/>
              </a:spcBef>
            </a:pPr>
            <a:r>
              <a:rPr lang="en-US" sz="1800" i="1" dirty="0"/>
              <a:t>Second pre-image resistance</a:t>
            </a:r>
            <a:r>
              <a:rPr lang="en-US" sz="1800" dirty="0"/>
              <a:t> Given an input </a:t>
            </a:r>
            <a:r>
              <a:rPr lang="en-US" sz="1800" i="1" dirty="0"/>
              <a:t>m</a:t>
            </a:r>
            <a:r>
              <a:rPr lang="en-US" sz="1800" baseline="-25000" dirty="0"/>
              <a:t>1</a:t>
            </a:r>
            <a:r>
              <a:rPr lang="en-US" sz="1800" dirty="0"/>
              <a:t> it should be difficult to find different input </a:t>
            </a:r>
            <a:r>
              <a:rPr lang="en-US" sz="1800" i="1" dirty="0"/>
              <a:t>m</a:t>
            </a:r>
            <a:r>
              <a:rPr lang="en-US" sz="1800" baseline="-25000" dirty="0"/>
              <a:t>2</a:t>
            </a:r>
            <a:r>
              <a:rPr lang="en-US" sz="1800" dirty="0"/>
              <a:t> such that </a:t>
            </a:r>
            <a:r>
              <a:rPr lang="en-US" sz="1800" i="1" dirty="0"/>
              <a:t>hash</a:t>
            </a:r>
            <a:r>
              <a:rPr lang="en-US" sz="1800" dirty="0"/>
              <a:t>(</a:t>
            </a:r>
            <a:r>
              <a:rPr lang="en-US" sz="1800" i="1" dirty="0"/>
              <a:t>m</a:t>
            </a:r>
            <a:r>
              <a:rPr lang="en-US" sz="1800" baseline="-25000" dirty="0"/>
              <a:t>1</a:t>
            </a:r>
            <a:r>
              <a:rPr lang="en-US" sz="1800" dirty="0"/>
              <a:t>) = </a:t>
            </a:r>
            <a:r>
              <a:rPr lang="en-US" sz="1800" i="1" dirty="0"/>
              <a:t>hash</a:t>
            </a:r>
            <a:r>
              <a:rPr lang="en-US" sz="1800" dirty="0"/>
              <a:t>(</a:t>
            </a:r>
            <a:r>
              <a:rPr lang="en-US" sz="1800" i="1" dirty="0"/>
              <a:t>m</a:t>
            </a:r>
            <a:r>
              <a:rPr lang="en-US" sz="1800" baseline="-25000" dirty="0"/>
              <a:t>2</a:t>
            </a:r>
            <a:r>
              <a:rPr lang="en-US" sz="1800" dirty="0"/>
              <a:t>). Functions that lack this property are vulnerable to second-preimage attacks. </a:t>
            </a:r>
          </a:p>
          <a:p>
            <a:pPr>
              <a:spcBef>
                <a:spcPts val="1032"/>
              </a:spcBef>
            </a:pPr>
            <a:r>
              <a:rPr lang="en-US" sz="1800" i="1" dirty="0"/>
              <a:t>Collision resistance</a:t>
            </a:r>
            <a:r>
              <a:rPr lang="en-US" sz="1800" dirty="0"/>
              <a:t> It should be difficult to find two different messages </a:t>
            </a:r>
            <a:r>
              <a:rPr lang="en-US" sz="1800" i="1" dirty="0"/>
              <a:t>m</a:t>
            </a:r>
            <a:r>
              <a:rPr lang="en-US" sz="1800" baseline="-25000" dirty="0"/>
              <a:t>1</a:t>
            </a:r>
            <a:r>
              <a:rPr lang="en-US" sz="1800" dirty="0"/>
              <a:t> and </a:t>
            </a:r>
            <a:r>
              <a:rPr lang="en-US" sz="1800" i="1" dirty="0"/>
              <a:t>m</a:t>
            </a:r>
            <a:r>
              <a:rPr lang="en-US" sz="1800" baseline="-25000" dirty="0"/>
              <a:t>2</a:t>
            </a:r>
            <a:r>
              <a:rPr lang="en-US" sz="1800" dirty="0"/>
              <a:t> such that </a:t>
            </a:r>
            <a:r>
              <a:rPr lang="en-US" sz="1800" i="1" dirty="0"/>
              <a:t>hash</a:t>
            </a:r>
            <a:r>
              <a:rPr lang="en-US" sz="1800" dirty="0"/>
              <a:t>(</a:t>
            </a:r>
            <a:r>
              <a:rPr lang="en-US" sz="1800" i="1" dirty="0"/>
              <a:t>m</a:t>
            </a:r>
            <a:r>
              <a:rPr lang="en-US" sz="1800" baseline="-25000" dirty="0"/>
              <a:t>1</a:t>
            </a:r>
            <a:r>
              <a:rPr lang="en-US" sz="1800" dirty="0"/>
              <a:t>) = </a:t>
            </a:r>
            <a:r>
              <a:rPr lang="en-US" sz="1800" i="1" dirty="0"/>
              <a:t>hash</a:t>
            </a:r>
            <a:r>
              <a:rPr lang="en-US" sz="1800" dirty="0"/>
              <a:t>(</a:t>
            </a:r>
            <a:r>
              <a:rPr lang="en-US" sz="1800" i="1" dirty="0"/>
              <a:t>m</a:t>
            </a:r>
            <a:r>
              <a:rPr lang="en-US" sz="1800" baseline="-25000" dirty="0"/>
              <a:t>2</a:t>
            </a:r>
            <a:r>
              <a:rPr lang="en-US" sz="1800" dirty="0"/>
              <a:t>). Such a pair is called a cryptographic hash collision. This property is sometimes referred to as </a:t>
            </a:r>
            <a:r>
              <a:rPr lang="en-US" sz="1800" i="1" dirty="0"/>
              <a:t>strong collision resistance</a:t>
            </a:r>
            <a:endParaRPr lang="en-US" sz="1800" dirty="0"/>
          </a:p>
        </p:txBody>
      </p:sp>
      <p:sp>
        <p:nvSpPr>
          <p:cNvPr id="7"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8" name="Slide Number Placeholder 7"/>
          <p:cNvSpPr>
            <a:spLocks noGrp="1"/>
          </p:cNvSpPr>
          <p:nvPr>
            <p:ph type="sldNum" sz="quarter" idx="12"/>
          </p:nvPr>
        </p:nvSpPr>
        <p:spPr/>
        <p:txBody>
          <a:bodyPr/>
          <a:lstStyle/>
          <a:p>
            <a:fld id="{16CE333F-2060-0E4C-9522-8EFD15CA4C3C}" type="slidenum">
              <a:rPr lang="en-US" smtClean="0"/>
              <a:t>41</a:t>
            </a:fld>
            <a:endParaRPr lang="en-US"/>
          </a:p>
        </p:txBody>
      </p:sp>
    </p:spTree>
    <p:extLst>
      <p:ext uri="{BB962C8B-B14F-4D97-AF65-F5344CB8AC3E}">
        <p14:creationId xmlns:p14="http://schemas.microsoft.com/office/powerpoint/2010/main" val="359093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200"/>
              </a:spcAft>
              <a:buNone/>
            </a:pPr>
            <a:r>
              <a:rPr lang="en-US" sz="2000" dirty="0"/>
              <a:t>An illustration of the potential use of a cryptographic hash is as follows: </a:t>
            </a:r>
          </a:p>
          <a:p>
            <a:pPr>
              <a:spcBef>
                <a:spcPts val="0"/>
              </a:spcBef>
              <a:spcAft>
                <a:spcPts val="1200"/>
              </a:spcAft>
            </a:pPr>
            <a:r>
              <a:rPr lang="en-US" sz="1800" dirty="0"/>
              <a:t>Alice poses a tough math problem to Bob and claims she has solved it. </a:t>
            </a:r>
          </a:p>
          <a:p>
            <a:pPr>
              <a:spcBef>
                <a:spcPts val="0"/>
              </a:spcBef>
              <a:spcAft>
                <a:spcPts val="1200"/>
              </a:spcAft>
            </a:pPr>
            <a:r>
              <a:rPr lang="en-US" sz="1800" dirty="0"/>
              <a:t>Bob would like to try it himself, but would yet like to be sure that Alice is not bluffing. </a:t>
            </a:r>
          </a:p>
          <a:p>
            <a:pPr>
              <a:spcBef>
                <a:spcPts val="0"/>
              </a:spcBef>
              <a:spcAft>
                <a:spcPts val="1200"/>
              </a:spcAft>
            </a:pPr>
            <a:r>
              <a:rPr lang="en-US" sz="1800" dirty="0"/>
              <a:t>Therefore, Alice writes down her solution, computes its hash and tells Bob the hash value (whilst keeping the solution secret). </a:t>
            </a:r>
          </a:p>
          <a:p>
            <a:pPr>
              <a:spcBef>
                <a:spcPts val="0"/>
              </a:spcBef>
              <a:spcAft>
                <a:spcPts val="1200"/>
              </a:spcAft>
            </a:pPr>
            <a:r>
              <a:rPr lang="en-US" sz="1800" dirty="0"/>
              <a:t>Then, when Bob comes up with the solution himself a few days later, Alice can prove that she had the solution earlier by revealing it and having Bob hash it and check that it matches the hash value given to him before. </a:t>
            </a:r>
          </a:p>
          <a:p>
            <a:pPr>
              <a:spcBef>
                <a:spcPts val="0"/>
              </a:spcBef>
              <a:spcAft>
                <a:spcPts val="1200"/>
              </a:spcAft>
            </a:pPr>
            <a:r>
              <a:rPr lang="en-US" sz="1800" dirty="0"/>
              <a:t>(This is an example of a simple </a:t>
            </a:r>
            <a:r>
              <a:rPr lang="en-US" sz="1800" b="1" dirty="0"/>
              <a:t>commitment scheme,</a:t>
            </a:r>
            <a:r>
              <a:rPr lang="en-US" sz="1800" dirty="0"/>
              <a:t> in actual practice, Alice and Bob will often be computer programs, and the secret would be something less easily spoofed than a claimed puzzle solution).</a:t>
            </a:r>
          </a:p>
        </p:txBody>
      </p:sp>
      <p:sp>
        <p:nvSpPr>
          <p:cNvPr id="7"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4" name="Slide Number Placeholder 3"/>
          <p:cNvSpPr>
            <a:spLocks noGrp="1"/>
          </p:cNvSpPr>
          <p:nvPr>
            <p:ph type="sldNum" sz="quarter" idx="12"/>
          </p:nvPr>
        </p:nvSpPr>
        <p:spPr/>
        <p:txBody>
          <a:bodyPr/>
          <a:lstStyle/>
          <a:p>
            <a:fld id="{16CE333F-2060-0E4C-9522-8EFD15CA4C3C}" type="slidenum">
              <a:rPr lang="en-US" smtClean="0"/>
              <a:t>42</a:t>
            </a:fld>
            <a:endParaRPr lang="en-US"/>
          </a:p>
        </p:txBody>
      </p:sp>
    </p:spTree>
    <p:extLst>
      <p:ext uri="{BB962C8B-B14F-4D97-AF65-F5344CB8AC3E}">
        <p14:creationId xmlns:p14="http://schemas.microsoft.com/office/powerpoint/2010/main" val="2154428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p:txBody>
          <a:bodyPr>
            <a:noAutofit/>
          </a:bodyPr>
          <a:lstStyle/>
          <a:p>
            <a:pPr>
              <a:spcBef>
                <a:spcPts val="0"/>
              </a:spcBef>
              <a:spcAft>
                <a:spcPts val="1200"/>
              </a:spcAft>
            </a:pPr>
            <a:r>
              <a:rPr lang="en-US" sz="1800" i="1" dirty="0"/>
              <a:t>Mining</a:t>
            </a:r>
            <a:r>
              <a:rPr lang="en-US" sz="1800" dirty="0"/>
              <a:t> is a record-keeping service.</a:t>
            </a:r>
          </a:p>
          <a:p>
            <a:pPr>
              <a:spcBef>
                <a:spcPts val="0"/>
              </a:spcBef>
              <a:spcAft>
                <a:spcPts val="1200"/>
              </a:spcAft>
            </a:pPr>
            <a:r>
              <a:rPr lang="en-US" sz="1800" dirty="0"/>
              <a:t>Miners keep the </a:t>
            </a:r>
            <a:r>
              <a:rPr lang="en-US" sz="1800" dirty="0" err="1"/>
              <a:t>blockchain</a:t>
            </a:r>
            <a:r>
              <a:rPr lang="en-US" sz="1800" dirty="0"/>
              <a:t> consistent, complete, and unalterable by repeatedly verifying and collecting newly broadcast transactions into a new group of transactions called a </a:t>
            </a:r>
            <a:r>
              <a:rPr lang="en-US" sz="1800" i="1" dirty="0"/>
              <a:t>block</a:t>
            </a:r>
            <a:r>
              <a:rPr lang="en-US" sz="1800" dirty="0"/>
              <a:t>.</a:t>
            </a:r>
          </a:p>
          <a:p>
            <a:pPr>
              <a:spcBef>
                <a:spcPts val="0"/>
              </a:spcBef>
              <a:spcAft>
                <a:spcPts val="1200"/>
              </a:spcAft>
            </a:pPr>
            <a:r>
              <a:rPr lang="en-US" sz="1800" dirty="0"/>
              <a:t>Each block contains a cryptographic hash of the previous block,</a:t>
            </a:r>
            <a:r>
              <a:rPr lang="en-US" sz="1800" baseline="30000" dirty="0"/>
              <a:t> </a:t>
            </a:r>
            <a:r>
              <a:rPr lang="en-US" sz="1800" dirty="0"/>
              <a:t>using the </a:t>
            </a:r>
            <a:r>
              <a:rPr lang="en-US" sz="1800" dirty="0">
                <a:hlinkClick r:id="rId2" tooltip="SHA-256"/>
              </a:rPr>
              <a:t>SHA-256</a:t>
            </a:r>
            <a:r>
              <a:rPr lang="en-US" sz="1800" dirty="0"/>
              <a:t> hashing algorithm</a:t>
            </a:r>
          </a:p>
          <a:p>
            <a:pPr>
              <a:spcBef>
                <a:spcPts val="0"/>
              </a:spcBef>
              <a:spcAft>
                <a:spcPts val="1200"/>
              </a:spcAft>
            </a:pPr>
            <a:r>
              <a:rPr lang="en-US" sz="1800" dirty="0"/>
              <a:t>This links it to the previous block, thus giving the </a:t>
            </a:r>
            <a:r>
              <a:rPr lang="en-US" sz="1800" dirty="0" err="1"/>
              <a:t>blockchain</a:t>
            </a:r>
            <a:r>
              <a:rPr lang="en-US" sz="1800" dirty="0"/>
              <a:t> its name.</a:t>
            </a:r>
          </a:p>
        </p:txBody>
      </p:sp>
      <p:pic>
        <p:nvPicPr>
          <p:cNvPr id="6" name="Content Placeholder 5" descr="Screen Shot 2017-02-21 at 9.21.41 AM.png"/>
          <p:cNvPicPr>
            <a:picLocks noGrp="1" noChangeAspect="1"/>
          </p:cNvPicPr>
          <p:nvPr>
            <p:ph sz="half" idx="2"/>
          </p:nvPr>
        </p:nvPicPr>
        <p:blipFill>
          <a:blip r:embed="rId3">
            <a:extLst>
              <a:ext uri="{28A0092B-C50C-407E-A947-70E740481C1C}">
                <a14:useLocalDpi xmlns:a14="http://schemas.microsoft.com/office/drawing/2010/main" val="0"/>
              </a:ext>
            </a:extLst>
          </a:blip>
          <a:srcRect t="-23370" b="-23370"/>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43</a:t>
            </a:fld>
            <a:endParaRPr lang="en-US"/>
          </a:p>
        </p:txBody>
      </p:sp>
    </p:spTree>
    <p:extLst>
      <p:ext uri="{BB962C8B-B14F-4D97-AF65-F5344CB8AC3E}">
        <p14:creationId xmlns:p14="http://schemas.microsoft.com/office/powerpoint/2010/main" val="2048322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sz="half" idx="1"/>
          </p:nvPr>
        </p:nvSpPr>
        <p:spPr/>
        <p:txBody>
          <a:bodyPr>
            <a:noAutofit/>
          </a:bodyPr>
          <a:lstStyle/>
          <a:p>
            <a:pPr>
              <a:spcBef>
                <a:spcPts val="0"/>
              </a:spcBef>
              <a:spcAft>
                <a:spcPts val="1200"/>
              </a:spcAft>
            </a:pPr>
            <a:r>
              <a:rPr lang="en-US" sz="1600" dirty="0"/>
              <a:t>In order to be accepted by the rest of the network, a new block must contain a so-called </a:t>
            </a:r>
            <a:r>
              <a:rPr lang="en-US" sz="1600" i="1" dirty="0"/>
              <a:t>proof-of-work</a:t>
            </a:r>
            <a:r>
              <a:rPr lang="en-US" sz="1600" dirty="0"/>
              <a:t>. </a:t>
            </a:r>
          </a:p>
          <a:p>
            <a:pPr>
              <a:spcBef>
                <a:spcPts val="0"/>
              </a:spcBef>
              <a:spcAft>
                <a:spcPts val="1200"/>
              </a:spcAft>
            </a:pPr>
            <a:r>
              <a:rPr lang="en-US" sz="1600" dirty="0"/>
              <a:t>The proof-of-work requires miners to find a number called a </a:t>
            </a:r>
            <a:r>
              <a:rPr lang="en-US" sz="1600" dirty="0">
                <a:hlinkClick r:id="rId2" tooltip="Cryptographic nonce"/>
              </a:rPr>
              <a:t>nonce</a:t>
            </a:r>
            <a:r>
              <a:rPr lang="en-US" sz="1600" dirty="0"/>
              <a:t>, such that when the block content is </a:t>
            </a:r>
            <a:r>
              <a:rPr lang="en-US" sz="1600" dirty="0">
                <a:hlinkClick r:id="rId3" tooltip="Cryptographic hash"/>
              </a:rPr>
              <a:t>hashed</a:t>
            </a:r>
            <a:r>
              <a:rPr lang="en-US" sz="1600" dirty="0"/>
              <a:t> along with the nonce, the result is numerically smaller than the network's </a:t>
            </a:r>
            <a:r>
              <a:rPr lang="en-US" sz="1600" i="1" dirty="0"/>
              <a:t>difficulty target</a:t>
            </a:r>
            <a:r>
              <a:rPr lang="en-US" sz="1600" dirty="0"/>
              <a:t>.</a:t>
            </a:r>
          </a:p>
          <a:p>
            <a:pPr>
              <a:spcBef>
                <a:spcPts val="0"/>
              </a:spcBef>
              <a:spcAft>
                <a:spcPts val="1200"/>
              </a:spcAft>
            </a:pPr>
            <a:r>
              <a:rPr lang="en-US" sz="1600" dirty="0"/>
              <a:t>This proof is easy for any node in the network to verify, but extremely time-consuming to generate, as for a secure cryptographic hash, miners must try many different nonce values (usually the sequence of tested values is 0, 1, 2, 3, </a:t>
            </a:r>
            <a:r>
              <a:rPr lang="is-IS" sz="1600" dirty="0"/>
              <a:t>…</a:t>
            </a:r>
            <a:r>
              <a:rPr lang="en-US" sz="1600" dirty="0"/>
              <a:t>) before meeting the difficulty target.</a:t>
            </a:r>
          </a:p>
        </p:txBody>
      </p:sp>
      <p:pic>
        <p:nvPicPr>
          <p:cNvPr id="9" name="Content Placeholder 5" descr="Screen Shot 2017-02-21 at 9.21.41 AM.png"/>
          <p:cNvPicPr>
            <a:picLocks noGrp="1" noChangeAspect="1"/>
          </p:cNvPicPr>
          <p:nvPr>
            <p:ph sz="half" idx="2"/>
          </p:nvPr>
        </p:nvPicPr>
        <p:blipFill>
          <a:blip r:embed="rId4">
            <a:extLst>
              <a:ext uri="{28A0092B-C50C-407E-A947-70E740481C1C}">
                <a14:useLocalDpi xmlns:a14="http://schemas.microsoft.com/office/drawing/2010/main" val="0"/>
              </a:ext>
            </a:extLst>
          </a:blip>
          <a:srcRect t="-23370" b="-23370"/>
          <a:stretch>
            <a:fillRect/>
          </a:stretch>
        </p:blipFill>
        <p:spPr/>
      </p:pic>
      <p:sp>
        <p:nvSpPr>
          <p:cNvPr id="10" name="Slide Number Placeholder 9"/>
          <p:cNvSpPr>
            <a:spLocks noGrp="1"/>
          </p:cNvSpPr>
          <p:nvPr>
            <p:ph type="sldNum" sz="quarter" idx="12"/>
          </p:nvPr>
        </p:nvSpPr>
        <p:spPr/>
        <p:txBody>
          <a:bodyPr/>
          <a:lstStyle/>
          <a:p>
            <a:fld id="{16CE333F-2060-0E4C-9522-8EFD15CA4C3C}" type="slidenum">
              <a:rPr lang="en-US" smtClean="0"/>
              <a:t>44</a:t>
            </a:fld>
            <a:endParaRPr lang="en-US"/>
          </a:p>
        </p:txBody>
      </p:sp>
    </p:spTree>
    <p:extLst>
      <p:ext uri="{BB962C8B-B14F-4D97-AF65-F5344CB8AC3E}">
        <p14:creationId xmlns:p14="http://schemas.microsoft.com/office/powerpoint/2010/main" val="243006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5488577" cy="1143000"/>
          </a:xfrm>
        </p:spPr>
        <p:txBody>
          <a:bodyPr>
            <a:normAutofit fontScale="90000"/>
          </a:bodyPr>
          <a:lstStyle/>
          <a:p>
            <a:r>
              <a:rPr lang="en-US" dirty="0">
                <a:solidFill>
                  <a:srgbClr val="FF0000"/>
                </a:solidFill>
              </a:rPr>
              <a:t>Meaning of a “Nonce”</a:t>
            </a:r>
            <a:br>
              <a:rPr lang="en-US" dirty="0">
                <a:solidFill>
                  <a:srgbClr val="FF0000"/>
                </a:solidFill>
              </a:rPr>
            </a:br>
            <a:r>
              <a:rPr lang="en-US" sz="2700" dirty="0">
                <a:solidFill>
                  <a:srgbClr val="123DFF"/>
                </a:solidFill>
              </a:rPr>
              <a:t>https://</a:t>
            </a:r>
            <a:r>
              <a:rPr lang="en-US" sz="2700" dirty="0" err="1">
                <a:solidFill>
                  <a:srgbClr val="123DFF"/>
                </a:solidFill>
              </a:rPr>
              <a:t>en.bitcoin.it</a:t>
            </a:r>
            <a:r>
              <a:rPr lang="en-US" sz="2700" dirty="0">
                <a:solidFill>
                  <a:srgbClr val="123DFF"/>
                </a:solidFill>
              </a:rPr>
              <a:t>/wiki/Nonce</a:t>
            </a:r>
          </a:p>
        </p:txBody>
      </p:sp>
      <p:sp>
        <p:nvSpPr>
          <p:cNvPr id="5" name="Slide Number Placeholder 4"/>
          <p:cNvSpPr>
            <a:spLocks noGrp="1"/>
          </p:cNvSpPr>
          <p:nvPr>
            <p:ph type="sldNum" sz="quarter" idx="12"/>
          </p:nvPr>
        </p:nvSpPr>
        <p:spPr/>
        <p:txBody>
          <a:bodyPr/>
          <a:lstStyle/>
          <a:p>
            <a:fld id="{16CE333F-2060-0E4C-9522-8EFD15CA4C3C}" type="slidenum">
              <a:rPr lang="en-US" smtClean="0"/>
              <a:t>45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34" y="1417638"/>
            <a:ext cx="7245531" cy="5285802"/>
          </a:xfrm>
          <a:prstGeom prst="rect">
            <a:avLst/>
          </a:prstGeom>
        </p:spPr>
      </p:pic>
      <p:sp>
        <p:nvSpPr>
          <p:cNvPr id="8" name="Rectangular Callout 7"/>
          <p:cNvSpPr/>
          <p:nvPr/>
        </p:nvSpPr>
        <p:spPr>
          <a:xfrm>
            <a:off x="6339840" y="731519"/>
            <a:ext cx="2734491" cy="984069"/>
          </a:xfrm>
          <a:prstGeom prst="wedgeRectCallout">
            <a:avLst>
              <a:gd name="adj1" fmla="val -100172"/>
              <a:gd name="adj2" fmla="val 68695"/>
            </a:avLst>
          </a:prstGeom>
          <a:solidFill>
            <a:srgbClr val="F79646">
              <a:alpha val="3411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420393" y="811302"/>
            <a:ext cx="2592980" cy="830997"/>
          </a:xfrm>
          <a:prstGeom prst="rect">
            <a:avLst/>
          </a:prstGeom>
          <a:noFill/>
        </p:spPr>
        <p:txBody>
          <a:bodyPr wrap="square" rtlCol="0">
            <a:spAutoFit/>
          </a:bodyPr>
          <a:lstStyle/>
          <a:p>
            <a:pPr algn="just"/>
            <a:r>
              <a:rPr lang="en-US" sz="1200" dirty="0" err="1"/>
              <a:t>i.e</a:t>
            </a:r>
            <a:r>
              <a:rPr lang="en-US" sz="1200" dirty="0"/>
              <a:t>, Miners have to find the string of integers that will lead to the required number of zeros in the hash by using random trials</a:t>
            </a:r>
          </a:p>
        </p:txBody>
      </p:sp>
    </p:spTree>
    <p:extLst>
      <p:ext uri="{BB962C8B-B14F-4D97-AF65-F5344CB8AC3E}">
        <p14:creationId xmlns:p14="http://schemas.microsoft.com/office/powerpoint/2010/main" val="1267181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6568" y="274638"/>
            <a:ext cx="8710864" cy="1143000"/>
          </a:xfrm>
        </p:spPr>
        <p:txBody>
          <a:bodyPr>
            <a:normAutofit fontScale="90000"/>
          </a:bodyPr>
          <a:lstStyle/>
          <a:p>
            <a:r>
              <a:rPr lang="en-US" dirty="0">
                <a:solidFill>
                  <a:srgbClr val="FF0000"/>
                </a:solidFill>
              </a:rPr>
              <a:t>Example of a Hashed Block</a:t>
            </a:r>
            <a:br>
              <a:rPr lang="en-US" dirty="0">
                <a:solidFill>
                  <a:srgbClr val="FF0000"/>
                </a:solidFill>
              </a:rPr>
            </a:br>
            <a:r>
              <a:rPr lang="en-US" sz="1600" dirty="0">
                <a:solidFill>
                  <a:srgbClr val="0000FF"/>
                </a:solidFill>
              </a:rPr>
              <a:t>https://</a:t>
            </a:r>
            <a:r>
              <a:rPr lang="en-US" sz="1600" dirty="0" err="1">
                <a:solidFill>
                  <a:srgbClr val="0000FF"/>
                </a:solidFill>
              </a:rPr>
              <a:t>blockexplorer.com</a:t>
            </a:r>
            <a:r>
              <a:rPr lang="en-US" sz="1600" dirty="0">
                <a:solidFill>
                  <a:srgbClr val="0000FF"/>
                </a:solidFill>
              </a:rPr>
              <a:t>/block/00000000000000001e8d6829a8a21adc5d38d0a473b144b6765798e61f98bd1d</a:t>
            </a:r>
          </a:p>
        </p:txBody>
      </p:sp>
      <p:pic>
        <p:nvPicPr>
          <p:cNvPr id="8" name="Content Placeholder 7" descr="Screen Shot 2017-03-07 at 1.16.36 PM.png"/>
          <p:cNvPicPr>
            <a:picLocks noGrp="1" noChangeAspect="1"/>
          </p:cNvPicPr>
          <p:nvPr>
            <p:ph idx="1"/>
          </p:nvPr>
        </p:nvPicPr>
        <p:blipFill>
          <a:blip r:embed="rId2">
            <a:extLst>
              <a:ext uri="{28A0092B-C50C-407E-A947-70E740481C1C}">
                <a14:useLocalDpi xmlns:a14="http://schemas.microsoft.com/office/drawing/2010/main" val="0"/>
              </a:ext>
            </a:extLst>
          </a:blip>
          <a:srcRect l="-12124" r="-12124"/>
          <a:stretch>
            <a:fillRect/>
          </a:stretch>
        </p:blipFill>
        <p:spPr>
          <a:xfrm>
            <a:off x="457200" y="1600199"/>
            <a:ext cx="8230176" cy="4526280"/>
          </a:xfrm>
        </p:spPr>
      </p:pic>
      <p:sp>
        <p:nvSpPr>
          <p:cNvPr id="5" name="Slide Number Placeholder 4"/>
          <p:cNvSpPr>
            <a:spLocks noGrp="1"/>
          </p:cNvSpPr>
          <p:nvPr>
            <p:ph type="sldNum" sz="quarter" idx="12"/>
          </p:nvPr>
        </p:nvSpPr>
        <p:spPr/>
        <p:txBody>
          <a:bodyPr/>
          <a:lstStyle/>
          <a:p>
            <a:fld id="{16CE333F-2060-0E4C-9522-8EFD15CA4C3C}" type="slidenum">
              <a:rPr lang="en-US" smtClean="0"/>
              <a:t>46</a:t>
            </a:fld>
            <a:endParaRPr lang="en-US"/>
          </a:p>
        </p:txBody>
      </p:sp>
      <p:sp>
        <p:nvSpPr>
          <p:cNvPr id="2" name="Rectangle 1">
            <a:extLst>
              <a:ext uri="{FF2B5EF4-FFF2-40B4-BE49-F238E27FC236}">
                <a16:creationId xmlns:a16="http://schemas.microsoft.com/office/drawing/2014/main" id="{9AE2401C-0282-104B-8B61-63850A7F9892}"/>
              </a:ext>
            </a:extLst>
          </p:cNvPr>
          <p:cNvSpPr/>
          <p:nvPr/>
        </p:nvSpPr>
        <p:spPr>
          <a:xfrm>
            <a:off x="2934789" y="1031397"/>
            <a:ext cx="1463040" cy="20900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ular Callout 2">
            <a:extLst>
              <a:ext uri="{FF2B5EF4-FFF2-40B4-BE49-F238E27FC236}">
                <a16:creationId xmlns:a16="http://schemas.microsoft.com/office/drawing/2014/main" id="{D9CA3F9E-708B-8A42-B1E3-762C436413B1}"/>
              </a:ext>
            </a:extLst>
          </p:cNvPr>
          <p:cNvSpPr/>
          <p:nvPr/>
        </p:nvSpPr>
        <p:spPr>
          <a:xfrm>
            <a:off x="4972481" y="2048635"/>
            <a:ext cx="1968137" cy="468086"/>
          </a:xfrm>
          <a:prstGeom prst="wedgeRectCallout">
            <a:avLst>
              <a:gd name="adj1" fmla="val -108967"/>
              <a:gd name="adj2" fmla="val -21923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This is the “nonce”</a:t>
            </a:r>
          </a:p>
        </p:txBody>
      </p:sp>
    </p:spTree>
    <p:extLst>
      <p:ext uri="{BB962C8B-B14F-4D97-AF65-F5344CB8AC3E}">
        <p14:creationId xmlns:p14="http://schemas.microsoft.com/office/powerpoint/2010/main" val="1037808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err="1">
                <a:solidFill>
                  <a:srgbClr val="FF0000"/>
                </a:solidFill>
              </a:rPr>
              <a:t>Blockchain</a:t>
            </a:r>
            <a:br>
              <a:rPr lang="en-US" sz="2400" dirty="0"/>
            </a:br>
            <a:r>
              <a:rPr lang="en-US" sz="2400" dirty="0">
                <a:solidFill>
                  <a:srgbClr val="123DFF"/>
                </a:solidFill>
              </a:rPr>
              <a:t>https://</a:t>
            </a:r>
            <a:r>
              <a:rPr lang="en-US" sz="2400" dirty="0" err="1">
                <a:solidFill>
                  <a:srgbClr val="123DFF"/>
                </a:solidFill>
              </a:rPr>
              <a:t>www.blockchain.com</a:t>
            </a:r>
            <a:r>
              <a:rPr lang="en-US" sz="2400" dirty="0">
                <a:solidFill>
                  <a:srgbClr val="123DFF"/>
                </a:solidFill>
              </a:rPr>
              <a:t>/</a:t>
            </a:r>
          </a:p>
        </p:txBody>
      </p:sp>
      <p:sp>
        <p:nvSpPr>
          <p:cNvPr id="4" name="Slide Number Placeholder 3"/>
          <p:cNvSpPr>
            <a:spLocks noGrp="1"/>
          </p:cNvSpPr>
          <p:nvPr>
            <p:ph type="sldNum" sz="quarter" idx="12"/>
          </p:nvPr>
        </p:nvSpPr>
        <p:spPr/>
        <p:txBody>
          <a:bodyPr/>
          <a:lstStyle/>
          <a:p>
            <a:fld id="{16CE333F-2060-0E4C-9522-8EFD15CA4C3C}" type="slidenum">
              <a:rPr lang="en-US" smtClean="0"/>
              <a:t>47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177"/>
            <a:ext cx="9144000" cy="4148214"/>
          </a:xfrm>
          <a:prstGeom prst="rect">
            <a:avLst/>
          </a:prstGeom>
        </p:spPr>
      </p:pic>
    </p:spTree>
    <p:extLst>
      <p:ext uri="{BB962C8B-B14F-4D97-AF65-F5344CB8AC3E}">
        <p14:creationId xmlns:p14="http://schemas.microsoft.com/office/powerpoint/2010/main" val="1624430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6CE333F-2060-0E4C-9522-8EFD15CA4C3C}" type="slidenum">
              <a:rPr lang="en-US" smtClean="0"/>
              <a:t>48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17" y="274638"/>
            <a:ext cx="8191883" cy="5908040"/>
          </a:xfrm>
          <a:prstGeom prst="rect">
            <a:avLst/>
          </a:prstGeom>
        </p:spPr>
      </p:pic>
    </p:spTree>
    <p:extLst>
      <p:ext uri="{BB962C8B-B14F-4D97-AF65-F5344CB8AC3E}">
        <p14:creationId xmlns:p14="http://schemas.microsoft.com/office/powerpoint/2010/main" val="843540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04631"/>
          </a:xfrm>
        </p:spPr>
        <p:txBody>
          <a:bodyPr>
            <a:normAutofit fontScale="90000"/>
          </a:bodyPr>
          <a:lstStyle/>
          <a:p>
            <a:r>
              <a:rPr lang="en-US" dirty="0">
                <a:solidFill>
                  <a:srgbClr val="FF0000"/>
                </a:solidFill>
              </a:rPr>
              <a:t>Block #513521 Transactions </a:t>
            </a:r>
          </a:p>
        </p:txBody>
      </p:sp>
      <p:sp>
        <p:nvSpPr>
          <p:cNvPr id="4" name="Slide Number Placeholder 3"/>
          <p:cNvSpPr>
            <a:spLocks noGrp="1"/>
          </p:cNvSpPr>
          <p:nvPr>
            <p:ph type="sldNum" sz="quarter" idx="12"/>
          </p:nvPr>
        </p:nvSpPr>
        <p:spPr/>
        <p:txBody>
          <a:bodyPr/>
          <a:lstStyle/>
          <a:p>
            <a:fld id="{16CE333F-2060-0E4C-9522-8EFD15CA4C3C}" type="slidenum">
              <a:rPr lang="en-US" smtClean="0"/>
              <a:t>49</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35" y="894747"/>
            <a:ext cx="7165300" cy="5826728"/>
          </a:xfrm>
          <a:prstGeom prst="rect">
            <a:avLst/>
          </a:prstGeom>
        </p:spPr>
      </p:pic>
      <p:sp>
        <p:nvSpPr>
          <p:cNvPr id="9" name="TextBox 8"/>
          <p:cNvSpPr txBox="1"/>
          <p:nvPr/>
        </p:nvSpPr>
        <p:spPr>
          <a:xfrm>
            <a:off x="2960914" y="6451822"/>
            <a:ext cx="2734492" cy="369332"/>
          </a:xfrm>
          <a:prstGeom prst="rect">
            <a:avLst/>
          </a:prstGeom>
          <a:noFill/>
        </p:spPr>
        <p:txBody>
          <a:bodyPr wrap="square" rtlCol="0">
            <a:spAutoFit/>
          </a:bodyPr>
          <a:lstStyle/>
          <a:p>
            <a:pPr algn="ctr"/>
            <a:r>
              <a:rPr lang="mr-IN" dirty="0"/>
              <a:t>…</a:t>
            </a:r>
            <a:r>
              <a:rPr lang="en-US" dirty="0"/>
              <a:t>and many more</a:t>
            </a:r>
          </a:p>
        </p:txBody>
      </p:sp>
    </p:spTree>
    <p:extLst>
      <p:ext uri="{BB962C8B-B14F-4D97-AF65-F5344CB8AC3E}">
        <p14:creationId xmlns:p14="http://schemas.microsoft.com/office/powerpoint/2010/main" val="184188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solidFill>
                  <a:srgbClr val="FF0000"/>
                </a:solidFill>
              </a:rPr>
              <a:t>Cryptojacking</a:t>
            </a:r>
            <a:br>
              <a:rPr lang="en-US" sz="2800" dirty="0">
                <a:solidFill>
                  <a:srgbClr val="FF0000"/>
                </a:solidFill>
              </a:rPr>
            </a:br>
            <a:r>
              <a:rPr lang="en-US" sz="2200" dirty="0">
                <a:solidFill>
                  <a:srgbClr val="C00000"/>
                </a:solidFill>
              </a:rPr>
              <a:t>https://</a:t>
            </a:r>
            <a:r>
              <a:rPr lang="en-US" sz="2200" dirty="0" err="1">
                <a:solidFill>
                  <a:srgbClr val="C00000"/>
                </a:solidFill>
              </a:rPr>
              <a:t>www.wired.com</a:t>
            </a:r>
            <a:r>
              <a:rPr lang="en-US" sz="2200" dirty="0">
                <a:solidFill>
                  <a:srgbClr val="C00000"/>
                </a:solidFill>
              </a:rPr>
              <a:t>/story/</a:t>
            </a:r>
            <a:r>
              <a:rPr lang="en-US" sz="2200" dirty="0" err="1">
                <a:solidFill>
                  <a:srgbClr val="C00000"/>
                </a:solidFill>
              </a:rPr>
              <a:t>cryptojacking</a:t>
            </a:r>
            <a:r>
              <a:rPr lang="en-US" sz="2200" dirty="0">
                <a:solidFill>
                  <a:srgbClr val="C00000"/>
                </a:solidFill>
              </a:rPr>
              <a:t>-cryptocurrency-mining-browser/</a:t>
            </a:r>
          </a:p>
        </p:txBody>
      </p:sp>
      <p:sp>
        <p:nvSpPr>
          <p:cNvPr id="4" name="Content Placeholder 3"/>
          <p:cNvSpPr>
            <a:spLocks noGrp="1"/>
          </p:cNvSpPr>
          <p:nvPr>
            <p:ph idx="1"/>
          </p:nvPr>
        </p:nvSpPr>
        <p:spPr/>
        <p:txBody>
          <a:bodyPr>
            <a:normAutofit fontScale="77500" lnSpcReduction="20000"/>
          </a:bodyPr>
          <a:lstStyle/>
          <a:p>
            <a:r>
              <a:rPr lang="en-US" dirty="0"/>
              <a:t>There’s something new to add to your fun mental list of invisible internet dangers. </a:t>
            </a:r>
          </a:p>
          <a:p>
            <a:r>
              <a:rPr lang="en-US" dirty="0"/>
              <a:t>Joining classic favorites like adware and spyware comes a new, tricky threat called “</a:t>
            </a:r>
            <a:r>
              <a:rPr lang="en-US" dirty="0" err="1">
                <a:solidFill>
                  <a:srgbClr val="FF0000"/>
                </a:solidFill>
              </a:rPr>
              <a:t>cryptojacking</a:t>
            </a:r>
            <a:r>
              <a:rPr lang="en-US" dirty="0"/>
              <a:t>,” which secretly uses your laptop or mobile device to mine cryptocurrency when you visit an infected site.</a:t>
            </a:r>
          </a:p>
          <a:p>
            <a:r>
              <a:rPr lang="en-US" dirty="0" err="1"/>
              <a:t>Cryptojacking</a:t>
            </a:r>
            <a:r>
              <a:rPr lang="en-US" dirty="0"/>
              <a:t> has exploded in popularity over the past few weeks, because it offers a clever twist. </a:t>
            </a:r>
          </a:p>
          <a:p>
            <a:r>
              <a:rPr lang="en-US" dirty="0"/>
              <a:t>The latest technique uses </a:t>
            </a:r>
            <a:r>
              <a:rPr lang="en-US" dirty="0" err="1"/>
              <a:t>Javascript</a:t>
            </a:r>
            <a:r>
              <a:rPr lang="en-US" dirty="0"/>
              <a:t> to start working instantly when you load a compromised web page. </a:t>
            </a:r>
          </a:p>
          <a:p>
            <a:r>
              <a:rPr lang="en-US" dirty="0"/>
              <a:t>There's no immediate way to tell that the page has a hidden mining component, and you may not even notice any impact on performance</a:t>
            </a:r>
          </a:p>
        </p:txBody>
      </p:sp>
      <p:sp>
        <p:nvSpPr>
          <p:cNvPr id="2" name="Slide Number Placeholder 1"/>
          <p:cNvSpPr>
            <a:spLocks noGrp="1"/>
          </p:cNvSpPr>
          <p:nvPr>
            <p:ph type="sldNum" sz="quarter" idx="12"/>
          </p:nvPr>
        </p:nvSpPr>
        <p:spPr/>
        <p:txBody>
          <a:bodyPr/>
          <a:lstStyle/>
          <a:p>
            <a:fld id="{16CE333F-2060-0E4C-9522-8EFD15CA4C3C}" type="slidenum">
              <a:rPr lang="en-US" smtClean="0"/>
              <a:t>5</a:t>
            </a:fld>
            <a:endParaRPr lang="en-US"/>
          </a:p>
        </p:txBody>
      </p:sp>
    </p:spTree>
    <p:extLst>
      <p:ext uri="{BB962C8B-B14F-4D97-AF65-F5344CB8AC3E}">
        <p14:creationId xmlns:p14="http://schemas.microsoft.com/office/powerpoint/2010/main" val="2029055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FF0000"/>
                </a:solidFill>
              </a:rPr>
              <a:t>Example of a Hashed Block</a:t>
            </a:r>
            <a:br>
              <a:rPr lang="en-US" dirty="0">
                <a:solidFill>
                  <a:srgbClr val="FF0000"/>
                </a:solidFill>
              </a:rPr>
            </a:br>
            <a:r>
              <a:rPr lang="en-US" sz="1600" dirty="0">
                <a:solidFill>
                  <a:srgbClr val="0000FF"/>
                </a:solidFill>
              </a:rPr>
              <a:t>https://</a:t>
            </a:r>
            <a:r>
              <a:rPr lang="en-US" sz="1600" dirty="0" err="1">
                <a:solidFill>
                  <a:srgbClr val="0000FF"/>
                </a:solidFill>
              </a:rPr>
              <a:t>blockexplorer.com</a:t>
            </a:r>
            <a:r>
              <a:rPr lang="en-US" sz="1600" dirty="0">
                <a:solidFill>
                  <a:srgbClr val="0000FF"/>
                </a:solidFill>
              </a:rPr>
              <a:t>/block/00000000000000001e8d6829a8a21adc5d38d0a473b144b6765798e61f98bd1d</a:t>
            </a:r>
          </a:p>
        </p:txBody>
      </p:sp>
      <p:pic>
        <p:nvPicPr>
          <p:cNvPr id="8" name="Content Placeholder 7" descr="Screen Shot 2017-03-07 at 1.16.36 PM.png"/>
          <p:cNvPicPr>
            <a:picLocks noGrp="1" noChangeAspect="1"/>
          </p:cNvPicPr>
          <p:nvPr>
            <p:ph idx="1"/>
          </p:nvPr>
        </p:nvPicPr>
        <p:blipFill>
          <a:blip r:embed="rId2">
            <a:extLst>
              <a:ext uri="{28A0092B-C50C-407E-A947-70E740481C1C}">
                <a14:useLocalDpi xmlns:a14="http://schemas.microsoft.com/office/drawing/2010/main" val="0"/>
              </a:ext>
            </a:extLst>
          </a:blip>
          <a:srcRect l="-12124" r="-12124"/>
          <a:stretch>
            <a:fillRect/>
          </a:stretch>
        </p:blipFill>
        <p:spPr/>
      </p:pic>
      <p:sp>
        <p:nvSpPr>
          <p:cNvPr id="5" name="Slide Number Placeholder 4"/>
          <p:cNvSpPr>
            <a:spLocks noGrp="1"/>
          </p:cNvSpPr>
          <p:nvPr>
            <p:ph type="sldNum" sz="quarter" idx="12"/>
          </p:nvPr>
        </p:nvSpPr>
        <p:spPr/>
        <p:txBody>
          <a:bodyPr/>
          <a:lstStyle/>
          <a:p>
            <a:fld id="{16CE333F-2060-0E4C-9522-8EFD15CA4C3C}" type="slidenum">
              <a:rPr lang="en-US" smtClean="0"/>
              <a:t>50</a:t>
            </a:fld>
            <a:endParaRPr lang="en-US"/>
          </a:p>
        </p:txBody>
      </p:sp>
    </p:spTree>
    <p:extLst>
      <p:ext uri="{BB962C8B-B14F-4D97-AF65-F5344CB8AC3E}">
        <p14:creationId xmlns:p14="http://schemas.microsoft.com/office/powerpoint/2010/main" val="19273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idx="1"/>
          </p:nvPr>
        </p:nvSpPr>
        <p:spPr/>
        <p:txBody>
          <a:bodyPr>
            <a:normAutofit fontScale="92500" lnSpcReduction="10000"/>
          </a:bodyPr>
          <a:lstStyle/>
          <a:p>
            <a:pPr>
              <a:spcBef>
                <a:spcPts val="0"/>
              </a:spcBef>
              <a:spcAft>
                <a:spcPts val="1200"/>
              </a:spcAft>
            </a:pPr>
            <a:r>
              <a:rPr lang="en-US" sz="2000" dirty="0">
                <a:solidFill>
                  <a:srgbClr val="0E47FF"/>
                </a:solidFill>
              </a:rPr>
              <a:t>Every 2016 blocks (approximately 14 days), the difficulty target is adjusted based on the network's recent performance, with the aim of keeping the average time between new blocks at ten minutes. </a:t>
            </a:r>
          </a:p>
          <a:p>
            <a:pPr>
              <a:spcBef>
                <a:spcPts val="0"/>
              </a:spcBef>
              <a:spcAft>
                <a:spcPts val="1200"/>
              </a:spcAft>
            </a:pPr>
            <a:r>
              <a:rPr lang="en-US" sz="2000" dirty="0"/>
              <a:t>In this way the system automatically adapts to the total amount of mining power on the network.</a:t>
            </a:r>
          </a:p>
          <a:p>
            <a:pPr>
              <a:spcBef>
                <a:spcPts val="0"/>
              </a:spcBef>
              <a:spcAft>
                <a:spcPts val="1200"/>
              </a:spcAft>
            </a:pPr>
            <a:r>
              <a:rPr lang="en-US" sz="2000" dirty="0"/>
              <a:t>Between 1 March 2014 and 1 March 2015, the average number of </a:t>
            </a:r>
            <a:r>
              <a:rPr lang="en-US" sz="2000" dirty="0" err="1"/>
              <a:t>nonces</a:t>
            </a:r>
            <a:r>
              <a:rPr lang="en-US" sz="2000" dirty="0"/>
              <a:t> miners had to try before creating a new block increased from 16.4 quintillion to 200.5 quintillion.</a:t>
            </a:r>
          </a:p>
          <a:p>
            <a:pPr>
              <a:spcBef>
                <a:spcPts val="0"/>
              </a:spcBef>
              <a:spcAft>
                <a:spcPts val="1200"/>
              </a:spcAft>
            </a:pPr>
            <a:r>
              <a:rPr lang="en-US" sz="2000" dirty="0"/>
              <a:t>The proof-of-work system, alongside the chaining of blocks, makes modifications of the </a:t>
            </a:r>
            <a:r>
              <a:rPr lang="en-US" sz="2000" dirty="0" err="1"/>
              <a:t>blockchain</a:t>
            </a:r>
            <a:r>
              <a:rPr lang="en-US" sz="2000" dirty="0"/>
              <a:t> extremely hard, as an attacker must modify all subsequent blocks in order for the modifications of one block to be accepted. </a:t>
            </a:r>
          </a:p>
          <a:p>
            <a:pPr>
              <a:spcBef>
                <a:spcPts val="0"/>
              </a:spcBef>
              <a:spcAft>
                <a:spcPts val="1200"/>
              </a:spcAft>
            </a:pPr>
            <a:r>
              <a:rPr lang="en-US" sz="2000" dirty="0"/>
              <a:t>As new blocks are mined all the time, the difficulty of modifying a block increases as time passes and the number of subsequent blocks (also called </a:t>
            </a:r>
            <a:r>
              <a:rPr lang="en-US" sz="2000" i="1" dirty="0"/>
              <a:t>confirmations</a:t>
            </a:r>
            <a:r>
              <a:rPr lang="en-US" sz="2000" dirty="0"/>
              <a:t> of the given block) increases.</a:t>
            </a:r>
          </a:p>
          <a:p>
            <a:pPr>
              <a:spcBef>
                <a:spcPts val="0"/>
              </a:spcBef>
              <a:spcAft>
                <a:spcPts val="1200"/>
              </a:spcAft>
            </a:pPr>
            <a:endParaRPr lang="en-US" sz="2000" dirty="0"/>
          </a:p>
        </p:txBody>
      </p:sp>
      <p:sp>
        <p:nvSpPr>
          <p:cNvPr id="2" name="Slide Number Placeholder 1"/>
          <p:cNvSpPr>
            <a:spLocks noGrp="1"/>
          </p:cNvSpPr>
          <p:nvPr>
            <p:ph type="sldNum" sz="quarter" idx="12"/>
          </p:nvPr>
        </p:nvSpPr>
        <p:spPr/>
        <p:txBody>
          <a:bodyPr/>
          <a:lstStyle/>
          <a:p>
            <a:fld id="{16CE333F-2060-0E4C-9522-8EFD15CA4C3C}" type="slidenum">
              <a:rPr lang="en-US" smtClean="0"/>
              <a:t>51</a:t>
            </a:fld>
            <a:endParaRPr lang="en-US"/>
          </a:p>
        </p:txBody>
      </p:sp>
    </p:spTree>
    <p:extLst>
      <p:ext uri="{BB962C8B-B14F-4D97-AF65-F5344CB8AC3E}">
        <p14:creationId xmlns:p14="http://schemas.microsoft.com/office/powerpoint/2010/main" val="170098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 Practicalities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idx="1"/>
          </p:nvPr>
        </p:nvSpPr>
        <p:spPr/>
        <p:txBody>
          <a:bodyPr>
            <a:noAutofit/>
          </a:bodyPr>
          <a:lstStyle/>
          <a:p>
            <a:pPr>
              <a:spcBef>
                <a:spcPts val="0"/>
              </a:spcBef>
              <a:spcAft>
                <a:spcPts val="1200"/>
              </a:spcAft>
            </a:pPr>
            <a:r>
              <a:rPr lang="en-US" sz="1800" dirty="0"/>
              <a:t>It has become common for miners to join mining pools which combine the computational resources of their members in order to increase the frequency of generating new blocks. </a:t>
            </a:r>
          </a:p>
          <a:p>
            <a:pPr>
              <a:spcBef>
                <a:spcPts val="0"/>
              </a:spcBef>
              <a:spcAft>
                <a:spcPts val="1200"/>
              </a:spcAft>
            </a:pPr>
            <a:r>
              <a:rPr lang="en-US" sz="1800" dirty="0"/>
              <a:t>The reward for each block is then split proportionately among the members, creating a more predictable stream of income for each miner without necessarily changing their long-term average income,</a:t>
            </a:r>
            <a:r>
              <a:rPr lang="en-US" sz="1800" baseline="30000" dirty="0"/>
              <a:t> </a:t>
            </a:r>
            <a:r>
              <a:rPr lang="en-US" sz="1800" dirty="0"/>
              <a:t>although a fee may be charged for the service.</a:t>
            </a:r>
          </a:p>
          <a:p>
            <a:pPr>
              <a:spcBef>
                <a:spcPts val="0"/>
              </a:spcBef>
              <a:spcAft>
                <a:spcPts val="1200"/>
              </a:spcAft>
            </a:pPr>
            <a:r>
              <a:rPr lang="en-US" sz="1800" dirty="0"/>
              <a:t>The competitive nature of mining has led to ever-more-specialized technology being utilized. </a:t>
            </a:r>
          </a:p>
          <a:p>
            <a:pPr>
              <a:spcBef>
                <a:spcPts val="0"/>
              </a:spcBef>
              <a:spcAft>
                <a:spcPts val="1200"/>
              </a:spcAft>
            </a:pPr>
            <a:r>
              <a:rPr lang="en-US" sz="1800" dirty="0"/>
              <a:t>The most efficient mining hardware makes use of custom designed application-specific integrated circuits, which outperform general-purpose CPUs while using less power.</a:t>
            </a:r>
          </a:p>
          <a:p>
            <a:pPr>
              <a:spcBef>
                <a:spcPts val="0"/>
              </a:spcBef>
              <a:spcAft>
                <a:spcPts val="1200"/>
              </a:spcAft>
            </a:pPr>
            <a:r>
              <a:rPr lang="en-US" sz="1800" dirty="0"/>
              <a:t>As of 2015, a miner who is not using purpose-built hardware is unlikely to earn enough to cover the cost of the electricity used in their efforts, even if they are a member of a pool.</a:t>
            </a:r>
          </a:p>
          <a:p>
            <a:pPr>
              <a:spcBef>
                <a:spcPts val="0"/>
              </a:spcBef>
              <a:spcAft>
                <a:spcPts val="1200"/>
              </a:spcAft>
            </a:pPr>
            <a:endParaRPr lang="en-US" sz="1800" dirty="0"/>
          </a:p>
        </p:txBody>
      </p:sp>
      <p:sp>
        <p:nvSpPr>
          <p:cNvPr id="2" name="Slide Number Placeholder 1"/>
          <p:cNvSpPr>
            <a:spLocks noGrp="1"/>
          </p:cNvSpPr>
          <p:nvPr>
            <p:ph type="sldNum" sz="quarter" idx="12"/>
          </p:nvPr>
        </p:nvSpPr>
        <p:spPr/>
        <p:txBody>
          <a:bodyPr/>
          <a:lstStyle/>
          <a:p>
            <a:fld id="{16CE333F-2060-0E4C-9522-8EFD15CA4C3C}" type="slidenum">
              <a:rPr lang="en-US" smtClean="0"/>
              <a:t>52</a:t>
            </a:fld>
            <a:endParaRPr lang="en-US"/>
          </a:p>
        </p:txBody>
      </p:sp>
    </p:spTree>
    <p:extLst>
      <p:ext uri="{BB962C8B-B14F-4D97-AF65-F5344CB8AC3E}">
        <p14:creationId xmlns:p14="http://schemas.microsoft.com/office/powerpoint/2010/main" val="199623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44809" y="422138"/>
            <a:ext cx="4220389" cy="5621164"/>
          </a:xfrm>
        </p:spPr>
        <p:txBody>
          <a:bodyPr>
            <a:noAutofit/>
          </a:bodyPr>
          <a:lstStyle/>
          <a:p>
            <a:pPr>
              <a:spcBef>
                <a:spcPts val="0"/>
              </a:spcBef>
              <a:spcAft>
                <a:spcPts val="1200"/>
              </a:spcAft>
            </a:pPr>
            <a:r>
              <a:rPr lang="en-US" sz="1800" dirty="0"/>
              <a:t>In 2013, Mark </a:t>
            </a:r>
            <a:r>
              <a:rPr lang="en-US" sz="1800" dirty="0" err="1"/>
              <a:t>Gimein</a:t>
            </a:r>
            <a:r>
              <a:rPr lang="en-US" sz="1800" dirty="0"/>
              <a:t> estimated electricity use to be about 40.9 megawatts (982 megawatt-hours a day).</a:t>
            </a:r>
          </a:p>
          <a:p>
            <a:pPr>
              <a:spcBef>
                <a:spcPts val="0"/>
              </a:spcBef>
              <a:spcAft>
                <a:spcPts val="1200"/>
              </a:spcAft>
            </a:pPr>
            <a:r>
              <a:rPr lang="en-US" sz="1800" dirty="0"/>
              <a:t>In 2014, Hass McCook estimated 80.7 megawatts (80,666 kW). </a:t>
            </a:r>
          </a:p>
          <a:p>
            <a:pPr>
              <a:spcBef>
                <a:spcPts val="0"/>
              </a:spcBef>
              <a:spcAft>
                <a:spcPts val="1200"/>
              </a:spcAft>
            </a:pPr>
            <a:r>
              <a:rPr lang="en-US" sz="1800" dirty="0"/>
              <a:t>As of 2015, </a:t>
            </a:r>
            <a:r>
              <a:rPr lang="en-US" sz="1800" i="1" dirty="0"/>
              <a:t>The Economist</a:t>
            </a:r>
            <a:r>
              <a:rPr lang="en-US" sz="1800" dirty="0"/>
              <a:t> estimated that even if all miners used modern facilities, the combined electricity consumption would be 166.7 megawatts (1.46 terawatt-hours per year).</a:t>
            </a:r>
          </a:p>
          <a:p>
            <a:pPr>
              <a:spcBef>
                <a:spcPts val="0"/>
              </a:spcBef>
              <a:spcAft>
                <a:spcPts val="1200"/>
              </a:spcAft>
            </a:pPr>
            <a:r>
              <a:rPr lang="en-US" sz="1800" dirty="0"/>
              <a:t>Journalist Matt O'Brien opined that it is not obvious whether </a:t>
            </a:r>
            <a:r>
              <a:rPr lang="en-US" sz="1800" dirty="0" err="1"/>
              <a:t>bitcoin</a:t>
            </a:r>
            <a:r>
              <a:rPr lang="en-US" sz="1800" dirty="0"/>
              <a:t> is lowering transaction costs, since the costs are transformed into pollution costs, which he characterizes as "environmental spillovers on everyone else, or what economists call negative externalities.”</a:t>
            </a:r>
          </a:p>
          <a:p>
            <a:pPr>
              <a:spcBef>
                <a:spcPts val="0"/>
              </a:spcBef>
              <a:spcAft>
                <a:spcPts val="1200"/>
              </a:spcAft>
            </a:pPr>
            <a:endParaRPr lang="en-US" sz="1800" dirty="0"/>
          </a:p>
        </p:txBody>
      </p:sp>
      <p:pic>
        <p:nvPicPr>
          <p:cNvPr id="8" name="Content Placeholder 7" descr="Screen Shot 2017-02-21 at 10.22.20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970" b="-3418"/>
          <a:stretch/>
        </p:blipFill>
        <p:spPr>
          <a:xfrm>
            <a:off x="4648200" y="1637070"/>
            <a:ext cx="4038600" cy="2998702"/>
          </a:xfrm>
        </p:spPr>
      </p:pic>
      <p:sp>
        <p:nvSpPr>
          <p:cNvPr id="4" name="Slide Number Placeholder 3"/>
          <p:cNvSpPr>
            <a:spLocks noGrp="1"/>
          </p:cNvSpPr>
          <p:nvPr>
            <p:ph type="sldNum" sz="quarter" idx="12"/>
          </p:nvPr>
        </p:nvSpPr>
        <p:spPr/>
        <p:txBody>
          <a:bodyPr/>
          <a:lstStyle/>
          <a:p>
            <a:fld id="{16CE333F-2060-0E4C-9522-8EFD15CA4C3C}" type="slidenum">
              <a:rPr lang="en-US" smtClean="0"/>
              <a:t>53</a:t>
            </a:fld>
            <a:endParaRPr lang="en-US"/>
          </a:p>
        </p:txBody>
      </p:sp>
      <p:sp>
        <p:nvSpPr>
          <p:cNvPr id="9" name="TextBox 8"/>
          <p:cNvSpPr txBox="1"/>
          <p:nvPr/>
        </p:nvSpPr>
        <p:spPr>
          <a:xfrm>
            <a:off x="4648201" y="4651054"/>
            <a:ext cx="4149624" cy="1646605"/>
          </a:xfrm>
          <a:prstGeom prst="rect">
            <a:avLst/>
          </a:prstGeom>
          <a:noFill/>
        </p:spPr>
        <p:txBody>
          <a:bodyPr wrap="square" rtlCol="0">
            <a:spAutoFit/>
          </a:bodyPr>
          <a:lstStyle/>
          <a:p>
            <a:pPr marL="285750" indent="-285750">
              <a:spcAft>
                <a:spcPts val="600"/>
              </a:spcAft>
              <a:buFont typeface="Arial"/>
              <a:buChar char="•"/>
            </a:pPr>
            <a:r>
              <a:rPr lang="en-US" sz="1600" dirty="0"/>
              <a:t>To lower the costs, bitcoin miners have set up in places like Iceland where geothermal energy is cheap and cooling Arctic air is free.</a:t>
            </a:r>
          </a:p>
          <a:p>
            <a:pPr marL="285750" indent="-285750">
              <a:spcAft>
                <a:spcPts val="600"/>
              </a:spcAft>
              <a:buFont typeface="Arial"/>
              <a:buChar char="•"/>
            </a:pPr>
            <a:r>
              <a:rPr lang="en-US" sz="1600" dirty="0"/>
              <a:t>Chinese bitcoin miners are known to use hydroelectric power in Tibet to reduce electricity costs.</a:t>
            </a:r>
          </a:p>
        </p:txBody>
      </p:sp>
      <p:sp>
        <p:nvSpPr>
          <p:cNvPr id="10" name="Title 4"/>
          <p:cNvSpPr>
            <a:spLocks noGrp="1"/>
          </p:cNvSpPr>
          <p:nvPr>
            <p:ph type="title"/>
          </p:nvPr>
        </p:nvSpPr>
        <p:spPr>
          <a:xfrm>
            <a:off x="4207655" y="274638"/>
            <a:ext cx="4727875" cy="1143000"/>
          </a:xfrm>
        </p:spPr>
        <p:txBody>
          <a:bodyPr>
            <a:normAutofit/>
          </a:bodyPr>
          <a:lstStyle/>
          <a:p>
            <a:r>
              <a:rPr lang="en-US" sz="2800" dirty="0" err="1">
                <a:solidFill>
                  <a:srgbClr val="FF0000"/>
                </a:solidFill>
              </a:rPr>
              <a:t>Bitcoin</a:t>
            </a:r>
            <a:r>
              <a:rPr lang="en-US" sz="2800" dirty="0">
                <a:solidFill>
                  <a:srgbClr val="FF0000"/>
                </a:solidFill>
              </a:rPr>
              <a:t> Energy Consumption</a:t>
            </a:r>
            <a:br>
              <a:rPr lang="en-US" sz="2700"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err="1">
                <a:solidFill>
                  <a:srgbClr val="0000FF"/>
                </a:solidFill>
              </a:rPr>
              <a:t>Bitcoin</a:t>
            </a:r>
            <a:endParaRPr lang="en-US" sz="2200" dirty="0">
              <a:solidFill>
                <a:srgbClr val="0000FF"/>
              </a:solidFill>
            </a:endParaRPr>
          </a:p>
        </p:txBody>
      </p:sp>
    </p:spTree>
    <p:extLst>
      <p:ext uri="{BB962C8B-B14F-4D97-AF65-F5344CB8AC3E}">
        <p14:creationId xmlns:p14="http://schemas.microsoft.com/office/powerpoint/2010/main" val="1006830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83607" y="274638"/>
            <a:ext cx="4464593" cy="6446837"/>
          </a:xfrm>
        </p:spPr>
        <p:txBody>
          <a:bodyPr>
            <a:noAutofit/>
          </a:bodyPr>
          <a:lstStyle/>
          <a:p>
            <a:r>
              <a:rPr lang="en-US" sz="1800" dirty="0"/>
              <a:t>The successful miner finding the new block is rewarded with newly created </a:t>
            </a:r>
            <a:r>
              <a:rPr lang="en-US" sz="1800" dirty="0" err="1"/>
              <a:t>bitcoins</a:t>
            </a:r>
            <a:r>
              <a:rPr lang="en-US" sz="1800" dirty="0"/>
              <a:t> and transaction fees.</a:t>
            </a:r>
          </a:p>
          <a:p>
            <a:r>
              <a:rPr lang="en-US" sz="1800" dirty="0"/>
              <a:t>As of 9 July 2016, the reward amounted to 12.5 newly created </a:t>
            </a:r>
            <a:r>
              <a:rPr lang="en-US" sz="1800" dirty="0" err="1"/>
              <a:t>bitcoins</a:t>
            </a:r>
            <a:r>
              <a:rPr lang="en-US" sz="1800" dirty="0"/>
              <a:t> per block added to the </a:t>
            </a:r>
            <a:r>
              <a:rPr lang="en-US" sz="1800" dirty="0" err="1"/>
              <a:t>blockchain</a:t>
            </a:r>
            <a:r>
              <a:rPr lang="en-US" sz="1800" dirty="0"/>
              <a:t>. </a:t>
            </a:r>
          </a:p>
          <a:p>
            <a:r>
              <a:rPr lang="en-US" sz="1800" dirty="0"/>
              <a:t>To claim the reward, a special transaction called a </a:t>
            </a:r>
            <a:r>
              <a:rPr lang="en-US" sz="1800" i="1" dirty="0" err="1"/>
              <a:t>coinbase</a:t>
            </a:r>
            <a:r>
              <a:rPr lang="en-US" sz="1800" dirty="0"/>
              <a:t> is included with the processed payments.</a:t>
            </a:r>
          </a:p>
          <a:p>
            <a:r>
              <a:rPr lang="en-US" sz="1800" dirty="0"/>
              <a:t>All </a:t>
            </a:r>
            <a:r>
              <a:rPr lang="en-US" sz="1800" dirty="0" err="1"/>
              <a:t>bitcoins</a:t>
            </a:r>
            <a:r>
              <a:rPr lang="en-US" sz="1800" dirty="0"/>
              <a:t> in existence have been created in such </a:t>
            </a:r>
            <a:r>
              <a:rPr lang="en-US" sz="1800" dirty="0" err="1"/>
              <a:t>coinbase</a:t>
            </a:r>
            <a:r>
              <a:rPr lang="en-US" sz="1800" dirty="0"/>
              <a:t> transactions.</a:t>
            </a:r>
          </a:p>
          <a:p>
            <a:r>
              <a:rPr lang="en-US" sz="1800" dirty="0"/>
              <a:t> The bitcoin protocol specifies that the reward for adding a block will be halved every 210,000 blocks (approximately every four years).</a:t>
            </a:r>
          </a:p>
          <a:p>
            <a:r>
              <a:rPr lang="en-US" sz="1800" dirty="0"/>
              <a:t> Eventually, the reward will decrease to zero, and the limit of 21 million bitcoins</a:t>
            </a:r>
            <a:r>
              <a:rPr lang="en-US" sz="1800" baseline="30000" dirty="0"/>
              <a:t> </a:t>
            </a:r>
            <a:r>
              <a:rPr lang="en-US" sz="1800" dirty="0"/>
              <a:t>will be reached ca. 2140</a:t>
            </a:r>
          </a:p>
          <a:p>
            <a:r>
              <a:rPr lang="en-US" sz="1800" dirty="0"/>
              <a:t>The record keeping will then be rewarded by transaction fees solely.</a:t>
            </a:r>
          </a:p>
        </p:txBody>
      </p:sp>
      <p:pic>
        <p:nvPicPr>
          <p:cNvPr id="8" name="Content Placeholder 7" descr="Screen Shot 2017-02-21 at 11.14.20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534" b="-2081"/>
          <a:stretch/>
        </p:blipFill>
        <p:spPr>
          <a:xfrm>
            <a:off x="4877715" y="1468782"/>
            <a:ext cx="4038600" cy="2876307"/>
          </a:xfrm>
        </p:spPr>
      </p:pic>
      <p:sp>
        <p:nvSpPr>
          <p:cNvPr id="4" name="Slide Number Placeholder 3"/>
          <p:cNvSpPr>
            <a:spLocks noGrp="1"/>
          </p:cNvSpPr>
          <p:nvPr>
            <p:ph type="sldNum" sz="quarter" idx="12"/>
          </p:nvPr>
        </p:nvSpPr>
        <p:spPr/>
        <p:txBody>
          <a:bodyPr/>
          <a:lstStyle/>
          <a:p>
            <a:fld id="{16CE333F-2060-0E4C-9522-8EFD15CA4C3C}" type="slidenum">
              <a:rPr lang="en-US" smtClean="0"/>
              <a:t>54</a:t>
            </a:fld>
            <a:endParaRPr lang="en-US"/>
          </a:p>
        </p:txBody>
      </p:sp>
      <p:sp>
        <p:nvSpPr>
          <p:cNvPr id="9" name="TextBox 8"/>
          <p:cNvSpPr txBox="1"/>
          <p:nvPr/>
        </p:nvSpPr>
        <p:spPr>
          <a:xfrm>
            <a:off x="4877715" y="4398878"/>
            <a:ext cx="4091660" cy="2385268"/>
          </a:xfrm>
          <a:prstGeom prst="rect">
            <a:avLst/>
          </a:prstGeom>
          <a:noFill/>
        </p:spPr>
        <p:txBody>
          <a:bodyPr wrap="square" rtlCol="0">
            <a:spAutoFit/>
          </a:bodyPr>
          <a:lstStyle/>
          <a:p>
            <a:pPr marL="285750" indent="-285750">
              <a:spcAft>
                <a:spcPts val="600"/>
              </a:spcAft>
              <a:buFont typeface="Arial"/>
              <a:buChar char="•"/>
            </a:pPr>
            <a:r>
              <a:rPr lang="en-US" sz="1600" dirty="0"/>
              <a:t>In other words, </a:t>
            </a:r>
            <a:r>
              <a:rPr lang="en-US" sz="1600" dirty="0" err="1"/>
              <a:t>bitcoin's</a:t>
            </a:r>
            <a:r>
              <a:rPr lang="en-US" sz="1600" dirty="0"/>
              <a:t> inventor </a:t>
            </a:r>
            <a:r>
              <a:rPr lang="en-US" sz="1600" dirty="0" err="1"/>
              <a:t>Nakamoto</a:t>
            </a:r>
            <a:r>
              <a:rPr lang="en-US" sz="1600" dirty="0"/>
              <a:t> set a monetary policy based on artificial scarcity at </a:t>
            </a:r>
            <a:r>
              <a:rPr lang="en-US" sz="1600" dirty="0" err="1"/>
              <a:t>bitcoin's</a:t>
            </a:r>
            <a:r>
              <a:rPr lang="en-US" sz="1600" dirty="0"/>
              <a:t> inception that there would only ever be 21 million </a:t>
            </a:r>
            <a:r>
              <a:rPr lang="en-US" sz="1600" dirty="0" err="1"/>
              <a:t>bitcoins</a:t>
            </a:r>
            <a:r>
              <a:rPr lang="en-US" sz="1600" dirty="0"/>
              <a:t> in total. </a:t>
            </a:r>
          </a:p>
          <a:p>
            <a:pPr marL="285750" indent="-285750">
              <a:spcAft>
                <a:spcPts val="600"/>
              </a:spcAft>
              <a:buFont typeface="Arial"/>
              <a:buChar char="•"/>
            </a:pPr>
            <a:r>
              <a:rPr lang="en-US" sz="1600" dirty="0"/>
              <a:t>Their numbers are being released roughly every ten minutes and the rate at which they are generated would drop by half every four years until all were in circulation.</a:t>
            </a:r>
          </a:p>
        </p:txBody>
      </p:sp>
      <p:sp>
        <p:nvSpPr>
          <p:cNvPr id="10" name="Title 4"/>
          <p:cNvSpPr>
            <a:spLocks noGrp="1"/>
          </p:cNvSpPr>
          <p:nvPr>
            <p:ph type="title"/>
          </p:nvPr>
        </p:nvSpPr>
        <p:spPr>
          <a:xfrm>
            <a:off x="4847113" y="274638"/>
            <a:ext cx="4038600" cy="1143000"/>
          </a:xfrm>
        </p:spPr>
        <p:txBody>
          <a:bodyPr>
            <a:normAutofit fontScale="90000"/>
          </a:bodyPr>
          <a:lstStyle/>
          <a:p>
            <a:r>
              <a:rPr lang="en-US" sz="3600" dirty="0" err="1">
                <a:solidFill>
                  <a:srgbClr val="FF0000"/>
                </a:solidFill>
              </a:rPr>
              <a:t>Bitcoin</a:t>
            </a:r>
            <a:r>
              <a:rPr lang="en-US" sz="3600" dirty="0">
                <a:solidFill>
                  <a:srgbClr val="FF0000"/>
                </a:solidFill>
              </a:rPr>
              <a:t> Supply</a:t>
            </a:r>
            <a:br>
              <a:rPr lang="en-US" sz="3600"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err="1">
                <a:solidFill>
                  <a:srgbClr val="0000FF"/>
                </a:solidFill>
              </a:rPr>
              <a:t>Bitcoin</a:t>
            </a:r>
            <a:endParaRPr lang="en-US" sz="2200" dirty="0">
              <a:solidFill>
                <a:srgbClr val="0000FF"/>
              </a:solidFill>
            </a:endParaRPr>
          </a:p>
        </p:txBody>
      </p:sp>
    </p:spTree>
    <p:extLst>
      <p:ext uri="{BB962C8B-B14F-4D97-AF65-F5344CB8AC3E}">
        <p14:creationId xmlns:p14="http://schemas.microsoft.com/office/powerpoint/2010/main" val="1619457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4191000" cy="1143000"/>
          </a:xfrm>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sz="half" idx="1"/>
          </p:nvPr>
        </p:nvSpPr>
        <p:spPr/>
        <p:txBody>
          <a:bodyPr>
            <a:normAutofit fontScale="92500" lnSpcReduction="10000"/>
          </a:bodyPr>
          <a:lstStyle/>
          <a:p>
            <a:pPr>
              <a:spcBef>
                <a:spcPts val="0"/>
              </a:spcBef>
              <a:spcAft>
                <a:spcPts val="600"/>
              </a:spcAft>
            </a:pPr>
            <a:r>
              <a:rPr lang="en-US" sz="1800" dirty="0"/>
              <a:t>A </a:t>
            </a:r>
            <a:r>
              <a:rPr lang="en-US" sz="1800" b="1" dirty="0"/>
              <a:t>wallet</a:t>
            </a:r>
            <a:r>
              <a:rPr lang="en-US" sz="1800" dirty="0"/>
              <a:t> stores the information necessary to transact </a:t>
            </a:r>
            <a:r>
              <a:rPr lang="en-US" sz="1800" dirty="0" err="1"/>
              <a:t>bitcoins</a:t>
            </a:r>
            <a:r>
              <a:rPr lang="en-US" sz="1800" dirty="0"/>
              <a:t>. </a:t>
            </a:r>
          </a:p>
          <a:p>
            <a:pPr>
              <a:spcBef>
                <a:spcPts val="0"/>
              </a:spcBef>
              <a:spcAft>
                <a:spcPts val="600"/>
              </a:spcAft>
            </a:pPr>
            <a:r>
              <a:rPr lang="en-US" sz="1800" dirty="0"/>
              <a:t>While wallets are often described as a place to hold or store </a:t>
            </a:r>
            <a:r>
              <a:rPr lang="en-US" sz="1800" dirty="0" err="1"/>
              <a:t>bitcoins,due</a:t>
            </a:r>
            <a:r>
              <a:rPr lang="en-US" sz="1800" dirty="0"/>
              <a:t> to the nature of the system, </a:t>
            </a:r>
            <a:r>
              <a:rPr lang="en-US" sz="1800" dirty="0" err="1"/>
              <a:t>bitcoins</a:t>
            </a:r>
            <a:r>
              <a:rPr lang="en-US" sz="1800" dirty="0"/>
              <a:t> are inseparable from the </a:t>
            </a:r>
            <a:r>
              <a:rPr lang="en-US" sz="1800" dirty="0" err="1"/>
              <a:t>blockchain</a:t>
            </a:r>
            <a:r>
              <a:rPr lang="en-US" sz="1800" dirty="0"/>
              <a:t> transaction ledger. </a:t>
            </a:r>
          </a:p>
          <a:p>
            <a:pPr>
              <a:spcBef>
                <a:spcPts val="0"/>
              </a:spcBef>
              <a:spcAft>
                <a:spcPts val="600"/>
              </a:spcAft>
            </a:pPr>
            <a:r>
              <a:rPr lang="en-US" sz="1800" dirty="0"/>
              <a:t>A better way to describe a wallet is something that "stores the digital credentials for your </a:t>
            </a:r>
            <a:r>
              <a:rPr lang="en-US" sz="1800" dirty="0" err="1"/>
              <a:t>bitcoin</a:t>
            </a:r>
            <a:r>
              <a:rPr lang="en-US" sz="1800" dirty="0"/>
              <a:t> holdings”</a:t>
            </a:r>
            <a:r>
              <a:rPr lang="en-US" sz="1800" baseline="30000" dirty="0"/>
              <a:t>[</a:t>
            </a:r>
            <a:r>
              <a:rPr lang="en-US" sz="1800" dirty="0"/>
              <a:t> and allows you to access (and spend) them. </a:t>
            </a:r>
          </a:p>
          <a:p>
            <a:pPr>
              <a:spcBef>
                <a:spcPts val="0"/>
              </a:spcBef>
              <a:spcAft>
                <a:spcPts val="600"/>
              </a:spcAft>
            </a:pPr>
            <a:r>
              <a:rPr lang="en-US" sz="1800" dirty="0" err="1"/>
              <a:t>Bitcoin</a:t>
            </a:r>
            <a:r>
              <a:rPr lang="en-US" sz="1800" dirty="0"/>
              <a:t> uses public-key cryptography, in which two cryptographic keys, one public and one private, are generated.</a:t>
            </a:r>
          </a:p>
          <a:p>
            <a:pPr>
              <a:spcBef>
                <a:spcPts val="0"/>
              </a:spcBef>
              <a:spcAft>
                <a:spcPts val="600"/>
              </a:spcAft>
            </a:pPr>
            <a:r>
              <a:rPr lang="en-US" sz="1800" dirty="0"/>
              <a:t>At its most basic, a wallet is a collection of these keys.</a:t>
            </a:r>
          </a:p>
        </p:txBody>
      </p:sp>
      <p:pic>
        <p:nvPicPr>
          <p:cNvPr id="9" name="Content Placeholder 8" descr="Screen Shot 2017-02-21 at 2.17.1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378" r="-3420"/>
          <a:stretch/>
        </p:blipFill>
        <p:spPr>
          <a:xfrm>
            <a:off x="5285640" y="27346"/>
            <a:ext cx="3190873" cy="6694129"/>
          </a:xfrm>
        </p:spPr>
      </p:pic>
      <p:sp>
        <p:nvSpPr>
          <p:cNvPr id="5" name="Slide Number Placeholder 4"/>
          <p:cNvSpPr>
            <a:spLocks noGrp="1"/>
          </p:cNvSpPr>
          <p:nvPr>
            <p:ph type="sldNum" sz="quarter" idx="12"/>
          </p:nvPr>
        </p:nvSpPr>
        <p:spPr/>
        <p:txBody>
          <a:bodyPr/>
          <a:lstStyle/>
          <a:p>
            <a:fld id="{16CE333F-2060-0E4C-9522-8EFD15CA4C3C}" type="slidenum">
              <a:rPr lang="en-US" smtClean="0"/>
              <a:t>55</a:t>
            </a:fld>
            <a:endParaRPr lang="en-US"/>
          </a:p>
        </p:txBody>
      </p:sp>
    </p:spTree>
    <p:extLst>
      <p:ext uri="{BB962C8B-B14F-4D97-AF65-F5344CB8AC3E}">
        <p14:creationId xmlns:p14="http://schemas.microsoft.com/office/powerpoint/2010/main" val="2078510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idx="1"/>
          </p:nvPr>
        </p:nvSpPr>
        <p:spPr/>
        <p:txBody>
          <a:bodyPr>
            <a:noAutofit/>
          </a:bodyPr>
          <a:lstStyle/>
          <a:p>
            <a:pPr marL="0" indent="0">
              <a:buNone/>
            </a:pPr>
            <a:r>
              <a:rPr lang="en-US" sz="2400" dirty="0"/>
              <a:t>There are several types of wallets. </a:t>
            </a:r>
          </a:p>
          <a:p>
            <a:pPr marL="0" indent="0">
              <a:spcBef>
                <a:spcPts val="1032"/>
              </a:spcBef>
              <a:buNone/>
            </a:pPr>
            <a:r>
              <a:rPr lang="en-US" sz="2400" i="1" dirty="0"/>
              <a:t>Software wallets</a:t>
            </a:r>
            <a:r>
              <a:rPr lang="en-US" sz="2400" dirty="0"/>
              <a:t> connect to the network and allow spending </a:t>
            </a:r>
            <a:r>
              <a:rPr lang="en-US" sz="2400" dirty="0" err="1"/>
              <a:t>bitcoins</a:t>
            </a:r>
            <a:r>
              <a:rPr lang="en-US" sz="2400" dirty="0"/>
              <a:t> in addition to holding the credentials that prove ownership.</a:t>
            </a:r>
            <a:r>
              <a:rPr lang="en-US" sz="2400" baseline="30000" dirty="0"/>
              <a:t> </a:t>
            </a:r>
          </a:p>
          <a:p>
            <a:pPr marL="0" indent="0">
              <a:spcBef>
                <a:spcPts val="1032"/>
              </a:spcBef>
              <a:buNone/>
            </a:pPr>
            <a:r>
              <a:rPr lang="en-US" sz="2400" dirty="0"/>
              <a:t>Software wallets can be split further in two categories: full clients and lightweight clients:</a:t>
            </a:r>
          </a:p>
          <a:p>
            <a:pPr marL="573088">
              <a:spcBef>
                <a:spcPts val="1032"/>
              </a:spcBef>
            </a:pPr>
            <a:r>
              <a:rPr lang="en-US" sz="2400" b="1" dirty="0"/>
              <a:t>Full clients</a:t>
            </a:r>
            <a:r>
              <a:rPr lang="en-US" sz="2400" dirty="0"/>
              <a:t> verify transactions directly on a local copy of the </a:t>
            </a:r>
            <a:r>
              <a:rPr lang="en-US" sz="2400" dirty="0" err="1"/>
              <a:t>blockchain</a:t>
            </a:r>
            <a:r>
              <a:rPr lang="en-US" sz="2400" dirty="0"/>
              <a:t> (over 80 GB as of November 2016, or a subset of the </a:t>
            </a:r>
            <a:r>
              <a:rPr lang="en-US" sz="2400" dirty="0" err="1"/>
              <a:t>blockchain</a:t>
            </a:r>
            <a:r>
              <a:rPr lang="en-US" sz="2400" dirty="0"/>
              <a:t> (around 2 GB).</a:t>
            </a:r>
          </a:p>
          <a:p>
            <a:pPr marL="573088">
              <a:spcBef>
                <a:spcPts val="1032"/>
              </a:spcBef>
            </a:pPr>
            <a:r>
              <a:rPr lang="en-US" sz="2400" dirty="0"/>
              <a:t>Because of its size / complexity, the entire </a:t>
            </a:r>
            <a:r>
              <a:rPr lang="en-US" sz="2400" dirty="0" err="1"/>
              <a:t>blockchain</a:t>
            </a:r>
            <a:r>
              <a:rPr lang="en-US" sz="2400" dirty="0"/>
              <a:t> is not suitable for all computing devices.</a:t>
            </a:r>
          </a:p>
          <a:p>
            <a:endParaRPr lang="en-US" sz="2400" dirty="0"/>
          </a:p>
        </p:txBody>
      </p:sp>
      <p:sp>
        <p:nvSpPr>
          <p:cNvPr id="5" name="Slide Number Placeholder 4"/>
          <p:cNvSpPr>
            <a:spLocks noGrp="1"/>
          </p:cNvSpPr>
          <p:nvPr>
            <p:ph type="sldNum" sz="quarter" idx="12"/>
          </p:nvPr>
        </p:nvSpPr>
        <p:spPr/>
        <p:txBody>
          <a:bodyPr/>
          <a:lstStyle/>
          <a:p>
            <a:fld id="{16CE333F-2060-0E4C-9522-8EFD15CA4C3C}" type="slidenum">
              <a:rPr lang="en-US" smtClean="0"/>
              <a:t>56</a:t>
            </a:fld>
            <a:endParaRPr lang="en-US"/>
          </a:p>
        </p:txBody>
      </p:sp>
    </p:spTree>
    <p:extLst>
      <p:ext uri="{BB962C8B-B14F-4D97-AF65-F5344CB8AC3E}">
        <p14:creationId xmlns:p14="http://schemas.microsoft.com/office/powerpoint/2010/main" val="1471280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b="1" dirty="0"/>
              <a:t>Lightweight clients</a:t>
            </a:r>
            <a:r>
              <a:rPr lang="en-US" sz="2000" dirty="0"/>
              <a:t> on the other hand consult a full client to send and receive transactions without requiring a local copy of the entire </a:t>
            </a:r>
            <a:r>
              <a:rPr lang="en-US" sz="2000" dirty="0" err="1"/>
              <a:t>blockchain</a:t>
            </a:r>
            <a:r>
              <a:rPr lang="en-US" sz="2000" dirty="0"/>
              <a:t> (see simplified payment verification – SPV). </a:t>
            </a:r>
          </a:p>
          <a:p>
            <a:pPr>
              <a:spcBef>
                <a:spcPts val="0"/>
              </a:spcBef>
              <a:spcAft>
                <a:spcPts val="1200"/>
              </a:spcAft>
            </a:pPr>
            <a:r>
              <a:rPr lang="en-US" sz="2000" dirty="0"/>
              <a:t>This makes lightweight clients much faster to setup and allows them to be used on low-power, low-bandwidth devices such as smartphones. </a:t>
            </a:r>
          </a:p>
          <a:p>
            <a:pPr>
              <a:spcBef>
                <a:spcPts val="0"/>
              </a:spcBef>
              <a:spcAft>
                <a:spcPts val="1200"/>
              </a:spcAft>
            </a:pPr>
            <a:r>
              <a:rPr lang="en-US" sz="2000" dirty="0"/>
              <a:t>When using a lightweight wallet however, the user must trust the server to a certain degree. </a:t>
            </a:r>
          </a:p>
          <a:p>
            <a:pPr>
              <a:spcBef>
                <a:spcPts val="0"/>
              </a:spcBef>
              <a:spcAft>
                <a:spcPts val="1200"/>
              </a:spcAft>
            </a:pPr>
            <a:r>
              <a:rPr lang="en-US" sz="2000" dirty="0"/>
              <a:t>When using a lightweight client, the server can not steal </a:t>
            </a:r>
            <a:r>
              <a:rPr lang="en-US" sz="2000" dirty="0" err="1"/>
              <a:t>bitcoins</a:t>
            </a:r>
            <a:r>
              <a:rPr lang="en-US" sz="2000" dirty="0"/>
              <a:t>, but it can report faulty values back to the user. </a:t>
            </a:r>
          </a:p>
          <a:p>
            <a:pPr>
              <a:spcBef>
                <a:spcPts val="0"/>
              </a:spcBef>
              <a:spcAft>
                <a:spcPts val="1200"/>
              </a:spcAft>
            </a:pPr>
            <a:r>
              <a:rPr lang="en-US" sz="2000" dirty="0"/>
              <a:t>With both types of software wallets, the users are responsible for keeping their private keys in a secure place.</a:t>
            </a:r>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57</a:t>
            </a:fld>
            <a:endParaRPr lang="en-US"/>
          </a:p>
        </p:txBody>
      </p:sp>
      <p:sp>
        <p:nvSpPr>
          <p:cNvPr id="5" name="Title 5"/>
          <p:cNvSpPr>
            <a:spLocks noGrp="1"/>
          </p:cNvSpPr>
          <p:nvPr>
            <p:ph type="title"/>
          </p:nvPr>
        </p:nvSpPr>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3270563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Besides </a:t>
            </a:r>
            <a:r>
              <a:rPr lang="en-US" sz="2000" b="1" dirty="0"/>
              <a:t>software wallets</a:t>
            </a:r>
            <a:r>
              <a:rPr lang="en-US" sz="2000" dirty="0"/>
              <a:t>, Internet services called </a:t>
            </a:r>
            <a:r>
              <a:rPr lang="en-US" sz="2000" b="1" dirty="0"/>
              <a:t>online wallets </a:t>
            </a:r>
            <a:r>
              <a:rPr lang="en-US" sz="2000" dirty="0"/>
              <a:t>offer similar functionality but may be easier to use. </a:t>
            </a:r>
          </a:p>
          <a:p>
            <a:pPr>
              <a:spcBef>
                <a:spcPts val="0"/>
              </a:spcBef>
              <a:spcAft>
                <a:spcPts val="1200"/>
              </a:spcAft>
            </a:pPr>
            <a:r>
              <a:rPr lang="en-US" sz="2000" dirty="0"/>
              <a:t>In this case, credentials to access funds are stored with the online wallet provider rather than on the user's hardware.</a:t>
            </a:r>
            <a:endParaRPr lang="en-US" sz="2000" baseline="30000" dirty="0"/>
          </a:p>
          <a:p>
            <a:pPr>
              <a:spcBef>
                <a:spcPts val="0"/>
              </a:spcBef>
              <a:spcAft>
                <a:spcPts val="1200"/>
              </a:spcAft>
            </a:pPr>
            <a:r>
              <a:rPr lang="en-US" sz="2000" dirty="0"/>
              <a:t> As a result, the user must have complete trust in the wallet provider. </a:t>
            </a:r>
          </a:p>
          <a:p>
            <a:pPr>
              <a:spcBef>
                <a:spcPts val="0"/>
              </a:spcBef>
              <a:spcAft>
                <a:spcPts val="1200"/>
              </a:spcAft>
            </a:pPr>
            <a:r>
              <a:rPr lang="en-US" sz="2000" dirty="0"/>
              <a:t>A malicious provider or a breach in server security may cause entrusted </a:t>
            </a:r>
            <a:r>
              <a:rPr lang="en-US" sz="2000" dirty="0" err="1"/>
              <a:t>bitcoins</a:t>
            </a:r>
            <a:r>
              <a:rPr lang="en-US" sz="2000" dirty="0"/>
              <a:t> to be stolen. </a:t>
            </a:r>
          </a:p>
          <a:p>
            <a:pPr>
              <a:spcBef>
                <a:spcPts val="0"/>
              </a:spcBef>
              <a:spcAft>
                <a:spcPts val="1200"/>
              </a:spcAft>
            </a:pPr>
            <a:r>
              <a:rPr lang="en-US" sz="2000" dirty="0"/>
              <a:t>An example of such security breach occurred with Mt. Gox in 2011.</a:t>
            </a:r>
          </a:p>
          <a:p>
            <a:pPr>
              <a:spcBef>
                <a:spcPts val="0"/>
              </a:spcBef>
              <a:spcAft>
                <a:spcPts val="1200"/>
              </a:spcAft>
            </a:pPr>
            <a:r>
              <a:rPr lang="en-US" sz="2000" i="1" dirty="0"/>
              <a:t>Physical wallets</a:t>
            </a:r>
            <a:r>
              <a:rPr lang="en-US" sz="2000" dirty="0"/>
              <a:t> store the credentials necessary to spend </a:t>
            </a:r>
            <a:r>
              <a:rPr lang="en-US" sz="2000" dirty="0" err="1"/>
              <a:t>bitcoins</a:t>
            </a:r>
            <a:r>
              <a:rPr lang="en-US" sz="2000" dirty="0"/>
              <a:t> offline.</a:t>
            </a:r>
          </a:p>
          <a:p>
            <a:pPr>
              <a:spcBef>
                <a:spcPts val="0"/>
              </a:spcBef>
              <a:spcAft>
                <a:spcPts val="1200"/>
              </a:spcAft>
            </a:pPr>
            <a:r>
              <a:rPr lang="en-US" sz="2000" dirty="0"/>
              <a:t>Examples combine a novelty coin with these credentials printed on metal</a:t>
            </a:r>
          </a:p>
          <a:p>
            <a:pPr>
              <a:spcBef>
                <a:spcPts val="0"/>
              </a:spcBef>
              <a:spcAft>
                <a:spcPts val="1200"/>
              </a:spcAft>
            </a:pPr>
            <a:endParaRPr lang="en-US" sz="2000" dirty="0"/>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58</a:t>
            </a:fld>
            <a:endParaRPr lang="en-US"/>
          </a:p>
        </p:txBody>
      </p:sp>
      <p:sp>
        <p:nvSpPr>
          <p:cNvPr id="5" name="Title 5"/>
          <p:cNvSpPr>
            <a:spLocks noGrp="1"/>
          </p:cNvSpPr>
          <p:nvPr>
            <p:ph type="title"/>
          </p:nvPr>
        </p:nvSpPr>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060081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4495800" y="274638"/>
            <a:ext cx="4191000" cy="1143000"/>
          </a:xfrm>
        </p:spPr>
        <p:txBody>
          <a:bodyPr>
            <a:normAutofit fontScale="90000"/>
          </a:bodyPr>
          <a:lstStyle/>
          <a:p>
            <a:r>
              <a:rPr lang="en-US" dirty="0">
                <a:solidFill>
                  <a:srgbClr val="FF0000"/>
                </a:solidFill>
              </a:rPr>
              <a:t>Ownership</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a:xfrm>
            <a:off x="120582" y="253093"/>
            <a:ext cx="4558219" cy="6407186"/>
          </a:xfrm>
        </p:spPr>
        <p:txBody>
          <a:bodyPr>
            <a:noAutofit/>
          </a:bodyPr>
          <a:lstStyle/>
          <a:p>
            <a:pPr>
              <a:spcBef>
                <a:spcPts val="0"/>
              </a:spcBef>
              <a:spcAft>
                <a:spcPts val="1200"/>
              </a:spcAft>
            </a:pPr>
            <a:r>
              <a:rPr lang="en-US" sz="1600" dirty="0"/>
              <a:t>Ownership of bitcoins implies that a user can spend bitcoins associated with a specific address. </a:t>
            </a:r>
          </a:p>
          <a:p>
            <a:pPr>
              <a:spcBef>
                <a:spcPts val="0"/>
              </a:spcBef>
              <a:spcAft>
                <a:spcPts val="1200"/>
              </a:spcAft>
            </a:pPr>
            <a:r>
              <a:rPr lang="en-US" sz="1600" dirty="0"/>
              <a:t>To do so, a payer must digitally sign the transaction using the corresponding private key. </a:t>
            </a:r>
          </a:p>
          <a:p>
            <a:pPr>
              <a:spcBef>
                <a:spcPts val="0"/>
              </a:spcBef>
              <a:spcAft>
                <a:spcPts val="1200"/>
              </a:spcAft>
            </a:pPr>
            <a:r>
              <a:rPr lang="en-US" sz="1600" dirty="0"/>
              <a:t>Without knowledge of the private key, the transaction cannot be signed and bitcoins cannot be spent. </a:t>
            </a:r>
          </a:p>
          <a:p>
            <a:pPr>
              <a:spcBef>
                <a:spcPts val="0"/>
              </a:spcBef>
              <a:spcAft>
                <a:spcPts val="1200"/>
              </a:spcAft>
            </a:pPr>
            <a:r>
              <a:rPr lang="en-US" sz="1600" dirty="0"/>
              <a:t>The network verifies the signature using the public key.</a:t>
            </a:r>
          </a:p>
          <a:p>
            <a:pPr>
              <a:spcBef>
                <a:spcPts val="0"/>
              </a:spcBef>
              <a:spcAft>
                <a:spcPts val="1200"/>
              </a:spcAft>
            </a:pPr>
            <a:r>
              <a:rPr lang="en-US" sz="1600" dirty="0"/>
              <a:t>If the private key is lost, the bitcoin network will not recognize any other evidence of ownership</a:t>
            </a:r>
          </a:p>
          <a:p>
            <a:pPr>
              <a:spcBef>
                <a:spcPts val="0"/>
              </a:spcBef>
              <a:spcAft>
                <a:spcPts val="1200"/>
              </a:spcAft>
            </a:pPr>
            <a:r>
              <a:rPr lang="en-US" sz="1600" dirty="0"/>
              <a:t>The coins are then unusable, and thus effectively lost. </a:t>
            </a:r>
          </a:p>
          <a:p>
            <a:pPr>
              <a:spcBef>
                <a:spcPts val="0"/>
              </a:spcBef>
              <a:spcAft>
                <a:spcPts val="1200"/>
              </a:spcAft>
            </a:pPr>
            <a:r>
              <a:rPr lang="en-US" sz="1600" dirty="0"/>
              <a:t>For example, in 2013 one user claimed to have lost 7,500 bitcoins, worth $7.5 million at the time, when he accidentally discarded a hard drive containing his private key.</a:t>
            </a:r>
          </a:p>
          <a:p>
            <a:pPr>
              <a:spcBef>
                <a:spcPts val="0"/>
              </a:spcBef>
              <a:spcAft>
                <a:spcPts val="1200"/>
              </a:spcAft>
            </a:pPr>
            <a:endParaRPr lang="en-US" sz="1600" dirty="0"/>
          </a:p>
        </p:txBody>
      </p:sp>
      <p:pic>
        <p:nvPicPr>
          <p:cNvPr id="7" name="Content Placeholder 6" descr="Screen Shot 2017-02-21 at 2.30.37 PM.png"/>
          <p:cNvPicPr>
            <a:picLocks noGrp="1" noChangeAspect="1"/>
          </p:cNvPicPr>
          <p:nvPr>
            <p:ph sz="half" idx="2"/>
          </p:nvPr>
        </p:nvPicPr>
        <p:blipFill>
          <a:blip r:embed="rId2">
            <a:extLst>
              <a:ext uri="{28A0092B-C50C-407E-A947-70E740481C1C}">
                <a14:useLocalDpi xmlns:a14="http://schemas.microsoft.com/office/drawing/2010/main" val="0"/>
              </a:ext>
            </a:extLst>
          </a:blip>
          <a:srcRect t="-7181" b="-7181"/>
          <a:stretch>
            <a:fillRect/>
          </a:stretch>
        </p:blipFill>
        <p:spPr>
          <a:xfrm>
            <a:off x="4846638" y="1662113"/>
            <a:ext cx="4038600" cy="4525962"/>
          </a:xfrm>
        </p:spPr>
      </p:pic>
      <p:sp>
        <p:nvSpPr>
          <p:cNvPr id="4" name="Slide Number Placeholder 3"/>
          <p:cNvSpPr>
            <a:spLocks noGrp="1"/>
          </p:cNvSpPr>
          <p:nvPr>
            <p:ph type="sldNum" sz="quarter" idx="12"/>
          </p:nvPr>
        </p:nvSpPr>
        <p:spPr/>
        <p:txBody>
          <a:bodyPr/>
          <a:lstStyle/>
          <a:p>
            <a:fld id="{16CE333F-2060-0E4C-9522-8EFD15CA4C3C}" type="slidenum">
              <a:rPr lang="en-US" smtClean="0"/>
              <a:t>59</a:t>
            </a:fld>
            <a:endParaRPr lang="en-US"/>
          </a:p>
        </p:txBody>
      </p:sp>
    </p:spTree>
    <p:extLst>
      <p:ext uri="{BB962C8B-B14F-4D97-AF65-F5344CB8AC3E}">
        <p14:creationId xmlns:p14="http://schemas.microsoft.com/office/powerpoint/2010/main" val="253291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337" t="14095" r="10219"/>
          <a:stretch/>
        </p:blipFill>
        <p:spPr>
          <a:xfrm>
            <a:off x="1619794" y="539930"/>
            <a:ext cx="5913121" cy="5891349"/>
          </a:xfrm>
          <a:prstGeom prst="rect">
            <a:avLst/>
          </a:prstGeom>
        </p:spPr>
      </p:pic>
      <p:sp>
        <p:nvSpPr>
          <p:cNvPr id="4" name="Slide Number Placeholder 3"/>
          <p:cNvSpPr>
            <a:spLocks noGrp="1"/>
          </p:cNvSpPr>
          <p:nvPr>
            <p:ph type="sldNum" sz="quarter" idx="12"/>
          </p:nvPr>
        </p:nvSpPr>
        <p:spPr/>
        <p:txBody>
          <a:bodyPr/>
          <a:lstStyle/>
          <a:p>
            <a:fld id="{16CE333F-2060-0E4C-9522-8EFD15CA4C3C}" type="slidenum">
              <a:rPr lang="en-US" smtClean="0"/>
              <a:t>6</a:t>
            </a:fld>
            <a:endParaRPr lang="en-US"/>
          </a:p>
        </p:txBody>
      </p:sp>
      <p:sp>
        <p:nvSpPr>
          <p:cNvPr id="7" name="TextBox 6"/>
          <p:cNvSpPr txBox="1"/>
          <p:nvPr/>
        </p:nvSpPr>
        <p:spPr>
          <a:xfrm>
            <a:off x="1785254" y="226423"/>
            <a:ext cx="5582194" cy="369332"/>
          </a:xfrm>
          <a:prstGeom prst="rect">
            <a:avLst/>
          </a:prstGeom>
          <a:noFill/>
        </p:spPr>
        <p:txBody>
          <a:bodyPr wrap="square" rtlCol="0">
            <a:spAutoFit/>
          </a:bodyPr>
          <a:lstStyle/>
          <a:p>
            <a:pPr algn="ctr"/>
            <a:r>
              <a:rPr lang="en-US" dirty="0">
                <a:solidFill>
                  <a:srgbClr val="FF0000"/>
                </a:solidFill>
              </a:rPr>
              <a:t>https://</a:t>
            </a:r>
            <a:r>
              <a:rPr lang="en-US" dirty="0" err="1">
                <a:solidFill>
                  <a:srgbClr val="FF0000"/>
                </a:solidFill>
              </a:rPr>
              <a:t>bitcoin.org</a:t>
            </a:r>
            <a:r>
              <a:rPr lang="en-US" dirty="0">
                <a:solidFill>
                  <a:srgbClr val="FF0000"/>
                </a:solidFill>
              </a:rPr>
              <a:t>/</a:t>
            </a:r>
            <a:r>
              <a:rPr lang="en-US" dirty="0" err="1">
                <a:solidFill>
                  <a:srgbClr val="FF0000"/>
                </a:solidFill>
              </a:rPr>
              <a:t>bitcoin.pdf</a:t>
            </a:r>
            <a:endParaRPr lang="en-US" dirty="0">
              <a:solidFill>
                <a:srgbClr val="FF0000"/>
              </a:solidFill>
            </a:endParaRPr>
          </a:p>
        </p:txBody>
      </p:sp>
    </p:spTree>
    <p:extLst>
      <p:ext uri="{BB962C8B-B14F-4D97-AF65-F5344CB8AC3E}">
        <p14:creationId xmlns:p14="http://schemas.microsoft.com/office/powerpoint/2010/main" val="820874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a:spcBef>
                <a:spcPts val="0"/>
              </a:spcBef>
              <a:spcAft>
                <a:spcPts val="1200"/>
              </a:spcAft>
            </a:pPr>
            <a:r>
              <a:rPr lang="en-US" sz="1600" dirty="0"/>
              <a:t>Bitcoin is an open source software which was initially led by </a:t>
            </a:r>
            <a:r>
              <a:rPr lang="en-US" sz="1600" b="1" dirty="0"/>
              <a:t>“Satoshi Nakamoto”</a:t>
            </a:r>
            <a:r>
              <a:rPr lang="en-US" sz="1600" dirty="0"/>
              <a:t>. </a:t>
            </a:r>
          </a:p>
          <a:p>
            <a:pPr>
              <a:spcBef>
                <a:spcPts val="0"/>
              </a:spcBef>
              <a:spcAft>
                <a:spcPts val="1200"/>
              </a:spcAft>
            </a:pPr>
            <a:r>
              <a:rPr lang="en-US" sz="1600" dirty="0" err="1"/>
              <a:t>Nakamoto</a:t>
            </a:r>
            <a:r>
              <a:rPr lang="en-US" sz="1600" dirty="0"/>
              <a:t> stepped back in 2010 and handed the network alert key to Gavin Andresen.</a:t>
            </a:r>
          </a:p>
          <a:p>
            <a:pPr>
              <a:spcBef>
                <a:spcPts val="0"/>
              </a:spcBef>
              <a:spcAft>
                <a:spcPts val="1200"/>
              </a:spcAft>
            </a:pPr>
            <a:r>
              <a:rPr lang="en-US" sz="1600" dirty="0"/>
              <a:t>Andresen stated he subsequently sought to decentralize control stating: </a:t>
            </a:r>
          </a:p>
          <a:p>
            <a:pPr marL="0" indent="0">
              <a:spcBef>
                <a:spcPts val="0"/>
              </a:spcBef>
              <a:spcAft>
                <a:spcPts val="1200"/>
              </a:spcAft>
              <a:buNone/>
            </a:pPr>
            <a:r>
              <a:rPr lang="en-US" sz="1600" dirty="0"/>
              <a:t>		</a:t>
            </a:r>
            <a:r>
              <a:rPr lang="en-US" sz="1600" dirty="0">
                <a:solidFill>
                  <a:srgbClr val="C00000"/>
                </a:solidFill>
              </a:rPr>
              <a:t>"As soon as Satoshi stepped back and threw the project onto my shoulders, one of the 		first things I did was try to decentralize that. So, if I get hit by a bus, it would be clear 		that the project would go on.”</a:t>
            </a:r>
          </a:p>
          <a:p>
            <a:pPr>
              <a:spcBef>
                <a:spcPts val="0"/>
              </a:spcBef>
              <a:spcAft>
                <a:spcPts val="1200"/>
              </a:spcAft>
            </a:pPr>
            <a:r>
              <a:rPr lang="en-US" sz="1600" dirty="0"/>
              <a:t>This left opportunity for controversy to develop over the future development path of </a:t>
            </a:r>
            <a:r>
              <a:rPr lang="en-US" sz="1600" dirty="0" err="1"/>
              <a:t>bitcoin</a:t>
            </a:r>
            <a:r>
              <a:rPr lang="en-US" sz="1600" dirty="0"/>
              <a:t>. </a:t>
            </a:r>
          </a:p>
          <a:p>
            <a:pPr>
              <a:spcBef>
                <a:spcPts val="0"/>
              </a:spcBef>
              <a:spcAft>
                <a:spcPts val="1200"/>
              </a:spcAft>
            </a:pPr>
            <a:r>
              <a:rPr lang="en-US" sz="1600" dirty="0"/>
              <a:t>The reference implementation of the </a:t>
            </a:r>
            <a:r>
              <a:rPr lang="en-US" sz="1600" dirty="0" err="1"/>
              <a:t>bitcoin</a:t>
            </a:r>
            <a:r>
              <a:rPr lang="en-US" sz="1600" dirty="0"/>
              <a:t> protocol called </a:t>
            </a:r>
            <a:r>
              <a:rPr lang="en-US" sz="1600" dirty="0" err="1"/>
              <a:t>Bitcoin</a:t>
            </a:r>
            <a:r>
              <a:rPr lang="en-US" sz="1600" dirty="0"/>
              <a:t> Core obtained competing versions that propose to solve various governance and </a:t>
            </a:r>
            <a:r>
              <a:rPr lang="en-US" sz="1600" dirty="0" err="1"/>
              <a:t>blocksize</a:t>
            </a:r>
            <a:r>
              <a:rPr lang="en-US" sz="1600" dirty="0"/>
              <a:t> debates</a:t>
            </a:r>
          </a:p>
          <a:p>
            <a:pPr>
              <a:spcBef>
                <a:spcPts val="0"/>
              </a:spcBef>
              <a:spcAft>
                <a:spcPts val="1200"/>
              </a:spcAft>
            </a:pPr>
            <a:r>
              <a:rPr lang="en-US" sz="1600" dirty="0"/>
              <a:t>The alternatives are called </a:t>
            </a:r>
            <a:r>
              <a:rPr lang="en-US" sz="1600" dirty="0" err="1"/>
              <a:t>Bitcoin</a:t>
            </a:r>
            <a:r>
              <a:rPr lang="en-US" sz="1600" dirty="0"/>
              <a:t> XT, </a:t>
            </a:r>
            <a:r>
              <a:rPr lang="en-US" sz="1600" dirty="0" err="1"/>
              <a:t>Bitcoin</a:t>
            </a:r>
            <a:r>
              <a:rPr lang="en-US" sz="1600" dirty="0"/>
              <a:t> Classic, and </a:t>
            </a:r>
            <a:r>
              <a:rPr lang="en-US" sz="1600" dirty="0" err="1"/>
              <a:t>Bitcoin</a:t>
            </a:r>
            <a:r>
              <a:rPr lang="en-US" sz="1600" dirty="0"/>
              <a:t> Unlimited.</a:t>
            </a:r>
          </a:p>
        </p:txBody>
      </p:sp>
      <p:sp>
        <p:nvSpPr>
          <p:cNvPr id="5" name="Slide Number Placeholder 4"/>
          <p:cNvSpPr>
            <a:spLocks noGrp="1"/>
          </p:cNvSpPr>
          <p:nvPr>
            <p:ph type="sldNum" sz="quarter" idx="12"/>
          </p:nvPr>
        </p:nvSpPr>
        <p:spPr/>
        <p:txBody>
          <a:bodyPr/>
          <a:lstStyle/>
          <a:p>
            <a:fld id="{16CE333F-2060-0E4C-9522-8EFD15CA4C3C}" type="slidenum">
              <a:rPr lang="en-US" smtClean="0"/>
              <a:t>60</a:t>
            </a:fld>
            <a:endParaRPr lang="en-US" dirty="0"/>
          </a:p>
        </p:txBody>
      </p:sp>
      <p:sp>
        <p:nvSpPr>
          <p:cNvPr id="8" name="Title 5"/>
          <p:cNvSpPr>
            <a:spLocks noGrp="1"/>
          </p:cNvSpPr>
          <p:nvPr>
            <p:ph type="title"/>
          </p:nvPr>
        </p:nvSpPr>
        <p:spPr/>
        <p:txBody>
          <a:bodyPr>
            <a:normAutofit fontScale="90000"/>
          </a:bodyPr>
          <a:lstStyle/>
          <a:p>
            <a:r>
              <a:rPr lang="en-US" dirty="0">
                <a:solidFill>
                  <a:srgbClr val="FF0000"/>
                </a:solidFill>
              </a:rPr>
              <a:t>Governance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376453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Governance</a:t>
            </a:r>
            <a:br>
              <a:rPr lang="en-US" dirty="0"/>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err="1">
                <a:solidFill>
                  <a:srgbClr val="0000FF"/>
                </a:solidFill>
              </a:rPr>
              <a:t>Bitcoin</a:t>
            </a:r>
            <a:endParaRPr lang="en-US" sz="2200" dirty="0"/>
          </a:p>
        </p:txBody>
      </p:sp>
      <p:sp>
        <p:nvSpPr>
          <p:cNvPr id="3" name="Content Placeholder 2"/>
          <p:cNvSpPr>
            <a:spLocks noGrp="1"/>
          </p:cNvSpPr>
          <p:nvPr>
            <p:ph idx="1"/>
          </p:nvPr>
        </p:nvSpPr>
        <p:spPr/>
        <p:txBody>
          <a:bodyPr>
            <a:noAutofit/>
          </a:bodyPr>
          <a:lstStyle/>
          <a:p>
            <a:r>
              <a:rPr lang="en-US" sz="2000" dirty="0" err="1"/>
              <a:t>Bitcoin</a:t>
            </a:r>
            <a:r>
              <a:rPr lang="en-US" sz="2000" dirty="0"/>
              <a:t> is pseudonymous, meaning that funds are not tied to real-world entities but rather </a:t>
            </a:r>
            <a:r>
              <a:rPr lang="en-US" sz="2000" dirty="0" err="1"/>
              <a:t>bitcoin</a:t>
            </a:r>
            <a:r>
              <a:rPr lang="en-US" sz="2000" dirty="0"/>
              <a:t> addresses. </a:t>
            </a:r>
          </a:p>
          <a:p>
            <a:r>
              <a:rPr lang="en-US" sz="2000" dirty="0"/>
              <a:t>Owners of </a:t>
            </a:r>
            <a:r>
              <a:rPr lang="en-US" sz="2000" dirty="0" err="1"/>
              <a:t>bitcoin</a:t>
            </a:r>
            <a:r>
              <a:rPr lang="en-US" sz="2000" dirty="0"/>
              <a:t> addresses are not explicitly identified, but all transactions on the </a:t>
            </a:r>
            <a:r>
              <a:rPr lang="en-US" sz="2000" dirty="0" err="1"/>
              <a:t>blockchain</a:t>
            </a:r>
            <a:r>
              <a:rPr lang="en-US" sz="2000" dirty="0"/>
              <a:t> are public. </a:t>
            </a:r>
          </a:p>
          <a:p>
            <a:r>
              <a:rPr lang="en-US" sz="2000" dirty="0"/>
              <a:t>In addition, transactions can be linked to individuals and companies through "idioms of use" (e.g., transactions that spend coins from multiple inputs indicate that the inputs may have a common owner) and corroborating public transaction data with known information on owners of certain addresses.</a:t>
            </a:r>
          </a:p>
          <a:p>
            <a:r>
              <a:rPr lang="en-US" sz="2000" dirty="0"/>
              <a:t>Additionally, </a:t>
            </a:r>
            <a:r>
              <a:rPr lang="en-US" sz="2000" dirty="0" err="1"/>
              <a:t>bitcoin</a:t>
            </a:r>
            <a:r>
              <a:rPr lang="en-US" sz="2000" dirty="0"/>
              <a:t> exchanges, where </a:t>
            </a:r>
            <a:r>
              <a:rPr lang="en-US" sz="2000" dirty="0" err="1"/>
              <a:t>bitcoins</a:t>
            </a:r>
            <a:r>
              <a:rPr lang="en-US" sz="2000" dirty="0"/>
              <a:t> are traded for traditional currencies, may be required by law to collect personal information.</a:t>
            </a:r>
          </a:p>
          <a:p>
            <a:r>
              <a:rPr lang="en-US" sz="2000" dirty="0"/>
              <a:t>According to Dan </a:t>
            </a:r>
            <a:r>
              <a:rPr lang="en-US" sz="2000" dirty="0" err="1"/>
              <a:t>Blystone</a:t>
            </a:r>
            <a:r>
              <a:rPr lang="en-US" sz="2000" dirty="0"/>
              <a:t>, "Ultimately, </a:t>
            </a:r>
            <a:r>
              <a:rPr lang="en-US" sz="2000" dirty="0" err="1"/>
              <a:t>bitcoin</a:t>
            </a:r>
            <a:r>
              <a:rPr lang="en-US" sz="2000" dirty="0"/>
              <a:t> resembles cash as much as it does credit cards.”</a:t>
            </a:r>
          </a:p>
          <a:p>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61</a:t>
            </a:fld>
            <a:endParaRPr lang="en-US"/>
          </a:p>
        </p:txBody>
      </p:sp>
    </p:spTree>
    <p:extLst>
      <p:ext uri="{BB962C8B-B14F-4D97-AF65-F5344CB8AC3E}">
        <p14:creationId xmlns:p14="http://schemas.microsoft.com/office/powerpoint/2010/main" val="2603737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CE333F-2060-0E4C-9522-8EFD15CA4C3C}" type="slidenum">
              <a:rPr lang="en-US" smtClean="0"/>
              <a:t>62</a:t>
            </a:fld>
            <a:endParaRPr lang="en-US"/>
          </a:p>
        </p:txBody>
      </p:sp>
      <p:pic>
        <p:nvPicPr>
          <p:cNvPr id="5" name="Picture 4" descr="Screen Shot 2017-02-21 at 11.1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67" y="244805"/>
            <a:ext cx="5296578" cy="5894141"/>
          </a:xfrm>
          <a:prstGeom prst="rect">
            <a:avLst/>
          </a:prstGeom>
        </p:spPr>
      </p:pic>
      <p:sp>
        <p:nvSpPr>
          <p:cNvPr id="6" name="TextBox 5"/>
          <p:cNvSpPr txBox="1"/>
          <p:nvPr/>
        </p:nvSpPr>
        <p:spPr>
          <a:xfrm>
            <a:off x="1637166" y="6428640"/>
            <a:ext cx="5534884" cy="369332"/>
          </a:xfrm>
          <a:prstGeom prst="rect">
            <a:avLst/>
          </a:prstGeom>
          <a:noFill/>
        </p:spPr>
        <p:txBody>
          <a:bodyPr wrap="square" rtlCol="0">
            <a:spAutoFit/>
          </a:bodyPr>
          <a:lstStyle/>
          <a:p>
            <a:r>
              <a:rPr lang="en-US" dirty="0">
                <a:solidFill>
                  <a:srgbClr val="0000FF"/>
                </a:solidFill>
              </a:rPr>
              <a:t>https://</a:t>
            </a:r>
            <a:r>
              <a:rPr lang="en-US" dirty="0" err="1">
                <a:solidFill>
                  <a:srgbClr val="0000FF"/>
                </a:solidFill>
              </a:rPr>
              <a:t>www.hobbymining.com</a:t>
            </a:r>
            <a:r>
              <a:rPr lang="en-US" dirty="0">
                <a:solidFill>
                  <a:srgbClr val="0000FF"/>
                </a:solidFill>
              </a:rPr>
              <a:t>/</a:t>
            </a:r>
            <a:r>
              <a:rPr lang="en-US" dirty="0" err="1">
                <a:solidFill>
                  <a:srgbClr val="0000FF"/>
                </a:solidFill>
              </a:rPr>
              <a:t>bitcoin</a:t>
            </a:r>
            <a:r>
              <a:rPr lang="en-US" dirty="0">
                <a:solidFill>
                  <a:srgbClr val="0000FF"/>
                </a:solidFill>
              </a:rPr>
              <a:t>-mining-software/</a:t>
            </a:r>
          </a:p>
        </p:txBody>
      </p:sp>
    </p:spTree>
    <p:extLst>
      <p:ext uri="{BB962C8B-B14F-4D97-AF65-F5344CB8AC3E}">
        <p14:creationId xmlns:p14="http://schemas.microsoft.com/office/powerpoint/2010/main" val="1297399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Applications of </a:t>
            </a:r>
            <a:r>
              <a:rPr lang="en-US" dirty="0" err="1">
                <a:solidFill>
                  <a:srgbClr val="FF0000"/>
                </a:solidFill>
              </a:rPr>
              <a:t>Blockchain</a:t>
            </a:r>
            <a:br>
              <a:rPr lang="en-US" dirty="0">
                <a:solidFill>
                  <a:srgbClr val="FF0000"/>
                </a:solidFill>
              </a:rPr>
            </a:br>
            <a:r>
              <a:rPr lang="en-US" sz="1100" dirty="0">
                <a:solidFill>
                  <a:srgbClr val="0000FF"/>
                </a:solidFill>
              </a:rPr>
              <a:t>https://</a:t>
            </a:r>
            <a:r>
              <a:rPr lang="en-US" sz="1100" dirty="0" err="1">
                <a:solidFill>
                  <a:srgbClr val="0000FF"/>
                </a:solidFill>
              </a:rPr>
              <a:t>www.nytimes.com</a:t>
            </a:r>
            <a:r>
              <a:rPr lang="en-US" sz="1100" dirty="0">
                <a:solidFill>
                  <a:srgbClr val="0000FF"/>
                </a:solidFill>
              </a:rPr>
              <a:t>/2017/03/04/business/</a:t>
            </a:r>
            <a:r>
              <a:rPr lang="en-US" sz="1100" dirty="0" err="1">
                <a:solidFill>
                  <a:srgbClr val="0000FF"/>
                </a:solidFill>
              </a:rPr>
              <a:t>dealbook</a:t>
            </a:r>
            <a:r>
              <a:rPr lang="en-US" sz="1100" dirty="0">
                <a:solidFill>
                  <a:srgbClr val="0000FF"/>
                </a:solidFill>
              </a:rPr>
              <a:t>/</a:t>
            </a:r>
            <a:r>
              <a:rPr lang="en-US" sz="1100" dirty="0" err="1">
                <a:solidFill>
                  <a:srgbClr val="0000FF"/>
                </a:solidFill>
              </a:rPr>
              <a:t>blockchain-ibm-bitcoin.html?hp&amp;action</a:t>
            </a:r>
            <a:r>
              <a:rPr lang="en-US" sz="1100" dirty="0">
                <a:solidFill>
                  <a:srgbClr val="0000FF"/>
                </a:solidFill>
              </a:rPr>
              <a:t>=</a:t>
            </a:r>
            <a:r>
              <a:rPr lang="en-US" sz="1100" dirty="0" err="1">
                <a:solidFill>
                  <a:srgbClr val="0000FF"/>
                </a:solidFill>
              </a:rPr>
              <a:t>click&amp;pgtype</a:t>
            </a:r>
            <a:r>
              <a:rPr lang="en-US" sz="1100" dirty="0">
                <a:solidFill>
                  <a:srgbClr val="0000FF"/>
                </a:solidFill>
              </a:rPr>
              <a:t>=</a:t>
            </a:r>
            <a:r>
              <a:rPr lang="en-US" sz="1100" dirty="0" err="1">
                <a:solidFill>
                  <a:srgbClr val="0000FF"/>
                </a:solidFill>
              </a:rPr>
              <a:t>Homepage&amp;clickSource</a:t>
            </a:r>
            <a:r>
              <a:rPr lang="en-US" sz="1100" dirty="0">
                <a:solidFill>
                  <a:srgbClr val="0000FF"/>
                </a:solidFill>
              </a:rPr>
              <a:t>=</a:t>
            </a:r>
            <a:r>
              <a:rPr lang="en-US" sz="1100" dirty="0" err="1">
                <a:solidFill>
                  <a:srgbClr val="0000FF"/>
                </a:solidFill>
              </a:rPr>
              <a:t>story-heading&amp;module</a:t>
            </a:r>
            <a:r>
              <a:rPr lang="en-US" sz="1100" dirty="0">
                <a:solidFill>
                  <a:srgbClr val="0000FF"/>
                </a:solidFill>
              </a:rPr>
              <a:t>=</a:t>
            </a:r>
            <a:r>
              <a:rPr lang="en-US" sz="1100" dirty="0" err="1">
                <a:solidFill>
                  <a:srgbClr val="0000FF"/>
                </a:solidFill>
              </a:rPr>
              <a:t>second-column-region&amp;region</a:t>
            </a:r>
            <a:r>
              <a:rPr lang="en-US" sz="1100" dirty="0">
                <a:solidFill>
                  <a:srgbClr val="0000FF"/>
                </a:solidFill>
              </a:rPr>
              <a:t>=</a:t>
            </a:r>
            <a:r>
              <a:rPr lang="en-US" sz="1100" dirty="0" err="1">
                <a:solidFill>
                  <a:srgbClr val="0000FF"/>
                </a:solidFill>
              </a:rPr>
              <a:t>top-news&amp;WT.nav</a:t>
            </a:r>
            <a:r>
              <a:rPr lang="en-US" sz="1100" dirty="0">
                <a:solidFill>
                  <a:srgbClr val="0000FF"/>
                </a:solidFill>
              </a:rPr>
              <a:t>=top-news</a:t>
            </a:r>
          </a:p>
        </p:txBody>
      </p:sp>
      <p:pic>
        <p:nvPicPr>
          <p:cNvPr id="5" name="Content Placeholder 4" descr="Screen Shot 2017-03-04 at 8.04.08 PM.png"/>
          <p:cNvPicPr>
            <a:picLocks noGrp="1" noChangeAspect="1"/>
          </p:cNvPicPr>
          <p:nvPr>
            <p:ph idx="1"/>
          </p:nvPr>
        </p:nvPicPr>
        <p:blipFill>
          <a:blip r:embed="rId2">
            <a:extLst>
              <a:ext uri="{28A0092B-C50C-407E-A947-70E740481C1C}">
                <a14:useLocalDpi xmlns:a14="http://schemas.microsoft.com/office/drawing/2010/main" val="0"/>
              </a:ext>
            </a:extLst>
          </a:blip>
          <a:srcRect l="-5108" r="-5108"/>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63</a:t>
            </a:fld>
            <a:endParaRPr lang="en-US"/>
          </a:p>
        </p:txBody>
      </p:sp>
    </p:spTree>
    <p:extLst>
      <p:ext uri="{BB962C8B-B14F-4D97-AF65-F5344CB8AC3E}">
        <p14:creationId xmlns:p14="http://schemas.microsoft.com/office/powerpoint/2010/main" val="418405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Summary</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pic>
        <p:nvPicPr>
          <p:cNvPr id="9" name="Content Placeholder 8" descr="Screen Shot 2017-02-20 at 8.01.47 PM.png"/>
          <p:cNvPicPr>
            <a:picLocks noGrp="1" noChangeAspect="1"/>
          </p:cNvPicPr>
          <p:nvPr>
            <p:ph sz="half" idx="1"/>
          </p:nvPr>
        </p:nvPicPr>
        <p:blipFill>
          <a:blip r:embed="rId2">
            <a:extLst>
              <a:ext uri="{28A0092B-C50C-407E-A947-70E740481C1C}">
                <a14:useLocalDpi xmlns:a14="http://schemas.microsoft.com/office/drawing/2010/main" val="0"/>
              </a:ext>
            </a:extLst>
          </a:blip>
          <a:srcRect l="-22752" r="-22752"/>
          <a:stretch>
            <a:fillRect/>
          </a:stretch>
        </p:blipFill>
        <p:spPr/>
      </p:pic>
      <p:pic>
        <p:nvPicPr>
          <p:cNvPr id="10" name="Content Placeholder 9" descr="Screen Shot 2017-02-20 at 8.02.24 PM.png"/>
          <p:cNvPicPr>
            <a:picLocks noGrp="1" noChangeAspect="1"/>
          </p:cNvPicPr>
          <p:nvPr>
            <p:ph sz="half" idx="2"/>
          </p:nvPr>
        </p:nvPicPr>
        <p:blipFill>
          <a:blip r:embed="rId3">
            <a:extLst>
              <a:ext uri="{28A0092B-C50C-407E-A947-70E740481C1C}">
                <a14:useLocalDpi xmlns:a14="http://schemas.microsoft.com/office/drawing/2010/main" val="0"/>
              </a:ext>
            </a:extLst>
          </a:blip>
          <a:srcRect l="-12813" r="-12813"/>
          <a:stretch>
            <a:fillRect/>
          </a:stretch>
        </p:blipFill>
        <p:spPr/>
      </p:pic>
      <p:sp>
        <p:nvSpPr>
          <p:cNvPr id="2" name="Slide Number Placeholder 1"/>
          <p:cNvSpPr>
            <a:spLocks noGrp="1"/>
          </p:cNvSpPr>
          <p:nvPr>
            <p:ph type="sldNum" sz="quarter" idx="12"/>
          </p:nvPr>
        </p:nvSpPr>
        <p:spPr/>
        <p:txBody>
          <a:bodyPr/>
          <a:lstStyle/>
          <a:p>
            <a:fld id="{16CE333F-2060-0E4C-9522-8EFD15CA4C3C}" type="slidenum">
              <a:rPr lang="en-US" smtClean="0"/>
              <a:t>7</a:t>
            </a:fld>
            <a:endParaRPr lang="en-US"/>
          </a:p>
        </p:txBody>
      </p:sp>
    </p:spTree>
    <p:extLst>
      <p:ext uri="{BB962C8B-B14F-4D97-AF65-F5344CB8AC3E}">
        <p14:creationId xmlns:p14="http://schemas.microsoft.com/office/powerpoint/2010/main" val="176006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6CE333F-2060-0E4C-9522-8EFD15CA4C3C}" type="slidenum">
              <a:rPr lang="en-US" smtClean="0"/>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956"/>
            <a:ext cx="9144000" cy="4755331"/>
          </a:xfrm>
          <a:prstGeom prst="rect">
            <a:avLst/>
          </a:prstGeom>
        </p:spPr>
      </p:pic>
      <p:sp>
        <p:nvSpPr>
          <p:cNvPr id="8" name="Title 5"/>
          <p:cNvSpPr>
            <a:spLocks noGrp="1"/>
          </p:cNvSpPr>
          <p:nvPr>
            <p:ph type="title"/>
          </p:nvPr>
        </p:nvSpPr>
        <p:spPr>
          <a:xfrm>
            <a:off x="457200" y="183918"/>
            <a:ext cx="8229600" cy="836704"/>
          </a:xfrm>
        </p:spPr>
        <p:txBody>
          <a:bodyPr>
            <a:normAutofit fontScale="90000"/>
          </a:bodyPr>
          <a:lstStyle/>
          <a:p>
            <a:r>
              <a:rPr lang="en-US" dirty="0">
                <a:solidFill>
                  <a:srgbClr val="FF0000"/>
                </a:solidFill>
              </a:rPr>
              <a:t>Bitcoin Wiki</a:t>
            </a:r>
            <a:br>
              <a:rPr lang="en-US" dirty="0">
                <a:solidFill>
                  <a:srgbClr val="FF0000"/>
                </a:solidFill>
              </a:rPr>
            </a:br>
            <a:r>
              <a:rPr lang="en-US" sz="2700" dirty="0">
                <a:solidFill>
                  <a:srgbClr val="0000FF"/>
                </a:solidFill>
              </a:rPr>
              <a:t>https://</a:t>
            </a:r>
            <a:r>
              <a:rPr lang="en-US" sz="2700" dirty="0" err="1">
                <a:solidFill>
                  <a:srgbClr val="0000FF"/>
                </a:solidFill>
              </a:rPr>
              <a:t>en.bitcoin.it</a:t>
            </a:r>
            <a:r>
              <a:rPr lang="en-US" sz="2700" dirty="0">
                <a:solidFill>
                  <a:srgbClr val="0000FF"/>
                </a:solidFill>
              </a:rPr>
              <a:t>/wiki/</a:t>
            </a:r>
            <a:r>
              <a:rPr lang="en-US" sz="2700" dirty="0" err="1">
                <a:solidFill>
                  <a:srgbClr val="0000FF"/>
                </a:solidFill>
              </a:rPr>
              <a:t>Main_Page</a:t>
            </a:r>
            <a:endParaRPr lang="en-US" sz="2700" dirty="0">
              <a:solidFill>
                <a:srgbClr val="0000FF"/>
              </a:solidFill>
            </a:endParaRPr>
          </a:p>
        </p:txBody>
      </p:sp>
    </p:spTree>
    <p:extLst>
      <p:ext uri="{BB962C8B-B14F-4D97-AF65-F5344CB8AC3E}">
        <p14:creationId xmlns:p14="http://schemas.microsoft.com/office/powerpoint/2010/main" val="25053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86433066"/>
              </p:ext>
            </p:extLst>
          </p:nvPr>
        </p:nvGraphicFramePr>
        <p:xfrm>
          <a:off x="457200" y="1828641"/>
          <a:ext cx="8229600" cy="461772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algn="r"/>
                      <a:r>
                        <a:rPr lang="en-US" b="1">
                          <a:solidFill>
                            <a:srgbClr val="000000"/>
                          </a:solidFill>
                          <a:effectLst/>
                          <a:hlinkClick r:id="rId2"/>
                        </a:rPr>
                        <a:t>Edit</a:t>
                      </a:r>
                      <a:r>
                        <a:rPr lang="en-US">
                          <a:solidFill>
                            <a:srgbClr val="000000"/>
                          </a:solidFill>
                          <a:effectLst/>
                        </a:rPr>
                        <a:t> – </a:t>
                      </a:r>
                      <a:r>
                        <a:rPr lang="en-US" b="1">
                          <a:solidFill>
                            <a:srgbClr val="000000"/>
                          </a:solidFill>
                          <a:effectLst/>
                          <a:hlinkClick r:id="rId3" tooltip="Special:Categories"/>
                        </a:rPr>
                        <a:t>See More</a:t>
                      </a:r>
                      <a:endParaRPr lang="en-US">
                        <a:solidFill>
                          <a:srgbClr val="000000"/>
                        </a:solidFill>
                        <a:effectLst/>
                      </a:endParaRPr>
                    </a:p>
                  </a:txBody>
                  <a:tcPr marL="63500" marR="63500" marT="25400" marB="63500">
                    <a:lnL>
                      <a:noFill/>
                    </a:lnL>
                    <a:lnR>
                      <a:noFill/>
                    </a:lnR>
                    <a:lnT>
                      <a:noFill/>
                    </a:lnT>
                    <a:lnB>
                      <a:noFill/>
                    </a:lnB>
                    <a:solidFill>
                      <a:srgbClr val="F6E5F1"/>
                    </a:solidFill>
                  </a:tcPr>
                </a:tc>
                <a:extLst>
                  <a:ext uri="{0D108BD9-81ED-4DB2-BD59-A6C34878D82A}">
                    <a16:rowId xmlns:a16="http://schemas.microsoft.com/office/drawing/2014/main" val="10000"/>
                  </a:ext>
                </a:extLst>
              </a:tr>
              <a:tr h="0">
                <a:tc>
                  <a:txBody>
                    <a:bodyPr/>
                    <a:lstStyle/>
                    <a:p>
                      <a:pPr algn="l"/>
                      <a:r>
                        <a:rPr lang="en-US" b="1">
                          <a:solidFill>
                            <a:srgbClr val="000000"/>
                          </a:solidFill>
                          <a:effectLst/>
                        </a:rPr>
                        <a:t>FAQ</a:t>
                      </a:r>
                    </a:p>
                  </a:txBody>
                  <a:tcPr marL="25400" marR="25400" marT="25400" marB="25400">
                    <a:lnL>
                      <a:noFill/>
                    </a:lnL>
                    <a:lnR>
                      <a:noFill/>
                    </a:lnR>
                    <a:lnT>
                      <a:noFill/>
                    </a:lnT>
                    <a:lnB>
                      <a:noFill/>
                    </a:lnB>
                    <a:solidFill>
                      <a:srgbClr val="F6E5F1"/>
                    </a:solidFill>
                  </a:tcPr>
                </a:tc>
                <a:extLst>
                  <a:ext uri="{0D108BD9-81ED-4DB2-BD59-A6C34878D82A}">
                    <a16:rowId xmlns:a16="http://schemas.microsoft.com/office/drawing/2014/main" val="10001"/>
                  </a:ext>
                </a:extLst>
              </a:tr>
              <a:tr h="0">
                <a:tc>
                  <a:txBody>
                    <a:bodyPr/>
                    <a:lstStyle/>
                    <a:p>
                      <a:r>
                        <a:rPr lang="en-US" b="1" dirty="0">
                          <a:solidFill>
                            <a:srgbClr val="000000"/>
                          </a:solidFill>
                          <a:effectLst/>
                        </a:rPr>
                        <a:t>Q. What is Bitcoin?</a:t>
                      </a:r>
                      <a:r>
                        <a:rPr lang="en-US" dirty="0">
                          <a:solidFill>
                            <a:srgbClr val="000000"/>
                          </a:solidFill>
                          <a:effectLst/>
                        </a:rPr>
                        <a:t> </a:t>
                      </a:r>
                    </a:p>
                    <a:p>
                      <a:r>
                        <a:rPr lang="en-US" dirty="0">
                          <a:solidFill>
                            <a:srgbClr val="000000"/>
                          </a:solidFill>
                          <a:effectLst/>
                        </a:rPr>
                        <a:t>A. Bitcoin is a peer-to-peer currency. Peer-to-peer means that no central authority issues new money or tracks transactions. These tasks are managed collectively by the network. </a:t>
                      </a:r>
                    </a:p>
                    <a:p>
                      <a:endParaRPr lang="en-US" dirty="0">
                        <a:solidFill>
                          <a:srgbClr val="000000"/>
                        </a:solidFill>
                        <a:effectLst/>
                      </a:endParaRPr>
                    </a:p>
                    <a:p>
                      <a:r>
                        <a:rPr lang="en-US" b="1" dirty="0">
                          <a:solidFill>
                            <a:srgbClr val="000000"/>
                          </a:solidFill>
                          <a:effectLst/>
                        </a:rPr>
                        <a:t>Q. How does Bitcoin work?</a:t>
                      </a:r>
                      <a:r>
                        <a:rPr lang="en-US" dirty="0">
                          <a:solidFill>
                            <a:srgbClr val="000000"/>
                          </a:solidFill>
                          <a:effectLst/>
                        </a:rPr>
                        <a:t> </a:t>
                      </a:r>
                    </a:p>
                    <a:p>
                      <a:r>
                        <a:rPr lang="en-US" dirty="0">
                          <a:solidFill>
                            <a:srgbClr val="000000"/>
                          </a:solidFill>
                          <a:effectLst/>
                        </a:rPr>
                        <a:t>A. Bitcoin uses public-key cryptography, peer-to-peer networking, and proof-of-work to process and verify payments. Bitcoins are sent (or signed over) from one address to another with each user potentially having many, many addresses. Each payment transaction is broadcast to the network and included in the </a:t>
                      </a:r>
                      <a:r>
                        <a:rPr lang="en-US" dirty="0" err="1">
                          <a:solidFill>
                            <a:srgbClr val="000000"/>
                          </a:solidFill>
                          <a:effectLst/>
                        </a:rPr>
                        <a:t>blockchain</a:t>
                      </a:r>
                      <a:r>
                        <a:rPr lang="en-US" dirty="0">
                          <a:solidFill>
                            <a:srgbClr val="000000"/>
                          </a:solidFill>
                          <a:effectLst/>
                        </a:rPr>
                        <a:t> so that the included bitcoins cannot be spent twice. After an hour or two, each transaction is locked in time by the massive amount of processing power that continues to extend the </a:t>
                      </a:r>
                      <a:r>
                        <a:rPr lang="en-US" dirty="0" err="1">
                          <a:solidFill>
                            <a:srgbClr val="000000"/>
                          </a:solidFill>
                          <a:effectLst/>
                        </a:rPr>
                        <a:t>blockchain</a:t>
                      </a:r>
                      <a:r>
                        <a:rPr lang="en-US" dirty="0">
                          <a:solidFill>
                            <a:srgbClr val="000000"/>
                          </a:solidFill>
                          <a:effectLst/>
                        </a:rPr>
                        <a:t>. Using these techniques, Bitcoin provides a fast and extremely reliable payment network that anyone can use. </a:t>
                      </a:r>
                    </a:p>
                  </a:txBody>
                  <a:tcPr marL="63500" marR="63500" marT="25400" marB="63500">
                    <a:lnL>
                      <a:noFill/>
                    </a:lnL>
                    <a:lnR>
                      <a:noFill/>
                    </a:lnR>
                    <a:lnT>
                      <a:noFill/>
                    </a:lnT>
                    <a:lnB>
                      <a:noFill/>
                    </a:lnB>
                    <a:solidFill>
                      <a:srgbClr val="F6E5F1"/>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16CE333F-2060-0E4C-9522-8EFD15CA4C3C}" type="slidenum">
              <a:rPr lang="en-US" smtClean="0"/>
              <a:t>9</a:t>
            </a:fld>
            <a:endParaRPr lang="en-US"/>
          </a:p>
        </p:txBody>
      </p:sp>
      <p:sp>
        <p:nvSpPr>
          <p:cNvPr id="7" name="Title 5"/>
          <p:cNvSpPr>
            <a:spLocks noGrp="1"/>
          </p:cNvSpPr>
          <p:nvPr>
            <p:ph type="title"/>
          </p:nvPr>
        </p:nvSpPr>
        <p:spPr>
          <a:xfrm>
            <a:off x="457200" y="183918"/>
            <a:ext cx="8229600" cy="836704"/>
          </a:xfrm>
        </p:spPr>
        <p:txBody>
          <a:bodyPr>
            <a:normAutofit fontScale="90000"/>
          </a:bodyPr>
          <a:lstStyle/>
          <a:p>
            <a:r>
              <a:rPr lang="en-US" dirty="0">
                <a:solidFill>
                  <a:srgbClr val="FF0000"/>
                </a:solidFill>
              </a:rPr>
              <a:t>Bitcoin Wiki</a:t>
            </a:r>
            <a:br>
              <a:rPr lang="en-US" dirty="0">
                <a:solidFill>
                  <a:srgbClr val="FF0000"/>
                </a:solidFill>
              </a:rPr>
            </a:br>
            <a:r>
              <a:rPr lang="en-US" sz="2700" dirty="0">
                <a:solidFill>
                  <a:srgbClr val="0000FF"/>
                </a:solidFill>
              </a:rPr>
              <a:t>https://</a:t>
            </a:r>
            <a:r>
              <a:rPr lang="en-US" sz="2700" dirty="0" err="1">
                <a:solidFill>
                  <a:srgbClr val="0000FF"/>
                </a:solidFill>
              </a:rPr>
              <a:t>en.bitcoin.it</a:t>
            </a:r>
            <a:r>
              <a:rPr lang="en-US" sz="2700" dirty="0">
                <a:solidFill>
                  <a:srgbClr val="0000FF"/>
                </a:solidFill>
              </a:rPr>
              <a:t>/wiki/</a:t>
            </a:r>
            <a:r>
              <a:rPr lang="en-US" sz="2700" dirty="0" err="1">
                <a:solidFill>
                  <a:srgbClr val="0000FF"/>
                </a:solidFill>
              </a:rPr>
              <a:t>Main_Page</a:t>
            </a:r>
            <a:endParaRPr lang="en-US" sz="2700" dirty="0">
              <a:solidFill>
                <a:srgbClr val="0000FF"/>
              </a:solidFill>
            </a:endParaRPr>
          </a:p>
        </p:txBody>
      </p:sp>
    </p:spTree>
    <p:extLst>
      <p:ext uri="{BB962C8B-B14F-4D97-AF65-F5344CB8AC3E}">
        <p14:creationId xmlns:p14="http://schemas.microsoft.com/office/powerpoint/2010/main" val="21208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541</TotalTime>
  <Words>5169</Words>
  <Application>Microsoft Macintosh PowerPoint</Application>
  <PresentationFormat>On-screen Show (4:3)</PresentationFormat>
  <Paragraphs>378</Paragraphs>
  <Slides>63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Mangal</vt:lpstr>
      <vt:lpstr>Office Theme</vt:lpstr>
      <vt:lpstr>Lecture 22</vt:lpstr>
      <vt:lpstr>Cryptocurrencies https://en.wikipedia.org/wiki/Cryptocurrency</vt:lpstr>
      <vt:lpstr>Cryptocurrencies https://en.wikipedia.org/wiki/List_of_cryptocurrencies</vt:lpstr>
      <vt:lpstr>PowerPoint Presentation</vt:lpstr>
      <vt:lpstr>Cryptojacking https://www.wired.com/story/cryptojacking-cryptocurrency-mining-browser/</vt:lpstr>
      <vt:lpstr>PowerPoint Presentation</vt:lpstr>
      <vt:lpstr>Bitcoin Summary https://en.wikipedia.org/wiki/Bitcoin</vt:lpstr>
      <vt:lpstr>Bitcoin Wiki https://en.bitcoin.it/wiki/Main_Page</vt:lpstr>
      <vt:lpstr>Bitcoin Wiki https://en.bitcoin.it/wiki/Main_Page</vt:lpstr>
      <vt:lpstr>Bitcoin Approaches a Record Value http://www.cnbc.com/2017/02/23/bitcoin-is-surging--but-that-might-not-mean-what-you-think.html</vt:lpstr>
      <vt:lpstr>Bitcoin Approaches a Record Value http://www.cnbc.com/2017/02/23/bitcoin-is-surging--but-that-might-not-mean-what-you-think.html</vt:lpstr>
      <vt:lpstr>PowerPoint Presentation</vt:lpstr>
      <vt:lpstr>How Isaac Newton went Broke The South Sea Bubble </vt:lpstr>
      <vt:lpstr>Crypto Currency Exchanges https://cryptocoincharts.info/markets/info</vt:lpstr>
      <vt:lpstr>Curious Facts: Bitcoin ETF http://etfdailynews.com/2017/03/05/winklevoss-bitcoin-etf-decision-due-this-week-bitcoin-to-2000/</vt:lpstr>
      <vt:lpstr>Curious Facts: First Bitcoin Transaction http://www.coindesk.com/bitcoin-pizza-day-celebrating-pizza-bought-10000-btc/</vt:lpstr>
      <vt:lpstr>Bitcoin https://en.wikipedia.org/wiki/Bitcoin</vt:lpstr>
      <vt:lpstr>Bitcoin https://en.wikipedia.org/wiki/Bitcoin</vt:lpstr>
      <vt:lpstr>Bitcoin https://en.wikipedia.org/wiki/Bitcoin</vt:lpstr>
      <vt:lpstr>History https://en.wikipedia.org/wiki/Bitcoin</vt:lpstr>
      <vt:lpstr>History https://en.wikipedia.org/wiki/Bitcoin</vt:lpstr>
      <vt:lpstr>History https://en.wikipedia.org/wiki/Bitcoin</vt:lpstr>
      <vt:lpstr>History https://en.wikipedia.org/wiki/Bitcoin</vt:lpstr>
      <vt:lpstr>History https://en.wikipedia.org/wiki/Bitcoin</vt:lpstr>
      <vt:lpstr>History https://en.wikipedia.org/wiki/Bitcoin</vt:lpstr>
      <vt:lpstr>Bitcoin Blockchain https://en.wikipedia.org/wiki/Bitcoin</vt:lpstr>
      <vt:lpstr>Building the Blockchain https://99bitcoins.com/bitcoin-blocks-confirmations/</vt:lpstr>
      <vt:lpstr>Bitcoin Blockchain https://en.wikipedia.org/wiki/Bitcoin</vt:lpstr>
      <vt:lpstr>Bitcoin Units https://en.wikipedia.org/wiki/Bitcoin</vt:lpstr>
      <vt:lpstr>Bitcoin Transactions https://en.wikipedia.org/wiki/Bitcoin</vt:lpstr>
      <vt:lpstr>Bitcoin Fees https://en.wikipedia.org/wiki/Bitcoin</vt:lpstr>
      <vt:lpstr>Bitcoin Hash https://en.wikipedia.org/wiki/Bitcoin</vt:lpstr>
      <vt:lpstr>Simple Explanation of Hash https://99bitcoins.com/what-is-bitcoin-hash/</vt:lpstr>
      <vt:lpstr>Purpose of the Hash http://www.coindesk.com/information/how-bitcoin-mining-works/</vt:lpstr>
      <vt:lpstr>Purpose of the Hash http://www.coindesk.com/information/how-bitcoin-mining-works/</vt:lpstr>
      <vt:lpstr>Purpose of the Hash http://www.coindesk.com/information/how-bitcoin-mining-works/</vt:lpstr>
      <vt:lpstr>Bitcoin Hash https://en.wikipedia.org/wiki/Bitcoin</vt:lpstr>
      <vt:lpstr>Crypographic Hash https://en.wikipedia.org/wiki/Bitcoin</vt:lpstr>
      <vt:lpstr>Cryptographic Hash https://en.wikipedia.org/wiki/Cryptographic_hash_function</vt:lpstr>
      <vt:lpstr>Cryptographic Hash https://en.wikipedia.org/wiki/Cryptographic_hash_function</vt:lpstr>
      <vt:lpstr>Cryptographic Hash https://en.wikipedia.org/wiki/Cryptographic_hash_function</vt:lpstr>
      <vt:lpstr>Cryptographic Hash https://en.wikipedia.org/wiki/Cryptographic_hash_function</vt:lpstr>
      <vt:lpstr>Bitcoin Mining https://en.wikipedia.org/wiki/Bitcoin</vt:lpstr>
      <vt:lpstr>Bitcoin Mining https://en.wikipedia.org/wiki/Bitcoin</vt:lpstr>
      <vt:lpstr>Meaning of a “Nonce” https://en.bitcoin.it/wiki/Nonce</vt:lpstr>
      <vt:lpstr>Example of a Hashed Block https://blockexplorer.com/block/00000000000000001e8d6829a8a21adc5d38d0a473b144b6765798e61f98bd1d</vt:lpstr>
      <vt:lpstr>Blockchain https://www.blockchain.com/</vt:lpstr>
      <vt:lpstr>PowerPoint Presentation</vt:lpstr>
      <vt:lpstr>Block #513521 Transactions </vt:lpstr>
      <vt:lpstr>Example of a Hashed Block https://blockexplorer.com/block/00000000000000001e8d6829a8a21adc5d38d0a473b144b6765798e61f98bd1d</vt:lpstr>
      <vt:lpstr>Bitcoin Mining https://en.wikipedia.org/wiki/Bitcoin</vt:lpstr>
      <vt:lpstr>Bitcoin Mining Practicalities https://en.wikipedia.org/wiki/Bitcoin</vt:lpstr>
      <vt:lpstr>Bitcoin Energy Consumption https://en.wikipedia.org/wiki/Bitcoin</vt:lpstr>
      <vt:lpstr>Bitcoin Supply https://en.wikipedia.org/wiki/Bitcoin</vt:lpstr>
      <vt:lpstr>Wallets https://en.wikipedia.org/wiki/Bitcoin</vt:lpstr>
      <vt:lpstr>Wallets https://en.wikipedia.org/wiki/Bitcoin</vt:lpstr>
      <vt:lpstr>Wallets https://en.wikipedia.org/wiki/Bitcoin</vt:lpstr>
      <vt:lpstr>Wallets https://en.wikipedia.org/wiki/Bitcoin</vt:lpstr>
      <vt:lpstr>Ownership https://en.wikipedia.org/wiki/Bitcoin</vt:lpstr>
      <vt:lpstr>Governance https://en.wikipedia.org/wiki/Bitcoin</vt:lpstr>
      <vt:lpstr>Governance https://en.wikipedia.org/wiki/Bitcoin</vt:lpstr>
      <vt:lpstr>PowerPoint Presentation</vt:lpstr>
      <vt:lpstr>Applications of Blockchain https://www.nytimes.com/2017/03/04/business/dealbook/blockchain-ibm-bitcoin.html?hp&amp;action=click&amp;pgtype=Homepage&amp;clickSource=story-heading&amp;module=second-column-region&amp;region=top-news&amp;WT.nav=top-news</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23</dc:title>
  <dc:creator>John Rundle</dc:creator>
  <cp:lastModifiedBy>Microsoft Office User</cp:lastModifiedBy>
  <cp:revision>79</cp:revision>
  <dcterms:created xsi:type="dcterms:W3CDTF">2017-02-21T04:03:29Z</dcterms:created>
  <dcterms:modified xsi:type="dcterms:W3CDTF">2019-03-11T21:04:52Z</dcterms:modified>
</cp:coreProperties>
</file>