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2" r:id="rId14"/>
    <p:sldId id="273" r:id="rId15"/>
    <p:sldId id="276" r:id="rId16"/>
    <p:sldId id="274" r:id="rId17"/>
    <p:sldId id="275" r:id="rId18"/>
    <p:sldId id="271"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4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715645-BE16-E94C-B776-E37366082040}"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15645-BE16-E94C-B776-E37366082040}"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15645-BE16-E94C-B776-E37366082040}"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15645-BE16-E94C-B776-E37366082040}"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15645-BE16-E94C-B776-E37366082040}"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715645-BE16-E94C-B776-E37366082040}" type="datetimeFigureOut">
              <a:rPr lang="en-US" smtClean="0"/>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15645-BE16-E94C-B776-E37366082040}" type="datetimeFigureOut">
              <a:rPr lang="en-US" smtClean="0"/>
              <a:t>3/7/17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715645-BE16-E94C-B776-E37366082040}" type="datetimeFigureOut">
              <a:rPr lang="en-US" smtClean="0"/>
              <a:t>3/7/17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15645-BE16-E94C-B776-E37366082040}" type="datetimeFigureOut">
              <a:rPr lang="en-US" smtClean="0"/>
              <a:t>3/7/17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15645-BE16-E94C-B776-E37366082040}" type="datetimeFigureOut">
              <a:rPr lang="en-US" smtClean="0"/>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15645-BE16-E94C-B776-E37366082040}" type="datetimeFigureOut">
              <a:rPr lang="en-US" smtClean="0"/>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71EF1-BC7F-A348-BEE1-A742F70D0B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15645-BE16-E94C-B776-E37366082040}" type="datetimeFigureOut">
              <a:rPr lang="en-US" smtClean="0"/>
              <a:t>3/7/17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71EF1-BC7F-A348-BEE1-A742F70D0B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emf"/><Relationship Id="rId5" Type="http://schemas.openxmlformats.org/officeDocument/2006/relationships/oleObject" Target="../embeddings/oleObject2.bin"/><Relationship Id="rId6"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emf"/><Relationship Id="rId5" Type="http://schemas.openxmlformats.org/officeDocument/2006/relationships/oleObject" Target="../embeddings/oleObject4.bin"/><Relationship Id="rId6"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Geometric_Brownian_motion" TargetMode="External"/><Relationship Id="rId4" Type="http://schemas.openxmlformats.org/officeDocument/2006/relationships/image" Target="../media/image10.png"/><Relationship Id="rId5" Type="http://schemas.openxmlformats.org/officeDocument/2006/relationships/oleObject" Target="../embeddings/oleObject5.bin"/><Relationship Id="rId6"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hPIW-OJugG4" TargetMode="External"/><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hyperlink" Target="http://compoundingmyinterests.com/compounding-the-blog/2012/10/12/learning-risk-and-behavioral-economics-with-the-santa-fe-ins.html" TargetMode="External"/><Relationship Id="rId5" Type="http://schemas.openxmlformats.org/officeDocument/2006/relationships/hyperlink" Target="http://en.wikipedia.org/wiki/Edward_O._Thorp" TargetMode="External"/><Relationship Id="rId1" Type="http://schemas.openxmlformats.org/officeDocument/2006/relationships/slideLayout" Target="../slideLayouts/slideLayout2.xml"/><Relationship Id="rId2" Type="http://schemas.openxmlformats.org/officeDocument/2006/relationships/hyperlink" Target="https://drive.google.com/drive/my-drive" TargetMode="External"/></Relationships>
</file>

<file path=ppt/slides/_rels/slide2.xml.rels><?xml version="1.0" encoding="UTF-8" standalone="yes"?>
<Relationships xmlns="http://schemas.openxmlformats.org/package/2006/relationships"><Relationship Id="rId11" Type="http://schemas.openxmlformats.org/officeDocument/2006/relationships/hyperlink" Target="https://en.wikipedia.org/wiki/Kelly_criterion%23cite_note-Wilmott_II-10" TargetMode="External"/><Relationship Id="rId12" Type="http://schemas.openxmlformats.org/officeDocument/2006/relationships/hyperlink" Target="https://en.wikipedia.org/wiki/William_Poundstone" TargetMode="External"/><Relationship Id="rId13" Type="http://schemas.openxmlformats.org/officeDocument/2006/relationships/hyperlink" Target="https://en.wikipedia.org/wiki/Kelly_criterion%23cite_note-Poundstone_book_article-6" TargetMode="External"/><Relationship Id="rId1" Type="http://schemas.openxmlformats.org/officeDocument/2006/relationships/slideLayout" Target="../slideLayouts/slideLayout2.xml"/><Relationship Id="rId2" Type="http://schemas.openxmlformats.org/officeDocument/2006/relationships/hyperlink" Target="https://en.wikipedia.org/wiki/Probability_theory" TargetMode="External"/><Relationship Id="rId3" Type="http://schemas.openxmlformats.org/officeDocument/2006/relationships/hyperlink" Target="https://en.wikipedia.org/wiki/Intertemporal_portfolio_choice" TargetMode="External"/><Relationship Id="rId4" Type="http://schemas.openxmlformats.org/officeDocument/2006/relationships/hyperlink" Target="https://en.wikipedia.org/wiki/Formula" TargetMode="External"/><Relationship Id="rId5" Type="http://schemas.openxmlformats.org/officeDocument/2006/relationships/hyperlink" Target="https://en.wikipedia.org/wiki/John_Larry_Kelly,_Jr" TargetMode="External"/><Relationship Id="rId6" Type="http://schemas.openxmlformats.org/officeDocument/2006/relationships/hyperlink" Target="https://en.wikipedia.org/wiki/Bell_Labs" TargetMode="External"/><Relationship Id="rId7" Type="http://schemas.openxmlformats.org/officeDocument/2006/relationships/hyperlink" Target="https://en.wikipedia.org/wiki/Kelly_criterion%23cite_note-Handbook_of_Asset_and_Liability_Management-8" TargetMode="External"/><Relationship Id="rId8" Type="http://schemas.openxmlformats.org/officeDocument/2006/relationships/hyperlink" Target="https://en.wikipedia.org/wiki/Warren_Buffett" TargetMode="External"/><Relationship Id="rId9" Type="http://schemas.openxmlformats.org/officeDocument/2006/relationships/hyperlink" Target="https://en.wikipedia.org/wiki/Kelly_criterion%23cite_note-The_Dhandho_Investor-9" TargetMode="External"/><Relationship Id="rId10" Type="http://schemas.openxmlformats.org/officeDocument/2006/relationships/hyperlink" Target="https://en.wikipedia.org/wiki/William_H._Gros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Optimization_(mathematics)" TargetMode="External"/><Relationship Id="rId4" Type="http://schemas.openxmlformats.org/officeDocument/2006/relationships/hyperlink" Target="https://en.wikipedia.org/wiki/Expectation-maximization_algorithm" TargetMode="External"/><Relationship Id="rId5" Type="http://schemas.openxmlformats.org/officeDocument/2006/relationships/hyperlink" Target="https://en.wikipedia.org/wiki/Logarithm" TargetMode="External"/><Relationship Id="rId1" Type="http://schemas.openxmlformats.org/officeDocument/2006/relationships/slideLayout" Target="../slideLayouts/slideLayout2.xml"/><Relationship Id="rId2" Type="http://schemas.openxmlformats.org/officeDocument/2006/relationships/hyperlink" Target="https://en.wikipedia.org/wiki/Expected_utilit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Odds" TargetMode="Externa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solidFill>
                  <a:srgbClr val="FF0000"/>
                </a:solidFill>
              </a:rPr>
              <a:t>Lecture </a:t>
            </a:r>
            <a:r>
              <a:rPr lang="en-US" smtClean="0">
                <a:solidFill>
                  <a:srgbClr val="FF0000"/>
                </a:solidFill>
              </a:rPr>
              <a:t>22</a:t>
            </a:r>
            <a:endParaRPr lang="en-US" dirty="0">
              <a:solidFill>
                <a:srgbClr val="FF0000"/>
              </a:solidFill>
            </a:endParaRPr>
          </a:p>
        </p:txBody>
      </p:sp>
      <p:sp>
        <p:nvSpPr>
          <p:cNvPr id="3" name="Subtitle 2"/>
          <p:cNvSpPr>
            <a:spLocks noGrp="1"/>
          </p:cNvSpPr>
          <p:nvPr>
            <p:ph type="subTitle" idx="1"/>
          </p:nvPr>
        </p:nvSpPr>
        <p:spPr>
          <a:xfrm>
            <a:off x="1124857" y="3886200"/>
            <a:ext cx="6966857" cy="1752600"/>
          </a:xfrm>
        </p:spPr>
        <p:txBody>
          <a:bodyPr>
            <a:normAutofit/>
          </a:bodyPr>
          <a:lstStyle/>
          <a:p>
            <a:r>
              <a:rPr lang="en-US" dirty="0" smtClean="0">
                <a:solidFill>
                  <a:srgbClr val="0000FF"/>
                </a:solidFill>
              </a:rPr>
              <a:t>Kelly Criterion and Utility</a:t>
            </a:r>
          </a:p>
          <a:p>
            <a:r>
              <a:rPr lang="en-US" dirty="0" smtClean="0">
                <a:solidFill>
                  <a:srgbClr val="0000FF"/>
                </a:solidFill>
              </a:rPr>
              <a:t>John Rundle </a:t>
            </a:r>
            <a:r>
              <a:rPr lang="en-US" dirty="0" err="1" smtClean="0">
                <a:solidFill>
                  <a:srgbClr val="0000FF"/>
                </a:solidFill>
              </a:rPr>
              <a:t>Econophysics</a:t>
            </a:r>
            <a:r>
              <a:rPr lang="en-US" dirty="0" smtClean="0">
                <a:solidFill>
                  <a:srgbClr val="0000FF"/>
                </a:solidFill>
              </a:rPr>
              <a:t> PHYS 250</a:t>
            </a:r>
          </a:p>
        </p:txBody>
      </p:sp>
    </p:spTree>
    <p:extLst>
      <p:ext uri="{BB962C8B-B14F-4D97-AF65-F5344CB8AC3E}">
        <p14:creationId xmlns:p14="http://schemas.microsoft.com/office/powerpoint/2010/main" val="32289657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336550" indent="-336550"/>
            <a:r>
              <a:rPr lang="en-US" sz="2400" dirty="0"/>
              <a:t>I</a:t>
            </a:r>
            <a:r>
              <a:rPr lang="en-US" sz="2400" dirty="0" smtClean="0"/>
              <a:t>n </a:t>
            </a:r>
            <a:r>
              <a:rPr lang="en-US" sz="2400" dirty="0"/>
              <a:t>order to decide in favor of investing at least a small </a:t>
            </a:r>
            <a:r>
              <a:rPr lang="en-US" sz="2400" dirty="0" smtClean="0"/>
              <a:t>amount, that is,  </a:t>
            </a:r>
            <a:r>
              <a:rPr lang="en-US" sz="2400" i="1" dirty="0"/>
              <a:t>f∗</a:t>
            </a:r>
            <a:r>
              <a:rPr lang="en-US" sz="2400" dirty="0"/>
              <a:t> &gt; </a:t>
            </a:r>
            <a:r>
              <a:rPr lang="en-US" sz="2400" dirty="0" smtClean="0"/>
              <a:t>0 </a:t>
            </a:r>
            <a:r>
              <a:rPr lang="en-US" sz="2400" dirty="0"/>
              <a:t>, you must have </a:t>
            </a:r>
            <a:r>
              <a:rPr lang="en-US" sz="2400" i="1" dirty="0"/>
              <a:t>p b &gt; q a</a:t>
            </a:r>
            <a:r>
              <a:rPr lang="en-US" sz="2400" dirty="0"/>
              <a:t> </a:t>
            </a:r>
          </a:p>
          <a:p>
            <a:pPr marL="336550" indent="-336550"/>
            <a:r>
              <a:rPr lang="en-US" sz="2400" dirty="0"/>
              <a:t>Obviously this is nothing more than the fact that your expected profit must exceed the expected loss for the investment to make any sense</a:t>
            </a:r>
            <a:r>
              <a:rPr lang="en-US" sz="2400" dirty="0" smtClean="0"/>
              <a:t>.</a:t>
            </a:r>
          </a:p>
          <a:p>
            <a:r>
              <a:rPr lang="en-US" sz="2400" dirty="0" smtClean="0"/>
              <a:t>The </a:t>
            </a:r>
            <a:r>
              <a:rPr lang="en-US" sz="2400" dirty="0"/>
              <a:t>general result clarifies why </a:t>
            </a:r>
            <a:r>
              <a:rPr lang="en-US" sz="2400" b="1" dirty="0"/>
              <a:t>leveraging (taking a loan to invest) decreases the optimal fraction to be invested</a:t>
            </a:r>
            <a:r>
              <a:rPr lang="en-US" sz="2400" dirty="0"/>
              <a:t>, as in that case a &gt; </a:t>
            </a:r>
            <a:r>
              <a:rPr lang="en-US" sz="2400" dirty="0" smtClean="0"/>
              <a:t>1. </a:t>
            </a:r>
          </a:p>
          <a:p>
            <a:r>
              <a:rPr lang="en-US" sz="2400" dirty="0" smtClean="0"/>
              <a:t>Obviously</a:t>
            </a:r>
            <a:r>
              <a:rPr lang="en-US" sz="2400" dirty="0"/>
              <a:t>, no matter how large the probability of success, </a:t>
            </a:r>
            <a:r>
              <a:rPr lang="en-US" sz="2400" i="1" dirty="0" smtClean="0"/>
              <a:t>p</a:t>
            </a:r>
            <a:r>
              <a:rPr lang="en-US" sz="2400" dirty="0" smtClean="0"/>
              <a:t> </a:t>
            </a:r>
            <a:r>
              <a:rPr lang="en-US" sz="2400" dirty="0"/>
              <a:t>is, if </a:t>
            </a:r>
            <a:r>
              <a:rPr lang="en-US" sz="2400" i="1" dirty="0"/>
              <a:t>a</a:t>
            </a:r>
            <a:r>
              <a:rPr lang="en-US" sz="2400" dirty="0"/>
              <a:t> </a:t>
            </a:r>
            <a:r>
              <a:rPr lang="en-US" sz="2400" dirty="0" smtClean="0"/>
              <a:t>is </a:t>
            </a:r>
            <a:r>
              <a:rPr lang="en-US" sz="2400" dirty="0"/>
              <a:t>sufficiently large, the optimal fraction to invest is zero</a:t>
            </a:r>
            <a:r>
              <a:rPr lang="en-US" sz="2400" dirty="0" smtClean="0"/>
              <a:t>.</a:t>
            </a:r>
          </a:p>
          <a:p>
            <a:r>
              <a:rPr lang="en-US" sz="2400" dirty="0" smtClean="0"/>
              <a:t>Thus</a:t>
            </a:r>
            <a:r>
              <a:rPr lang="en-US" sz="2400" dirty="0"/>
              <a:t>, using too much margin is not a good investment strategy, no matter how good an investor you are</a:t>
            </a:r>
            <a:r>
              <a:rPr lang="en-US" sz="2400" dirty="0" smtClean="0"/>
              <a:t>.</a:t>
            </a:r>
          </a:p>
        </p:txBody>
      </p:sp>
      <p:sp>
        <p:nvSpPr>
          <p:cNvPr id="4"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263311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The Kelly criterion is proved by maximizing the growth of the bankroll in successive independent bets</a:t>
            </a:r>
          </a:p>
          <a:p>
            <a:r>
              <a:rPr lang="en-US" sz="2400" dirty="0" smtClean="0"/>
              <a:t>The increase in the bankroll </a:t>
            </a:r>
            <a:r>
              <a:rPr lang="en-US" sz="2400" i="1" dirty="0" smtClean="0"/>
              <a:t>B</a:t>
            </a:r>
            <a:r>
              <a:rPr lang="en-US" sz="2400" dirty="0" smtClean="0"/>
              <a:t> after </a:t>
            </a:r>
            <a:r>
              <a:rPr lang="en-US" sz="2400" i="1" dirty="0" smtClean="0"/>
              <a:t>N-&gt; ∞ </a:t>
            </a:r>
            <a:r>
              <a:rPr lang="en-US" sz="2400" dirty="0" smtClean="0"/>
              <a:t> serial independent bets  is given by:</a:t>
            </a:r>
          </a:p>
          <a:p>
            <a:endParaRPr lang="en-US" sz="2400" dirty="0"/>
          </a:p>
          <a:p>
            <a:pPr marL="0" indent="0">
              <a:buNone/>
            </a:pPr>
            <a:r>
              <a:rPr lang="en-US" sz="2400" dirty="0" smtClean="0"/>
              <a:t>	where </a:t>
            </a:r>
            <a:r>
              <a:rPr lang="en-US" sz="2400" i="1" dirty="0" err="1" smtClean="0"/>
              <a:t>pN</a:t>
            </a:r>
            <a:r>
              <a:rPr lang="en-US" sz="2400" dirty="0" smtClean="0"/>
              <a:t> is the number of successful bets and </a:t>
            </a:r>
            <a:r>
              <a:rPr lang="en-US" sz="2400" i="1" dirty="0" err="1" smtClean="0"/>
              <a:t>qN</a:t>
            </a:r>
            <a:r>
              <a:rPr lang="en-US" sz="2400" dirty="0" smtClean="0"/>
              <a:t> is the 	number of failed bets</a:t>
            </a:r>
          </a:p>
          <a:p>
            <a:endParaRPr lang="en-US" sz="2400" dirty="0" smtClean="0"/>
          </a:p>
          <a:p>
            <a:r>
              <a:rPr lang="en-US" sz="2400" dirty="0" smtClean="0"/>
              <a:t>Write: </a:t>
            </a:r>
            <a:endParaRPr lang="en-US" sz="2400" dirty="0"/>
          </a:p>
          <a:p>
            <a:pPr marL="0" indent="0">
              <a:buNone/>
            </a:pPr>
            <a:endParaRPr lang="en-US" sz="2400" dirty="0" smtClean="0"/>
          </a:p>
          <a:p>
            <a:endParaRPr lang="en-US" sz="2400" dirty="0"/>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10728876"/>
              </p:ext>
            </p:extLst>
          </p:nvPr>
        </p:nvGraphicFramePr>
        <p:xfrm>
          <a:off x="2825462" y="3144107"/>
          <a:ext cx="3235828" cy="543076"/>
        </p:xfrm>
        <a:graphic>
          <a:graphicData uri="http://schemas.openxmlformats.org/presentationml/2006/ole">
            <mc:AlternateContent xmlns:mc="http://schemas.openxmlformats.org/markup-compatibility/2006">
              <mc:Choice xmlns:v="urn:schemas-microsoft-com:vml" Requires="v">
                <p:oleObj spid="_x0000_s1078" name="Equation" r:id="rId3" imgW="1816100" imgH="304800" progId="Equation.DSMT4">
                  <p:embed/>
                </p:oleObj>
              </mc:Choice>
              <mc:Fallback>
                <p:oleObj name="Equation" r:id="rId3" imgW="1816100" imgH="304800" progId="Equation.DSMT4">
                  <p:embed/>
                  <p:pic>
                    <p:nvPicPr>
                      <p:cNvPr id="0" name=""/>
                      <p:cNvPicPr/>
                      <p:nvPr/>
                    </p:nvPicPr>
                    <p:blipFill>
                      <a:blip r:embed="rId4"/>
                      <a:stretch>
                        <a:fillRect/>
                      </a:stretch>
                    </p:blipFill>
                    <p:spPr>
                      <a:xfrm>
                        <a:off x="2825462" y="3144107"/>
                        <a:ext cx="3235828" cy="54307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94743347"/>
              </p:ext>
            </p:extLst>
          </p:nvPr>
        </p:nvGraphicFramePr>
        <p:xfrm>
          <a:off x="2321839" y="4818396"/>
          <a:ext cx="5404402" cy="811820"/>
        </p:xfrm>
        <a:graphic>
          <a:graphicData uri="http://schemas.openxmlformats.org/presentationml/2006/ole">
            <mc:AlternateContent xmlns:mc="http://schemas.openxmlformats.org/markup-compatibility/2006">
              <mc:Choice xmlns:v="urn:schemas-microsoft-com:vml" Requires="v">
                <p:oleObj spid="_x0000_s1079" name="Equation" r:id="rId5" imgW="2959100" imgH="444500" progId="Equation.DSMT4">
                  <p:embed/>
                </p:oleObj>
              </mc:Choice>
              <mc:Fallback>
                <p:oleObj name="Equation" r:id="rId5" imgW="2959100" imgH="444500" progId="Equation.DSMT4">
                  <p:embed/>
                  <p:pic>
                    <p:nvPicPr>
                      <p:cNvPr id="0" name=""/>
                      <p:cNvPicPr/>
                      <p:nvPr/>
                    </p:nvPicPr>
                    <p:blipFill>
                      <a:blip r:embed="rId6"/>
                      <a:stretch>
                        <a:fillRect/>
                      </a:stretch>
                    </p:blipFill>
                    <p:spPr>
                      <a:xfrm>
                        <a:off x="2321839" y="4818396"/>
                        <a:ext cx="5404402" cy="811820"/>
                      </a:xfrm>
                      <a:prstGeom prst="rect">
                        <a:avLst/>
                      </a:prstGeom>
                    </p:spPr>
                  </p:pic>
                </p:oleObj>
              </mc:Fallback>
            </mc:AlternateContent>
          </a:graphicData>
        </a:graphic>
      </p:graphicFrame>
      <p:sp>
        <p:nvSpPr>
          <p:cNvPr id="6" name="Title 1"/>
          <p:cNvSpPr>
            <a:spLocks noGrp="1"/>
          </p:cNvSpPr>
          <p:nvPr>
            <p:ph type="title"/>
          </p:nvPr>
        </p:nvSpPr>
        <p:spPr/>
        <p:txBody>
          <a:bodyPr>
            <a:normAutofit fontScale="90000"/>
          </a:bodyPr>
          <a:lstStyle/>
          <a:p>
            <a:r>
              <a:rPr lang="en-US" dirty="0">
                <a:solidFill>
                  <a:srgbClr val="FF0000"/>
                </a:solidFill>
              </a:rPr>
              <a:t>Kelly </a:t>
            </a:r>
            <a:r>
              <a:rPr lang="en-US" dirty="0" smtClean="0">
                <a:solidFill>
                  <a:srgbClr val="FF0000"/>
                </a:solidFill>
              </a:rPr>
              <a:t>Criterion: Proof</a:t>
            </a:r>
            <a:r>
              <a:rPr lang="en-US" dirty="0">
                <a:solidFill>
                  <a:srgbClr val="FF0000"/>
                </a:solidFill>
              </a:rPr>
              <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3610431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Maximizing this expression </a:t>
            </a:r>
            <a:r>
              <a:rPr lang="en-US" sz="2400" dirty="0" err="1" smtClean="0"/>
              <a:t>w.r.t</a:t>
            </a:r>
            <a:r>
              <a:rPr lang="en-US" sz="2400" dirty="0" smtClean="0"/>
              <a:t>.  </a:t>
            </a:r>
            <a:r>
              <a:rPr lang="en-US" sz="2400" i="1" dirty="0" smtClean="0"/>
              <a:t>f</a:t>
            </a:r>
            <a:r>
              <a:rPr lang="en-US" sz="2400" dirty="0" smtClean="0"/>
              <a:t>:</a:t>
            </a:r>
          </a:p>
          <a:p>
            <a:endParaRPr lang="en-US" sz="2400" dirty="0"/>
          </a:p>
          <a:p>
            <a:endParaRPr lang="en-US" sz="2400" dirty="0" smtClean="0"/>
          </a:p>
          <a:p>
            <a:endParaRPr lang="en-US" sz="2400" dirty="0"/>
          </a:p>
          <a:p>
            <a:endParaRPr lang="en-US" sz="2400" dirty="0" smtClean="0"/>
          </a:p>
          <a:p>
            <a:r>
              <a:rPr lang="en-US" sz="2400" dirty="0" smtClean="0"/>
              <a:t>We find:  </a:t>
            </a:r>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3973189402"/>
              </p:ext>
            </p:extLst>
          </p:nvPr>
        </p:nvGraphicFramePr>
        <p:xfrm>
          <a:off x="2014538" y="2419350"/>
          <a:ext cx="4794250" cy="989013"/>
        </p:xfrm>
        <a:graphic>
          <a:graphicData uri="http://schemas.openxmlformats.org/presentationml/2006/ole">
            <mc:AlternateContent xmlns:mc="http://schemas.openxmlformats.org/markup-compatibility/2006">
              <mc:Choice xmlns:v="urn:schemas-microsoft-com:vml" Requires="v">
                <p:oleObj spid="_x0000_s2100" name="Equation" r:id="rId3" imgW="2527300" imgH="520700" progId="Equation.DSMT4">
                  <p:embed/>
                </p:oleObj>
              </mc:Choice>
              <mc:Fallback>
                <p:oleObj name="Equation" r:id="rId3" imgW="2527300" imgH="520700" progId="Equation.DSMT4">
                  <p:embed/>
                  <p:pic>
                    <p:nvPicPr>
                      <p:cNvPr id="0" name=""/>
                      <p:cNvPicPr/>
                      <p:nvPr/>
                    </p:nvPicPr>
                    <p:blipFill>
                      <a:blip r:embed="rId4"/>
                      <a:stretch>
                        <a:fillRect/>
                      </a:stretch>
                    </p:blipFill>
                    <p:spPr>
                      <a:xfrm>
                        <a:off x="2014538" y="2419350"/>
                        <a:ext cx="4794250" cy="98901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67865087"/>
              </p:ext>
            </p:extLst>
          </p:nvPr>
        </p:nvGraphicFramePr>
        <p:xfrm>
          <a:off x="3236486" y="4020233"/>
          <a:ext cx="2085216" cy="1166307"/>
        </p:xfrm>
        <a:graphic>
          <a:graphicData uri="http://schemas.openxmlformats.org/presentationml/2006/ole">
            <mc:AlternateContent xmlns:mc="http://schemas.openxmlformats.org/markup-compatibility/2006">
              <mc:Choice xmlns:v="urn:schemas-microsoft-com:vml" Requires="v">
                <p:oleObj spid="_x0000_s2101" name="Equation" r:id="rId5" imgW="749300" imgH="419100" progId="Equation.DSMT4">
                  <p:embed/>
                </p:oleObj>
              </mc:Choice>
              <mc:Fallback>
                <p:oleObj name="Equation" r:id="rId5" imgW="749300" imgH="419100" progId="Equation.DSMT4">
                  <p:embed/>
                  <p:pic>
                    <p:nvPicPr>
                      <p:cNvPr id="0" name=""/>
                      <p:cNvPicPr/>
                      <p:nvPr/>
                    </p:nvPicPr>
                    <p:blipFill>
                      <a:blip r:embed="rId6"/>
                      <a:stretch>
                        <a:fillRect/>
                      </a:stretch>
                    </p:blipFill>
                    <p:spPr>
                      <a:xfrm>
                        <a:off x="3236486" y="4020233"/>
                        <a:ext cx="2085216" cy="1166307"/>
                      </a:xfrm>
                      <a:prstGeom prst="rect">
                        <a:avLst/>
                      </a:prstGeom>
                    </p:spPr>
                  </p:pic>
                </p:oleObj>
              </mc:Fallback>
            </mc:AlternateContent>
          </a:graphicData>
        </a:graphic>
      </p:graphicFrame>
      <p:sp>
        <p:nvSpPr>
          <p:cNvPr id="6" name="Title 1"/>
          <p:cNvSpPr>
            <a:spLocks noGrp="1"/>
          </p:cNvSpPr>
          <p:nvPr>
            <p:ph type="title"/>
          </p:nvPr>
        </p:nvSpPr>
        <p:spPr/>
        <p:txBody>
          <a:bodyPr>
            <a:normAutofit fontScale="90000"/>
          </a:bodyPr>
          <a:lstStyle/>
          <a:p>
            <a:r>
              <a:rPr lang="en-US" dirty="0">
                <a:solidFill>
                  <a:srgbClr val="FF0000"/>
                </a:solidFill>
              </a:rPr>
              <a:t>Kelly </a:t>
            </a:r>
            <a:r>
              <a:rPr lang="en-US" dirty="0" smtClean="0">
                <a:solidFill>
                  <a:srgbClr val="FF0000"/>
                </a:solidFill>
              </a:rPr>
              <a:t>Criterion: Proof</a:t>
            </a:r>
            <a:r>
              <a:rPr lang="en-US" dirty="0">
                <a:solidFill>
                  <a:srgbClr val="FF0000"/>
                </a:solidFill>
              </a:rPr>
              <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984160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66096" y="1715131"/>
            <a:ext cx="7214913" cy="3277821"/>
          </a:xfrm>
          <a:prstGeom prst="rect">
            <a:avLst/>
          </a:prstGeom>
          <a:noFill/>
          <a:ln>
            <a:noFill/>
          </a:ln>
          <a:effectLst/>
        </p:spPr>
        <p:txBody>
          <a:bodyPr wrap="square" rtlCol="0">
            <a:spAutoFit/>
          </a:bodyPr>
          <a:lstStyle/>
          <a:p>
            <a:r>
              <a:rPr lang="en-US" dirty="0" smtClean="0">
                <a:solidFill>
                  <a:srgbClr val="000000"/>
                </a:solidFill>
                <a:latin typeface="Arial Narrow"/>
                <a:cs typeface="Arial Narrow"/>
              </a:rPr>
              <a:t>Optimal Fraction of Bankroll to Bet:</a:t>
            </a:r>
          </a:p>
          <a:p>
            <a:pPr algn="ctr"/>
            <a:endParaRPr lang="en-US" dirty="0" smtClean="0">
              <a:solidFill>
                <a:srgbClr val="000000"/>
              </a:solidFill>
              <a:latin typeface="Arial Narrow"/>
              <a:cs typeface="Arial Narrow"/>
            </a:endParaRPr>
          </a:p>
          <a:p>
            <a:pPr algn="ctr"/>
            <a:r>
              <a:rPr lang="en-US" sz="2400" i="1" dirty="0">
                <a:solidFill>
                  <a:srgbClr val="000000"/>
                </a:solidFill>
                <a:latin typeface="Arial Narrow"/>
                <a:cs typeface="Arial Narrow"/>
              </a:rPr>
              <a:t>f</a:t>
            </a:r>
            <a:r>
              <a:rPr lang="en-US" sz="2400" dirty="0" smtClean="0">
                <a:solidFill>
                  <a:srgbClr val="000000"/>
                </a:solidFill>
                <a:latin typeface="Arial Narrow"/>
                <a:cs typeface="Arial Narrow"/>
              </a:rPr>
              <a:t> =  </a:t>
            </a:r>
            <a:r>
              <a:rPr lang="en-US" sz="2400" i="1" dirty="0" smtClean="0">
                <a:solidFill>
                  <a:srgbClr val="000000"/>
                </a:solidFill>
                <a:latin typeface="Arial Narrow"/>
                <a:cs typeface="Arial Narrow"/>
              </a:rPr>
              <a:t>p – ( q / b )</a:t>
            </a:r>
          </a:p>
          <a:p>
            <a:r>
              <a:rPr lang="en-US" dirty="0" smtClean="0">
                <a:solidFill>
                  <a:srgbClr val="000000"/>
                </a:solidFill>
                <a:latin typeface="Arial Narrow"/>
                <a:cs typeface="Arial Narrow"/>
              </a:rPr>
              <a:t>where:</a:t>
            </a:r>
          </a:p>
          <a:p>
            <a:endParaRPr lang="en-US" dirty="0" smtClean="0">
              <a:solidFill>
                <a:srgbClr val="000000"/>
              </a:solidFill>
              <a:latin typeface="Arial Narrow"/>
              <a:cs typeface="Arial Narrow"/>
            </a:endParaRPr>
          </a:p>
          <a:p>
            <a:pPr>
              <a:spcAft>
                <a:spcPts val="600"/>
              </a:spcAft>
            </a:pPr>
            <a:r>
              <a:rPr lang="en-US" dirty="0">
                <a:solidFill>
                  <a:srgbClr val="000000"/>
                </a:solidFill>
                <a:latin typeface="Arial Narrow"/>
                <a:cs typeface="Arial Narrow"/>
              </a:rPr>
              <a:t>p</a:t>
            </a:r>
            <a:r>
              <a:rPr lang="en-US" dirty="0" smtClean="0">
                <a:solidFill>
                  <a:srgbClr val="000000"/>
                </a:solidFill>
                <a:latin typeface="Arial Narrow"/>
                <a:cs typeface="Arial Narrow"/>
              </a:rPr>
              <a:t> 	=  	</a:t>
            </a:r>
            <a:r>
              <a:rPr lang="en-US" dirty="0" err="1" smtClean="0">
                <a:solidFill>
                  <a:srgbClr val="000000"/>
                </a:solidFill>
                <a:latin typeface="Arial Narrow"/>
                <a:cs typeface="Arial Narrow"/>
              </a:rPr>
              <a:t>Probabiilty</a:t>
            </a:r>
            <a:r>
              <a:rPr lang="en-US" dirty="0" smtClean="0">
                <a:solidFill>
                  <a:srgbClr val="000000"/>
                </a:solidFill>
                <a:latin typeface="Arial Narrow"/>
                <a:cs typeface="Arial Narrow"/>
              </a:rPr>
              <a:t> of winning the bet (from privileged information)</a:t>
            </a:r>
          </a:p>
          <a:p>
            <a:pPr>
              <a:spcAft>
                <a:spcPts val="600"/>
              </a:spcAft>
            </a:pPr>
            <a:r>
              <a:rPr lang="en-US" dirty="0">
                <a:solidFill>
                  <a:srgbClr val="000000"/>
                </a:solidFill>
                <a:latin typeface="Arial Narrow"/>
                <a:cs typeface="Arial Narrow"/>
              </a:rPr>
              <a:t>q</a:t>
            </a:r>
            <a:r>
              <a:rPr lang="en-US" dirty="0" smtClean="0">
                <a:solidFill>
                  <a:srgbClr val="000000"/>
                </a:solidFill>
                <a:latin typeface="Arial Narrow"/>
                <a:cs typeface="Arial Narrow"/>
              </a:rPr>
              <a:t> 	=	1 – p    =    Probability of losing the bet</a:t>
            </a:r>
          </a:p>
          <a:p>
            <a:pPr>
              <a:spcAft>
                <a:spcPts val="600"/>
              </a:spcAft>
            </a:pPr>
            <a:r>
              <a:rPr lang="en-US" dirty="0">
                <a:solidFill>
                  <a:srgbClr val="000000"/>
                </a:solidFill>
                <a:latin typeface="Arial Narrow"/>
                <a:cs typeface="Arial Narrow"/>
              </a:rPr>
              <a:t>b</a:t>
            </a:r>
            <a:r>
              <a:rPr lang="en-US" dirty="0" smtClean="0">
                <a:solidFill>
                  <a:srgbClr val="000000"/>
                </a:solidFill>
                <a:latin typeface="Arial Narrow"/>
                <a:cs typeface="Arial Narrow"/>
              </a:rPr>
              <a:t>	=	Odds (i.e., payoff)</a:t>
            </a:r>
          </a:p>
          <a:p>
            <a:endParaRPr lang="en-US" dirty="0" smtClean="0">
              <a:solidFill>
                <a:srgbClr val="000000"/>
              </a:solidFill>
              <a:latin typeface="Arial Narrow"/>
              <a:cs typeface="Arial Narrow"/>
            </a:endParaRPr>
          </a:p>
          <a:p>
            <a:pPr algn="ctr"/>
            <a:r>
              <a:rPr lang="en-US" sz="2400" dirty="0" smtClean="0">
                <a:solidFill>
                  <a:srgbClr val="000000"/>
                </a:solidFill>
                <a:latin typeface="Arial Narrow"/>
                <a:cs typeface="Arial Narrow"/>
              </a:rPr>
              <a:t>Note: If    </a:t>
            </a:r>
            <a:r>
              <a:rPr lang="en-US" sz="2400" i="1" dirty="0" smtClean="0">
                <a:solidFill>
                  <a:srgbClr val="000000"/>
                </a:solidFill>
                <a:latin typeface="Arial Narrow"/>
                <a:cs typeface="Arial Narrow"/>
              </a:rPr>
              <a:t>f</a:t>
            </a:r>
            <a:r>
              <a:rPr lang="en-US" sz="2400" dirty="0" smtClean="0">
                <a:solidFill>
                  <a:srgbClr val="000000"/>
                </a:solidFill>
                <a:latin typeface="Arial Narrow"/>
                <a:cs typeface="Arial Narrow"/>
              </a:rPr>
              <a:t> ≤ 0,    don’t bet</a:t>
            </a:r>
          </a:p>
        </p:txBody>
      </p:sp>
      <p:sp>
        <p:nvSpPr>
          <p:cNvPr id="5" name="TextBox 4"/>
          <p:cNvSpPr txBox="1"/>
          <p:nvPr/>
        </p:nvSpPr>
        <p:spPr>
          <a:xfrm>
            <a:off x="628650" y="183462"/>
            <a:ext cx="7981950" cy="707886"/>
          </a:xfrm>
          <a:prstGeom prst="rect">
            <a:avLst/>
          </a:prstGeom>
          <a:noFill/>
          <a:ln>
            <a:noFill/>
          </a:ln>
          <a:effectLst/>
        </p:spPr>
        <p:txBody>
          <a:bodyPr wrap="square" rtlCol="0">
            <a:spAutoFit/>
          </a:bodyPr>
          <a:lstStyle/>
          <a:p>
            <a:pPr algn="ctr"/>
            <a:r>
              <a:rPr lang="en-US" sz="4000" dirty="0" smtClean="0">
                <a:solidFill>
                  <a:srgbClr val="FF0000"/>
                </a:solidFill>
                <a:cs typeface="Georgia"/>
              </a:rPr>
              <a:t>   Risk Analysis via Kelly Criterion</a:t>
            </a:r>
            <a:endParaRPr lang="en-US" sz="4000" dirty="0">
              <a:solidFill>
                <a:srgbClr val="FF0000"/>
              </a:solidFill>
              <a:cs typeface="Georgia"/>
            </a:endParaRPr>
          </a:p>
        </p:txBody>
      </p:sp>
      <p:sp>
        <p:nvSpPr>
          <p:cNvPr id="6" name="TextBox 5"/>
          <p:cNvSpPr txBox="1"/>
          <p:nvPr/>
        </p:nvSpPr>
        <p:spPr>
          <a:xfrm>
            <a:off x="1087995" y="1117916"/>
            <a:ext cx="6968011" cy="261610"/>
          </a:xfrm>
          <a:prstGeom prst="rect">
            <a:avLst/>
          </a:prstGeom>
          <a:noFill/>
          <a:ln>
            <a:solidFill>
              <a:srgbClr val="4F81BD"/>
            </a:solidFill>
          </a:ln>
        </p:spPr>
        <p:txBody>
          <a:bodyPr wrap="none" rtlCol="0">
            <a:spAutoFit/>
          </a:bodyPr>
          <a:lstStyle/>
          <a:p>
            <a:r>
              <a:rPr lang="en-US" sz="1100" dirty="0" smtClean="0">
                <a:solidFill>
                  <a:srgbClr val="000000"/>
                </a:solidFill>
                <a:latin typeface="Arial"/>
                <a:cs typeface="Arial"/>
              </a:rPr>
              <a:t>Kelly, J. L., Jr. (1956), "A New Interpretation of Information Rate", Bell System Technical Journal 35: 917–926</a:t>
            </a:r>
            <a:endParaRPr lang="en-US" sz="1100" dirty="0">
              <a:solidFill>
                <a:srgbClr val="000000"/>
              </a:solidFill>
              <a:latin typeface="Arial"/>
              <a:cs typeface="Arial"/>
            </a:endParaRPr>
          </a:p>
        </p:txBody>
      </p:sp>
      <p:sp>
        <p:nvSpPr>
          <p:cNvPr id="10" name="TextBox 9"/>
          <p:cNvSpPr txBox="1"/>
          <p:nvPr/>
        </p:nvSpPr>
        <p:spPr>
          <a:xfrm>
            <a:off x="964544" y="5261069"/>
            <a:ext cx="7214913" cy="830997"/>
          </a:xfrm>
          <a:prstGeom prst="rect">
            <a:avLst/>
          </a:prstGeom>
          <a:noFill/>
          <a:ln>
            <a:noFill/>
          </a:ln>
          <a:effectLst/>
        </p:spPr>
        <p:txBody>
          <a:bodyPr wrap="square" rtlCol="0">
            <a:spAutoFit/>
          </a:bodyPr>
          <a:lstStyle/>
          <a:p>
            <a:pPr algn="ctr"/>
            <a:r>
              <a:rPr lang="en-US" sz="1600" dirty="0" smtClean="0">
                <a:solidFill>
                  <a:srgbClr val="000000"/>
                </a:solidFill>
                <a:latin typeface="Arial"/>
                <a:cs typeface="Arial"/>
              </a:rPr>
              <a:t>Kelly showed that with independent serial bets, there is no possibility of ruin if the gambler never loses more than the Kelly fraction of the bankroll on a bet.  However, the volatility in the current value of the bankroll can be high.</a:t>
            </a:r>
            <a:endParaRPr lang="en-US" sz="1600" dirty="0">
              <a:solidFill>
                <a:srgbClr val="000000"/>
              </a:solidFill>
              <a:latin typeface="Arial"/>
              <a:cs typeface="Arial"/>
            </a:endParaRPr>
          </a:p>
        </p:txBody>
      </p:sp>
      <p:sp>
        <p:nvSpPr>
          <p:cNvPr id="8" name="Date Placeholder 7"/>
          <p:cNvSpPr>
            <a:spLocks noGrp="1"/>
          </p:cNvSpPr>
          <p:nvPr>
            <p:ph type="dt" sz="half" idx="10"/>
          </p:nvPr>
        </p:nvSpPr>
        <p:spPr/>
        <p:txBody>
          <a:bodyPr/>
          <a:lstStyle/>
          <a:p>
            <a:fld id="{6E6920FE-F903-C447-999D-BF43F8F44EAC}" type="datetime1">
              <a:rPr lang="en-US" smtClean="0"/>
              <a:pPr/>
              <a:t>3/7/17</a:t>
            </a:fld>
            <a:endParaRPr lang="en-US"/>
          </a:p>
        </p:txBody>
      </p:sp>
      <p:sp>
        <p:nvSpPr>
          <p:cNvPr id="11" name="Slide Number Placeholder 10"/>
          <p:cNvSpPr>
            <a:spLocks noGrp="1"/>
          </p:cNvSpPr>
          <p:nvPr>
            <p:ph type="sldNum" sz="quarter" idx="12"/>
          </p:nvPr>
        </p:nvSpPr>
        <p:spPr/>
        <p:txBody>
          <a:bodyPr/>
          <a:lstStyle/>
          <a:p>
            <a:fld id="{1E7017D9-902D-C04D-808C-F1C5C5C72FEB}" type="slidenum">
              <a:rPr lang="en-US" smtClean="0"/>
              <a:pPr/>
              <a:t>13</a:t>
            </a:fld>
            <a:endParaRPr lang="en-US"/>
          </a:p>
        </p:txBody>
      </p:sp>
    </p:spTree>
    <p:extLst>
      <p:ext uri="{BB962C8B-B14F-4D97-AF65-F5344CB8AC3E}">
        <p14:creationId xmlns:p14="http://schemas.microsoft.com/office/powerpoint/2010/main" val="35585716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83462"/>
            <a:ext cx="8229600" cy="1061829"/>
          </a:xfrm>
          <a:prstGeom prst="rect">
            <a:avLst/>
          </a:prstGeom>
          <a:noFill/>
          <a:ln>
            <a:noFill/>
          </a:ln>
          <a:effectLst/>
        </p:spPr>
        <p:txBody>
          <a:bodyPr wrap="square" rtlCol="0">
            <a:spAutoFit/>
          </a:bodyPr>
          <a:lstStyle/>
          <a:p>
            <a:pPr algn="ctr">
              <a:spcAft>
                <a:spcPts val="600"/>
              </a:spcAft>
            </a:pPr>
            <a:r>
              <a:rPr lang="en-US" sz="4000" dirty="0" smtClean="0">
                <a:solidFill>
                  <a:srgbClr val="FF0000"/>
                </a:solidFill>
                <a:cs typeface="Georgia"/>
              </a:rPr>
              <a:t>Kelly Criterion: Simulation</a:t>
            </a:r>
          </a:p>
          <a:p>
            <a:pPr algn="ctr"/>
            <a:r>
              <a:rPr lang="en-US" dirty="0" smtClean="0">
                <a:solidFill>
                  <a:srgbClr val="000000"/>
                </a:solidFill>
                <a:cs typeface="Helvetica Neue Light"/>
              </a:rPr>
              <a:t>Conditions: Begin with $10,000,000.  </a:t>
            </a:r>
            <a:r>
              <a:rPr lang="en-US" dirty="0" err="1" smtClean="0">
                <a:solidFill>
                  <a:srgbClr val="000000"/>
                </a:solidFill>
                <a:cs typeface="Helvetica Neue Light"/>
              </a:rPr>
              <a:t>Pwin</a:t>
            </a:r>
            <a:r>
              <a:rPr lang="en-US" dirty="0" smtClean="0">
                <a:solidFill>
                  <a:srgbClr val="000000"/>
                </a:solidFill>
                <a:cs typeface="Helvetica Neue Light"/>
              </a:rPr>
              <a:t> = 53%.  Payoff = 1.1 to 1  Bet once per day</a:t>
            </a:r>
            <a:r>
              <a:rPr lang="en-US" dirty="0" smtClean="0">
                <a:solidFill>
                  <a:srgbClr val="0000FF"/>
                </a:solidFill>
                <a:cs typeface="Helvetica Neue Light"/>
              </a:rPr>
              <a:t>.</a:t>
            </a:r>
          </a:p>
        </p:txBody>
      </p:sp>
      <p:pic>
        <p:nvPicPr>
          <p:cNvPr id="4" name="Picture 3" descr="Simulated Kelly Investing.pdf"/>
          <p:cNvPicPr>
            <a:picLocks noChangeAspect="1"/>
          </p:cNvPicPr>
          <p:nvPr/>
        </p:nvPicPr>
        <p:blipFill>
          <a:blip r:embed="rId2"/>
          <a:srcRect l="10754" t="9050" r="7803" b="45005"/>
          <a:stretch>
            <a:fillRect/>
          </a:stretch>
        </p:blipFill>
        <p:spPr>
          <a:xfrm>
            <a:off x="1087139" y="1404594"/>
            <a:ext cx="6969723" cy="5088295"/>
          </a:xfrm>
          <a:prstGeom prst="rect">
            <a:avLst/>
          </a:prstGeom>
          <a:noFill/>
          <a:ln>
            <a:noFill/>
          </a:ln>
          <a:effectLst/>
        </p:spPr>
      </p:pic>
      <p:sp>
        <p:nvSpPr>
          <p:cNvPr id="5" name="Date Placeholder 4"/>
          <p:cNvSpPr>
            <a:spLocks noGrp="1"/>
          </p:cNvSpPr>
          <p:nvPr>
            <p:ph type="dt" sz="half" idx="10"/>
          </p:nvPr>
        </p:nvSpPr>
        <p:spPr/>
        <p:txBody>
          <a:bodyPr/>
          <a:lstStyle/>
          <a:p>
            <a:fld id="{7CEB863F-DCA9-E746-8484-C5BA1B5E26A1}" type="datetime1">
              <a:rPr lang="en-US" smtClean="0"/>
              <a:pPr/>
              <a:t>3/7/17</a:t>
            </a:fld>
            <a:endParaRPr lang="en-US"/>
          </a:p>
        </p:txBody>
      </p:sp>
      <p:sp>
        <p:nvSpPr>
          <p:cNvPr id="6" name="Slide Number Placeholder 5"/>
          <p:cNvSpPr>
            <a:spLocks noGrp="1"/>
          </p:cNvSpPr>
          <p:nvPr>
            <p:ph type="sldNum" sz="quarter" idx="12"/>
          </p:nvPr>
        </p:nvSpPr>
        <p:spPr/>
        <p:txBody>
          <a:bodyPr/>
          <a:lstStyle/>
          <a:p>
            <a:fld id="{1E7017D9-902D-C04D-808C-F1C5C5C72FEB}" type="slidenum">
              <a:rPr lang="en-US" smtClean="0"/>
              <a:pPr/>
              <a:t>14</a:t>
            </a:fld>
            <a:endParaRPr lang="en-US"/>
          </a:p>
        </p:txBody>
      </p:sp>
    </p:spTree>
    <p:extLst>
      <p:ext uri="{BB962C8B-B14F-4D97-AF65-F5344CB8AC3E}">
        <p14:creationId xmlns:p14="http://schemas.microsoft.com/office/powerpoint/2010/main" val="20115410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7-02-16 at 9.03.13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5701" t="8097" r="-5701"/>
          <a:stretch/>
        </p:blipFill>
        <p:spPr>
          <a:xfrm>
            <a:off x="457200" y="1966653"/>
            <a:ext cx="8229600" cy="4159510"/>
          </a:xfrm>
          <a:prstGeom prst="rect">
            <a:avLst/>
          </a:prstGeom>
        </p:spPr>
      </p:pic>
      <p:sp>
        <p:nvSpPr>
          <p:cNvPr id="5" name="Title 1"/>
          <p:cNvSpPr>
            <a:spLocks noGrp="1"/>
          </p:cNvSpPr>
          <p:nvPr>
            <p:ph type="title"/>
          </p:nvPr>
        </p:nvSpPr>
        <p:spPr/>
        <p:txBody>
          <a:bodyPr>
            <a:normAutofit fontScale="90000"/>
          </a:bodyPr>
          <a:lstStyle/>
          <a:p>
            <a:r>
              <a:rPr lang="en-US" dirty="0" smtClean="0">
                <a:solidFill>
                  <a:srgbClr val="FF0000"/>
                </a:solidFill>
              </a:rPr>
              <a:t>Application </a:t>
            </a:r>
            <a:r>
              <a:rPr lang="en-US" dirty="0">
                <a:solidFill>
                  <a:srgbClr val="FF0000"/>
                </a:solidFill>
              </a:rPr>
              <a:t>to </a:t>
            </a:r>
            <a:r>
              <a:rPr lang="en-US" dirty="0" smtClean="0">
                <a:solidFill>
                  <a:srgbClr val="FF0000"/>
                </a:solidFill>
              </a:rPr>
              <a:t>Stocks</a:t>
            </a:r>
            <a:br>
              <a:rPr lang="en-US" dirty="0" smtClean="0">
                <a:solidFill>
                  <a:srgbClr val="FF0000"/>
                </a:solidFill>
              </a:rPr>
            </a:br>
            <a:r>
              <a:rPr lang="en-US" sz="3100" dirty="0" smtClean="0">
                <a:solidFill>
                  <a:srgbClr val="0000FF"/>
                </a:solidFill>
              </a:rPr>
              <a:t>Recall:  Geometric Brownian Motion</a:t>
            </a:r>
            <a:r>
              <a:rPr lang="en-US" dirty="0">
                <a:solidFill>
                  <a:srgbClr val="0000FF"/>
                </a:solidFill>
              </a:rPr>
              <a:t/>
            </a:r>
            <a:br>
              <a:rPr lang="en-US" dirty="0">
                <a:solidFill>
                  <a:srgbClr val="0000FF"/>
                </a:solidFill>
              </a:rPr>
            </a:br>
            <a:r>
              <a:rPr lang="en-US" sz="2200" dirty="0">
                <a:solidFill>
                  <a:srgbClr val="0000FF"/>
                </a:solidFill>
              </a:rPr>
              <a:t>https://</a:t>
            </a:r>
            <a:r>
              <a:rPr lang="en-US" sz="2200" dirty="0" err="1">
                <a:solidFill>
                  <a:srgbClr val="0000FF"/>
                </a:solidFill>
              </a:rPr>
              <a:t>en.wikipedia.org</a:t>
            </a:r>
            <a:r>
              <a:rPr lang="en-US" sz="2200" dirty="0">
                <a:solidFill>
                  <a:srgbClr val="0000FF"/>
                </a:solidFill>
              </a:rPr>
              <a:t>/wiki/</a:t>
            </a:r>
            <a:r>
              <a:rPr lang="en-US" sz="2200" dirty="0" err="1">
                <a:solidFill>
                  <a:srgbClr val="0000FF"/>
                </a:solidFill>
              </a:rPr>
              <a:t>Kelly_criterion</a:t>
            </a:r>
            <a:endParaRPr lang="en-US" sz="2200" dirty="0">
              <a:solidFill>
                <a:srgbClr val="0000FF"/>
              </a:solidFill>
            </a:endParaRPr>
          </a:p>
        </p:txBody>
      </p:sp>
      <p:sp>
        <p:nvSpPr>
          <p:cNvPr id="6" name="TextBox 5"/>
          <p:cNvSpPr txBox="1"/>
          <p:nvPr/>
        </p:nvSpPr>
        <p:spPr>
          <a:xfrm>
            <a:off x="5852684" y="2802123"/>
            <a:ext cx="2278226" cy="923330"/>
          </a:xfrm>
          <a:prstGeom prst="rect">
            <a:avLst/>
          </a:prstGeom>
          <a:noFill/>
        </p:spPr>
        <p:txBody>
          <a:bodyPr wrap="square" rtlCol="0">
            <a:spAutoFit/>
          </a:bodyPr>
          <a:lstStyle/>
          <a:p>
            <a:pPr algn="ctr"/>
            <a:r>
              <a:rPr lang="en-US" dirty="0" smtClean="0">
                <a:solidFill>
                  <a:srgbClr val="800000"/>
                </a:solidFill>
              </a:rPr>
              <a:t>Recall Ito’s Lemma for Geometric Brownian Motion</a:t>
            </a:r>
            <a:endParaRPr lang="en-US" dirty="0">
              <a:solidFill>
                <a:srgbClr val="800000"/>
              </a:solidFill>
            </a:endParaRPr>
          </a:p>
        </p:txBody>
      </p:sp>
    </p:spTree>
    <p:extLst>
      <p:ext uri="{BB962C8B-B14F-4D97-AF65-F5344CB8AC3E}">
        <p14:creationId xmlns:p14="http://schemas.microsoft.com/office/powerpoint/2010/main" val="8818421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Application </a:t>
            </a:r>
            <a:r>
              <a:rPr lang="en-US" dirty="0">
                <a:solidFill>
                  <a:srgbClr val="FF0000"/>
                </a:solidFill>
              </a:rPr>
              <a:t>to Stocks</a:t>
            </a:r>
            <a:r>
              <a:rPr lang="en-US" dirty="0"/>
              <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
        <p:nvSpPr>
          <p:cNvPr id="3" name="Content Placeholder 2"/>
          <p:cNvSpPr>
            <a:spLocks noGrp="1"/>
          </p:cNvSpPr>
          <p:nvPr>
            <p:ph idx="1"/>
          </p:nvPr>
        </p:nvSpPr>
        <p:spPr>
          <a:xfrm>
            <a:off x="290009" y="1600200"/>
            <a:ext cx="8580234" cy="4525963"/>
          </a:xfrm>
        </p:spPr>
        <p:txBody>
          <a:bodyPr>
            <a:normAutofit/>
          </a:bodyPr>
          <a:lstStyle/>
          <a:p>
            <a:r>
              <a:rPr lang="en-US" sz="1800" dirty="0"/>
              <a:t>Considering a single asset (Stock, index etc.) and a risk-free rate, it is easy to obtain the optimal fraction to invest through the </a:t>
            </a:r>
            <a:r>
              <a:rPr lang="en-US" sz="1800" dirty="0">
                <a:hlinkClick r:id="rId3" tooltip="Geometric Brownian motion"/>
              </a:rPr>
              <a:t>Geometric Brownian Motion</a:t>
            </a:r>
            <a:r>
              <a:rPr lang="en-US" sz="1800" dirty="0"/>
              <a:t>. </a:t>
            </a:r>
            <a:endParaRPr lang="en-US" sz="1800" dirty="0" smtClean="0"/>
          </a:p>
          <a:p>
            <a:r>
              <a:rPr lang="en-US" sz="1800" dirty="0" smtClean="0"/>
              <a:t>Taking </a:t>
            </a:r>
            <a:r>
              <a:rPr lang="en-US" sz="1800" dirty="0"/>
              <a:t>the </a:t>
            </a:r>
            <a:r>
              <a:rPr lang="en-US" sz="1800" dirty="0" smtClean="0"/>
              <a:t>expected value </a:t>
            </a:r>
            <a:r>
              <a:rPr lang="en-US" sz="1800" dirty="0"/>
              <a:t>of </a:t>
            </a:r>
            <a:r>
              <a:rPr lang="en-US" sz="1800" dirty="0" smtClean="0"/>
              <a:t>asset </a:t>
            </a:r>
            <a:r>
              <a:rPr lang="en-US" sz="1800" dirty="0"/>
              <a:t>at time </a:t>
            </a:r>
            <a:r>
              <a:rPr lang="en-US" sz="1800" i="1" dirty="0"/>
              <a:t>t </a:t>
            </a:r>
            <a:r>
              <a:rPr lang="en-US" sz="1800" i="1" dirty="0" smtClean="0"/>
              <a:t>, S</a:t>
            </a:r>
            <a:r>
              <a:rPr lang="en-US" sz="1800" i="1" baseline="-25000" dirty="0" smtClean="0"/>
              <a:t>t</a:t>
            </a:r>
            <a:r>
              <a:rPr lang="en-US" sz="1800" dirty="0" smtClean="0"/>
              <a:t> , and noting that </a:t>
            </a:r>
            <a:r>
              <a:rPr lang="en-US" sz="1800" dirty="0" smtClean="0">
                <a:latin typeface="Times New Roman"/>
                <a:cs typeface="Times New Roman"/>
              </a:rPr>
              <a:t>E[</a:t>
            </a:r>
            <a:r>
              <a:rPr lang="en-US" sz="1800" i="1" dirty="0" err="1" smtClean="0">
                <a:latin typeface="Times New Roman"/>
                <a:cs typeface="Times New Roman"/>
              </a:rPr>
              <a:t>B</a:t>
            </a:r>
            <a:r>
              <a:rPr lang="en-US" sz="1800" i="1" baseline="-25000" dirty="0" err="1" smtClean="0">
                <a:latin typeface="Times New Roman"/>
                <a:cs typeface="Times New Roman"/>
              </a:rPr>
              <a:t>t</a:t>
            </a:r>
            <a:r>
              <a:rPr lang="en-US" sz="1800" dirty="0" smtClean="0">
                <a:latin typeface="Times New Roman"/>
                <a:cs typeface="Times New Roman"/>
              </a:rPr>
              <a:t>]</a:t>
            </a:r>
            <a:r>
              <a:rPr lang="en-US" sz="1800" dirty="0" smtClean="0"/>
              <a:t> = 0:</a:t>
            </a:r>
          </a:p>
          <a:p>
            <a:endParaRPr lang="en-US" sz="1800" dirty="0"/>
          </a:p>
          <a:p>
            <a:endParaRPr lang="en-US" sz="1800" dirty="0" smtClean="0"/>
          </a:p>
          <a:p>
            <a:endParaRPr lang="en-US" sz="1800" dirty="0"/>
          </a:p>
          <a:p>
            <a:r>
              <a:rPr lang="en-US" sz="1800" dirty="0" smtClean="0"/>
              <a:t>The expected log return </a:t>
            </a:r>
            <a:r>
              <a:rPr lang="en-US" sz="1800" i="1" dirty="0" err="1" smtClean="0"/>
              <a:t>R</a:t>
            </a:r>
            <a:r>
              <a:rPr lang="en-US" sz="1800" i="1" baseline="-25000" dirty="0" err="1" smtClean="0"/>
              <a:t>s</a:t>
            </a:r>
            <a:r>
              <a:rPr lang="en-US" sz="1800" i="1" baseline="-25000" dirty="0" smtClean="0"/>
              <a:t>  </a:t>
            </a:r>
            <a:r>
              <a:rPr lang="en-US" sz="1800" dirty="0" smtClean="0"/>
              <a:t>is then:</a:t>
            </a:r>
            <a:endParaRPr lang="en-US" sz="1800" dirty="0"/>
          </a:p>
        </p:txBody>
      </p:sp>
      <p:pic>
        <p:nvPicPr>
          <p:cNvPr id="5" name="Picture 4" descr="Screen Shot 2017-02-20 at 11.49.07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0091" y="4108774"/>
            <a:ext cx="2811374" cy="836974"/>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218726860"/>
              </p:ext>
            </p:extLst>
          </p:nvPr>
        </p:nvGraphicFramePr>
        <p:xfrm>
          <a:off x="2212195" y="2492535"/>
          <a:ext cx="4179520" cy="885726"/>
        </p:xfrm>
        <a:graphic>
          <a:graphicData uri="http://schemas.openxmlformats.org/presentationml/2006/ole">
            <mc:AlternateContent xmlns:mc="http://schemas.openxmlformats.org/markup-compatibility/2006">
              <mc:Choice xmlns:v="urn:schemas-microsoft-com:vml" Requires="v">
                <p:oleObj spid="_x0000_s3080" name="Equation" r:id="rId5" imgW="1917700" imgH="406400" progId="Equation.3">
                  <p:embed/>
                </p:oleObj>
              </mc:Choice>
              <mc:Fallback>
                <p:oleObj name="Equation" r:id="rId5" imgW="1917700" imgH="406400" progId="Equation.3">
                  <p:embed/>
                  <p:pic>
                    <p:nvPicPr>
                      <p:cNvPr id="0" name=""/>
                      <p:cNvPicPr/>
                      <p:nvPr/>
                    </p:nvPicPr>
                    <p:blipFill>
                      <a:blip r:embed="rId6"/>
                      <a:stretch>
                        <a:fillRect/>
                      </a:stretch>
                    </p:blipFill>
                    <p:spPr>
                      <a:xfrm>
                        <a:off x="2212195" y="2492535"/>
                        <a:ext cx="4179520" cy="885726"/>
                      </a:xfrm>
                      <a:prstGeom prst="rect">
                        <a:avLst/>
                      </a:prstGeom>
                    </p:spPr>
                  </p:pic>
                </p:oleObj>
              </mc:Fallback>
            </mc:AlternateContent>
          </a:graphicData>
        </a:graphic>
      </p:graphicFrame>
    </p:spTree>
    <p:extLst>
      <p:ext uri="{BB962C8B-B14F-4D97-AF65-F5344CB8AC3E}">
        <p14:creationId xmlns:p14="http://schemas.microsoft.com/office/powerpoint/2010/main" val="23016168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a:t>For a portfolio made of an asset </a:t>
            </a:r>
            <a:r>
              <a:rPr lang="en-US" sz="2000" i="1" dirty="0"/>
              <a:t>S</a:t>
            </a:r>
            <a:r>
              <a:rPr lang="en-US" sz="2000" dirty="0"/>
              <a:t> </a:t>
            </a:r>
            <a:r>
              <a:rPr lang="en-US" sz="2000" dirty="0" smtClean="0"/>
              <a:t>and </a:t>
            </a:r>
            <a:r>
              <a:rPr lang="en-US" sz="2000" dirty="0"/>
              <a:t>a bond paying risk-free rate </a:t>
            </a:r>
            <a:r>
              <a:rPr lang="en-US" sz="2000" i="1" dirty="0"/>
              <a:t>r</a:t>
            </a:r>
            <a:r>
              <a:rPr lang="en-US" sz="2000" dirty="0"/>
              <a:t> </a:t>
            </a:r>
            <a:r>
              <a:rPr lang="en-US" sz="2000" dirty="0" smtClean="0"/>
              <a:t>, and with </a:t>
            </a:r>
            <a:r>
              <a:rPr lang="en-US" sz="2000" dirty="0"/>
              <a:t>a fraction </a:t>
            </a:r>
            <a:r>
              <a:rPr lang="en-US" sz="2000" i="1" dirty="0" smtClean="0"/>
              <a:t>f </a:t>
            </a:r>
            <a:r>
              <a:rPr lang="en-US" sz="2000" dirty="0" smtClean="0"/>
              <a:t>invested </a:t>
            </a:r>
            <a:r>
              <a:rPr lang="en-US" sz="2000" dirty="0"/>
              <a:t>in </a:t>
            </a:r>
            <a:r>
              <a:rPr lang="en-US" sz="2000" i="1" dirty="0" smtClean="0"/>
              <a:t>S</a:t>
            </a:r>
            <a:r>
              <a:rPr lang="en-US" sz="2000" dirty="0" smtClean="0"/>
              <a:t> </a:t>
            </a:r>
            <a:r>
              <a:rPr lang="en-US" sz="2000" dirty="0"/>
              <a:t>and ( 1 −</a:t>
            </a:r>
            <a:r>
              <a:rPr lang="en-US" sz="2000" i="1" dirty="0"/>
              <a:t> f </a:t>
            </a:r>
            <a:r>
              <a:rPr lang="en-US" sz="2000" dirty="0"/>
              <a:t>) </a:t>
            </a:r>
            <a:r>
              <a:rPr lang="en-US" sz="2000" dirty="0" smtClean="0"/>
              <a:t>in </a:t>
            </a:r>
            <a:r>
              <a:rPr lang="en-US" sz="2000" dirty="0"/>
              <a:t>the </a:t>
            </a:r>
            <a:r>
              <a:rPr lang="en-US" sz="2000" dirty="0" smtClean="0"/>
              <a:t>bond , the expected </a:t>
            </a:r>
            <a:r>
              <a:rPr lang="en-US" sz="2000" dirty="0"/>
              <a:t>rate of return </a:t>
            </a:r>
            <a:r>
              <a:rPr lang="en-US" sz="2000" i="1" dirty="0" smtClean="0">
                <a:latin typeface="Times New Roman"/>
                <a:cs typeface="Times New Roman"/>
              </a:rPr>
              <a:t>G</a:t>
            </a:r>
            <a:r>
              <a:rPr lang="en-US" sz="2000" dirty="0" smtClean="0">
                <a:latin typeface="Times New Roman"/>
                <a:cs typeface="Times New Roman"/>
              </a:rPr>
              <a:t>(</a:t>
            </a:r>
            <a:r>
              <a:rPr lang="en-US" sz="2000" i="1" dirty="0">
                <a:latin typeface="Times New Roman"/>
                <a:cs typeface="Times New Roman"/>
              </a:rPr>
              <a:t>f</a:t>
            </a:r>
            <a:r>
              <a:rPr lang="en-US" sz="2000" dirty="0" smtClean="0">
                <a:latin typeface="Times New Roman"/>
                <a:cs typeface="Times New Roman"/>
              </a:rPr>
              <a:t>)</a:t>
            </a:r>
            <a:r>
              <a:rPr lang="en-US" sz="2000" dirty="0" smtClean="0"/>
              <a:t> </a:t>
            </a:r>
            <a:r>
              <a:rPr lang="en-US" sz="2000" dirty="0"/>
              <a:t>is given by</a:t>
            </a:r>
            <a:r>
              <a:rPr lang="en-US" sz="2000" dirty="0" smtClean="0"/>
              <a:t>:</a:t>
            </a:r>
          </a:p>
          <a:p>
            <a:endParaRPr lang="en-US" sz="2000" dirty="0"/>
          </a:p>
          <a:p>
            <a:endParaRPr lang="en-US" sz="2000" dirty="0" smtClean="0"/>
          </a:p>
          <a:p>
            <a:r>
              <a:rPr lang="en-US" sz="2000" dirty="0" smtClean="0"/>
              <a:t>Solving for </a:t>
            </a:r>
            <a:r>
              <a:rPr lang="en-US" sz="2000" i="1" dirty="0" smtClean="0"/>
              <a:t>max</a:t>
            </a:r>
            <a:r>
              <a:rPr lang="en-US" sz="2000" dirty="0" smtClean="0"/>
              <a:t>[</a:t>
            </a:r>
            <a:r>
              <a:rPr lang="en-US" sz="2000" i="1" dirty="0" smtClean="0">
                <a:latin typeface="Times New Roman"/>
                <a:cs typeface="Times New Roman"/>
              </a:rPr>
              <a:t>G</a:t>
            </a:r>
            <a:r>
              <a:rPr lang="en-US" sz="2000" dirty="0" smtClean="0">
                <a:latin typeface="Times New Roman"/>
                <a:cs typeface="Times New Roman"/>
              </a:rPr>
              <a:t>(</a:t>
            </a:r>
            <a:r>
              <a:rPr lang="en-US" sz="2000" i="1" dirty="0" smtClean="0">
                <a:latin typeface="Times New Roman"/>
                <a:cs typeface="Times New Roman"/>
              </a:rPr>
              <a:t>f</a:t>
            </a:r>
            <a:r>
              <a:rPr lang="en-US" sz="2000" dirty="0" smtClean="0">
                <a:latin typeface="Times New Roman"/>
                <a:cs typeface="Times New Roman"/>
              </a:rPr>
              <a:t>)</a:t>
            </a:r>
            <a:r>
              <a:rPr lang="en-US" sz="2000" dirty="0" smtClean="0"/>
              <a:t>] </a:t>
            </a:r>
            <a:r>
              <a:rPr lang="en-US" sz="2000" dirty="0"/>
              <a:t>we obtain</a:t>
            </a:r>
            <a:r>
              <a:rPr lang="en-US" sz="2000" dirty="0" smtClean="0"/>
              <a:t>:</a:t>
            </a:r>
          </a:p>
          <a:p>
            <a:endParaRPr lang="en-US" sz="2000" dirty="0"/>
          </a:p>
          <a:p>
            <a:endParaRPr lang="en-US" sz="2000" dirty="0" smtClean="0"/>
          </a:p>
          <a:p>
            <a:r>
              <a:rPr lang="en-US" sz="2000" i="1" dirty="0" smtClean="0"/>
              <a:t>f</a:t>
            </a:r>
            <a:r>
              <a:rPr lang="en-US" sz="2000" i="1" baseline="30000" dirty="0" smtClean="0"/>
              <a:t>∗</a:t>
            </a:r>
            <a:r>
              <a:rPr lang="en-US" sz="2000" dirty="0" smtClean="0"/>
              <a:t> is  </a:t>
            </a:r>
            <a:r>
              <a:rPr lang="en-US" sz="2000" dirty="0"/>
              <a:t>the fraction that maximizes the return, and so, the Kelly </a:t>
            </a:r>
            <a:r>
              <a:rPr lang="en-US" sz="2000" dirty="0" smtClean="0"/>
              <a:t>fraction. </a:t>
            </a:r>
          </a:p>
          <a:p>
            <a:r>
              <a:rPr lang="en-US" sz="2000" smtClean="0"/>
              <a:t>Note that Ed </a:t>
            </a:r>
            <a:r>
              <a:rPr lang="en-US" sz="2000" dirty="0" smtClean="0"/>
              <a:t>Thorp </a:t>
            </a:r>
            <a:r>
              <a:rPr lang="en-US" sz="2000" dirty="0"/>
              <a:t>arrived at the same result but through a different deduction </a:t>
            </a:r>
            <a:r>
              <a:rPr lang="en-US" sz="2000"/>
              <a:t>/ </a:t>
            </a:r>
            <a:r>
              <a:rPr lang="en-US" sz="2000" smtClean="0"/>
              <a:t>derivation</a:t>
            </a:r>
            <a:endParaRPr lang="en-US" sz="2000" dirty="0"/>
          </a:p>
          <a:p>
            <a:r>
              <a:rPr lang="en-US" sz="2000" dirty="0"/>
              <a:t>Remember that </a:t>
            </a:r>
            <a:r>
              <a:rPr lang="en-US" sz="2000" i="1" dirty="0" smtClean="0"/>
              <a:t>μ</a:t>
            </a:r>
            <a:r>
              <a:rPr lang="en-US" sz="2000" dirty="0" smtClean="0"/>
              <a:t> </a:t>
            </a:r>
            <a:r>
              <a:rPr lang="en-US" sz="2000" dirty="0"/>
              <a:t>is different from the asset log return </a:t>
            </a:r>
            <a:r>
              <a:rPr lang="en-US" sz="2000" i="1" dirty="0" err="1" smtClean="0"/>
              <a:t>R</a:t>
            </a:r>
            <a:r>
              <a:rPr lang="en-US" sz="2000" i="1" baseline="-25000" dirty="0" err="1" smtClean="0"/>
              <a:t>s</a:t>
            </a:r>
            <a:r>
              <a:rPr lang="en-US" sz="2000" dirty="0" smtClean="0"/>
              <a:t> </a:t>
            </a:r>
            <a:r>
              <a:rPr lang="en-US" sz="2000" dirty="0"/>
              <a:t>. Confusing this is a common mistake made by websites and articles talking about the Kelly Criterion</a:t>
            </a:r>
            <a:r>
              <a:rPr lang="en-US" sz="2000" dirty="0" smtClean="0"/>
              <a:t>.  See Wikipedia for the application to stock portfolios.</a:t>
            </a:r>
            <a:endParaRPr lang="en-US" sz="2000" dirty="0"/>
          </a:p>
          <a:p>
            <a:endParaRPr lang="en-US" sz="2000" dirty="0"/>
          </a:p>
        </p:txBody>
      </p:sp>
      <p:pic>
        <p:nvPicPr>
          <p:cNvPr id="4" name="Picture 3" descr="Screen Shot 2017-02-20 at 11.55.1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8549" y="2573684"/>
            <a:ext cx="3946503" cy="799292"/>
          </a:xfrm>
          <a:prstGeom prst="rect">
            <a:avLst/>
          </a:prstGeom>
        </p:spPr>
      </p:pic>
      <p:pic>
        <p:nvPicPr>
          <p:cNvPr id="5" name="Picture 4" descr="Screen Shot 2017-02-20 at 11.55.15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5521" y="3593248"/>
            <a:ext cx="1523520" cy="723190"/>
          </a:xfrm>
          <a:prstGeom prst="rect">
            <a:avLst/>
          </a:prstGeom>
        </p:spPr>
      </p:pic>
      <p:sp>
        <p:nvSpPr>
          <p:cNvPr id="6" name="Title 1"/>
          <p:cNvSpPr>
            <a:spLocks noGrp="1"/>
          </p:cNvSpPr>
          <p:nvPr>
            <p:ph type="title"/>
          </p:nvPr>
        </p:nvSpPr>
        <p:spPr/>
        <p:txBody>
          <a:bodyPr>
            <a:normAutofit fontScale="90000"/>
          </a:bodyPr>
          <a:lstStyle/>
          <a:p>
            <a:r>
              <a:rPr lang="en-US" dirty="0" smtClean="0">
                <a:solidFill>
                  <a:srgbClr val="FF0000"/>
                </a:solidFill>
              </a:rPr>
              <a:t>Application </a:t>
            </a:r>
            <a:r>
              <a:rPr lang="en-US" dirty="0">
                <a:solidFill>
                  <a:srgbClr val="FF0000"/>
                </a:solidFill>
              </a:rPr>
              <a:t>to Stocks</a:t>
            </a:r>
            <a:r>
              <a:rPr lang="en-US" dirty="0"/>
              <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4092658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Ed Thorp in 1964</a:t>
            </a:r>
            <a:endParaRPr lang="en-US" dirty="0">
              <a:solidFill>
                <a:srgbClr val="FF0000"/>
              </a:solidFill>
            </a:endParaRPr>
          </a:p>
        </p:txBody>
      </p:sp>
      <p:pic>
        <p:nvPicPr>
          <p:cNvPr id="4" name="Content Placeholder 3" descr="Screen Shot 2017-02-20 at 7.24.15 PM.png">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rcRect l="-5122" r="-5122"/>
          <a:stretch>
            <a:fillRect/>
          </a:stretch>
        </p:blipFill>
        <p:spPr/>
      </p:pic>
    </p:spTree>
    <p:extLst>
      <p:ext uri="{BB962C8B-B14F-4D97-AF65-F5344CB8AC3E}">
        <p14:creationId xmlns:p14="http://schemas.microsoft.com/office/powerpoint/2010/main" val="38045607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Ed </a:t>
            </a:r>
            <a:r>
              <a:rPr lang="en-US" dirty="0">
                <a:solidFill>
                  <a:srgbClr val="FF0000"/>
                </a:solidFill>
              </a:rPr>
              <a:t>Thorp Today</a:t>
            </a:r>
            <a:br>
              <a:rPr lang="en-US" dirty="0">
                <a:solidFill>
                  <a:srgbClr val="FF0000"/>
                </a:solidFill>
              </a:rPr>
            </a:br>
            <a:r>
              <a:rPr lang="en-US" sz="1800" dirty="0" smtClean="0">
                <a:solidFill>
                  <a:srgbClr val="0000FF"/>
                </a:solidFill>
                <a:hlinkClick r:id="rId2"/>
              </a:rPr>
              <a:t>https://drive.google.com/drive/my-drive</a:t>
            </a:r>
            <a:endParaRPr lang="en-US" sz="1800" dirty="0">
              <a:solidFill>
                <a:srgbClr val="0000FF"/>
              </a:solidFill>
            </a:endParaRPr>
          </a:p>
        </p:txBody>
      </p:sp>
      <p:pic>
        <p:nvPicPr>
          <p:cNvPr id="8" name="Content Placeholder 7" descr="Edward Thorp.jpeg">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rcRect l="-1140" r="-1140"/>
          <a:stretch>
            <a:fillRect/>
          </a:stretch>
        </p:blipFill>
        <p:spPr/>
      </p:pic>
      <p:sp>
        <p:nvSpPr>
          <p:cNvPr id="9" name="TextBox 8"/>
          <p:cNvSpPr txBox="1"/>
          <p:nvPr/>
        </p:nvSpPr>
        <p:spPr>
          <a:xfrm>
            <a:off x="310009" y="6340462"/>
            <a:ext cx="8640236" cy="553998"/>
          </a:xfrm>
          <a:prstGeom prst="rect">
            <a:avLst/>
          </a:prstGeom>
          <a:noFill/>
        </p:spPr>
        <p:txBody>
          <a:bodyPr wrap="square" rtlCol="0">
            <a:spAutoFit/>
          </a:bodyPr>
          <a:lstStyle/>
          <a:p>
            <a:pPr algn="ctr"/>
            <a:r>
              <a:rPr lang="en-US" sz="1000" dirty="0">
                <a:hlinkClick r:id="rId4"/>
              </a:rPr>
              <a:t>http://compoundingmyinterests.com/compounding-the-blog/2012/10/12/learning-risk-and-behavioral-economics-with-the-santa-fe-</a:t>
            </a:r>
            <a:r>
              <a:rPr lang="en-US" sz="1000" dirty="0" smtClean="0">
                <a:hlinkClick r:id="rId4"/>
              </a:rPr>
              <a:t>ins.html</a:t>
            </a:r>
            <a:endParaRPr lang="en-US" sz="1000" dirty="0" smtClean="0"/>
          </a:p>
          <a:p>
            <a:pPr algn="ctr"/>
            <a:r>
              <a:rPr lang="en-US" sz="1000" dirty="0">
                <a:hlinkClick r:id="rId5"/>
              </a:rPr>
              <a:t>http://en.wikipedia.org/wiki/Edward_O.</a:t>
            </a:r>
            <a:r>
              <a:rPr lang="en-US" sz="1000" dirty="0" smtClean="0">
                <a:hlinkClick r:id="rId5"/>
              </a:rPr>
              <a:t>_Thorp</a:t>
            </a:r>
            <a:endParaRPr lang="en-US" sz="1000" dirty="0" smtClean="0"/>
          </a:p>
          <a:p>
            <a:pPr algn="ctr"/>
            <a:endParaRPr lang="en-US" sz="1000" dirty="0"/>
          </a:p>
        </p:txBody>
      </p:sp>
    </p:spTree>
    <p:extLst>
      <p:ext uri="{BB962C8B-B14F-4D97-AF65-F5344CB8AC3E}">
        <p14:creationId xmlns:p14="http://schemas.microsoft.com/office/powerpoint/2010/main" val="2039735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
        <p:nvSpPr>
          <p:cNvPr id="3" name="Content Placeholder 2"/>
          <p:cNvSpPr>
            <a:spLocks noGrp="1"/>
          </p:cNvSpPr>
          <p:nvPr>
            <p:ph idx="1"/>
          </p:nvPr>
        </p:nvSpPr>
        <p:spPr/>
        <p:txBody>
          <a:bodyPr>
            <a:noAutofit/>
          </a:bodyPr>
          <a:lstStyle/>
          <a:p>
            <a:r>
              <a:rPr lang="en-US" sz="2000" dirty="0" smtClean="0"/>
              <a:t>In </a:t>
            </a:r>
            <a:r>
              <a:rPr lang="en-US" sz="2000" dirty="0">
                <a:hlinkClick r:id="rId2" tooltip="Probability theory"/>
              </a:rPr>
              <a:t>probability theory</a:t>
            </a:r>
            <a:r>
              <a:rPr lang="en-US" sz="2000" dirty="0"/>
              <a:t> and </a:t>
            </a:r>
            <a:r>
              <a:rPr lang="en-US" sz="2000" dirty="0">
                <a:hlinkClick r:id="rId3" tooltip="Intertemporal portfolio choice"/>
              </a:rPr>
              <a:t>intertemporal portfolio choice</a:t>
            </a:r>
            <a:r>
              <a:rPr lang="en-US" sz="2000" dirty="0"/>
              <a:t>, the </a:t>
            </a:r>
            <a:r>
              <a:rPr lang="en-US" sz="2000" b="1" dirty="0"/>
              <a:t>Kelly criterion</a:t>
            </a:r>
            <a:r>
              <a:rPr lang="en-US" sz="2000" dirty="0"/>
              <a:t>, </a:t>
            </a:r>
            <a:r>
              <a:rPr lang="en-US" sz="2000" b="1" dirty="0"/>
              <a:t>Kelly strategy</a:t>
            </a:r>
            <a:r>
              <a:rPr lang="en-US" sz="2000" dirty="0"/>
              <a:t>, </a:t>
            </a:r>
            <a:r>
              <a:rPr lang="en-US" sz="2000" b="1" dirty="0"/>
              <a:t>Kelly formula</a:t>
            </a:r>
            <a:r>
              <a:rPr lang="en-US" sz="2000" dirty="0"/>
              <a:t>, or </a:t>
            </a:r>
            <a:r>
              <a:rPr lang="en-US" sz="2000" b="1" dirty="0"/>
              <a:t>Kelly bet</a:t>
            </a:r>
            <a:r>
              <a:rPr lang="en-US" sz="2000" dirty="0"/>
              <a:t>, is a </a:t>
            </a:r>
            <a:r>
              <a:rPr lang="en-US" sz="2000" dirty="0">
                <a:hlinkClick r:id="rId4" tooltip="Formula"/>
              </a:rPr>
              <a:t>formula</a:t>
            </a:r>
            <a:r>
              <a:rPr lang="en-US" sz="2000" dirty="0"/>
              <a:t> used to determine the optimal size of a series of bets</a:t>
            </a:r>
            <a:r>
              <a:rPr lang="en-US" sz="2000" dirty="0" smtClean="0"/>
              <a:t>.</a:t>
            </a:r>
          </a:p>
          <a:p>
            <a:r>
              <a:rPr lang="en-US" sz="2000" dirty="0" smtClean="0"/>
              <a:t>In </a:t>
            </a:r>
            <a:r>
              <a:rPr lang="en-US" sz="2000" dirty="0"/>
              <a:t>most gambling scenarios, and some investing scenarios under some simplifying assumptions, the Kelly strategy will do better than any essentially different strategy in the long run (that is, over a span of time in which the observed fraction of bets that are successful equals the probability that any given bet will be successful). </a:t>
            </a:r>
            <a:endParaRPr lang="en-US" sz="2000" dirty="0" smtClean="0"/>
          </a:p>
          <a:p>
            <a:r>
              <a:rPr lang="en-US" sz="2000" dirty="0" smtClean="0"/>
              <a:t>It </a:t>
            </a:r>
            <a:r>
              <a:rPr lang="en-US" sz="2000" dirty="0"/>
              <a:t>was described by </a:t>
            </a:r>
            <a:r>
              <a:rPr lang="en-US" sz="2000" dirty="0">
                <a:hlinkClick r:id="rId5" tooltip="John Larry Kelly, Jr"/>
              </a:rPr>
              <a:t>J. L. Kelly, Jr</a:t>
            </a:r>
            <a:r>
              <a:rPr lang="en-US" sz="2000" dirty="0"/>
              <a:t>, a researcher at </a:t>
            </a:r>
            <a:r>
              <a:rPr lang="en-US" sz="2000" dirty="0">
                <a:hlinkClick r:id="rId6" tooltip="Bell Labs"/>
              </a:rPr>
              <a:t>Bell Labs</a:t>
            </a:r>
            <a:r>
              <a:rPr lang="en-US" sz="2000" dirty="0"/>
              <a:t>, in 1956</a:t>
            </a:r>
            <a:r>
              <a:rPr lang="en-US" sz="2000" dirty="0" smtClean="0"/>
              <a:t>.</a:t>
            </a:r>
          </a:p>
          <a:p>
            <a:r>
              <a:rPr lang="en-US" sz="2000" dirty="0" smtClean="0"/>
              <a:t>In </a:t>
            </a:r>
            <a:r>
              <a:rPr lang="en-US" sz="2000" dirty="0"/>
              <a:t>recent years, Kelly has become a part of mainstream investment theory</a:t>
            </a:r>
            <a:r>
              <a:rPr lang="en-US" sz="2000" baseline="30000" dirty="0">
                <a:hlinkClick r:id="rId7"/>
              </a:rPr>
              <a:t>[8]</a:t>
            </a:r>
            <a:r>
              <a:rPr lang="en-US" sz="2000" dirty="0"/>
              <a:t> and the claim has been made that well-known successful investors including </a:t>
            </a:r>
            <a:r>
              <a:rPr lang="en-US" sz="2000" dirty="0">
                <a:hlinkClick r:id="rId8" tooltip="Warren Buffett"/>
              </a:rPr>
              <a:t>Warren Buffett</a:t>
            </a:r>
            <a:r>
              <a:rPr lang="en-US" sz="2000" baseline="30000" dirty="0">
                <a:hlinkClick r:id="rId9"/>
              </a:rPr>
              <a:t>[9]</a:t>
            </a:r>
            <a:r>
              <a:rPr lang="en-US" sz="2000" dirty="0"/>
              <a:t> and </a:t>
            </a:r>
            <a:r>
              <a:rPr lang="en-US" sz="2000" dirty="0">
                <a:hlinkClick r:id="rId10" tooltip="William H. Gross"/>
              </a:rPr>
              <a:t>Bill Gross</a:t>
            </a:r>
            <a:r>
              <a:rPr lang="en-US" sz="2000" baseline="30000" dirty="0">
                <a:hlinkClick r:id="rId11"/>
              </a:rPr>
              <a:t>[10]</a:t>
            </a:r>
            <a:r>
              <a:rPr lang="en-US" sz="2000" dirty="0"/>
              <a:t> use Kelly methods. </a:t>
            </a:r>
            <a:r>
              <a:rPr lang="en-US" sz="2000" dirty="0">
                <a:hlinkClick r:id="rId12" tooltip="William Poundstone"/>
              </a:rPr>
              <a:t>William Poundstone</a:t>
            </a:r>
            <a:r>
              <a:rPr lang="en-US" sz="2000" dirty="0"/>
              <a:t> wrote an extensive popular account of the history of Kelly betting.</a:t>
            </a:r>
            <a:r>
              <a:rPr lang="en-US" sz="2000" baseline="30000" dirty="0">
                <a:hlinkClick r:id="rId13"/>
              </a:rPr>
              <a:t>[6]</a:t>
            </a:r>
            <a:endParaRPr lang="en-US" sz="2000" dirty="0"/>
          </a:p>
        </p:txBody>
      </p:sp>
    </p:spTree>
    <p:extLst>
      <p:ext uri="{BB962C8B-B14F-4D97-AF65-F5344CB8AC3E}">
        <p14:creationId xmlns:p14="http://schemas.microsoft.com/office/powerpoint/2010/main" val="122861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a:t>The Kelly Criterion is to bet a predetermined fraction of assets and can be counterintuitive. </a:t>
            </a:r>
            <a:endParaRPr lang="en-US" sz="2000" dirty="0" smtClean="0"/>
          </a:p>
          <a:p>
            <a:r>
              <a:rPr lang="en-US" sz="2000" dirty="0" smtClean="0"/>
              <a:t>In </a:t>
            </a:r>
            <a:r>
              <a:rPr lang="en-US" sz="2000" dirty="0"/>
              <a:t>one study</a:t>
            </a:r>
            <a:r>
              <a:rPr lang="en-US" sz="2000" dirty="0" smtClean="0"/>
              <a:t>, </a:t>
            </a:r>
            <a:r>
              <a:rPr lang="en-US" sz="2000" dirty="0"/>
              <a:t>each participant was given $25 and asked to bet on a coin that would land heads 60% of the time. </a:t>
            </a:r>
            <a:endParaRPr lang="en-US" sz="2000" dirty="0" smtClean="0"/>
          </a:p>
          <a:p>
            <a:r>
              <a:rPr lang="en-US" sz="2000" dirty="0" smtClean="0"/>
              <a:t>The </a:t>
            </a:r>
            <a:r>
              <a:rPr lang="en-US" sz="2000" dirty="0"/>
              <a:t>prizes were capped at $250. "Remarkably, 28% of the participants went bust, and the average payout was just $91. </a:t>
            </a:r>
            <a:endParaRPr lang="en-US" sz="2000" dirty="0" smtClean="0"/>
          </a:p>
          <a:p>
            <a:r>
              <a:rPr lang="en-US" sz="2000" dirty="0" smtClean="0"/>
              <a:t>Only </a:t>
            </a:r>
            <a:r>
              <a:rPr lang="en-US" sz="2000" dirty="0"/>
              <a:t>21% of the participants reached the maximum. 18 of the 61 participants bet everything on one toss, while two-thirds gambled on tails at some stage in the experiment. </a:t>
            </a:r>
            <a:endParaRPr lang="en-US" sz="2000" dirty="0" smtClean="0"/>
          </a:p>
          <a:p>
            <a:r>
              <a:rPr lang="en-US" sz="2000" dirty="0" smtClean="0"/>
              <a:t>Neither </a:t>
            </a:r>
            <a:r>
              <a:rPr lang="en-US" sz="2000" dirty="0"/>
              <a:t>approach is in the least bit optimal." </a:t>
            </a:r>
            <a:endParaRPr lang="en-US" sz="2000" dirty="0" smtClean="0"/>
          </a:p>
          <a:p>
            <a:r>
              <a:rPr lang="en-US" sz="2000" dirty="0" smtClean="0"/>
              <a:t>Using </a:t>
            </a:r>
            <a:r>
              <a:rPr lang="en-US" sz="2000" dirty="0"/>
              <a:t>the Kelly criterion and based on the odds in the experiment, the right approach would be to bet 20% of the pot on each throw (see first example in </a:t>
            </a:r>
            <a:r>
              <a:rPr lang="en-US" sz="2000" b="1" dirty="0"/>
              <a:t>Statement</a:t>
            </a:r>
            <a:r>
              <a:rPr lang="en-US" sz="2000" dirty="0"/>
              <a:t> below). </a:t>
            </a:r>
            <a:endParaRPr lang="en-US" sz="2000" dirty="0" smtClean="0"/>
          </a:p>
          <a:p>
            <a:r>
              <a:rPr lang="en-US" sz="2000" dirty="0" smtClean="0"/>
              <a:t>If </a:t>
            </a:r>
            <a:r>
              <a:rPr lang="en-US" sz="2000" dirty="0"/>
              <a:t>losing, the size of the bet gets cut; if winning, the stake increases.</a:t>
            </a:r>
          </a:p>
        </p:txBody>
      </p:sp>
      <p:sp>
        <p:nvSpPr>
          <p:cNvPr id="4"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163161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a:t>Although the Kelly strategy's promise of doing better than any other strategy in the long run seems compelling, some economists have argued strenuously against it, mainly because an individual's specific investing constraints may override the desire for optimal growth rate</a:t>
            </a:r>
            <a:r>
              <a:rPr lang="en-US" sz="2000" dirty="0" smtClean="0"/>
              <a:t>.</a:t>
            </a:r>
          </a:p>
          <a:p>
            <a:r>
              <a:rPr lang="en-US" sz="2000" dirty="0" smtClean="0"/>
              <a:t>The </a:t>
            </a:r>
            <a:r>
              <a:rPr lang="en-US" sz="2000" dirty="0"/>
              <a:t>conventional alternative is </a:t>
            </a:r>
            <a:r>
              <a:rPr lang="en-US" sz="2000" dirty="0">
                <a:hlinkClick r:id="rId2" tooltip="Expected utility"/>
              </a:rPr>
              <a:t>expected utility</a:t>
            </a:r>
            <a:r>
              <a:rPr lang="en-US" sz="2000" dirty="0"/>
              <a:t> theory which says bets should be sized to </a:t>
            </a:r>
            <a:r>
              <a:rPr lang="en-US" sz="2000" dirty="0">
                <a:hlinkClick r:id="rId3" tooltip="Optimization (mathematics)"/>
              </a:rPr>
              <a:t>maximize</a:t>
            </a:r>
            <a:r>
              <a:rPr lang="en-US" sz="2000" dirty="0"/>
              <a:t> the </a:t>
            </a:r>
            <a:r>
              <a:rPr lang="en-US" sz="2000" dirty="0">
                <a:hlinkClick r:id="rId4" tooltip="Expectation-maximization algorithm"/>
              </a:rPr>
              <a:t>expected</a:t>
            </a:r>
            <a:r>
              <a:rPr lang="en-US" sz="2000" dirty="0"/>
              <a:t> utility of the outcome (to an individual with </a:t>
            </a:r>
            <a:r>
              <a:rPr lang="en-US" sz="2000" dirty="0">
                <a:hlinkClick r:id="rId5" tooltip="Logarithm"/>
              </a:rPr>
              <a:t>logarithmic</a:t>
            </a:r>
            <a:r>
              <a:rPr lang="en-US" sz="2000" dirty="0"/>
              <a:t> utility, the Kelly bet maximizes expected utility, so there is no </a:t>
            </a:r>
            <a:r>
              <a:rPr lang="en-US" sz="2000" dirty="0" smtClean="0"/>
              <a:t>conflict</a:t>
            </a:r>
          </a:p>
          <a:p>
            <a:r>
              <a:rPr lang="en-US" sz="2000" dirty="0" smtClean="0"/>
              <a:t>Moreover</a:t>
            </a:r>
            <a:r>
              <a:rPr lang="en-US" sz="2000" dirty="0"/>
              <a:t>, Kelly's original paper clearly states the need for a utility function in the case of gambling games which are played finitely many </a:t>
            </a:r>
            <a:r>
              <a:rPr lang="en-US" sz="2000" dirty="0" smtClean="0"/>
              <a:t>times)</a:t>
            </a:r>
            <a:r>
              <a:rPr lang="en-US" sz="2000" dirty="0"/>
              <a:t>. </a:t>
            </a:r>
            <a:endParaRPr lang="en-US" sz="2000" dirty="0" smtClean="0"/>
          </a:p>
          <a:p>
            <a:r>
              <a:rPr lang="en-US" sz="2000" dirty="0" smtClean="0"/>
              <a:t>Even </a:t>
            </a:r>
            <a:r>
              <a:rPr lang="en-US" sz="2000" dirty="0"/>
              <a:t>Kelly supporters usually argue for fractional Kelly (betting a fixed fraction of the amount recommended by Kelly) for a variety of practical reasons, such as wishing to reduce volatility, or protecting against non-deterministic errors in their advantage (edge) calculations</a:t>
            </a:r>
            <a:r>
              <a:rPr lang="en-US" sz="2000" dirty="0" smtClean="0"/>
              <a:t>.</a:t>
            </a:r>
            <a:endParaRPr lang="en-US" sz="2000" dirty="0"/>
          </a:p>
        </p:txBody>
      </p:sp>
      <p:sp>
        <p:nvSpPr>
          <p:cNvPr id="4"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384856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t>For simple bets with two outcomes, one involving losing the entire amount bet, and the other involving winning the bet amount multiplied by the payoff </a:t>
            </a:r>
            <a:r>
              <a:rPr lang="en-US" sz="2000" dirty="0">
                <a:hlinkClick r:id="rId2" tooltip="Odds"/>
              </a:rPr>
              <a:t>odds</a:t>
            </a:r>
            <a:r>
              <a:rPr lang="en-US" sz="2000" dirty="0"/>
              <a:t>, the Kelly bet is</a:t>
            </a:r>
            <a:r>
              <a:rPr lang="en-US" sz="2000" dirty="0" smtClean="0"/>
              <a:t>:</a:t>
            </a:r>
          </a:p>
          <a:p>
            <a:endParaRPr lang="en-US" sz="2000" dirty="0"/>
          </a:p>
          <a:p>
            <a:endParaRPr lang="en-US" sz="2000" dirty="0" smtClean="0"/>
          </a:p>
          <a:p>
            <a:endParaRPr lang="en-US" sz="2000" dirty="0"/>
          </a:p>
          <a:p>
            <a:pPr marL="0" indent="0">
              <a:buNone/>
            </a:pPr>
            <a:r>
              <a:rPr lang="en-US" sz="2000" dirty="0"/>
              <a:t>where:</a:t>
            </a:r>
          </a:p>
          <a:p>
            <a:r>
              <a:rPr lang="en-US" sz="2000" i="1" dirty="0"/>
              <a:t>f</a:t>
            </a:r>
            <a:r>
              <a:rPr lang="en-US" sz="2000" dirty="0"/>
              <a:t>* is the fraction of the current bankroll to wager, i.e. how much to bet;</a:t>
            </a:r>
          </a:p>
          <a:p>
            <a:r>
              <a:rPr lang="en-US" sz="2000" i="1" dirty="0"/>
              <a:t>b</a:t>
            </a:r>
            <a:r>
              <a:rPr lang="en-US" sz="2000" dirty="0"/>
              <a:t> is the net odds received on the wager ("</a:t>
            </a:r>
            <a:r>
              <a:rPr lang="en-US" sz="2000" i="1" dirty="0"/>
              <a:t>b</a:t>
            </a:r>
            <a:r>
              <a:rPr lang="en-US" sz="2000" dirty="0"/>
              <a:t> to 1"); that is, you could win $b (on top of getting back your $1 wagered) for a $1 bet</a:t>
            </a:r>
          </a:p>
          <a:p>
            <a:r>
              <a:rPr lang="en-US" sz="2000" i="1" dirty="0"/>
              <a:t>p</a:t>
            </a:r>
            <a:r>
              <a:rPr lang="en-US" sz="2000" dirty="0"/>
              <a:t> is the probability of winning;</a:t>
            </a:r>
          </a:p>
          <a:p>
            <a:r>
              <a:rPr lang="en-US" sz="2000" i="1" dirty="0"/>
              <a:t>q</a:t>
            </a:r>
            <a:r>
              <a:rPr lang="en-US" sz="2000" dirty="0"/>
              <a:t> is the probability of losing, which is 1 − </a:t>
            </a:r>
            <a:r>
              <a:rPr lang="en-US" sz="2000" i="1" dirty="0"/>
              <a:t>p</a:t>
            </a:r>
            <a:r>
              <a:rPr lang="en-US" sz="2000" dirty="0"/>
              <a:t>.</a:t>
            </a:r>
          </a:p>
          <a:p>
            <a:endParaRPr lang="en-US" sz="2000" dirty="0"/>
          </a:p>
        </p:txBody>
      </p:sp>
      <p:sp>
        <p:nvSpPr>
          <p:cNvPr id="4"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pic>
        <p:nvPicPr>
          <p:cNvPr id="5" name="Picture 4" descr="Screen Shot 2017-02-20 at 10.52.5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7484" y="2805627"/>
            <a:ext cx="3556553" cy="857383"/>
          </a:xfrm>
          <a:prstGeom prst="rect">
            <a:avLst/>
          </a:prstGeom>
        </p:spPr>
      </p:pic>
    </p:spTree>
    <p:extLst>
      <p:ext uri="{BB962C8B-B14F-4D97-AF65-F5344CB8AC3E}">
        <p14:creationId xmlns:p14="http://schemas.microsoft.com/office/powerpoint/2010/main" val="409278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As an example, if a gamble has a 60% chance of winning (</a:t>
            </a:r>
            <a:r>
              <a:rPr lang="en-US" sz="2400" i="1" dirty="0"/>
              <a:t>p</a:t>
            </a:r>
            <a:r>
              <a:rPr lang="en-US" sz="2400" dirty="0"/>
              <a:t> = 0.60, </a:t>
            </a:r>
            <a:r>
              <a:rPr lang="en-US" sz="2400" i="1" dirty="0"/>
              <a:t>q</a:t>
            </a:r>
            <a:r>
              <a:rPr lang="en-US" sz="2400" dirty="0"/>
              <a:t> = 0.40), and the gambler receives 1-to-1 odds on a winning bet (</a:t>
            </a:r>
            <a:r>
              <a:rPr lang="en-US" sz="2400" i="1" dirty="0"/>
              <a:t>b</a:t>
            </a:r>
            <a:r>
              <a:rPr lang="en-US" sz="2400" dirty="0"/>
              <a:t> = 1), then the gambler should bet 20% of his bankroll at each opportunity (</a:t>
            </a:r>
            <a:r>
              <a:rPr lang="en-US" sz="2400" i="1" dirty="0"/>
              <a:t>f</a:t>
            </a:r>
            <a:r>
              <a:rPr lang="en-US" sz="2400" dirty="0"/>
              <a:t>* = 0.20), in order to maximize the long-run growth rate of the bankroll.</a:t>
            </a:r>
          </a:p>
          <a:p>
            <a:r>
              <a:rPr lang="en-US" sz="2400" dirty="0"/>
              <a:t>If the gambler has zero edge, i.e. if </a:t>
            </a:r>
            <a:r>
              <a:rPr lang="en-US" sz="2400" i="1" dirty="0"/>
              <a:t>b</a:t>
            </a:r>
            <a:r>
              <a:rPr lang="en-US" sz="2400" dirty="0"/>
              <a:t> = </a:t>
            </a:r>
            <a:r>
              <a:rPr lang="en-US" sz="2400" i="1" dirty="0"/>
              <a:t>q</a:t>
            </a:r>
            <a:r>
              <a:rPr lang="en-US" sz="2400" dirty="0"/>
              <a:t> / </a:t>
            </a:r>
            <a:r>
              <a:rPr lang="en-US" sz="2400" i="1" dirty="0"/>
              <a:t>p</a:t>
            </a:r>
            <a:r>
              <a:rPr lang="en-US" sz="2400" dirty="0"/>
              <a:t>, then the criterion recommends the gambler bets nothing.</a:t>
            </a:r>
          </a:p>
          <a:p>
            <a:r>
              <a:rPr lang="en-US" sz="2400" dirty="0"/>
              <a:t>If the edge is negative (</a:t>
            </a:r>
            <a:r>
              <a:rPr lang="en-US" sz="2400" i="1" dirty="0"/>
              <a:t>b</a:t>
            </a:r>
            <a:r>
              <a:rPr lang="en-US" sz="2400" dirty="0"/>
              <a:t> &lt; </a:t>
            </a:r>
            <a:r>
              <a:rPr lang="en-US" sz="2400" i="1" dirty="0"/>
              <a:t>q</a:t>
            </a:r>
            <a:r>
              <a:rPr lang="en-US" sz="2400" dirty="0"/>
              <a:t> / </a:t>
            </a:r>
            <a:r>
              <a:rPr lang="en-US" sz="2400" i="1" dirty="0"/>
              <a:t>p</a:t>
            </a:r>
            <a:r>
              <a:rPr lang="en-US" sz="2400" dirty="0"/>
              <a:t>) the formula gives a negative result, indicating that the gambler should take the other side of the bet. </a:t>
            </a:r>
          </a:p>
          <a:p>
            <a:endParaRPr lang="en-US" sz="2400" dirty="0"/>
          </a:p>
        </p:txBody>
      </p:sp>
      <p:sp>
        <p:nvSpPr>
          <p:cNvPr id="4"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123477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For example, in standard American roulette, the bettor is offered an even money payoff (b = 1) on red, when there are 18 red numbers and 20 non-red numbers on the wheel (p = 18/38). </a:t>
            </a:r>
            <a:endParaRPr lang="en-US" sz="2400" dirty="0" smtClean="0"/>
          </a:p>
          <a:p>
            <a:r>
              <a:rPr lang="en-US" sz="2400" dirty="0" smtClean="0"/>
              <a:t>The </a:t>
            </a:r>
            <a:r>
              <a:rPr lang="en-US" sz="2400" dirty="0"/>
              <a:t>Kelly bet is -1/19, meaning the gambler should bet one-nineteenth of his bankroll that red will </a:t>
            </a:r>
            <a:r>
              <a:rPr lang="en-US" sz="2400" i="1" dirty="0"/>
              <a:t>not</a:t>
            </a:r>
            <a:r>
              <a:rPr lang="en-US" sz="2400" dirty="0"/>
              <a:t> come up</a:t>
            </a:r>
            <a:r>
              <a:rPr lang="en-US" sz="2400" dirty="0" smtClean="0"/>
              <a:t>.</a:t>
            </a:r>
          </a:p>
          <a:p>
            <a:r>
              <a:rPr lang="en-US" sz="2400" dirty="0" smtClean="0"/>
              <a:t>Unfortunately</a:t>
            </a:r>
            <a:r>
              <a:rPr lang="en-US" sz="2400" dirty="0"/>
              <a:t>, the casino doesn't allow betting </a:t>
            </a:r>
            <a:r>
              <a:rPr lang="en-US" sz="2400" i="1" dirty="0"/>
              <a:t>against</a:t>
            </a:r>
            <a:r>
              <a:rPr lang="en-US" sz="2400" dirty="0"/>
              <a:t> something coming up, so a Kelly gambler cannot place a bet.</a:t>
            </a:r>
          </a:p>
          <a:p>
            <a:endParaRPr lang="en-US" sz="2400" dirty="0"/>
          </a:p>
        </p:txBody>
      </p:sp>
      <p:sp>
        <p:nvSpPr>
          <p:cNvPr id="4"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346485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a:t>The top of the first fraction is the expected net winnings from a $1 bet, since the two outcomes are that you either win $</a:t>
            </a:r>
            <a:r>
              <a:rPr lang="en-US" sz="2400" i="1" dirty="0"/>
              <a:t>b</a:t>
            </a:r>
            <a:r>
              <a:rPr lang="en-US" sz="2400" dirty="0"/>
              <a:t> with probability </a:t>
            </a:r>
            <a:r>
              <a:rPr lang="en-US" sz="2400" i="1" dirty="0"/>
              <a:t>p</a:t>
            </a:r>
            <a:r>
              <a:rPr lang="en-US" sz="2400" dirty="0"/>
              <a:t>, or lose the $1 wagered, i.e. win $-1, with probability </a:t>
            </a:r>
            <a:r>
              <a:rPr lang="en-US" sz="2400" i="1" dirty="0"/>
              <a:t>q</a:t>
            </a:r>
            <a:r>
              <a:rPr lang="en-US" sz="2400" dirty="0"/>
              <a:t>. Hence</a:t>
            </a:r>
            <a:r>
              <a:rPr lang="en-US" sz="2400" dirty="0" smtClean="0"/>
              <a:t>:</a:t>
            </a:r>
          </a:p>
          <a:p>
            <a:endParaRPr lang="en-US" sz="2400" dirty="0"/>
          </a:p>
          <a:p>
            <a:endParaRPr lang="en-US" sz="2400" dirty="0" smtClean="0"/>
          </a:p>
          <a:p>
            <a:endParaRPr lang="en-US" sz="2400" dirty="0"/>
          </a:p>
          <a:p>
            <a:r>
              <a:rPr lang="en-US" sz="2400" dirty="0"/>
              <a:t>For even-money bets (i.e. when </a:t>
            </a:r>
            <a:r>
              <a:rPr lang="en-US" sz="2400" i="1" dirty="0"/>
              <a:t>b</a:t>
            </a:r>
            <a:r>
              <a:rPr lang="en-US" sz="2400" dirty="0"/>
              <a:t> = 1), the first formula can be simplified to:</a:t>
            </a:r>
          </a:p>
          <a:p>
            <a:r>
              <a:rPr lang="en-US" sz="2400" i="1" dirty="0" smtClean="0"/>
              <a:t>f</a:t>
            </a:r>
            <a:r>
              <a:rPr lang="en-US" sz="2400" i="1" baseline="30000" dirty="0" smtClean="0"/>
              <a:t>∗</a:t>
            </a:r>
            <a:r>
              <a:rPr lang="en-US" sz="2400" i="1" dirty="0" smtClean="0"/>
              <a:t> </a:t>
            </a:r>
            <a:r>
              <a:rPr lang="en-US" sz="2400" i="1" dirty="0"/>
              <a:t>= p − q  </a:t>
            </a:r>
            <a:r>
              <a:rPr lang="en-US" sz="2400" i="1" dirty="0" smtClean="0"/>
              <a:t>        </a:t>
            </a:r>
          </a:p>
          <a:p>
            <a:r>
              <a:rPr lang="en-US" sz="2400" dirty="0" smtClean="0"/>
              <a:t>Since </a:t>
            </a:r>
            <a:r>
              <a:rPr lang="en-US" sz="2400" i="1" dirty="0"/>
              <a:t>q = 1-p</a:t>
            </a:r>
            <a:r>
              <a:rPr lang="en-US" sz="2400" dirty="0"/>
              <a:t>, this simplifies further </a:t>
            </a:r>
            <a:r>
              <a:rPr lang="en-US" sz="2400" dirty="0" smtClean="0"/>
              <a:t>to </a:t>
            </a:r>
            <a:r>
              <a:rPr lang="en-US" sz="2400" i="1" dirty="0" smtClean="0"/>
              <a:t>f</a:t>
            </a:r>
            <a:r>
              <a:rPr lang="en-US" sz="2400" i="1" baseline="30000" dirty="0" smtClean="0"/>
              <a:t>∗</a:t>
            </a:r>
            <a:r>
              <a:rPr lang="en-US" sz="2400" i="1" dirty="0" smtClean="0"/>
              <a:t> </a:t>
            </a:r>
            <a:r>
              <a:rPr lang="en-US" sz="2400" i="1" dirty="0"/>
              <a:t>= 2 p − </a:t>
            </a:r>
            <a:r>
              <a:rPr lang="en-US" sz="2400" i="1" dirty="0" smtClean="0"/>
              <a:t>1</a:t>
            </a:r>
            <a:endParaRPr lang="en-US" sz="2400" i="1" dirty="0"/>
          </a:p>
          <a:p>
            <a:endParaRPr lang="en-US" sz="2400" dirty="0"/>
          </a:p>
        </p:txBody>
      </p:sp>
      <p:pic>
        <p:nvPicPr>
          <p:cNvPr id="4" name="Picture 3" descr="Screen Shot 2017-02-20 at 10.58.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3914" y="3181481"/>
            <a:ext cx="4686300" cy="889000"/>
          </a:xfrm>
          <a:prstGeom prst="rect">
            <a:avLst/>
          </a:prstGeom>
        </p:spPr>
      </p:pic>
      <p:sp>
        <p:nvSpPr>
          <p:cNvPr id="5"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3169443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08" y="1600200"/>
            <a:ext cx="8736622" cy="4525963"/>
          </a:xfrm>
        </p:spPr>
        <p:txBody>
          <a:bodyPr>
            <a:noAutofit/>
          </a:bodyPr>
          <a:lstStyle/>
          <a:p>
            <a:pPr marL="0" indent="0">
              <a:buNone/>
            </a:pPr>
            <a:r>
              <a:rPr lang="en-US" sz="2000" dirty="0"/>
              <a:t>A more general problem relevant for investment decisions is the following:</a:t>
            </a:r>
          </a:p>
          <a:p>
            <a:pPr marL="742950" indent="-514350">
              <a:buFont typeface="+mj-lt"/>
              <a:buAutoNum type="arabicPeriod"/>
            </a:pPr>
            <a:r>
              <a:rPr lang="en-US" sz="2000" dirty="0" smtClean="0"/>
              <a:t>The </a:t>
            </a:r>
            <a:r>
              <a:rPr lang="en-US" sz="2000" dirty="0"/>
              <a:t>probability of success is </a:t>
            </a:r>
            <a:r>
              <a:rPr lang="en-US" sz="2000" i="1" dirty="0" smtClean="0"/>
              <a:t>p</a:t>
            </a:r>
            <a:r>
              <a:rPr lang="en-US" sz="2000" dirty="0" smtClean="0"/>
              <a:t> </a:t>
            </a:r>
            <a:r>
              <a:rPr lang="en-US" sz="2000" dirty="0"/>
              <a:t>.</a:t>
            </a:r>
          </a:p>
          <a:p>
            <a:pPr marL="742950" indent="-514350">
              <a:buFont typeface="+mj-lt"/>
              <a:buAutoNum type="arabicPeriod"/>
            </a:pPr>
            <a:r>
              <a:rPr lang="en-US" sz="2000" dirty="0" smtClean="0"/>
              <a:t>If </a:t>
            </a:r>
            <a:r>
              <a:rPr lang="en-US" sz="2000" dirty="0"/>
              <a:t>you succeed, the value of your investment increases from </a:t>
            </a:r>
            <a:r>
              <a:rPr lang="en-US" sz="2000" dirty="0" smtClean="0"/>
              <a:t>1 </a:t>
            </a:r>
            <a:r>
              <a:rPr lang="en-US" sz="2000" dirty="0"/>
              <a:t>to </a:t>
            </a:r>
            <a:r>
              <a:rPr lang="en-US" sz="2000" i="1" dirty="0"/>
              <a:t>1 + </a:t>
            </a:r>
            <a:r>
              <a:rPr lang="en-US" sz="2000" i="1" dirty="0" smtClean="0"/>
              <a:t>b</a:t>
            </a:r>
            <a:r>
              <a:rPr lang="en-US" sz="2000" dirty="0" smtClean="0"/>
              <a:t> </a:t>
            </a:r>
            <a:r>
              <a:rPr lang="en-US" sz="2000" dirty="0"/>
              <a:t>.</a:t>
            </a:r>
          </a:p>
          <a:p>
            <a:pPr marL="742950" indent="-514350">
              <a:buFont typeface="+mj-lt"/>
              <a:buAutoNum type="arabicPeriod"/>
            </a:pPr>
            <a:r>
              <a:rPr lang="en-US" sz="2000" dirty="0" smtClean="0"/>
              <a:t>If </a:t>
            </a:r>
            <a:r>
              <a:rPr lang="en-US" sz="2000" dirty="0"/>
              <a:t>you fail (for which the probability is </a:t>
            </a:r>
            <a:r>
              <a:rPr lang="en-US" sz="2000" i="1" dirty="0"/>
              <a:t>q = 1 − </a:t>
            </a:r>
            <a:r>
              <a:rPr lang="en-US" sz="2000" i="1" dirty="0" smtClean="0"/>
              <a:t>p</a:t>
            </a:r>
            <a:r>
              <a:rPr lang="en-US" sz="2000" dirty="0" smtClean="0"/>
              <a:t>,  </a:t>
            </a:r>
            <a:r>
              <a:rPr lang="en-US" sz="2000" dirty="0"/>
              <a:t>the value of your investment decreases from </a:t>
            </a:r>
            <a:r>
              <a:rPr lang="en-US" sz="2000" dirty="0" smtClean="0"/>
              <a:t>1 </a:t>
            </a:r>
            <a:r>
              <a:rPr lang="en-US" sz="2000" dirty="0"/>
              <a:t>to </a:t>
            </a:r>
            <a:r>
              <a:rPr lang="en-US" sz="2000" dirty="0" smtClean="0"/>
              <a:t>(</a:t>
            </a:r>
            <a:r>
              <a:rPr lang="en-US" sz="2000" i="1" dirty="0" smtClean="0"/>
              <a:t>1 </a:t>
            </a:r>
            <a:r>
              <a:rPr lang="en-US" sz="2000" i="1" dirty="0"/>
              <a:t>− </a:t>
            </a:r>
            <a:r>
              <a:rPr lang="en-US" sz="2000" i="1" dirty="0" smtClean="0"/>
              <a:t>a</a:t>
            </a:r>
            <a:r>
              <a:rPr lang="en-US" sz="2000" dirty="0" smtClean="0"/>
              <a:t>) .</a:t>
            </a:r>
          </a:p>
          <a:p>
            <a:pPr marL="742950" indent="-514350">
              <a:buFont typeface="+mj-lt"/>
              <a:buAutoNum type="arabicPeriod"/>
            </a:pPr>
            <a:r>
              <a:rPr lang="en-US" sz="2000" dirty="0" smtClean="0"/>
              <a:t>Note </a:t>
            </a:r>
            <a:r>
              <a:rPr lang="en-US" sz="2000" dirty="0"/>
              <a:t>that the previous description above assumes that </a:t>
            </a:r>
            <a:r>
              <a:rPr lang="en-US" sz="2000" i="1" dirty="0"/>
              <a:t>a</a:t>
            </a:r>
            <a:r>
              <a:rPr lang="en-US" sz="2000" dirty="0"/>
              <a:t> is </a:t>
            </a:r>
            <a:r>
              <a:rPr lang="en-US" sz="2000" dirty="0" smtClean="0"/>
              <a:t>1.</a:t>
            </a:r>
            <a:endParaRPr lang="en-US" sz="2000" dirty="0"/>
          </a:p>
          <a:p>
            <a:pPr marL="742950" indent="-514350">
              <a:buFont typeface="+mj-lt"/>
              <a:buAutoNum type="arabicPeriod"/>
            </a:pPr>
            <a:r>
              <a:rPr lang="en-US" sz="2000" dirty="0"/>
              <a:t>In this case, the Kelly criterion turns out to be the relatively simple </a:t>
            </a:r>
            <a:r>
              <a:rPr lang="en-US" sz="2000" dirty="0" smtClean="0"/>
              <a:t>expression   </a:t>
            </a:r>
            <a:r>
              <a:rPr lang="en-US" sz="2000" i="1" dirty="0" smtClean="0"/>
              <a:t>f</a:t>
            </a:r>
            <a:r>
              <a:rPr lang="en-US" sz="2000" i="1" baseline="30000" dirty="0" smtClean="0"/>
              <a:t>∗</a:t>
            </a:r>
            <a:r>
              <a:rPr lang="en-US" sz="2000" i="1" dirty="0" smtClean="0"/>
              <a:t> </a:t>
            </a:r>
            <a:r>
              <a:rPr lang="en-US" sz="2000" i="1" dirty="0"/>
              <a:t>= p / a − q / b </a:t>
            </a:r>
            <a:r>
              <a:rPr lang="en-US" sz="2000" dirty="0"/>
              <a:t>. </a:t>
            </a:r>
            <a:endParaRPr lang="en-US" sz="2000" dirty="0" smtClean="0"/>
          </a:p>
          <a:p>
            <a:pPr marL="742950" indent="-514350">
              <a:buFont typeface="+mj-lt"/>
              <a:buAutoNum type="arabicPeriod"/>
            </a:pPr>
            <a:r>
              <a:rPr lang="en-US" sz="2000" dirty="0" smtClean="0"/>
              <a:t>Note </a:t>
            </a:r>
            <a:r>
              <a:rPr lang="en-US" sz="2000" dirty="0"/>
              <a:t>that this reduces to the original expression for the special case </a:t>
            </a:r>
            <a:r>
              <a:rPr lang="en-US" sz="2000" dirty="0" smtClean="0"/>
              <a:t>above( </a:t>
            </a:r>
            <a:r>
              <a:rPr lang="en-US" sz="2000" i="1" dirty="0" smtClean="0"/>
              <a:t>f</a:t>
            </a:r>
            <a:r>
              <a:rPr lang="en-US" sz="2000" i="1" baseline="30000" dirty="0" smtClean="0"/>
              <a:t>∗</a:t>
            </a:r>
            <a:r>
              <a:rPr lang="en-US" sz="2000" i="1" dirty="0" smtClean="0"/>
              <a:t> </a:t>
            </a:r>
            <a:r>
              <a:rPr lang="en-US" sz="2000" i="1" dirty="0"/>
              <a:t>= p − q </a:t>
            </a:r>
            <a:r>
              <a:rPr lang="en-US" sz="2000" dirty="0" smtClean="0"/>
              <a:t>) </a:t>
            </a:r>
            <a:r>
              <a:rPr lang="en-US" sz="2000" dirty="0"/>
              <a:t>for b = a = </a:t>
            </a:r>
            <a:r>
              <a:rPr lang="en-US" sz="2000" dirty="0" smtClean="0"/>
              <a:t>1 .</a:t>
            </a:r>
          </a:p>
          <a:p>
            <a:endParaRPr lang="en-US" sz="2000" dirty="0"/>
          </a:p>
        </p:txBody>
      </p:sp>
      <p:sp>
        <p:nvSpPr>
          <p:cNvPr id="4" name="Title 1"/>
          <p:cNvSpPr>
            <a:spLocks noGrp="1"/>
          </p:cNvSpPr>
          <p:nvPr>
            <p:ph type="title"/>
          </p:nvPr>
        </p:nvSpPr>
        <p:spPr/>
        <p:txBody>
          <a:bodyPr>
            <a:normAutofit fontScale="90000"/>
          </a:bodyPr>
          <a:lstStyle/>
          <a:p>
            <a:r>
              <a:rPr lang="en-US" dirty="0">
                <a:solidFill>
                  <a:srgbClr val="FF0000"/>
                </a:solidFill>
              </a:rPr>
              <a:t>Kelly Criterion</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a:t>
            </a:r>
            <a:r>
              <a:rPr lang="en-US" sz="2700" dirty="0" err="1">
                <a:solidFill>
                  <a:srgbClr val="0000FF"/>
                </a:solidFill>
              </a:rPr>
              <a:t>Kelly_criterion</a:t>
            </a:r>
            <a:endParaRPr lang="en-US" sz="2700" dirty="0">
              <a:solidFill>
                <a:srgbClr val="0000FF"/>
              </a:solidFill>
            </a:endParaRPr>
          </a:p>
        </p:txBody>
      </p:sp>
    </p:spTree>
    <p:extLst>
      <p:ext uri="{BB962C8B-B14F-4D97-AF65-F5344CB8AC3E}">
        <p14:creationId xmlns:p14="http://schemas.microsoft.com/office/powerpoint/2010/main" val="6386620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1545</Words>
  <Application>Microsoft Macintosh PowerPoint</Application>
  <PresentationFormat>On-screen Show (4:3)</PresentationFormat>
  <Paragraphs>118</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Lecture 22</vt:lpstr>
      <vt:lpstr>Kelly Criterion https://en.wikipedia.org/wiki/Kelly_criterion</vt:lpstr>
      <vt:lpstr>Kelly Criterion https://en.wikipedia.org/wiki/Kelly_criterion</vt:lpstr>
      <vt:lpstr>Kelly Criterion https://en.wikipedia.org/wiki/Kelly_criterion</vt:lpstr>
      <vt:lpstr>Kelly Criterion https://en.wikipedia.org/wiki/Kelly_criterion</vt:lpstr>
      <vt:lpstr>Kelly Criterion https://en.wikipedia.org/wiki/Kelly_criterion</vt:lpstr>
      <vt:lpstr>Kelly Criterion https://en.wikipedia.org/wiki/Kelly_criterion</vt:lpstr>
      <vt:lpstr>Kelly Criterion https://en.wikipedia.org/wiki/Kelly_criterion</vt:lpstr>
      <vt:lpstr>Kelly Criterion https://en.wikipedia.org/wiki/Kelly_criterion</vt:lpstr>
      <vt:lpstr>Kelly Criterion https://en.wikipedia.org/wiki/Kelly_criterion</vt:lpstr>
      <vt:lpstr>Kelly Criterion: Proof https://en.wikipedia.org/wiki/Kelly_criterion</vt:lpstr>
      <vt:lpstr>Kelly Criterion: Proof https://en.wikipedia.org/wiki/Kelly_criterion</vt:lpstr>
      <vt:lpstr>PowerPoint Presentation</vt:lpstr>
      <vt:lpstr>PowerPoint Presentation</vt:lpstr>
      <vt:lpstr>Application to Stocks Recall:  Geometric Brownian Motion https://en.wikipedia.org/wiki/Kelly_criterion</vt:lpstr>
      <vt:lpstr>Application to Stocks https://en.wikipedia.org/wiki/Kelly_criterion</vt:lpstr>
      <vt:lpstr>Application to Stocks https://en.wikipedia.org/wiki/Kelly_criterion</vt:lpstr>
      <vt:lpstr>Ed Thorp in 1964</vt:lpstr>
      <vt:lpstr>Ed Thorp Today https://drive.google.com/drive/my-drive</vt:lpstr>
    </vt:vector>
  </TitlesOfParts>
  <Company>UC Davis - Google Voice + Yahoo Voice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22</dc:title>
  <dc:creator>John Rundle</dc:creator>
  <cp:lastModifiedBy>John Rundle</cp:lastModifiedBy>
  <cp:revision>28</cp:revision>
  <dcterms:created xsi:type="dcterms:W3CDTF">2017-02-10T18:33:01Z</dcterms:created>
  <dcterms:modified xsi:type="dcterms:W3CDTF">2017-03-07T21:09:47Z</dcterms:modified>
</cp:coreProperties>
</file>