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2.xml" ContentType="application/vnd.openxmlformats-officedocument.presentationml.notesSlide+xml"/>
  <Override PartName="/ppt/media/media1.gif" ContentType="video/unknown"/>
  <Override PartName="/ppt/media/media2.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04" r:id="rId3"/>
    <p:sldId id="300" r:id="rId4"/>
    <p:sldId id="265" r:id="rId5"/>
    <p:sldId id="260" r:id="rId6"/>
    <p:sldId id="261" r:id="rId7"/>
    <p:sldId id="262" r:id="rId8"/>
    <p:sldId id="309" r:id="rId9"/>
    <p:sldId id="259" r:id="rId10"/>
    <p:sldId id="263" r:id="rId11"/>
    <p:sldId id="264" r:id="rId12"/>
    <p:sldId id="266" r:id="rId13"/>
    <p:sldId id="292" r:id="rId14"/>
    <p:sldId id="293" r:id="rId15"/>
    <p:sldId id="305" r:id="rId16"/>
    <p:sldId id="308" r:id="rId17"/>
    <p:sldId id="257" r:id="rId18"/>
    <p:sldId id="267" r:id="rId19"/>
    <p:sldId id="268" r:id="rId20"/>
    <p:sldId id="269" r:id="rId21"/>
    <p:sldId id="270" r:id="rId22"/>
    <p:sldId id="271" r:id="rId23"/>
    <p:sldId id="272" r:id="rId24"/>
    <p:sldId id="273" r:id="rId25"/>
    <p:sldId id="275" r:id="rId26"/>
    <p:sldId id="280" r:id="rId27"/>
    <p:sldId id="278" r:id="rId28"/>
    <p:sldId id="282" r:id="rId29"/>
    <p:sldId id="283" r:id="rId30"/>
    <p:sldId id="274" r:id="rId31"/>
    <p:sldId id="284" r:id="rId32"/>
    <p:sldId id="276" r:id="rId33"/>
    <p:sldId id="281" r:id="rId34"/>
    <p:sldId id="279" r:id="rId35"/>
    <p:sldId id="285" r:id="rId36"/>
    <p:sldId id="286" r:id="rId37"/>
    <p:sldId id="258" r:id="rId38"/>
    <p:sldId id="306" r:id="rId39"/>
    <p:sldId id="307" r:id="rId40"/>
    <p:sldId id="287" r:id="rId41"/>
    <p:sldId id="288" r:id="rId42"/>
    <p:sldId id="289" r:id="rId43"/>
    <p:sldId id="290" r:id="rId44"/>
    <p:sldId id="291" r:id="rId45"/>
    <p:sldId id="303" r:id="rId46"/>
    <p:sldId id="301" r:id="rId47"/>
    <p:sldId id="302" r:id="rId48"/>
    <p:sldId id="277" r:id="rId49"/>
    <p:sldId id="294" r:id="rId50"/>
    <p:sldId id="295" r:id="rId51"/>
    <p:sldId id="296" r:id="rId52"/>
    <p:sldId id="297" r:id="rId53"/>
    <p:sldId id="298" r:id="rId54"/>
    <p:sldId id="29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17" d="100"/>
          <a:sy n="117" d="100"/>
        </p:scale>
        <p:origin x="-2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92F9F2-0A50-124F-AF59-C35D2ECBB8F7}" type="datetimeFigureOut">
              <a:rPr lang="en-US" smtClean="0"/>
              <a:t>3/7/17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34106B-B294-E94A-B041-60E1C0775858}" type="slidenum">
              <a:rPr lang="en-US" smtClean="0"/>
              <a:t>‹#›</a:t>
            </a:fld>
            <a:endParaRPr lang="en-US"/>
          </a:p>
        </p:txBody>
      </p:sp>
    </p:spTree>
    <p:extLst>
      <p:ext uri="{BB962C8B-B14F-4D97-AF65-F5344CB8AC3E}">
        <p14:creationId xmlns:p14="http://schemas.microsoft.com/office/powerpoint/2010/main" val="3441092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C403CA-1B38-4BA8-95C8-B47E2B1D369D}"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8D5DCE3-5AD0-4904-8D13-1642FFE98C70}" type="slidenum">
              <a:rPr lang="en-US" sz="1100">
                <a:solidFill>
                  <a:prstClr val="black"/>
                </a:solidFill>
                <a:latin typeface="Arial" charset="0"/>
                <a:cs typeface="Arial" charset="0"/>
              </a:rPr>
              <a:pPr algn="r" rtl="0" fontAlgn="base">
                <a:spcBef>
                  <a:spcPct val="0"/>
                </a:spcBef>
                <a:spcAft>
                  <a:spcPct val="0"/>
                </a:spcAft>
              </a:pPr>
              <a:t>29</a:t>
            </a:fld>
            <a:endParaRPr lang="en-US" sz="1100">
              <a:solidFill>
                <a:prstClr val="black"/>
              </a:solidFill>
              <a:latin typeface="Arial" charset="0"/>
              <a:cs typeface="Arial"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7C204-FD63-4C6D-A167-4741F1320FD2}" type="slidenum">
              <a:rPr lang="en-US"/>
              <a:pPr/>
              <a:t>31</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0A731-7BF6-4F2B-9164-58C6CA92DB55}" type="slidenum">
              <a:rPr lang="en-US"/>
              <a:pPr/>
              <a:t>45</a:t>
            </a:fld>
            <a:endParaRPr lang="en-US"/>
          </a:p>
        </p:txBody>
      </p:sp>
      <p:sp>
        <p:nvSpPr>
          <p:cNvPr id="441346" name="Rectangle 2"/>
          <p:cNvSpPr>
            <a:spLocks noGrp="1" noRot="1" noChangeAspect="1" noChangeArrowheads="1" noTextEdit="1"/>
          </p:cNvSpPr>
          <p:nvPr>
            <p:ph type="sldImg"/>
          </p:nvPr>
        </p:nvSpPr>
        <p:spPr>
          <a:xfrm>
            <a:off x="1137047" y="675822"/>
            <a:ext cx="4539258" cy="3457726"/>
          </a:xfrm>
          <a:ln/>
        </p:spPr>
      </p:sp>
      <p:sp>
        <p:nvSpPr>
          <p:cNvPr id="441347" name="Rectangle 3"/>
          <p:cNvSpPr>
            <a:spLocks noGrp="1" noChangeArrowheads="1"/>
          </p:cNvSpPr>
          <p:nvPr>
            <p:ph type="body" idx="1"/>
          </p:nvPr>
        </p:nvSpPr>
        <p:spPr>
          <a:xfrm>
            <a:off x="898525" y="4359275"/>
            <a:ext cx="5011738" cy="4132263"/>
          </a:xfrm>
        </p:spPr>
        <p:txBody>
          <a:bodyPr lIns="91418" tIns="45709" rIns="91418" bIns="45709"/>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E80DD-FB6E-422C-A607-7DE0784E6511}" type="slidenum">
              <a:rPr lang="en-US"/>
              <a:pPr/>
              <a:t>18</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AEE5E5-29AF-4D09-9B57-41EA227009EF}" type="slidenum">
              <a:rPr lang="en-US"/>
              <a:pPr/>
              <a:t>19</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B6A4E-9A32-4136-A32F-0E61542E9301}" type="slidenum">
              <a:rPr lang="en-US"/>
              <a:pPr/>
              <a:t>20</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205C7-3E70-46A2-8693-0C094624C743}" type="slidenum">
              <a:rPr lang="en-US"/>
              <a:pPr/>
              <a:t>21</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0A484-EF80-4073-B53D-CFA854B96D7F}" type="slidenum">
              <a:rPr lang="en-US"/>
              <a:pPr/>
              <a:t>22</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0A09C-3C17-49D8-AAAA-BD4B59987799}" type="slidenum">
              <a:rPr lang="en-US"/>
              <a:pPr/>
              <a:t>23</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20F43-A861-46B2-AD24-3389A7675DF0}" type="slidenum">
              <a:rPr lang="en-US"/>
              <a:pPr/>
              <a:t>24</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06E1F9-1326-44D7-B26D-98007B0EDDA8}" type="slidenum">
              <a:rPr lang="en-US"/>
              <a:pPr>
                <a:defRPr/>
              </a:pPr>
              <a:t>28</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6F6CC7-39FF-8E4A-B1B7-5528B5DCF266}"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305744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F6CC7-39FF-8E4A-B1B7-5528B5DCF266}"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203719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F6CC7-39FF-8E4A-B1B7-5528B5DCF266}"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30376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F6CC7-39FF-8E4A-B1B7-5528B5DCF266}"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59884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6F6CC7-39FF-8E4A-B1B7-5528B5DCF266}" type="datetimeFigureOut">
              <a:rPr lang="en-US" smtClean="0"/>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1436354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6F6CC7-39FF-8E4A-B1B7-5528B5DCF266}" type="datetimeFigureOut">
              <a:rPr lang="en-US" smtClean="0"/>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415290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6F6CC7-39FF-8E4A-B1B7-5528B5DCF266}" type="datetimeFigureOut">
              <a:rPr lang="en-US" smtClean="0"/>
              <a:t>3/7/17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253791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6F6CC7-39FF-8E4A-B1B7-5528B5DCF266}" type="datetimeFigureOut">
              <a:rPr lang="en-US" smtClean="0"/>
              <a:t>3/7/17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159836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F6CC7-39FF-8E4A-B1B7-5528B5DCF266}" type="datetimeFigureOut">
              <a:rPr lang="en-US" smtClean="0"/>
              <a:t>3/7/17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202587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F6CC7-39FF-8E4A-B1B7-5528B5DCF266}" type="datetimeFigureOut">
              <a:rPr lang="en-US" smtClean="0"/>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404859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F6CC7-39FF-8E4A-B1B7-5528B5DCF266}" type="datetimeFigureOut">
              <a:rPr lang="en-US" smtClean="0"/>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63F11-FEDC-804D-BF1C-DC4C830B1936}" type="slidenum">
              <a:rPr lang="en-US" smtClean="0"/>
              <a:t>‹#›</a:t>
            </a:fld>
            <a:endParaRPr lang="en-US"/>
          </a:p>
        </p:txBody>
      </p:sp>
    </p:spTree>
    <p:extLst>
      <p:ext uri="{BB962C8B-B14F-4D97-AF65-F5344CB8AC3E}">
        <p14:creationId xmlns:p14="http://schemas.microsoft.com/office/powerpoint/2010/main" val="15382253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F6CC7-39FF-8E4A-B1B7-5528B5DCF266}" type="datetimeFigureOut">
              <a:rPr lang="en-US" smtClean="0"/>
              <a:t>3/7/17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63F11-FEDC-804D-BF1C-DC4C830B1936}" type="slidenum">
              <a:rPr lang="en-US" smtClean="0"/>
              <a:t>‹#›</a:t>
            </a:fld>
            <a:endParaRPr lang="en-US"/>
          </a:p>
        </p:txBody>
      </p:sp>
    </p:spTree>
    <p:extLst>
      <p:ext uri="{BB962C8B-B14F-4D97-AF65-F5344CB8AC3E}">
        <p14:creationId xmlns:p14="http://schemas.microsoft.com/office/powerpoint/2010/main" val="409301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en.wikipedia.org/wiki/Order_parameter" TargetMode="Externa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gi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image" Target="../media/image3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oleObject" Target="../embeddings/oleObject1.bin"/><Relationship Id="rId6" Type="http://schemas.openxmlformats.org/officeDocument/2006/relationships/image" Target="../media/image43.emf"/><Relationship Id="rId7" Type="http://schemas.openxmlformats.org/officeDocument/2006/relationships/oleObject" Target="../embeddings/oleObject2.bin"/><Relationship Id="rId8" Type="http://schemas.openxmlformats.org/officeDocument/2006/relationships/image" Target="../media/image44.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image" Target="../media/image4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9.png"/><Relationship Id="rId1" Type="http://schemas.microsoft.com/office/2007/relationships/media" Target="../media/media1.gif"/><Relationship Id="rId2" Type="http://schemas.openxmlformats.org/officeDocument/2006/relationships/video" Target="../media/media1.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1.png"/><Relationship Id="rId1" Type="http://schemas.microsoft.com/office/2007/relationships/media" Target="../media/media2.gif"/><Relationship Id="rId2" Type="http://schemas.openxmlformats.org/officeDocument/2006/relationships/video" Target="../media/media2.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Lecture 21</a:t>
            </a:r>
            <a:endParaRPr lang="en-US" dirty="0">
              <a:solidFill>
                <a:srgbClr val="FF0000"/>
              </a:solidFill>
            </a:endParaRPr>
          </a:p>
        </p:txBody>
      </p:sp>
      <p:sp>
        <p:nvSpPr>
          <p:cNvPr id="3" name="Subtitle 2"/>
          <p:cNvSpPr>
            <a:spLocks noGrp="1"/>
          </p:cNvSpPr>
          <p:nvPr>
            <p:ph type="subTitle" idx="1"/>
          </p:nvPr>
        </p:nvSpPr>
        <p:spPr>
          <a:xfrm>
            <a:off x="1124857" y="3886200"/>
            <a:ext cx="6966857" cy="1752600"/>
          </a:xfrm>
        </p:spPr>
        <p:txBody>
          <a:bodyPr>
            <a:normAutofit/>
          </a:bodyPr>
          <a:lstStyle/>
          <a:p>
            <a:r>
              <a:rPr lang="en-US" dirty="0" smtClean="0">
                <a:solidFill>
                  <a:srgbClr val="0000FF"/>
                </a:solidFill>
              </a:rPr>
              <a:t>Market Stability and Phase Transitions</a:t>
            </a:r>
          </a:p>
          <a:p>
            <a:r>
              <a:rPr lang="en-US" dirty="0" smtClean="0">
                <a:solidFill>
                  <a:srgbClr val="0000FF"/>
                </a:solidFill>
              </a:rPr>
              <a:t>John Rundle </a:t>
            </a:r>
            <a:r>
              <a:rPr lang="en-US" dirty="0" err="1" smtClean="0">
                <a:solidFill>
                  <a:srgbClr val="0000FF"/>
                </a:solidFill>
              </a:rPr>
              <a:t>Econophysics</a:t>
            </a:r>
            <a:r>
              <a:rPr lang="en-US" dirty="0" smtClean="0">
                <a:solidFill>
                  <a:srgbClr val="0000FF"/>
                </a:solidFill>
              </a:rPr>
              <a:t> PHYS 250</a:t>
            </a:r>
          </a:p>
        </p:txBody>
      </p:sp>
    </p:spTree>
    <p:extLst>
      <p:ext uri="{BB962C8B-B14F-4D97-AF65-F5344CB8AC3E}">
        <p14:creationId xmlns:p14="http://schemas.microsoft.com/office/powerpoint/2010/main" val="2467890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06 at 3.1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1" y="1"/>
            <a:ext cx="9165891" cy="6858000"/>
          </a:xfrm>
          <a:prstGeom prst="rect">
            <a:avLst/>
          </a:prstGeom>
        </p:spPr>
      </p:pic>
      <p:sp>
        <p:nvSpPr>
          <p:cNvPr id="4" name="TextBox 3"/>
          <p:cNvSpPr txBox="1"/>
          <p:nvPr/>
        </p:nvSpPr>
        <p:spPr>
          <a:xfrm>
            <a:off x="317500" y="211669"/>
            <a:ext cx="8424333" cy="800219"/>
          </a:xfrm>
          <a:prstGeom prst="rect">
            <a:avLst/>
          </a:prstGeom>
          <a:solidFill>
            <a:srgbClr val="FFFFFF"/>
          </a:solidFill>
        </p:spPr>
        <p:txBody>
          <a:bodyPr wrap="square" rtlCol="0">
            <a:spAutoFit/>
          </a:bodyPr>
          <a:lstStyle/>
          <a:p>
            <a:pPr algn="ctr"/>
            <a:r>
              <a:rPr lang="en-US" sz="2800" dirty="0" smtClean="0">
                <a:solidFill>
                  <a:srgbClr val="FF0000"/>
                </a:solidFill>
              </a:rPr>
              <a:t>Scaling in Percolation Systems</a:t>
            </a:r>
          </a:p>
          <a:p>
            <a:pPr algn="ctr"/>
            <a:r>
              <a:rPr lang="en-US" dirty="0" smtClean="0"/>
              <a:t>D. Stauffer and A. </a:t>
            </a:r>
            <a:r>
              <a:rPr lang="en-US" dirty="0" err="1" smtClean="0"/>
              <a:t>Aharony</a:t>
            </a:r>
            <a:r>
              <a:rPr lang="en-US" dirty="0" smtClean="0"/>
              <a:t>,  Introduction to Percolation theory, Taylor and </a:t>
            </a:r>
            <a:r>
              <a:rPr lang="en-US" dirty="0" err="1" smtClean="0"/>
              <a:t>Frnacis</a:t>
            </a:r>
            <a:r>
              <a:rPr lang="en-US" dirty="0" smtClean="0"/>
              <a:t>, 1994</a:t>
            </a:r>
            <a:endParaRPr lang="en-US" dirty="0"/>
          </a:p>
        </p:txBody>
      </p:sp>
    </p:spTree>
    <p:extLst>
      <p:ext uri="{BB962C8B-B14F-4D97-AF65-F5344CB8AC3E}">
        <p14:creationId xmlns:p14="http://schemas.microsoft.com/office/powerpoint/2010/main" val="5532679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Phase Transitions in Complex Systems</a:t>
            </a:r>
            <a:br>
              <a:rPr lang="en-US" dirty="0" smtClean="0">
                <a:solidFill>
                  <a:srgbClr val="FF0000"/>
                </a:solidFill>
              </a:rPr>
            </a:br>
            <a:r>
              <a:rPr lang="en-US" sz="2700" dirty="0" smtClean="0">
                <a:solidFill>
                  <a:srgbClr val="0000FF"/>
                </a:solidFill>
              </a:rPr>
              <a:t>https://</a:t>
            </a:r>
            <a:r>
              <a:rPr lang="en-US" sz="2700" dirty="0" err="1" smtClean="0">
                <a:solidFill>
                  <a:srgbClr val="0000FF"/>
                </a:solidFill>
              </a:rPr>
              <a:t>theory.org</a:t>
            </a:r>
            <a:r>
              <a:rPr lang="en-US" sz="2700" dirty="0" smtClean="0">
                <a:solidFill>
                  <a:srgbClr val="0000FF"/>
                </a:solidFill>
              </a:rPr>
              <a:t>/complexity/</a:t>
            </a:r>
            <a:r>
              <a:rPr lang="en-US" sz="2700" dirty="0" err="1" smtClean="0">
                <a:solidFill>
                  <a:srgbClr val="0000FF"/>
                </a:solidFill>
              </a:rPr>
              <a:t>cdpt</a:t>
            </a:r>
            <a:r>
              <a:rPr lang="en-US" sz="2700" dirty="0" smtClean="0">
                <a:solidFill>
                  <a:srgbClr val="0000FF"/>
                </a:solidFill>
              </a:rPr>
              <a:t>/html/node5.html</a:t>
            </a:r>
            <a:endParaRPr lang="en-US" sz="2700" dirty="0">
              <a:solidFill>
                <a:srgbClr val="0000FF"/>
              </a:solidFill>
            </a:endParaRPr>
          </a:p>
        </p:txBody>
      </p:sp>
      <p:pic>
        <p:nvPicPr>
          <p:cNvPr id="5" name="Content Placeholder 4" descr="img101.png"/>
          <p:cNvPicPr>
            <a:picLocks noGrp="1" noChangeAspect="1"/>
          </p:cNvPicPr>
          <p:nvPr>
            <p:ph sz="half" idx="1"/>
          </p:nvPr>
        </p:nvPicPr>
        <p:blipFill>
          <a:blip r:embed="rId2">
            <a:extLst>
              <a:ext uri="{28A0092B-C50C-407E-A947-70E740481C1C}">
                <a14:useLocalDpi xmlns:a14="http://schemas.microsoft.com/office/drawing/2010/main" val="0"/>
              </a:ext>
            </a:extLst>
          </a:blip>
          <a:srcRect t="-38995" b="-38995"/>
          <a:stretch>
            <a:fillRect/>
          </a:stretch>
        </p:blipFill>
        <p:spPr/>
      </p:pic>
      <p:pic>
        <p:nvPicPr>
          <p:cNvPr id="6" name="Content Placeholder 5" descr="img102.png"/>
          <p:cNvPicPr>
            <a:picLocks noGrp="1" noChangeAspect="1"/>
          </p:cNvPicPr>
          <p:nvPr>
            <p:ph sz="half" idx="2"/>
          </p:nvPr>
        </p:nvPicPr>
        <p:blipFill>
          <a:blip r:embed="rId3">
            <a:extLst>
              <a:ext uri="{28A0092B-C50C-407E-A947-70E740481C1C}">
                <a14:useLocalDpi xmlns:a14="http://schemas.microsoft.com/office/drawing/2010/main" val="0"/>
              </a:ext>
            </a:extLst>
          </a:blip>
          <a:srcRect t="-39430" b="-39430"/>
          <a:stretch>
            <a:fillRect/>
          </a:stretch>
        </p:blipFill>
        <p:spPr/>
      </p:pic>
    </p:spTree>
    <p:extLst>
      <p:ext uri="{BB962C8B-B14F-4D97-AF65-F5344CB8AC3E}">
        <p14:creationId xmlns:p14="http://schemas.microsoft.com/office/powerpoint/2010/main" val="11192561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FF0000"/>
                </a:solidFill>
              </a:rPr>
              <a:t>Ehrenfest</a:t>
            </a:r>
            <a:r>
              <a:rPr lang="en-US" dirty="0" smtClean="0">
                <a:solidFill>
                  <a:srgbClr val="FF0000"/>
                </a:solidFill>
              </a:rPr>
              <a:t> Classification</a:t>
            </a:r>
            <a:r>
              <a:rPr lang="en-US" dirty="0" smtClean="0"/>
              <a:t/>
            </a:r>
            <a:br>
              <a:rPr lang="en-US" dirty="0" smtClean="0"/>
            </a:br>
            <a:r>
              <a:rPr lang="en-US" sz="2700" dirty="0" smtClean="0">
                <a:solidFill>
                  <a:srgbClr val="0000FF"/>
                </a:solidFill>
              </a:rPr>
              <a:t>https://</a:t>
            </a:r>
            <a:r>
              <a:rPr lang="en-US" sz="2700" dirty="0" err="1" smtClean="0">
                <a:solidFill>
                  <a:srgbClr val="0000FF"/>
                </a:solidFill>
              </a:rPr>
              <a:t>en.wikipedia.org</a:t>
            </a:r>
            <a:r>
              <a:rPr lang="en-US" sz="2700" dirty="0" smtClean="0">
                <a:solidFill>
                  <a:srgbClr val="0000FF"/>
                </a:solidFill>
              </a:rPr>
              <a:t>/wiki/</a:t>
            </a:r>
            <a:r>
              <a:rPr lang="en-US" sz="2700" dirty="0" err="1" smtClean="0">
                <a:solidFill>
                  <a:srgbClr val="0000FF"/>
                </a:solidFill>
              </a:rPr>
              <a:t>Phase_transition</a:t>
            </a:r>
            <a:endParaRPr lang="en-US" sz="2700" dirty="0">
              <a:solidFill>
                <a:srgbClr val="0000FF"/>
              </a:solidFill>
            </a:endParaRPr>
          </a:p>
        </p:txBody>
      </p:sp>
      <p:sp>
        <p:nvSpPr>
          <p:cNvPr id="3" name="Content Placeholder 2"/>
          <p:cNvSpPr>
            <a:spLocks noGrp="1"/>
          </p:cNvSpPr>
          <p:nvPr>
            <p:ph sz="half" idx="1"/>
          </p:nvPr>
        </p:nvSpPr>
        <p:spPr/>
        <p:txBody>
          <a:bodyPr>
            <a:noAutofit/>
          </a:bodyPr>
          <a:lstStyle/>
          <a:p>
            <a:r>
              <a:rPr lang="en-US" sz="2000" dirty="0" smtClean="0"/>
              <a:t>Density is the </a:t>
            </a:r>
            <a:r>
              <a:rPr lang="en-US" sz="2000" dirty="0" smtClean="0">
                <a:hlinkClick r:id="rId2" tooltip="Order parameter"/>
              </a:rPr>
              <a:t>order parameter</a:t>
            </a:r>
            <a:r>
              <a:rPr lang="en-US" sz="2000" b="1" dirty="0" smtClean="0"/>
              <a:t> </a:t>
            </a:r>
            <a:r>
              <a:rPr lang="en-US" sz="2000" dirty="0" smtClean="0"/>
              <a:t>field for thermal phase transitions</a:t>
            </a:r>
          </a:p>
          <a:p>
            <a:r>
              <a:rPr lang="en-US" sz="2000" dirty="0" smtClean="0"/>
              <a:t>The order parameter is the first derivative of the free energy with respect to the external field</a:t>
            </a:r>
          </a:p>
          <a:p>
            <a:r>
              <a:rPr lang="en-US" sz="2000" i="1" dirty="0" smtClean="0"/>
              <a:t>First-order phase transitions</a:t>
            </a:r>
            <a:r>
              <a:rPr lang="en-US" sz="2000" dirty="0" smtClean="0"/>
              <a:t> exhibit a discontinuity in the first derivative of the free energy with respect to pressure. </a:t>
            </a:r>
          </a:p>
          <a:p>
            <a:r>
              <a:rPr lang="en-US" sz="2000" i="1" dirty="0" smtClean="0"/>
              <a:t>Second-order phase transitions</a:t>
            </a:r>
            <a:r>
              <a:rPr lang="en-US" sz="2000" dirty="0" smtClean="0"/>
              <a:t> are continuous in the first derivative but exhibit discontinuity in a second derivative of the free energy.</a:t>
            </a:r>
            <a:endParaRPr lang="en-US" sz="2000" dirty="0"/>
          </a:p>
        </p:txBody>
      </p:sp>
      <p:pic>
        <p:nvPicPr>
          <p:cNvPr id="5" name="Picture 5" descr="C:\WINDOWS\Desktop\Liquid_Gas.jpg"/>
          <p:cNvPicPr>
            <a:picLocks noGrp="1" noChangeAspect="1" noChangeArrowheads="1"/>
          </p:cNvPicPr>
          <p:nvPr>
            <p:ph sz="half" idx="2"/>
          </p:nvPr>
        </p:nvPicPr>
        <p:blipFill rotWithShape="1">
          <a:blip r:embed="rId3"/>
          <a:srcRect l="-1772" r="13911" b="28259"/>
          <a:stretch/>
        </p:blipFill>
        <p:spPr bwMode="auto">
          <a:xfrm>
            <a:off x="5145601" y="2118767"/>
            <a:ext cx="3426883" cy="3246971"/>
          </a:xfrm>
          <a:prstGeom prst="rect">
            <a:avLst/>
          </a:prstGeom>
          <a:noFill/>
          <a:ln w="9525">
            <a:noFill/>
            <a:miter lim="800000"/>
            <a:headEnd/>
            <a:tailEnd/>
          </a:ln>
        </p:spPr>
      </p:pic>
      <p:sp>
        <p:nvSpPr>
          <p:cNvPr id="6" name="Line 6"/>
          <p:cNvSpPr>
            <a:spLocks noChangeShapeType="1"/>
          </p:cNvSpPr>
          <p:nvPr/>
        </p:nvSpPr>
        <p:spPr bwMode="auto">
          <a:xfrm flipH="1" flipV="1">
            <a:off x="6434666" y="4745518"/>
            <a:ext cx="1430866" cy="914400"/>
          </a:xfrm>
          <a:prstGeom prst="line">
            <a:avLst/>
          </a:prstGeom>
          <a:noFill/>
          <a:ln w="28575">
            <a:solidFill>
              <a:srgbClr val="FF0000"/>
            </a:solidFill>
            <a:round/>
            <a:headEnd/>
            <a:tailEnd type="triangle" w="med" len="med"/>
          </a:ln>
          <a:effectLst/>
        </p:spPr>
        <p:txBody>
          <a:bodyPr/>
          <a:lstStyle/>
          <a:p>
            <a:endParaRPr lang="en-US"/>
          </a:p>
        </p:txBody>
      </p:sp>
      <p:sp>
        <p:nvSpPr>
          <p:cNvPr id="7" name="Line 7"/>
          <p:cNvSpPr>
            <a:spLocks noChangeShapeType="1"/>
          </p:cNvSpPr>
          <p:nvPr/>
        </p:nvSpPr>
        <p:spPr bwMode="auto">
          <a:xfrm flipH="1" flipV="1">
            <a:off x="7543800" y="4874633"/>
            <a:ext cx="304800" cy="787400"/>
          </a:xfrm>
          <a:prstGeom prst="line">
            <a:avLst/>
          </a:prstGeom>
          <a:noFill/>
          <a:ln w="28575">
            <a:solidFill>
              <a:srgbClr val="FF0000"/>
            </a:solidFill>
            <a:round/>
            <a:headEnd/>
            <a:tailEnd type="triangle" w="med" len="med"/>
          </a:ln>
          <a:effectLst/>
        </p:spPr>
        <p:txBody>
          <a:bodyPr/>
          <a:lstStyle/>
          <a:p>
            <a:endParaRPr lang="en-US"/>
          </a:p>
        </p:txBody>
      </p:sp>
      <p:sp>
        <p:nvSpPr>
          <p:cNvPr id="8" name="Text Box 8"/>
          <p:cNvSpPr txBox="1">
            <a:spLocks noChangeArrowheads="1"/>
          </p:cNvSpPr>
          <p:nvPr/>
        </p:nvSpPr>
        <p:spPr bwMode="auto">
          <a:xfrm>
            <a:off x="7141634" y="5583718"/>
            <a:ext cx="1600200" cy="304800"/>
          </a:xfrm>
          <a:prstGeom prst="rect">
            <a:avLst/>
          </a:prstGeom>
          <a:noFill/>
          <a:ln w="9525">
            <a:noFill/>
            <a:miter lim="800000"/>
            <a:headEnd/>
            <a:tailEnd/>
          </a:ln>
          <a:effectLst/>
        </p:spPr>
        <p:txBody>
          <a:bodyPr>
            <a:spAutoFit/>
          </a:bodyPr>
          <a:lstStyle/>
          <a:p>
            <a:pPr algn="ctr">
              <a:spcBef>
                <a:spcPct val="50000"/>
              </a:spcBef>
            </a:pPr>
            <a:r>
              <a:rPr lang="en-US" sz="1400" dirty="0" err="1">
                <a:solidFill>
                  <a:srgbClr val="0000FF"/>
                </a:solidFill>
              </a:rPr>
              <a:t>Spinodal</a:t>
            </a:r>
            <a:r>
              <a:rPr lang="en-US" sz="1400" dirty="0">
                <a:solidFill>
                  <a:srgbClr val="0000FF"/>
                </a:solidFill>
              </a:rPr>
              <a:t> Lines</a:t>
            </a:r>
          </a:p>
        </p:txBody>
      </p:sp>
      <p:sp>
        <p:nvSpPr>
          <p:cNvPr id="9" name="TextBox 8"/>
          <p:cNvSpPr txBox="1"/>
          <p:nvPr/>
        </p:nvSpPr>
        <p:spPr>
          <a:xfrm>
            <a:off x="5598583" y="5312839"/>
            <a:ext cx="1386417" cy="369332"/>
          </a:xfrm>
          <a:prstGeom prst="rect">
            <a:avLst/>
          </a:prstGeom>
          <a:noFill/>
        </p:spPr>
        <p:txBody>
          <a:bodyPr wrap="square" rtlCol="0">
            <a:spAutoFit/>
          </a:bodyPr>
          <a:lstStyle/>
          <a:p>
            <a:pPr algn="ctr"/>
            <a:r>
              <a:rPr lang="en-US" dirty="0" smtClean="0">
                <a:solidFill>
                  <a:srgbClr val="0000FF"/>
                </a:solidFill>
              </a:rPr>
              <a:t>Volume</a:t>
            </a:r>
            <a:endParaRPr lang="en-US" dirty="0">
              <a:solidFill>
                <a:srgbClr val="0000FF"/>
              </a:solidFill>
            </a:endParaRPr>
          </a:p>
        </p:txBody>
      </p:sp>
      <p:sp>
        <p:nvSpPr>
          <p:cNvPr id="10" name="TextBox 9"/>
          <p:cNvSpPr txBox="1"/>
          <p:nvPr/>
        </p:nvSpPr>
        <p:spPr>
          <a:xfrm rot="16200000">
            <a:off x="4117712" y="2997473"/>
            <a:ext cx="1686447" cy="369332"/>
          </a:xfrm>
          <a:prstGeom prst="rect">
            <a:avLst/>
          </a:prstGeom>
          <a:noFill/>
        </p:spPr>
        <p:txBody>
          <a:bodyPr wrap="square" rtlCol="0">
            <a:spAutoFit/>
          </a:bodyPr>
          <a:lstStyle/>
          <a:p>
            <a:pPr algn="ctr"/>
            <a:r>
              <a:rPr lang="en-US" dirty="0" smtClean="0">
                <a:solidFill>
                  <a:srgbClr val="0000FF"/>
                </a:solidFill>
              </a:rPr>
              <a:t>Temperature</a:t>
            </a:r>
            <a:endParaRPr lang="en-US" dirty="0">
              <a:solidFill>
                <a:srgbClr val="0000FF"/>
              </a:solidFill>
            </a:endParaRPr>
          </a:p>
        </p:txBody>
      </p:sp>
      <p:sp>
        <p:nvSpPr>
          <p:cNvPr id="11" name="Text Box 8"/>
          <p:cNvSpPr txBox="1">
            <a:spLocks noChangeArrowheads="1"/>
          </p:cNvSpPr>
          <p:nvPr/>
        </p:nvSpPr>
        <p:spPr bwMode="auto">
          <a:xfrm>
            <a:off x="5693834" y="1802305"/>
            <a:ext cx="1600200" cy="304800"/>
          </a:xfrm>
          <a:prstGeom prst="rect">
            <a:avLst/>
          </a:prstGeom>
          <a:noFill/>
          <a:ln w="9525">
            <a:noFill/>
            <a:miter lim="800000"/>
            <a:headEnd/>
            <a:tailEnd/>
          </a:ln>
          <a:effectLst/>
        </p:spPr>
        <p:txBody>
          <a:bodyPr>
            <a:spAutoFit/>
          </a:bodyPr>
          <a:lstStyle/>
          <a:p>
            <a:pPr algn="ctr">
              <a:spcBef>
                <a:spcPct val="50000"/>
              </a:spcBef>
            </a:pPr>
            <a:r>
              <a:rPr lang="en-US" sz="1400" dirty="0" smtClean="0">
                <a:solidFill>
                  <a:srgbClr val="0000FF"/>
                </a:solidFill>
              </a:rPr>
              <a:t>Coexistence Curve</a:t>
            </a:r>
            <a:endParaRPr lang="en-US" sz="1400" dirty="0">
              <a:solidFill>
                <a:srgbClr val="0000FF"/>
              </a:solidFill>
            </a:endParaRPr>
          </a:p>
        </p:txBody>
      </p:sp>
      <p:cxnSp>
        <p:nvCxnSpPr>
          <p:cNvPr id="13" name="Straight Arrow Connector 12"/>
          <p:cNvCxnSpPr/>
          <p:nvPr/>
        </p:nvCxnSpPr>
        <p:spPr>
          <a:xfrm>
            <a:off x="6138333" y="2107105"/>
            <a:ext cx="296333" cy="6022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039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3.4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 y="0"/>
            <a:ext cx="9133749" cy="6858000"/>
          </a:xfrm>
          <a:prstGeom prst="rect">
            <a:avLst/>
          </a:prstGeom>
        </p:spPr>
      </p:pic>
      <p:sp>
        <p:nvSpPr>
          <p:cNvPr id="3" name="TextBox 2"/>
          <p:cNvSpPr txBox="1"/>
          <p:nvPr/>
        </p:nvSpPr>
        <p:spPr>
          <a:xfrm>
            <a:off x="433917" y="190503"/>
            <a:ext cx="3545416" cy="1077218"/>
          </a:xfrm>
          <a:prstGeom prst="rect">
            <a:avLst/>
          </a:prstGeom>
          <a:solidFill>
            <a:srgbClr val="FFFFFF"/>
          </a:solidFill>
        </p:spPr>
        <p:txBody>
          <a:bodyPr wrap="square" rtlCol="0">
            <a:spAutoFit/>
          </a:bodyPr>
          <a:lstStyle/>
          <a:p>
            <a:pPr algn="ctr"/>
            <a:r>
              <a:rPr lang="en-US" sz="3200" dirty="0" smtClean="0">
                <a:solidFill>
                  <a:srgbClr val="FF0000"/>
                </a:solidFill>
              </a:rPr>
              <a:t>Simple Model of Investor Dynamics</a:t>
            </a:r>
            <a:endParaRPr lang="en-US" sz="3200" dirty="0">
              <a:solidFill>
                <a:srgbClr val="FF0000"/>
              </a:solidFill>
            </a:endParaRPr>
          </a:p>
        </p:txBody>
      </p:sp>
    </p:spTree>
    <p:extLst>
      <p:ext uri="{BB962C8B-B14F-4D97-AF65-F5344CB8AC3E}">
        <p14:creationId xmlns:p14="http://schemas.microsoft.com/office/powerpoint/2010/main" val="294357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3.50.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2"/>
            <a:ext cx="9144000" cy="6854158"/>
          </a:xfrm>
          <a:prstGeom prst="rect">
            <a:avLst/>
          </a:prstGeom>
        </p:spPr>
      </p:pic>
      <p:sp>
        <p:nvSpPr>
          <p:cNvPr id="3" name="TextBox 2"/>
          <p:cNvSpPr txBox="1"/>
          <p:nvPr/>
        </p:nvSpPr>
        <p:spPr>
          <a:xfrm>
            <a:off x="5970263" y="5340939"/>
            <a:ext cx="2930856" cy="307777"/>
          </a:xfrm>
          <a:prstGeom prst="rect">
            <a:avLst/>
          </a:prstGeom>
          <a:noFill/>
        </p:spPr>
        <p:txBody>
          <a:bodyPr wrap="square" rtlCol="0">
            <a:spAutoFit/>
          </a:bodyPr>
          <a:lstStyle/>
          <a:p>
            <a:pPr algn="ctr"/>
            <a:r>
              <a:rPr lang="en-US" sz="1400" dirty="0" smtClean="0">
                <a:solidFill>
                  <a:srgbClr val="FF0000"/>
                </a:solidFill>
              </a:rPr>
              <a:t>Landau-</a:t>
            </a:r>
            <a:r>
              <a:rPr lang="en-US" sz="1400" dirty="0" err="1" smtClean="0">
                <a:solidFill>
                  <a:srgbClr val="FF0000"/>
                </a:solidFill>
              </a:rPr>
              <a:t>Ginzburg</a:t>
            </a:r>
            <a:r>
              <a:rPr lang="en-US" sz="1400" dirty="0" smtClean="0">
                <a:solidFill>
                  <a:srgbClr val="FF0000"/>
                </a:solidFill>
              </a:rPr>
              <a:t>-Wilson model</a:t>
            </a:r>
          </a:p>
        </p:txBody>
      </p:sp>
    </p:spTree>
    <p:extLst>
      <p:ext uri="{BB962C8B-B14F-4D97-AF65-F5344CB8AC3E}">
        <p14:creationId xmlns:p14="http://schemas.microsoft.com/office/powerpoint/2010/main" val="1309662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Driven Systems</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sz="2000" dirty="0" smtClean="0">
                <a:solidFill>
                  <a:srgbClr val="0000FF"/>
                </a:solidFill>
              </a:rPr>
              <a:t>In addition to thresholds, markets are also driven systems</a:t>
            </a:r>
          </a:p>
          <a:p>
            <a:pPr marL="0" indent="0">
              <a:buNone/>
            </a:pPr>
            <a:r>
              <a:rPr lang="en-US" sz="2000" dirty="0" smtClean="0">
                <a:solidFill>
                  <a:srgbClr val="0000FF"/>
                </a:solidFill>
              </a:rPr>
              <a:t>They are driven by the increase or decrease in the number of buyers/sellers, and by the increase in the money supply and the GDP</a:t>
            </a:r>
          </a:p>
          <a:p>
            <a:pPr marL="0" indent="0">
              <a:buNone/>
            </a:pPr>
            <a:endParaRPr lang="en-US" sz="2000" dirty="0" smtClean="0">
              <a:solidFill>
                <a:srgbClr val="0000FF"/>
              </a:solidFill>
            </a:endParaRPr>
          </a:p>
          <a:p>
            <a:pPr marL="0" indent="0">
              <a:buNone/>
            </a:pPr>
            <a:r>
              <a:rPr lang="en-US" sz="2000" dirty="0" smtClean="0">
                <a:solidFill>
                  <a:srgbClr val="0000FF"/>
                </a:solidFill>
              </a:rPr>
              <a:t>A well-developed example of a driven threshold system is an earthquake fault system</a:t>
            </a:r>
          </a:p>
          <a:p>
            <a:r>
              <a:rPr lang="en-US" sz="2000" dirty="0" smtClean="0">
                <a:solidFill>
                  <a:srgbClr val="0000FF"/>
                </a:solidFill>
              </a:rPr>
              <a:t>Faults are subjected to steadily increasing tectonic stresses (forces)</a:t>
            </a:r>
          </a:p>
          <a:p>
            <a:r>
              <a:rPr lang="en-US" sz="2000" dirty="0" smtClean="0">
                <a:solidFill>
                  <a:srgbClr val="0000FF"/>
                </a:solidFill>
              </a:rPr>
              <a:t>When the stresses exceed the frictional strength threshold, the fault slips (earthquake)</a:t>
            </a:r>
          </a:p>
          <a:p>
            <a:r>
              <a:rPr lang="en-US" sz="2000" dirty="0" smtClean="0">
                <a:solidFill>
                  <a:srgbClr val="0000FF"/>
                </a:solidFill>
              </a:rPr>
              <a:t>Then the cycle repeats</a:t>
            </a:r>
          </a:p>
          <a:p>
            <a:pPr marL="0" indent="0">
              <a:buNone/>
            </a:pPr>
            <a:endParaRPr lang="en-US" sz="2000" dirty="0">
              <a:solidFill>
                <a:srgbClr val="0000FF"/>
              </a:solidFill>
            </a:endParaRPr>
          </a:p>
          <a:p>
            <a:pPr marL="0" indent="0">
              <a:buNone/>
            </a:pPr>
            <a:r>
              <a:rPr lang="en-US" sz="2000" dirty="0" smtClean="0">
                <a:solidFill>
                  <a:srgbClr val="0000FF"/>
                </a:solidFill>
              </a:rPr>
              <a:t>We will consider an earthquake as a model of a market crash or shock</a:t>
            </a:r>
          </a:p>
          <a:p>
            <a:endParaRPr lang="en-US" sz="2000" dirty="0">
              <a:solidFill>
                <a:srgbClr val="0000FF"/>
              </a:solidFill>
            </a:endParaRPr>
          </a:p>
        </p:txBody>
      </p:sp>
    </p:spTree>
    <p:extLst>
      <p:ext uri="{BB962C8B-B14F-4D97-AF65-F5344CB8AC3E}">
        <p14:creationId xmlns:p14="http://schemas.microsoft.com/office/powerpoint/2010/main" val="356403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Features Common to Earthquakes, Markets and the Economy</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n-US" sz="2400" dirty="0">
              <a:solidFill>
                <a:srgbClr val="0000FF"/>
              </a:solidFill>
            </a:endParaRPr>
          </a:p>
          <a:p>
            <a:r>
              <a:rPr lang="en-US" sz="2400" dirty="0" smtClean="0">
                <a:solidFill>
                  <a:srgbClr val="0000FF"/>
                </a:solidFill>
              </a:rPr>
              <a:t>Scaling (power laws)</a:t>
            </a:r>
          </a:p>
          <a:p>
            <a:r>
              <a:rPr lang="en-US" sz="2400" dirty="0" smtClean="0">
                <a:solidFill>
                  <a:srgbClr val="0000FF"/>
                </a:solidFill>
              </a:rPr>
              <a:t>Hysteresis</a:t>
            </a:r>
          </a:p>
          <a:p>
            <a:r>
              <a:rPr lang="en-US" sz="2400" dirty="0" smtClean="0">
                <a:solidFill>
                  <a:srgbClr val="0000FF"/>
                </a:solidFill>
              </a:rPr>
              <a:t>Sudden changes in state:</a:t>
            </a:r>
          </a:p>
          <a:p>
            <a:pPr lvl="1"/>
            <a:r>
              <a:rPr lang="en-US" sz="2400" dirty="0" smtClean="0">
                <a:solidFill>
                  <a:srgbClr val="0000FF"/>
                </a:solidFill>
              </a:rPr>
              <a:t>Stable fault state to slipped fault state (earthquake)</a:t>
            </a:r>
          </a:p>
          <a:p>
            <a:pPr lvl="1"/>
            <a:r>
              <a:rPr lang="en-US" sz="2400" dirty="0" smtClean="0">
                <a:solidFill>
                  <a:srgbClr val="0000FF"/>
                </a:solidFill>
              </a:rPr>
              <a:t>Bull to Bear state (markets)</a:t>
            </a:r>
          </a:p>
          <a:p>
            <a:pPr marL="1588" lvl="1" indent="0">
              <a:buNone/>
            </a:pPr>
            <a:endParaRPr lang="en-US" sz="2400" dirty="0" smtClean="0">
              <a:solidFill>
                <a:srgbClr val="0000FF"/>
              </a:solidFill>
            </a:endParaRPr>
          </a:p>
          <a:p>
            <a:pPr marL="1588" lvl="1" indent="0">
              <a:buNone/>
            </a:pPr>
            <a:endParaRPr lang="en-US" sz="2400" dirty="0" smtClean="0">
              <a:solidFill>
                <a:srgbClr val="0000FF"/>
              </a:solidFill>
            </a:endParaRPr>
          </a:p>
        </p:txBody>
      </p:sp>
    </p:spTree>
    <p:extLst>
      <p:ext uri="{BB962C8B-B14F-4D97-AF65-F5344CB8AC3E}">
        <p14:creationId xmlns:p14="http://schemas.microsoft.com/office/powerpoint/2010/main" val="1334233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2.png"/>
          <p:cNvPicPr>
            <a:picLocks noChangeAspect="1"/>
          </p:cNvPicPr>
          <p:nvPr/>
        </p:nvPicPr>
        <p:blipFill>
          <a:blip r:embed="rId2"/>
          <a:stretch>
            <a:fillRect/>
          </a:stretch>
        </p:blipFill>
        <p:spPr>
          <a:xfrm>
            <a:off x="1407775" y="0"/>
            <a:ext cx="6328450" cy="6858000"/>
          </a:xfrm>
          <a:prstGeom prst="rect">
            <a:avLst/>
          </a:prstGeom>
        </p:spPr>
      </p:pic>
      <p:pic>
        <p:nvPicPr>
          <p:cNvPr id="6" name="Picture 5" descr="Picture 4.png"/>
          <p:cNvPicPr>
            <a:picLocks noChangeAspect="1"/>
          </p:cNvPicPr>
          <p:nvPr/>
        </p:nvPicPr>
        <p:blipFill>
          <a:blip r:embed="rId3"/>
          <a:stretch>
            <a:fillRect/>
          </a:stretch>
        </p:blipFill>
        <p:spPr>
          <a:xfrm rot="21090753">
            <a:off x="5387255" y="3428999"/>
            <a:ext cx="1758729" cy="2660317"/>
          </a:xfrm>
          <a:prstGeom prst="rect">
            <a:avLst/>
          </a:prstGeom>
        </p:spPr>
      </p:pic>
      <p:pic>
        <p:nvPicPr>
          <p:cNvPr id="3" name="Picture 2" descr="Picture 2.png"/>
          <p:cNvPicPr>
            <a:picLocks noChangeAspect="1"/>
          </p:cNvPicPr>
          <p:nvPr/>
        </p:nvPicPr>
        <p:blipFill>
          <a:blip r:embed="rId4"/>
          <a:stretch>
            <a:fillRect/>
          </a:stretch>
        </p:blipFill>
        <p:spPr>
          <a:xfrm rot="21023599">
            <a:off x="6474676" y="1471349"/>
            <a:ext cx="1931865" cy="2849153"/>
          </a:xfrm>
          <a:prstGeom prst="rect">
            <a:avLst/>
          </a:prstGeom>
        </p:spPr>
      </p:pic>
      <p:pic>
        <p:nvPicPr>
          <p:cNvPr id="5" name="Picture 4" descr="Picture 3.png"/>
          <p:cNvPicPr>
            <a:picLocks noChangeAspect="1"/>
          </p:cNvPicPr>
          <p:nvPr/>
        </p:nvPicPr>
        <p:blipFill>
          <a:blip r:embed="rId5"/>
          <a:stretch>
            <a:fillRect/>
          </a:stretch>
        </p:blipFill>
        <p:spPr>
          <a:xfrm rot="1166520">
            <a:off x="6877337" y="3857436"/>
            <a:ext cx="1872115" cy="2591614"/>
          </a:xfrm>
          <a:prstGeom prst="rect">
            <a:avLst/>
          </a:prstGeom>
        </p:spPr>
      </p:pic>
    </p:spTree>
    <p:extLst>
      <p:ext uri="{BB962C8B-B14F-4D97-AF65-F5344CB8AC3E}">
        <p14:creationId xmlns:p14="http://schemas.microsoft.com/office/powerpoint/2010/main" val="14842106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nyt12"/>
          <p:cNvPicPr>
            <a:picLocks noChangeAspect="1" noChangeArrowheads="1"/>
          </p:cNvPicPr>
          <p:nvPr/>
        </p:nvPicPr>
        <p:blipFill>
          <a:blip r:embed="rId3"/>
          <a:srcRect/>
          <a:stretch>
            <a:fillRect/>
          </a:stretch>
        </p:blipFill>
        <p:spPr bwMode="auto">
          <a:xfrm>
            <a:off x="12700" y="0"/>
            <a:ext cx="9131300" cy="6858000"/>
          </a:xfrm>
          <a:prstGeom prst="rect">
            <a:avLst/>
          </a:prstGeom>
          <a:noFill/>
        </p:spPr>
      </p:pic>
    </p:spTree>
    <p:extLst>
      <p:ext uri="{BB962C8B-B14F-4D97-AF65-F5344CB8AC3E}">
        <p14:creationId xmlns:p14="http://schemas.microsoft.com/office/powerpoint/2010/main" val="26583666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9" name="Picture 5" descr="kanto1"/>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0095125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xmlns:p14="http://schemas.microsoft.com/office/powerpoint/2010/main" advTm="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Physics of the Markets</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sz="2400" dirty="0" smtClean="0">
                <a:solidFill>
                  <a:srgbClr val="0000FF"/>
                </a:solidFill>
              </a:rPr>
              <a:t>Financial securities and markets have thresholds.  Examples include:</a:t>
            </a:r>
          </a:p>
          <a:p>
            <a:pPr lvl="1"/>
            <a:r>
              <a:rPr lang="en-US" sz="2400" dirty="0" smtClean="0">
                <a:solidFill>
                  <a:srgbClr val="0000FF"/>
                </a:solidFill>
              </a:rPr>
              <a:t>No transactions occur until buyer and seller agree on the price</a:t>
            </a:r>
          </a:p>
          <a:p>
            <a:pPr lvl="1"/>
            <a:r>
              <a:rPr lang="en-US" sz="2400" dirty="0" smtClean="0">
                <a:solidFill>
                  <a:srgbClr val="0000FF"/>
                </a:solidFill>
              </a:rPr>
              <a:t>Bond defaults leading to cascade of defaults</a:t>
            </a:r>
          </a:p>
          <a:p>
            <a:pPr lvl="1"/>
            <a:r>
              <a:rPr lang="en-US" sz="2400" dirty="0" smtClean="0">
                <a:solidFill>
                  <a:srgbClr val="0000FF"/>
                </a:solidFill>
              </a:rPr>
              <a:t>Strike price must be reached before an option can be exercised</a:t>
            </a:r>
          </a:p>
          <a:p>
            <a:pPr lvl="1"/>
            <a:r>
              <a:rPr lang="en-US" sz="2400" dirty="0" smtClean="0">
                <a:solidFill>
                  <a:srgbClr val="0000FF"/>
                </a:solidFill>
              </a:rPr>
              <a:t>Concept of “support” and “resistance” in markets</a:t>
            </a:r>
          </a:p>
          <a:p>
            <a:pPr marL="0" lvl="1" indent="0">
              <a:buNone/>
            </a:pPr>
            <a:endParaRPr lang="en-US" sz="2400" dirty="0" smtClean="0">
              <a:solidFill>
                <a:srgbClr val="0000FF"/>
              </a:solidFill>
            </a:endParaRPr>
          </a:p>
          <a:p>
            <a:pPr marL="0" lvl="1" indent="0">
              <a:spcBef>
                <a:spcPts val="1128"/>
              </a:spcBef>
              <a:buNone/>
            </a:pPr>
            <a:r>
              <a:rPr lang="en-US" sz="2400" dirty="0" smtClean="0">
                <a:solidFill>
                  <a:srgbClr val="0000FF"/>
                </a:solidFill>
              </a:rPr>
              <a:t>These all lead to </a:t>
            </a:r>
            <a:r>
              <a:rPr lang="en-US" sz="2400" b="1" dirty="0" smtClean="0"/>
              <a:t>changes in state </a:t>
            </a:r>
            <a:r>
              <a:rPr lang="en-US" sz="2400" dirty="0" smtClean="0">
                <a:solidFill>
                  <a:srgbClr val="0000FF"/>
                </a:solidFill>
              </a:rPr>
              <a:t>of the system, for example from a bull market to a bear market</a:t>
            </a:r>
          </a:p>
          <a:p>
            <a:pPr marL="4763" lvl="1" indent="0">
              <a:spcBef>
                <a:spcPts val="1128"/>
              </a:spcBef>
              <a:buNone/>
            </a:pPr>
            <a:r>
              <a:rPr lang="en-US" sz="2400" dirty="0" smtClean="0">
                <a:solidFill>
                  <a:srgbClr val="0000FF"/>
                </a:solidFill>
              </a:rPr>
              <a:t>In </a:t>
            </a:r>
            <a:r>
              <a:rPr lang="en-US" sz="2400" dirty="0">
                <a:solidFill>
                  <a:srgbClr val="0000FF"/>
                </a:solidFill>
              </a:rPr>
              <a:t>p</a:t>
            </a:r>
            <a:r>
              <a:rPr lang="en-US" sz="2400" dirty="0" smtClean="0">
                <a:solidFill>
                  <a:srgbClr val="0000FF"/>
                </a:solidFill>
              </a:rPr>
              <a:t>hysics, thresholds and changes of state are encountered in </a:t>
            </a:r>
            <a:r>
              <a:rPr lang="en-US" sz="2400" b="1" dirty="0" smtClean="0">
                <a:solidFill>
                  <a:srgbClr val="000000"/>
                </a:solidFill>
              </a:rPr>
              <a:t>phase transitions</a:t>
            </a:r>
          </a:p>
        </p:txBody>
      </p:sp>
    </p:spTree>
    <p:extLst>
      <p:ext uri="{BB962C8B-B14F-4D97-AF65-F5344CB8AC3E}">
        <p14:creationId xmlns:p14="http://schemas.microsoft.com/office/powerpoint/2010/main" val="222011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burning"/>
          <p:cNvPicPr>
            <a:picLocks noChangeAspect="1" noChangeArrowheads="1"/>
          </p:cNvPicPr>
          <p:nvPr/>
        </p:nvPicPr>
        <p:blipFill>
          <a:blip r:embed="rId3">
            <a:grayscl/>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652796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xmlns:p14="http://schemas.microsoft.com/office/powerpoint/2010/main" advTm="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e27"/>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417201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xmlns:p14="http://schemas.microsoft.com/office/powerpoint/2010/main" advTm="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quakescen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295338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xmlns:p14="http://schemas.microsoft.com/office/powerpoint/2010/main" advTm="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lga0004"/>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7160411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xmlns:p14="http://schemas.microsoft.com/office/powerpoint/2010/main" advTm="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e10"/>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178858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xmlns:p14="http://schemas.microsoft.com/office/powerpoint/2010/main" advTm="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800" dirty="0" smtClean="0">
                <a:solidFill>
                  <a:srgbClr val="FF6600"/>
                </a:solidFill>
              </a:rPr>
              <a:t>Idealized Model of Elastic Rebound on a Fault</a:t>
            </a:r>
            <a:br>
              <a:rPr lang="en-US" sz="2800" dirty="0" smtClean="0">
                <a:solidFill>
                  <a:srgbClr val="FF6600"/>
                </a:solidFill>
              </a:rPr>
            </a:br>
            <a:r>
              <a:rPr lang="en-US" sz="2400" dirty="0" smtClean="0">
                <a:solidFill>
                  <a:srgbClr val="0000FF"/>
                </a:solidFill>
              </a:rPr>
              <a:t>Report of the 1906 Earthquake Investigation (1910)</a:t>
            </a:r>
            <a:endParaRPr lang="en-US" sz="2400" dirty="0">
              <a:solidFill>
                <a:srgbClr val="0000FF"/>
              </a:solidFill>
            </a:endParaRPr>
          </a:p>
        </p:txBody>
      </p:sp>
      <p:grpSp>
        <p:nvGrpSpPr>
          <p:cNvPr id="8" name="Group 7"/>
          <p:cNvGrpSpPr/>
          <p:nvPr/>
        </p:nvGrpSpPr>
        <p:grpSpPr>
          <a:xfrm>
            <a:off x="310739" y="1643480"/>
            <a:ext cx="5550723" cy="4490620"/>
            <a:chOff x="1147253" y="1189182"/>
            <a:chExt cx="5550723" cy="4490620"/>
          </a:xfrm>
        </p:grpSpPr>
        <p:grpSp>
          <p:nvGrpSpPr>
            <p:cNvPr id="9" name="Group 8"/>
            <p:cNvGrpSpPr/>
            <p:nvPr/>
          </p:nvGrpSpPr>
          <p:grpSpPr>
            <a:xfrm>
              <a:off x="1147253" y="1189182"/>
              <a:ext cx="5433657" cy="2112854"/>
              <a:chOff x="1147253" y="1189182"/>
              <a:chExt cx="5433657" cy="2112854"/>
            </a:xfrm>
          </p:grpSpPr>
          <p:grpSp>
            <p:nvGrpSpPr>
              <p:cNvPr id="43" name="Group 42"/>
              <p:cNvGrpSpPr/>
              <p:nvPr/>
            </p:nvGrpSpPr>
            <p:grpSpPr>
              <a:xfrm>
                <a:off x="1962728" y="1189182"/>
                <a:ext cx="4618182" cy="2112854"/>
                <a:chOff x="1962728" y="1189182"/>
                <a:chExt cx="4618182" cy="2112854"/>
              </a:xfrm>
            </p:grpSpPr>
            <p:grpSp>
              <p:nvGrpSpPr>
                <p:cNvPr id="45" name="Group 44"/>
                <p:cNvGrpSpPr/>
                <p:nvPr/>
              </p:nvGrpSpPr>
              <p:grpSpPr>
                <a:xfrm>
                  <a:off x="1962728" y="1189182"/>
                  <a:ext cx="4618182" cy="1678718"/>
                  <a:chOff x="1962728" y="1189182"/>
                  <a:chExt cx="4618182" cy="1678718"/>
                </a:xfrm>
              </p:grpSpPr>
              <p:grpSp>
                <p:nvGrpSpPr>
                  <p:cNvPr id="47" name="Group 46"/>
                  <p:cNvGrpSpPr/>
                  <p:nvPr/>
                </p:nvGrpSpPr>
                <p:grpSpPr>
                  <a:xfrm>
                    <a:off x="1962728" y="1189182"/>
                    <a:ext cx="4618182" cy="1674091"/>
                    <a:chOff x="1962728" y="1189182"/>
                    <a:chExt cx="4618182" cy="1674091"/>
                  </a:xfrm>
                </p:grpSpPr>
                <p:cxnSp>
                  <p:nvCxnSpPr>
                    <p:cNvPr id="62" name="Straight Arrow Connector 61"/>
                    <p:cNvCxnSpPr/>
                    <p:nvPr/>
                  </p:nvCxnSpPr>
                  <p:spPr>
                    <a:xfrm flipV="1">
                      <a:off x="1974273" y="1189182"/>
                      <a:ext cx="0" cy="167409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1962728" y="2863270"/>
                      <a:ext cx="461818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48" name="Straight Connector 47"/>
                  <p:cNvCxnSpPr/>
                  <p:nvPr/>
                </p:nvCxnSpPr>
                <p:spPr>
                  <a:xfrm>
                    <a:off x="1974273" y="1766455"/>
                    <a:ext cx="4491182" cy="0"/>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2424545" y="1766455"/>
                    <a:ext cx="3483954" cy="1101445"/>
                    <a:chOff x="2424545" y="1766455"/>
                    <a:chExt cx="3483954" cy="1101445"/>
                  </a:xfrm>
                </p:grpSpPr>
                <p:cxnSp>
                  <p:nvCxnSpPr>
                    <p:cNvPr id="50" name="Straight Connector 49"/>
                    <p:cNvCxnSpPr/>
                    <p:nvPr/>
                  </p:nvCxnSpPr>
                  <p:spPr>
                    <a:xfrm>
                      <a:off x="2424545" y="2309070"/>
                      <a:ext cx="0" cy="548174"/>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2424545" y="1766455"/>
                      <a:ext cx="2980965" cy="1101445"/>
                      <a:chOff x="2424545" y="1766455"/>
                      <a:chExt cx="2980965" cy="1101445"/>
                    </a:xfrm>
                  </p:grpSpPr>
                  <p:grpSp>
                    <p:nvGrpSpPr>
                      <p:cNvPr id="53" name="Group 52"/>
                      <p:cNvGrpSpPr/>
                      <p:nvPr/>
                    </p:nvGrpSpPr>
                    <p:grpSpPr>
                      <a:xfrm>
                        <a:off x="2424545" y="1766455"/>
                        <a:ext cx="1004455" cy="1099130"/>
                        <a:chOff x="2424545" y="1766455"/>
                        <a:chExt cx="1004455" cy="1099130"/>
                      </a:xfrm>
                    </p:grpSpPr>
                    <p:cxnSp>
                      <p:nvCxnSpPr>
                        <p:cNvPr id="60" name="Straight Connector 59"/>
                        <p:cNvCxnSpPr/>
                        <p:nvPr/>
                      </p:nvCxnSpPr>
                      <p:spPr>
                        <a:xfrm flipV="1">
                          <a:off x="2424545" y="1766455"/>
                          <a:ext cx="1004455"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419730" y="1768770"/>
                          <a:ext cx="0"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3408185" y="1768770"/>
                        <a:ext cx="1004455" cy="1099130"/>
                        <a:chOff x="2424545" y="1766455"/>
                        <a:chExt cx="1004455" cy="1099130"/>
                      </a:xfrm>
                    </p:grpSpPr>
                    <p:cxnSp>
                      <p:nvCxnSpPr>
                        <p:cNvPr id="58" name="Straight Connector 57"/>
                        <p:cNvCxnSpPr/>
                        <p:nvPr/>
                      </p:nvCxnSpPr>
                      <p:spPr>
                        <a:xfrm flipV="1">
                          <a:off x="2424545" y="1766455"/>
                          <a:ext cx="1004455"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419730" y="1768770"/>
                          <a:ext cx="0"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401055" y="1768770"/>
                        <a:ext cx="1004455" cy="1099130"/>
                        <a:chOff x="2424545" y="1766455"/>
                        <a:chExt cx="1004455" cy="1099130"/>
                      </a:xfrm>
                    </p:grpSpPr>
                    <p:cxnSp>
                      <p:nvCxnSpPr>
                        <p:cNvPr id="56" name="Straight Connector 55"/>
                        <p:cNvCxnSpPr/>
                        <p:nvPr/>
                      </p:nvCxnSpPr>
                      <p:spPr>
                        <a:xfrm flipV="1">
                          <a:off x="2424545" y="1766455"/>
                          <a:ext cx="1004455"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419730" y="1768770"/>
                          <a:ext cx="0"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cxnSp>
                  <p:nvCxnSpPr>
                    <p:cNvPr id="52" name="Straight Connector 51"/>
                    <p:cNvCxnSpPr/>
                    <p:nvPr/>
                  </p:nvCxnSpPr>
                  <p:spPr>
                    <a:xfrm flipV="1">
                      <a:off x="5405581" y="2306755"/>
                      <a:ext cx="502918" cy="54864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46" name="TextBox 45"/>
                <p:cNvSpPr txBox="1"/>
                <p:nvPr/>
              </p:nvSpPr>
              <p:spPr>
                <a:xfrm>
                  <a:off x="5514915" y="2927809"/>
                  <a:ext cx="1065995" cy="374227"/>
                </a:xfrm>
                <a:prstGeom prst="rect">
                  <a:avLst/>
                </a:prstGeom>
                <a:noFill/>
              </p:spPr>
              <p:txBody>
                <a:bodyPr wrap="square" rtlCol="0">
                  <a:spAutoFit/>
                </a:bodyPr>
                <a:lstStyle/>
                <a:p>
                  <a:r>
                    <a:rPr lang="en-US" dirty="0" smtClean="0"/>
                    <a:t>Time, </a:t>
                  </a:r>
                  <a:r>
                    <a:rPr lang="en-US" i="1" dirty="0" smtClean="0"/>
                    <a:t>t</a:t>
                  </a:r>
                  <a:endParaRPr lang="en-US" i="1" dirty="0"/>
                </a:p>
              </p:txBody>
            </p:sp>
          </p:grpSp>
          <p:sp>
            <p:nvSpPr>
              <p:cNvPr id="44" name="TextBox 43"/>
              <p:cNvSpPr txBox="1"/>
              <p:nvPr/>
            </p:nvSpPr>
            <p:spPr>
              <a:xfrm rot="16200000">
                <a:off x="587118" y="2114940"/>
                <a:ext cx="1489602" cy="369332"/>
              </a:xfrm>
              <a:prstGeom prst="rect">
                <a:avLst/>
              </a:prstGeom>
              <a:noFill/>
            </p:spPr>
            <p:txBody>
              <a:bodyPr wrap="square" rtlCol="0">
                <a:spAutoFit/>
              </a:bodyPr>
              <a:lstStyle/>
              <a:p>
                <a:pPr algn="ctr"/>
                <a:r>
                  <a:rPr lang="en-US" dirty="0" smtClean="0"/>
                  <a:t>Fault Stress </a:t>
                </a:r>
                <a:r>
                  <a:rPr lang="en-US" dirty="0" smtClean="0">
                    <a:latin typeface="Symbol" charset="2"/>
                    <a:cs typeface="Symbol" charset="2"/>
                  </a:rPr>
                  <a:t> </a:t>
                </a:r>
                <a:r>
                  <a:rPr lang="en-US" i="1" dirty="0" err="1" smtClean="0">
                    <a:latin typeface="Symbol" charset="2"/>
                    <a:cs typeface="Symbol" charset="2"/>
                  </a:rPr>
                  <a:t>σ</a:t>
                </a:r>
                <a:r>
                  <a:rPr lang="en-US" dirty="0" smtClean="0">
                    <a:latin typeface="Symbol" charset="2"/>
                    <a:cs typeface="Symbol" charset="2"/>
                  </a:rPr>
                  <a:t> </a:t>
                </a:r>
                <a:endParaRPr lang="en-US" dirty="0"/>
              </a:p>
            </p:txBody>
          </p:sp>
        </p:grpSp>
        <p:grpSp>
          <p:nvGrpSpPr>
            <p:cNvPr id="10" name="Group 9"/>
            <p:cNvGrpSpPr/>
            <p:nvPr/>
          </p:nvGrpSpPr>
          <p:grpSpPr>
            <a:xfrm>
              <a:off x="1160283" y="3501922"/>
              <a:ext cx="5431919" cy="2104228"/>
              <a:chOff x="1160283" y="3501922"/>
              <a:chExt cx="5431919" cy="2104228"/>
            </a:xfrm>
          </p:grpSpPr>
          <p:grpSp>
            <p:nvGrpSpPr>
              <p:cNvPr id="24" name="Group 23"/>
              <p:cNvGrpSpPr/>
              <p:nvPr/>
            </p:nvGrpSpPr>
            <p:grpSpPr>
              <a:xfrm>
                <a:off x="1960818" y="3501922"/>
                <a:ext cx="4631384" cy="2104228"/>
                <a:chOff x="1960818" y="3501922"/>
                <a:chExt cx="4631384" cy="2104228"/>
              </a:xfrm>
            </p:grpSpPr>
            <p:grpSp>
              <p:nvGrpSpPr>
                <p:cNvPr id="26" name="Group 25"/>
                <p:cNvGrpSpPr/>
                <p:nvPr/>
              </p:nvGrpSpPr>
              <p:grpSpPr>
                <a:xfrm>
                  <a:off x="1960818" y="3501922"/>
                  <a:ext cx="4618182" cy="1674091"/>
                  <a:chOff x="1960818" y="3501922"/>
                  <a:chExt cx="4618182" cy="1674091"/>
                </a:xfrm>
              </p:grpSpPr>
              <p:grpSp>
                <p:nvGrpSpPr>
                  <p:cNvPr id="28" name="Group 27"/>
                  <p:cNvGrpSpPr/>
                  <p:nvPr/>
                </p:nvGrpSpPr>
                <p:grpSpPr>
                  <a:xfrm>
                    <a:off x="1960818" y="3501922"/>
                    <a:ext cx="4618182" cy="1674091"/>
                    <a:chOff x="1962728" y="1189182"/>
                    <a:chExt cx="4618182" cy="1674091"/>
                  </a:xfrm>
                </p:grpSpPr>
                <p:cxnSp>
                  <p:nvCxnSpPr>
                    <p:cNvPr id="41" name="Straight Arrow Connector 40"/>
                    <p:cNvCxnSpPr/>
                    <p:nvPr/>
                  </p:nvCxnSpPr>
                  <p:spPr>
                    <a:xfrm flipV="1">
                      <a:off x="1974273" y="1189182"/>
                      <a:ext cx="0" cy="16740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962728" y="2863270"/>
                      <a:ext cx="461818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2412319" y="3825512"/>
                    <a:ext cx="3568366" cy="1330762"/>
                    <a:chOff x="2412319" y="3825512"/>
                    <a:chExt cx="3568366" cy="1330762"/>
                  </a:xfrm>
                </p:grpSpPr>
                <p:grpSp>
                  <p:nvGrpSpPr>
                    <p:cNvPr id="30" name="Group 29"/>
                    <p:cNvGrpSpPr/>
                    <p:nvPr/>
                  </p:nvGrpSpPr>
                  <p:grpSpPr>
                    <a:xfrm>
                      <a:off x="2412319" y="4496172"/>
                      <a:ext cx="1004455" cy="338673"/>
                      <a:chOff x="2412319" y="4496172"/>
                      <a:chExt cx="1004455" cy="338673"/>
                    </a:xfrm>
                  </p:grpSpPr>
                  <p:cxnSp>
                    <p:nvCxnSpPr>
                      <p:cNvPr id="39" name="Straight Connector 38"/>
                      <p:cNvCxnSpPr/>
                      <p:nvPr/>
                    </p:nvCxnSpPr>
                    <p:spPr>
                      <a:xfrm flipV="1">
                        <a:off x="2412319" y="4834845"/>
                        <a:ext cx="100445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407504" y="4496172"/>
                        <a:ext cx="0" cy="3195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3387849" y="4166494"/>
                      <a:ext cx="1004455" cy="338673"/>
                      <a:chOff x="2412319" y="4496172"/>
                      <a:chExt cx="1004455" cy="338673"/>
                    </a:xfrm>
                  </p:grpSpPr>
                  <p:cxnSp>
                    <p:nvCxnSpPr>
                      <p:cNvPr id="37" name="Straight Connector 36"/>
                      <p:cNvCxnSpPr/>
                      <p:nvPr/>
                    </p:nvCxnSpPr>
                    <p:spPr>
                      <a:xfrm flipV="1">
                        <a:off x="2412319" y="4834845"/>
                        <a:ext cx="100445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407504" y="4496172"/>
                        <a:ext cx="0" cy="3195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4375605" y="3825512"/>
                      <a:ext cx="1004455" cy="338673"/>
                      <a:chOff x="2412319" y="4496172"/>
                      <a:chExt cx="1004455" cy="338673"/>
                    </a:xfrm>
                  </p:grpSpPr>
                  <p:cxnSp>
                    <p:nvCxnSpPr>
                      <p:cNvPr id="35" name="Straight Connector 34"/>
                      <p:cNvCxnSpPr/>
                      <p:nvPr/>
                    </p:nvCxnSpPr>
                    <p:spPr>
                      <a:xfrm flipV="1">
                        <a:off x="2412319" y="4834845"/>
                        <a:ext cx="100445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407504" y="4496172"/>
                        <a:ext cx="0" cy="3195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flipV="1">
                      <a:off x="5351135" y="3834507"/>
                      <a:ext cx="629550" cy="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19281" y="4836700"/>
                      <a:ext cx="0" cy="319574"/>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27" name="TextBox 26"/>
                <p:cNvSpPr txBox="1"/>
                <p:nvPr/>
              </p:nvSpPr>
              <p:spPr>
                <a:xfrm>
                  <a:off x="5526207" y="5231923"/>
                  <a:ext cx="1065995" cy="374227"/>
                </a:xfrm>
                <a:prstGeom prst="rect">
                  <a:avLst/>
                </a:prstGeom>
                <a:noFill/>
              </p:spPr>
              <p:txBody>
                <a:bodyPr wrap="square" rtlCol="0">
                  <a:spAutoFit/>
                </a:bodyPr>
                <a:lstStyle/>
                <a:p>
                  <a:r>
                    <a:rPr lang="en-US" dirty="0" smtClean="0"/>
                    <a:t>Time, </a:t>
                  </a:r>
                  <a:r>
                    <a:rPr lang="en-US" i="1" dirty="0" smtClean="0"/>
                    <a:t>t</a:t>
                  </a:r>
                  <a:endParaRPr lang="en-US" i="1" dirty="0"/>
                </a:p>
              </p:txBody>
            </p:sp>
          </p:grpSp>
          <p:sp>
            <p:nvSpPr>
              <p:cNvPr id="25" name="TextBox 24"/>
              <p:cNvSpPr txBox="1"/>
              <p:nvPr/>
            </p:nvSpPr>
            <p:spPr>
              <a:xfrm rot="16200000">
                <a:off x="709013" y="4167405"/>
                <a:ext cx="1278803" cy="376264"/>
              </a:xfrm>
              <a:prstGeom prst="rect">
                <a:avLst/>
              </a:prstGeom>
              <a:noFill/>
            </p:spPr>
            <p:txBody>
              <a:bodyPr wrap="square" rtlCol="0">
                <a:spAutoFit/>
              </a:bodyPr>
              <a:lstStyle/>
              <a:p>
                <a:pPr algn="ctr"/>
                <a:r>
                  <a:rPr lang="en-US" dirty="0" smtClean="0"/>
                  <a:t>Fault Slip</a:t>
                </a:r>
                <a:endParaRPr lang="en-US" dirty="0"/>
              </a:p>
            </p:txBody>
          </p:sp>
        </p:grpSp>
        <p:sp>
          <p:nvSpPr>
            <p:cNvPr id="11" name="TextBox 10"/>
            <p:cNvSpPr txBox="1"/>
            <p:nvPr/>
          </p:nvSpPr>
          <p:spPr>
            <a:xfrm>
              <a:off x="5098768" y="1425468"/>
              <a:ext cx="1599208" cy="369332"/>
            </a:xfrm>
            <a:prstGeom prst="rect">
              <a:avLst/>
            </a:prstGeom>
            <a:noFill/>
          </p:spPr>
          <p:txBody>
            <a:bodyPr wrap="square" rtlCol="0">
              <a:spAutoFit/>
            </a:bodyPr>
            <a:lstStyle/>
            <a:p>
              <a:pPr algn="r"/>
              <a:endParaRPr lang="en-US" dirty="0"/>
            </a:p>
          </p:txBody>
        </p:sp>
        <p:cxnSp>
          <p:nvCxnSpPr>
            <p:cNvPr id="12" name="Straight Connector 11"/>
            <p:cNvCxnSpPr/>
            <p:nvPr/>
          </p:nvCxnSpPr>
          <p:spPr>
            <a:xfrm>
              <a:off x="4280234" y="1778242"/>
              <a:ext cx="0" cy="3650262"/>
            </a:xfrm>
            <a:prstGeom prst="line">
              <a:avLst/>
            </a:prstGeom>
            <a:ln>
              <a:solidFill>
                <a:srgbClr val="8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14947" y="1754272"/>
              <a:ext cx="0" cy="3650262"/>
            </a:xfrm>
            <a:prstGeom prst="line">
              <a:avLst/>
            </a:prstGeom>
            <a:ln>
              <a:solidFill>
                <a:srgbClr val="800000"/>
              </a:solidFill>
              <a:prstDash val="dot"/>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39132" y="5310470"/>
              <a:ext cx="482114" cy="369332"/>
            </a:xfrm>
            <a:prstGeom prst="rect">
              <a:avLst/>
            </a:prstGeom>
            <a:noFill/>
          </p:spPr>
          <p:txBody>
            <a:bodyPr wrap="square" rtlCol="0">
              <a:spAutoFit/>
            </a:bodyPr>
            <a:lstStyle/>
            <a:p>
              <a:r>
                <a:rPr lang="en-US" i="1" dirty="0" smtClean="0"/>
                <a:t>t</a:t>
              </a:r>
              <a:r>
                <a:rPr lang="en-US" i="1" baseline="-25000" dirty="0" smtClean="0"/>
                <a:t>1</a:t>
              </a:r>
              <a:endParaRPr lang="en-US" i="1" baseline="-25000" dirty="0"/>
            </a:p>
          </p:txBody>
        </p:sp>
        <p:sp>
          <p:nvSpPr>
            <p:cNvPr id="15" name="TextBox 14"/>
            <p:cNvSpPr txBox="1"/>
            <p:nvPr/>
          </p:nvSpPr>
          <p:spPr>
            <a:xfrm>
              <a:off x="4385604" y="5298258"/>
              <a:ext cx="482114" cy="369332"/>
            </a:xfrm>
            <a:prstGeom prst="rect">
              <a:avLst/>
            </a:prstGeom>
            <a:noFill/>
          </p:spPr>
          <p:txBody>
            <a:bodyPr wrap="square" rtlCol="0">
              <a:spAutoFit/>
            </a:bodyPr>
            <a:lstStyle/>
            <a:p>
              <a:r>
                <a:rPr lang="en-US" i="1" dirty="0" smtClean="0"/>
                <a:t>t</a:t>
              </a:r>
              <a:r>
                <a:rPr lang="en-US" i="1" baseline="-25000" dirty="0"/>
                <a:t>2</a:t>
              </a:r>
            </a:p>
          </p:txBody>
        </p:sp>
        <p:grpSp>
          <p:nvGrpSpPr>
            <p:cNvPr id="16" name="Group 15"/>
            <p:cNvGrpSpPr/>
            <p:nvPr/>
          </p:nvGrpSpPr>
          <p:grpSpPr>
            <a:xfrm>
              <a:off x="2424078" y="3398129"/>
              <a:ext cx="999048" cy="374227"/>
              <a:chOff x="2424078" y="3398129"/>
              <a:chExt cx="999048" cy="374227"/>
            </a:xfrm>
          </p:grpSpPr>
          <p:grpSp>
            <p:nvGrpSpPr>
              <p:cNvPr id="17" name="Group 16"/>
              <p:cNvGrpSpPr/>
              <p:nvPr/>
            </p:nvGrpSpPr>
            <p:grpSpPr>
              <a:xfrm>
                <a:off x="2424078" y="3506180"/>
                <a:ext cx="999048" cy="210368"/>
                <a:chOff x="2424078" y="3506180"/>
                <a:chExt cx="999048" cy="210368"/>
              </a:xfrm>
            </p:grpSpPr>
            <p:grpSp>
              <p:nvGrpSpPr>
                <p:cNvPr id="19" name="Group 18"/>
                <p:cNvGrpSpPr/>
                <p:nvPr/>
              </p:nvGrpSpPr>
              <p:grpSpPr>
                <a:xfrm>
                  <a:off x="2424078" y="3506180"/>
                  <a:ext cx="999048" cy="210368"/>
                  <a:chOff x="2424078" y="1425014"/>
                  <a:chExt cx="999048" cy="210368"/>
                </a:xfrm>
              </p:grpSpPr>
              <p:cxnSp>
                <p:nvCxnSpPr>
                  <p:cNvPr id="22" name="Straight Connector 21"/>
                  <p:cNvCxnSpPr/>
                  <p:nvPr/>
                </p:nvCxnSpPr>
                <p:spPr>
                  <a:xfrm flipV="1">
                    <a:off x="2424078" y="1425468"/>
                    <a:ext cx="0" cy="2099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423126" y="1425014"/>
                    <a:ext cx="0" cy="2099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0" name="Straight Arrow Connector 19"/>
                <p:cNvCxnSpPr/>
                <p:nvPr/>
              </p:nvCxnSpPr>
              <p:spPr>
                <a:xfrm>
                  <a:off x="3092584" y="3609783"/>
                  <a:ext cx="31751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a:off x="2431019" y="3609329"/>
                  <a:ext cx="31751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2772051" y="3398129"/>
                <a:ext cx="379330" cy="374227"/>
              </a:xfrm>
              <a:prstGeom prst="rect">
                <a:avLst/>
              </a:prstGeom>
              <a:noFill/>
            </p:spPr>
            <p:txBody>
              <a:bodyPr wrap="square" rtlCol="0">
                <a:spAutoFit/>
              </a:bodyPr>
              <a:lstStyle/>
              <a:p>
                <a:r>
                  <a:rPr lang="en-US" i="1" dirty="0" smtClean="0"/>
                  <a:t>T</a:t>
                </a:r>
                <a:endParaRPr lang="en-US" i="1" dirty="0"/>
              </a:p>
            </p:txBody>
          </p:sp>
        </p:grpSp>
      </p:grpSp>
      <p:pic>
        <p:nvPicPr>
          <p:cNvPr id="2" name="Picture 1"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783" y="2274564"/>
            <a:ext cx="2629696" cy="3244990"/>
          </a:xfrm>
          <a:prstGeom prst="rect">
            <a:avLst/>
          </a:prstGeom>
        </p:spPr>
      </p:pic>
      <p:sp>
        <p:nvSpPr>
          <p:cNvPr id="3" name="TextBox 2"/>
          <p:cNvSpPr txBox="1"/>
          <p:nvPr/>
        </p:nvSpPr>
        <p:spPr>
          <a:xfrm>
            <a:off x="5981700" y="5858832"/>
            <a:ext cx="3027779" cy="338554"/>
          </a:xfrm>
          <a:prstGeom prst="rect">
            <a:avLst/>
          </a:prstGeom>
          <a:noFill/>
        </p:spPr>
        <p:txBody>
          <a:bodyPr wrap="square" rtlCol="0">
            <a:spAutoFit/>
          </a:bodyPr>
          <a:lstStyle/>
          <a:p>
            <a:pPr algn="r"/>
            <a:r>
              <a:rPr lang="en-US" sz="1600" dirty="0" smtClean="0"/>
              <a:t>Harry Fielding Reid (1859-1944)</a:t>
            </a:r>
            <a:endParaRPr lang="en-US" sz="1600" dirty="0"/>
          </a:p>
        </p:txBody>
      </p:sp>
    </p:spTree>
    <p:extLst>
      <p:ext uri="{BB962C8B-B14F-4D97-AF65-F5344CB8AC3E}">
        <p14:creationId xmlns:p14="http://schemas.microsoft.com/office/powerpoint/2010/main" val="2177772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nkai_Seismicity-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2027447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0000"/>
                </a:solidFill>
              </a:rPr>
              <a:t>Earthquakes in </a:t>
            </a:r>
            <a:r>
              <a:rPr lang="en-US" dirty="0" err="1" smtClean="0">
                <a:solidFill>
                  <a:srgbClr val="FF0000"/>
                </a:solidFill>
              </a:rPr>
              <a:t>Nankai</a:t>
            </a:r>
            <a:r>
              <a:rPr lang="en-US" dirty="0" smtClean="0">
                <a:solidFill>
                  <a:srgbClr val="FF0000"/>
                </a:solidFill>
              </a:rPr>
              <a:t> Trough, Japan</a:t>
            </a:r>
            <a:r>
              <a:rPr lang="en-US" dirty="0" smtClean="0">
                <a:solidFill>
                  <a:srgbClr val="800000"/>
                </a:solidFill>
              </a:rPr>
              <a:t/>
            </a:r>
            <a:br>
              <a:rPr lang="en-US" dirty="0" smtClean="0">
                <a:solidFill>
                  <a:srgbClr val="800000"/>
                </a:solidFill>
              </a:rPr>
            </a:br>
            <a:r>
              <a:rPr lang="en-US" sz="2000" dirty="0" err="1" smtClean="0">
                <a:solidFill>
                  <a:srgbClr val="800000"/>
                </a:solidFill>
              </a:rPr>
              <a:t>M</a:t>
            </a:r>
            <a:r>
              <a:rPr lang="en-US" sz="2000" dirty="0" smtClean="0">
                <a:solidFill>
                  <a:srgbClr val="800000"/>
                </a:solidFill>
              </a:rPr>
              <a:t> Ando, </a:t>
            </a:r>
            <a:r>
              <a:rPr lang="en-US" sz="2000" dirty="0" err="1" smtClean="0">
                <a:solidFill>
                  <a:srgbClr val="800000"/>
                </a:solidFill>
              </a:rPr>
              <a:t>Tectonophysics</a:t>
            </a:r>
            <a:r>
              <a:rPr lang="en-US" sz="2000" dirty="0" smtClean="0">
                <a:solidFill>
                  <a:srgbClr val="800000"/>
                </a:solidFill>
              </a:rPr>
              <a:t>, v27, p112 (1975)</a:t>
            </a:r>
            <a:endParaRPr lang="en-US" sz="2000" dirty="0"/>
          </a:p>
        </p:txBody>
      </p:sp>
      <p:sp>
        <p:nvSpPr>
          <p:cNvPr id="5" name="Content Placeholder 4"/>
          <p:cNvSpPr>
            <a:spLocks noGrp="1"/>
          </p:cNvSpPr>
          <p:nvPr>
            <p:ph sz="half" idx="1"/>
          </p:nvPr>
        </p:nvSpPr>
        <p:spPr/>
        <p:txBody>
          <a:bodyPr>
            <a:normAutofit/>
          </a:bodyPr>
          <a:lstStyle/>
          <a:p>
            <a:r>
              <a:rPr lang="en-US" sz="2000" dirty="0" smtClean="0"/>
              <a:t>Data from historic writings in Japan</a:t>
            </a:r>
          </a:p>
          <a:p>
            <a:r>
              <a:rPr lang="en-US" sz="2000" dirty="0" smtClean="0"/>
              <a:t>Basic ideas of the earthquake “cycle” essentially started here</a:t>
            </a:r>
            <a:endParaRPr lang="en-US" sz="2000" dirty="0"/>
          </a:p>
        </p:txBody>
      </p:sp>
      <p:pic>
        <p:nvPicPr>
          <p:cNvPr id="7" name="Content Placeholder 6" descr="Screen Shot 2013-09-28 at 11.36.15 AM.png"/>
          <p:cNvPicPr>
            <a:picLocks noGrp="1" noChangeAspect="1"/>
          </p:cNvPicPr>
          <p:nvPr>
            <p:ph sz="half" idx="2"/>
          </p:nvPr>
        </p:nvPicPr>
        <p:blipFill>
          <a:blip r:embed="rId2"/>
          <a:srcRect l="-5016" r="-5016"/>
          <a:stretch>
            <a:fillRect/>
          </a:stretch>
        </p:blipFill>
        <p:spPr/>
      </p:pic>
      <p:grpSp>
        <p:nvGrpSpPr>
          <p:cNvPr id="11" name="Group 10"/>
          <p:cNvGrpSpPr/>
          <p:nvPr/>
        </p:nvGrpSpPr>
        <p:grpSpPr>
          <a:xfrm>
            <a:off x="1016000" y="3382963"/>
            <a:ext cx="2844800" cy="2743200"/>
            <a:chOff x="1016000" y="3382963"/>
            <a:chExt cx="2844800" cy="2743200"/>
          </a:xfrm>
        </p:grpSpPr>
        <p:pic>
          <p:nvPicPr>
            <p:cNvPr id="8" name="Picture 7" descr="Screen Shot 2013-09-28 at 11.41.20 AM.png"/>
            <p:cNvPicPr>
              <a:picLocks noChangeAspect="1"/>
            </p:cNvPicPr>
            <p:nvPr/>
          </p:nvPicPr>
          <p:blipFill>
            <a:blip r:embed="rId3"/>
            <a:stretch>
              <a:fillRect/>
            </a:stretch>
          </p:blipFill>
          <p:spPr>
            <a:xfrm>
              <a:off x="1016000" y="3382963"/>
              <a:ext cx="2844800" cy="2743200"/>
            </a:xfrm>
            <a:prstGeom prst="rect">
              <a:avLst/>
            </a:prstGeom>
          </p:spPr>
        </p:pic>
        <p:sp>
          <p:nvSpPr>
            <p:cNvPr id="10" name="Up Arrow 9"/>
            <p:cNvSpPr>
              <a:spLocks noChangeAspect="1"/>
            </p:cNvSpPr>
            <p:nvPr/>
          </p:nvSpPr>
          <p:spPr>
            <a:xfrm>
              <a:off x="2355541" y="5330061"/>
              <a:ext cx="181171" cy="365760"/>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200321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hall"/>
          <p:cNvPicPr>
            <a:picLocks noChangeAspect="1" noChangeArrowheads="1"/>
          </p:cNvPicPr>
          <p:nvPr/>
        </p:nvPicPr>
        <p:blipFill>
          <a:blip r:embed="rId3"/>
          <a:srcRect/>
          <a:stretch>
            <a:fillRect/>
          </a:stretch>
        </p:blipFill>
        <p:spPr bwMode="auto">
          <a:xfrm>
            <a:off x="96838" y="1905000"/>
            <a:ext cx="6684962" cy="4724400"/>
          </a:xfrm>
          <a:prstGeom prst="rect">
            <a:avLst/>
          </a:prstGeom>
          <a:noFill/>
          <a:ln w="9525">
            <a:noFill/>
            <a:miter lim="800000"/>
            <a:headEnd/>
            <a:tailEnd/>
          </a:ln>
        </p:spPr>
      </p:pic>
      <p:sp>
        <p:nvSpPr>
          <p:cNvPr id="13315" name="Slide Number Placeholder 3"/>
          <p:cNvSpPr>
            <a:spLocks noGrp="1"/>
          </p:cNvSpPr>
          <p:nvPr>
            <p:ph type="sldNum" sz="quarter" idx="12"/>
          </p:nvPr>
        </p:nvSpPr>
        <p:spPr>
          <a:noFill/>
        </p:spPr>
        <p:txBody>
          <a:bodyPr/>
          <a:lstStyle/>
          <a:p>
            <a:fld id="{B452CED8-1AB2-4B14-BB75-6B3D085790C7}" type="slidenum">
              <a:rPr lang="en-US" smtClean="0">
                <a:solidFill>
                  <a:schemeClr val="tx1"/>
                </a:solidFill>
                <a:latin typeface="Arial" pitchFamily="34" charset="0"/>
                <a:cs typeface="Arial" pitchFamily="34" charset="0"/>
              </a:rPr>
              <a:pPr/>
              <a:t>28</a:t>
            </a:fld>
            <a:endParaRPr lang="en-US" smtClean="0">
              <a:solidFill>
                <a:schemeClr val="tx1"/>
              </a:solidFill>
              <a:latin typeface="Arial" pitchFamily="34" charset="0"/>
              <a:cs typeface="Arial" pitchFamily="34" charset="0"/>
            </a:endParaRPr>
          </a:p>
        </p:txBody>
      </p:sp>
      <p:sp>
        <p:nvSpPr>
          <p:cNvPr id="13316" name="Text Box 2"/>
          <p:cNvSpPr txBox="1">
            <a:spLocks noChangeArrowheads="1"/>
          </p:cNvSpPr>
          <p:nvPr/>
        </p:nvSpPr>
        <p:spPr bwMode="auto">
          <a:xfrm>
            <a:off x="609600" y="76200"/>
            <a:ext cx="7562850" cy="1200150"/>
          </a:xfrm>
          <a:prstGeom prst="rect">
            <a:avLst/>
          </a:prstGeom>
          <a:noFill/>
          <a:ln w="9525">
            <a:noFill/>
            <a:miter lim="800000"/>
            <a:headEnd/>
            <a:tailEnd/>
          </a:ln>
        </p:spPr>
        <p:txBody>
          <a:bodyPr lIns="91430" tIns="45715" rIns="91430" bIns="45715">
            <a:spAutoFit/>
          </a:bodyPr>
          <a:lstStyle/>
          <a:p>
            <a:pPr algn="ctr"/>
            <a:r>
              <a:rPr lang="en-US" sz="3200">
                <a:solidFill>
                  <a:srgbClr val="FF0000"/>
                </a:solidFill>
                <a:latin typeface="Constantia" pitchFamily="18" charset="0"/>
              </a:rPr>
              <a:t>The 1906 Earthquake and Fire</a:t>
            </a:r>
          </a:p>
          <a:p>
            <a:pPr algn="ctr"/>
            <a:r>
              <a:rPr lang="en-US" sz="2000">
                <a:solidFill>
                  <a:srgbClr val="0000FF"/>
                </a:solidFill>
                <a:latin typeface="Constantia" pitchFamily="18" charset="0"/>
              </a:rPr>
              <a:t>It is now known that the M ~ 7.9 San Francisco earthquake and fire of April 18, 1906 killed well in excess of 3000 persons.</a:t>
            </a:r>
          </a:p>
        </p:txBody>
      </p:sp>
      <p:pic>
        <p:nvPicPr>
          <p:cNvPr id="13317" name="Picture 4" descr="dailynews_1906"/>
          <p:cNvPicPr>
            <a:picLocks noChangeAspect="1" noChangeArrowheads="1"/>
          </p:cNvPicPr>
          <p:nvPr/>
        </p:nvPicPr>
        <p:blipFill>
          <a:blip r:embed="rId4"/>
          <a:srcRect/>
          <a:stretch>
            <a:fillRect/>
          </a:stretch>
        </p:blipFill>
        <p:spPr bwMode="auto">
          <a:xfrm>
            <a:off x="4876800" y="1447800"/>
            <a:ext cx="3962400" cy="2743200"/>
          </a:xfrm>
          <a:prstGeom prst="rect">
            <a:avLst/>
          </a:prstGeom>
          <a:noFill/>
          <a:ln w="9525">
            <a:noFill/>
            <a:miter lim="800000"/>
            <a:headEnd/>
            <a:tailEnd/>
          </a:ln>
        </p:spPr>
      </p:pic>
      <p:sp>
        <p:nvSpPr>
          <p:cNvPr id="13318" name="Text Box 5"/>
          <p:cNvSpPr txBox="1">
            <a:spLocks noChangeArrowheads="1"/>
          </p:cNvSpPr>
          <p:nvPr/>
        </p:nvSpPr>
        <p:spPr bwMode="auto">
          <a:xfrm>
            <a:off x="2286000" y="2209800"/>
            <a:ext cx="2514600" cy="646113"/>
          </a:xfrm>
          <a:prstGeom prst="rect">
            <a:avLst/>
          </a:prstGeom>
          <a:noFill/>
          <a:ln w="9525">
            <a:noFill/>
            <a:miter lim="800000"/>
            <a:headEnd/>
            <a:tailEnd/>
          </a:ln>
        </p:spPr>
        <p:txBody>
          <a:bodyPr lIns="91430" tIns="45715" rIns="91430" bIns="45715">
            <a:spAutoFit/>
          </a:bodyPr>
          <a:lstStyle/>
          <a:p>
            <a:pPr algn="ctr"/>
            <a:r>
              <a:rPr lang="en-US">
                <a:solidFill>
                  <a:srgbClr val="0000FF"/>
                </a:solidFill>
                <a:latin typeface="Constantia" pitchFamily="18" charset="0"/>
              </a:rPr>
              <a:t>Wreckage of City Hall</a:t>
            </a:r>
          </a:p>
          <a:p>
            <a:pPr algn="ctr"/>
            <a:r>
              <a:rPr lang="en-US">
                <a:solidFill>
                  <a:srgbClr val="0000FF"/>
                </a:solidFill>
                <a:latin typeface="Constantia" pitchFamily="18" charset="0"/>
              </a:rPr>
              <a:t>and the Hall of Records</a:t>
            </a:r>
          </a:p>
        </p:txBody>
      </p:sp>
      <p:sp>
        <p:nvSpPr>
          <p:cNvPr id="13319" name="Text Box 6"/>
          <p:cNvSpPr txBox="1">
            <a:spLocks noChangeArrowheads="1"/>
          </p:cNvSpPr>
          <p:nvPr/>
        </p:nvSpPr>
        <p:spPr bwMode="auto">
          <a:xfrm>
            <a:off x="6019800" y="5715000"/>
            <a:ext cx="2895600" cy="1016000"/>
          </a:xfrm>
          <a:prstGeom prst="rect">
            <a:avLst/>
          </a:prstGeom>
          <a:solidFill>
            <a:schemeClr val="bg1"/>
          </a:solidFill>
          <a:ln w="9525">
            <a:noFill/>
            <a:miter lim="800000"/>
            <a:headEnd/>
            <a:tailEnd/>
          </a:ln>
        </p:spPr>
        <p:txBody>
          <a:bodyPr lIns="91430" tIns="45715" rIns="91430" bIns="45715">
            <a:spAutoFit/>
          </a:bodyPr>
          <a:lstStyle/>
          <a:p>
            <a:pPr>
              <a:spcBef>
                <a:spcPct val="50000"/>
              </a:spcBef>
            </a:pPr>
            <a:r>
              <a:rPr lang="en-US" sz="1200" b="1" i="1">
                <a:solidFill>
                  <a:srgbClr val="800000"/>
                </a:solidFill>
                <a:latin typeface="Trebuchet MS" pitchFamily="34" charset="0"/>
              </a:rPr>
              <a:t>Photos courtesy of the Museum of the City of San Francisco; the Steinbrugge Collection of UC Berkeley; and the Bancroft Library, UC Berkeley</a:t>
            </a:r>
          </a:p>
        </p:txBody>
      </p:sp>
    </p:spTree>
    <p:extLst>
      <p:ext uri="{BB962C8B-B14F-4D97-AF65-F5344CB8AC3E}">
        <p14:creationId xmlns:p14="http://schemas.microsoft.com/office/powerpoint/2010/main" val="12953122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pPr algn="r" rtl="0" fontAlgn="base">
              <a:spcBef>
                <a:spcPct val="0"/>
              </a:spcBef>
              <a:spcAft>
                <a:spcPct val="0"/>
              </a:spcAft>
            </a:pPr>
            <a:fld id="{21DE508D-C6F0-4EF0-9C94-AC4E368269F8}" type="slidenum">
              <a:rPr lang="en-US" sz="1400" kern="1200">
                <a:solidFill>
                  <a:srgbClr val="000000"/>
                </a:solidFill>
                <a:latin typeface="Arial" charset="0"/>
                <a:ea typeface="+mn-ea"/>
                <a:cs typeface="Arial" charset="0"/>
              </a:rPr>
              <a:pPr algn="r" rtl="0" fontAlgn="base">
                <a:spcBef>
                  <a:spcPct val="0"/>
                </a:spcBef>
                <a:spcAft>
                  <a:spcPct val="0"/>
                </a:spcAft>
              </a:pPr>
              <a:t>29</a:t>
            </a:fld>
            <a:endParaRPr lang="en-US" sz="1400" kern="1200">
              <a:solidFill>
                <a:srgbClr val="000000"/>
              </a:solidFill>
              <a:latin typeface="Arial" charset="0"/>
              <a:ea typeface="+mn-ea"/>
              <a:cs typeface="Arial" charset="0"/>
            </a:endParaRPr>
          </a:p>
        </p:txBody>
      </p:sp>
      <p:pic>
        <p:nvPicPr>
          <p:cNvPr id="593923" name="Picture 3" descr="1906slippage"/>
          <p:cNvPicPr>
            <a:picLocks noChangeAspect="1" noChangeArrowheads="1"/>
          </p:cNvPicPr>
          <p:nvPr/>
        </p:nvPicPr>
        <p:blipFill>
          <a:blip r:embed="rId3"/>
          <a:srcRect/>
          <a:stretch>
            <a:fillRect/>
          </a:stretch>
        </p:blipFill>
        <p:spPr bwMode="auto">
          <a:xfrm>
            <a:off x="228600" y="2133600"/>
            <a:ext cx="4937125" cy="3211513"/>
          </a:xfrm>
          <a:prstGeom prst="rect">
            <a:avLst/>
          </a:prstGeom>
          <a:noFill/>
        </p:spPr>
      </p:pic>
      <p:sp>
        <p:nvSpPr>
          <p:cNvPr id="593924" name="Text Box 4"/>
          <p:cNvSpPr txBox="1">
            <a:spLocks noChangeArrowheads="1"/>
          </p:cNvSpPr>
          <p:nvPr/>
        </p:nvSpPr>
        <p:spPr bwMode="auto">
          <a:xfrm>
            <a:off x="304800" y="152400"/>
            <a:ext cx="4419600" cy="1860550"/>
          </a:xfrm>
          <a:prstGeom prst="rect">
            <a:avLst/>
          </a:prstGeom>
          <a:noFill/>
          <a:ln w="9525">
            <a:noFill/>
            <a:miter lim="800000"/>
            <a:headEnd/>
            <a:tailEnd/>
          </a:ln>
          <a:effectLst/>
        </p:spPr>
        <p:txBody>
          <a:bodyPr>
            <a:spAutoFit/>
          </a:bodyPr>
          <a:lstStyle/>
          <a:p>
            <a:pPr algn="ctr" rtl="0" eaLnBrk="0" fontAlgn="base" hangingPunct="0">
              <a:spcBef>
                <a:spcPct val="0"/>
              </a:spcBef>
              <a:spcAft>
                <a:spcPct val="0"/>
              </a:spcAft>
            </a:pPr>
            <a:r>
              <a:rPr lang="en-US" sz="2000" kern="1200" dirty="0">
                <a:solidFill>
                  <a:srgbClr val="FF0000"/>
                </a:solidFill>
                <a:latin typeface="Constantia" pitchFamily="18" charset="0"/>
                <a:cs typeface="Arial" charset="0"/>
              </a:rPr>
              <a:t>The Great 1906 San Francisco Earthquake Extended for ~ 350 km Along the San Andreas Fault in Northern California.</a:t>
            </a:r>
          </a:p>
          <a:p>
            <a:pPr algn="ctr" rtl="0" eaLnBrk="0" fontAlgn="base" hangingPunct="0">
              <a:spcBef>
                <a:spcPct val="0"/>
              </a:spcBef>
              <a:spcAft>
                <a:spcPct val="0"/>
              </a:spcAft>
            </a:pPr>
            <a:r>
              <a:rPr lang="en-US" kern="1200" dirty="0">
                <a:solidFill>
                  <a:srgbClr val="0000FF"/>
                </a:solidFill>
                <a:latin typeface="Constantia" pitchFamily="18" charset="0"/>
                <a:cs typeface="Arial" charset="0"/>
              </a:rPr>
              <a:t>Horizontal offsets of as much as 8 meters </a:t>
            </a:r>
            <a:r>
              <a:rPr lang="en-US" kern="1200" dirty="0" smtClean="0">
                <a:solidFill>
                  <a:srgbClr val="0000FF"/>
                </a:solidFill>
                <a:latin typeface="Constantia" pitchFamily="18" charset="0"/>
                <a:cs typeface="Arial" charset="0"/>
              </a:rPr>
              <a:t>were </a:t>
            </a:r>
            <a:r>
              <a:rPr lang="en-US" kern="1200" dirty="0">
                <a:solidFill>
                  <a:srgbClr val="0000FF"/>
                </a:solidFill>
                <a:latin typeface="Constantia" pitchFamily="18" charset="0"/>
                <a:cs typeface="Arial" charset="0"/>
              </a:rPr>
              <a:t>observed.</a:t>
            </a:r>
          </a:p>
        </p:txBody>
      </p:sp>
      <p:sp>
        <p:nvSpPr>
          <p:cNvPr id="593928" name="Text Box 8"/>
          <p:cNvSpPr txBox="1">
            <a:spLocks noChangeArrowheads="1"/>
          </p:cNvSpPr>
          <p:nvPr/>
        </p:nvSpPr>
        <p:spPr bwMode="auto">
          <a:xfrm>
            <a:off x="669925" y="5564188"/>
            <a:ext cx="3122613" cy="336550"/>
          </a:xfrm>
          <a:prstGeom prst="rect">
            <a:avLst/>
          </a:prstGeom>
          <a:noFill/>
          <a:ln w="9525">
            <a:noFill/>
            <a:miter lim="800000"/>
            <a:headEnd/>
            <a:tailEnd/>
          </a:ln>
          <a:effectLst/>
        </p:spPr>
        <p:txBody>
          <a:bodyPr wrap="none">
            <a:spAutoFit/>
          </a:bodyPr>
          <a:lstStyle/>
          <a:p>
            <a:pPr algn="l" rtl="0" fontAlgn="base">
              <a:spcBef>
                <a:spcPct val="50000"/>
              </a:spcBef>
              <a:spcAft>
                <a:spcPct val="0"/>
              </a:spcAft>
            </a:pPr>
            <a:r>
              <a:rPr lang="en-US" sz="1600" kern="1200">
                <a:solidFill>
                  <a:srgbClr val="FF0000"/>
                </a:solidFill>
                <a:latin typeface="Arial Narrow" pitchFamily="34" charset="0"/>
                <a:ea typeface="+mn-ea"/>
                <a:cs typeface="Arial" charset="0"/>
              </a:rPr>
              <a:t>Wayne Thatcher, US Geological Survey</a:t>
            </a:r>
            <a:endParaRPr lang="en-US" sz="2400" kern="1200">
              <a:solidFill>
                <a:srgbClr val="000000"/>
              </a:solidFill>
              <a:latin typeface="Times New Roman" pitchFamily="18" charset="0"/>
              <a:ea typeface="+mn-ea"/>
              <a:cs typeface="Arial" charset="0"/>
            </a:endParaRPr>
          </a:p>
        </p:txBody>
      </p:sp>
      <p:sp>
        <p:nvSpPr>
          <p:cNvPr id="593929" name="Text Box 9"/>
          <p:cNvSpPr txBox="1">
            <a:spLocks noChangeArrowheads="1"/>
          </p:cNvSpPr>
          <p:nvPr/>
        </p:nvSpPr>
        <p:spPr bwMode="auto">
          <a:xfrm>
            <a:off x="190500" y="6172200"/>
            <a:ext cx="8763000" cy="336550"/>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1600" b="1" kern="1200">
                <a:solidFill>
                  <a:srgbClr val="0000FF"/>
                </a:solidFill>
                <a:latin typeface="Arial Narrow" pitchFamily="34" charset="0"/>
                <a:ea typeface="+mn-ea"/>
                <a:cs typeface="Arial" charset="0"/>
              </a:rPr>
              <a:t>Three coupled spatial scales visible:  </a:t>
            </a:r>
            <a:r>
              <a:rPr lang="en-US" sz="1600" b="1" kern="1200">
                <a:solidFill>
                  <a:srgbClr val="993300"/>
                </a:solidFill>
                <a:latin typeface="Arial Narrow" pitchFamily="34" charset="0"/>
                <a:ea typeface="+mn-ea"/>
                <a:cs typeface="Arial" charset="0"/>
              </a:rPr>
              <a:t>1. Fault length (~430  km);   2. Slip (~m);   3. Rupture thickness (~cm)</a:t>
            </a:r>
            <a:r>
              <a:rPr lang="en-US" sz="1600" b="1" kern="1200">
                <a:solidFill>
                  <a:srgbClr val="0000FF"/>
                </a:solidFill>
                <a:latin typeface="Arial Narrow" pitchFamily="34" charset="0"/>
                <a:ea typeface="+mn-ea"/>
                <a:cs typeface="Arial" charset="0"/>
              </a:rPr>
              <a:t> </a:t>
            </a:r>
          </a:p>
        </p:txBody>
      </p:sp>
      <p:pic>
        <p:nvPicPr>
          <p:cNvPr id="593930" name="Picture 10" descr="oldlady_5"/>
          <p:cNvPicPr>
            <a:picLocks noChangeAspect="1" noChangeArrowheads="1"/>
          </p:cNvPicPr>
          <p:nvPr/>
        </p:nvPicPr>
        <p:blipFill>
          <a:blip r:embed="rId4"/>
          <a:srcRect/>
          <a:stretch>
            <a:fillRect/>
          </a:stretch>
        </p:blipFill>
        <p:spPr bwMode="auto">
          <a:xfrm>
            <a:off x="5862638" y="398463"/>
            <a:ext cx="3052762" cy="2497137"/>
          </a:xfrm>
          <a:prstGeom prst="rect">
            <a:avLst/>
          </a:prstGeom>
          <a:noFill/>
        </p:spPr>
      </p:pic>
      <p:grpSp>
        <p:nvGrpSpPr>
          <p:cNvPr id="2" name="Group 5"/>
          <p:cNvGrpSpPr>
            <a:grpSpLocks noChangeAspect="1"/>
          </p:cNvGrpSpPr>
          <p:nvPr/>
        </p:nvGrpSpPr>
        <p:grpSpPr bwMode="auto">
          <a:xfrm>
            <a:off x="6194425" y="3033713"/>
            <a:ext cx="2339975" cy="3062287"/>
            <a:chOff x="3408" y="1200"/>
            <a:chExt cx="1843" cy="2412"/>
          </a:xfrm>
        </p:grpSpPr>
        <p:pic>
          <p:nvPicPr>
            <p:cNvPr id="593926" name="Picture 6" descr="Fences_1906"/>
            <p:cNvPicPr>
              <a:picLocks noChangeAspect="1" noChangeArrowheads="1"/>
            </p:cNvPicPr>
            <p:nvPr/>
          </p:nvPicPr>
          <p:blipFill>
            <a:blip r:embed="rId5"/>
            <a:srcRect/>
            <a:stretch>
              <a:fillRect/>
            </a:stretch>
          </p:blipFill>
          <p:spPr bwMode="auto">
            <a:xfrm>
              <a:off x="3408" y="1200"/>
              <a:ext cx="1843" cy="2412"/>
            </a:xfrm>
            <a:prstGeom prst="rect">
              <a:avLst/>
            </a:prstGeom>
            <a:noFill/>
          </p:spPr>
        </p:pic>
        <p:sp>
          <p:nvSpPr>
            <p:cNvPr id="593927" name="Line 7"/>
            <p:cNvSpPr>
              <a:spLocks noChangeAspect="1" noChangeShapeType="1"/>
            </p:cNvSpPr>
            <p:nvPr/>
          </p:nvSpPr>
          <p:spPr bwMode="auto">
            <a:xfrm>
              <a:off x="3936" y="2832"/>
              <a:ext cx="1296" cy="192"/>
            </a:xfrm>
            <a:prstGeom prst="line">
              <a:avLst/>
            </a:prstGeom>
            <a:noFill/>
            <a:ln w="57150">
              <a:solidFill>
                <a:srgbClr val="FF0000"/>
              </a:solidFill>
              <a:prstDash val="sysDot"/>
              <a:round/>
              <a:headEnd/>
              <a:tailEnd/>
            </a:ln>
            <a:effectLst/>
          </p:spPr>
          <p:txBody>
            <a:bodyPr/>
            <a:lstStyle/>
            <a:p>
              <a:pPr algn="l" rtl="0" fontAlgn="base">
                <a:spcBef>
                  <a:spcPct val="0"/>
                </a:spcBef>
                <a:spcAft>
                  <a:spcPct val="0"/>
                </a:spcAft>
              </a:pPr>
              <a:endParaRPr lang="en-US" kern="1200">
                <a:solidFill>
                  <a:srgbClr val="000000"/>
                </a:solidFill>
                <a:latin typeface="Arial" charset="0"/>
                <a:ea typeface="+mn-ea"/>
                <a:cs typeface="Arial" charset="0"/>
              </a:endParaRPr>
            </a:p>
          </p:txBody>
        </p:sp>
      </p:grpSp>
    </p:spTree>
    <p:extLst>
      <p:ext uri="{BB962C8B-B14F-4D97-AF65-F5344CB8AC3E}">
        <p14:creationId xmlns:p14="http://schemas.microsoft.com/office/powerpoint/2010/main" val="16263928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0000"/>
                </a:solidFill>
                <a:latin typeface="Arial Narrow"/>
                <a:cs typeface="Arial Narrow"/>
              </a:rPr>
              <a:t>Phase </a:t>
            </a:r>
            <a:r>
              <a:rPr lang="en-US" dirty="0" smtClean="0">
                <a:solidFill>
                  <a:srgbClr val="FF0000"/>
                </a:solidFill>
                <a:latin typeface="Arial Narrow"/>
                <a:cs typeface="Arial Narrow"/>
              </a:rPr>
              <a:t>Transitions</a:t>
            </a:r>
            <a:endParaRPr lang="en-US" dirty="0">
              <a:latin typeface="Arial Narrow"/>
              <a:cs typeface="Arial Narrow"/>
            </a:endParaRPr>
          </a:p>
        </p:txBody>
      </p:sp>
      <p:sp>
        <p:nvSpPr>
          <p:cNvPr id="3" name="Content Placeholder 2"/>
          <p:cNvSpPr>
            <a:spLocks noGrp="1"/>
          </p:cNvSpPr>
          <p:nvPr>
            <p:ph idx="1"/>
          </p:nvPr>
        </p:nvSpPr>
        <p:spPr/>
        <p:txBody>
          <a:bodyPr>
            <a:noAutofit/>
          </a:bodyPr>
          <a:lstStyle/>
          <a:p>
            <a:pPr marL="285750" indent="-285750"/>
            <a:r>
              <a:rPr lang="en-US" sz="2400" dirty="0">
                <a:solidFill>
                  <a:srgbClr val="0000FF"/>
                </a:solidFill>
              </a:rPr>
              <a:t>Universality of Landau-</a:t>
            </a:r>
            <a:r>
              <a:rPr lang="en-US" sz="2400" dirty="0" err="1">
                <a:solidFill>
                  <a:srgbClr val="0000FF"/>
                </a:solidFill>
              </a:rPr>
              <a:t>Ginzburg</a:t>
            </a:r>
            <a:r>
              <a:rPr lang="en-US" sz="2400" dirty="0">
                <a:solidFill>
                  <a:srgbClr val="0000FF"/>
                </a:solidFill>
              </a:rPr>
              <a:t>-Wilson field theories encourage us to model novel systems</a:t>
            </a:r>
          </a:p>
          <a:p>
            <a:pPr marL="285750" indent="-285750"/>
            <a:r>
              <a:rPr lang="en-US" sz="2400" dirty="0" smtClean="0">
                <a:solidFill>
                  <a:srgbClr val="0000FF"/>
                </a:solidFill>
              </a:rPr>
              <a:t>Long </a:t>
            </a:r>
            <a:r>
              <a:rPr lang="en-US" sz="2400" dirty="0">
                <a:solidFill>
                  <a:srgbClr val="0000FF"/>
                </a:solidFill>
              </a:rPr>
              <a:t>range interactions fundamentally alter the physics</a:t>
            </a:r>
          </a:p>
          <a:p>
            <a:pPr marL="285750" indent="-285750"/>
            <a:r>
              <a:rPr lang="en-US" sz="2400" dirty="0" smtClean="0">
                <a:solidFill>
                  <a:srgbClr val="0000FF"/>
                </a:solidFill>
              </a:rPr>
              <a:t>Scaling </a:t>
            </a:r>
            <a:r>
              <a:rPr lang="en-US" sz="2400" dirty="0">
                <a:solidFill>
                  <a:srgbClr val="0000FF"/>
                </a:solidFill>
              </a:rPr>
              <a:t>(power laws) are </a:t>
            </a:r>
            <a:r>
              <a:rPr lang="en-US" sz="2400" dirty="0" smtClean="0">
                <a:solidFill>
                  <a:srgbClr val="0000FF"/>
                </a:solidFill>
              </a:rPr>
              <a:t>characteristic </a:t>
            </a:r>
            <a:r>
              <a:rPr lang="en-US" sz="2400" dirty="0">
                <a:solidFill>
                  <a:srgbClr val="0000FF"/>
                </a:solidFill>
              </a:rPr>
              <a:t>features</a:t>
            </a:r>
          </a:p>
          <a:p>
            <a:pPr marL="285750" indent="-285750"/>
            <a:r>
              <a:rPr lang="en-US" sz="2400" dirty="0" smtClean="0">
                <a:solidFill>
                  <a:srgbClr val="0000FF"/>
                </a:solidFill>
              </a:rPr>
              <a:t>Nucleation processes (first-order transitions) </a:t>
            </a:r>
            <a:r>
              <a:rPr lang="en-US" sz="2400" dirty="0">
                <a:solidFill>
                  <a:srgbClr val="0000FF"/>
                </a:solidFill>
              </a:rPr>
              <a:t>are seen in many applications</a:t>
            </a:r>
          </a:p>
          <a:p>
            <a:pPr marL="285750" indent="-285750"/>
            <a:r>
              <a:rPr lang="en-US" sz="2400" dirty="0" err="1" smtClean="0">
                <a:solidFill>
                  <a:srgbClr val="0000FF"/>
                </a:solidFill>
              </a:rPr>
              <a:t>Metastability</a:t>
            </a:r>
            <a:r>
              <a:rPr lang="en-US" sz="2400" dirty="0" smtClean="0">
                <a:solidFill>
                  <a:srgbClr val="0000FF"/>
                </a:solidFill>
              </a:rPr>
              <a:t> </a:t>
            </a:r>
            <a:r>
              <a:rPr lang="en-US" sz="2400" dirty="0">
                <a:solidFill>
                  <a:srgbClr val="0000FF"/>
                </a:solidFill>
              </a:rPr>
              <a:t>and hysteresis are important for the </a:t>
            </a:r>
            <a:r>
              <a:rPr lang="en-US" sz="2400" dirty="0" smtClean="0">
                <a:solidFill>
                  <a:srgbClr val="0000FF"/>
                </a:solidFill>
              </a:rPr>
              <a:t>dynamics of nucleation processes</a:t>
            </a:r>
            <a:endParaRPr lang="en-US" sz="2400" dirty="0">
              <a:solidFill>
                <a:srgbClr val="0000FF"/>
              </a:solidFill>
            </a:endParaRPr>
          </a:p>
          <a:p>
            <a:pPr marL="285750" indent="-285750"/>
            <a:endParaRPr lang="en-US" sz="2400" dirty="0">
              <a:solidFill>
                <a:srgbClr val="0000FF"/>
              </a:solidFill>
            </a:endParaRPr>
          </a:p>
          <a:p>
            <a:pPr marL="285750" indent="-285750"/>
            <a:endParaRPr lang="en-US" sz="2400" dirty="0">
              <a:solidFill>
                <a:srgbClr val="0000FF"/>
              </a:solidFill>
            </a:endParaRPr>
          </a:p>
          <a:p>
            <a:pPr marL="285750" indent="-285750"/>
            <a:endParaRPr lang="en-US" sz="2400" dirty="0">
              <a:solidFill>
                <a:srgbClr val="0000FF"/>
              </a:solidFill>
            </a:endParaRPr>
          </a:p>
          <a:p>
            <a:pPr marL="285750" indent="-285750"/>
            <a:endParaRPr lang="en-US" sz="2400" dirty="0">
              <a:solidFill>
                <a:srgbClr val="0000FF"/>
              </a:solidFill>
            </a:endParaRPr>
          </a:p>
          <a:p>
            <a:endParaRPr lang="en-US" sz="2400" dirty="0">
              <a:solidFill>
                <a:srgbClr val="0000FF"/>
              </a:solidFill>
            </a:endParaRPr>
          </a:p>
        </p:txBody>
      </p:sp>
      <p:sp>
        <p:nvSpPr>
          <p:cNvPr id="2" name="Slide Number Placeholder 1"/>
          <p:cNvSpPr>
            <a:spLocks noGrp="1"/>
          </p:cNvSpPr>
          <p:nvPr>
            <p:ph type="sldNum" sz="quarter" idx="12"/>
          </p:nvPr>
        </p:nvSpPr>
        <p:spPr/>
        <p:txBody>
          <a:bodyPr/>
          <a:lstStyle/>
          <a:p>
            <a:pPr>
              <a:defRPr/>
            </a:pPr>
            <a:fld id="{FB40F28D-A7C0-4BA7-B0DB-27D35719D794}" type="slidenum">
              <a:rPr lang="en-US" smtClean="0"/>
              <a:pPr>
                <a:defRPr/>
              </a:pPr>
              <a:t>3</a:t>
            </a:fld>
            <a:endParaRPr lang="en-US" dirty="0"/>
          </a:p>
        </p:txBody>
      </p:sp>
    </p:spTree>
    <p:extLst>
      <p:ext uri="{BB962C8B-B14F-4D97-AF65-F5344CB8AC3E}">
        <p14:creationId xmlns:p14="http://schemas.microsoft.com/office/powerpoint/2010/main" val="41012822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ike-sli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841500"/>
            <a:ext cx="3810000" cy="3175000"/>
          </a:xfrm>
          <a:prstGeom prst="rect">
            <a:avLst/>
          </a:prstGeom>
        </p:spPr>
      </p:pic>
      <p:sp>
        <p:nvSpPr>
          <p:cNvPr id="3" name="TextBox 2"/>
          <p:cNvSpPr txBox="1"/>
          <p:nvPr/>
        </p:nvSpPr>
        <p:spPr>
          <a:xfrm>
            <a:off x="1447800" y="355600"/>
            <a:ext cx="6261100" cy="1077218"/>
          </a:xfrm>
          <a:prstGeom prst="rect">
            <a:avLst/>
          </a:prstGeom>
          <a:noFill/>
        </p:spPr>
        <p:txBody>
          <a:bodyPr wrap="square" rtlCol="0">
            <a:spAutoFit/>
          </a:bodyPr>
          <a:lstStyle/>
          <a:p>
            <a:pPr algn="ctr"/>
            <a:r>
              <a:rPr lang="en-US" sz="4000" dirty="0" smtClean="0">
                <a:solidFill>
                  <a:srgbClr val="FF6600"/>
                </a:solidFill>
              </a:rPr>
              <a:t>The Earthquake ”Cycle”</a:t>
            </a:r>
          </a:p>
          <a:p>
            <a:pPr algn="ctr"/>
            <a:r>
              <a:rPr lang="en-US" sz="2400" dirty="0" smtClean="0">
                <a:solidFill>
                  <a:srgbClr val="0000FF"/>
                </a:solidFill>
              </a:rPr>
              <a:t>(Courtesy P.B. Rundle)</a:t>
            </a:r>
            <a:endParaRPr lang="en-US" sz="2400" dirty="0">
              <a:solidFill>
                <a:srgbClr val="0000FF"/>
              </a:solidFill>
            </a:endParaRPr>
          </a:p>
        </p:txBody>
      </p:sp>
      <p:sp>
        <p:nvSpPr>
          <p:cNvPr id="4" name="TextBox 3"/>
          <p:cNvSpPr txBox="1"/>
          <p:nvPr/>
        </p:nvSpPr>
        <p:spPr>
          <a:xfrm>
            <a:off x="1765300" y="5600700"/>
            <a:ext cx="5410200" cy="369332"/>
          </a:xfrm>
          <a:prstGeom prst="rect">
            <a:avLst/>
          </a:prstGeom>
          <a:noFill/>
        </p:spPr>
        <p:txBody>
          <a:bodyPr wrap="square" rtlCol="0">
            <a:spAutoFit/>
          </a:bodyPr>
          <a:lstStyle/>
          <a:p>
            <a:pPr algn="ctr"/>
            <a:r>
              <a:rPr lang="en-US" dirty="0" smtClean="0"/>
              <a:t>“Strike-slip” Earthquakes (mainly horizontal motion)</a:t>
            </a:r>
            <a:endParaRPr lang="en-US" dirty="0"/>
          </a:p>
        </p:txBody>
      </p:sp>
    </p:spTree>
    <p:extLst>
      <p:ext uri="{BB962C8B-B14F-4D97-AF65-F5344CB8AC3E}">
        <p14:creationId xmlns:p14="http://schemas.microsoft.com/office/powerpoint/2010/main" val="3664493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9" name="Picture 3" descr="Imperial_Valley_Orange"/>
          <p:cNvPicPr>
            <a:picLocks noChangeAspect="1" noChangeArrowheads="1"/>
          </p:cNvPicPr>
          <p:nvPr/>
        </p:nvPicPr>
        <p:blipFill>
          <a:blip r:embed="rId3"/>
          <a:srcRect b="4874"/>
          <a:stretch>
            <a:fillRect/>
          </a:stretch>
        </p:blipFill>
        <p:spPr bwMode="auto">
          <a:xfrm>
            <a:off x="4498975" y="2944813"/>
            <a:ext cx="4397375" cy="2770187"/>
          </a:xfrm>
          <a:prstGeom prst="rect">
            <a:avLst/>
          </a:prstGeom>
          <a:noFill/>
          <a:ln w="9525">
            <a:solidFill>
              <a:schemeClr val="accent2"/>
            </a:solidFill>
            <a:miter lim="800000"/>
            <a:headEnd/>
            <a:tailEnd/>
          </a:ln>
        </p:spPr>
      </p:pic>
      <p:sp>
        <p:nvSpPr>
          <p:cNvPr id="464900" name="Text Box 4"/>
          <p:cNvSpPr txBox="1">
            <a:spLocks noChangeArrowheads="1"/>
          </p:cNvSpPr>
          <p:nvPr/>
        </p:nvSpPr>
        <p:spPr bwMode="auto">
          <a:xfrm>
            <a:off x="990600" y="304800"/>
            <a:ext cx="7162800" cy="1481138"/>
          </a:xfrm>
          <a:prstGeom prst="rect">
            <a:avLst/>
          </a:prstGeom>
          <a:solidFill>
            <a:schemeClr val="bg1"/>
          </a:solidFill>
          <a:ln w="9525">
            <a:noFill/>
            <a:miter lim="800000"/>
            <a:headEnd/>
            <a:tailEnd/>
          </a:ln>
          <a:effectLst/>
        </p:spPr>
        <p:txBody>
          <a:bodyPr>
            <a:spAutoFit/>
          </a:bodyPr>
          <a:lstStyle/>
          <a:p>
            <a:pPr algn="ctr">
              <a:spcBef>
                <a:spcPct val="50000"/>
              </a:spcBef>
            </a:pPr>
            <a:r>
              <a:rPr lang="en-US" sz="2800" dirty="0" smtClean="0">
                <a:solidFill>
                  <a:srgbClr val="FF0000"/>
                </a:solidFill>
                <a:latin typeface="Constantia" pitchFamily="18" charset="0"/>
              </a:rPr>
              <a:t>Earthquake Observations </a:t>
            </a:r>
            <a:r>
              <a:rPr lang="en-US" sz="2800" smtClean="0">
                <a:solidFill>
                  <a:srgbClr val="FF0000"/>
                </a:solidFill>
                <a:latin typeface="Constantia" pitchFamily="18" charset="0"/>
              </a:rPr>
              <a:t>&amp; Forecasting</a:t>
            </a:r>
            <a:endParaRPr lang="en-US" sz="2800" dirty="0">
              <a:solidFill>
                <a:srgbClr val="FF0000"/>
              </a:solidFill>
              <a:latin typeface="Constantia" pitchFamily="18" charset="0"/>
            </a:endParaRPr>
          </a:p>
          <a:p>
            <a:pPr algn="ctr">
              <a:spcBef>
                <a:spcPct val="50000"/>
              </a:spcBef>
            </a:pPr>
            <a:r>
              <a:rPr lang="en-US" dirty="0">
                <a:solidFill>
                  <a:srgbClr val="0000FF"/>
                </a:solidFill>
                <a:latin typeface="Constantia" pitchFamily="18" charset="0"/>
              </a:rPr>
              <a:t>Earthquakes occur on the fault systems of southern California.  One of the most active branches of the San Andreas fault system is the Imperial Valley fault.</a:t>
            </a:r>
          </a:p>
        </p:txBody>
      </p:sp>
      <p:grpSp>
        <p:nvGrpSpPr>
          <p:cNvPr id="2" name="Group 5"/>
          <p:cNvGrpSpPr>
            <a:grpSpLocks/>
          </p:cNvGrpSpPr>
          <p:nvPr/>
        </p:nvGrpSpPr>
        <p:grpSpPr bwMode="auto">
          <a:xfrm>
            <a:off x="381000" y="2286000"/>
            <a:ext cx="3654425" cy="3886200"/>
            <a:chOff x="392" y="963"/>
            <a:chExt cx="1342" cy="1347"/>
          </a:xfrm>
        </p:grpSpPr>
        <p:pic>
          <p:nvPicPr>
            <p:cNvPr id="464902" name="Picture 6" descr="Earthquake_Cycle"/>
            <p:cNvPicPr>
              <a:picLocks noChangeAspect="1" noChangeArrowheads="1"/>
            </p:cNvPicPr>
            <p:nvPr/>
          </p:nvPicPr>
          <p:blipFill>
            <a:blip r:embed="rId4" cstate="print"/>
            <a:srcRect/>
            <a:stretch>
              <a:fillRect/>
            </a:stretch>
          </p:blipFill>
          <p:spPr bwMode="auto">
            <a:xfrm>
              <a:off x="392" y="1144"/>
              <a:ext cx="1342" cy="1166"/>
            </a:xfrm>
            <a:prstGeom prst="rect">
              <a:avLst/>
            </a:prstGeom>
            <a:noFill/>
            <a:ln w="9525">
              <a:solidFill>
                <a:schemeClr val="accent2"/>
              </a:solidFill>
              <a:miter lim="800000"/>
              <a:headEnd/>
              <a:tailEnd/>
            </a:ln>
          </p:spPr>
        </p:pic>
        <p:sp>
          <p:nvSpPr>
            <p:cNvPr id="464903" name="Text Box 7"/>
            <p:cNvSpPr txBox="1">
              <a:spLocks noChangeArrowheads="1"/>
            </p:cNvSpPr>
            <p:nvPr/>
          </p:nvSpPr>
          <p:spPr bwMode="auto">
            <a:xfrm>
              <a:off x="552" y="963"/>
              <a:ext cx="1056" cy="160"/>
            </a:xfrm>
            <a:prstGeom prst="rect">
              <a:avLst/>
            </a:prstGeom>
            <a:noFill/>
            <a:ln w="9525">
              <a:noFill/>
              <a:miter lim="800000"/>
              <a:headEnd/>
              <a:tailEnd/>
            </a:ln>
            <a:effectLst/>
          </p:spPr>
          <p:txBody>
            <a:bodyPr>
              <a:spAutoFit/>
            </a:bodyPr>
            <a:lstStyle/>
            <a:p>
              <a:pPr algn="ctr">
                <a:spcBef>
                  <a:spcPct val="50000"/>
                </a:spcBef>
              </a:pPr>
              <a:r>
                <a:rPr lang="en-US" sz="2400" dirty="0">
                  <a:solidFill>
                    <a:srgbClr val="FF0000"/>
                  </a:solidFill>
                  <a:latin typeface="Constantia" pitchFamily="18" charset="0"/>
                </a:rPr>
                <a:t>Earthquake Cycle</a:t>
              </a:r>
            </a:p>
          </p:txBody>
        </p:sp>
      </p:grpSp>
      <p:sp>
        <p:nvSpPr>
          <p:cNvPr id="464904" name="AutoShape 8"/>
          <p:cNvSpPr>
            <a:spLocks noChangeArrowheads="1"/>
          </p:cNvSpPr>
          <p:nvPr/>
        </p:nvSpPr>
        <p:spPr bwMode="auto">
          <a:xfrm>
            <a:off x="4149725" y="4038600"/>
            <a:ext cx="269875" cy="485775"/>
          </a:xfrm>
          <a:prstGeom prst="rightArrow">
            <a:avLst>
              <a:gd name="adj1" fmla="val 50000"/>
              <a:gd name="adj2" fmla="val 43137"/>
            </a:avLst>
          </a:prstGeom>
          <a:solidFill>
            <a:srgbClr val="FF9900"/>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40165586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0000"/>
                </a:solidFill>
              </a:rPr>
              <a:t>Gutenberg-Richter Relation (1942)</a:t>
            </a:r>
            <a:r>
              <a:rPr lang="en-US" sz="3100" dirty="0" smtClean="0">
                <a:solidFill>
                  <a:srgbClr val="0000FF"/>
                </a:solidFill>
              </a:rPr>
              <a:t>(Frequency-Magnitude Relation)</a:t>
            </a:r>
            <a:endParaRPr lang="en-US" sz="3100" dirty="0">
              <a:solidFill>
                <a:srgbClr val="0000FF"/>
              </a:solidFill>
            </a:endParaRPr>
          </a:p>
        </p:txBody>
      </p:sp>
      <p:pic>
        <p:nvPicPr>
          <p:cNvPr id="7" name="Content Placeholder 6" descr="CharlesRichter.jpg"/>
          <p:cNvPicPr>
            <a:picLocks noGrp="1" noChangeAspect="1"/>
          </p:cNvPicPr>
          <p:nvPr>
            <p:ph sz="half" idx="2"/>
          </p:nvPr>
        </p:nvPicPr>
        <p:blipFill>
          <a:blip r:embed="rId2">
            <a:extLst>
              <a:ext uri="{28A0092B-C50C-407E-A947-70E740481C1C}">
                <a14:useLocalDpi xmlns:a14="http://schemas.microsoft.com/office/drawing/2010/main" val="0"/>
              </a:ext>
            </a:extLst>
          </a:blip>
          <a:srcRect l="-20493" r="-20493"/>
          <a:stretch>
            <a:fillRect/>
          </a:stretch>
        </p:blipFill>
        <p:spPr>
          <a:xfrm>
            <a:off x="4699000" y="1600200"/>
            <a:ext cx="4038600" cy="4525963"/>
          </a:xfrm>
        </p:spPr>
      </p:pic>
      <p:pic>
        <p:nvPicPr>
          <p:cNvPr id="6" name="Content Placeholder 6" descr="index.jpg"/>
          <p:cNvPicPr>
            <a:picLocks noGrp="1" noChangeAspect="1"/>
          </p:cNvPicPr>
          <p:nvPr>
            <p:ph sz="half" idx="1"/>
          </p:nvPr>
        </p:nvPicPr>
        <p:blipFill>
          <a:blip r:embed="rId3">
            <a:extLst>
              <a:ext uri="{28A0092B-C50C-407E-A947-70E740481C1C}">
                <a14:useLocalDpi xmlns:a14="http://schemas.microsoft.com/office/drawing/2010/main" val="0"/>
              </a:ext>
            </a:extLst>
          </a:blip>
          <a:srcRect l="-5398" r="-5398"/>
          <a:stretch>
            <a:fillRect/>
          </a:stretch>
        </p:blipFill>
        <p:spPr/>
      </p:pic>
      <p:sp>
        <p:nvSpPr>
          <p:cNvPr id="2" name="TextBox 1"/>
          <p:cNvSpPr txBox="1"/>
          <p:nvPr/>
        </p:nvSpPr>
        <p:spPr>
          <a:xfrm>
            <a:off x="635000" y="6400800"/>
            <a:ext cx="3657600" cy="369332"/>
          </a:xfrm>
          <a:prstGeom prst="rect">
            <a:avLst/>
          </a:prstGeom>
          <a:noFill/>
        </p:spPr>
        <p:txBody>
          <a:bodyPr wrap="square" rtlCol="0">
            <a:spAutoFit/>
          </a:bodyPr>
          <a:lstStyle/>
          <a:p>
            <a:pPr algn="ctr"/>
            <a:r>
              <a:rPr lang="en-US" dirty="0" err="1" smtClean="0"/>
              <a:t>Beno</a:t>
            </a:r>
            <a:r>
              <a:rPr lang="en-US" dirty="0" smtClean="0"/>
              <a:t> Gutenberg (1889-1960)</a:t>
            </a:r>
            <a:endParaRPr lang="en-US" dirty="0"/>
          </a:p>
        </p:txBody>
      </p:sp>
      <p:sp>
        <p:nvSpPr>
          <p:cNvPr id="8" name="TextBox 7"/>
          <p:cNvSpPr txBox="1"/>
          <p:nvPr/>
        </p:nvSpPr>
        <p:spPr>
          <a:xfrm>
            <a:off x="4927600" y="6350000"/>
            <a:ext cx="3657600" cy="369332"/>
          </a:xfrm>
          <a:prstGeom prst="rect">
            <a:avLst/>
          </a:prstGeom>
          <a:noFill/>
        </p:spPr>
        <p:txBody>
          <a:bodyPr wrap="square" rtlCol="0">
            <a:spAutoFit/>
          </a:bodyPr>
          <a:lstStyle/>
          <a:p>
            <a:pPr algn="ctr"/>
            <a:r>
              <a:rPr lang="en-US" dirty="0" smtClean="0"/>
              <a:t>Charles Richter (1900-1985)</a:t>
            </a:r>
            <a:endParaRPr lang="en-US" dirty="0"/>
          </a:p>
        </p:txBody>
      </p:sp>
    </p:spTree>
    <p:extLst>
      <p:ext uri="{BB962C8B-B14F-4D97-AF65-F5344CB8AC3E}">
        <p14:creationId xmlns:p14="http://schemas.microsoft.com/office/powerpoint/2010/main" val="1849238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8814" y="6123013"/>
            <a:ext cx="3111029" cy="646331"/>
          </a:xfrm>
          <a:prstGeom prst="rect">
            <a:avLst/>
          </a:prstGeom>
          <a:noFill/>
        </p:spPr>
        <p:txBody>
          <a:bodyPr wrap="square" rtlCol="0">
            <a:spAutoFit/>
          </a:bodyPr>
          <a:lstStyle/>
          <a:p>
            <a:r>
              <a:rPr lang="en-US" dirty="0" smtClean="0"/>
              <a:t>Small:   </a:t>
            </a:r>
            <a:r>
              <a:rPr lang="en-US" dirty="0"/>
              <a:t>	</a:t>
            </a:r>
            <a:r>
              <a:rPr lang="en-US" dirty="0" smtClean="0"/>
              <a:t>4  &lt;  M</a:t>
            </a:r>
            <a:r>
              <a:rPr lang="en-US" baseline="-25000" dirty="0" smtClean="0"/>
              <a:t>S</a:t>
            </a:r>
            <a:r>
              <a:rPr lang="en-US" dirty="0" smtClean="0"/>
              <a:t>  </a:t>
            </a:r>
            <a:r>
              <a:rPr lang="en-US" dirty="0"/>
              <a:t>&lt;</a:t>
            </a:r>
            <a:r>
              <a:rPr lang="en-US" dirty="0" smtClean="0"/>
              <a:t> 6</a:t>
            </a:r>
          </a:p>
          <a:p>
            <a:r>
              <a:rPr lang="en-US" dirty="0" smtClean="0"/>
              <a:t>Large:   	6  </a:t>
            </a:r>
            <a:r>
              <a:rPr lang="en-US" dirty="0"/>
              <a:t>&lt;</a:t>
            </a:r>
            <a:r>
              <a:rPr lang="en-US" dirty="0" smtClean="0"/>
              <a:t>  M</a:t>
            </a:r>
            <a:r>
              <a:rPr lang="en-US" baseline="-25000" dirty="0" smtClean="0"/>
              <a:t>L</a:t>
            </a:r>
            <a:r>
              <a:rPr lang="en-US" dirty="0" smtClean="0"/>
              <a:t> </a:t>
            </a:r>
            <a:endParaRPr lang="en-US" dirty="0"/>
          </a:p>
        </p:txBody>
      </p:sp>
      <p:pic>
        <p:nvPicPr>
          <p:cNvPr id="4" name="Picture 3" descr="Seismicity-M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0676935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rcRect t="-30702" b="-30702"/>
          <a:stretch>
            <a:fillRect/>
          </a:stretch>
        </p:blipFill>
        <p:spPr>
          <a:prstGeom prst="rect">
            <a:avLst/>
          </a:prstGeom>
        </p:spPr>
      </p:pic>
      <p:sp>
        <p:nvSpPr>
          <p:cNvPr id="9" name="TextBox 8"/>
          <p:cNvSpPr txBox="1"/>
          <p:nvPr/>
        </p:nvSpPr>
        <p:spPr>
          <a:xfrm>
            <a:off x="457200" y="5616986"/>
            <a:ext cx="3763796" cy="646331"/>
          </a:xfrm>
          <a:prstGeom prst="rect">
            <a:avLst/>
          </a:prstGeom>
          <a:noFill/>
        </p:spPr>
        <p:txBody>
          <a:bodyPr wrap="square" rtlCol="0">
            <a:spAutoFit/>
          </a:bodyPr>
          <a:lstStyle/>
          <a:p>
            <a:pPr algn="ctr"/>
            <a:r>
              <a:rPr lang="en-US" dirty="0" smtClean="0">
                <a:solidFill>
                  <a:srgbClr val="0000FF"/>
                </a:solidFill>
              </a:rPr>
              <a:t>All events prior to M9.1 on 3/11/2011 (“Normal” statistics)</a:t>
            </a:r>
            <a:endParaRPr lang="en-US" dirty="0">
              <a:solidFill>
                <a:srgbClr val="0000FF"/>
              </a:solidFill>
            </a:endParaRPr>
          </a:p>
        </p:txBody>
      </p:sp>
      <p:sp>
        <p:nvSpPr>
          <p:cNvPr id="10" name="TextBox 9"/>
          <p:cNvSpPr txBox="1"/>
          <p:nvPr/>
        </p:nvSpPr>
        <p:spPr>
          <a:xfrm>
            <a:off x="4648200" y="5616986"/>
            <a:ext cx="3763796" cy="646331"/>
          </a:xfrm>
          <a:prstGeom prst="rect">
            <a:avLst/>
          </a:prstGeom>
          <a:noFill/>
        </p:spPr>
        <p:txBody>
          <a:bodyPr wrap="square" rtlCol="0">
            <a:spAutoFit/>
          </a:bodyPr>
          <a:lstStyle/>
          <a:p>
            <a:pPr algn="ctr"/>
            <a:r>
              <a:rPr lang="en-US" dirty="0" smtClean="0">
                <a:solidFill>
                  <a:srgbClr val="0000FF"/>
                </a:solidFill>
              </a:rPr>
              <a:t>All events after M7.7 on 3/11/2011 (Deficit of large events)</a:t>
            </a:r>
            <a:endParaRPr lang="en-US" dirty="0">
              <a:solidFill>
                <a:srgbClr val="0000FF"/>
              </a:solidFill>
            </a:endParaRPr>
          </a:p>
        </p:txBody>
      </p:sp>
      <p:sp>
        <p:nvSpPr>
          <p:cNvPr id="11" name="TextBox 10"/>
          <p:cNvSpPr txBox="1"/>
          <p:nvPr/>
        </p:nvSpPr>
        <p:spPr>
          <a:xfrm>
            <a:off x="520213" y="397797"/>
            <a:ext cx="6020288" cy="1323439"/>
          </a:xfrm>
          <a:prstGeom prst="rect">
            <a:avLst/>
          </a:prstGeom>
          <a:noFill/>
        </p:spPr>
        <p:txBody>
          <a:bodyPr wrap="square" rtlCol="0">
            <a:spAutoFit/>
          </a:bodyPr>
          <a:lstStyle/>
          <a:p>
            <a:r>
              <a:rPr lang="en-US" sz="2800" dirty="0" smtClean="0">
                <a:solidFill>
                  <a:srgbClr val="FF0000"/>
                </a:solidFill>
                <a:latin typeface="Helvetica Neue Light"/>
                <a:cs typeface="Helvetica Neue Light"/>
              </a:rPr>
              <a:t>Gutenberg-Richter Relation</a:t>
            </a:r>
            <a:r>
              <a:rPr lang="en-US" dirty="0" smtClean="0">
                <a:solidFill>
                  <a:srgbClr val="FF0000"/>
                </a:solidFill>
                <a:latin typeface="Helvetica Neue Light"/>
                <a:cs typeface="Helvetica Neue Light"/>
              </a:rPr>
              <a:t/>
            </a:r>
            <a:br>
              <a:rPr lang="en-US" dirty="0" smtClean="0">
                <a:solidFill>
                  <a:srgbClr val="FF0000"/>
                </a:solidFill>
                <a:latin typeface="Helvetica Neue Light"/>
                <a:cs typeface="Helvetica Neue Light"/>
              </a:rPr>
            </a:br>
            <a:r>
              <a:rPr lang="en-US" dirty="0" smtClean="0">
                <a:solidFill>
                  <a:srgbClr val="800000"/>
                </a:solidFill>
                <a:latin typeface="Helvetica Neue Light"/>
                <a:cs typeface="Helvetica Neue Light"/>
              </a:rPr>
              <a:t>Statistics Before and After 3/11/2011</a:t>
            </a:r>
            <a:br>
              <a:rPr lang="en-US" dirty="0" smtClean="0">
                <a:solidFill>
                  <a:srgbClr val="800000"/>
                </a:solidFill>
                <a:latin typeface="Helvetica Neue Light"/>
                <a:cs typeface="Helvetica Neue Light"/>
              </a:rPr>
            </a:br>
            <a:r>
              <a:rPr lang="en-US" dirty="0" smtClean="0">
                <a:solidFill>
                  <a:srgbClr val="800000"/>
                </a:solidFill>
                <a:latin typeface="Helvetica Neue Light"/>
                <a:cs typeface="Helvetica Neue Light"/>
              </a:rPr>
              <a:t>Radius of 1000 km Around Tokyo (Accessed Dec </a:t>
            </a:r>
            <a:r>
              <a:rPr lang="en-US" dirty="0">
                <a:solidFill>
                  <a:srgbClr val="800000"/>
                </a:solidFill>
                <a:latin typeface="Helvetica Neue Light"/>
                <a:cs typeface="Helvetica Neue Light"/>
              </a:rPr>
              <a:t>2</a:t>
            </a:r>
            <a:r>
              <a:rPr lang="en-US" dirty="0" smtClean="0">
                <a:solidFill>
                  <a:srgbClr val="800000"/>
                </a:solidFill>
                <a:latin typeface="Helvetica Neue Light"/>
                <a:cs typeface="Helvetica Neue Light"/>
              </a:rPr>
              <a:t>, 2016)</a:t>
            </a:r>
            <a:r>
              <a:rPr lang="en-US" sz="2000" dirty="0" smtClean="0">
                <a:solidFill>
                  <a:srgbClr val="FF0000"/>
                </a:solidFill>
                <a:latin typeface="Helvetica Neue Light"/>
                <a:cs typeface="Helvetica Neue Light"/>
              </a:rPr>
              <a:t/>
            </a:r>
            <a:br>
              <a:rPr lang="en-US" sz="2000" dirty="0" smtClean="0">
                <a:solidFill>
                  <a:srgbClr val="FF0000"/>
                </a:solidFill>
                <a:latin typeface="Helvetica Neue Light"/>
                <a:cs typeface="Helvetica Neue Light"/>
              </a:rPr>
            </a:br>
            <a:r>
              <a:rPr lang="en-US" sz="1600" dirty="0" smtClean="0">
                <a:solidFill>
                  <a:srgbClr val="0000FF"/>
                </a:solidFill>
                <a:latin typeface="Helvetica Neue Light"/>
                <a:cs typeface="Helvetica Neue Light"/>
              </a:rPr>
              <a:t>b=1.01 +/- 0.01</a:t>
            </a:r>
            <a:endParaRPr lang="en-US" dirty="0"/>
          </a:p>
        </p:txBody>
      </p:sp>
      <p:pic>
        <p:nvPicPr>
          <p:cNvPr id="13" name="Picture 12" descr="Screen Shot 2014-07-06 at 1.28.42 PM.png"/>
          <p:cNvPicPr>
            <a:picLocks noChangeAspect="1"/>
          </p:cNvPicPr>
          <p:nvPr/>
        </p:nvPicPr>
        <p:blipFill>
          <a:blip r:embed="rId3"/>
          <a:stretch>
            <a:fillRect/>
          </a:stretch>
        </p:blipFill>
        <p:spPr>
          <a:xfrm>
            <a:off x="6992351" y="397797"/>
            <a:ext cx="1799400" cy="1723636"/>
          </a:xfrm>
          <a:prstGeom prst="rect">
            <a:avLst/>
          </a:prstGeom>
        </p:spPr>
      </p:pic>
      <p:sp>
        <p:nvSpPr>
          <p:cNvPr id="2" name="TextBox 1"/>
          <p:cNvSpPr txBox="1"/>
          <p:nvPr/>
        </p:nvSpPr>
        <p:spPr>
          <a:xfrm rot="16200000">
            <a:off x="-687381" y="3645432"/>
            <a:ext cx="2364387" cy="369332"/>
          </a:xfrm>
          <a:prstGeom prst="rect">
            <a:avLst/>
          </a:prstGeom>
          <a:solidFill>
            <a:schemeClr val="bg1"/>
          </a:solidFill>
        </p:spPr>
        <p:txBody>
          <a:bodyPr wrap="none" rtlCol="0">
            <a:spAutoFit/>
          </a:bodyPr>
          <a:lstStyle/>
          <a:p>
            <a:pPr algn="ctr"/>
            <a:r>
              <a:rPr lang="en-US" dirty="0" smtClean="0"/>
              <a:t>Log</a:t>
            </a:r>
            <a:r>
              <a:rPr lang="en-US" baseline="-25000" dirty="0" smtClean="0"/>
              <a:t>10</a:t>
            </a:r>
            <a:r>
              <a:rPr lang="en-US" dirty="0" smtClean="0"/>
              <a:t> (Number of EQs)</a:t>
            </a:r>
            <a:endParaRPr lang="en-US" dirty="0"/>
          </a:p>
        </p:txBody>
      </p:sp>
      <p:sp>
        <p:nvSpPr>
          <p:cNvPr id="14" name="TextBox 13"/>
          <p:cNvSpPr txBox="1"/>
          <p:nvPr/>
        </p:nvSpPr>
        <p:spPr>
          <a:xfrm rot="16200000">
            <a:off x="3567119" y="3645432"/>
            <a:ext cx="2364387" cy="369332"/>
          </a:xfrm>
          <a:prstGeom prst="rect">
            <a:avLst/>
          </a:prstGeom>
          <a:solidFill>
            <a:schemeClr val="bg1"/>
          </a:solidFill>
        </p:spPr>
        <p:txBody>
          <a:bodyPr wrap="none" rtlCol="0">
            <a:spAutoFit/>
          </a:bodyPr>
          <a:lstStyle/>
          <a:p>
            <a:pPr algn="ctr"/>
            <a:r>
              <a:rPr lang="en-US" dirty="0" smtClean="0"/>
              <a:t>Log</a:t>
            </a:r>
            <a:r>
              <a:rPr lang="en-US" baseline="-25000" dirty="0" smtClean="0"/>
              <a:t>10</a:t>
            </a:r>
            <a:r>
              <a:rPr lang="en-US" dirty="0" smtClean="0"/>
              <a:t> (Number of EQs)</a:t>
            </a:r>
            <a:endParaRPr lang="en-US" dirty="0"/>
          </a:p>
        </p:txBody>
      </p:sp>
      <p:sp>
        <p:nvSpPr>
          <p:cNvPr id="15" name="TextBox 14"/>
          <p:cNvSpPr txBox="1"/>
          <p:nvPr/>
        </p:nvSpPr>
        <p:spPr>
          <a:xfrm>
            <a:off x="1820100" y="5067833"/>
            <a:ext cx="1210225" cy="369332"/>
          </a:xfrm>
          <a:prstGeom prst="rect">
            <a:avLst/>
          </a:prstGeom>
          <a:solidFill>
            <a:schemeClr val="bg1"/>
          </a:solidFill>
        </p:spPr>
        <p:txBody>
          <a:bodyPr wrap="none" rtlCol="0">
            <a:spAutoFit/>
          </a:bodyPr>
          <a:lstStyle/>
          <a:p>
            <a:pPr algn="ctr"/>
            <a:r>
              <a:rPr lang="en-US" dirty="0" smtClean="0"/>
              <a:t>Magnitude</a:t>
            </a:r>
            <a:endParaRPr lang="en-US" dirty="0"/>
          </a:p>
        </p:txBody>
      </p:sp>
      <p:sp>
        <p:nvSpPr>
          <p:cNvPr id="16" name="TextBox 15"/>
          <p:cNvSpPr txBox="1"/>
          <p:nvPr/>
        </p:nvSpPr>
        <p:spPr>
          <a:xfrm>
            <a:off x="6074600" y="5080533"/>
            <a:ext cx="1210225" cy="369332"/>
          </a:xfrm>
          <a:prstGeom prst="rect">
            <a:avLst/>
          </a:prstGeom>
          <a:solidFill>
            <a:schemeClr val="bg1"/>
          </a:solidFill>
        </p:spPr>
        <p:txBody>
          <a:bodyPr wrap="none" rtlCol="0">
            <a:spAutoFit/>
          </a:bodyPr>
          <a:lstStyle/>
          <a:p>
            <a:pPr algn="ctr"/>
            <a:r>
              <a:rPr lang="en-US" dirty="0" smtClean="0"/>
              <a:t>Magnitude</a:t>
            </a:r>
            <a:endParaRPr lang="en-US" dirty="0"/>
          </a:p>
        </p:txBody>
      </p:sp>
      <p:grpSp>
        <p:nvGrpSpPr>
          <p:cNvPr id="6" name="Group 5"/>
          <p:cNvGrpSpPr/>
          <p:nvPr/>
        </p:nvGrpSpPr>
        <p:grpSpPr>
          <a:xfrm>
            <a:off x="4903300" y="2451653"/>
            <a:ext cx="3653951" cy="2658387"/>
            <a:chOff x="4903300" y="2451653"/>
            <a:chExt cx="3653951" cy="2658387"/>
          </a:xfrm>
        </p:grpSpPr>
        <p:pic>
          <p:nvPicPr>
            <p:cNvPr id="3" name="Picture 2" descr="GR_Japan.pdf"/>
            <p:cNvPicPr>
              <a:picLocks noChangeAspect="1"/>
            </p:cNvPicPr>
            <p:nvPr/>
          </p:nvPicPr>
          <p:blipFill rotWithShape="1">
            <a:blip r:embed="rId4">
              <a:extLst>
                <a:ext uri="{28A0092B-C50C-407E-A947-70E740481C1C}">
                  <a14:useLocalDpi xmlns:a14="http://schemas.microsoft.com/office/drawing/2010/main" val="0"/>
                </a:ext>
              </a:extLst>
            </a:blip>
            <a:srcRect l="15911" t="28825" r="12767" b="31079"/>
            <a:stretch/>
          </p:blipFill>
          <p:spPr>
            <a:xfrm>
              <a:off x="4903300" y="2451653"/>
              <a:ext cx="3653951" cy="2658387"/>
            </a:xfrm>
            <a:prstGeom prst="rect">
              <a:avLst/>
            </a:prstGeom>
          </p:spPr>
        </p:pic>
        <p:sp>
          <p:nvSpPr>
            <p:cNvPr id="5" name="Rectangle 4"/>
            <p:cNvSpPr/>
            <p:nvPr/>
          </p:nvSpPr>
          <p:spPr>
            <a:xfrm>
              <a:off x="5168348" y="4373217"/>
              <a:ext cx="1524000" cy="452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8250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800" dirty="0" smtClean="0">
                <a:solidFill>
                  <a:srgbClr val="FF0000"/>
                </a:solidFill>
              </a:rPr>
              <a:t>Idealized Model of the Earthquake Cycle</a:t>
            </a:r>
            <a:endParaRPr lang="en-US" sz="2400" dirty="0">
              <a:solidFill>
                <a:srgbClr val="FF0000"/>
              </a:solidFill>
            </a:endParaRPr>
          </a:p>
        </p:txBody>
      </p:sp>
      <p:grpSp>
        <p:nvGrpSpPr>
          <p:cNvPr id="8" name="Group 7"/>
          <p:cNvGrpSpPr/>
          <p:nvPr/>
        </p:nvGrpSpPr>
        <p:grpSpPr>
          <a:xfrm>
            <a:off x="941884" y="1786466"/>
            <a:ext cx="7164303" cy="2112854"/>
            <a:chOff x="-466327" y="1189182"/>
            <a:chExt cx="7164303" cy="2112854"/>
          </a:xfrm>
        </p:grpSpPr>
        <p:grpSp>
          <p:nvGrpSpPr>
            <p:cNvPr id="9" name="Group 8"/>
            <p:cNvGrpSpPr/>
            <p:nvPr/>
          </p:nvGrpSpPr>
          <p:grpSpPr>
            <a:xfrm>
              <a:off x="-466327" y="1189182"/>
              <a:ext cx="7047237" cy="2112854"/>
              <a:chOff x="-466327" y="1189182"/>
              <a:chExt cx="7047237" cy="2112854"/>
            </a:xfrm>
          </p:grpSpPr>
          <p:grpSp>
            <p:nvGrpSpPr>
              <p:cNvPr id="43" name="Group 42"/>
              <p:cNvGrpSpPr/>
              <p:nvPr/>
            </p:nvGrpSpPr>
            <p:grpSpPr>
              <a:xfrm>
                <a:off x="1962728" y="1189182"/>
                <a:ext cx="4618182" cy="2112854"/>
                <a:chOff x="1962728" y="1189182"/>
                <a:chExt cx="4618182" cy="2112854"/>
              </a:xfrm>
            </p:grpSpPr>
            <p:grpSp>
              <p:nvGrpSpPr>
                <p:cNvPr id="45" name="Group 44"/>
                <p:cNvGrpSpPr/>
                <p:nvPr/>
              </p:nvGrpSpPr>
              <p:grpSpPr>
                <a:xfrm>
                  <a:off x="1962728" y="1189182"/>
                  <a:ext cx="4618182" cy="1678718"/>
                  <a:chOff x="1962728" y="1189182"/>
                  <a:chExt cx="4618182" cy="1678718"/>
                </a:xfrm>
              </p:grpSpPr>
              <p:grpSp>
                <p:nvGrpSpPr>
                  <p:cNvPr id="47" name="Group 46"/>
                  <p:cNvGrpSpPr/>
                  <p:nvPr/>
                </p:nvGrpSpPr>
                <p:grpSpPr>
                  <a:xfrm>
                    <a:off x="1962728" y="1189182"/>
                    <a:ext cx="4618182" cy="1674091"/>
                    <a:chOff x="1962728" y="1189182"/>
                    <a:chExt cx="4618182" cy="1674091"/>
                  </a:xfrm>
                </p:grpSpPr>
                <p:cxnSp>
                  <p:nvCxnSpPr>
                    <p:cNvPr id="62" name="Straight Arrow Connector 61"/>
                    <p:cNvCxnSpPr/>
                    <p:nvPr/>
                  </p:nvCxnSpPr>
                  <p:spPr>
                    <a:xfrm flipV="1">
                      <a:off x="1974273" y="1189182"/>
                      <a:ext cx="0" cy="167409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1962728" y="2863270"/>
                      <a:ext cx="461818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48" name="Straight Connector 47"/>
                  <p:cNvCxnSpPr/>
                  <p:nvPr/>
                </p:nvCxnSpPr>
                <p:spPr>
                  <a:xfrm>
                    <a:off x="1974273" y="1766455"/>
                    <a:ext cx="4491182" cy="0"/>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2424545" y="1766455"/>
                    <a:ext cx="3483954" cy="1101445"/>
                    <a:chOff x="2424545" y="1766455"/>
                    <a:chExt cx="3483954" cy="1101445"/>
                  </a:xfrm>
                </p:grpSpPr>
                <p:cxnSp>
                  <p:nvCxnSpPr>
                    <p:cNvPr id="50" name="Straight Connector 49"/>
                    <p:cNvCxnSpPr/>
                    <p:nvPr/>
                  </p:nvCxnSpPr>
                  <p:spPr>
                    <a:xfrm>
                      <a:off x="2424545" y="2309070"/>
                      <a:ext cx="0" cy="548174"/>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2424545" y="1766455"/>
                      <a:ext cx="2980965" cy="1101445"/>
                      <a:chOff x="2424545" y="1766455"/>
                      <a:chExt cx="2980965" cy="1101445"/>
                    </a:xfrm>
                  </p:grpSpPr>
                  <p:grpSp>
                    <p:nvGrpSpPr>
                      <p:cNvPr id="53" name="Group 52"/>
                      <p:cNvGrpSpPr/>
                      <p:nvPr/>
                    </p:nvGrpSpPr>
                    <p:grpSpPr>
                      <a:xfrm>
                        <a:off x="2424545" y="1766455"/>
                        <a:ext cx="1004455" cy="1099130"/>
                        <a:chOff x="2424545" y="1766455"/>
                        <a:chExt cx="1004455" cy="1099130"/>
                      </a:xfrm>
                    </p:grpSpPr>
                    <p:cxnSp>
                      <p:nvCxnSpPr>
                        <p:cNvPr id="60" name="Straight Connector 59"/>
                        <p:cNvCxnSpPr/>
                        <p:nvPr/>
                      </p:nvCxnSpPr>
                      <p:spPr>
                        <a:xfrm flipV="1">
                          <a:off x="2424545" y="1766455"/>
                          <a:ext cx="1004455"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419730" y="1768770"/>
                          <a:ext cx="0"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3408185" y="1768770"/>
                        <a:ext cx="1004455" cy="1099130"/>
                        <a:chOff x="2424545" y="1766455"/>
                        <a:chExt cx="1004455" cy="1099130"/>
                      </a:xfrm>
                    </p:grpSpPr>
                    <p:cxnSp>
                      <p:nvCxnSpPr>
                        <p:cNvPr id="58" name="Straight Connector 57"/>
                        <p:cNvCxnSpPr/>
                        <p:nvPr/>
                      </p:nvCxnSpPr>
                      <p:spPr>
                        <a:xfrm flipV="1">
                          <a:off x="2424545" y="1766455"/>
                          <a:ext cx="1004455"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419730" y="1768770"/>
                          <a:ext cx="0"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401055" y="1768770"/>
                        <a:ext cx="1004455" cy="1099130"/>
                        <a:chOff x="2424545" y="1766455"/>
                        <a:chExt cx="1004455" cy="1099130"/>
                      </a:xfrm>
                    </p:grpSpPr>
                    <p:cxnSp>
                      <p:nvCxnSpPr>
                        <p:cNvPr id="56" name="Straight Connector 55"/>
                        <p:cNvCxnSpPr/>
                        <p:nvPr/>
                      </p:nvCxnSpPr>
                      <p:spPr>
                        <a:xfrm flipV="1">
                          <a:off x="2424545" y="1766455"/>
                          <a:ext cx="1004455"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419730" y="1768770"/>
                          <a:ext cx="0" cy="10968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cxnSp>
                  <p:nvCxnSpPr>
                    <p:cNvPr id="52" name="Straight Connector 51"/>
                    <p:cNvCxnSpPr/>
                    <p:nvPr/>
                  </p:nvCxnSpPr>
                  <p:spPr>
                    <a:xfrm flipV="1">
                      <a:off x="5405581" y="2306755"/>
                      <a:ext cx="502918" cy="54864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46" name="TextBox 45"/>
                <p:cNvSpPr txBox="1"/>
                <p:nvPr/>
              </p:nvSpPr>
              <p:spPr>
                <a:xfrm>
                  <a:off x="5514915" y="2927809"/>
                  <a:ext cx="1065995" cy="374227"/>
                </a:xfrm>
                <a:prstGeom prst="rect">
                  <a:avLst/>
                </a:prstGeom>
                <a:noFill/>
              </p:spPr>
              <p:txBody>
                <a:bodyPr wrap="square" rtlCol="0">
                  <a:spAutoFit/>
                </a:bodyPr>
                <a:lstStyle/>
                <a:p>
                  <a:r>
                    <a:rPr lang="en-US" dirty="0" smtClean="0"/>
                    <a:t>Time, </a:t>
                  </a:r>
                  <a:r>
                    <a:rPr lang="en-US" i="1" dirty="0" smtClean="0"/>
                    <a:t>t</a:t>
                  </a:r>
                  <a:endParaRPr lang="en-US" i="1" dirty="0"/>
                </a:p>
              </p:txBody>
            </p:sp>
          </p:grpSp>
          <p:sp>
            <p:nvSpPr>
              <p:cNvPr id="44" name="TextBox 43"/>
              <p:cNvSpPr txBox="1"/>
              <p:nvPr/>
            </p:nvSpPr>
            <p:spPr>
              <a:xfrm>
                <a:off x="-466327" y="1674776"/>
                <a:ext cx="2246038" cy="1077218"/>
              </a:xfrm>
              <a:prstGeom prst="rect">
                <a:avLst/>
              </a:prstGeom>
              <a:solidFill>
                <a:srgbClr val="CCFFCC"/>
              </a:solidFill>
            </p:spPr>
            <p:txBody>
              <a:bodyPr wrap="square" rtlCol="0">
                <a:spAutoFit/>
              </a:bodyPr>
              <a:lstStyle/>
              <a:p>
                <a:pPr algn="ctr"/>
                <a:r>
                  <a:rPr lang="en-US" sz="1600" dirty="0" smtClean="0"/>
                  <a:t>Cumulative Number </a:t>
                </a:r>
              </a:p>
              <a:p>
                <a:pPr algn="ctr"/>
                <a:r>
                  <a:rPr lang="en-US" sz="1600" dirty="0" smtClean="0"/>
                  <a:t>of Small Earthquakes</a:t>
                </a:r>
              </a:p>
              <a:p>
                <a:pPr algn="ctr"/>
                <a:r>
                  <a:rPr lang="en-US" sz="1600" dirty="0" smtClean="0"/>
                  <a:t>between Large Earthquakes</a:t>
                </a:r>
                <a:endParaRPr lang="en-US" sz="1600" dirty="0"/>
              </a:p>
            </p:txBody>
          </p:sp>
        </p:grpSp>
        <p:sp>
          <p:nvSpPr>
            <p:cNvPr id="11" name="TextBox 10"/>
            <p:cNvSpPr txBox="1"/>
            <p:nvPr/>
          </p:nvSpPr>
          <p:spPr>
            <a:xfrm>
              <a:off x="5098768" y="1425468"/>
              <a:ext cx="1599208" cy="369332"/>
            </a:xfrm>
            <a:prstGeom prst="rect">
              <a:avLst/>
            </a:prstGeom>
            <a:noFill/>
          </p:spPr>
          <p:txBody>
            <a:bodyPr wrap="square" rtlCol="0">
              <a:spAutoFit/>
            </a:bodyPr>
            <a:lstStyle/>
            <a:p>
              <a:pPr algn="r"/>
              <a:endParaRPr lang="en-US" dirty="0"/>
            </a:p>
          </p:txBody>
        </p:sp>
      </p:grpSp>
      <p:sp>
        <p:nvSpPr>
          <p:cNvPr id="2" name="TextBox 1"/>
          <p:cNvSpPr txBox="1"/>
          <p:nvPr/>
        </p:nvSpPr>
        <p:spPr>
          <a:xfrm>
            <a:off x="977570" y="4180790"/>
            <a:ext cx="7378377" cy="2462213"/>
          </a:xfrm>
          <a:prstGeom prst="rect">
            <a:avLst/>
          </a:prstGeom>
          <a:noFill/>
        </p:spPr>
        <p:txBody>
          <a:bodyPr wrap="square" rtlCol="0">
            <a:spAutoFit/>
          </a:bodyPr>
          <a:lstStyle/>
          <a:p>
            <a:pPr marL="285750" indent="-285750">
              <a:spcAft>
                <a:spcPts val="1200"/>
              </a:spcAft>
              <a:buFont typeface="Arial"/>
              <a:buChar char="•"/>
            </a:pPr>
            <a:r>
              <a:rPr lang="en-US" sz="2400" dirty="0" smtClean="0">
                <a:solidFill>
                  <a:srgbClr val="0000FF"/>
                </a:solidFill>
              </a:rPr>
              <a:t>If we count the number of small earthquakes since the last large earthquake, we expect it to increase with time (Gutenberg-Richter relation)</a:t>
            </a:r>
          </a:p>
          <a:p>
            <a:pPr marL="285750" indent="-285750">
              <a:spcAft>
                <a:spcPts val="1200"/>
              </a:spcAft>
              <a:buFont typeface="Arial"/>
              <a:buChar char="•"/>
            </a:pPr>
            <a:r>
              <a:rPr lang="en-US" sz="2400" dirty="0" smtClean="0">
                <a:solidFill>
                  <a:srgbClr val="0000FF"/>
                </a:solidFill>
              </a:rPr>
              <a:t>So the count of small earthquakes can be viewed as a marker for the increase of stress and consequently the hazard level</a:t>
            </a:r>
            <a:endParaRPr lang="en-US" sz="2400" dirty="0">
              <a:solidFill>
                <a:srgbClr val="0000FF"/>
              </a:solidFill>
            </a:endParaRPr>
          </a:p>
        </p:txBody>
      </p:sp>
    </p:spTree>
    <p:extLst>
      <p:ext uri="{BB962C8B-B14F-4D97-AF65-F5344CB8AC3E}">
        <p14:creationId xmlns:p14="http://schemas.microsoft.com/office/powerpoint/2010/main" val="36169461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8814" y="6123013"/>
            <a:ext cx="3111029" cy="646331"/>
          </a:xfrm>
          <a:prstGeom prst="rect">
            <a:avLst/>
          </a:prstGeom>
          <a:noFill/>
        </p:spPr>
        <p:txBody>
          <a:bodyPr wrap="square" rtlCol="0">
            <a:spAutoFit/>
          </a:bodyPr>
          <a:lstStyle/>
          <a:p>
            <a:r>
              <a:rPr lang="en-US" dirty="0" smtClean="0"/>
              <a:t>Small:   </a:t>
            </a:r>
            <a:r>
              <a:rPr lang="en-US" dirty="0"/>
              <a:t>	</a:t>
            </a:r>
            <a:r>
              <a:rPr lang="en-US" dirty="0" smtClean="0"/>
              <a:t>4  &lt;  M</a:t>
            </a:r>
            <a:r>
              <a:rPr lang="en-US" baseline="-25000" dirty="0" smtClean="0"/>
              <a:t>S</a:t>
            </a:r>
            <a:r>
              <a:rPr lang="en-US" dirty="0" smtClean="0"/>
              <a:t>  </a:t>
            </a:r>
            <a:r>
              <a:rPr lang="en-US" dirty="0"/>
              <a:t>&lt;</a:t>
            </a:r>
            <a:r>
              <a:rPr lang="en-US" dirty="0" smtClean="0"/>
              <a:t> 6</a:t>
            </a:r>
          </a:p>
          <a:p>
            <a:r>
              <a:rPr lang="en-US" dirty="0" smtClean="0"/>
              <a:t>Large:   	6</a:t>
            </a:r>
            <a:r>
              <a:rPr lang="en-US" baseline="-25000" dirty="0" smtClean="0"/>
              <a:t> </a:t>
            </a:r>
            <a:r>
              <a:rPr lang="en-US" dirty="0" smtClean="0"/>
              <a:t>  </a:t>
            </a:r>
            <a:r>
              <a:rPr lang="en-US" dirty="0"/>
              <a:t>&lt;</a:t>
            </a:r>
            <a:r>
              <a:rPr lang="en-US" dirty="0" smtClean="0"/>
              <a:t>  M</a:t>
            </a:r>
            <a:r>
              <a:rPr lang="en-US" baseline="-25000" dirty="0" smtClean="0"/>
              <a:t>L</a:t>
            </a:r>
            <a:r>
              <a:rPr lang="en-US" dirty="0" smtClean="0"/>
              <a:t> </a:t>
            </a:r>
            <a:endParaRPr lang="en-US" dirty="0"/>
          </a:p>
        </p:txBody>
      </p:sp>
      <p:pic>
        <p:nvPicPr>
          <p:cNvPr id="6" name="Picture 5" descr="Earthquake-Potential-Sco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1123764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GR_Quakes.pdf"/>
          <p:cNvPicPr>
            <a:picLocks noChangeAspect="1"/>
          </p:cNvPicPr>
          <p:nvPr/>
        </p:nvPicPr>
        <p:blipFill>
          <a:blip r:embed="rId3"/>
          <a:srcRect l="11114" t="9607" r="7170" b="45642"/>
          <a:stretch>
            <a:fillRect/>
          </a:stretch>
        </p:blipFill>
        <p:spPr>
          <a:xfrm>
            <a:off x="4657150" y="3381260"/>
            <a:ext cx="4369136" cy="3096479"/>
          </a:xfrm>
          <a:prstGeom prst="rect">
            <a:avLst/>
          </a:prstGeom>
        </p:spPr>
      </p:pic>
      <p:pic>
        <p:nvPicPr>
          <p:cNvPr id="8" name="Picture 7" descr="GR_Relation_2.5-8.0_CA-NV_1985-2000.pdf"/>
          <p:cNvPicPr>
            <a:picLocks noChangeAspect="1"/>
          </p:cNvPicPr>
          <p:nvPr/>
        </p:nvPicPr>
        <p:blipFill>
          <a:blip r:embed="rId4"/>
          <a:srcRect l="12532" t="28118" r="9358" b="28084"/>
          <a:stretch>
            <a:fillRect/>
          </a:stretch>
        </p:blipFill>
        <p:spPr>
          <a:xfrm>
            <a:off x="294858" y="3389465"/>
            <a:ext cx="4139363" cy="3003706"/>
          </a:xfrm>
          <a:prstGeom prst="rect">
            <a:avLst/>
          </a:prstGeom>
        </p:spPr>
      </p:pic>
      <p:sp>
        <p:nvSpPr>
          <p:cNvPr id="9" name="TextBox 8"/>
          <p:cNvSpPr txBox="1"/>
          <p:nvPr/>
        </p:nvSpPr>
        <p:spPr>
          <a:xfrm>
            <a:off x="1922169" y="3800981"/>
            <a:ext cx="2039467" cy="584776"/>
          </a:xfrm>
          <a:prstGeom prst="rect">
            <a:avLst/>
          </a:prstGeom>
          <a:noFill/>
        </p:spPr>
        <p:txBody>
          <a:bodyPr wrap="square" rtlCol="0">
            <a:spAutoFit/>
          </a:bodyPr>
          <a:lstStyle/>
          <a:p>
            <a:pPr algn="ctr"/>
            <a:r>
              <a:rPr lang="en-US" sz="1600" dirty="0" smtClean="0">
                <a:solidFill>
                  <a:srgbClr val="FF0000"/>
                </a:solidFill>
                <a:latin typeface="Helvetica Neue Light"/>
                <a:cs typeface="Helvetica Neue Light"/>
              </a:rPr>
              <a:t>California-NV Region</a:t>
            </a:r>
          </a:p>
          <a:p>
            <a:pPr algn="ctr"/>
            <a:r>
              <a:rPr lang="en-US" sz="1600" dirty="0" err="1" smtClean="0">
                <a:solidFill>
                  <a:srgbClr val="0000FF"/>
                </a:solidFill>
                <a:latin typeface="Helvetica Neue Light"/>
                <a:cs typeface="Helvetica Neue Light"/>
              </a:rPr>
              <a:t>b</a:t>
            </a:r>
            <a:r>
              <a:rPr lang="en-US" sz="1600" dirty="0" smtClean="0">
                <a:solidFill>
                  <a:srgbClr val="0000FF"/>
                </a:solidFill>
                <a:latin typeface="Helvetica Neue Light"/>
                <a:cs typeface="Helvetica Neue Light"/>
              </a:rPr>
              <a:t> ~ 0.9</a:t>
            </a:r>
          </a:p>
        </p:txBody>
      </p:sp>
      <p:grpSp>
        <p:nvGrpSpPr>
          <p:cNvPr id="23" name="Group 22"/>
          <p:cNvGrpSpPr/>
          <p:nvPr/>
        </p:nvGrpSpPr>
        <p:grpSpPr>
          <a:xfrm>
            <a:off x="1028580" y="4613057"/>
            <a:ext cx="1420968" cy="437766"/>
            <a:chOff x="495528" y="4189697"/>
            <a:chExt cx="1420968" cy="437766"/>
          </a:xfrm>
        </p:grpSpPr>
        <p:grpSp>
          <p:nvGrpSpPr>
            <p:cNvPr id="3" name="Group 13"/>
            <p:cNvGrpSpPr/>
            <p:nvPr/>
          </p:nvGrpSpPr>
          <p:grpSpPr>
            <a:xfrm>
              <a:off x="1329514" y="4189697"/>
              <a:ext cx="586982" cy="437766"/>
              <a:chOff x="1743664" y="4189697"/>
              <a:chExt cx="586982" cy="437766"/>
            </a:xfrm>
            <a:effectLst/>
          </p:grpSpPr>
          <p:cxnSp>
            <p:nvCxnSpPr>
              <p:cNvPr id="12" name="Straight Connector 11"/>
              <p:cNvCxnSpPr/>
              <p:nvPr/>
            </p:nvCxnSpPr>
            <p:spPr>
              <a:xfrm rot="5400000">
                <a:off x="1542636" y="4391626"/>
                <a:ext cx="422397" cy="18540"/>
              </a:xfrm>
              <a:prstGeom prst="line">
                <a:avLst/>
              </a:prstGeom>
              <a:ln w="127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1743664" y="4608923"/>
                <a:ext cx="586982" cy="18540"/>
              </a:xfrm>
              <a:prstGeom prst="line">
                <a:avLst/>
              </a:prstGeom>
              <a:ln w="127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495528" y="4251365"/>
              <a:ext cx="843610" cy="276999"/>
            </a:xfrm>
            <a:prstGeom prst="rect">
              <a:avLst/>
            </a:prstGeom>
            <a:noFill/>
          </p:spPr>
          <p:txBody>
            <a:bodyPr wrap="square" rtlCol="0">
              <a:spAutoFit/>
            </a:bodyPr>
            <a:lstStyle/>
            <a:p>
              <a:pPr algn="ctr"/>
              <a:r>
                <a:rPr lang="en-US" sz="1200" dirty="0" smtClean="0">
                  <a:solidFill>
                    <a:srgbClr val="0000FF"/>
                  </a:solidFill>
                </a:rPr>
                <a:t>Slope = - </a:t>
              </a:r>
              <a:r>
                <a:rPr lang="en-US" sz="1200" dirty="0" err="1" smtClean="0">
                  <a:solidFill>
                    <a:srgbClr val="0000FF"/>
                  </a:solidFill>
                </a:rPr>
                <a:t>b</a:t>
              </a:r>
              <a:endParaRPr lang="en-US" sz="1200" dirty="0">
                <a:solidFill>
                  <a:srgbClr val="0000FF"/>
                </a:solidFill>
              </a:endParaRPr>
            </a:p>
          </p:txBody>
        </p:sp>
      </p:grpSp>
      <p:sp>
        <p:nvSpPr>
          <p:cNvPr id="17" name="TextBox 16"/>
          <p:cNvSpPr txBox="1"/>
          <p:nvPr/>
        </p:nvSpPr>
        <p:spPr>
          <a:xfrm>
            <a:off x="6332733" y="3727873"/>
            <a:ext cx="2162396" cy="584776"/>
          </a:xfrm>
          <a:prstGeom prst="rect">
            <a:avLst/>
          </a:prstGeom>
          <a:solidFill>
            <a:schemeClr val="bg1"/>
          </a:solidFill>
        </p:spPr>
        <p:txBody>
          <a:bodyPr wrap="square" rtlCol="0">
            <a:spAutoFit/>
          </a:bodyPr>
          <a:lstStyle/>
          <a:p>
            <a:pPr algn="ctr"/>
            <a:r>
              <a:rPr lang="en-US" sz="1600" dirty="0" smtClean="0">
                <a:solidFill>
                  <a:srgbClr val="FF0000"/>
                </a:solidFill>
                <a:latin typeface="Helvetica Neue Light"/>
                <a:cs typeface="Helvetica Neue Light"/>
              </a:rPr>
              <a:t>S&amp;P 500</a:t>
            </a:r>
          </a:p>
          <a:p>
            <a:pPr algn="ctr"/>
            <a:r>
              <a:rPr lang="en-US" sz="1600" dirty="0" err="1" smtClean="0">
                <a:solidFill>
                  <a:srgbClr val="0000FF"/>
                </a:solidFill>
                <a:latin typeface="Helvetica Neue Light"/>
                <a:cs typeface="Helvetica Neue Light"/>
              </a:rPr>
              <a:t>b</a:t>
            </a:r>
            <a:r>
              <a:rPr lang="en-US" sz="1600" dirty="0" smtClean="0">
                <a:solidFill>
                  <a:srgbClr val="0000FF"/>
                </a:solidFill>
                <a:latin typeface="Helvetica Neue Light"/>
                <a:cs typeface="Helvetica Neue Light"/>
              </a:rPr>
              <a:t> ~ 0.25</a:t>
            </a:r>
            <a:endParaRPr lang="en-US" sz="1600" dirty="0">
              <a:solidFill>
                <a:srgbClr val="0000FF"/>
              </a:solidFill>
              <a:latin typeface="Helvetica Neue Light"/>
              <a:cs typeface="Helvetica Neue Light"/>
            </a:endParaRPr>
          </a:p>
        </p:txBody>
      </p:sp>
      <p:grpSp>
        <p:nvGrpSpPr>
          <p:cNvPr id="30" name="Group 29"/>
          <p:cNvGrpSpPr/>
          <p:nvPr/>
        </p:nvGrpSpPr>
        <p:grpSpPr>
          <a:xfrm>
            <a:off x="6332734" y="4762909"/>
            <a:ext cx="508984" cy="298808"/>
            <a:chOff x="6332734" y="4810649"/>
            <a:chExt cx="508984" cy="298808"/>
          </a:xfrm>
        </p:grpSpPr>
        <p:cxnSp>
          <p:nvCxnSpPr>
            <p:cNvPr id="21" name="Straight Connector 20"/>
            <p:cNvCxnSpPr/>
            <p:nvPr/>
          </p:nvCxnSpPr>
          <p:spPr>
            <a:xfrm rot="5400000">
              <a:off x="6196878" y="4947286"/>
              <a:ext cx="289349" cy="16076"/>
            </a:xfrm>
            <a:prstGeom prst="line">
              <a:avLst/>
            </a:prstGeom>
            <a:ln w="127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6332734" y="5090736"/>
              <a:ext cx="508984" cy="18721"/>
            </a:xfrm>
            <a:prstGeom prst="line">
              <a:avLst/>
            </a:prstGeom>
            <a:ln w="127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236229" y="4713094"/>
            <a:ext cx="1387620" cy="276999"/>
          </a:xfrm>
          <a:prstGeom prst="rect">
            <a:avLst/>
          </a:prstGeom>
          <a:noFill/>
        </p:spPr>
        <p:txBody>
          <a:bodyPr wrap="square" rtlCol="0">
            <a:spAutoFit/>
          </a:bodyPr>
          <a:lstStyle/>
          <a:p>
            <a:pPr algn="ctr"/>
            <a:r>
              <a:rPr lang="en-US" sz="1200" dirty="0" smtClean="0">
                <a:solidFill>
                  <a:srgbClr val="0000FF"/>
                </a:solidFill>
              </a:rPr>
              <a:t>Slope = - </a:t>
            </a:r>
            <a:r>
              <a:rPr lang="en-US" sz="1200" dirty="0" err="1" smtClean="0">
                <a:solidFill>
                  <a:srgbClr val="0000FF"/>
                </a:solidFill>
              </a:rPr>
              <a:t>b</a:t>
            </a:r>
            <a:endParaRPr lang="en-US" sz="1200" dirty="0">
              <a:solidFill>
                <a:srgbClr val="0000FF"/>
              </a:solidFill>
            </a:endParaRPr>
          </a:p>
        </p:txBody>
      </p:sp>
      <p:sp>
        <p:nvSpPr>
          <p:cNvPr id="25" name="TextBox 24"/>
          <p:cNvSpPr txBox="1"/>
          <p:nvPr/>
        </p:nvSpPr>
        <p:spPr>
          <a:xfrm>
            <a:off x="772449" y="841317"/>
            <a:ext cx="3189187" cy="738664"/>
          </a:xfrm>
          <a:prstGeom prst="rect">
            <a:avLst/>
          </a:prstGeom>
          <a:noFill/>
        </p:spPr>
        <p:txBody>
          <a:bodyPr wrap="square" rtlCol="0">
            <a:spAutoFit/>
          </a:bodyPr>
          <a:lstStyle/>
          <a:p>
            <a:pPr algn="ctr"/>
            <a:r>
              <a:rPr lang="en-US" sz="2400" dirty="0" smtClean="0">
                <a:solidFill>
                  <a:srgbClr val="800000"/>
                </a:solidFill>
              </a:rPr>
              <a:t>Earthquakes</a:t>
            </a:r>
          </a:p>
          <a:p>
            <a:pPr algn="ctr"/>
            <a:r>
              <a:rPr lang="en-US" dirty="0" smtClean="0">
                <a:solidFill>
                  <a:srgbClr val="0000FF"/>
                </a:solidFill>
              </a:rPr>
              <a:t>Moment (Richter) Magnitude</a:t>
            </a:r>
            <a:endParaRPr lang="en-US" dirty="0">
              <a:solidFill>
                <a:srgbClr val="0000FF"/>
              </a:solidFill>
            </a:endParaRPr>
          </a:p>
        </p:txBody>
      </p:sp>
      <p:sp>
        <p:nvSpPr>
          <p:cNvPr id="26" name="TextBox 25"/>
          <p:cNvSpPr txBox="1"/>
          <p:nvPr/>
        </p:nvSpPr>
        <p:spPr>
          <a:xfrm>
            <a:off x="5247124" y="824297"/>
            <a:ext cx="3189187" cy="1015663"/>
          </a:xfrm>
          <a:prstGeom prst="rect">
            <a:avLst/>
          </a:prstGeom>
          <a:noFill/>
        </p:spPr>
        <p:txBody>
          <a:bodyPr wrap="square" rtlCol="0">
            <a:spAutoFit/>
          </a:bodyPr>
          <a:lstStyle/>
          <a:p>
            <a:pPr algn="ctr"/>
            <a:r>
              <a:rPr lang="en-US" sz="2400" dirty="0" smtClean="0">
                <a:solidFill>
                  <a:srgbClr val="800000"/>
                </a:solidFill>
              </a:rPr>
              <a:t>S&amp;P 500 Quakes</a:t>
            </a:r>
          </a:p>
          <a:p>
            <a:pPr algn="ctr"/>
            <a:r>
              <a:rPr lang="en-US" dirty="0" smtClean="0">
                <a:solidFill>
                  <a:srgbClr val="0000FF"/>
                </a:solidFill>
              </a:rPr>
              <a:t>M=4 means ~ 4% move in SPX (either up or down)</a:t>
            </a:r>
            <a:endParaRPr lang="en-US" dirty="0">
              <a:solidFill>
                <a:srgbClr val="0000FF"/>
              </a:solidFill>
            </a:endParaRPr>
          </a:p>
        </p:txBody>
      </p:sp>
      <p:graphicFrame>
        <p:nvGraphicFramePr>
          <p:cNvPr id="48131" name="Object 3"/>
          <p:cNvGraphicFramePr>
            <a:graphicFrameLocks noChangeAspect="1"/>
          </p:cNvGraphicFramePr>
          <p:nvPr/>
        </p:nvGraphicFramePr>
        <p:xfrm>
          <a:off x="5502275" y="1919958"/>
          <a:ext cx="2495550" cy="771525"/>
        </p:xfrm>
        <a:graphic>
          <a:graphicData uri="http://schemas.openxmlformats.org/presentationml/2006/ole">
            <mc:AlternateContent xmlns:mc="http://schemas.openxmlformats.org/markup-compatibility/2006">
              <mc:Choice xmlns:v="urn:schemas-microsoft-com:vml" Requires="v">
                <p:oleObj spid="_x0000_s1115" name="Equation" r:id="rId5" imgW="1473200" imgH="457200" progId="Equation.3">
                  <p:embed/>
                </p:oleObj>
              </mc:Choice>
              <mc:Fallback>
                <p:oleObj name="Equation" r:id="rId5" imgW="14732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275" y="1919958"/>
                        <a:ext cx="249555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Box 26"/>
          <p:cNvSpPr txBox="1"/>
          <p:nvPr/>
        </p:nvSpPr>
        <p:spPr>
          <a:xfrm>
            <a:off x="939152" y="2567876"/>
            <a:ext cx="3020791" cy="646331"/>
          </a:xfrm>
          <a:prstGeom prst="rect">
            <a:avLst/>
          </a:prstGeom>
          <a:noFill/>
        </p:spPr>
        <p:txBody>
          <a:bodyPr wrap="square" rtlCol="0">
            <a:spAutoFit/>
          </a:bodyPr>
          <a:lstStyle/>
          <a:p>
            <a:pPr algn="ctr"/>
            <a:r>
              <a:rPr lang="en-US" dirty="0" smtClean="0">
                <a:latin typeface="Times New Roman"/>
                <a:cs typeface="Times New Roman"/>
              </a:rPr>
              <a:t>W = Seismic Moment</a:t>
            </a:r>
          </a:p>
          <a:p>
            <a:pPr algn="ctr"/>
            <a:r>
              <a:rPr lang="en-US" dirty="0" smtClean="0">
                <a:latin typeface="Times New Roman"/>
                <a:cs typeface="Times New Roman"/>
              </a:rPr>
              <a:t>     = Energy Released</a:t>
            </a:r>
            <a:endParaRPr lang="en-US" dirty="0">
              <a:latin typeface="Times New Roman"/>
              <a:cs typeface="Times New Roman"/>
            </a:endParaRPr>
          </a:p>
        </p:txBody>
      </p:sp>
      <p:sp>
        <p:nvSpPr>
          <p:cNvPr id="28" name="TextBox 27"/>
          <p:cNvSpPr txBox="1"/>
          <p:nvPr/>
        </p:nvSpPr>
        <p:spPr>
          <a:xfrm>
            <a:off x="5484145" y="2702763"/>
            <a:ext cx="2817748" cy="400110"/>
          </a:xfrm>
          <a:prstGeom prst="rect">
            <a:avLst/>
          </a:prstGeom>
          <a:noFill/>
        </p:spPr>
        <p:txBody>
          <a:bodyPr wrap="none" rtlCol="0">
            <a:spAutoFit/>
          </a:bodyPr>
          <a:lstStyle/>
          <a:p>
            <a:r>
              <a:rPr lang="en-US" sz="2000" i="1" dirty="0" smtClean="0">
                <a:latin typeface="Times New Roman"/>
                <a:cs typeface="Times New Roman"/>
              </a:rPr>
              <a:t>P</a:t>
            </a:r>
            <a:r>
              <a:rPr lang="en-US" sz="2000" i="1" baseline="-25000" dirty="0" smtClean="0">
                <a:latin typeface="Times New Roman"/>
                <a:cs typeface="Times New Roman"/>
              </a:rPr>
              <a:t>i</a:t>
            </a:r>
            <a:r>
              <a:rPr lang="en-US" sz="2000" baseline="-25000" dirty="0" smtClean="0">
                <a:latin typeface="Times New Roman"/>
                <a:cs typeface="Times New Roman"/>
              </a:rPr>
              <a:t> </a:t>
            </a:r>
            <a:r>
              <a:rPr lang="en-US" sz="2000" dirty="0" smtClean="0">
                <a:latin typeface="Times New Roman"/>
                <a:cs typeface="Times New Roman"/>
              </a:rPr>
              <a:t>= Closing Price, Day </a:t>
            </a:r>
            <a:r>
              <a:rPr lang="en-US" sz="2000" i="1" dirty="0" err="1" smtClean="0">
                <a:latin typeface="Times New Roman"/>
                <a:cs typeface="Times New Roman"/>
              </a:rPr>
              <a:t>i</a:t>
            </a:r>
            <a:endParaRPr lang="en-US" sz="2000" i="1" dirty="0" smtClean="0">
              <a:latin typeface="Times New Roman"/>
              <a:cs typeface="Times New Roman"/>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59126350"/>
              </p:ext>
            </p:extLst>
          </p:nvPr>
        </p:nvGraphicFramePr>
        <p:xfrm>
          <a:off x="914400" y="1828800"/>
          <a:ext cx="3124200" cy="533400"/>
        </p:xfrm>
        <a:graphic>
          <a:graphicData uri="http://schemas.openxmlformats.org/presentationml/2006/ole">
            <mc:AlternateContent xmlns:mc="http://schemas.openxmlformats.org/markup-compatibility/2006">
              <mc:Choice xmlns:v="urn:schemas-microsoft-com:vml" Requires="v">
                <p:oleObj spid="_x0000_s1116" name="Equation" r:id="rId7" imgW="1562100" imgH="266700" progId="Equation.DSMT4">
                  <p:embed/>
                </p:oleObj>
              </mc:Choice>
              <mc:Fallback>
                <p:oleObj name="Equation" r:id="rId7" imgW="1562100" imgH="266700" progId="Equation.DSMT4">
                  <p:embed/>
                  <p:pic>
                    <p:nvPicPr>
                      <p:cNvPr id="0" name=""/>
                      <p:cNvPicPr/>
                      <p:nvPr/>
                    </p:nvPicPr>
                    <p:blipFill>
                      <a:blip r:embed="rId8"/>
                      <a:stretch>
                        <a:fillRect/>
                      </a:stretch>
                    </p:blipFill>
                    <p:spPr>
                      <a:xfrm>
                        <a:off x="914400" y="1828800"/>
                        <a:ext cx="3124200" cy="533400"/>
                      </a:xfrm>
                      <a:prstGeom prst="rect">
                        <a:avLst/>
                      </a:prstGeom>
                    </p:spPr>
                  </p:pic>
                </p:oleObj>
              </mc:Fallback>
            </mc:AlternateContent>
          </a:graphicData>
        </a:graphic>
      </p:graphicFrame>
      <p:sp>
        <p:nvSpPr>
          <p:cNvPr id="5" name="Title 4"/>
          <p:cNvSpPr>
            <a:spLocks noGrp="1"/>
          </p:cNvSpPr>
          <p:nvPr>
            <p:ph type="title"/>
          </p:nvPr>
        </p:nvSpPr>
        <p:spPr>
          <a:xfrm>
            <a:off x="457200" y="119394"/>
            <a:ext cx="8229600" cy="690308"/>
          </a:xfrm>
        </p:spPr>
        <p:txBody>
          <a:bodyPr>
            <a:normAutofit/>
          </a:bodyPr>
          <a:lstStyle/>
          <a:p>
            <a:r>
              <a:rPr lang="en-US" sz="2800" dirty="0" smtClean="0">
                <a:solidFill>
                  <a:srgbClr val="FF0000"/>
                </a:solidFill>
              </a:rPr>
              <a:t>Scaling in Earthquakes and Financial Markets</a:t>
            </a:r>
            <a:endParaRPr lang="en-US" sz="2800" dirty="0">
              <a:solidFill>
                <a:srgbClr val="FF0000"/>
              </a:solidFill>
            </a:endParaRPr>
          </a:p>
        </p:txBody>
      </p:sp>
    </p:spTree>
    <p:extLst>
      <p:ext uri="{BB962C8B-B14F-4D97-AF65-F5344CB8AC3E}">
        <p14:creationId xmlns:p14="http://schemas.microsoft.com/office/powerpoint/2010/main" val="37625862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0000"/>
                </a:solidFill>
              </a:rPr>
              <a:t>Hysteresis in </a:t>
            </a:r>
            <a:r>
              <a:rPr lang="en-US" dirty="0">
                <a:solidFill>
                  <a:srgbClr val="FF0000"/>
                </a:solidFill>
              </a:rPr>
              <a:t>the Economy</a:t>
            </a:r>
            <a:br>
              <a:rPr lang="en-US" dirty="0">
                <a:solidFill>
                  <a:srgbClr val="FF0000"/>
                </a:solidFill>
              </a:rPr>
            </a:br>
            <a:r>
              <a:rPr lang="en-US" sz="1800" dirty="0">
                <a:solidFill>
                  <a:srgbClr val="0000FF"/>
                </a:solidFill>
              </a:rPr>
              <a:t>http://</a:t>
            </a:r>
            <a:r>
              <a:rPr lang="en-US" sz="1800" dirty="0" err="1">
                <a:solidFill>
                  <a:srgbClr val="0000FF"/>
                </a:solidFill>
              </a:rPr>
              <a:t>jaredbernsteinblog.com</a:t>
            </a:r>
            <a:r>
              <a:rPr lang="en-US" sz="1800" dirty="0">
                <a:solidFill>
                  <a:srgbClr val="0000FF"/>
                </a:solidFill>
              </a:rPr>
              <a:t>/the-great-recession-hysteresis-</a:t>
            </a:r>
            <a:r>
              <a:rPr lang="en-US" sz="1800" dirty="0" err="1">
                <a:solidFill>
                  <a:srgbClr val="0000FF"/>
                </a:solidFill>
              </a:rPr>
              <a:t>tolstoy</a:t>
            </a:r>
            <a:r>
              <a:rPr lang="en-US" sz="1800" dirty="0">
                <a:solidFill>
                  <a:srgbClr val="0000FF"/>
                </a:solidFill>
              </a:rPr>
              <a:t>-and-unhappy-economies/</a:t>
            </a:r>
          </a:p>
        </p:txBody>
      </p:sp>
      <p:pic>
        <p:nvPicPr>
          <p:cNvPr id="5" name="Picture 4" descr="Screen Shot 2017-03-07 at 8.47.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51" y="1552966"/>
            <a:ext cx="6093739" cy="5267348"/>
          </a:xfrm>
          <a:prstGeom prst="rect">
            <a:avLst/>
          </a:prstGeom>
        </p:spPr>
      </p:pic>
    </p:spTree>
    <p:extLst>
      <p:ext uri="{BB962C8B-B14F-4D97-AF65-F5344CB8AC3E}">
        <p14:creationId xmlns:p14="http://schemas.microsoft.com/office/powerpoint/2010/main" val="43818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Hysteresis in </a:t>
            </a:r>
            <a:r>
              <a:rPr lang="en-US" dirty="0">
                <a:solidFill>
                  <a:srgbClr val="FF0000"/>
                </a:solidFill>
              </a:rPr>
              <a:t>Fiscal Policy</a:t>
            </a:r>
            <a:r>
              <a:rPr lang="en-US" dirty="0"/>
              <a:t/>
            </a:r>
            <a:br>
              <a:rPr lang="en-US" dirty="0"/>
            </a:br>
            <a:r>
              <a:rPr lang="en-US" sz="1800" dirty="0">
                <a:solidFill>
                  <a:srgbClr val="0000FF"/>
                </a:solidFill>
              </a:rPr>
              <a:t>http://</a:t>
            </a:r>
            <a:r>
              <a:rPr lang="en-US" sz="1800" dirty="0" err="1">
                <a:solidFill>
                  <a:srgbClr val="0000FF"/>
                </a:solidFill>
              </a:rPr>
              <a:t>economistsview.typepad.com</a:t>
            </a:r>
            <a:r>
              <a:rPr lang="en-US" sz="1800" dirty="0">
                <a:solidFill>
                  <a:srgbClr val="0000FF"/>
                </a:solidFill>
              </a:rPr>
              <a:t>/</a:t>
            </a:r>
            <a:r>
              <a:rPr lang="en-US" sz="1800" dirty="0" err="1">
                <a:solidFill>
                  <a:srgbClr val="0000FF"/>
                </a:solidFill>
              </a:rPr>
              <a:t>economistsview</a:t>
            </a:r>
            <a:r>
              <a:rPr lang="en-US" sz="1800" dirty="0">
                <a:solidFill>
                  <a:srgbClr val="0000FF"/>
                </a:solidFill>
              </a:rPr>
              <a:t>/2016/12/hysteresis-and-fiscal-</a:t>
            </a:r>
            <a:r>
              <a:rPr lang="en-US" sz="1800" dirty="0" err="1">
                <a:solidFill>
                  <a:srgbClr val="0000FF"/>
                </a:solidFill>
              </a:rPr>
              <a:t>policy.html</a:t>
            </a:r>
            <a:endParaRPr lang="en-US" sz="1800" dirty="0">
              <a:solidFill>
                <a:srgbClr val="0000FF"/>
              </a:solidFill>
            </a:endParaRPr>
          </a:p>
        </p:txBody>
      </p:sp>
      <p:pic>
        <p:nvPicPr>
          <p:cNvPr id="4" name="Content Placeholder 3" descr="Screen Shot 2017-03-07 at 8.47.57 AM.png"/>
          <p:cNvPicPr>
            <a:picLocks noGrp="1" noChangeAspect="1"/>
          </p:cNvPicPr>
          <p:nvPr>
            <p:ph idx="1"/>
          </p:nvPr>
        </p:nvPicPr>
        <p:blipFill>
          <a:blip r:embed="rId2">
            <a:extLst>
              <a:ext uri="{28A0092B-C50C-407E-A947-70E740481C1C}">
                <a14:useLocalDpi xmlns:a14="http://schemas.microsoft.com/office/drawing/2010/main" val="0"/>
              </a:ext>
            </a:extLst>
          </a:blip>
          <a:srcRect l="-8341" r="-8341"/>
          <a:stretch>
            <a:fillRect/>
          </a:stretch>
        </p:blipFill>
        <p:spPr/>
      </p:pic>
    </p:spTree>
    <p:extLst>
      <p:ext uri="{BB962C8B-B14F-4D97-AF65-F5344CB8AC3E}">
        <p14:creationId xmlns:p14="http://schemas.microsoft.com/office/powerpoint/2010/main" val="379230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06 at 3.16.42 PM.png"/>
          <p:cNvPicPr>
            <a:picLocks noGrp="1" noChangeAspect="1"/>
          </p:cNvPicPr>
          <p:nvPr>
            <p:ph idx="1"/>
          </p:nvPr>
        </p:nvPicPr>
        <p:blipFill>
          <a:blip r:embed="rId2">
            <a:extLst>
              <a:ext uri="{28A0092B-C50C-407E-A947-70E740481C1C}">
                <a14:useLocalDpi xmlns:a14="http://schemas.microsoft.com/office/drawing/2010/main" val="0"/>
              </a:ext>
            </a:extLst>
          </a:blip>
          <a:srcRect t="-36657" b="-36657"/>
          <a:stretch>
            <a:fillRect/>
          </a:stretch>
        </p:blipFill>
        <p:spPr/>
      </p:pic>
      <p:sp>
        <p:nvSpPr>
          <p:cNvPr id="5" name="Title 2"/>
          <p:cNvSpPr txBox="1">
            <a:spLocks noGrp="1"/>
          </p:cNvSpPr>
          <p:nvPr>
            <p:ph type="title"/>
          </p:nvPr>
        </p:nvSpPr>
        <p:spPr>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Thermal Phase Transitions</a:t>
            </a:r>
            <a:br>
              <a:rPr lang="en-US" dirty="0" smtClean="0">
                <a:solidFill>
                  <a:srgbClr val="FF0000"/>
                </a:solidFill>
              </a:rPr>
            </a:br>
            <a:r>
              <a:rPr lang="en-US" sz="2700" dirty="0" smtClean="0">
                <a:solidFill>
                  <a:srgbClr val="0000FF"/>
                </a:solidFill>
              </a:rPr>
              <a:t>https://</a:t>
            </a:r>
            <a:r>
              <a:rPr lang="en-US" sz="2700" dirty="0" err="1" smtClean="0">
                <a:solidFill>
                  <a:srgbClr val="0000FF"/>
                </a:solidFill>
              </a:rPr>
              <a:t>en.wikipedia.org</a:t>
            </a:r>
            <a:r>
              <a:rPr lang="en-US" sz="2700" dirty="0" smtClean="0">
                <a:solidFill>
                  <a:srgbClr val="0000FF"/>
                </a:solidFill>
              </a:rPr>
              <a:t>/wiki/</a:t>
            </a:r>
            <a:r>
              <a:rPr lang="en-US" sz="2700" dirty="0" err="1" smtClean="0">
                <a:solidFill>
                  <a:srgbClr val="0000FF"/>
                </a:solidFill>
              </a:rPr>
              <a:t>Phase_transition</a:t>
            </a:r>
            <a:endParaRPr lang="en-US" sz="2700" dirty="0">
              <a:solidFill>
                <a:srgbClr val="0000FF"/>
              </a:solidFill>
            </a:endParaRPr>
          </a:p>
        </p:txBody>
      </p:sp>
    </p:spTree>
    <p:extLst>
      <p:ext uri="{BB962C8B-B14F-4D97-AF65-F5344CB8AC3E}">
        <p14:creationId xmlns:p14="http://schemas.microsoft.com/office/powerpoint/2010/main" val="3309289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0000"/>
                </a:solidFill>
              </a:rPr>
              <a:t>Earthquake Aftershocks</a:t>
            </a:r>
            <a:r>
              <a:rPr lang="en-US" dirty="0">
                <a:solidFill>
                  <a:srgbClr val="FF0000"/>
                </a:solidFill>
              </a:rPr>
              <a:t/>
            </a:r>
            <a:br>
              <a:rPr lang="en-US" dirty="0">
                <a:solidFill>
                  <a:srgbClr val="FF0000"/>
                </a:solidFill>
              </a:rPr>
            </a:br>
            <a:r>
              <a:rPr lang="en-US" sz="1600" dirty="0">
                <a:solidFill>
                  <a:srgbClr val="0000FF"/>
                </a:solidFill>
              </a:rPr>
              <a:t>https://</a:t>
            </a:r>
            <a:r>
              <a:rPr lang="en-US" sz="1600" dirty="0" err="1">
                <a:solidFill>
                  <a:srgbClr val="0000FF"/>
                </a:solidFill>
              </a:rPr>
              <a:t>hvo.wr.usgs.gov</a:t>
            </a:r>
            <a:r>
              <a:rPr lang="en-US" sz="1600" dirty="0">
                <a:solidFill>
                  <a:srgbClr val="0000FF"/>
                </a:solidFill>
              </a:rPr>
              <a:t>/earthquakes/destruct/1975Nov29/</a:t>
            </a:r>
            <a:r>
              <a:rPr lang="en-US" sz="1600" dirty="0" err="1">
                <a:solidFill>
                  <a:srgbClr val="0000FF"/>
                </a:solidFill>
              </a:rPr>
              <a:t>aftershock.html</a:t>
            </a:r>
            <a:endParaRPr lang="en-US" sz="1600" dirty="0">
              <a:solidFill>
                <a:srgbClr val="0000FF"/>
              </a:solidFill>
            </a:endParaRPr>
          </a:p>
        </p:txBody>
      </p:sp>
      <p:pic>
        <p:nvPicPr>
          <p:cNvPr id="8" name="Content Placeholder 7" descr="count.gi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399" b="-2944"/>
          <a:stretch/>
        </p:blipFill>
        <p:spPr>
          <a:xfrm>
            <a:off x="4648200" y="3173632"/>
            <a:ext cx="4038600" cy="3455768"/>
          </a:xfrm>
        </p:spPr>
      </p:pic>
      <p:sp>
        <p:nvSpPr>
          <p:cNvPr id="4" name="Slide Number Placeholder 3"/>
          <p:cNvSpPr>
            <a:spLocks noGrp="1"/>
          </p:cNvSpPr>
          <p:nvPr>
            <p:ph type="sldNum" sz="quarter" idx="12"/>
          </p:nvPr>
        </p:nvSpPr>
        <p:spPr/>
        <p:txBody>
          <a:bodyPr/>
          <a:lstStyle/>
          <a:p>
            <a:pPr>
              <a:defRPr/>
            </a:pPr>
            <a:fld id="{7415A18E-D992-431E-8910-C545634E217B}" type="slidenum">
              <a:rPr lang="en-US" smtClean="0"/>
              <a:pPr>
                <a:defRPr/>
              </a:pPr>
              <a:t>40</a:t>
            </a:fld>
            <a:endParaRPr lang="en-US"/>
          </a:p>
        </p:txBody>
      </p:sp>
      <p:pic>
        <p:nvPicPr>
          <p:cNvPr id="9" name="Picture 8" descr="76aft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911600"/>
            <a:ext cx="4191000" cy="2717800"/>
          </a:xfrm>
          <a:prstGeom prst="rect">
            <a:avLst/>
          </a:prstGeom>
        </p:spPr>
      </p:pic>
      <p:sp>
        <p:nvSpPr>
          <p:cNvPr id="10" name="TextBox 9"/>
          <p:cNvSpPr txBox="1"/>
          <p:nvPr/>
        </p:nvSpPr>
        <p:spPr>
          <a:xfrm>
            <a:off x="457200" y="1828800"/>
            <a:ext cx="3886200" cy="2031325"/>
          </a:xfrm>
          <a:prstGeom prst="rect">
            <a:avLst/>
          </a:prstGeom>
          <a:noFill/>
        </p:spPr>
        <p:txBody>
          <a:bodyPr wrap="square" rtlCol="0">
            <a:spAutoFit/>
          </a:bodyPr>
          <a:lstStyle/>
          <a:p>
            <a:r>
              <a:rPr lang="en-US" sz="1400" b="1" dirty="0"/>
              <a:t>November 1975 Aftershock </a:t>
            </a:r>
            <a:r>
              <a:rPr lang="en-US" sz="1400" b="1" dirty="0" smtClean="0"/>
              <a:t>Sequence:</a:t>
            </a:r>
            <a:endParaRPr lang="en-US" sz="1400" b="1" dirty="0"/>
          </a:p>
          <a:p>
            <a:r>
              <a:rPr lang="en-US" sz="1400" dirty="0"/>
              <a:t>The M7.7 earthquake is the largest local earthquake ever to be instrumentally recorded by the Hawaiian Volcano Observatory. Although most were too small to be felt, an intense period of aftershocks continued for several months, where thousands of earthquakes were recorded. </a:t>
            </a:r>
          </a:p>
          <a:p>
            <a:endParaRPr lang="en-US" sz="1400" dirty="0"/>
          </a:p>
        </p:txBody>
      </p:sp>
      <p:pic>
        <p:nvPicPr>
          <p:cNvPr id="11" name="Picture 10" descr="eqseq.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921" y="1447800"/>
            <a:ext cx="3237879" cy="1734064"/>
          </a:xfrm>
          <a:prstGeom prst="rect">
            <a:avLst/>
          </a:prstGeom>
        </p:spPr>
      </p:pic>
    </p:spTree>
    <p:extLst>
      <p:ext uri="{BB962C8B-B14F-4D97-AF65-F5344CB8AC3E}">
        <p14:creationId xmlns:p14="http://schemas.microsoft.com/office/powerpoint/2010/main" val="3486169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0000"/>
                </a:solidFill>
                <a:effectLst>
                  <a:outerShdw blurRad="50800" dist="38100" dir="2700000" algn="tl" rotWithShape="0">
                    <a:prstClr val="black">
                      <a:alpha val="40000"/>
                    </a:prstClr>
                  </a:outerShdw>
                </a:effectLst>
                <a:latin typeface="Helvetica Neue Light"/>
                <a:cs typeface="Helvetica Neue Light"/>
              </a:rPr>
              <a:t>Time History of Earthquake Sequences</a:t>
            </a:r>
            <a:br>
              <a:rPr lang="en-US" sz="3200" b="1" dirty="0" smtClean="0">
                <a:solidFill>
                  <a:srgbClr val="FF0000"/>
                </a:solidFill>
                <a:effectLst>
                  <a:outerShdw blurRad="50800" dist="38100" dir="2700000" algn="tl" rotWithShape="0">
                    <a:prstClr val="black">
                      <a:alpha val="40000"/>
                    </a:prstClr>
                  </a:outerShdw>
                </a:effectLst>
                <a:latin typeface="Helvetica Neue Light"/>
                <a:cs typeface="Helvetica Neue Light"/>
              </a:rPr>
            </a:br>
            <a:r>
              <a:rPr lang="en-US" sz="3200" b="1" dirty="0" smtClean="0">
                <a:solidFill>
                  <a:srgbClr val="FF0000"/>
                </a:solidFill>
                <a:effectLst>
                  <a:outerShdw blurRad="50800" dist="38100" dir="2700000" algn="tl" rotWithShape="0">
                    <a:prstClr val="black">
                      <a:alpha val="40000"/>
                    </a:prstClr>
                  </a:outerShdw>
                </a:effectLst>
                <a:latin typeface="Helvetica Neue Light"/>
                <a:cs typeface="Helvetica Neue Light"/>
              </a:rPr>
              <a:t>in Western Bohemia</a:t>
            </a:r>
            <a:endParaRPr lang="en-US" sz="3200" b="1" dirty="0">
              <a:solidFill>
                <a:srgbClr val="FF0000"/>
              </a:solidFill>
              <a:effectLst>
                <a:outerShdw blurRad="50800" dist="38100" dir="2700000" algn="tl" rotWithShape="0">
                  <a:prstClr val="black">
                    <a:alpha val="40000"/>
                  </a:prstClr>
                </a:outerShdw>
              </a:effectLst>
              <a:latin typeface="Helvetica Neue Light"/>
              <a:cs typeface="Helvetica Neue Light"/>
            </a:endParaRPr>
          </a:p>
        </p:txBody>
      </p:sp>
      <p:pic>
        <p:nvPicPr>
          <p:cNvPr id="4" name="Content Placeholder 3" descr="M-t_TF-91-09.png"/>
          <p:cNvPicPr>
            <a:picLocks noGrp="1" noChangeAspect="1"/>
          </p:cNvPicPr>
          <p:nvPr>
            <p:ph idx="1"/>
          </p:nvPr>
        </p:nvPicPr>
        <p:blipFill>
          <a:blip r:embed="rId2">
            <a:extLst>
              <a:ext uri="{28A0092B-C50C-407E-A947-70E740481C1C}">
                <a14:useLocalDpi xmlns:a14="http://schemas.microsoft.com/office/drawing/2010/main" val="0"/>
              </a:ext>
            </a:extLst>
          </a:blip>
          <a:srcRect l="-14834" r="-14834"/>
          <a:stretch>
            <a:fillRect/>
          </a:stretch>
        </p:blipFill>
        <p:spPr/>
      </p:pic>
      <p:sp>
        <p:nvSpPr>
          <p:cNvPr id="5" name="TextBox 4"/>
          <p:cNvSpPr txBox="1"/>
          <p:nvPr/>
        </p:nvSpPr>
        <p:spPr>
          <a:xfrm>
            <a:off x="164799" y="6301749"/>
            <a:ext cx="8792587" cy="276999"/>
          </a:xfrm>
          <a:prstGeom prst="rect">
            <a:avLst/>
          </a:prstGeom>
          <a:noFill/>
        </p:spPr>
        <p:txBody>
          <a:bodyPr wrap="square" rtlCol="0">
            <a:spAutoFit/>
          </a:bodyPr>
          <a:lstStyle/>
          <a:p>
            <a:r>
              <a:rPr lang="en-US" sz="1200" dirty="0">
                <a:solidFill>
                  <a:srgbClr val="0000FF"/>
                </a:solidFill>
              </a:rPr>
              <a:t>http://</a:t>
            </a:r>
            <a:r>
              <a:rPr lang="en-US" sz="1200" dirty="0" err="1">
                <a:solidFill>
                  <a:srgbClr val="0000FF"/>
                </a:solidFill>
              </a:rPr>
              <a:t>www.ig.cas.cz</a:t>
            </a:r>
            <a:r>
              <a:rPr lang="en-US" sz="1200" dirty="0">
                <a:solidFill>
                  <a:srgbClr val="0000FF"/>
                </a:solidFill>
              </a:rPr>
              <a:t>/en/structure/observatories/west-bohemia-seismic-network-</a:t>
            </a:r>
            <a:r>
              <a:rPr lang="en-US" sz="1200" dirty="0" err="1">
                <a:solidFill>
                  <a:srgbClr val="0000FF"/>
                </a:solidFill>
              </a:rPr>
              <a:t>webnet</a:t>
            </a:r>
            <a:r>
              <a:rPr lang="en-US" sz="1200" dirty="0">
                <a:solidFill>
                  <a:srgbClr val="0000FF"/>
                </a:solidFill>
              </a:rPr>
              <a:t>/recent-information-about-earthquake-</a:t>
            </a:r>
            <a:r>
              <a:rPr lang="en-US" sz="1200" dirty="0" err="1">
                <a:solidFill>
                  <a:srgbClr val="0000FF"/>
                </a:solidFill>
              </a:rPr>
              <a:t>swar</a:t>
            </a:r>
            <a:endParaRPr lang="en-US" sz="1200" dirty="0">
              <a:solidFill>
                <a:srgbClr val="0000FF"/>
              </a:solidFill>
            </a:endParaRPr>
          </a:p>
        </p:txBody>
      </p:sp>
    </p:spTree>
    <p:extLst>
      <p:ext uri="{BB962C8B-B14F-4D97-AF65-F5344CB8AC3E}">
        <p14:creationId xmlns:p14="http://schemas.microsoft.com/office/powerpoint/2010/main" val="7982735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415A18E-D992-431E-8910-C545634E217B}" type="slidenum">
              <a:rPr lang="en-US" smtClean="0"/>
              <a:pPr>
                <a:defRPr/>
              </a:pPr>
              <a:t>42</a:t>
            </a:fld>
            <a:endParaRPr lang="en-US"/>
          </a:p>
        </p:txBody>
      </p:sp>
      <p:pic>
        <p:nvPicPr>
          <p:cNvPr id="6" name="Picture 5" descr="Screen Shot 2017-02-19 at 3.03.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5239"/>
            <a:ext cx="9144000" cy="5716961"/>
          </a:xfrm>
          <a:prstGeom prst="rect">
            <a:avLst/>
          </a:prstGeom>
        </p:spPr>
      </p:pic>
    </p:spTree>
    <p:extLst>
      <p:ext uri="{BB962C8B-B14F-4D97-AF65-F5344CB8AC3E}">
        <p14:creationId xmlns:p14="http://schemas.microsoft.com/office/powerpoint/2010/main" val="36515676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415A18E-D992-431E-8910-C545634E217B}" type="slidenum">
              <a:rPr lang="en-US" smtClean="0"/>
              <a:pPr>
                <a:defRPr/>
              </a:pPr>
              <a:t>43</a:t>
            </a:fld>
            <a:endParaRPr lang="en-US"/>
          </a:p>
        </p:txBody>
      </p:sp>
      <p:pic>
        <p:nvPicPr>
          <p:cNvPr id="5" name="Picture 4" descr="Screen Shot 2017-02-19 at 3.04.52 PM.png"/>
          <p:cNvPicPr>
            <a:picLocks noChangeAspect="1"/>
          </p:cNvPicPr>
          <p:nvPr/>
        </p:nvPicPr>
        <p:blipFill rotWithShape="1">
          <a:blip r:embed="rId2">
            <a:extLst>
              <a:ext uri="{28A0092B-C50C-407E-A947-70E740481C1C}">
                <a14:useLocalDpi xmlns:a14="http://schemas.microsoft.com/office/drawing/2010/main" val="0"/>
              </a:ext>
            </a:extLst>
          </a:blip>
          <a:srcRect b="3229"/>
          <a:stretch/>
        </p:blipFill>
        <p:spPr>
          <a:xfrm>
            <a:off x="0" y="699656"/>
            <a:ext cx="9144000" cy="5000884"/>
          </a:xfrm>
          <a:prstGeom prst="rect">
            <a:avLst/>
          </a:prstGeom>
        </p:spPr>
      </p:pic>
    </p:spTree>
    <p:extLst>
      <p:ext uri="{BB962C8B-B14F-4D97-AF65-F5344CB8AC3E}">
        <p14:creationId xmlns:p14="http://schemas.microsoft.com/office/powerpoint/2010/main" val="14868419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effectLst>
                  <a:outerShdw blurRad="38100" dist="38100" dir="2700000" algn="tl">
                    <a:srgbClr val="000000">
                      <a:alpha val="43137"/>
                    </a:srgbClr>
                  </a:outerShdw>
                </a:effectLst>
                <a:latin typeface="Helvetica Neue Light"/>
                <a:cs typeface="Helvetica Neue Light"/>
              </a:rPr>
              <a:t>These look like earthquakes!</a:t>
            </a:r>
            <a:br>
              <a:rPr lang="en-US" dirty="0" smtClean="0">
                <a:solidFill>
                  <a:srgbClr val="FF0000"/>
                </a:solidFill>
                <a:effectLst>
                  <a:outerShdw blurRad="38100" dist="38100" dir="2700000" algn="tl">
                    <a:srgbClr val="000000">
                      <a:alpha val="43137"/>
                    </a:srgbClr>
                  </a:outerShdw>
                </a:effectLst>
                <a:latin typeface="Helvetica Neue Light"/>
                <a:cs typeface="Helvetica Neue Light"/>
              </a:rPr>
            </a:br>
            <a:r>
              <a:rPr lang="en-US" sz="3111" dirty="0" smtClean="0">
                <a:solidFill>
                  <a:srgbClr val="0000FF"/>
                </a:solidFill>
                <a:effectLst>
                  <a:outerShdw blurRad="38100" dist="38100" dir="2700000" algn="tl">
                    <a:srgbClr val="000000">
                      <a:alpha val="43137"/>
                    </a:srgbClr>
                  </a:outerShdw>
                </a:effectLst>
                <a:latin typeface="Helvetica Neue Light"/>
                <a:cs typeface="Helvetica Neue Light"/>
              </a:rPr>
              <a:t>Volatility (VIX)</a:t>
            </a:r>
            <a:endParaRPr lang="en-US" sz="3111" dirty="0">
              <a:solidFill>
                <a:srgbClr val="0000FF"/>
              </a:solidFill>
              <a:effectLst>
                <a:outerShdw blurRad="38100" dist="38100" dir="2700000" algn="tl">
                  <a:srgbClr val="000000">
                    <a:alpha val="43137"/>
                  </a:srgbClr>
                </a:outerShdw>
              </a:effectLst>
              <a:latin typeface="Helvetica Neue Light"/>
              <a:cs typeface="Helvetica Neue Light"/>
            </a:endParaRPr>
          </a:p>
        </p:txBody>
      </p:sp>
      <p:pic>
        <p:nvPicPr>
          <p:cNvPr id="4" name="Content Placeholder 3" descr="Screen Shot 2014-08-05 at 9.41.55 AM.png"/>
          <p:cNvPicPr>
            <a:picLocks noGrp="1" noChangeAspect="1"/>
          </p:cNvPicPr>
          <p:nvPr>
            <p:ph idx="1"/>
          </p:nvPr>
        </p:nvPicPr>
        <p:blipFill>
          <a:blip r:embed="rId2">
            <a:extLst>
              <a:ext uri="{28A0092B-C50C-407E-A947-70E740481C1C}">
                <a14:useLocalDpi xmlns:a14="http://schemas.microsoft.com/office/drawing/2010/main" val="0"/>
              </a:ext>
            </a:extLst>
          </a:blip>
          <a:srcRect l="-10163" r="-10163"/>
          <a:stretch>
            <a:fillRect/>
          </a:stretch>
        </p:blipFill>
        <p:spPr/>
      </p:pic>
      <p:sp>
        <p:nvSpPr>
          <p:cNvPr id="3" name="TextBox 2"/>
          <p:cNvSpPr txBox="1"/>
          <p:nvPr/>
        </p:nvSpPr>
        <p:spPr>
          <a:xfrm>
            <a:off x="628149" y="6253779"/>
            <a:ext cx="7920134" cy="369332"/>
          </a:xfrm>
          <a:prstGeom prst="rect">
            <a:avLst/>
          </a:prstGeom>
          <a:noFill/>
        </p:spPr>
        <p:txBody>
          <a:bodyPr wrap="square" rtlCol="0">
            <a:spAutoFit/>
          </a:bodyPr>
          <a:lstStyle/>
          <a:p>
            <a:pPr algn="ctr"/>
            <a:r>
              <a:rPr lang="en-US" dirty="0" smtClean="0">
                <a:solidFill>
                  <a:srgbClr val="0000FF"/>
                </a:solidFill>
              </a:rPr>
              <a:t>AM Petersen et al., Phys. Rev. E, 82, 036114 (2010)</a:t>
            </a:r>
            <a:endParaRPr lang="en-US" dirty="0">
              <a:solidFill>
                <a:srgbClr val="0000FF"/>
              </a:solidFill>
            </a:endParaRPr>
          </a:p>
        </p:txBody>
      </p:sp>
    </p:spTree>
    <p:extLst>
      <p:ext uri="{BB962C8B-B14F-4D97-AF65-F5344CB8AC3E}">
        <p14:creationId xmlns:p14="http://schemas.microsoft.com/office/powerpoint/2010/main" val="197025067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ext Box 2"/>
          <p:cNvSpPr txBox="1">
            <a:spLocks noChangeArrowheads="1"/>
          </p:cNvSpPr>
          <p:nvPr/>
        </p:nvSpPr>
        <p:spPr bwMode="auto">
          <a:xfrm>
            <a:off x="1152525" y="76200"/>
            <a:ext cx="6777038" cy="1077218"/>
          </a:xfrm>
          <a:prstGeom prst="rect">
            <a:avLst/>
          </a:prstGeom>
          <a:noFill/>
          <a:ln w="9525">
            <a:noFill/>
            <a:miter lim="800000"/>
            <a:headEnd/>
            <a:tailEnd/>
          </a:ln>
          <a:effectLst/>
        </p:spPr>
        <p:txBody>
          <a:bodyPr>
            <a:spAutoFit/>
          </a:bodyPr>
          <a:lstStyle/>
          <a:p>
            <a:pPr algn="ctr"/>
            <a:r>
              <a:rPr lang="en-US" sz="3200" dirty="0" smtClean="0">
                <a:solidFill>
                  <a:srgbClr val="FF0000"/>
                </a:solidFill>
                <a:latin typeface="Constantia" pitchFamily="18" charset="0"/>
                <a:cs typeface="Arial" charset="0"/>
              </a:rPr>
              <a:t>A Simple Earthquake Fault Model</a:t>
            </a:r>
            <a:endParaRPr lang="en-US" sz="3200" dirty="0">
              <a:solidFill>
                <a:srgbClr val="FF0000"/>
              </a:solidFill>
              <a:latin typeface="Constantia" pitchFamily="18" charset="0"/>
              <a:cs typeface="Arial" charset="0"/>
            </a:endParaRPr>
          </a:p>
          <a:p>
            <a:pPr algn="ctr"/>
            <a:r>
              <a:rPr lang="en-US" sz="1600" dirty="0">
                <a:solidFill>
                  <a:srgbClr val="0000FF"/>
                </a:solidFill>
                <a:latin typeface="Constantia" pitchFamily="18" charset="0"/>
                <a:cs typeface="Arial" charset="0"/>
              </a:rPr>
              <a:t>A simple model of an earthquake fault </a:t>
            </a:r>
            <a:r>
              <a:rPr lang="en-US" sz="1600" dirty="0" smtClean="0">
                <a:solidFill>
                  <a:srgbClr val="0000FF"/>
                </a:solidFill>
                <a:latin typeface="Constantia" pitchFamily="18" charset="0"/>
                <a:cs typeface="Arial" charset="0"/>
              </a:rPr>
              <a:t> </a:t>
            </a:r>
            <a:r>
              <a:rPr lang="en-US" sz="1600" dirty="0">
                <a:solidFill>
                  <a:srgbClr val="0000FF"/>
                </a:solidFill>
                <a:latin typeface="Constantia" pitchFamily="18" charset="0"/>
                <a:cs typeface="Arial" charset="0"/>
              </a:rPr>
              <a:t>( R </a:t>
            </a:r>
            <a:r>
              <a:rPr lang="en-US" sz="1600" dirty="0" err="1">
                <a:solidFill>
                  <a:srgbClr val="0000FF"/>
                </a:solidFill>
                <a:latin typeface="Constantia" pitchFamily="18" charset="0"/>
                <a:cs typeface="Arial" charset="0"/>
              </a:rPr>
              <a:t>Burridge</a:t>
            </a:r>
            <a:r>
              <a:rPr lang="en-US" sz="1600" dirty="0">
                <a:solidFill>
                  <a:srgbClr val="0000FF"/>
                </a:solidFill>
                <a:latin typeface="Constantia" pitchFamily="18" charset="0"/>
                <a:cs typeface="Arial" charset="0"/>
              </a:rPr>
              <a:t> and L </a:t>
            </a:r>
            <a:r>
              <a:rPr lang="en-US" sz="1600" dirty="0" err="1">
                <a:solidFill>
                  <a:srgbClr val="0000FF"/>
                </a:solidFill>
                <a:latin typeface="Constantia" pitchFamily="18" charset="0"/>
                <a:cs typeface="Arial" charset="0"/>
              </a:rPr>
              <a:t>Knopoff</a:t>
            </a:r>
            <a:r>
              <a:rPr lang="en-US" sz="1600" dirty="0">
                <a:solidFill>
                  <a:srgbClr val="0000FF"/>
                </a:solidFill>
                <a:latin typeface="Constantia" pitchFamily="18" charset="0"/>
                <a:cs typeface="Arial" charset="0"/>
              </a:rPr>
              <a:t>, BSSA, 1967; JBR &amp; DD Jackson, BSSA, 1977)</a:t>
            </a:r>
          </a:p>
        </p:txBody>
      </p:sp>
      <p:pic>
        <p:nvPicPr>
          <p:cNvPr id="440358" name="Picture 38" descr="Fig06New"/>
          <p:cNvPicPr>
            <a:picLocks noChangeAspect="1" noChangeArrowheads="1"/>
          </p:cNvPicPr>
          <p:nvPr/>
        </p:nvPicPr>
        <p:blipFill>
          <a:blip r:embed="rId3"/>
          <a:srcRect/>
          <a:stretch>
            <a:fillRect/>
          </a:stretch>
        </p:blipFill>
        <p:spPr bwMode="auto">
          <a:xfrm>
            <a:off x="1219200" y="1524000"/>
            <a:ext cx="6453480" cy="4900872"/>
          </a:xfrm>
          <a:prstGeom prst="rect">
            <a:avLst/>
          </a:prstGeom>
          <a:noFill/>
        </p:spPr>
      </p:pic>
    </p:spTree>
    <p:extLst>
      <p:ext uri="{BB962C8B-B14F-4D97-AF65-F5344CB8AC3E}">
        <p14:creationId xmlns:p14="http://schemas.microsoft.com/office/powerpoint/2010/main" val="41736047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06 at 4.0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6851"/>
          </a:xfrm>
          <a:prstGeom prst="rect">
            <a:avLst/>
          </a:prstGeom>
        </p:spPr>
      </p:pic>
    </p:spTree>
    <p:extLst>
      <p:ext uri="{BB962C8B-B14F-4D97-AF65-F5344CB8AC3E}">
        <p14:creationId xmlns:p14="http://schemas.microsoft.com/office/powerpoint/2010/main" val="3357110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4.0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23875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H="1" flipV="1">
            <a:off x="2971800" y="5384800"/>
            <a:ext cx="3403600" cy="127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755900" y="1397000"/>
            <a:ext cx="3759200"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 name="TextBox 8"/>
          <p:cNvSpPr txBox="1"/>
          <p:nvPr/>
        </p:nvSpPr>
        <p:spPr>
          <a:xfrm>
            <a:off x="584200" y="152400"/>
            <a:ext cx="7747000" cy="1354217"/>
          </a:xfrm>
          <a:prstGeom prst="rect">
            <a:avLst/>
          </a:prstGeom>
          <a:noFill/>
        </p:spPr>
        <p:txBody>
          <a:bodyPr wrap="square" rtlCol="0">
            <a:spAutoFit/>
          </a:bodyPr>
          <a:lstStyle/>
          <a:p>
            <a:pPr algn="ctr" defTabSz="457200" fontAlgn="auto">
              <a:spcBef>
                <a:spcPts val="0"/>
              </a:spcBef>
              <a:spcAft>
                <a:spcPts val="0"/>
              </a:spcAft>
            </a:pPr>
            <a:r>
              <a:rPr lang="en-US" sz="3600" dirty="0" smtClean="0">
                <a:solidFill>
                  <a:srgbClr val="FF6600"/>
                </a:solidFill>
                <a:latin typeface="Calibri"/>
              </a:rPr>
              <a:t>Physics Model of the Earthquake Cycle</a:t>
            </a:r>
          </a:p>
          <a:p>
            <a:pPr algn="ctr" defTabSz="457200" fontAlgn="auto">
              <a:spcBef>
                <a:spcPts val="0"/>
              </a:spcBef>
              <a:spcAft>
                <a:spcPts val="0"/>
              </a:spcAft>
            </a:pPr>
            <a:r>
              <a:rPr lang="en-US" sz="2800" dirty="0" smtClean="0">
                <a:solidFill>
                  <a:srgbClr val="0000FF"/>
                </a:solidFill>
                <a:latin typeface="Calibri"/>
              </a:rPr>
              <a:t>Nucleation as First Order Phase Transition</a:t>
            </a:r>
          </a:p>
          <a:p>
            <a:pPr algn="ctr" defTabSz="457200" fontAlgn="auto">
              <a:spcBef>
                <a:spcPts val="0"/>
              </a:spcBef>
              <a:spcAft>
                <a:spcPts val="0"/>
              </a:spcAft>
            </a:pPr>
            <a:r>
              <a:rPr lang="en-US" dirty="0" smtClean="0">
                <a:solidFill>
                  <a:srgbClr val="0000FF"/>
                </a:solidFill>
                <a:latin typeface="Calibri"/>
              </a:rPr>
              <a:t>(Courtesy Mark Yoder)</a:t>
            </a:r>
            <a:endParaRPr lang="en-US" dirty="0">
              <a:solidFill>
                <a:srgbClr val="0000FF"/>
              </a:solidFill>
              <a:latin typeface="Calibri"/>
            </a:endParaRPr>
          </a:p>
        </p:txBody>
      </p:sp>
      <p:sp>
        <p:nvSpPr>
          <p:cNvPr id="10" name="TextBox 9"/>
          <p:cNvSpPr txBox="1"/>
          <p:nvPr/>
        </p:nvSpPr>
        <p:spPr>
          <a:xfrm>
            <a:off x="1358900" y="5930900"/>
            <a:ext cx="6654800" cy="369332"/>
          </a:xfrm>
          <a:prstGeom prst="rect">
            <a:avLst/>
          </a:prstGeom>
          <a:noFill/>
        </p:spPr>
        <p:txBody>
          <a:bodyPr wrap="square" rtlCol="0">
            <a:spAutoFit/>
          </a:bodyPr>
          <a:lstStyle/>
          <a:p>
            <a:pPr algn="ctr" defTabSz="457200" fontAlgn="auto">
              <a:spcBef>
                <a:spcPts val="0"/>
              </a:spcBef>
              <a:spcAft>
                <a:spcPts val="0"/>
              </a:spcAft>
            </a:pPr>
            <a:r>
              <a:rPr lang="en-US" dirty="0" err="1" smtClean="0">
                <a:solidFill>
                  <a:prstClr val="black"/>
                </a:solidFill>
                <a:latin typeface="Calibri"/>
              </a:rPr>
              <a:t>Metastability</a:t>
            </a:r>
            <a:r>
              <a:rPr lang="en-US" dirty="0" smtClean="0">
                <a:solidFill>
                  <a:prstClr val="black"/>
                </a:solidFill>
                <a:latin typeface="Calibri"/>
              </a:rPr>
              <a:t>:  System state is no longer minimum energy</a:t>
            </a:r>
            <a:endParaRPr lang="en-US" dirty="0">
              <a:solidFill>
                <a:prstClr val="black"/>
              </a:solidFill>
              <a:latin typeface="Calibri"/>
            </a:endParaRPr>
          </a:p>
        </p:txBody>
      </p:sp>
      <p:pic>
        <p:nvPicPr>
          <p:cNvPr id="11" name="animated_dwf_eq.gif">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447800"/>
            <a:ext cx="5080000" cy="3810000"/>
          </a:xfrm>
          <a:prstGeom prst="rect">
            <a:avLst/>
          </a:prstGeom>
        </p:spPr>
      </p:pic>
    </p:spTree>
    <p:extLst>
      <p:ext uri="{BB962C8B-B14F-4D97-AF65-F5344CB8AC3E}">
        <p14:creationId xmlns:p14="http://schemas.microsoft.com/office/powerpoint/2010/main" val="910915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video>
              <p:cMediaNode vol="80000">
                <p:cTn id="2" fill="hold" display="0">
                  <p:stCondLst>
                    <p:cond delay="indefinite"/>
                  </p:stCondLst>
                </p:cTn>
                <p:tgtEl>
                  <p:spTgt spid="11"/>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3.51.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94"/>
            <a:ext cx="9144000" cy="6842606"/>
          </a:xfrm>
          <a:prstGeom prst="rect">
            <a:avLst/>
          </a:prstGeom>
        </p:spPr>
      </p:pic>
    </p:spTree>
    <p:extLst>
      <p:ext uri="{BB962C8B-B14F-4D97-AF65-F5344CB8AC3E}">
        <p14:creationId xmlns:p14="http://schemas.microsoft.com/office/powerpoint/2010/main" val="38801721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2067" y="1358028"/>
            <a:ext cx="5175250" cy="5499971"/>
          </a:xfrm>
          <a:prstGeom prst="rect">
            <a:avLst/>
          </a:prstGeom>
        </p:spPr>
      </p:pic>
      <p:sp>
        <p:nvSpPr>
          <p:cNvPr id="6" name="Title 2"/>
          <p:cNvSpPr txBox="1">
            <a:spLocks noGrp="1"/>
          </p:cNvSpPr>
          <p:nvPr>
            <p:ph type="title"/>
          </p:nvPr>
        </p:nvSpPr>
        <p:spPr>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Phase Transitions</a:t>
            </a:r>
            <a:br>
              <a:rPr lang="en-US" dirty="0" smtClean="0">
                <a:solidFill>
                  <a:srgbClr val="FF0000"/>
                </a:solidFill>
              </a:rPr>
            </a:br>
            <a:r>
              <a:rPr lang="en-US" sz="2700" dirty="0" smtClean="0">
                <a:solidFill>
                  <a:srgbClr val="0000FF"/>
                </a:solidFill>
              </a:rPr>
              <a:t>https://</a:t>
            </a:r>
            <a:r>
              <a:rPr lang="en-US" sz="2700" dirty="0" err="1" smtClean="0">
                <a:solidFill>
                  <a:srgbClr val="0000FF"/>
                </a:solidFill>
              </a:rPr>
              <a:t>en.wikipedia.org</a:t>
            </a:r>
            <a:r>
              <a:rPr lang="en-US" sz="2700" dirty="0" smtClean="0">
                <a:solidFill>
                  <a:srgbClr val="0000FF"/>
                </a:solidFill>
              </a:rPr>
              <a:t>/wiki/</a:t>
            </a:r>
            <a:r>
              <a:rPr lang="en-US" sz="2700" dirty="0" err="1" smtClean="0">
                <a:solidFill>
                  <a:srgbClr val="0000FF"/>
                </a:solidFill>
              </a:rPr>
              <a:t>Phase_transition</a:t>
            </a:r>
            <a:endParaRPr lang="en-US" sz="2700" dirty="0">
              <a:solidFill>
                <a:srgbClr val="0000FF"/>
              </a:solidFill>
            </a:endParaRPr>
          </a:p>
        </p:txBody>
      </p:sp>
    </p:spTree>
    <p:extLst>
      <p:ext uri="{BB962C8B-B14F-4D97-AF65-F5344CB8AC3E}">
        <p14:creationId xmlns:p14="http://schemas.microsoft.com/office/powerpoint/2010/main" val="35182297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ed_dwf_econ.gif">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070100" y="1524000"/>
            <a:ext cx="5080000" cy="3810000"/>
          </a:xfrm>
          <a:prstGeom prst="rect">
            <a:avLst/>
          </a:prstGeom>
        </p:spPr>
      </p:pic>
      <p:cxnSp>
        <p:nvCxnSpPr>
          <p:cNvPr id="6" name="Straight Arrow Connector 5"/>
          <p:cNvCxnSpPr/>
          <p:nvPr/>
        </p:nvCxnSpPr>
        <p:spPr>
          <a:xfrm flipH="1" flipV="1">
            <a:off x="2971800" y="5384800"/>
            <a:ext cx="3403600" cy="127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755900" y="1429568"/>
            <a:ext cx="3759200"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4200" y="169783"/>
            <a:ext cx="7747000" cy="1354217"/>
          </a:xfrm>
          <a:prstGeom prst="rect">
            <a:avLst/>
          </a:prstGeom>
          <a:noFill/>
        </p:spPr>
        <p:txBody>
          <a:bodyPr wrap="square" rtlCol="0">
            <a:spAutoFit/>
          </a:bodyPr>
          <a:lstStyle/>
          <a:p>
            <a:pPr algn="ctr"/>
            <a:r>
              <a:rPr lang="en-US" sz="3600" dirty="0" smtClean="0">
                <a:solidFill>
                  <a:srgbClr val="FF6600"/>
                </a:solidFill>
              </a:rPr>
              <a:t>Physics Model of the Market Cycle</a:t>
            </a:r>
          </a:p>
          <a:p>
            <a:pPr algn="ctr"/>
            <a:r>
              <a:rPr lang="en-US" sz="2800" dirty="0" smtClean="0">
                <a:solidFill>
                  <a:srgbClr val="0000FF"/>
                </a:solidFill>
              </a:rPr>
              <a:t>Nucleation as First Order Phase Transition</a:t>
            </a:r>
          </a:p>
          <a:p>
            <a:pPr algn="ctr"/>
            <a:r>
              <a:rPr lang="en-US" dirty="0" smtClean="0">
                <a:solidFill>
                  <a:srgbClr val="0000FF"/>
                </a:solidFill>
              </a:rPr>
              <a:t>(Courtesy Mark Yoder)</a:t>
            </a:r>
            <a:endParaRPr lang="en-US" dirty="0">
              <a:solidFill>
                <a:srgbClr val="0000FF"/>
              </a:solidFill>
            </a:endParaRPr>
          </a:p>
        </p:txBody>
      </p:sp>
      <p:sp>
        <p:nvSpPr>
          <p:cNvPr id="10" name="TextBox 9"/>
          <p:cNvSpPr txBox="1"/>
          <p:nvPr/>
        </p:nvSpPr>
        <p:spPr>
          <a:xfrm>
            <a:off x="1358900" y="5930900"/>
            <a:ext cx="6654800" cy="369332"/>
          </a:xfrm>
          <a:prstGeom prst="rect">
            <a:avLst/>
          </a:prstGeom>
          <a:noFill/>
        </p:spPr>
        <p:txBody>
          <a:bodyPr wrap="square" rtlCol="0">
            <a:spAutoFit/>
          </a:bodyPr>
          <a:lstStyle/>
          <a:p>
            <a:pPr algn="ctr"/>
            <a:r>
              <a:rPr lang="en-US" dirty="0" err="1" smtClean="0"/>
              <a:t>Metastability</a:t>
            </a:r>
            <a:r>
              <a:rPr lang="en-US" dirty="0" smtClean="0"/>
              <a:t>:  System state is no longer minimum energy</a:t>
            </a:r>
            <a:endParaRPr lang="en-US" dirty="0"/>
          </a:p>
        </p:txBody>
      </p:sp>
    </p:spTree>
    <p:extLst>
      <p:ext uri="{BB962C8B-B14F-4D97-AF65-F5344CB8AC3E}">
        <p14:creationId xmlns:p14="http://schemas.microsoft.com/office/powerpoint/2010/main" val="175886023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3.52.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3521" cy="6858000"/>
          </a:xfrm>
          <a:prstGeom prst="rect">
            <a:avLst/>
          </a:prstGeom>
        </p:spPr>
      </p:pic>
    </p:spTree>
    <p:extLst>
      <p:ext uri="{BB962C8B-B14F-4D97-AF65-F5344CB8AC3E}">
        <p14:creationId xmlns:p14="http://schemas.microsoft.com/office/powerpoint/2010/main" val="14363350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06 at 3.54.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8371"/>
          </a:xfrm>
          <a:prstGeom prst="rect">
            <a:avLst/>
          </a:prstGeom>
        </p:spPr>
      </p:pic>
    </p:spTree>
    <p:extLst>
      <p:ext uri="{BB962C8B-B14F-4D97-AF65-F5344CB8AC3E}">
        <p14:creationId xmlns:p14="http://schemas.microsoft.com/office/powerpoint/2010/main" val="1474558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3.53.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4542"/>
          </a:xfrm>
          <a:prstGeom prst="rect">
            <a:avLst/>
          </a:prstGeom>
        </p:spPr>
      </p:pic>
    </p:spTree>
    <p:extLst>
      <p:ext uri="{BB962C8B-B14F-4D97-AF65-F5344CB8AC3E}">
        <p14:creationId xmlns:p14="http://schemas.microsoft.com/office/powerpoint/2010/main" val="2244320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6 at 3.55.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4158"/>
          </a:xfrm>
          <a:prstGeom prst="rect">
            <a:avLst/>
          </a:prstGeom>
        </p:spPr>
      </p:pic>
    </p:spTree>
    <p:extLst>
      <p:ext uri="{BB962C8B-B14F-4D97-AF65-F5344CB8AC3E}">
        <p14:creationId xmlns:p14="http://schemas.microsoft.com/office/powerpoint/2010/main" val="1288636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rgbClr val="FF0000"/>
                </a:solidFill>
              </a:rPr>
              <a:t>Thermal Phase Diagram (Classical)</a:t>
            </a:r>
            <a:br>
              <a:rPr lang="en-US" dirty="0" smtClean="0">
                <a:solidFill>
                  <a:srgbClr val="FF0000"/>
                </a:solidFill>
              </a:rPr>
            </a:br>
            <a:r>
              <a:rPr lang="en-US" sz="2700" dirty="0" smtClean="0">
                <a:solidFill>
                  <a:srgbClr val="0000FF"/>
                </a:solidFill>
              </a:rPr>
              <a:t>https://</a:t>
            </a:r>
            <a:r>
              <a:rPr lang="en-US" sz="2700" dirty="0" err="1" smtClean="0">
                <a:solidFill>
                  <a:srgbClr val="0000FF"/>
                </a:solidFill>
              </a:rPr>
              <a:t>en.wikipedia.org</a:t>
            </a:r>
            <a:r>
              <a:rPr lang="en-US" sz="2700" dirty="0" smtClean="0">
                <a:solidFill>
                  <a:srgbClr val="0000FF"/>
                </a:solidFill>
              </a:rPr>
              <a:t>/wiki/</a:t>
            </a:r>
            <a:r>
              <a:rPr lang="en-US" sz="2700" dirty="0" err="1" smtClean="0">
                <a:solidFill>
                  <a:srgbClr val="0000FF"/>
                </a:solidFill>
              </a:rPr>
              <a:t>Phase_transition</a:t>
            </a:r>
            <a:endParaRPr lang="en-US" sz="2700" dirty="0">
              <a:solidFill>
                <a:srgbClr val="0000FF"/>
              </a:solidFill>
            </a:endParaRPr>
          </a:p>
        </p:txBody>
      </p:sp>
      <p:pic>
        <p:nvPicPr>
          <p:cNvPr id="5" name="Content Placeholder 4" descr="Screen Shot 2017-03-06 at 2.01.58 PM.png"/>
          <p:cNvPicPr>
            <a:picLocks noGrp="1" noChangeAspect="1"/>
          </p:cNvPicPr>
          <p:nvPr>
            <p:ph idx="1"/>
          </p:nvPr>
        </p:nvPicPr>
        <p:blipFill>
          <a:blip r:embed="rId2">
            <a:extLst>
              <a:ext uri="{28A0092B-C50C-407E-A947-70E740481C1C}">
                <a14:useLocalDpi xmlns:a14="http://schemas.microsoft.com/office/drawing/2010/main" val="0"/>
              </a:ext>
            </a:extLst>
          </a:blip>
          <a:srcRect l="-21988" r="-21988"/>
          <a:stretch>
            <a:fillRect/>
          </a:stretch>
        </p:blipFill>
        <p:spPr/>
      </p:pic>
    </p:spTree>
    <p:extLst>
      <p:ext uri="{BB962C8B-B14F-4D97-AF65-F5344CB8AC3E}">
        <p14:creationId xmlns:p14="http://schemas.microsoft.com/office/powerpoint/2010/main" val="1290619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QuantumPhaseTransition.png"/>
          <p:cNvPicPr>
            <a:picLocks noGrp="1" noChangeAspect="1"/>
          </p:cNvPicPr>
          <p:nvPr>
            <p:ph idx="1"/>
          </p:nvPr>
        </p:nvPicPr>
        <p:blipFill>
          <a:blip r:embed="rId2">
            <a:extLst>
              <a:ext uri="{28A0092B-C50C-407E-A947-70E740481C1C}">
                <a14:useLocalDpi xmlns:a14="http://schemas.microsoft.com/office/drawing/2010/main" val="0"/>
              </a:ext>
            </a:extLst>
          </a:blip>
          <a:srcRect l="-19559" r="-19559"/>
          <a:stretch>
            <a:fillRect/>
          </a:stretch>
        </p:blipFill>
        <p:spPr/>
      </p:pic>
      <p:sp>
        <p:nvSpPr>
          <p:cNvPr id="5" name="Title 2"/>
          <p:cNvSpPr>
            <a:spLocks noGrp="1"/>
          </p:cNvSpPr>
          <p:nvPr>
            <p:ph type="title"/>
          </p:nvPr>
        </p:nvSpPr>
        <p:spPr/>
        <p:txBody>
          <a:bodyPr>
            <a:normAutofit fontScale="90000"/>
          </a:bodyPr>
          <a:lstStyle/>
          <a:p>
            <a:r>
              <a:rPr lang="en-US" dirty="0" smtClean="0">
                <a:solidFill>
                  <a:srgbClr val="FF0000"/>
                </a:solidFill>
              </a:rPr>
              <a:t>Thermal Phase Diagram(Quantum)</a:t>
            </a:r>
            <a:br>
              <a:rPr lang="en-US" dirty="0" smtClean="0">
                <a:solidFill>
                  <a:srgbClr val="FF0000"/>
                </a:solidFill>
              </a:rPr>
            </a:br>
            <a:r>
              <a:rPr lang="en-US" sz="2700" dirty="0" smtClean="0">
                <a:solidFill>
                  <a:srgbClr val="0000FF"/>
                </a:solidFill>
              </a:rPr>
              <a:t>https://</a:t>
            </a:r>
            <a:r>
              <a:rPr lang="en-US" sz="2700" dirty="0" err="1" smtClean="0">
                <a:solidFill>
                  <a:srgbClr val="0000FF"/>
                </a:solidFill>
              </a:rPr>
              <a:t>en.wikipedia.org</a:t>
            </a:r>
            <a:r>
              <a:rPr lang="en-US" sz="2700" dirty="0" smtClean="0">
                <a:solidFill>
                  <a:srgbClr val="0000FF"/>
                </a:solidFill>
              </a:rPr>
              <a:t>/wiki/</a:t>
            </a:r>
            <a:r>
              <a:rPr lang="en-US" sz="2700" dirty="0" err="1" smtClean="0">
                <a:solidFill>
                  <a:srgbClr val="0000FF"/>
                </a:solidFill>
              </a:rPr>
              <a:t>Phase_transition</a:t>
            </a:r>
            <a:endParaRPr lang="en-US" sz="2700" dirty="0">
              <a:solidFill>
                <a:srgbClr val="0000FF"/>
              </a:solidFill>
            </a:endParaRPr>
          </a:p>
        </p:txBody>
      </p:sp>
    </p:spTree>
    <p:extLst>
      <p:ext uri="{BB962C8B-B14F-4D97-AF65-F5344CB8AC3E}">
        <p14:creationId xmlns:p14="http://schemas.microsoft.com/office/powerpoint/2010/main" val="1658037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Landau-</a:t>
            </a:r>
            <a:r>
              <a:rPr lang="en-US" dirty="0" err="1" smtClean="0">
                <a:solidFill>
                  <a:srgbClr val="FF0000"/>
                </a:solidFill>
              </a:rPr>
              <a:t>Ginzburg</a:t>
            </a:r>
            <a:r>
              <a:rPr lang="en-US" dirty="0">
                <a:solidFill>
                  <a:srgbClr val="FF0000"/>
                </a:solidFill>
              </a:rPr>
              <a:t>-</a:t>
            </a:r>
            <a:r>
              <a:rPr lang="en-US" dirty="0" smtClean="0">
                <a:solidFill>
                  <a:srgbClr val="FF0000"/>
                </a:solidFill>
              </a:rPr>
              <a:t>Wilson Theory</a:t>
            </a:r>
            <a:r>
              <a:rPr lang="en-US" dirty="0">
                <a:solidFill>
                  <a:srgbClr val="FF0000"/>
                </a:solidFill>
              </a:rPr>
              <a:t/>
            </a:r>
            <a:br>
              <a:rPr lang="en-US" dirty="0">
                <a:solidFill>
                  <a:srgbClr val="FF0000"/>
                </a:solidFill>
              </a:rPr>
            </a:br>
            <a:r>
              <a:rPr lang="en-US" sz="2700" dirty="0">
                <a:solidFill>
                  <a:srgbClr val="0000FF"/>
                </a:solidFill>
              </a:rPr>
              <a:t>http://</a:t>
            </a:r>
            <a:r>
              <a:rPr lang="en-US" sz="2700" dirty="0" err="1">
                <a:solidFill>
                  <a:srgbClr val="0000FF"/>
                </a:solidFill>
              </a:rPr>
              <a:t>mini.physics.sunysb.edu</a:t>
            </a:r>
            <a:r>
              <a:rPr lang="en-US" sz="2700" dirty="0">
                <a:solidFill>
                  <a:srgbClr val="0000FF"/>
                </a:solidFill>
              </a:rPr>
              <a:t>/~</a:t>
            </a:r>
            <a:r>
              <a:rPr lang="en-US" sz="2700" dirty="0" err="1">
                <a:solidFill>
                  <a:srgbClr val="0000FF"/>
                </a:solidFill>
              </a:rPr>
              <a:t>mdawber</a:t>
            </a:r>
            <a:r>
              <a:rPr lang="en-US" sz="2700" dirty="0">
                <a:solidFill>
                  <a:srgbClr val="0000FF"/>
                </a:solidFill>
              </a:rPr>
              <a:t>/</a:t>
            </a:r>
            <a:r>
              <a:rPr lang="en-US" sz="2700" dirty="0" err="1">
                <a:solidFill>
                  <a:srgbClr val="0000FF"/>
                </a:solidFill>
              </a:rPr>
              <a:t>research.htm</a:t>
            </a:r>
            <a:endParaRPr lang="en-US" sz="2700" dirty="0">
              <a:solidFill>
                <a:srgbClr val="0000FF"/>
              </a:solidFill>
            </a:endParaRPr>
          </a:p>
        </p:txBody>
      </p:sp>
      <p:pic>
        <p:nvPicPr>
          <p:cNvPr id="4" name="Content Placeholder 3" descr="phasetransitions.png"/>
          <p:cNvPicPr>
            <a:picLocks noGrp="1" noChangeAspect="1"/>
          </p:cNvPicPr>
          <p:nvPr>
            <p:ph idx="1"/>
          </p:nvPr>
        </p:nvPicPr>
        <p:blipFill>
          <a:blip r:embed="rId2">
            <a:extLst>
              <a:ext uri="{28A0092B-C50C-407E-A947-70E740481C1C}">
                <a14:useLocalDpi xmlns:a14="http://schemas.microsoft.com/office/drawing/2010/main" val="0"/>
              </a:ext>
            </a:extLst>
          </a:blip>
          <a:srcRect l="-7580" r="-7580"/>
          <a:stretch>
            <a:fillRect/>
          </a:stretch>
        </p:blipFill>
        <p:spPr/>
      </p:pic>
    </p:spTree>
    <p:extLst>
      <p:ext uri="{BB962C8B-B14F-4D97-AF65-F5344CB8AC3E}">
        <p14:creationId xmlns:p14="http://schemas.microsoft.com/office/powerpoint/2010/main" val="800745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06 at 1.5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1" y="0"/>
            <a:ext cx="9122169" cy="6858000"/>
          </a:xfrm>
          <a:prstGeom prst="rect">
            <a:avLst/>
          </a:prstGeom>
        </p:spPr>
      </p:pic>
      <p:sp>
        <p:nvSpPr>
          <p:cNvPr id="4" name="TextBox 3"/>
          <p:cNvSpPr txBox="1"/>
          <p:nvPr/>
        </p:nvSpPr>
        <p:spPr>
          <a:xfrm>
            <a:off x="518583" y="127008"/>
            <a:ext cx="7567084" cy="646331"/>
          </a:xfrm>
          <a:prstGeom prst="rect">
            <a:avLst/>
          </a:prstGeom>
          <a:solidFill>
            <a:schemeClr val="bg1"/>
          </a:solidFill>
        </p:spPr>
        <p:txBody>
          <a:bodyPr wrap="square" rtlCol="0">
            <a:spAutoFit/>
          </a:bodyPr>
          <a:lstStyle/>
          <a:p>
            <a:pPr algn="ctr"/>
            <a:r>
              <a:rPr lang="en-US" sz="3600" dirty="0" smtClean="0">
                <a:solidFill>
                  <a:srgbClr val="FF0000"/>
                </a:solidFill>
              </a:rPr>
              <a:t>Scaling in Magnetic Systems</a:t>
            </a:r>
            <a:endParaRPr lang="en-US" sz="3600" dirty="0">
              <a:solidFill>
                <a:srgbClr val="FF0000"/>
              </a:solidFill>
            </a:endParaRPr>
          </a:p>
        </p:txBody>
      </p:sp>
    </p:spTree>
    <p:extLst>
      <p:ext uri="{BB962C8B-B14F-4D97-AF65-F5344CB8AC3E}">
        <p14:creationId xmlns:p14="http://schemas.microsoft.com/office/powerpoint/2010/main" val="1500492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TotalTime>
  <Words>1119</Words>
  <Application>Microsoft Macintosh PowerPoint</Application>
  <PresentationFormat>On-screen Show (4:3)</PresentationFormat>
  <Paragraphs>157</Paragraphs>
  <Slides>54</Slides>
  <Notes>12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Equation</vt:lpstr>
      <vt:lpstr>Lecture 21</vt:lpstr>
      <vt:lpstr>Physics of the Markets</vt:lpstr>
      <vt:lpstr>Phase Transitions</vt:lpstr>
      <vt:lpstr>Thermal Phase Transitions https://en.wikipedia.org/wiki/Phase_transition</vt:lpstr>
      <vt:lpstr>Phase Transitions https://en.wikipedia.org/wiki/Phase_transition</vt:lpstr>
      <vt:lpstr>Thermal Phase Diagram (Classical) https://en.wikipedia.org/wiki/Phase_transition</vt:lpstr>
      <vt:lpstr>Thermal Phase Diagram(Quantum) https://en.wikipedia.org/wiki/Phase_transition</vt:lpstr>
      <vt:lpstr>Landau-Ginzburg-Wilson Theory http://mini.physics.sunysb.edu/~mdawber/research.htm</vt:lpstr>
      <vt:lpstr>PowerPoint Presentation</vt:lpstr>
      <vt:lpstr>PowerPoint Presentation</vt:lpstr>
      <vt:lpstr>Phase Transitions in Complex Systems https://theory.org/complexity/cdpt/html/node5.html</vt:lpstr>
      <vt:lpstr>Ehrenfest Classification https://en.wikipedia.org/wiki/Phase_transition</vt:lpstr>
      <vt:lpstr>PowerPoint Presentation</vt:lpstr>
      <vt:lpstr>PowerPoint Presentation</vt:lpstr>
      <vt:lpstr>Driven Systems</vt:lpstr>
      <vt:lpstr>Features Common to Earthquakes, Markets and the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Idealized Model of Elastic Rebound on a Fault Report of the 1906 Earthquake Investigation (1910)</vt:lpstr>
      <vt:lpstr>PowerPoint Presentation</vt:lpstr>
      <vt:lpstr>Earthquakes in Nankai Trough, Japan M Ando, Tectonophysics, v27, p112 (1975)</vt:lpstr>
      <vt:lpstr>PowerPoint Presentation</vt:lpstr>
      <vt:lpstr>PowerPoint Presentation</vt:lpstr>
      <vt:lpstr>PowerPoint Presentation</vt:lpstr>
      <vt:lpstr>PowerPoint Presentation</vt:lpstr>
      <vt:lpstr>Gutenberg-Richter Relation (1942)(Frequency-Magnitude Relation)</vt:lpstr>
      <vt:lpstr>PowerPoint Presentation</vt:lpstr>
      <vt:lpstr>PowerPoint Presentation</vt:lpstr>
      <vt:lpstr>Idealized Model of the Earthquake Cycle</vt:lpstr>
      <vt:lpstr>PowerPoint Presentation</vt:lpstr>
      <vt:lpstr>Scaling in Earthquakes and Financial Markets</vt:lpstr>
      <vt:lpstr>Hysteresis in the Economy http://jaredbernsteinblog.com/the-great-recession-hysteresis-tolstoy-and-unhappy-economies/</vt:lpstr>
      <vt:lpstr>Hysteresis in Fiscal Policy http://economistsview.typepad.com/economistsview/2016/12/hysteresis-and-fiscal-policy.html</vt:lpstr>
      <vt:lpstr>Earthquake Aftershocks https://hvo.wr.usgs.gov/earthquakes/destruct/1975Nov29/aftershock.html</vt:lpstr>
      <vt:lpstr>Time History of Earthquake Sequences in Western Bohemia</vt:lpstr>
      <vt:lpstr>PowerPoint Presentation</vt:lpstr>
      <vt:lpstr>PowerPoint Presentation</vt:lpstr>
      <vt:lpstr>These look like earthquakes! Volatility (VIX)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21</dc:title>
  <dc:creator>John Rundle</dc:creator>
  <cp:lastModifiedBy>John Rundle</cp:lastModifiedBy>
  <cp:revision>38</cp:revision>
  <dcterms:created xsi:type="dcterms:W3CDTF">2017-03-06T21:45:25Z</dcterms:created>
  <dcterms:modified xsi:type="dcterms:W3CDTF">2017-03-07T17:16:15Z</dcterms:modified>
</cp:coreProperties>
</file>