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256" r:id="rId2"/>
    <p:sldId id="259" r:id="rId3"/>
    <p:sldId id="303" r:id="rId4"/>
    <p:sldId id="307" r:id="rId5"/>
    <p:sldId id="269" r:id="rId6"/>
    <p:sldId id="270" r:id="rId7"/>
    <p:sldId id="276" r:id="rId8"/>
    <p:sldId id="304" r:id="rId9"/>
    <p:sldId id="280" r:id="rId10"/>
    <p:sldId id="281" r:id="rId11"/>
    <p:sldId id="262" r:id="rId12"/>
    <p:sldId id="272" r:id="rId13"/>
    <p:sldId id="308" r:id="rId14"/>
    <p:sldId id="274" r:id="rId15"/>
    <p:sldId id="275" r:id="rId16"/>
    <p:sldId id="265" r:id="rId17"/>
    <p:sldId id="277" r:id="rId18"/>
    <p:sldId id="279" r:id="rId19"/>
    <p:sldId id="278" r:id="rId20"/>
    <p:sldId id="282" r:id="rId21"/>
    <p:sldId id="283" r:id="rId22"/>
    <p:sldId id="285" r:id="rId23"/>
    <p:sldId id="284" r:id="rId24"/>
    <p:sldId id="286" r:id="rId25"/>
    <p:sldId id="287" r:id="rId26"/>
    <p:sldId id="288" r:id="rId27"/>
    <p:sldId id="289" r:id="rId28"/>
    <p:sldId id="301" r:id="rId29"/>
    <p:sldId id="263" r:id="rId30"/>
    <p:sldId id="300" r:id="rId31"/>
    <p:sldId id="302" r:id="rId32"/>
    <p:sldId id="290" r:id="rId33"/>
    <p:sldId id="291" r:id="rId34"/>
    <p:sldId id="293" r:id="rId35"/>
    <p:sldId id="260" r:id="rId36"/>
    <p:sldId id="294" r:id="rId37"/>
    <p:sldId id="295" r:id="rId38"/>
    <p:sldId id="305" r:id="rId39"/>
    <p:sldId id="306" r:id="rId40"/>
    <p:sldId id="296" r:id="rId41"/>
    <p:sldId id="297" r:id="rId42"/>
    <p:sldId id="298" r:id="rId43"/>
    <p:sldId id="299"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22FF"/>
    <a:srgbClr val="041CFF"/>
    <a:srgbClr val="083C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6"/>
    <p:restoredTop sz="94505"/>
  </p:normalViewPr>
  <p:slideViewPr>
    <p:cSldViewPr snapToGrid="0" snapToObjects="1" showGuides="1">
      <p:cViewPr varScale="1">
        <p:scale>
          <a:sx n="115" d="100"/>
          <a:sy n="115" d="100"/>
        </p:scale>
        <p:origin x="1368" y="2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01AE3C-E2B2-F14E-9EAD-0AF84CA2CC1F}" type="datetimeFigureOut">
              <a:rPr lang="en-US" smtClean="0"/>
              <a:t>1/2/21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D18129-9845-B74F-A837-5B70AACAAB8A}" type="slidenum">
              <a:rPr lang="en-US" smtClean="0"/>
              <a:t>‹#›</a:t>
            </a:fld>
            <a:endParaRPr lang="en-US"/>
          </a:p>
        </p:txBody>
      </p:sp>
    </p:spTree>
    <p:extLst>
      <p:ext uri="{BB962C8B-B14F-4D97-AF65-F5344CB8AC3E}">
        <p14:creationId xmlns:p14="http://schemas.microsoft.com/office/powerpoint/2010/main" val="1007844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Start here 2017-11-17</a:t>
            </a:r>
            <a:endParaRPr lang="en-US" dirty="0"/>
          </a:p>
        </p:txBody>
      </p:sp>
      <p:sp>
        <p:nvSpPr>
          <p:cNvPr id="4" name="Slide Number Placeholder 3"/>
          <p:cNvSpPr>
            <a:spLocks noGrp="1"/>
          </p:cNvSpPr>
          <p:nvPr>
            <p:ph type="sldNum" sz="quarter" idx="10"/>
          </p:nvPr>
        </p:nvSpPr>
        <p:spPr/>
        <p:txBody>
          <a:bodyPr/>
          <a:lstStyle/>
          <a:p>
            <a:fld id="{DFD18129-9845-B74F-A837-5B70AACAAB8A}" type="slidenum">
              <a:rPr lang="en-US" smtClean="0"/>
              <a:t>15</a:t>
            </a:fld>
            <a:endParaRPr lang="en-US"/>
          </a:p>
        </p:txBody>
      </p:sp>
    </p:spTree>
    <p:extLst>
      <p:ext uri="{BB962C8B-B14F-4D97-AF65-F5344CB8AC3E}">
        <p14:creationId xmlns:p14="http://schemas.microsoft.com/office/powerpoint/2010/main" val="1631861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D18129-9845-B74F-A837-5B70AACAAB8A}" type="slidenum">
              <a:rPr lang="en-US" smtClean="0"/>
              <a:t>27</a:t>
            </a:fld>
            <a:endParaRPr lang="en-US"/>
          </a:p>
        </p:txBody>
      </p:sp>
    </p:spTree>
    <p:extLst>
      <p:ext uri="{BB962C8B-B14F-4D97-AF65-F5344CB8AC3E}">
        <p14:creationId xmlns:p14="http://schemas.microsoft.com/office/powerpoint/2010/main" val="2811627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F639DA9-3EAB-0743-ACF5-80313A4CC431}" type="datetimeFigureOut">
              <a:rPr lang="en-US" smtClean="0"/>
              <a:pPr/>
              <a:t>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639DA9-3EAB-0743-ACF5-80313A4CC431}" type="datetimeFigureOut">
              <a:rPr lang="en-US" smtClean="0"/>
              <a:pPr/>
              <a:t>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639DA9-3EAB-0743-ACF5-80313A4CC431}" type="datetimeFigureOut">
              <a:rPr lang="en-US" smtClean="0"/>
              <a:pPr/>
              <a:t>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639DA9-3EAB-0743-ACF5-80313A4CC431}" type="datetimeFigureOut">
              <a:rPr lang="en-US" smtClean="0"/>
              <a:pPr/>
              <a:t>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639DA9-3EAB-0743-ACF5-80313A4CC431}" type="datetimeFigureOut">
              <a:rPr lang="en-US" smtClean="0"/>
              <a:pPr/>
              <a:t>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639DA9-3EAB-0743-ACF5-80313A4CC431}" type="datetimeFigureOut">
              <a:rPr lang="en-US" smtClean="0"/>
              <a:pPr/>
              <a:t>1/2/21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639DA9-3EAB-0743-ACF5-80313A4CC431}" type="datetimeFigureOut">
              <a:rPr lang="en-US" smtClean="0"/>
              <a:pPr/>
              <a:t>1/2/21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639DA9-3EAB-0743-ACF5-80313A4CC431}" type="datetimeFigureOut">
              <a:rPr lang="en-US" smtClean="0"/>
              <a:pPr/>
              <a:t>1/2/21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639DA9-3EAB-0743-ACF5-80313A4CC431}" type="datetimeFigureOut">
              <a:rPr lang="en-US" smtClean="0"/>
              <a:pPr/>
              <a:t>1/2/21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639DA9-3EAB-0743-ACF5-80313A4CC431}" type="datetimeFigureOut">
              <a:rPr lang="en-US" smtClean="0"/>
              <a:pPr/>
              <a:t>1/2/21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639DA9-3EAB-0743-ACF5-80313A4CC431}" type="datetimeFigureOut">
              <a:rPr lang="en-US" smtClean="0"/>
              <a:pPr/>
              <a:t>1/2/21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639DA9-3EAB-0743-ACF5-80313A4CC431}" type="datetimeFigureOut">
              <a:rPr lang="en-US" smtClean="0"/>
              <a:pPr/>
              <a:t>1/2/21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03CC9D-6EAB-594E-A35A-5D5CDDFB64D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600" b="0" i="0" kern="1200">
          <a:solidFill>
            <a:srgbClr val="FF0000"/>
          </a:solidFill>
          <a:latin typeface="Helvetica Neue Light"/>
          <a:ea typeface="+mj-ea"/>
          <a:cs typeface="Helvetica Neue Light"/>
        </a:defRPr>
      </a:lvl1pPr>
    </p:titleStyle>
    <p:bodyStyle>
      <a:lvl1pPr marL="342900" indent="-342900" algn="l" defTabSz="457200" rtl="0" eaLnBrk="1" latinLnBrk="0" hangingPunct="1">
        <a:spcBef>
          <a:spcPct val="20000"/>
        </a:spcBef>
        <a:buFont typeface="Arial"/>
        <a:buChar char="•"/>
        <a:defRPr sz="2800" b="0" i="0" kern="1200">
          <a:solidFill>
            <a:srgbClr val="0000FF"/>
          </a:solidFill>
          <a:latin typeface="Helvetica Neue Light"/>
          <a:ea typeface="+mn-ea"/>
          <a:cs typeface="Helvetica Neue Light"/>
        </a:defRPr>
      </a:lvl1pPr>
      <a:lvl2pPr marL="742950" indent="-285750" algn="l" defTabSz="457200" rtl="0" eaLnBrk="1" latinLnBrk="0" hangingPunct="1">
        <a:spcBef>
          <a:spcPct val="20000"/>
        </a:spcBef>
        <a:buFont typeface="Arial"/>
        <a:buChar char="–"/>
        <a:defRPr sz="2400" b="0" i="0" kern="1200">
          <a:solidFill>
            <a:srgbClr val="0000FF"/>
          </a:solidFill>
          <a:latin typeface="Helvetica Neue Light"/>
          <a:ea typeface="+mn-ea"/>
          <a:cs typeface="Helvetica Neue Light"/>
        </a:defRPr>
      </a:lvl2pPr>
      <a:lvl3pPr marL="1143000" indent="-228600" algn="l" defTabSz="457200" rtl="0" eaLnBrk="1" latinLnBrk="0" hangingPunct="1">
        <a:spcBef>
          <a:spcPct val="20000"/>
        </a:spcBef>
        <a:buFont typeface="Arial"/>
        <a:buChar char="•"/>
        <a:defRPr sz="2000" b="0" i="0" kern="1200">
          <a:solidFill>
            <a:srgbClr val="0000FF"/>
          </a:solidFill>
          <a:latin typeface="Helvetica Neue Light"/>
          <a:ea typeface="+mn-ea"/>
          <a:cs typeface="Helvetica Neue Light"/>
        </a:defRPr>
      </a:lvl3pPr>
      <a:lvl4pPr marL="1600200" indent="-228600" algn="l" defTabSz="457200" rtl="0" eaLnBrk="1" latinLnBrk="0" hangingPunct="1">
        <a:spcBef>
          <a:spcPct val="20000"/>
        </a:spcBef>
        <a:buFont typeface="Arial"/>
        <a:buChar char="–"/>
        <a:defRPr sz="1800" b="0" i="0" kern="1200">
          <a:solidFill>
            <a:srgbClr val="0000FF"/>
          </a:solidFill>
          <a:latin typeface="Helvetica Neue Light"/>
          <a:ea typeface="+mn-ea"/>
          <a:cs typeface="Helvetica Neue Light"/>
        </a:defRPr>
      </a:lvl4pPr>
      <a:lvl5pPr marL="2057400" indent="-228600" algn="l" defTabSz="457200" rtl="0" eaLnBrk="1" latinLnBrk="0" hangingPunct="1">
        <a:spcBef>
          <a:spcPct val="20000"/>
        </a:spcBef>
        <a:buFont typeface="Arial"/>
        <a:buChar char="»"/>
        <a:defRPr sz="1600" b="0" i="0" kern="1200">
          <a:solidFill>
            <a:srgbClr val="0000FF"/>
          </a:solidFill>
          <a:latin typeface="Helvetica Neue Light"/>
          <a:ea typeface="+mn-ea"/>
          <a:cs typeface="Helvetica Neu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Lecture 21</a:t>
            </a:r>
          </a:p>
        </p:txBody>
      </p:sp>
      <p:sp>
        <p:nvSpPr>
          <p:cNvPr id="3" name="Subtitle 2"/>
          <p:cNvSpPr>
            <a:spLocks noGrp="1"/>
          </p:cNvSpPr>
          <p:nvPr>
            <p:ph type="subTitle" idx="1"/>
          </p:nvPr>
        </p:nvSpPr>
        <p:spPr/>
        <p:txBody>
          <a:bodyPr/>
          <a:lstStyle/>
          <a:p>
            <a:r>
              <a:rPr lang="en-US" dirty="0">
                <a:solidFill>
                  <a:srgbClr val="0000FF"/>
                </a:solidFill>
              </a:rPr>
              <a:t>Dynamical Atmospheric Modes;</a:t>
            </a:r>
          </a:p>
          <a:p>
            <a:r>
              <a:rPr lang="en-US" dirty="0">
                <a:solidFill>
                  <a:srgbClr val="0000FF"/>
                </a:solidFill>
              </a:rPr>
              <a:t>ENSO, PDO, MJO</a:t>
            </a:r>
          </a:p>
          <a:p>
            <a:r>
              <a:rPr lang="en-US" dirty="0">
                <a:solidFill>
                  <a:srgbClr val="0000FF"/>
                </a:solidFill>
              </a:rPr>
              <a:t>John Rundle GEL/EPS 131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La Nina Conditions</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a:t>
            </a:r>
            <a:r>
              <a:rPr lang="en-US" sz="1800" dirty="0" err="1">
                <a:solidFill>
                  <a:srgbClr val="800000"/>
                </a:solidFill>
              </a:rPr>
              <a:t>El_Nino</a:t>
            </a:r>
            <a:endParaRPr lang="en-US" dirty="0"/>
          </a:p>
        </p:txBody>
      </p:sp>
      <p:pic>
        <p:nvPicPr>
          <p:cNvPr id="4" name="Content Placeholder 3" descr="Enso_lanina.png"/>
          <p:cNvPicPr>
            <a:picLocks noGrp="1" noChangeAspect="1"/>
          </p:cNvPicPr>
          <p:nvPr>
            <p:ph idx="1"/>
          </p:nvPr>
        </p:nvPicPr>
        <p:blipFill>
          <a:blip r:embed="rId2">
            <a:extLst>
              <a:ext uri="{28A0092B-C50C-407E-A947-70E740481C1C}">
                <a14:useLocalDpi xmlns:a14="http://schemas.microsoft.com/office/drawing/2010/main" val="0"/>
              </a:ext>
            </a:extLst>
          </a:blip>
          <a:srcRect l="-11961" r="-11961"/>
          <a:stretch>
            <a:fillRect/>
          </a:stretch>
        </p:blipFill>
        <p:spPr/>
      </p:pic>
      <p:sp>
        <p:nvSpPr>
          <p:cNvPr id="5" name="TextBox 4"/>
          <p:cNvSpPr txBox="1"/>
          <p:nvPr/>
        </p:nvSpPr>
        <p:spPr>
          <a:xfrm>
            <a:off x="457200" y="1417638"/>
            <a:ext cx="2121442" cy="1077218"/>
          </a:xfrm>
          <a:prstGeom prst="rect">
            <a:avLst/>
          </a:prstGeom>
          <a:noFill/>
        </p:spPr>
        <p:txBody>
          <a:bodyPr wrap="square" rtlCol="0">
            <a:spAutoFit/>
          </a:bodyPr>
          <a:lstStyle/>
          <a:p>
            <a:r>
              <a:rPr lang="en-US" sz="1600" dirty="0">
                <a:latin typeface="Helvetica Neue Light"/>
                <a:cs typeface="Helvetica Neue Light"/>
              </a:rPr>
              <a:t>“La Niña conditions: Warm water is farther west than usual.”</a:t>
            </a:r>
          </a:p>
          <a:p>
            <a:endParaRPr lang="en-US" sz="1600" dirty="0">
              <a:latin typeface="Helvetica Neue Light"/>
              <a:cs typeface="Helvetica Neue Light"/>
            </a:endParaRPr>
          </a:p>
        </p:txBody>
      </p:sp>
    </p:spTree>
    <p:extLst>
      <p:ext uri="{BB962C8B-B14F-4D97-AF65-F5344CB8AC3E}">
        <p14:creationId xmlns:p14="http://schemas.microsoft.com/office/powerpoint/2010/main" val="3660951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ENSO: El Nino and La Nina</a:t>
            </a:r>
            <a:br>
              <a:rPr lang="en-US" dirty="0"/>
            </a:br>
            <a:r>
              <a:rPr lang="en-US" sz="1800" dirty="0">
                <a:solidFill>
                  <a:srgbClr val="800000"/>
                </a:solidFill>
              </a:rPr>
              <a:t>http://</a:t>
            </a:r>
            <a:r>
              <a:rPr lang="en-US" sz="1800" dirty="0" err="1">
                <a:solidFill>
                  <a:srgbClr val="800000"/>
                </a:solidFill>
              </a:rPr>
              <a:t>www.climate.gov</a:t>
            </a:r>
            <a:endParaRPr lang="en-US" sz="1800" dirty="0">
              <a:solidFill>
                <a:srgbClr val="800000"/>
              </a:solidFill>
            </a:endParaRPr>
          </a:p>
        </p:txBody>
      </p:sp>
      <p:pic>
        <p:nvPicPr>
          <p:cNvPr id="4" name="Content Placeholder 3" descr="ENSO-states-viz_0.jpg"/>
          <p:cNvPicPr>
            <a:picLocks noGrp="1" noChangeAspect="1"/>
          </p:cNvPicPr>
          <p:nvPr>
            <p:ph idx="1"/>
          </p:nvPr>
        </p:nvPicPr>
        <p:blipFill>
          <a:blip r:embed="rId2">
            <a:extLst>
              <a:ext uri="{28A0092B-C50C-407E-A947-70E740481C1C}">
                <a14:useLocalDpi xmlns:a14="http://schemas.microsoft.com/office/drawing/2010/main" val="0"/>
              </a:ext>
            </a:extLst>
          </a:blip>
          <a:srcRect l="-5307" r="-5307"/>
          <a:stretch>
            <a:fillRect/>
          </a:stretch>
        </p:blipFill>
        <p:spPr/>
      </p:pic>
    </p:spTree>
    <p:extLst>
      <p:ext uri="{BB962C8B-B14F-4D97-AF65-F5344CB8AC3E}">
        <p14:creationId xmlns:p14="http://schemas.microsoft.com/office/powerpoint/2010/main" val="3935589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ENSO Characteristics</a:t>
            </a:r>
          </a:p>
        </p:txBody>
      </p:sp>
      <p:sp>
        <p:nvSpPr>
          <p:cNvPr id="3" name="Content Placeholder 2"/>
          <p:cNvSpPr>
            <a:spLocks noGrp="1"/>
          </p:cNvSpPr>
          <p:nvPr>
            <p:ph sz="half" idx="1"/>
          </p:nvPr>
        </p:nvSpPr>
        <p:spPr>
          <a:xfrm>
            <a:off x="457200" y="1454775"/>
            <a:ext cx="4038600" cy="4525963"/>
          </a:xfrm>
        </p:spPr>
        <p:txBody>
          <a:bodyPr>
            <a:noAutofit/>
          </a:bodyPr>
          <a:lstStyle/>
          <a:p>
            <a:r>
              <a:rPr lang="en-US" sz="1600" dirty="0"/>
              <a:t>“El Niño is defined by prolonged warming in the </a:t>
            </a:r>
            <a:r>
              <a:rPr lang="en-US" sz="1600" dirty="0">
                <a:solidFill>
                  <a:schemeClr val="tx1"/>
                </a:solidFill>
              </a:rPr>
              <a:t>eastern</a:t>
            </a:r>
            <a:r>
              <a:rPr lang="en-US" sz="1600" dirty="0"/>
              <a:t> Pacific Ocean sea surface temperatures when compared with the average value. </a:t>
            </a:r>
          </a:p>
          <a:p>
            <a:r>
              <a:rPr lang="en-US" sz="1600" dirty="0"/>
              <a:t>The accepted definition is a warming of at least 0.5°C (0.9°F) averaged over the east-central tropical Pacific Ocean.</a:t>
            </a:r>
          </a:p>
          <a:p>
            <a:r>
              <a:rPr lang="en-US" sz="1600" b="1" dirty="0">
                <a:solidFill>
                  <a:schemeClr val="tx1"/>
                </a:solidFill>
              </a:rPr>
              <a:t>Typically, this anomaly happens at irregular intervals of two to seven years, and lasts nine months to two years</a:t>
            </a:r>
            <a:r>
              <a:rPr lang="en-US" sz="1600" dirty="0"/>
              <a:t>. </a:t>
            </a:r>
          </a:p>
          <a:p>
            <a:r>
              <a:rPr lang="en-US" sz="1600" dirty="0">
                <a:solidFill>
                  <a:schemeClr val="tx1"/>
                </a:solidFill>
              </a:rPr>
              <a:t>The average period length is five years</a:t>
            </a:r>
            <a:r>
              <a:rPr lang="en-US" sz="1600" dirty="0"/>
              <a:t>. </a:t>
            </a:r>
          </a:p>
          <a:p>
            <a:r>
              <a:rPr lang="en-US" sz="1600" dirty="0"/>
              <a:t>When this warming occurs for only seven to nine months, it is classified as El Niño "conditions”</a:t>
            </a:r>
          </a:p>
          <a:p>
            <a:r>
              <a:rPr lang="en-US" sz="1600" dirty="0"/>
              <a:t>When it occurs for more than that period, it is classified as El Niño "episodes”.</a:t>
            </a:r>
          </a:p>
          <a:p>
            <a:r>
              <a:rPr lang="en-US" sz="1600" dirty="0"/>
              <a:t>Similarly, La Niña conditions and episodes are defined for cooling.”</a:t>
            </a:r>
          </a:p>
          <a:p>
            <a:endParaRPr lang="en-US" sz="1600" dirty="0"/>
          </a:p>
        </p:txBody>
      </p:sp>
      <p:pic>
        <p:nvPicPr>
          <p:cNvPr id="5" name="Content Placeholder 3" descr="ENSO-states-viz_0.jpg"/>
          <p:cNvPicPr>
            <a:picLocks noGrp="1" noChangeAspect="1"/>
          </p:cNvPicPr>
          <p:nvPr>
            <p:ph sz="half" idx="2"/>
          </p:nvPr>
        </p:nvPicPr>
        <p:blipFill>
          <a:blip r:embed="rId2">
            <a:extLst>
              <a:ext uri="{28A0092B-C50C-407E-A947-70E740481C1C}">
                <a14:useLocalDpi xmlns:a14="http://schemas.microsoft.com/office/drawing/2010/main" val="0"/>
              </a:ext>
            </a:extLst>
          </a:blip>
          <a:srcRect t="-42110" b="-42110"/>
          <a:stretch>
            <a:fillRect/>
          </a:stretch>
        </p:blipFill>
        <p:spPr/>
      </p:pic>
    </p:spTree>
    <p:extLst>
      <p:ext uri="{BB962C8B-B14F-4D97-AF65-F5344CB8AC3E}">
        <p14:creationId xmlns:p14="http://schemas.microsoft.com/office/powerpoint/2010/main" val="150149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B59622-E607-D940-BDBB-781853B693E9}"/>
              </a:ext>
            </a:extLst>
          </p:cNvPr>
          <p:cNvSpPr>
            <a:spLocks noGrp="1"/>
          </p:cNvSpPr>
          <p:nvPr>
            <p:ph type="title"/>
          </p:nvPr>
        </p:nvSpPr>
        <p:spPr/>
        <p:txBody>
          <a:bodyPr>
            <a:normAutofit/>
          </a:bodyPr>
          <a:lstStyle/>
          <a:p>
            <a:r>
              <a:rPr lang="en-US" dirty="0"/>
              <a:t>Sea Surface Temperature Anomalies</a:t>
            </a:r>
            <a:br>
              <a:rPr lang="en-US" dirty="0"/>
            </a:br>
            <a:r>
              <a:rPr lang="en-US" sz="2200" dirty="0">
                <a:solidFill>
                  <a:srgbClr val="1F22FF"/>
                </a:solidFill>
              </a:rPr>
              <a:t>https://</a:t>
            </a:r>
            <a:r>
              <a:rPr lang="en-US" sz="2200" dirty="0" err="1">
                <a:solidFill>
                  <a:srgbClr val="1F22FF"/>
                </a:solidFill>
              </a:rPr>
              <a:t>en.wikipedia.org</a:t>
            </a:r>
            <a:r>
              <a:rPr lang="en-US" sz="2200" dirty="0">
                <a:solidFill>
                  <a:srgbClr val="1F22FF"/>
                </a:solidFill>
              </a:rPr>
              <a:t>/wiki/</a:t>
            </a:r>
            <a:r>
              <a:rPr lang="en-US" sz="2200" dirty="0" err="1">
                <a:solidFill>
                  <a:srgbClr val="1F22FF"/>
                </a:solidFill>
              </a:rPr>
              <a:t>El_Nino</a:t>
            </a:r>
            <a:endParaRPr lang="en-US" sz="2200" dirty="0">
              <a:solidFill>
                <a:srgbClr val="1F22FF"/>
              </a:solidFill>
            </a:endParaRPr>
          </a:p>
        </p:txBody>
      </p:sp>
      <p:pic>
        <p:nvPicPr>
          <p:cNvPr id="8" name="Content Placeholder 7">
            <a:extLst>
              <a:ext uri="{FF2B5EF4-FFF2-40B4-BE49-F238E27FC236}">
                <a16:creationId xmlns:a16="http://schemas.microsoft.com/office/drawing/2014/main" id="{B65D91AC-83DD-404F-A95C-94CD6EE5097E}"/>
              </a:ext>
            </a:extLst>
          </p:cNvPr>
          <p:cNvPicPr>
            <a:picLocks noGrp="1" noChangeAspect="1"/>
          </p:cNvPicPr>
          <p:nvPr>
            <p:ph idx="1"/>
          </p:nvPr>
        </p:nvPicPr>
        <p:blipFill>
          <a:blip r:embed="rId2"/>
          <a:stretch>
            <a:fillRect/>
          </a:stretch>
        </p:blipFill>
        <p:spPr>
          <a:xfrm>
            <a:off x="607277" y="2078211"/>
            <a:ext cx="4762500" cy="2298700"/>
          </a:xfrm>
        </p:spPr>
      </p:pic>
      <p:pic>
        <p:nvPicPr>
          <p:cNvPr id="10" name="Picture 9">
            <a:extLst>
              <a:ext uri="{FF2B5EF4-FFF2-40B4-BE49-F238E27FC236}">
                <a16:creationId xmlns:a16="http://schemas.microsoft.com/office/drawing/2014/main" id="{557A1CF2-BA7C-764E-9DBE-5DFC6800B28B}"/>
              </a:ext>
            </a:extLst>
          </p:cNvPr>
          <p:cNvPicPr>
            <a:picLocks noChangeAspect="1"/>
          </p:cNvPicPr>
          <p:nvPr/>
        </p:nvPicPr>
        <p:blipFill>
          <a:blip r:embed="rId3"/>
          <a:stretch>
            <a:fillRect/>
          </a:stretch>
        </p:blipFill>
        <p:spPr>
          <a:xfrm>
            <a:off x="5523516" y="1895707"/>
            <a:ext cx="3163284" cy="4723838"/>
          </a:xfrm>
          <a:prstGeom prst="rect">
            <a:avLst/>
          </a:prstGeom>
        </p:spPr>
      </p:pic>
      <p:sp>
        <p:nvSpPr>
          <p:cNvPr id="11" name="TextBox 10">
            <a:extLst>
              <a:ext uri="{FF2B5EF4-FFF2-40B4-BE49-F238E27FC236}">
                <a16:creationId xmlns:a16="http://schemas.microsoft.com/office/drawing/2014/main" id="{1A11980D-FB12-D649-ABB3-3C89518A2376}"/>
              </a:ext>
            </a:extLst>
          </p:cNvPr>
          <p:cNvSpPr txBox="1"/>
          <p:nvPr/>
        </p:nvSpPr>
        <p:spPr>
          <a:xfrm>
            <a:off x="1081668" y="4716966"/>
            <a:ext cx="3668752" cy="923330"/>
          </a:xfrm>
          <a:prstGeom prst="rect">
            <a:avLst/>
          </a:prstGeom>
          <a:noFill/>
        </p:spPr>
        <p:txBody>
          <a:bodyPr wrap="square" rtlCol="0">
            <a:spAutoFit/>
          </a:bodyPr>
          <a:lstStyle/>
          <a:p>
            <a:r>
              <a:rPr lang="en-US" dirty="0"/>
              <a:t>Time loop of Sea Surface Temperature anomalies for week centered on July 12, 2006</a:t>
            </a:r>
          </a:p>
        </p:txBody>
      </p:sp>
    </p:spTree>
    <p:extLst>
      <p:ext uri="{BB962C8B-B14F-4D97-AF65-F5344CB8AC3E}">
        <p14:creationId xmlns:p14="http://schemas.microsoft.com/office/powerpoint/2010/main" val="496294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ENSO: Time Series</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a:t>
            </a:r>
            <a:r>
              <a:rPr lang="en-US" sz="1800" dirty="0" err="1">
                <a:solidFill>
                  <a:srgbClr val="800000"/>
                </a:solidFill>
              </a:rPr>
              <a:t>El_Nino</a:t>
            </a:r>
            <a:endParaRPr lang="en-US" sz="1800" dirty="0">
              <a:solidFill>
                <a:srgbClr val="800000"/>
              </a:solidFill>
            </a:endParaRPr>
          </a:p>
        </p:txBody>
      </p:sp>
      <p:pic>
        <p:nvPicPr>
          <p:cNvPr id="4" name="Content Placeholder 3" descr="800px-Soi.png"/>
          <p:cNvPicPr>
            <a:picLocks noGrp="1" noChangeAspect="1"/>
          </p:cNvPicPr>
          <p:nvPr>
            <p:ph idx="1"/>
          </p:nvPr>
        </p:nvPicPr>
        <p:blipFill>
          <a:blip r:embed="rId2">
            <a:extLst>
              <a:ext uri="{28A0092B-C50C-407E-A947-70E740481C1C}">
                <a14:useLocalDpi xmlns:a14="http://schemas.microsoft.com/office/drawing/2010/main" val="0"/>
              </a:ext>
            </a:extLst>
          </a:blip>
          <a:srcRect l="-9095" r="-9095"/>
          <a:stretch>
            <a:fillRect/>
          </a:stretch>
        </p:blipFill>
        <p:spPr/>
      </p:pic>
      <p:sp>
        <p:nvSpPr>
          <p:cNvPr id="3" name="TextBox 2">
            <a:extLst>
              <a:ext uri="{FF2B5EF4-FFF2-40B4-BE49-F238E27FC236}">
                <a16:creationId xmlns:a16="http://schemas.microsoft.com/office/drawing/2014/main" id="{56E06C6B-9F05-C040-B81B-93AB9C5B5379}"/>
              </a:ext>
            </a:extLst>
          </p:cNvPr>
          <p:cNvSpPr txBox="1"/>
          <p:nvPr/>
        </p:nvSpPr>
        <p:spPr>
          <a:xfrm>
            <a:off x="1527724" y="6333893"/>
            <a:ext cx="6322739" cy="369332"/>
          </a:xfrm>
          <a:prstGeom prst="rect">
            <a:avLst/>
          </a:prstGeom>
          <a:noFill/>
        </p:spPr>
        <p:txBody>
          <a:bodyPr wrap="square" rtlCol="0">
            <a:spAutoFit/>
          </a:bodyPr>
          <a:lstStyle/>
          <a:p>
            <a:r>
              <a:rPr lang="en-US" dirty="0"/>
              <a:t>SOI  =  Air pressure at Tahiti – Air pressure at Darwin, Australia</a:t>
            </a:r>
          </a:p>
        </p:txBody>
      </p:sp>
    </p:spTree>
    <p:extLst>
      <p:ext uri="{BB962C8B-B14F-4D97-AF65-F5344CB8AC3E}">
        <p14:creationId xmlns:p14="http://schemas.microsoft.com/office/powerpoint/2010/main" val="2522820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Onset of El Nino</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/wiki/El_</a:t>
            </a:r>
            <a:endParaRPr lang="en-US" dirty="0"/>
          </a:p>
        </p:txBody>
      </p:sp>
      <p:sp>
        <p:nvSpPr>
          <p:cNvPr id="3" name="Content Placeholder 2"/>
          <p:cNvSpPr>
            <a:spLocks noGrp="1"/>
          </p:cNvSpPr>
          <p:nvPr>
            <p:ph idx="1"/>
          </p:nvPr>
        </p:nvSpPr>
        <p:spPr/>
        <p:txBody>
          <a:bodyPr>
            <a:normAutofit/>
          </a:bodyPr>
          <a:lstStyle/>
          <a:p>
            <a:pPr>
              <a:spcBef>
                <a:spcPts val="0"/>
              </a:spcBef>
              <a:spcAft>
                <a:spcPts val="1200"/>
              </a:spcAft>
            </a:pPr>
            <a:r>
              <a:rPr lang="en-US" sz="1400" dirty="0"/>
              <a:t>“The first signs of an El Niño are:</a:t>
            </a:r>
          </a:p>
          <a:p>
            <a:pPr lvl="1">
              <a:spcBef>
                <a:spcPts val="0"/>
              </a:spcBef>
              <a:spcAft>
                <a:spcPts val="1200"/>
              </a:spcAft>
            </a:pPr>
            <a:r>
              <a:rPr lang="en-US" sz="1400" dirty="0">
                <a:solidFill>
                  <a:srgbClr val="800000"/>
                </a:solidFill>
              </a:rPr>
              <a:t>Rise in surface pressure over the Indian Ocean, Indonesia, and Australia</a:t>
            </a:r>
          </a:p>
          <a:p>
            <a:pPr lvl="1">
              <a:spcBef>
                <a:spcPts val="0"/>
              </a:spcBef>
              <a:spcAft>
                <a:spcPts val="1200"/>
              </a:spcAft>
            </a:pPr>
            <a:r>
              <a:rPr lang="en-US" sz="1400" dirty="0">
                <a:solidFill>
                  <a:srgbClr val="800000"/>
                </a:solidFill>
              </a:rPr>
              <a:t>Fall in air pressure over Tahiti and the rest of the central and eastern Pacific Ocean</a:t>
            </a:r>
          </a:p>
          <a:p>
            <a:pPr lvl="1">
              <a:spcBef>
                <a:spcPts val="0"/>
              </a:spcBef>
              <a:spcAft>
                <a:spcPts val="1200"/>
              </a:spcAft>
            </a:pPr>
            <a:r>
              <a:rPr lang="en-US" sz="1400" dirty="0">
                <a:solidFill>
                  <a:srgbClr val="800000"/>
                </a:solidFill>
              </a:rPr>
              <a:t>Trade winds in the south Pacific weaken or head east</a:t>
            </a:r>
          </a:p>
          <a:p>
            <a:pPr lvl="1">
              <a:spcBef>
                <a:spcPts val="0"/>
              </a:spcBef>
              <a:spcAft>
                <a:spcPts val="1200"/>
              </a:spcAft>
            </a:pPr>
            <a:r>
              <a:rPr lang="en-US" sz="1400" dirty="0">
                <a:solidFill>
                  <a:srgbClr val="800000"/>
                </a:solidFill>
              </a:rPr>
              <a:t>Warm air rises near Peru, causing rain in the northern Peruvian deserts</a:t>
            </a:r>
          </a:p>
          <a:p>
            <a:pPr lvl="1">
              <a:spcBef>
                <a:spcPts val="0"/>
              </a:spcBef>
              <a:spcAft>
                <a:spcPts val="1200"/>
              </a:spcAft>
            </a:pPr>
            <a:r>
              <a:rPr lang="en-US" sz="1400" dirty="0">
                <a:solidFill>
                  <a:srgbClr val="800000"/>
                </a:solidFill>
              </a:rPr>
              <a:t>Then warm water spreads from the west Pacific and the Indian Ocean to the east Pacific. </a:t>
            </a:r>
          </a:p>
          <a:p>
            <a:pPr lvl="1">
              <a:spcBef>
                <a:spcPts val="0"/>
              </a:spcBef>
              <a:spcAft>
                <a:spcPts val="1200"/>
              </a:spcAft>
            </a:pPr>
            <a:r>
              <a:rPr lang="en-US" sz="1400" dirty="0">
                <a:solidFill>
                  <a:srgbClr val="800000"/>
                </a:solidFill>
              </a:rPr>
              <a:t>The warm water takes the rain with it, causing extensive drought in the western Pacific and rainfall in the normally dry eastern Pacific (failure of the monsoon).</a:t>
            </a:r>
          </a:p>
          <a:p>
            <a:pPr>
              <a:spcBef>
                <a:spcPts val="0"/>
              </a:spcBef>
              <a:spcAft>
                <a:spcPts val="1200"/>
              </a:spcAft>
            </a:pPr>
            <a:r>
              <a:rPr lang="en-US" sz="1400" dirty="0"/>
              <a:t>El Niño's warm rush of nutrient-poor water heated by its eastward passage in the Equatorial Current, replaces the cold, nutrient-rich surface water of the Humboldt Current. </a:t>
            </a:r>
          </a:p>
          <a:p>
            <a:pPr>
              <a:spcBef>
                <a:spcPts val="0"/>
              </a:spcBef>
              <a:spcAft>
                <a:spcPts val="1200"/>
              </a:spcAft>
            </a:pPr>
            <a:r>
              <a:rPr lang="en-US" sz="1400" dirty="0"/>
              <a:t>When El Niño conditions last for many months, extensive ocean warming and the reduction in easterly trade winds limits upwelling of cold nutrient-rich deep water, and its economic impact to local fishing for an international market can be serious.”</a:t>
            </a:r>
          </a:p>
          <a:p>
            <a:pPr>
              <a:spcBef>
                <a:spcPts val="0"/>
              </a:spcBef>
              <a:spcAft>
                <a:spcPts val="1200"/>
              </a:spcAft>
            </a:pPr>
            <a:endParaRPr lang="en-US" sz="1400" dirty="0"/>
          </a:p>
          <a:p>
            <a:pPr>
              <a:spcBef>
                <a:spcPts val="0"/>
              </a:spcBef>
              <a:spcAft>
                <a:spcPts val="1200"/>
              </a:spcAft>
            </a:pPr>
            <a:endParaRPr lang="en-US" sz="1400" dirty="0"/>
          </a:p>
        </p:txBody>
      </p:sp>
    </p:spTree>
    <p:extLst>
      <p:ext uri="{BB962C8B-B14F-4D97-AF65-F5344CB8AC3E}">
        <p14:creationId xmlns:p14="http://schemas.microsoft.com/office/powerpoint/2010/main" val="3162389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To Repeat: Normal &amp; El Nino Conditions</a:t>
            </a:r>
            <a:br>
              <a:rPr lang="en-US" dirty="0"/>
            </a:br>
            <a:r>
              <a:rPr lang="en-US" sz="1800" dirty="0">
                <a:solidFill>
                  <a:srgbClr val="800000"/>
                </a:solidFill>
              </a:rPr>
              <a:t>http://</a:t>
            </a:r>
            <a:r>
              <a:rPr lang="en-US" sz="1800" dirty="0" err="1">
                <a:solidFill>
                  <a:srgbClr val="800000"/>
                </a:solidFill>
              </a:rPr>
              <a:t>spaceplace.nasa.gov</a:t>
            </a:r>
            <a:r>
              <a:rPr lang="en-US" sz="1800" dirty="0">
                <a:solidFill>
                  <a:srgbClr val="800000"/>
                </a:solidFill>
              </a:rPr>
              <a:t>/el-</a:t>
            </a:r>
            <a:r>
              <a:rPr lang="en-US" sz="1800" dirty="0" err="1">
                <a:solidFill>
                  <a:srgbClr val="800000"/>
                </a:solidFill>
              </a:rPr>
              <a:t>nino</a:t>
            </a:r>
            <a:r>
              <a:rPr lang="en-US" sz="1800" dirty="0">
                <a:solidFill>
                  <a:srgbClr val="800000"/>
                </a:solidFill>
              </a:rPr>
              <a:t>/en/</a:t>
            </a:r>
          </a:p>
        </p:txBody>
      </p:sp>
      <p:pic>
        <p:nvPicPr>
          <p:cNvPr id="9" name="Content Placeholder 8" descr="el_nino_norm_3d.en.gif"/>
          <p:cNvPicPr>
            <a:picLocks noGrp="1" noChangeAspect="1"/>
          </p:cNvPicPr>
          <p:nvPr>
            <p:ph sz="half" idx="1"/>
          </p:nvPr>
        </p:nvPicPr>
        <p:blipFill>
          <a:blip r:embed="rId2">
            <a:extLst>
              <a:ext uri="{28A0092B-C50C-407E-A947-70E740481C1C}">
                <a14:useLocalDpi xmlns:a14="http://schemas.microsoft.com/office/drawing/2010/main" val="0"/>
              </a:ext>
            </a:extLst>
          </a:blip>
          <a:srcRect t="-45512" b="-45512"/>
          <a:stretch>
            <a:fillRect/>
          </a:stretch>
        </p:blipFill>
        <p:spPr/>
      </p:pic>
      <p:pic>
        <p:nvPicPr>
          <p:cNvPr id="10" name="Content Placeholder 9" descr="el_nino_3d.en.gif"/>
          <p:cNvPicPr>
            <a:picLocks noGrp="1" noChangeAspect="1"/>
          </p:cNvPicPr>
          <p:nvPr>
            <p:ph sz="half" idx="2"/>
          </p:nvPr>
        </p:nvPicPr>
        <p:blipFill>
          <a:blip r:embed="rId3">
            <a:extLst>
              <a:ext uri="{28A0092B-C50C-407E-A947-70E740481C1C}">
                <a14:useLocalDpi xmlns:a14="http://schemas.microsoft.com/office/drawing/2010/main" val="0"/>
              </a:ext>
            </a:extLst>
          </a:blip>
          <a:srcRect t="-45875" b="-45875"/>
          <a:stretch>
            <a:fillRect/>
          </a:stretch>
        </p:blipFill>
        <p:spPr/>
      </p:pic>
    </p:spTree>
    <p:extLst>
      <p:ext uri="{BB962C8B-B14F-4D97-AF65-F5344CB8AC3E}">
        <p14:creationId xmlns:p14="http://schemas.microsoft.com/office/powerpoint/2010/main" val="1130390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Southern Oscillation</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a:t>
            </a:r>
            <a:r>
              <a:rPr lang="en-US" sz="1800" dirty="0" err="1">
                <a:solidFill>
                  <a:srgbClr val="800000"/>
                </a:solidFill>
              </a:rPr>
              <a:t>El_Nino</a:t>
            </a:r>
            <a:endParaRPr lang="en-US" dirty="0"/>
          </a:p>
        </p:txBody>
      </p:sp>
      <p:sp>
        <p:nvSpPr>
          <p:cNvPr id="6" name="Content Placeholder 5"/>
          <p:cNvSpPr>
            <a:spLocks noGrp="1"/>
          </p:cNvSpPr>
          <p:nvPr>
            <p:ph idx="1"/>
          </p:nvPr>
        </p:nvSpPr>
        <p:spPr/>
        <p:txBody>
          <a:bodyPr>
            <a:noAutofit/>
          </a:bodyPr>
          <a:lstStyle/>
          <a:p>
            <a:r>
              <a:rPr lang="en-US" sz="1600" dirty="0"/>
              <a:t>“</a:t>
            </a:r>
            <a:r>
              <a:rPr lang="en-US" sz="1600" dirty="0">
                <a:solidFill>
                  <a:schemeClr val="tx1"/>
                </a:solidFill>
              </a:rPr>
              <a:t>The </a:t>
            </a:r>
            <a:r>
              <a:rPr lang="en-US" sz="1600" b="1" dirty="0">
                <a:solidFill>
                  <a:schemeClr val="tx1"/>
                </a:solidFill>
              </a:rPr>
              <a:t>Southern Oscillation </a:t>
            </a:r>
            <a:r>
              <a:rPr lang="en-US" sz="1600" dirty="0">
                <a:solidFill>
                  <a:schemeClr val="tx1"/>
                </a:solidFill>
              </a:rPr>
              <a:t>is the atmospheric component of El Niño</a:t>
            </a:r>
            <a:r>
              <a:rPr lang="en-US" sz="1600" dirty="0"/>
              <a:t>.</a:t>
            </a:r>
          </a:p>
          <a:p>
            <a:r>
              <a:rPr lang="en-US" sz="1600" dirty="0"/>
              <a:t>This component is an oscillation in surface air pressure between the tropical eastern and the western Pacific Ocean waters. </a:t>
            </a:r>
          </a:p>
          <a:p>
            <a:r>
              <a:rPr lang="en-US" sz="1600" dirty="0"/>
              <a:t>The strength of the Southern Oscillation is measured by the </a:t>
            </a:r>
            <a:r>
              <a:rPr lang="en-US" sz="1600" b="1" dirty="0">
                <a:solidFill>
                  <a:schemeClr val="tx1"/>
                </a:solidFill>
              </a:rPr>
              <a:t>Southern Oscillation Index (SOI). </a:t>
            </a:r>
          </a:p>
          <a:p>
            <a:r>
              <a:rPr lang="en-US" sz="1600" dirty="0"/>
              <a:t>The SOI is computed from fluctuations in the surface air pressure difference between </a:t>
            </a:r>
            <a:r>
              <a:rPr lang="en-US" sz="1600" b="1" dirty="0">
                <a:solidFill>
                  <a:schemeClr val="tx1"/>
                </a:solidFill>
              </a:rPr>
              <a:t>Tahiti and Darw</a:t>
            </a:r>
            <a:r>
              <a:rPr lang="en-US" sz="1600" b="1" dirty="0">
                <a:solidFill>
                  <a:srgbClr val="000000"/>
                </a:solidFill>
              </a:rPr>
              <a:t>in, Australia</a:t>
            </a:r>
            <a:r>
              <a:rPr lang="en-US" sz="1600" dirty="0"/>
              <a:t>.</a:t>
            </a:r>
          </a:p>
          <a:p>
            <a:r>
              <a:rPr lang="en-US" sz="1600" dirty="0"/>
              <a:t>El Niño episodes are associated with negative values of the SOI, meaning there is below normal pressure over </a:t>
            </a:r>
            <a:r>
              <a:rPr lang="en-US" sz="1600" b="1" dirty="0">
                <a:solidFill>
                  <a:schemeClr val="tx1"/>
                </a:solidFill>
              </a:rPr>
              <a:t>Tahiti</a:t>
            </a:r>
            <a:r>
              <a:rPr lang="en-US" sz="1600" dirty="0"/>
              <a:t> and above normal pressure of </a:t>
            </a:r>
            <a:r>
              <a:rPr lang="en-US" sz="1600" b="1" dirty="0">
                <a:solidFill>
                  <a:schemeClr val="tx1"/>
                </a:solidFill>
              </a:rPr>
              <a:t>Darwin, Australia </a:t>
            </a:r>
            <a:r>
              <a:rPr lang="en-US" sz="1600" dirty="0"/>
              <a:t>– </a:t>
            </a:r>
            <a:r>
              <a:rPr lang="en-US" sz="1600" b="1" dirty="0">
                <a:solidFill>
                  <a:srgbClr val="000000"/>
                </a:solidFill>
              </a:rPr>
              <a:t>SOI is negative during an El Nino</a:t>
            </a:r>
          </a:p>
          <a:p>
            <a:r>
              <a:rPr lang="en-US" sz="1600" dirty="0"/>
              <a:t>Low atmospheric pressure tends to occur over warm water and high pressure occurs over cold water, in part because of deep convection over the warm water. </a:t>
            </a:r>
          </a:p>
          <a:p>
            <a:r>
              <a:rPr lang="en-US" sz="1600" dirty="0"/>
              <a:t>El Niño episodes are defined as sustained warming of the central and eastern tropical Pacific Ocean. </a:t>
            </a:r>
          </a:p>
          <a:p>
            <a:r>
              <a:rPr lang="en-US" sz="1600" dirty="0"/>
              <a:t>This results in a decrease in the strength of the Pacific trade winds, and a reduction in rainfall over eastern and northern Australia.”</a:t>
            </a:r>
          </a:p>
          <a:p>
            <a:endParaRPr lang="en-US" sz="1600" dirty="0"/>
          </a:p>
        </p:txBody>
      </p:sp>
    </p:spTree>
    <p:extLst>
      <p:ext uri="{BB962C8B-B14F-4D97-AF65-F5344CB8AC3E}">
        <p14:creationId xmlns:p14="http://schemas.microsoft.com/office/powerpoint/2010/main" val="4121995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Walker Circulation</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a:t>
            </a:r>
            <a:r>
              <a:rPr lang="en-US" sz="1800" dirty="0" err="1">
                <a:solidFill>
                  <a:srgbClr val="800000"/>
                </a:solidFill>
              </a:rPr>
              <a:t>El_Nino</a:t>
            </a:r>
            <a:endParaRPr lang="en-US" dirty="0"/>
          </a:p>
        </p:txBody>
      </p:sp>
      <p:sp>
        <p:nvSpPr>
          <p:cNvPr id="5" name="Content Placeholder 4"/>
          <p:cNvSpPr>
            <a:spLocks noGrp="1"/>
          </p:cNvSpPr>
          <p:nvPr>
            <p:ph sz="half" idx="1"/>
          </p:nvPr>
        </p:nvSpPr>
        <p:spPr/>
        <p:txBody>
          <a:bodyPr>
            <a:normAutofit/>
          </a:bodyPr>
          <a:lstStyle/>
          <a:p>
            <a:r>
              <a:rPr lang="en-US" sz="1600" dirty="0"/>
              <a:t>“During </a:t>
            </a:r>
            <a:r>
              <a:rPr lang="en-US" sz="1600" dirty="0">
                <a:solidFill>
                  <a:schemeClr val="tx1"/>
                </a:solidFill>
              </a:rPr>
              <a:t>non-El Niño conditions</a:t>
            </a:r>
            <a:r>
              <a:rPr lang="en-US" sz="1600" dirty="0"/>
              <a:t>, the Walker circulation is seen at the surface as easterly trade winds that move water and air warmed by the sun toward the west. </a:t>
            </a:r>
          </a:p>
          <a:p>
            <a:r>
              <a:rPr lang="en-US" sz="1600" dirty="0">
                <a:solidFill>
                  <a:schemeClr val="tx1"/>
                </a:solidFill>
              </a:rPr>
              <a:t>This also creates ocean upwelling off the coasts of Peru and Ecuador and brings nutrient-rich cold water to the surface, increasing fishing stocks. </a:t>
            </a:r>
          </a:p>
          <a:p>
            <a:r>
              <a:rPr lang="en-US" sz="1600" dirty="0"/>
              <a:t>The western side of the equatorial Pacific is characterized by warm, wet, low-pressure weather as the collected moisture is dumped in the form of typhoons and thunderstorms. </a:t>
            </a:r>
          </a:p>
          <a:p>
            <a:r>
              <a:rPr lang="en-US" sz="1600" dirty="0">
                <a:solidFill>
                  <a:schemeClr val="tx1"/>
                </a:solidFill>
              </a:rPr>
              <a:t>The ocean is some 60 cm (24 in) higher in the western Pacific as the result of this motion.”</a:t>
            </a:r>
          </a:p>
        </p:txBody>
      </p:sp>
      <p:pic>
        <p:nvPicPr>
          <p:cNvPr id="7" name="Content Placeholder 3" descr="ENSO-states-viz_0.jp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1091" r="49949" b="12303"/>
          <a:stretch/>
        </p:blipFill>
        <p:spPr>
          <a:xfrm>
            <a:off x="5520673" y="1600200"/>
            <a:ext cx="2816290" cy="3039220"/>
          </a:xfrm>
        </p:spPr>
      </p:pic>
    </p:spTree>
    <p:extLst>
      <p:ext uri="{BB962C8B-B14F-4D97-AF65-F5344CB8AC3E}">
        <p14:creationId xmlns:p14="http://schemas.microsoft.com/office/powerpoint/2010/main" val="4115024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Impacts of ENSO Warm Phase: South America</a:t>
            </a:r>
            <a:br>
              <a:rPr lang="en-US" sz="2800"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a:t>
            </a:r>
            <a:r>
              <a:rPr lang="en-US" sz="1800" dirty="0" err="1">
                <a:solidFill>
                  <a:srgbClr val="800000"/>
                </a:solidFill>
              </a:rPr>
              <a:t>El_Nino</a:t>
            </a:r>
            <a:endParaRPr lang="en-US" sz="2800" dirty="0"/>
          </a:p>
        </p:txBody>
      </p:sp>
      <p:sp>
        <p:nvSpPr>
          <p:cNvPr id="5" name="Content Placeholder 4"/>
          <p:cNvSpPr>
            <a:spLocks noGrp="1"/>
          </p:cNvSpPr>
          <p:nvPr>
            <p:ph idx="1"/>
          </p:nvPr>
        </p:nvSpPr>
        <p:spPr>
          <a:xfrm>
            <a:off x="457200" y="1289960"/>
            <a:ext cx="8229600" cy="5399589"/>
          </a:xfrm>
        </p:spPr>
        <p:txBody>
          <a:bodyPr>
            <a:noAutofit/>
          </a:bodyPr>
          <a:lstStyle/>
          <a:p>
            <a:r>
              <a:rPr lang="en-US" sz="1600" dirty="0"/>
              <a:t>“Because El Niño's warm pool feeds thunderstorms above, it creates increased rainfall across the east-central and eastern Pacific Ocean, including several portions of the South American west coast. </a:t>
            </a:r>
          </a:p>
          <a:p>
            <a:r>
              <a:rPr lang="en-US" sz="1600" dirty="0"/>
              <a:t>The effects of El Niño in South America are direct and stronger than in North America. </a:t>
            </a:r>
          </a:p>
          <a:p>
            <a:r>
              <a:rPr lang="en-US" sz="1600" dirty="0"/>
              <a:t>An El Niño is associated with warm and very wet weather months in April–October along the coasts of northern Peru and Ecuador, causing major flooding whenever the event is strong or extreme.</a:t>
            </a:r>
          </a:p>
          <a:p>
            <a:r>
              <a:rPr lang="en-US" sz="1600" dirty="0"/>
              <a:t>The effects during the months of February, March, and April may become critical. </a:t>
            </a:r>
          </a:p>
          <a:p>
            <a:r>
              <a:rPr lang="en-US" sz="1600" dirty="0">
                <a:solidFill>
                  <a:schemeClr val="tx1"/>
                </a:solidFill>
              </a:rPr>
              <a:t>Along the west coast of South America, El Niño reduces the upwelling of cold, nutrient-rich water that sustains large fish populations, which in turn sustain abundant sea birds, whose droppings support the fertilizer industry</a:t>
            </a:r>
            <a:r>
              <a:rPr lang="en-US" sz="1600" dirty="0"/>
              <a:t>. </a:t>
            </a:r>
          </a:p>
          <a:p>
            <a:r>
              <a:rPr lang="en-US" sz="1600" dirty="0"/>
              <a:t>The reduction in upwelling leads to fish kills off the shore of Peru.</a:t>
            </a:r>
          </a:p>
          <a:p>
            <a:r>
              <a:rPr lang="en-US" sz="1600" dirty="0"/>
              <a:t>The local fishing industry along the affected coastline can suffer during long-lasting El Niño events. </a:t>
            </a:r>
          </a:p>
          <a:p>
            <a:r>
              <a:rPr lang="en-US" sz="1600" dirty="0"/>
              <a:t>The world's largest fishery collapsed due to overfishing during the 1972 El Niño Peruvian </a:t>
            </a:r>
            <a:r>
              <a:rPr lang="en-US" sz="1600" dirty="0" err="1"/>
              <a:t>anchoveta</a:t>
            </a:r>
            <a:r>
              <a:rPr lang="en-US" sz="1600" dirty="0"/>
              <a:t> reduction. </a:t>
            </a:r>
          </a:p>
          <a:p>
            <a:r>
              <a:rPr lang="en-US" sz="1600" dirty="0"/>
              <a:t>During the 1982–83 event, some catches decreased while others increased.”</a:t>
            </a:r>
          </a:p>
        </p:txBody>
      </p:sp>
    </p:spTree>
    <p:extLst>
      <p:ext uri="{BB962C8B-B14F-4D97-AF65-F5344CB8AC3E}">
        <p14:creationId xmlns:p14="http://schemas.microsoft.com/office/powerpoint/2010/main" val="3005353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Atmospheric Modes</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/wiki/Climatology</a:t>
            </a:r>
            <a:endParaRPr lang="en-US" dirty="0"/>
          </a:p>
        </p:txBody>
      </p:sp>
      <p:sp>
        <p:nvSpPr>
          <p:cNvPr id="3" name="Content Placeholder 2"/>
          <p:cNvSpPr>
            <a:spLocks noGrp="1"/>
          </p:cNvSpPr>
          <p:nvPr>
            <p:ph idx="1"/>
          </p:nvPr>
        </p:nvSpPr>
        <p:spPr/>
        <p:txBody>
          <a:bodyPr>
            <a:noAutofit/>
          </a:bodyPr>
          <a:lstStyle/>
          <a:p>
            <a:r>
              <a:rPr lang="en-US" sz="2000" dirty="0"/>
              <a:t>“Atmospheric modes are examples of patterns or “coherent structures” in the climate system</a:t>
            </a:r>
          </a:p>
          <a:p>
            <a:r>
              <a:rPr lang="en-US" sz="2000" dirty="0"/>
              <a:t>These are modes that have certain recognizable characteristics</a:t>
            </a:r>
          </a:p>
          <a:p>
            <a:r>
              <a:rPr lang="en-US" sz="2000" dirty="0"/>
              <a:t>Knowledge of these modes is often used in weather forecasting</a:t>
            </a:r>
          </a:p>
          <a:p>
            <a:r>
              <a:rPr lang="en-US" sz="2000" dirty="0"/>
              <a:t>These modes include:</a:t>
            </a:r>
          </a:p>
          <a:p>
            <a:pPr lvl="1"/>
            <a:r>
              <a:rPr lang="en-US" sz="1800" dirty="0">
                <a:solidFill>
                  <a:srgbClr val="800000"/>
                </a:solidFill>
              </a:rPr>
              <a:t>El Niño – Southern Oscillation (ENSO)           </a:t>
            </a:r>
          </a:p>
          <a:p>
            <a:pPr lvl="1"/>
            <a:r>
              <a:rPr lang="en-US" sz="1800" dirty="0">
                <a:solidFill>
                  <a:srgbClr val="800000"/>
                </a:solidFill>
              </a:rPr>
              <a:t>Madden-Julian Oscillation (MJO)</a:t>
            </a:r>
          </a:p>
          <a:p>
            <a:pPr lvl="1"/>
            <a:r>
              <a:rPr lang="en-US" sz="1800" dirty="0">
                <a:solidFill>
                  <a:srgbClr val="800000"/>
                </a:solidFill>
              </a:rPr>
              <a:t>North Atlantic Oscillation (NAO)</a:t>
            </a:r>
          </a:p>
          <a:p>
            <a:pPr lvl="1"/>
            <a:r>
              <a:rPr lang="en-US" sz="1800" dirty="0">
                <a:solidFill>
                  <a:srgbClr val="800000"/>
                </a:solidFill>
              </a:rPr>
              <a:t>Northern </a:t>
            </a:r>
            <a:r>
              <a:rPr lang="en-US" sz="1800" dirty="0" err="1">
                <a:solidFill>
                  <a:srgbClr val="800000"/>
                </a:solidFill>
              </a:rPr>
              <a:t>Annualar</a:t>
            </a:r>
            <a:r>
              <a:rPr lang="en-US" sz="1800" dirty="0">
                <a:solidFill>
                  <a:srgbClr val="800000"/>
                </a:solidFill>
              </a:rPr>
              <a:t> Mode (NAM) which is also known as the Arctic oscillation (AO)</a:t>
            </a:r>
          </a:p>
          <a:p>
            <a:pPr lvl="1"/>
            <a:r>
              <a:rPr lang="en-US" sz="1800" dirty="0">
                <a:solidFill>
                  <a:srgbClr val="800000"/>
                </a:solidFill>
              </a:rPr>
              <a:t>Northern Pacific (NP) Index</a:t>
            </a:r>
          </a:p>
          <a:p>
            <a:pPr lvl="1"/>
            <a:r>
              <a:rPr lang="en-US" sz="1800" dirty="0">
                <a:solidFill>
                  <a:srgbClr val="800000"/>
                </a:solidFill>
              </a:rPr>
              <a:t>Pacific Decadal Oscillation (PDO)</a:t>
            </a:r>
          </a:p>
          <a:p>
            <a:pPr lvl="1"/>
            <a:r>
              <a:rPr lang="en-US" sz="1800" dirty="0" err="1">
                <a:solidFill>
                  <a:srgbClr val="800000"/>
                </a:solidFill>
              </a:rPr>
              <a:t>Interdecadal</a:t>
            </a:r>
            <a:r>
              <a:rPr lang="en-US" sz="1800" dirty="0">
                <a:solidFill>
                  <a:srgbClr val="800000"/>
                </a:solidFill>
              </a:rPr>
              <a:t> Pacific Oscillation (IPO)”</a:t>
            </a:r>
          </a:p>
        </p:txBody>
      </p:sp>
      <p:sp>
        <p:nvSpPr>
          <p:cNvPr id="4" name="Left Arrow 3"/>
          <p:cNvSpPr/>
          <p:nvPr/>
        </p:nvSpPr>
        <p:spPr>
          <a:xfrm>
            <a:off x="5270145" y="3420250"/>
            <a:ext cx="400011" cy="280021"/>
          </a:xfrm>
          <a:prstGeom prst="lef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Left Arrow 4"/>
          <p:cNvSpPr/>
          <p:nvPr/>
        </p:nvSpPr>
        <p:spPr>
          <a:xfrm>
            <a:off x="5262545" y="5292822"/>
            <a:ext cx="400011" cy="280021"/>
          </a:xfrm>
          <a:prstGeom prst="lef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Left Arrow 5"/>
          <p:cNvSpPr/>
          <p:nvPr/>
        </p:nvSpPr>
        <p:spPr>
          <a:xfrm>
            <a:off x="5267943" y="3749338"/>
            <a:ext cx="400011" cy="280021"/>
          </a:xfrm>
          <a:prstGeom prst="lef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57900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Impacts of ENSO Warm Phase: South America</a:t>
            </a:r>
            <a:br>
              <a:rPr lang="en-US" sz="2800"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a:t>
            </a:r>
            <a:r>
              <a:rPr lang="en-US" sz="1800" dirty="0" err="1">
                <a:solidFill>
                  <a:srgbClr val="800000"/>
                </a:solidFill>
              </a:rPr>
              <a:t>El_Nino</a:t>
            </a:r>
            <a:endParaRPr lang="en-US" sz="1800" dirty="0"/>
          </a:p>
        </p:txBody>
      </p:sp>
      <p:sp>
        <p:nvSpPr>
          <p:cNvPr id="3" name="Content Placeholder 2"/>
          <p:cNvSpPr>
            <a:spLocks noGrp="1"/>
          </p:cNvSpPr>
          <p:nvPr>
            <p:ph idx="1"/>
          </p:nvPr>
        </p:nvSpPr>
        <p:spPr>
          <a:xfrm>
            <a:off x="457200" y="1403935"/>
            <a:ext cx="8229600" cy="4525963"/>
          </a:xfrm>
        </p:spPr>
        <p:txBody>
          <a:bodyPr>
            <a:noAutofit/>
          </a:bodyPr>
          <a:lstStyle/>
          <a:p>
            <a:pPr>
              <a:spcBef>
                <a:spcPts val="0"/>
              </a:spcBef>
              <a:spcAft>
                <a:spcPts val="1200"/>
              </a:spcAft>
            </a:pPr>
            <a:r>
              <a:rPr lang="en-US" sz="1600" dirty="0"/>
              <a:t>“Horse mackerel have increased in the region during warm events. Shifting locations and types of fish due to changing conditions provide challenges for fishing industries. </a:t>
            </a:r>
          </a:p>
          <a:p>
            <a:pPr>
              <a:spcBef>
                <a:spcPts val="0"/>
              </a:spcBef>
              <a:spcAft>
                <a:spcPts val="1200"/>
              </a:spcAft>
            </a:pPr>
            <a:r>
              <a:rPr lang="en-US" sz="1600" dirty="0"/>
              <a:t>Other conditions provide further complications, such as the government of Chile in 1991 creating restrictions on the fishing areas for self-employed fishermen and industrial fleets.</a:t>
            </a:r>
          </a:p>
          <a:p>
            <a:pPr>
              <a:spcBef>
                <a:spcPts val="0"/>
              </a:spcBef>
              <a:spcAft>
                <a:spcPts val="1200"/>
              </a:spcAft>
            </a:pPr>
            <a:r>
              <a:rPr lang="en-US" sz="1600" dirty="0"/>
              <a:t>The ENSO variability may contribute to the great success of small, fast-growing species along the Peruvian coast, as periods of low population removes predators in the area. </a:t>
            </a:r>
          </a:p>
          <a:p>
            <a:pPr>
              <a:spcBef>
                <a:spcPts val="0"/>
              </a:spcBef>
              <a:spcAft>
                <a:spcPts val="1200"/>
              </a:spcAft>
            </a:pPr>
            <a:r>
              <a:rPr lang="en-US" sz="1600" dirty="0"/>
              <a:t>Similar effects benefit migratory birds that travel each spring from predator-rich tropical areas to distant winter-stressed nesting areas.</a:t>
            </a:r>
          </a:p>
          <a:p>
            <a:pPr>
              <a:spcBef>
                <a:spcPts val="0"/>
              </a:spcBef>
              <a:spcAft>
                <a:spcPts val="1200"/>
              </a:spcAft>
            </a:pPr>
            <a:r>
              <a:rPr lang="en-US" sz="1600" dirty="0"/>
              <a:t>Southern Brazil and northern Argentina also experience wetter than normal conditions, but mainly during the spring and early summer. Central Chile receives a mild winter with large rainfall, and the Peruvian-Bolivian </a:t>
            </a:r>
            <a:r>
              <a:rPr lang="en-US" sz="1600" dirty="0" err="1"/>
              <a:t>Altiplano</a:t>
            </a:r>
            <a:r>
              <a:rPr lang="en-US" sz="1600" dirty="0"/>
              <a:t> is sometimes exposed to unusual winter snowfall events. </a:t>
            </a:r>
          </a:p>
          <a:p>
            <a:pPr>
              <a:spcBef>
                <a:spcPts val="0"/>
              </a:spcBef>
              <a:spcAft>
                <a:spcPts val="1200"/>
              </a:spcAft>
            </a:pPr>
            <a:r>
              <a:rPr lang="en-US" sz="1600" dirty="0"/>
              <a:t>Drier and hotter weather occurs in parts of the Amazon River Basin, Colombia, and Central America.”</a:t>
            </a:r>
          </a:p>
          <a:p>
            <a:pPr marL="0" indent="0">
              <a:spcBef>
                <a:spcPts val="0"/>
              </a:spcBef>
              <a:spcAft>
                <a:spcPts val="1200"/>
              </a:spcAft>
              <a:buNone/>
            </a:pPr>
            <a:endParaRPr lang="en-US" sz="1600" dirty="0"/>
          </a:p>
          <a:p>
            <a:pPr>
              <a:spcBef>
                <a:spcPts val="0"/>
              </a:spcBef>
              <a:spcAft>
                <a:spcPts val="1200"/>
              </a:spcAft>
            </a:pPr>
            <a:endParaRPr lang="en-US" sz="1600" dirty="0"/>
          </a:p>
        </p:txBody>
      </p:sp>
    </p:spTree>
    <p:extLst>
      <p:ext uri="{BB962C8B-B14F-4D97-AF65-F5344CB8AC3E}">
        <p14:creationId xmlns:p14="http://schemas.microsoft.com/office/powerpoint/2010/main" val="32142425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85848" y="274638"/>
            <a:ext cx="3800952" cy="1143000"/>
          </a:xfrm>
        </p:spPr>
        <p:txBody>
          <a:bodyPr>
            <a:normAutofit fontScale="90000"/>
          </a:bodyPr>
          <a:lstStyle/>
          <a:p>
            <a:r>
              <a:rPr lang="en-US" dirty="0"/>
              <a:t>Impacts on the United States</a:t>
            </a:r>
            <a:br>
              <a:rPr lang="en-US" dirty="0"/>
            </a:br>
            <a:r>
              <a:rPr lang="en-US" sz="1600" dirty="0">
                <a:solidFill>
                  <a:srgbClr val="800000"/>
                </a:solidFill>
              </a:rPr>
              <a:t>http://</a:t>
            </a:r>
            <a:r>
              <a:rPr lang="en-US" sz="1600" dirty="0" err="1">
                <a:solidFill>
                  <a:srgbClr val="800000"/>
                </a:solidFill>
              </a:rPr>
              <a:t>en.wikipedia.org</a:t>
            </a:r>
            <a:r>
              <a:rPr lang="en-US" sz="1600" dirty="0">
                <a:solidFill>
                  <a:srgbClr val="800000"/>
                </a:solidFill>
              </a:rPr>
              <a:t>/wiki/</a:t>
            </a:r>
            <a:r>
              <a:rPr lang="en-US" sz="1600" dirty="0" err="1">
                <a:solidFill>
                  <a:srgbClr val="800000"/>
                </a:solidFill>
              </a:rPr>
              <a:t>El_Nino</a:t>
            </a:r>
            <a:endParaRPr lang="en-US" sz="1600" dirty="0"/>
          </a:p>
        </p:txBody>
      </p:sp>
      <p:sp>
        <p:nvSpPr>
          <p:cNvPr id="5" name="Content Placeholder 4"/>
          <p:cNvSpPr>
            <a:spLocks noGrp="1"/>
          </p:cNvSpPr>
          <p:nvPr>
            <p:ph sz="half" idx="1"/>
          </p:nvPr>
        </p:nvSpPr>
        <p:spPr>
          <a:xfrm>
            <a:off x="457200" y="368935"/>
            <a:ext cx="4038600" cy="6175189"/>
          </a:xfrm>
        </p:spPr>
        <p:txBody>
          <a:bodyPr>
            <a:noAutofit/>
          </a:bodyPr>
          <a:lstStyle/>
          <a:p>
            <a:pPr>
              <a:spcBef>
                <a:spcPts val="0"/>
              </a:spcBef>
              <a:spcAft>
                <a:spcPts val="1200"/>
              </a:spcAft>
            </a:pPr>
            <a:r>
              <a:rPr lang="en-US" sz="1600" dirty="0"/>
              <a:t>“During El Niño, the northern tier of the lower 48, as well as southern Alaska, exhibits above normal temperatures during the fall and winter, while the Gulf coast experiences below normal temperatures during the winter season.</a:t>
            </a:r>
          </a:p>
          <a:p>
            <a:pPr>
              <a:spcBef>
                <a:spcPts val="0"/>
              </a:spcBef>
              <a:spcAft>
                <a:spcPts val="1200"/>
              </a:spcAft>
            </a:pPr>
            <a:r>
              <a:rPr lang="en-US" sz="1600" dirty="0">
                <a:solidFill>
                  <a:schemeClr val="tx1"/>
                </a:solidFill>
              </a:rPr>
              <a:t>During El Niño events, increased precipitation is expected in California due to a more southerly, zonal, storm track.</a:t>
            </a:r>
          </a:p>
          <a:p>
            <a:pPr>
              <a:spcBef>
                <a:spcPts val="0"/>
              </a:spcBef>
              <a:spcAft>
                <a:spcPts val="1200"/>
              </a:spcAft>
            </a:pPr>
            <a:r>
              <a:rPr lang="en-US" sz="1600" dirty="0"/>
              <a:t>During La Niña, increased precipitation is diverted into the Pacific Northwest due to a more northerly storm track.</a:t>
            </a:r>
          </a:p>
          <a:p>
            <a:pPr>
              <a:spcBef>
                <a:spcPts val="0"/>
              </a:spcBef>
              <a:spcAft>
                <a:spcPts val="1200"/>
              </a:spcAft>
            </a:pPr>
            <a:r>
              <a:rPr lang="en-US" sz="1600" dirty="0"/>
              <a:t>During La Niña events, the storm track shifts far enough northward to bring wetter than normal winter conditions (in the form of increased snowfall) to the Midwestern states, as well as hot and dry summers.”</a:t>
            </a:r>
          </a:p>
        </p:txBody>
      </p:sp>
      <p:pic>
        <p:nvPicPr>
          <p:cNvPr id="7" name="Content Placeholder 6" descr="468px-El_nino_north_american_weather.png"/>
          <p:cNvPicPr>
            <a:picLocks noGrp="1" noChangeAspect="1"/>
          </p:cNvPicPr>
          <p:nvPr>
            <p:ph sz="half" idx="2"/>
          </p:nvPr>
        </p:nvPicPr>
        <p:blipFill>
          <a:blip r:embed="rId2">
            <a:extLst>
              <a:ext uri="{28A0092B-C50C-407E-A947-70E740481C1C}">
                <a14:useLocalDpi xmlns:a14="http://schemas.microsoft.com/office/drawing/2010/main" val="0"/>
              </a:ext>
            </a:extLst>
          </a:blip>
          <a:srcRect l="-7105" r="-7105"/>
          <a:stretch>
            <a:fillRect/>
          </a:stretch>
        </p:blipFill>
        <p:spPr/>
      </p:pic>
    </p:spTree>
    <p:extLst>
      <p:ext uri="{BB962C8B-B14F-4D97-AF65-F5344CB8AC3E}">
        <p14:creationId xmlns:p14="http://schemas.microsoft.com/office/powerpoint/2010/main" val="1465618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85848" y="274638"/>
            <a:ext cx="3800952" cy="1143000"/>
          </a:xfrm>
        </p:spPr>
        <p:txBody>
          <a:bodyPr>
            <a:normAutofit fontScale="90000"/>
          </a:bodyPr>
          <a:lstStyle/>
          <a:p>
            <a:r>
              <a:rPr lang="en-US" dirty="0"/>
              <a:t>Impacts on the United States</a:t>
            </a:r>
            <a:br>
              <a:rPr lang="en-US" dirty="0"/>
            </a:br>
            <a:r>
              <a:rPr lang="en-US" sz="1600" dirty="0">
                <a:solidFill>
                  <a:srgbClr val="800000"/>
                </a:solidFill>
              </a:rPr>
              <a:t>http://</a:t>
            </a:r>
            <a:r>
              <a:rPr lang="en-US" sz="1600" dirty="0" err="1">
                <a:solidFill>
                  <a:srgbClr val="800000"/>
                </a:solidFill>
              </a:rPr>
              <a:t>en.wikipedia.org</a:t>
            </a:r>
            <a:r>
              <a:rPr lang="en-US" sz="1600" dirty="0">
                <a:solidFill>
                  <a:srgbClr val="800000"/>
                </a:solidFill>
              </a:rPr>
              <a:t>/wiki/</a:t>
            </a:r>
            <a:r>
              <a:rPr lang="en-US" sz="1600" dirty="0" err="1">
                <a:solidFill>
                  <a:srgbClr val="800000"/>
                </a:solidFill>
              </a:rPr>
              <a:t>El_Nino</a:t>
            </a:r>
            <a:endParaRPr lang="en-US" sz="1600" dirty="0"/>
          </a:p>
        </p:txBody>
      </p:sp>
      <p:sp>
        <p:nvSpPr>
          <p:cNvPr id="5" name="Content Placeholder 4"/>
          <p:cNvSpPr>
            <a:spLocks noGrp="1"/>
          </p:cNvSpPr>
          <p:nvPr>
            <p:ph sz="half" idx="1"/>
          </p:nvPr>
        </p:nvSpPr>
        <p:spPr>
          <a:xfrm>
            <a:off x="457200" y="368935"/>
            <a:ext cx="4038600" cy="6175189"/>
          </a:xfrm>
        </p:spPr>
        <p:txBody>
          <a:bodyPr>
            <a:noAutofit/>
          </a:bodyPr>
          <a:lstStyle/>
          <a:p>
            <a:pPr>
              <a:spcBef>
                <a:spcPts val="0"/>
              </a:spcBef>
              <a:spcAft>
                <a:spcPts val="1200"/>
              </a:spcAft>
            </a:pPr>
            <a:r>
              <a:rPr lang="en-US" sz="1400" dirty="0">
                <a:solidFill>
                  <a:schemeClr val="tx1"/>
                </a:solidFill>
              </a:rPr>
              <a:t>“During the El Niño portion of ENSO, increased precipitation falls along the Gulf coast and Southeast due to a stronger than normal, and more southerly, polar jet stream.</a:t>
            </a:r>
          </a:p>
          <a:p>
            <a:pPr>
              <a:spcBef>
                <a:spcPts val="0"/>
              </a:spcBef>
              <a:spcAft>
                <a:spcPts val="1200"/>
              </a:spcAft>
            </a:pPr>
            <a:r>
              <a:rPr lang="en-US" sz="1400" dirty="0"/>
              <a:t>In the late winter and spring during El Niño events, drier than average conditions can be expected in Hawaii.</a:t>
            </a:r>
          </a:p>
          <a:p>
            <a:pPr>
              <a:spcBef>
                <a:spcPts val="0"/>
              </a:spcBef>
              <a:spcAft>
                <a:spcPts val="1200"/>
              </a:spcAft>
            </a:pPr>
            <a:r>
              <a:rPr lang="en-US" sz="1400" dirty="0"/>
              <a:t>On Guam during El Niño years, dry season precipitation averages below normal. </a:t>
            </a:r>
          </a:p>
          <a:p>
            <a:pPr>
              <a:spcBef>
                <a:spcPts val="0"/>
              </a:spcBef>
              <a:spcAft>
                <a:spcPts val="1200"/>
              </a:spcAft>
            </a:pPr>
            <a:r>
              <a:rPr lang="en-US" sz="1400" dirty="0"/>
              <a:t>However, the threat of a tropical cyclone is over triple what is normal during El Niño years, so extreme shorter duration rainfall events are possible.</a:t>
            </a:r>
          </a:p>
          <a:p>
            <a:pPr>
              <a:spcBef>
                <a:spcPts val="0"/>
              </a:spcBef>
              <a:spcAft>
                <a:spcPts val="1200"/>
              </a:spcAft>
            </a:pPr>
            <a:r>
              <a:rPr lang="en-US" sz="1400" dirty="0"/>
              <a:t>On American Samoa during El Niño events, precipitation averages about 10 percent above normal, while La Niña events lead to precipitation amounts which average close to 10 percent below normal.</a:t>
            </a:r>
          </a:p>
          <a:p>
            <a:pPr>
              <a:spcBef>
                <a:spcPts val="0"/>
              </a:spcBef>
              <a:spcAft>
                <a:spcPts val="1200"/>
              </a:spcAft>
            </a:pPr>
            <a:r>
              <a:rPr lang="en-US" sz="1400" dirty="0"/>
              <a:t>ENSO is linked to increased rainfall over Puerto Rico. “</a:t>
            </a:r>
          </a:p>
          <a:p>
            <a:pPr>
              <a:spcBef>
                <a:spcPts val="0"/>
              </a:spcBef>
              <a:spcAft>
                <a:spcPts val="1200"/>
              </a:spcAft>
            </a:pPr>
            <a:endParaRPr lang="en-US" sz="1400" dirty="0"/>
          </a:p>
        </p:txBody>
      </p:sp>
      <p:pic>
        <p:nvPicPr>
          <p:cNvPr id="7" name="Content Placeholder 6" descr="468px-El_nino_north_american_weather.png"/>
          <p:cNvPicPr>
            <a:picLocks noGrp="1" noChangeAspect="1"/>
          </p:cNvPicPr>
          <p:nvPr>
            <p:ph sz="half" idx="2"/>
          </p:nvPr>
        </p:nvPicPr>
        <p:blipFill>
          <a:blip r:embed="rId2">
            <a:extLst>
              <a:ext uri="{28A0092B-C50C-407E-A947-70E740481C1C}">
                <a14:useLocalDpi xmlns:a14="http://schemas.microsoft.com/office/drawing/2010/main" val="0"/>
              </a:ext>
            </a:extLst>
          </a:blip>
          <a:srcRect l="-7105" r="-7105"/>
          <a:stretch>
            <a:fillRect/>
          </a:stretch>
        </p:blipFill>
        <p:spPr/>
      </p:pic>
    </p:spTree>
    <p:extLst>
      <p:ext uri="{BB962C8B-B14F-4D97-AF65-F5344CB8AC3E}">
        <p14:creationId xmlns:p14="http://schemas.microsoft.com/office/powerpoint/2010/main" val="4105608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Other Impacts</a:t>
            </a:r>
            <a:br>
              <a:rPr lang="en-US" dirty="0"/>
            </a:br>
            <a:r>
              <a:rPr lang="en-US" sz="1600" dirty="0">
                <a:solidFill>
                  <a:srgbClr val="800000"/>
                </a:solidFill>
              </a:rPr>
              <a:t>http://</a:t>
            </a:r>
            <a:r>
              <a:rPr lang="en-US" sz="1600" dirty="0" err="1">
                <a:solidFill>
                  <a:srgbClr val="800000"/>
                </a:solidFill>
              </a:rPr>
              <a:t>en.wikipedia.org</a:t>
            </a:r>
            <a:r>
              <a:rPr lang="en-US" sz="1600" dirty="0">
                <a:solidFill>
                  <a:srgbClr val="800000"/>
                </a:solidFill>
              </a:rPr>
              <a:t>/wiki/</a:t>
            </a:r>
            <a:r>
              <a:rPr lang="en-US" sz="1600" dirty="0" err="1">
                <a:solidFill>
                  <a:srgbClr val="800000"/>
                </a:solidFill>
              </a:rPr>
              <a:t>El_Nino</a:t>
            </a:r>
            <a:endParaRPr lang="en-US" dirty="0"/>
          </a:p>
        </p:txBody>
      </p:sp>
      <p:sp>
        <p:nvSpPr>
          <p:cNvPr id="3" name="Content Placeholder 2"/>
          <p:cNvSpPr>
            <a:spLocks noGrp="1"/>
          </p:cNvSpPr>
          <p:nvPr>
            <p:ph idx="1"/>
          </p:nvPr>
        </p:nvSpPr>
        <p:spPr>
          <a:xfrm>
            <a:off x="457200" y="1474165"/>
            <a:ext cx="8229600" cy="5011789"/>
          </a:xfrm>
        </p:spPr>
        <p:txBody>
          <a:bodyPr>
            <a:noAutofit/>
          </a:bodyPr>
          <a:lstStyle/>
          <a:p>
            <a:pPr marL="0" indent="0">
              <a:buNone/>
            </a:pPr>
            <a:r>
              <a:rPr lang="en-US" sz="1600" b="1" dirty="0">
                <a:solidFill>
                  <a:schemeClr val="tx1"/>
                </a:solidFill>
              </a:rPr>
              <a:t>“Snowfall: </a:t>
            </a:r>
          </a:p>
          <a:p>
            <a:r>
              <a:rPr lang="en-US" sz="1600" dirty="0"/>
              <a:t>During an El Niño, snowfall is greater than average across the southern Rockies and Sierra Nevada mountain range, and is well-below normal across the Upper Midwest and Great Lakes states. </a:t>
            </a:r>
          </a:p>
          <a:p>
            <a:r>
              <a:rPr lang="en-US" sz="1600" dirty="0"/>
              <a:t>During a La Niña, snowfall is above normal across the Pacific Northwest and western Great Lakes.</a:t>
            </a:r>
          </a:p>
          <a:p>
            <a:pPr marL="0" indent="0">
              <a:buNone/>
            </a:pPr>
            <a:endParaRPr lang="en-US" sz="1600" dirty="0"/>
          </a:p>
          <a:p>
            <a:pPr marL="0" indent="0">
              <a:buNone/>
            </a:pPr>
            <a:r>
              <a:rPr lang="en-US" sz="1600" b="1" dirty="0">
                <a:solidFill>
                  <a:srgbClr val="000000"/>
                </a:solidFill>
              </a:rPr>
              <a:t>Severe weather:</a:t>
            </a:r>
          </a:p>
          <a:p>
            <a:r>
              <a:rPr lang="en-US" sz="1600" dirty="0"/>
              <a:t>During El Niño, the jet stream is oriented from west to east across the southern portion of the United States, making the region more susceptible to severe weather outbreaks. </a:t>
            </a:r>
          </a:p>
          <a:p>
            <a:r>
              <a:rPr lang="en-US" sz="1600" dirty="0"/>
              <a:t>During La Niña, the jet stream and severe weather is likely to be farther north than normal.</a:t>
            </a:r>
          </a:p>
          <a:p>
            <a:pPr marL="0" indent="0">
              <a:buNone/>
            </a:pPr>
            <a:endParaRPr lang="en-US" sz="1600" dirty="0">
              <a:solidFill>
                <a:srgbClr val="000000"/>
              </a:solidFill>
            </a:endParaRPr>
          </a:p>
          <a:p>
            <a:pPr marL="0" indent="0">
              <a:buNone/>
            </a:pPr>
            <a:r>
              <a:rPr lang="en-US" sz="1600" b="1" dirty="0">
                <a:solidFill>
                  <a:srgbClr val="000000"/>
                </a:solidFill>
              </a:rPr>
              <a:t>Tropical cyclones:</a:t>
            </a:r>
          </a:p>
          <a:p>
            <a:r>
              <a:rPr lang="en-US" sz="1600" dirty="0"/>
              <a:t>Due to changes in upper level winds caused by variations in the ENSO cycle, the likelihood of a North Atlantic hurricane hitting the Continental United States is increased during La Niña conditions</a:t>
            </a:r>
          </a:p>
          <a:p>
            <a:r>
              <a:rPr lang="en-US" sz="1600" dirty="0"/>
              <a:t>Hurricane likelihood decreases during El Niño conditions.”</a:t>
            </a:r>
          </a:p>
          <a:p>
            <a:pPr marL="0" indent="0">
              <a:buNone/>
            </a:pPr>
            <a:endParaRPr lang="en-US" sz="1600" dirty="0"/>
          </a:p>
          <a:p>
            <a:endParaRPr lang="en-US" sz="1600" dirty="0"/>
          </a:p>
        </p:txBody>
      </p:sp>
    </p:spTree>
    <p:extLst>
      <p:ext uri="{BB962C8B-B14F-4D97-AF65-F5344CB8AC3E}">
        <p14:creationId xmlns:p14="http://schemas.microsoft.com/office/powerpoint/2010/main" val="2921196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Global Tropical Cyclone Impacts</a:t>
            </a:r>
            <a:br>
              <a:rPr lang="en-US" dirty="0"/>
            </a:br>
            <a:r>
              <a:rPr lang="en-US" sz="1600" dirty="0">
                <a:solidFill>
                  <a:srgbClr val="800000"/>
                </a:solidFill>
              </a:rPr>
              <a:t>http://</a:t>
            </a:r>
            <a:r>
              <a:rPr lang="en-US" sz="1600" dirty="0" err="1">
                <a:solidFill>
                  <a:srgbClr val="800000"/>
                </a:solidFill>
              </a:rPr>
              <a:t>en.wikipedia.org</a:t>
            </a:r>
            <a:r>
              <a:rPr lang="en-US" sz="1600" dirty="0">
                <a:solidFill>
                  <a:srgbClr val="800000"/>
                </a:solidFill>
              </a:rPr>
              <a:t>/wiki/</a:t>
            </a:r>
            <a:r>
              <a:rPr lang="en-US" sz="1600" dirty="0" err="1">
                <a:solidFill>
                  <a:srgbClr val="800000"/>
                </a:solidFill>
              </a:rPr>
              <a:t>El_Nino</a:t>
            </a:r>
            <a:endParaRPr lang="en-US" dirty="0"/>
          </a:p>
        </p:txBody>
      </p:sp>
      <p:sp>
        <p:nvSpPr>
          <p:cNvPr id="3" name="Content Placeholder 2"/>
          <p:cNvSpPr>
            <a:spLocks noGrp="1"/>
          </p:cNvSpPr>
          <p:nvPr>
            <p:ph idx="1"/>
          </p:nvPr>
        </p:nvSpPr>
        <p:spPr>
          <a:xfrm>
            <a:off x="457200" y="1600200"/>
            <a:ext cx="8229600" cy="4846974"/>
          </a:xfrm>
        </p:spPr>
        <p:txBody>
          <a:bodyPr>
            <a:noAutofit/>
          </a:bodyPr>
          <a:lstStyle/>
          <a:p>
            <a:r>
              <a:rPr lang="en-US" sz="1600" dirty="0"/>
              <a:t>“Most tropical cyclones form on the side of the subtropical ridge closer to the equator, then move </a:t>
            </a:r>
            <a:r>
              <a:rPr lang="en-US" sz="1600" dirty="0" err="1"/>
              <a:t>poleward</a:t>
            </a:r>
            <a:r>
              <a:rPr lang="en-US" sz="1600" dirty="0"/>
              <a:t> past the ridge axis before </a:t>
            </a:r>
            <a:r>
              <a:rPr lang="en-US" sz="1600" dirty="0" err="1"/>
              <a:t>recurving</a:t>
            </a:r>
            <a:r>
              <a:rPr lang="en-US" sz="1600" dirty="0"/>
              <a:t> into the main belt of the </a:t>
            </a:r>
            <a:r>
              <a:rPr lang="en-US" sz="1600" dirty="0" err="1"/>
              <a:t>Westerlies</a:t>
            </a:r>
            <a:r>
              <a:rPr lang="en-US" sz="1600" dirty="0"/>
              <a:t>.</a:t>
            </a:r>
          </a:p>
          <a:p>
            <a:r>
              <a:rPr lang="en-US" sz="1600" dirty="0"/>
              <a:t>When the subtropical ridge position shifts due to El Niño, so will the preferred tropical cyclone tracks. </a:t>
            </a:r>
          </a:p>
          <a:p>
            <a:r>
              <a:rPr lang="en-US" sz="1600" dirty="0">
                <a:solidFill>
                  <a:schemeClr val="tx1"/>
                </a:solidFill>
              </a:rPr>
              <a:t>Areas west of Japan and Korea tend to experience many fewer September–November tropical cyclone impacts during El Niño and neutral years. </a:t>
            </a:r>
          </a:p>
          <a:p>
            <a:r>
              <a:rPr lang="en-US" sz="1600" dirty="0"/>
              <a:t>During El Niño years, the break in the subtropical ridge tends to lie near 130°E, which would favor the Japanese archipelago.</a:t>
            </a:r>
          </a:p>
          <a:p>
            <a:r>
              <a:rPr lang="en-US" sz="1600" dirty="0"/>
              <a:t>During El Niño years, Guam's chance of a tropical cyclone impact is one-third of the long-term average.</a:t>
            </a:r>
          </a:p>
          <a:p>
            <a:r>
              <a:rPr lang="en-US" sz="1600" dirty="0">
                <a:solidFill>
                  <a:schemeClr val="tx1"/>
                </a:solidFill>
              </a:rPr>
              <a:t>The tropical Atlantic ocean experiences depressed hurricane activity due to increased vertical wind shear across the region during El Niño years.</a:t>
            </a:r>
          </a:p>
          <a:p>
            <a:r>
              <a:rPr lang="en-US" sz="1600" dirty="0"/>
              <a:t>On the flip side, however, the tropical Pacific Ocean east of the dateline has above-normal activity during El Niño years due to water temperatures well above average and decreased </a:t>
            </a:r>
            <a:r>
              <a:rPr lang="en-US" sz="1600" dirty="0" err="1"/>
              <a:t>windshear</a:t>
            </a:r>
            <a:r>
              <a:rPr lang="en-US" sz="1600" dirty="0"/>
              <a:t>.</a:t>
            </a:r>
          </a:p>
          <a:p>
            <a:r>
              <a:rPr lang="en-US" sz="1600" b="1" dirty="0">
                <a:solidFill>
                  <a:schemeClr val="tx1"/>
                </a:solidFill>
              </a:rPr>
              <a:t>Most of the recorded East Pacific category 5 hurricanes occur during El Niño years in clusters.</a:t>
            </a:r>
            <a:r>
              <a:rPr lang="en-US" sz="1600" b="1" dirty="0"/>
              <a:t>”</a:t>
            </a:r>
          </a:p>
          <a:p>
            <a:endParaRPr lang="en-US" sz="1600" dirty="0"/>
          </a:p>
        </p:txBody>
      </p:sp>
    </p:spTree>
    <p:extLst>
      <p:ext uri="{BB962C8B-B14F-4D97-AF65-F5344CB8AC3E}">
        <p14:creationId xmlns:p14="http://schemas.microsoft.com/office/powerpoint/2010/main" val="2192509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274638"/>
            <a:ext cx="4038600" cy="1143000"/>
          </a:xfrm>
        </p:spPr>
        <p:txBody>
          <a:bodyPr>
            <a:normAutofit/>
          </a:bodyPr>
          <a:lstStyle/>
          <a:p>
            <a:r>
              <a:rPr lang="en-US" dirty="0"/>
              <a:t>Impacts of La Nina</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a:t>
            </a:r>
            <a:r>
              <a:rPr lang="en-US" sz="1800" dirty="0" err="1">
                <a:solidFill>
                  <a:srgbClr val="800000"/>
                </a:solidFill>
              </a:rPr>
              <a:t>El_Nino</a:t>
            </a:r>
            <a:r>
              <a:rPr lang="en-US" sz="1800" dirty="0"/>
              <a:t>	</a:t>
            </a:r>
          </a:p>
        </p:txBody>
      </p:sp>
      <p:sp>
        <p:nvSpPr>
          <p:cNvPr id="3" name="Content Placeholder 2"/>
          <p:cNvSpPr>
            <a:spLocks noGrp="1"/>
          </p:cNvSpPr>
          <p:nvPr>
            <p:ph sz="half" idx="1"/>
          </p:nvPr>
        </p:nvSpPr>
        <p:spPr>
          <a:xfrm>
            <a:off x="379648" y="543445"/>
            <a:ext cx="4038600" cy="5709829"/>
          </a:xfrm>
        </p:spPr>
        <p:txBody>
          <a:bodyPr>
            <a:noAutofit/>
          </a:bodyPr>
          <a:lstStyle/>
          <a:p>
            <a:r>
              <a:rPr lang="en-US" sz="1600" dirty="0"/>
              <a:t>“</a:t>
            </a:r>
            <a:r>
              <a:rPr lang="en-US" sz="1600" dirty="0">
                <a:solidFill>
                  <a:srgbClr val="000000"/>
                </a:solidFill>
              </a:rPr>
              <a:t>La Niña causes mostly the opposite effects of El Niño, above-average precipitation across the northern Midwest, the northern Rockies, Northern California, and the Pacific Northwest's southern and eastern regions. </a:t>
            </a:r>
          </a:p>
          <a:p>
            <a:r>
              <a:rPr lang="en-US" sz="1600" dirty="0"/>
              <a:t>Meanwhile, precipitation in the southwestern and southeastern states is below average.</a:t>
            </a:r>
          </a:p>
          <a:p>
            <a:r>
              <a:rPr lang="en-US" sz="1600" dirty="0">
                <a:solidFill>
                  <a:schemeClr val="tx1"/>
                </a:solidFill>
              </a:rPr>
              <a:t>This also allows way above average hurricanes in the Atlantic and fewer in the Pacific.</a:t>
            </a:r>
          </a:p>
          <a:p>
            <a:r>
              <a:rPr lang="en-US" sz="1600" dirty="0"/>
              <a:t>In Canada, La Niña will, in general, cause a cooler, snowier winter, such as the near-record-breaking amounts of snow recorded in the La Niña winter of 2007/2008 in Eastern Canada.</a:t>
            </a:r>
          </a:p>
          <a:p>
            <a:r>
              <a:rPr lang="en-US" sz="1600" dirty="0"/>
              <a:t>2010-2011 La Niña was one of the strongest ever observed. ”</a:t>
            </a:r>
          </a:p>
          <a:p>
            <a:endParaRPr lang="en-US" sz="1600" dirty="0"/>
          </a:p>
        </p:txBody>
      </p:sp>
      <p:pic>
        <p:nvPicPr>
          <p:cNvPr id="5" name="Content Placeholder 4" descr="800px-Sea_Surface_Temperature_-_November_2007.jp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5919" b="-4026"/>
          <a:stretch/>
        </p:blipFill>
        <p:spPr>
          <a:xfrm>
            <a:off x="4648200" y="1600200"/>
            <a:ext cx="4038600" cy="2220155"/>
          </a:xfrm>
        </p:spPr>
      </p:pic>
      <p:sp>
        <p:nvSpPr>
          <p:cNvPr id="6" name="TextBox 5"/>
          <p:cNvSpPr txBox="1"/>
          <p:nvPr/>
        </p:nvSpPr>
        <p:spPr>
          <a:xfrm>
            <a:off x="4817989" y="4265800"/>
            <a:ext cx="3654692" cy="1077218"/>
          </a:xfrm>
          <a:prstGeom prst="rect">
            <a:avLst/>
          </a:prstGeom>
          <a:noFill/>
        </p:spPr>
        <p:txBody>
          <a:bodyPr wrap="square" rtlCol="0">
            <a:spAutoFit/>
          </a:bodyPr>
          <a:lstStyle/>
          <a:p>
            <a:r>
              <a:rPr lang="en-US" sz="1600" dirty="0">
                <a:latin typeface="Helvetica Neue Light"/>
                <a:cs typeface="Helvetica Neue Light"/>
              </a:rPr>
              <a:t>La </a:t>
            </a:r>
            <a:r>
              <a:rPr lang="en-US" sz="1600" dirty="0" err="1">
                <a:latin typeface="Helvetica Neue Light"/>
                <a:cs typeface="Helvetica Neue Light"/>
              </a:rPr>
              <a:t>Niñas</a:t>
            </a:r>
            <a:r>
              <a:rPr lang="en-US" sz="1600" dirty="0">
                <a:latin typeface="Helvetica Neue Light"/>
                <a:cs typeface="Helvetica Neue Light"/>
              </a:rPr>
              <a:t> occurred in 1904, 1908, 1910, 1916, 1924, 1928, 1938, 1950, 1955, 1964, 1970, 1973, 1975, 1988, 1995, 1998, 2010, and 2011.</a:t>
            </a:r>
          </a:p>
        </p:txBody>
      </p:sp>
    </p:spTree>
    <p:extLst>
      <p:ext uri="{BB962C8B-B14F-4D97-AF65-F5344CB8AC3E}">
        <p14:creationId xmlns:p14="http://schemas.microsoft.com/office/powerpoint/2010/main" val="35905110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Health and Social Impacts</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a:t>
            </a:r>
            <a:r>
              <a:rPr lang="en-US" sz="1800" dirty="0" err="1">
                <a:solidFill>
                  <a:srgbClr val="800000"/>
                </a:solidFill>
              </a:rPr>
              <a:t>El_Nino</a:t>
            </a:r>
            <a:endParaRPr lang="en-US" dirty="0"/>
          </a:p>
        </p:txBody>
      </p:sp>
      <p:sp>
        <p:nvSpPr>
          <p:cNvPr id="6" name="Content Placeholder 5"/>
          <p:cNvSpPr>
            <a:spLocks noGrp="1"/>
          </p:cNvSpPr>
          <p:nvPr>
            <p:ph idx="1"/>
          </p:nvPr>
        </p:nvSpPr>
        <p:spPr/>
        <p:txBody>
          <a:bodyPr>
            <a:noAutofit/>
          </a:bodyPr>
          <a:lstStyle/>
          <a:p>
            <a:r>
              <a:rPr lang="en-US" sz="1600" dirty="0"/>
              <a:t>“</a:t>
            </a:r>
            <a:r>
              <a:rPr lang="en-US" sz="1600" dirty="0">
                <a:solidFill>
                  <a:srgbClr val="000000"/>
                </a:solidFill>
              </a:rPr>
              <a:t>Extreme weather conditions related to the El Niño cycle correlate with changes in the incidence of epidemic diseases</a:t>
            </a:r>
            <a:r>
              <a:rPr lang="en-US" sz="1600" dirty="0"/>
              <a:t>. </a:t>
            </a:r>
          </a:p>
          <a:p>
            <a:r>
              <a:rPr lang="en-US" sz="1600" dirty="0">
                <a:solidFill>
                  <a:schemeClr val="tx1"/>
                </a:solidFill>
              </a:rPr>
              <a:t>For example, the El Niño cycle is associated with increased risks of some of the diseases transmitted by mosquitoes, such as malaria, dengue, and Rift Valley fever. </a:t>
            </a:r>
          </a:p>
          <a:p>
            <a:r>
              <a:rPr lang="en-US" sz="1600" dirty="0">
                <a:solidFill>
                  <a:schemeClr val="tx1"/>
                </a:solidFill>
              </a:rPr>
              <a:t>Cycles of malaria in India, Venezuela, Brazil, and Colombia have now been linked to El Niño. </a:t>
            </a:r>
          </a:p>
          <a:p>
            <a:r>
              <a:rPr lang="en-US" sz="1600" dirty="0"/>
              <a:t>Outbreaks of another mosquito-transmitted disease, Australian encephalitis (Murray Valley encephalitis—MVE), occur in temperate south-east Australia after heavy rainfall and flooding, which are associated with La Niña events. </a:t>
            </a:r>
          </a:p>
          <a:p>
            <a:r>
              <a:rPr lang="en-US" sz="1600" dirty="0"/>
              <a:t>A severe outbreak of Rift Valley fever occurred after extreme rainfall in north-eastern Kenya and southern Somalia during the 1997–98 El Niño.</a:t>
            </a:r>
          </a:p>
          <a:p>
            <a:r>
              <a:rPr lang="en-US" sz="1600" dirty="0"/>
              <a:t>ENSO conditions have also been related to Kawasaki disease incidence in Japan and the west coast of the United States, via the linkage to tropospheric winds across the north Pacific Ocean.</a:t>
            </a:r>
          </a:p>
          <a:p>
            <a:r>
              <a:rPr lang="en-US" sz="1600" dirty="0"/>
              <a:t>Scientists at The Earth Institute of Columbia University, having analyzed data from 1950 to 2004, suggest ENSO may have had a role in 21% of all civil conflicts since 1950, with the risk of annual civil conflict doubling from 3% to 6% in countries affected by ENSO during El Niño years relative to La Niña years.”</a:t>
            </a:r>
          </a:p>
          <a:p>
            <a:endParaRPr lang="en-US" sz="1600" dirty="0"/>
          </a:p>
        </p:txBody>
      </p:sp>
    </p:spTree>
    <p:extLst>
      <p:ext uri="{BB962C8B-B14F-4D97-AF65-F5344CB8AC3E}">
        <p14:creationId xmlns:p14="http://schemas.microsoft.com/office/powerpoint/2010/main" val="2796222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Global Warming and ENSO</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a:t>
            </a:r>
            <a:r>
              <a:rPr lang="en-US" sz="1800" dirty="0" err="1">
                <a:solidFill>
                  <a:srgbClr val="800000"/>
                </a:solidFill>
              </a:rPr>
              <a:t>El_Nino</a:t>
            </a:r>
            <a:endParaRPr lang="en-US" dirty="0"/>
          </a:p>
        </p:txBody>
      </p:sp>
      <p:sp>
        <p:nvSpPr>
          <p:cNvPr id="5" name="Content Placeholder 4"/>
          <p:cNvSpPr>
            <a:spLocks noGrp="1"/>
          </p:cNvSpPr>
          <p:nvPr>
            <p:ph idx="1"/>
          </p:nvPr>
        </p:nvSpPr>
        <p:spPr>
          <a:xfrm>
            <a:off x="457200" y="1367520"/>
            <a:ext cx="8229600" cy="4525963"/>
          </a:xfrm>
        </p:spPr>
        <p:txBody>
          <a:bodyPr>
            <a:noAutofit/>
          </a:bodyPr>
          <a:lstStyle/>
          <a:p>
            <a:pPr>
              <a:spcBef>
                <a:spcPts val="0"/>
              </a:spcBef>
              <a:spcAft>
                <a:spcPts val="1200"/>
              </a:spcAft>
            </a:pPr>
            <a:r>
              <a:rPr lang="en-US" sz="1600" dirty="0"/>
              <a:t>“</a:t>
            </a:r>
            <a:r>
              <a:rPr lang="en-US" sz="1600" dirty="0">
                <a:solidFill>
                  <a:schemeClr val="tx1"/>
                </a:solidFill>
              </a:rPr>
              <a:t>During the last several decades, the number of El Niño events increased, and the number of La Niña events decreased, although observation of ENSO for much longer is needed to detect robust changes</a:t>
            </a:r>
            <a:r>
              <a:rPr lang="en-US" sz="1600" dirty="0"/>
              <a:t>.</a:t>
            </a:r>
          </a:p>
          <a:p>
            <a:pPr>
              <a:spcBef>
                <a:spcPts val="0"/>
              </a:spcBef>
              <a:spcAft>
                <a:spcPts val="1200"/>
              </a:spcAft>
            </a:pPr>
            <a:r>
              <a:rPr lang="en-US" sz="1600" dirty="0">
                <a:solidFill>
                  <a:srgbClr val="083CFF"/>
                </a:solidFill>
              </a:rPr>
              <a:t>The question is whether this is a random fluctuation or a normal instance of variation for that phenomenon or the result of global climate changes toward global warming. </a:t>
            </a:r>
          </a:p>
          <a:p>
            <a:pPr>
              <a:spcBef>
                <a:spcPts val="0"/>
              </a:spcBef>
              <a:spcAft>
                <a:spcPts val="1200"/>
              </a:spcAft>
            </a:pPr>
            <a:r>
              <a:rPr lang="en-US" sz="1600" dirty="0">
                <a:solidFill>
                  <a:schemeClr val="tx1"/>
                </a:solidFill>
              </a:rPr>
              <a:t>The studies of historical data show the recent El Niño variation is most likely linked to global warming. </a:t>
            </a:r>
          </a:p>
          <a:p>
            <a:pPr>
              <a:spcBef>
                <a:spcPts val="0"/>
              </a:spcBef>
              <a:spcAft>
                <a:spcPts val="1200"/>
              </a:spcAft>
            </a:pPr>
            <a:r>
              <a:rPr lang="en-US" sz="1600" dirty="0">
                <a:solidFill>
                  <a:srgbClr val="083CFF"/>
                </a:solidFill>
              </a:rPr>
              <a:t>For example, even after subtracting the positive influence of decadal variation, the amplitude of the ENSO variability in the observed data still increases, by as much as 60% in the last 50 years.</a:t>
            </a:r>
          </a:p>
          <a:p>
            <a:pPr>
              <a:spcBef>
                <a:spcPts val="0"/>
              </a:spcBef>
              <a:spcAft>
                <a:spcPts val="1200"/>
              </a:spcAft>
            </a:pPr>
            <a:r>
              <a:rPr lang="en-US" sz="1600" dirty="0">
                <a:solidFill>
                  <a:srgbClr val="083CFF"/>
                </a:solidFill>
              </a:rPr>
              <a:t>The exact changes ha</a:t>
            </a:r>
            <a:r>
              <a:rPr lang="en-US" sz="1600" dirty="0"/>
              <a:t>ppening to ENSO in the future is uncertain</a:t>
            </a:r>
          </a:p>
          <a:p>
            <a:pPr>
              <a:spcBef>
                <a:spcPts val="0"/>
              </a:spcBef>
              <a:spcAft>
                <a:spcPts val="1200"/>
              </a:spcAft>
            </a:pPr>
            <a:r>
              <a:rPr lang="en-US" sz="1600" dirty="0"/>
              <a:t>Different models make different predictions.</a:t>
            </a:r>
          </a:p>
          <a:p>
            <a:pPr>
              <a:spcBef>
                <a:spcPts val="0"/>
              </a:spcBef>
              <a:spcAft>
                <a:spcPts val="1200"/>
              </a:spcAft>
            </a:pPr>
            <a:r>
              <a:rPr lang="en-US" sz="1600" dirty="0"/>
              <a:t>The ENSO is considered to be a potential tipping element in Earth's climate.”</a:t>
            </a:r>
          </a:p>
          <a:p>
            <a:pPr>
              <a:spcBef>
                <a:spcPts val="0"/>
              </a:spcBef>
              <a:spcAft>
                <a:spcPts val="1200"/>
              </a:spcAft>
            </a:pPr>
            <a:endParaRPr lang="en-US" sz="1600" dirty="0"/>
          </a:p>
        </p:txBody>
      </p:sp>
    </p:spTree>
    <p:extLst>
      <p:ext uri="{BB962C8B-B14F-4D97-AF65-F5344CB8AC3E}">
        <p14:creationId xmlns:p14="http://schemas.microsoft.com/office/powerpoint/2010/main" val="19225092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Pacific Decadal Oscillation (PDO)</a:t>
            </a:r>
            <a:br>
              <a:rPr lang="en-US" dirty="0"/>
            </a:br>
            <a:r>
              <a:rPr lang="en-US" sz="2700" dirty="0">
                <a:solidFill>
                  <a:srgbClr val="0000FF"/>
                </a:solidFill>
              </a:rPr>
              <a:t>http://</a:t>
            </a:r>
            <a:r>
              <a:rPr lang="en-US" sz="2700" dirty="0" err="1">
                <a:solidFill>
                  <a:srgbClr val="0000FF"/>
                </a:solidFill>
              </a:rPr>
              <a:t>research.jisao.washington.edu</a:t>
            </a:r>
            <a:r>
              <a:rPr lang="en-US" sz="2700" dirty="0">
                <a:solidFill>
                  <a:srgbClr val="0000FF"/>
                </a:solidFill>
              </a:rPr>
              <a:t>/</a:t>
            </a:r>
            <a:r>
              <a:rPr lang="en-US" sz="2700" dirty="0" err="1">
                <a:solidFill>
                  <a:srgbClr val="0000FF"/>
                </a:solidFill>
              </a:rPr>
              <a:t>pdo</a:t>
            </a:r>
            <a:r>
              <a:rPr lang="en-US" sz="2700" dirty="0">
                <a:solidFill>
                  <a:srgbClr val="0000FF"/>
                </a:solidFill>
              </a:rPr>
              <a:t>/</a:t>
            </a:r>
          </a:p>
        </p:txBody>
      </p:sp>
      <p:sp>
        <p:nvSpPr>
          <p:cNvPr id="3" name="Content Placeholder 2"/>
          <p:cNvSpPr>
            <a:spLocks noGrp="1"/>
          </p:cNvSpPr>
          <p:nvPr>
            <p:ph idx="1"/>
          </p:nvPr>
        </p:nvSpPr>
        <p:spPr/>
        <p:txBody>
          <a:bodyPr>
            <a:noAutofit/>
          </a:bodyPr>
          <a:lstStyle/>
          <a:p>
            <a:r>
              <a:rPr lang="en-US" sz="1600" dirty="0">
                <a:solidFill>
                  <a:schemeClr val="tx1"/>
                </a:solidFill>
              </a:rPr>
              <a:t>The "Pacific Decadal Oscillation" (PDO) is a long-lived El Niño-like pattern of Pacific climate variability. </a:t>
            </a:r>
          </a:p>
          <a:p>
            <a:r>
              <a:rPr lang="en-US" sz="1600" dirty="0"/>
              <a:t>While the two climate oscillations have similar spatial climate fingerprints, they have very different behavior in time. </a:t>
            </a:r>
          </a:p>
          <a:p>
            <a:r>
              <a:rPr lang="en-US" sz="1600" dirty="0"/>
              <a:t>Fisheries scientist Steven Hare coined the term "Pacific Decadal Oscillation" (PDO) in 1996 while researching connections between Alaska salmon production cycles and Pacific climate (his dissertation topic with advisor Robert Francis). </a:t>
            </a:r>
          </a:p>
          <a:p>
            <a:r>
              <a:rPr lang="en-US" sz="1600" dirty="0">
                <a:solidFill>
                  <a:schemeClr val="tx1"/>
                </a:solidFill>
              </a:rPr>
              <a:t>Two main characteristics distinguish PDO from El Niño/Southern Oscillation (ENSO): 		</a:t>
            </a:r>
            <a:r>
              <a:rPr lang="en-US" sz="1400" dirty="0">
                <a:solidFill>
                  <a:srgbClr val="C00000"/>
                </a:solidFill>
              </a:rPr>
              <a:t>--  First, 20th century PDO "events" persisted for 20-to-30 years, while typical ENSO 				events persisted for 6 to 18 months</a:t>
            </a:r>
          </a:p>
          <a:p>
            <a:pPr marL="0" indent="0">
              <a:buNone/>
            </a:pPr>
            <a:r>
              <a:rPr lang="en-US" sz="1400" dirty="0">
                <a:solidFill>
                  <a:srgbClr val="C00000"/>
                </a:solidFill>
              </a:rPr>
              <a:t>	--  Second, the climatic fingerprints of the PDO are most visible in the North 						Pacific/North American sector, while secondary signatures exist in the tropics - the opposite 		is true for ENSO. </a:t>
            </a:r>
          </a:p>
          <a:p>
            <a:r>
              <a:rPr lang="en-US" sz="1600" dirty="0"/>
              <a:t>Several independent studies find evidence for just two full PDO cycles in the past century: "cool" PDO regimes prevailed from 1890-1924 and again from 1947-1976, while "warm" PDO regimes dominated from 1925-1946 and from 1977 through (at least) the mid-1990’s</a:t>
            </a:r>
          </a:p>
        </p:txBody>
      </p:sp>
    </p:spTree>
    <p:extLst>
      <p:ext uri="{BB962C8B-B14F-4D97-AF65-F5344CB8AC3E}">
        <p14:creationId xmlns:p14="http://schemas.microsoft.com/office/powerpoint/2010/main" val="5711390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a:t>PDO</a:t>
            </a:r>
            <a:br>
              <a:rPr lang="en-US" dirty="0"/>
            </a:br>
            <a:r>
              <a:rPr lang="en-US" sz="1800" dirty="0">
                <a:solidFill>
                  <a:srgbClr val="800000"/>
                </a:solidFill>
              </a:rPr>
              <a:t>http://</a:t>
            </a:r>
            <a:r>
              <a:rPr lang="en-US" sz="1800" dirty="0" err="1">
                <a:solidFill>
                  <a:srgbClr val="800000"/>
                </a:solidFill>
              </a:rPr>
              <a:t>cses.washington.edu</a:t>
            </a:r>
            <a:endParaRPr lang="en-US" sz="1800" dirty="0">
              <a:solidFill>
                <a:srgbClr val="800000"/>
              </a:solidFill>
            </a:endParaRPr>
          </a:p>
        </p:txBody>
      </p:sp>
      <p:pic>
        <p:nvPicPr>
          <p:cNvPr id="10" name="Content Placeholder 9" descr="PDO PositiveAndNegative.gif"/>
          <p:cNvPicPr>
            <a:picLocks noGrp="1" noChangeAspect="1"/>
          </p:cNvPicPr>
          <p:nvPr>
            <p:ph idx="1"/>
          </p:nvPr>
        </p:nvPicPr>
        <p:blipFill>
          <a:blip r:embed="rId2">
            <a:extLst>
              <a:ext uri="{28A0092B-C50C-407E-A947-70E740481C1C}">
                <a14:useLocalDpi xmlns:a14="http://schemas.microsoft.com/office/drawing/2010/main" val="0"/>
              </a:ext>
            </a:extLst>
          </a:blip>
          <a:srcRect t="-4501" b="-4501"/>
          <a:stretch>
            <a:fillRect/>
          </a:stretch>
        </p:blipFill>
        <p:spPr/>
      </p:pic>
    </p:spTree>
    <p:extLst>
      <p:ext uri="{BB962C8B-B14F-4D97-AF65-F5344CB8AC3E}">
        <p14:creationId xmlns:p14="http://schemas.microsoft.com/office/powerpoint/2010/main" val="3012429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E6C8D9-4649-AC4C-88AA-F25908CC08FC}"/>
              </a:ext>
            </a:extLst>
          </p:cNvPr>
          <p:cNvSpPr>
            <a:spLocks noGrp="1"/>
          </p:cNvSpPr>
          <p:nvPr>
            <p:ph type="title"/>
          </p:nvPr>
        </p:nvSpPr>
        <p:spPr>
          <a:xfrm>
            <a:off x="457200" y="274638"/>
            <a:ext cx="8229600" cy="835673"/>
          </a:xfrm>
        </p:spPr>
        <p:txBody>
          <a:bodyPr>
            <a:normAutofit fontScale="90000"/>
          </a:bodyPr>
          <a:lstStyle/>
          <a:p>
            <a:r>
              <a:rPr lang="en-US" dirty="0"/>
              <a:t>Weekly Sea Temperature Anomalies</a:t>
            </a:r>
            <a:br>
              <a:rPr lang="en-US" dirty="0"/>
            </a:br>
            <a:r>
              <a:rPr lang="en-US" sz="2700" dirty="0">
                <a:solidFill>
                  <a:srgbClr val="1F22FF"/>
                </a:solidFill>
              </a:rPr>
              <a:t>6 November 2019</a:t>
            </a:r>
          </a:p>
        </p:txBody>
      </p:sp>
      <p:sp>
        <p:nvSpPr>
          <p:cNvPr id="7" name="TextBox 6">
            <a:extLst>
              <a:ext uri="{FF2B5EF4-FFF2-40B4-BE49-F238E27FC236}">
                <a16:creationId xmlns:a16="http://schemas.microsoft.com/office/drawing/2014/main" id="{732338D7-6CD2-084B-B1D0-6B01B1778C03}"/>
              </a:ext>
            </a:extLst>
          </p:cNvPr>
          <p:cNvSpPr txBox="1"/>
          <p:nvPr/>
        </p:nvSpPr>
        <p:spPr>
          <a:xfrm>
            <a:off x="714703" y="6019910"/>
            <a:ext cx="7210098" cy="276999"/>
          </a:xfrm>
          <a:prstGeom prst="rect">
            <a:avLst/>
          </a:prstGeom>
          <a:solidFill>
            <a:schemeClr val="bg1"/>
          </a:solidFill>
        </p:spPr>
        <p:txBody>
          <a:bodyPr wrap="square" rtlCol="0">
            <a:spAutoFit/>
          </a:bodyPr>
          <a:lstStyle/>
          <a:p>
            <a:pPr algn="ctr"/>
            <a:r>
              <a:rPr lang="en-US" sz="1200" dirty="0">
                <a:solidFill>
                  <a:srgbClr val="FF0000"/>
                </a:solidFill>
              </a:rPr>
              <a:t>https://</a:t>
            </a:r>
            <a:r>
              <a:rPr lang="en-US" sz="1200" dirty="0" err="1">
                <a:solidFill>
                  <a:srgbClr val="FF0000"/>
                </a:solidFill>
              </a:rPr>
              <a:t>iridl.ldeo.columbia.edu</a:t>
            </a:r>
            <a:r>
              <a:rPr lang="en-US" sz="1200" dirty="0">
                <a:solidFill>
                  <a:srgbClr val="FF0000"/>
                </a:solidFill>
              </a:rPr>
              <a:t>/</a:t>
            </a:r>
            <a:r>
              <a:rPr lang="en-US" sz="1200" dirty="0" err="1">
                <a:solidFill>
                  <a:srgbClr val="FF0000"/>
                </a:solidFill>
              </a:rPr>
              <a:t>maproom</a:t>
            </a:r>
            <a:r>
              <a:rPr lang="en-US" sz="1200" dirty="0">
                <a:solidFill>
                  <a:srgbClr val="FF0000"/>
                </a:solidFill>
              </a:rPr>
              <a:t>/Global/</a:t>
            </a:r>
            <a:r>
              <a:rPr lang="en-US" sz="1200" dirty="0" err="1">
                <a:solidFill>
                  <a:srgbClr val="FF0000"/>
                </a:solidFill>
              </a:rPr>
              <a:t>Ocean_Temp</a:t>
            </a:r>
            <a:r>
              <a:rPr lang="en-US" sz="1200" dirty="0">
                <a:solidFill>
                  <a:srgbClr val="FF0000"/>
                </a:solidFill>
              </a:rPr>
              <a:t>/</a:t>
            </a:r>
            <a:r>
              <a:rPr lang="en-US" sz="1200" dirty="0" err="1">
                <a:solidFill>
                  <a:srgbClr val="FF0000"/>
                </a:solidFill>
              </a:rPr>
              <a:t>Weekly_Anomaly.html?T</a:t>
            </a:r>
            <a:r>
              <a:rPr lang="en-US" sz="1200" dirty="0">
                <a:solidFill>
                  <a:srgbClr val="FF0000"/>
                </a:solidFill>
              </a:rPr>
              <a:t>=3-9%20Nov%202019</a:t>
            </a:r>
          </a:p>
        </p:txBody>
      </p:sp>
      <p:pic>
        <p:nvPicPr>
          <p:cNvPr id="3" name="Picture 2">
            <a:extLst>
              <a:ext uri="{FF2B5EF4-FFF2-40B4-BE49-F238E27FC236}">
                <a16:creationId xmlns:a16="http://schemas.microsoft.com/office/drawing/2014/main" id="{A9454FA1-B8B8-954B-B25A-B140DFBB36D9}"/>
              </a:ext>
            </a:extLst>
          </p:cNvPr>
          <p:cNvPicPr>
            <a:picLocks noChangeAspect="1"/>
          </p:cNvPicPr>
          <p:nvPr/>
        </p:nvPicPr>
        <p:blipFill>
          <a:blip r:embed="rId2"/>
          <a:stretch>
            <a:fillRect/>
          </a:stretch>
        </p:blipFill>
        <p:spPr>
          <a:xfrm>
            <a:off x="0" y="1110311"/>
            <a:ext cx="9144000" cy="4637377"/>
          </a:xfrm>
          <a:prstGeom prst="rect">
            <a:avLst/>
          </a:prstGeom>
        </p:spPr>
      </p:pic>
    </p:spTree>
    <p:extLst>
      <p:ext uri="{BB962C8B-B14F-4D97-AF65-F5344CB8AC3E}">
        <p14:creationId xmlns:p14="http://schemas.microsoft.com/office/powerpoint/2010/main" val="8617208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PDO Time Series</a:t>
            </a:r>
            <a:br>
              <a:rPr lang="en-US" dirty="0"/>
            </a:br>
            <a:r>
              <a:rPr lang="en-US" sz="2700" dirty="0">
                <a:solidFill>
                  <a:srgbClr val="0000FF"/>
                </a:solidFill>
              </a:rPr>
              <a:t>http://</a:t>
            </a:r>
            <a:r>
              <a:rPr lang="en-US" sz="2700" dirty="0" err="1">
                <a:solidFill>
                  <a:srgbClr val="0000FF"/>
                </a:solidFill>
              </a:rPr>
              <a:t>research.jisao.washington.edu</a:t>
            </a:r>
            <a:r>
              <a:rPr lang="en-US" sz="2700" dirty="0">
                <a:solidFill>
                  <a:srgbClr val="0000FF"/>
                </a:solidFill>
              </a:rPr>
              <a:t>/</a:t>
            </a:r>
            <a:r>
              <a:rPr lang="en-US" sz="2700" dirty="0" err="1">
                <a:solidFill>
                  <a:srgbClr val="0000FF"/>
                </a:solidFill>
              </a:rPr>
              <a:t>pdo</a:t>
            </a:r>
            <a:r>
              <a:rPr lang="en-US" sz="2700" dirty="0">
                <a:solidFill>
                  <a:srgbClr val="0000FF"/>
                </a:solidFill>
              </a:rPr>
              <a:t>/</a:t>
            </a:r>
            <a:endParaRPr lang="en-US" sz="2700" dirty="0"/>
          </a:p>
        </p:txBody>
      </p:sp>
      <p:pic>
        <p:nvPicPr>
          <p:cNvPr id="4" name="Content Placeholder 3" descr="Screen Shot 2017-03-08 at 8.30.52 AM.png"/>
          <p:cNvPicPr>
            <a:picLocks noGrp="1" noChangeAspect="1"/>
          </p:cNvPicPr>
          <p:nvPr>
            <p:ph idx="1"/>
          </p:nvPr>
        </p:nvPicPr>
        <p:blipFill>
          <a:blip r:embed="rId2">
            <a:extLst>
              <a:ext uri="{28A0092B-C50C-407E-A947-70E740481C1C}">
                <a14:useLocalDpi xmlns:a14="http://schemas.microsoft.com/office/drawing/2010/main" val="0"/>
              </a:ext>
            </a:extLst>
          </a:blip>
          <a:srcRect l="-6145" r="-6145"/>
          <a:stretch>
            <a:fillRect/>
          </a:stretch>
        </p:blipFill>
        <p:spPr/>
      </p:pic>
    </p:spTree>
    <p:extLst>
      <p:ext uri="{BB962C8B-B14F-4D97-AF65-F5344CB8AC3E}">
        <p14:creationId xmlns:p14="http://schemas.microsoft.com/office/powerpoint/2010/main" val="38739283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1600" dirty="0"/>
              <a:t>Major changes in northeast Pacific marine ecosystems have been correlated with phase changes in the PDO</a:t>
            </a:r>
          </a:p>
          <a:p>
            <a:r>
              <a:rPr lang="en-US" sz="1600" dirty="0"/>
              <a:t>Warm eras have seen enhanced coastal ocean biological productivity in Alaska and inhibited productivity off the west coast of the contiguous United States, while cold PDO eras have seen the opposite north-south pattern of marine ecosystem productivity. </a:t>
            </a:r>
          </a:p>
          <a:p>
            <a:r>
              <a:rPr lang="en-US" sz="1600" dirty="0">
                <a:solidFill>
                  <a:schemeClr val="tx1"/>
                </a:solidFill>
              </a:rPr>
              <a:t>Causes for the PDO are not currently known. </a:t>
            </a:r>
          </a:p>
          <a:p>
            <a:r>
              <a:rPr lang="en-US" sz="1600" dirty="0">
                <a:solidFill>
                  <a:schemeClr val="tx1"/>
                </a:solidFill>
              </a:rPr>
              <a:t>Likewise, the potential predictability for this climate oscillation are not known</a:t>
            </a:r>
            <a:r>
              <a:rPr lang="en-US" sz="1600" dirty="0"/>
              <a:t>. </a:t>
            </a:r>
          </a:p>
          <a:p>
            <a:r>
              <a:rPr lang="en-US" sz="1600" dirty="0"/>
              <a:t>Some climate simulation models produce PDO-like oscillations, although often for different reasons. </a:t>
            </a:r>
          </a:p>
          <a:p>
            <a:r>
              <a:rPr lang="en-US" sz="1600" dirty="0"/>
              <a:t>The mechanisms giving rise to PDO will determine whether skillful decades-long PDO climate predictions are possible. </a:t>
            </a:r>
          </a:p>
          <a:p>
            <a:r>
              <a:rPr lang="en-US" sz="1600" dirty="0"/>
              <a:t>From a societal impacts perspective, recognition of PDO is important because it shows that "normal" climate conditions can vary over time periods comparable to the length of a human's lifetime . </a:t>
            </a:r>
          </a:p>
          <a:p>
            <a:endParaRPr lang="en-US" sz="1600" dirty="0"/>
          </a:p>
        </p:txBody>
      </p:sp>
      <p:sp>
        <p:nvSpPr>
          <p:cNvPr id="4" name="Title 1"/>
          <p:cNvSpPr>
            <a:spLocks noGrp="1"/>
          </p:cNvSpPr>
          <p:nvPr>
            <p:ph type="title"/>
          </p:nvPr>
        </p:nvSpPr>
        <p:spPr/>
        <p:txBody>
          <a:bodyPr>
            <a:normAutofit/>
          </a:bodyPr>
          <a:lstStyle/>
          <a:p>
            <a:r>
              <a:rPr lang="en-US" dirty="0"/>
              <a:t>Pacific Decadal Oscillation (PDO)</a:t>
            </a:r>
            <a:br>
              <a:rPr lang="en-US" dirty="0"/>
            </a:br>
            <a:r>
              <a:rPr lang="en-US" sz="2700" dirty="0">
                <a:solidFill>
                  <a:srgbClr val="0000FF"/>
                </a:solidFill>
              </a:rPr>
              <a:t>http://</a:t>
            </a:r>
            <a:r>
              <a:rPr lang="en-US" sz="2700" dirty="0" err="1">
                <a:solidFill>
                  <a:srgbClr val="0000FF"/>
                </a:solidFill>
              </a:rPr>
              <a:t>research.jisao.washington.edu</a:t>
            </a:r>
            <a:r>
              <a:rPr lang="en-US" sz="2700" dirty="0">
                <a:solidFill>
                  <a:srgbClr val="0000FF"/>
                </a:solidFill>
              </a:rPr>
              <a:t>/</a:t>
            </a:r>
            <a:r>
              <a:rPr lang="en-US" sz="2700" dirty="0" err="1">
                <a:solidFill>
                  <a:srgbClr val="0000FF"/>
                </a:solidFill>
              </a:rPr>
              <a:t>pdo</a:t>
            </a:r>
            <a:r>
              <a:rPr lang="en-US" sz="2700" dirty="0">
                <a:solidFill>
                  <a:srgbClr val="0000FF"/>
                </a:solidFill>
              </a:rPr>
              <a:t>/</a:t>
            </a:r>
          </a:p>
        </p:txBody>
      </p:sp>
    </p:spTree>
    <p:extLst>
      <p:ext uri="{BB962C8B-B14F-4D97-AF65-F5344CB8AC3E}">
        <p14:creationId xmlns:p14="http://schemas.microsoft.com/office/powerpoint/2010/main" val="24023862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69665" y="219632"/>
            <a:ext cx="4738255" cy="1143000"/>
          </a:xfrm>
        </p:spPr>
        <p:txBody>
          <a:bodyPr>
            <a:normAutofit/>
          </a:bodyPr>
          <a:lstStyle/>
          <a:p>
            <a:r>
              <a:rPr lang="en-US" sz="2700" dirty="0"/>
              <a:t>Possible Mechanisms for PDO</a:t>
            </a:r>
            <a:br>
              <a:rPr lang="en-US" sz="2700"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a:t>
            </a:r>
            <a:r>
              <a:rPr lang="en-US" sz="1800" dirty="0" err="1">
                <a:solidFill>
                  <a:srgbClr val="800000"/>
                </a:solidFill>
              </a:rPr>
              <a:t>Pacific_decadal_oscillation</a:t>
            </a:r>
            <a:endParaRPr lang="en-US" sz="1800" dirty="0">
              <a:solidFill>
                <a:srgbClr val="800000"/>
              </a:solidFill>
            </a:endParaRPr>
          </a:p>
        </p:txBody>
      </p:sp>
      <p:sp>
        <p:nvSpPr>
          <p:cNvPr id="5" name="Content Placeholder 4"/>
          <p:cNvSpPr>
            <a:spLocks noGrp="1"/>
          </p:cNvSpPr>
          <p:nvPr>
            <p:ph sz="half" idx="1"/>
          </p:nvPr>
        </p:nvSpPr>
        <p:spPr>
          <a:xfrm>
            <a:off x="272472" y="296539"/>
            <a:ext cx="4038600" cy="6376734"/>
          </a:xfrm>
        </p:spPr>
        <p:txBody>
          <a:bodyPr>
            <a:noAutofit/>
          </a:bodyPr>
          <a:lstStyle/>
          <a:p>
            <a:r>
              <a:rPr lang="en-US" sz="1600" dirty="0"/>
              <a:t>“Several studies have indicated that the PDO index can be reconstructed as the superposition of tropical forcing and extra-tropical processes.</a:t>
            </a:r>
          </a:p>
          <a:p>
            <a:r>
              <a:rPr lang="en-US" sz="1600" dirty="0">
                <a:solidFill>
                  <a:srgbClr val="000000"/>
                </a:solidFill>
              </a:rPr>
              <a:t>Thus, unlike ENSO, the PDO is not a single physical mode of ocean variability, but rather the sum of several processes with different dynamic origins.</a:t>
            </a:r>
          </a:p>
          <a:p>
            <a:r>
              <a:rPr lang="en-US" sz="1600" dirty="0"/>
              <a:t>The PDO index is reconstructed as the sum of:</a:t>
            </a:r>
          </a:p>
          <a:p>
            <a:pPr lvl="1"/>
            <a:r>
              <a:rPr lang="en-US" sz="1600" dirty="0">
                <a:solidFill>
                  <a:srgbClr val="800000"/>
                </a:solidFill>
              </a:rPr>
              <a:t>Random and ENSO induced variability in the Aleutian low, on decadal timescales</a:t>
            </a:r>
          </a:p>
          <a:p>
            <a:pPr lvl="1"/>
            <a:r>
              <a:rPr lang="en-US" sz="1600" dirty="0">
                <a:solidFill>
                  <a:srgbClr val="800000"/>
                </a:solidFill>
              </a:rPr>
              <a:t>ENSO </a:t>
            </a:r>
            <a:r>
              <a:rPr lang="en-US" sz="1600" dirty="0" err="1">
                <a:solidFill>
                  <a:srgbClr val="800000"/>
                </a:solidFill>
              </a:rPr>
              <a:t>teleconnections</a:t>
            </a:r>
            <a:endParaRPr lang="en-US" sz="1600" dirty="0">
              <a:solidFill>
                <a:srgbClr val="800000"/>
              </a:solidFill>
            </a:endParaRPr>
          </a:p>
          <a:p>
            <a:pPr lvl="1"/>
            <a:r>
              <a:rPr lang="en-US" sz="1600" dirty="0">
                <a:solidFill>
                  <a:srgbClr val="800000"/>
                </a:solidFill>
              </a:rPr>
              <a:t>Stochastic atmospheric forcing,  and</a:t>
            </a:r>
          </a:p>
          <a:p>
            <a:pPr lvl="1"/>
            <a:r>
              <a:rPr lang="en-US" sz="1600" dirty="0">
                <a:solidFill>
                  <a:srgbClr val="800000"/>
                </a:solidFill>
              </a:rPr>
              <a:t>Changes in the North Pacific oceanic gyre circulation</a:t>
            </a:r>
          </a:p>
          <a:p>
            <a:r>
              <a:rPr lang="en-US" sz="1600" dirty="0"/>
              <a:t>All of these contribute approximately equally</a:t>
            </a:r>
          </a:p>
          <a:p>
            <a:r>
              <a:rPr lang="en-US" sz="1600" dirty="0"/>
              <a:t>Additionally, sea surface temperature anomalies have some winter to winter persistence.”</a:t>
            </a:r>
          </a:p>
        </p:txBody>
      </p:sp>
      <p:pic>
        <p:nvPicPr>
          <p:cNvPr id="7" name="Content Placeholder 6" descr="800px-PDO_Pattern.pn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8982" b="-5555"/>
          <a:stretch/>
        </p:blipFill>
        <p:spPr>
          <a:xfrm>
            <a:off x="4648200" y="1706320"/>
            <a:ext cx="4038600" cy="2249240"/>
          </a:xfrm>
        </p:spPr>
      </p:pic>
      <p:sp>
        <p:nvSpPr>
          <p:cNvPr id="8" name="TextBox 7"/>
          <p:cNvSpPr txBox="1"/>
          <p:nvPr/>
        </p:nvSpPr>
        <p:spPr>
          <a:xfrm>
            <a:off x="4701662" y="4256105"/>
            <a:ext cx="3877657" cy="369332"/>
          </a:xfrm>
          <a:prstGeom prst="rect">
            <a:avLst/>
          </a:prstGeom>
          <a:noFill/>
        </p:spPr>
        <p:txBody>
          <a:bodyPr wrap="square" rtlCol="0">
            <a:spAutoFit/>
          </a:bodyPr>
          <a:lstStyle/>
          <a:p>
            <a:pPr algn="ctr"/>
            <a:r>
              <a:rPr lang="en-US" dirty="0">
                <a:latin typeface="Helvetica Neue Light"/>
                <a:cs typeface="Helvetica Neue Light"/>
              </a:rPr>
              <a:t>Positive phase PDO spatial pattern</a:t>
            </a:r>
          </a:p>
        </p:txBody>
      </p:sp>
    </p:spTree>
    <p:extLst>
      <p:ext uri="{BB962C8B-B14F-4D97-AF65-F5344CB8AC3E}">
        <p14:creationId xmlns:p14="http://schemas.microsoft.com/office/powerpoint/2010/main" val="40981299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Temperature and Precipitation</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a:t>
            </a:r>
            <a:r>
              <a:rPr lang="en-US" sz="1800" dirty="0" err="1">
                <a:solidFill>
                  <a:srgbClr val="800000"/>
                </a:solidFill>
              </a:rPr>
              <a:t>Pacific_decadal_oscillation</a:t>
            </a:r>
            <a:endParaRPr lang="en-US" dirty="0"/>
          </a:p>
        </p:txBody>
      </p:sp>
      <p:pic>
        <p:nvPicPr>
          <p:cNvPr id="5" name="Content Placeholder 4" descr="800px-PDO_Temperature.pn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5511" b="-1646"/>
          <a:stretch/>
        </p:blipFill>
        <p:spPr>
          <a:xfrm>
            <a:off x="457200" y="1660095"/>
            <a:ext cx="4038600" cy="2380173"/>
          </a:xfrm>
        </p:spPr>
      </p:pic>
      <p:pic>
        <p:nvPicPr>
          <p:cNvPr id="6" name="Content Placeholder 5" descr="800px-PDO_Precipitation.pn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5511" b="-1646"/>
          <a:stretch/>
        </p:blipFill>
        <p:spPr>
          <a:xfrm>
            <a:off x="4648200" y="1660095"/>
            <a:ext cx="4038600" cy="2380173"/>
          </a:xfrm>
        </p:spPr>
      </p:pic>
      <p:sp>
        <p:nvSpPr>
          <p:cNvPr id="7" name="TextBox 6"/>
          <p:cNvSpPr txBox="1"/>
          <p:nvPr/>
        </p:nvSpPr>
        <p:spPr>
          <a:xfrm>
            <a:off x="810023" y="4249453"/>
            <a:ext cx="7793685" cy="2308324"/>
          </a:xfrm>
          <a:prstGeom prst="rect">
            <a:avLst/>
          </a:prstGeom>
          <a:noFill/>
        </p:spPr>
        <p:txBody>
          <a:bodyPr wrap="square" rtlCol="0">
            <a:spAutoFit/>
          </a:bodyPr>
          <a:lstStyle/>
          <a:p>
            <a:pPr marL="285750" indent="-285750">
              <a:buFont typeface="Arial"/>
              <a:buChar char="•"/>
            </a:pPr>
            <a:r>
              <a:rPr lang="en-US" sz="1600" dirty="0">
                <a:solidFill>
                  <a:srgbClr val="0000FF"/>
                </a:solidFill>
                <a:latin typeface="Helvetica Neue Light"/>
                <a:cs typeface="Helvetica Neue Light"/>
              </a:rPr>
              <a:t>“</a:t>
            </a:r>
            <a:r>
              <a:rPr lang="en-US" sz="1600" dirty="0">
                <a:solidFill>
                  <a:srgbClr val="000000"/>
                </a:solidFill>
                <a:latin typeface="Helvetica Neue Light"/>
                <a:cs typeface="Helvetica Neue Light"/>
              </a:rPr>
              <a:t>The IPO/PDO spatial pattern and impacts are similar to those associated with ENSO events. </a:t>
            </a:r>
          </a:p>
          <a:p>
            <a:pPr marL="285750" indent="-285750">
              <a:buFont typeface="Arial"/>
              <a:buChar char="•"/>
            </a:pPr>
            <a:r>
              <a:rPr lang="en-US" sz="1600" dirty="0">
                <a:solidFill>
                  <a:srgbClr val="0000FF"/>
                </a:solidFill>
                <a:latin typeface="Helvetica Neue Light"/>
                <a:cs typeface="Helvetica Neue Light"/>
              </a:rPr>
              <a:t>During the positive phase the wintertime Aleutian low is deepened and shifted southward, warm/humid air moves along the North American west coast and temperatures are higher than usual from the Pacific Northwest to Alaska but below normal in Mexico and the Southeastern United States.</a:t>
            </a:r>
          </a:p>
          <a:p>
            <a:pPr marL="285750" indent="-285750">
              <a:buFont typeface="Arial"/>
              <a:buChar char="•"/>
            </a:pPr>
            <a:r>
              <a:rPr lang="en-US" sz="1600" dirty="0">
                <a:solidFill>
                  <a:srgbClr val="0000FF"/>
                </a:solidFill>
                <a:latin typeface="Helvetica Neue Light"/>
                <a:cs typeface="Helvetica Neue Light"/>
              </a:rPr>
              <a:t>Winter precipitations are higher than usual in the Alaska Coast Range, Mexico and the Southwestern United States but reduced over Canada, Eastern Siberia and Australia”</a:t>
            </a:r>
          </a:p>
        </p:txBody>
      </p:sp>
      <p:sp>
        <p:nvSpPr>
          <p:cNvPr id="8" name="TextBox 7"/>
          <p:cNvSpPr txBox="1"/>
          <p:nvPr/>
        </p:nvSpPr>
        <p:spPr>
          <a:xfrm>
            <a:off x="317199" y="1417638"/>
            <a:ext cx="2040056" cy="369332"/>
          </a:xfrm>
          <a:prstGeom prst="rect">
            <a:avLst/>
          </a:prstGeom>
          <a:noFill/>
        </p:spPr>
        <p:txBody>
          <a:bodyPr wrap="square" rtlCol="0">
            <a:spAutoFit/>
          </a:bodyPr>
          <a:lstStyle/>
          <a:p>
            <a:r>
              <a:rPr lang="en-US" dirty="0">
                <a:latin typeface="Helvetica Neue Light"/>
                <a:cs typeface="Helvetica Neue Light"/>
              </a:rPr>
              <a:t>Temperature</a:t>
            </a:r>
          </a:p>
        </p:txBody>
      </p:sp>
      <p:sp>
        <p:nvSpPr>
          <p:cNvPr id="9" name="TextBox 8"/>
          <p:cNvSpPr txBox="1"/>
          <p:nvPr/>
        </p:nvSpPr>
        <p:spPr>
          <a:xfrm>
            <a:off x="6902584" y="1382452"/>
            <a:ext cx="2040056" cy="369332"/>
          </a:xfrm>
          <a:prstGeom prst="rect">
            <a:avLst/>
          </a:prstGeom>
          <a:noFill/>
        </p:spPr>
        <p:txBody>
          <a:bodyPr wrap="square" rtlCol="0">
            <a:spAutoFit/>
          </a:bodyPr>
          <a:lstStyle/>
          <a:p>
            <a:pPr algn="r"/>
            <a:r>
              <a:rPr lang="en-US" dirty="0">
                <a:latin typeface="Helvetica Neue Light"/>
                <a:cs typeface="Helvetica Neue Light"/>
              </a:rPr>
              <a:t>Precipitation</a:t>
            </a:r>
          </a:p>
        </p:txBody>
      </p:sp>
    </p:spTree>
    <p:extLst>
      <p:ext uri="{BB962C8B-B14F-4D97-AF65-F5344CB8AC3E}">
        <p14:creationId xmlns:p14="http://schemas.microsoft.com/office/powerpoint/2010/main" val="11045281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Anomalous Events</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a:t>
            </a:r>
            <a:r>
              <a:rPr lang="en-US" sz="1800" dirty="0" err="1">
                <a:solidFill>
                  <a:srgbClr val="800000"/>
                </a:solidFill>
              </a:rPr>
              <a:t>Pacific_decadal_oscillation</a:t>
            </a:r>
            <a:br>
              <a:rPr lang="en-US" sz="1800" dirty="0"/>
            </a:br>
            <a:endParaRPr lang="en-US" sz="1800" dirty="0"/>
          </a:p>
        </p:txBody>
      </p:sp>
      <p:pic>
        <p:nvPicPr>
          <p:cNvPr id="4" name="Content Placeholder 3" descr="Screen Shot 2013-12-17 at 2.35.35 PM.png"/>
          <p:cNvPicPr>
            <a:picLocks noGrp="1" noChangeAspect="1"/>
          </p:cNvPicPr>
          <p:nvPr>
            <p:ph idx="1"/>
          </p:nvPr>
        </p:nvPicPr>
        <p:blipFill>
          <a:blip r:embed="rId2">
            <a:extLst>
              <a:ext uri="{28A0092B-C50C-407E-A947-70E740481C1C}">
                <a14:useLocalDpi xmlns:a14="http://schemas.microsoft.com/office/drawing/2010/main" val="0"/>
              </a:ext>
            </a:extLst>
          </a:blip>
          <a:srcRect t="-9126" b="-9126"/>
          <a:stretch>
            <a:fillRect/>
          </a:stretch>
        </p:blipFill>
        <p:spPr/>
      </p:pic>
    </p:spTree>
    <p:extLst>
      <p:ext uri="{BB962C8B-B14F-4D97-AF65-F5344CB8AC3E}">
        <p14:creationId xmlns:p14="http://schemas.microsoft.com/office/powerpoint/2010/main" val="13129410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Comparison of ENSO with PDO</a:t>
            </a:r>
            <a:br>
              <a:rPr lang="en-US" dirty="0"/>
            </a:br>
            <a:r>
              <a:rPr lang="en-US" sz="1800" dirty="0">
                <a:solidFill>
                  <a:srgbClr val="800000"/>
                </a:solidFill>
              </a:rPr>
              <a:t>http://</a:t>
            </a:r>
            <a:r>
              <a:rPr lang="en-US" sz="1800" dirty="0" err="1">
                <a:solidFill>
                  <a:srgbClr val="800000"/>
                </a:solidFill>
              </a:rPr>
              <a:t>cses.washington.edu</a:t>
            </a:r>
            <a:endParaRPr lang="en-US" sz="1800" dirty="0">
              <a:solidFill>
                <a:srgbClr val="800000"/>
              </a:solidFill>
            </a:endParaRPr>
          </a:p>
        </p:txBody>
      </p:sp>
      <p:pic>
        <p:nvPicPr>
          <p:cNvPr id="4" name="Content Placeholder 3" descr="pdoensoglobe_BIG.gif"/>
          <p:cNvPicPr>
            <a:picLocks noGrp="1" noChangeAspect="1"/>
          </p:cNvPicPr>
          <p:nvPr>
            <p:ph idx="1"/>
          </p:nvPr>
        </p:nvPicPr>
        <p:blipFill>
          <a:blip r:embed="rId2">
            <a:extLst>
              <a:ext uri="{28A0092B-C50C-407E-A947-70E740481C1C}">
                <a14:useLocalDpi xmlns:a14="http://schemas.microsoft.com/office/drawing/2010/main" val="0"/>
              </a:ext>
            </a:extLst>
          </a:blip>
          <a:srcRect t="918" b="918"/>
          <a:stretch>
            <a:fillRect/>
          </a:stretch>
        </p:blipFill>
        <p:spPr/>
      </p:pic>
    </p:spTree>
    <p:extLst>
      <p:ext uri="{BB962C8B-B14F-4D97-AF65-F5344CB8AC3E}">
        <p14:creationId xmlns:p14="http://schemas.microsoft.com/office/powerpoint/2010/main" val="7639214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Other Comparisons</a:t>
            </a:r>
            <a:br>
              <a:rPr lang="en-US" dirty="0"/>
            </a:br>
            <a:r>
              <a:rPr lang="en-US" sz="1800" dirty="0">
                <a:solidFill>
                  <a:srgbClr val="800000"/>
                </a:solidFill>
              </a:rPr>
              <a:t>http://</a:t>
            </a:r>
            <a:r>
              <a:rPr lang="en-US" sz="1800" dirty="0" err="1">
                <a:solidFill>
                  <a:srgbClr val="800000"/>
                </a:solidFill>
              </a:rPr>
              <a:t>cses.washington.edu</a:t>
            </a:r>
            <a:endParaRPr lang="en-US" dirty="0"/>
          </a:p>
        </p:txBody>
      </p:sp>
      <p:pic>
        <p:nvPicPr>
          <p:cNvPr id="4" name="Content Placeholder 3" descr="2gy4kdv.jpg"/>
          <p:cNvPicPr>
            <a:picLocks noGrp="1" noChangeAspect="1"/>
          </p:cNvPicPr>
          <p:nvPr>
            <p:ph idx="1"/>
          </p:nvPr>
        </p:nvPicPr>
        <p:blipFill>
          <a:blip r:embed="rId2">
            <a:extLst>
              <a:ext uri="{28A0092B-C50C-407E-A947-70E740481C1C}">
                <a14:useLocalDpi xmlns:a14="http://schemas.microsoft.com/office/drawing/2010/main" val="0"/>
              </a:ext>
            </a:extLst>
          </a:blip>
          <a:srcRect l="-18187" r="-18187"/>
          <a:stretch>
            <a:fillRect/>
          </a:stretch>
        </p:blipFill>
        <p:spPr/>
      </p:pic>
    </p:spTree>
    <p:extLst>
      <p:ext uri="{BB962C8B-B14F-4D97-AF65-F5344CB8AC3E}">
        <p14:creationId xmlns:p14="http://schemas.microsoft.com/office/powerpoint/2010/main" val="8747317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Madden-Julian Oscillation</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/wiki/Madden-</a:t>
            </a:r>
            <a:r>
              <a:rPr lang="en-US" sz="1800" dirty="0" err="1">
                <a:solidFill>
                  <a:srgbClr val="800000"/>
                </a:solidFill>
              </a:rPr>
              <a:t>Julian_oscillation</a:t>
            </a:r>
            <a:endParaRPr lang="en-US" sz="1800" dirty="0">
              <a:solidFill>
                <a:srgbClr val="800000"/>
              </a:solidFill>
            </a:endParaRPr>
          </a:p>
        </p:txBody>
      </p:sp>
      <p:sp>
        <p:nvSpPr>
          <p:cNvPr id="3" name="Content Placeholder 2"/>
          <p:cNvSpPr>
            <a:spLocks noGrp="1"/>
          </p:cNvSpPr>
          <p:nvPr>
            <p:ph idx="1"/>
          </p:nvPr>
        </p:nvSpPr>
        <p:spPr/>
        <p:txBody>
          <a:bodyPr>
            <a:noAutofit/>
          </a:bodyPr>
          <a:lstStyle/>
          <a:p>
            <a:r>
              <a:rPr lang="en-US" sz="2000" dirty="0">
                <a:solidFill>
                  <a:schemeClr val="tx1"/>
                </a:solidFill>
              </a:rPr>
              <a:t>“The Madden–Julian oscillation (MJO) is the largest element of the </a:t>
            </a:r>
            <a:r>
              <a:rPr lang="en-US" sz="2000" dirty="0" err="1">
                <a:solidFill>
                  <a:schemeClr val="tx1"/>
                </a:solidFill>
              </a:rPr>
              <a:t>intraseasonal</a:t>
            </a:r>
            <a:r>
              <a:rPr lang="en-US" sz="2000" dirty="0">
                <a:solidFill>
                  <a:schemeClr val="tx1"/>
                </a:solidFill>
              </a:rPr>
              <a:t> </a:t>
            </a:r>
            <a:r>
              <a:rPr lang="en-US" sz="2000">
                <a:solidFill>
                  <a:schemeClr val="tx1"/>
                </a:solidFill>
              </a:rPr>
              <a:t>(30–90 </a:t>
            </a:r>
            <a:r>
              <a:rPr lang="en-US" sz="2000" dirty="0">
                <a:solidFill>
                  <a:schemeClr val="tx1"/>
                </a:solidFill>
              </a:rPr>
              <a:t>days) variability in the tropical atmosphere. </a:t>
            </a:r>
          </a:p>
          <a:p>
            <a:r>
              <a:rPr lang="en-US" sz="2000" dirty="0"/>
              <a:t>It is a large-scale coupling between atmospheric circulation and tropical deep convection.</a:t>
            </a:r>
          </a:p>
          <a:p>
            <a:r>
              <a:rPr lang="en-US" sz="2000" dirty="0">
                <a:solidFill>
                  <a:srgbClr val="000000"/>
                </a:solidFill>
              </a:rPr>
              <a:t>Rather than being a standing pattern (like ENSO) it is a traveling pattern, propagating eastwards at approximately 4 to 8 m/s (9 to 18 mph), through the atmosphere above the warm parts of the Indian and Pacific oceans</a:t>
            </a:r>
            <a:r>
              <a:rPr lang="en-US" sz="2000" dirty="0"/>
              <a:t>. </a:t>
            </a:r>
          </a:p>
          <a:p>
            <a:r>
              <a:rPr lang="en-US" sz="2000" dirty="0"/>
              <a:t>This overall circulation pattern manifests itself in various ways, most clearly as anomalous rainfall. </a:t>
            </a:r>
          </a:p>
          <a:p>
            <a:r>
              <a:rPr lang="en-US" sz="2000" dirty="0"/>
              <a:t>This was discovered by Roland Madden and Paul Julian (again the comparison with ENSO is instructive, since their local effects on Peruvian fisheries were discovered long before the global structure of the pattern was recognized).”</a:t>
            </a:r>
          </a:p>
          <a:p>
            <a:endParaRPr lang="en-US" sz="2000" dirty="0"/>
          </a:p>
        </p:txBody>
      </p:sp>
    </p:spTree>
    <p:extLst>
      <p:ext uri="{BB962C8B-B14F-4D97-AF65-F5344CB8AC3E}">
        <p14:creationId xmlns:p14="http://schemas.microsoft.com/office/powerpoint/2010/main" val="2106323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B1E346-C00D-824F-B637-2D5C4A98905A}"/>
              </a:ext>
            </a:extLst>
          </p:cNvPr>
          <p:cNvPicPr>
            <a:picLocks noChangeAspect="1"/>
          </p:cNvPicPr>
          <p:nvPr/>
        </p:nvPicPr>
        <p:blipFill>
          <a:blip r:embed="rId2"/>
          <a:stretch>
            <a:fillRect/>
          </a:stretch>
        </p:blipFill>
        <p:spPr>
          <a:xfrm>
            <a:off x="698500" y="1447896"/>
            <a:ext cx="7747000" cy="5245100"/>
          </a:xfrm>
          <a:prstGeom prst="rect">
            <a:avLst/>
          </a:prstGeom>
        </p:spPr>
      </p:pic>
      <p:sp>
        <p:nvSpPr>
          <p:cNvPr id="7" name="Title 1">
            <a:extLst>
              <a:ext uri="{FF2B5EF4-FFF2-40B4-BE49-F238E27FC236}">
                <a16:creationId xmlns:a16="http://schemas.microsoft.com/office/drawing/2014/main" id="{419DCF56-6EA7-F245-BAFE-352F82E1219D}"/>
              </a:ext>
            </a:extLst>
          </p:cNvPr>
          <p:cNvSpPr txBox="1">
            <a:spLocks/>
          </p:cNvSpPr>
          <p:nvPr/>
        </p:nvSpPr>
        <p:spPr>
          <a:xfrm>
            <a:off x="457200" y="274638"/>
            <a:ext cx="8229600" cy="1143000"/>
          </a:xfrm>
          <a:prstGeom prst="rect">
            <a:avLst/>
          </a:prstGeom>
        </p:spPr>
        <p:txBody>
          <a:bodyPr>
            <a:normAutofit fontScale="97500"/>
          </a:bodyPr>
          <a:lstStyle>
            <a:lvl1pPr algn="ctr" defTabSz="457200" rtl="0" eaLnBrk="1" latinLnBrk="0" hangingPunct="1">
              <a:spcBef>
                <a:spcPct val="0"/>
              </a:spcBef>
              <a:buNone/>
              <a:defRPr sz="3600" b="0" i="0" kern="1200">
                <a:solidFill>
                  <a:srgbClr val="FF0000"/>
                </a:solidFill>
                <a:latin typeface="Helvetica Neue Light"/>
                <a:ea typeface="+mj-ea"/>
                <a:cs typeface="Helvetica Neue Light"/>
              </a:defRPr>
            </a:lvl1pPr>
          </a:lstStyle>
          <a:p>
            <a:r>
              <a:rPr lang="en-US" dirty="0"/>
              <a:t>Madden-Julian Oscillation</a:t>
            </a:r>
            <a:br>
              <a:rPr lang="en-US" dirty="0"/>
            </a:br>
            <a:r>
              <a:rPr lang="en-US" sz="1600" dirty="0">
                <a:solidFill>
                  <a:srgbClr val="C00000"/>
                </a:solidFill>
              </a:rPr>
              <a:t>https://</a:t>
            </a:r>
            <a:r>
              <a:rPr lang="en-US" sz="1600" dirty="0" err="1">
                <a:solidFill>
                  <a:srgbClr val="C00000"/>
                </a:solidFill>
              </a:rPr>
              <a:t>www.climate.gov</a:t>
            </a:r>
            <a:r>
              <a:rPr lang="en-US" sz="1600" dirty="0">
                <a:solidFill>
                  <a:srgbClr val="C00000"/>
                </a:solidFill>
              </a:rPr>
              <a:t>/news-features/blogs/</a:t>
            </a:r>
            <a:r>
              <a:rPr lang="en-US" sz="1600" dirty="0" err="1">
                <a:solidFill>
                  <a:srgbClr val="C00000"/>
                </a:solidFill>
              </a:rPr>
              <a:t>enso</a:t>
            </a:r>
            <a:r>
              <a:rPr lang="en-US" sz="1600" dirty="0">
                <a:solidFill>
                  <a:srgbClr val="C00000"/>
                </a:solidFill>
              </a:rPr>
              <a:t>/what-</a:t>
            </a:r>
            <a:r>
              <a:rPr lang="en-US" sz="1600" dirty="0" err="1">
                <a:solidFill>
                  <a:srgbClr val="C00000"/>
                </a:solidFill>
              </a:rPr>
              <a:t>mjo</a:t>
            </a:r>
            <a:r>
              <a:rPr lang="en-US" sz="1600" dirty="0">
                <a:solidFill>
                  <a:srgbClr val="C00000"/>
                </a:solidFill>
              </a:rPr>
              <a:t>-and-why-do-we-care</a:t>
            </a:r>
          </a:p>
        </p:txBody>
      </p:sp>
    </p:spTree>
    <p:extLst>
      <p:ext uri="{BB962C8B-B14F-4D97-AF65-F5344CB8AC3E}">
        <p14:creationId xmlns:p14="http://schemas.microsoft.com/office/powerpoint/2010/main" val="27514725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AA71285-5A6C-6C47-A27D-804505DFC725}"/>
              </a:ext>
            </a:extLst>
          </p:cNvPr>
          <p:cNvPicPr>
            <a:picLocks noGrp="1" noChangeAspect="1"/>
          </p:cNvPicPr>
          <p:nvPr>
            <p:ph idx="4294967295"/>
          </p:nvPr>
        </p:nvPicPr>
        <p:blipFill>
          <a:blip r:embed="rId2"/>
          <a:stretch>
            <a:fillRect/>
          </a:stretch>
        </p:blipFill>
        <p:spPr>
          <a:xfrm>
            <a:off x="698500" y="1963738"/>
            <a:ext cx="7747000" cy="3797300"/>
          </a:xfrm>
        </p:spPr>
      </p:pic>
      <p:sp>
        <p:nvSpPr>
          <p:cNvPr id="7" name="Title 1">
            <a:extLst>
              <a:ext uri="{FF2B5EF4-FFF2-40B4-BE49-F238E27FC236}">
                <a16:creationId xmlns:a16="http://schemas.microsoft.com/office/drawing/2014/main" id="{14E32EC6-7CEB-534B-81B5-FA40E4079918}"/>
              </a:ext>
            </a:extLst>
          </p:cNvPr>
          <p:cNvSpPr>
            <a:spLocks noGrp="1"/>
          </p:cNvSpPr>
          <p:nvPr>
            <p:ph type="title"/>
          </p:nvPr>
        </p:nvSpPr>
        <p:spPr>
          <a:xfrm>
            <a:off x="457200" y="274638"/>
            <a:ext cx="8229600" cy="1143000"/>
          </a:xfrm>
        </p:spPr>
        <p:txBody>
          <a:bodyPr>
            <a:normAutofit fontScale="90000"/>
          </a:bodyPr>
          <a:lstStyle/>
          <a:p>
            <a:r>
              <a:rPr lang="en-US" dirty="0"/>
              <a:t>Madden-Julian Oscillation</a:t>
            </a:r>
            <a:br>
              <a:rPr lang="en-US" dirty="0"/>
            </a:br>
            <a:r>
              <a:rPr lang="en-US" sz="1800" dirty="0">
                <a:solidFill>
                  <a:srgbClr val="C00000"/>
                </a:solidFill>
              </a:rPr>
              <a:t>https://</a:t>
            </a:r>
            <a:r>
              <a:rPr lang="en-US" sz="1800" dirty="0" err="1">
                <a:solidFill>
                  <a:srgbClr val="C00000"/>
                </a:solidFill>
              </a:rPr>
              <a:t>www.climate.gov</a:t>
            </a:r>
            <a:r>
              <a:rPr lang="en-US" sz="1800" dirty="0">
                <a:solidFill>
                  <a:srgbClr val="C00000"/>
                </a:solidFill>
              </a:rPr>
              <a:t>/news-features/blogs/</a:t>
            </a:r>
            <a:r>
              <a:rPr lang="en-US" sz="1800" dirty="0" err="1">
                <a:solidFill>
                  <a:srgbClr val="C00000"/>
                </a:solidFill>
              </a:rPr>
              <a:t>enso</a:t>
            </a:r>
            <a:r>
              <a:rPr lang="en-US" sz="1800" dirty="0">
                <a:solidFill>
                  <a:srgbClr val="C00000"/>
                </a:solidFill>
              </a:rPr>
              <a:t>/what-</a:t>
            </a:r>
            <a:r>
              <a:rPr lang="en-US" sz="1800" dirty="0" err="1">
                <a:solidFill>
                  <a:srgbClr val="C00000"/>
                </a:solidFill>
              </a:rPr>
              <a:t>mjo</a:t>
            </a:r>
            <a:r>
              <a:rPr lang="en-US" sz="1800" dirty="0">
                <a:solidFill>
                  <a:srgbClr val="C00000"/>
                </a:solidFill>
              </a:rPr>
              <a:t>-and-why-do-we-care</a:t>
            </a:r>
          </a:p>
        </p:txBody>
      </p:sp>
    </p:spTree>
    <p:extLst>
      <p:ext uri="{BB962C8B-B14F-4D97-AF65-F5344CB8AC3E}">
        <p14:creationId xmlns:p14="http://schemas.microsoft.com/office/powerpoint/2010/main" val="3657074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E6C8D9-4649-AC4C-88AA-F25908CC08FC}"/>
              </a:ext>
            </a:extLst>
          </p:cNvPr>
          <p:cNvSpPr>
            <a:spLocks noGrp="1"/>
          </p:cNvSpPr>
          <p:nvPr>
            <p:ph type="title"/>
          </p:nvPr>
        </p:nvSpPr>
        <p:spPr>
          <a:xfrm>
            <a:off x="457200" y="274638"/>
            <a:ext cx="8229600" cy="835673"/>
          </a:xfrm>
        </p:spPr>
        <p:txBody>
          <a:bodyPr>
            <a:normAutofit fontScale="90000"/>
          </a:bodyPr>
          <a:lstStyle/>
          <a:p>
            <a:r>
              <a:rPr lang="en-US" dirty="0"/>
              <a:t>Weekly Sea Temperature Anomalies</a:t>
            </a:r>
            <a:br>
              <a:rPr lang="en-US" dirty="0"/>
            </a:br>
            <a:r>
              <a:rPr lang="en-US" sz="2700" dirty="0">
                <a:solidFill>
                  <a:srgbClr val="1F22FF"/>
                </a:solidFill>
              </a:rPr>
              <a:t>23 December 2020</a:t>
            </a:r>
          </a:p>
        </p:txBody>
      </p:sp>
      <p:sp>
        <p:nvSpPr>
          <p:cNvPr id="7" name="TextBox 6">
            <a:extLst>
              <a:ext uri="{FF2B5EF4-FFF2-40B4-BE49-F238E27FC236}">
                <a16:creationId xmlns:a16="http://schemas.microsoft.com/office/drawing/2014/main" id="{732338D7-6CD2-084B-B1D0-6B01B1778C03}"/>
              </a:ext>
            </a:extLst>
          </p:cNvPr>
          <p:cNvSpPr txBox="1"/>
          <p:nvPr/>
        </p:nvSpPr>
        <p:spPr>
          <a:xfrm>
            <a:off x="714703" y="6019910"/>
            <a:ext cx="7210098" cy="276999"/>
          </a:xfrm>
          <a:prstGeom prst="rect">
            <a:avLst/>
          </a:prstGeom>
          <a:solidFill>
            <a:schemeClr val="bg1"/>
          </a:solidFill>
        </p:spPr>
        <p:txBody>
          <a:bodyPr wrap="square" rtlCol="0">
            <a:spAutoFit/>
          </a:bodyPr>
          <a:lstStyle/>
          <a:p>
            <a:pPr algn="ctr"/>
            <a:r>
              <a:rPr lang="en-US" sz="1200" dirty="0">
                <a:solidFill>
                  <a:srgbClr val="FF0000"/>
                </a:solidFill>
              </a:rPr>
              <a:t>https://</a:t>
            </a:r>
            <a:r>
              <a:rPr lang="en-US" sz="1200" dirty="0" err="1">
                <a:solidFill>
                  <a:srgbClr val="FF0000"/>
                </a:solidFill>
              </a:rPr>
              <a:t>iridl.ldeo.columbia.edu</a:t>
            </a:r>
            <a:r>
              <a:rPr lang="en-US" sz="1200" dirty="0">
                <a:solidFill>
                  <a:srgbClr val="FF0000"/>
                </a:solidFill>
              </a:rPr>
              <a:t>/</a:t>
            </a:r>
            <a:r>
              <a:rPr lang="en-US" sz="1200" dirty="0" err="1">
                <a:solidFill>
                  <a:srgbClr val="FF0000"/>
                </a:solidFill>
              </a:rPr>
              <a:t>maproom</a:t>
            </a:r>
            <a:r>
              <a:rPr lang="en-US" sz="1200" dirty="0">
                <a:solidFill>
                  <a:srgbClr val="FF0000"/>
                </a:solidFill>
              </a:rPr>
              <a:t>/Global/</a:t>
            </a:r>
            <a:r>
              <a:rPr lang="en-US" sz="1200" dirty="0" err="1">
                <a:solidFill>
                  <a:srgbClr val="FF0000"/>
                </a:solidFill>
              </a:rPr>
              <a:t>Ocean_Temp</a:t>
            </a:r>
            <a:r>
              <a:rPr lang="en-US" sz="1200" dirty="0">
                <a:solidFill>
                  <a:srgbClr val="FF0000"/>
                </a:solidFill>
              </a:rPr>
              <a:t>/</a:t>
            </a:r>
            <a:r>
              <a:rPr lang="en-US" sz="1200" dirty="0" err="1">
                <a:solidFill>
                  <a:srgbClr val="FF0000"/>
                </a:solidFill>
              </a:rPr>
              <a:t>Weekly_Anomaly.html?T</a:t>
            </a:r>
            <a:r>
              <a:rPr lang="en-US" sz="1200" dirty="0">
                <a:solidFill>
                  <a:srgbClr val="FF0000"/>
                </a:solidFill>
              </a:rPr>
              <a:t>=20-26%20Dec%202020</a:t>
            </a:r>
          </a:p>
        </p:txBody>
      </p:sp>
      <p:pic>
        <p:nvPicPr>
          <p:cNvPr id="16" name="Picture 15">
            <a:extLst>
              <a:ext uri="{FF2B5EF4-FFF2-40B4-BE49-F238E27FC236}">
                <a16:creationId xmlns:a16="http://schemas.microsoft.com/office/drawing/2014/main" id="{24BFAC31-409F-1144-8E05-B859C129A729}"/>
              </a:ext>
            </a:extLst>
          </p:cNvPr>
          <p:cNvPicPr>
            <a:picLocks noChangeAspect="1"/>
          </p:cNvPicPr>
          <p:nvPr/>
        </p:nvPicPr>
        <p:blipFill>
          <a:blip r:embed="rId2"/>
          <a:stretch>
            <a:fillRect/>
          </a:stretch>
        </p:blipFill>
        <p:spPr>
          <a:xfrm>
            <a:off x="0" y="1118630"/>
            <a:ext cx="9144000" cy="4709948"/>
          </a:xfrm>
          <a:prstGeom prst="rect">
            <a:avLst/>
          </a:prstGeom>
        </p:spPr>
      </p:pic>
    </p:spTree>
    <p:extLst>
      <p:ext uri="{BB962C8B-B14F-4D97-AF65-F5344CB8AC3E}">
        <p14:creationId xmlns:p14="http://schemas.microsoft.com/office/powerpoint/2010/main" val="22415296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13738" y="274638"/>
            <a:ext cx="3673061" cy="1143000"/>
          </a:xfrm>
        </p:spPr>
        <p:txBody>
          <a:bodyPr>
            <a:normAutofit/>
          </a:bodyPr>
          <a:lstStyle/>
          <a:p>
            <a:r>
              <a:rPr lang="en-US" dirty="0"/>
              <a:t>MJO Progression</a:t>
            </a:r>
            <a:br>
              <a:rPr lang="en-US" dirty="0"/>
            </a:br>
            <a:r>
              <a:rPr lang="en-US" sz="1400" dirty="0">
                <a:solidFill>
                  <a:srgbClr val="800000"/>
                </a:solidFill>
              </a:rPr>
              <a:t>http://</a:t>
            </a:r>
            <a:r>
              <a:rPr lang="en-US" sz="1400" dirty="0" err="1">
                <a:solidFill>
                  <a:srgbClr val="800000"/>
                </a:solidFill>
              </a:rPr>
              <a:t>en.wikipedia.org</a:t>
            </a:r>
            <a:r>
              <a:rPr lang="en-US" sz="1400" dirty="0">
                <a:solidFill>
                  <a:srgbClr val="800000"/>
                </a:solidFill>
              </a:rPr>
              <a:t>/wiki/Madden-</a:t>
            </a:r>
            <a:r>
              <a:rPr lang="en-US" sz="1400" dirty="0" err="1">
                <a:solidFill>
                  <a:srgbClr val="800000"/>
                </a:solidFill>
              </a:rPr>
              <a:t>Julian_oscillation</a:t>
            </a:r>
            <a:endParaRPr lang="en-US" sz="1400" dirty="0"/>
          </a:p>
        </p:txBody>
      </p:sp>
      <p:sp>
        <p:nvSpPr>
          <p:cNvPr id="5" name="Content Placeholder 4"/>
          <p:cNvSpPr>
            <a:spLocks noGrp="1"/>
          </p:cNvSpPr>
          <p:nvPr>
            <p:ph sz="half" idx="1"/>
          </p:nvPr>
        </p:nvSpPr>
        <p:spPr>
          <a:xfrm>
            <a:off x="202675" y="284322"/>
            <a:ext cx="4293125" cy="6260468"/>
          </a:xfrm>
        </p:spPr>
        <p:txBody>
          <a:bodyPr>
            <a:noAutofit/>
          </a:bodyPr>
          <a:lstStyle/>
          <a:p>
            <a:r>
              <a:rPr lang="en-US" sz="1800" dirty="0">
                <a:solidFill>
                  <a:schemeClr val="tx1"/>
                </a:solidFill>
              </a:rPr>
              <a:t>“The MJO is characterized by an eastward progression of large regions of both enhanced and suppressed tropical rainfall, observed mainly over the Indian Ocean and Pacific Ocean. </a:t>
            </a:r>
          </a:p>
          <a:p>
            <a:r>
              <a:rPr lang="en-US" sz="1800" dirty="0"/>
              <a:t>The anomalous rainfall is usually first evident over the western Indian Ocean, and remains evident as it propagates over the very warm ocean waters of the western and central tropical Pacific.</a:t>
            </a:r>
          </a:p>
          <a:p>
            <a:r>
              <a:rPr lang="en-US" sz="1800" dirty="0"/>
              <a:t>The wet phase of enhanced convection and precipitation is followed by a dry phase where thunderstorm activity is suppressed. </a:t>
            </a:r>
          </a:p>
          <a:p>
            <a:r>
              <a:rPr lang="en-US" sz="1800" dirty="0">
                <a:solidFill>
                  <a:srgbClr val="000000"/>
                </a:solidFill>
              </a:rPr>
              <a:t>Each cycle lasts approximately 30–90 days. </a:t>
            </a:r>
          </a:p>
          <a:p>
            <a:r>
              <a:rPr lang="en-US" sz="1800" dirty="0"/>
              <a:t>Because of this pattern, The MJO is also known as the 30–90 day oscillation, 30–90 day wave, or </a:t>
            </a:r>
            <a:r>
              <a:rPr lang="en-US" sz="1800" dirty="0" err="1"/>
              <a:t>intraseasonal</a:t>
            </a:r>
            <a:r>
              <a:rPr lang="en-US" sz="1800" dirty="0"/>
              <a:t> oscillation”</a:t>
            </a:r>
          </a:p>
          <a:p>
            <a:endParaRPr lang="en-US" sz="1800" dirty="0"/>
          </a:p>
        </p:txBody>
      </p:sp>
      <p:pic>
        <p:nvPicPr>
          <p:cNvPr id="7" name="Content Placeholder 6" descr="600px-MJO_5-day_running_mean_through_1_Oct_2006.pn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282" b="5178"/>
          <a:stretch/>
        </p:blipFill>
        <p:spPr>
          <a:xfrm>
            <a:off x="4747587" y="1557142"/>
            <a:ext cx="4038600" cy="3818097"/>
          </a:xfrm>
        </p:spPr>
      </p:pic>
      <p:sp>
        <p:nvSpPr>
          <p:cNvPr id="8" name="TextBox 7"/>
          <p:cNvSpPr txBox="1"/>
          <p:nvPr/>
        </p:nvSpPr>
        <p:spPr>
          <a:xfrm>
            <a:off x="4549897" y="5375239"/>
            <a:ext cx="4273826" cy="1169551"/>
          </a:xfrm>
          <a:prstGeom prst="rect">
            <a:avLst/>
          </a:prstGeom>
          <a:noFill/>
        </p:spPr>
        <p:txBody>
          <a:bodyPr wrap="square" rtlCol="0">
            <a:spAutoFit/>
          </a:bodyPr>
          <a:lstStyle/>
          <a:p>
            <a:r>
              <a:rPr lang="en-US" sz="1400" dirty="0">
                <a:latin typeface="Helvetica Neue Light"/>
                <a:cs typeface="Helvetica Neue Light"/>
              </a:rPr>
              <a:t>A </a:t>
            </a:r>
            <a:r>
              <a:rPr lang="en-US" sz="1400" dirty="0" err="1">
                <a:latin typeface="Helvetica Neue Light"/>
                <a:cs typeface="Helvetica Neue Light"/>
              </a:rPr>
              <a:t>Hovmöller</a:t>
            </a:r>
            <a:r>
              <a:rPr lang="en-US" sz="1400" dirty="0">
                <a:latin typeface="Helvetica Neue Light"/>
                <a:cs typeface="Helvetica Neue Light"/>
              </a:rPr>
              <a:t> diagram of the 5-day running mean of outgoing </a:t>
            </a:r>
            <a:r>
              <a:rPr lang="en-US" sz="1400" dirty="0" err="1">
                <a:latin typeface="Helvetica Neue Light"/>
                <a:cs typeface="Helvetica Neue Light"/>
              </a:rPr>
              <a:t>longwave</a:t>
            </a:r>
            <a:r>
              <a:rPr lang="en-US" sz="1400" dirty="0">
                <a:latin typeface="Helvetica Neue Light"/>
                <a:cs typeface="Helvetica Neue Light"/>
              </a:rPr>
              <a:t> radiation showing the MJO. Time increases from top to bottom in the figure, so contours that are oriented from upper-left to lower-right represent movement from west to east.</a:t>
            </a:r>
          </a:p>
        </p:txBody>
      </p:sp>
      <p:cxnSp>
        <p:nvCxnSpPr>
          <p:cNvPr id="3" name="Straight Connector 2"/>
          <p:cNvCxnSpPr>
            <a:stCxn id="7" idx="0"/>
          </p:cNvCxnSpPr>
          <p:nvPr/>
        </p:nvCxnSpPr>
        <p:spPr>
          <a:xfrm flipH="1">
            <a:off x="6758424" y="1557142"/>
            <a:ext cx="8463" cy="3557299"/>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778989" y="1364362"/>
            <a:ext cx="965354" cy="307777"/>
          </a:xfrm>
          <a:prstGeom prst="rect">
            <a:avLst/>
          </a:prstGeom>
          <a:noFill/>
        </p:spPr>
        <p:txBody>
          <a:bodyPr wrap="square" rtlCol="0">
            <a:spAutoFit/>
          </a:bodyPr>
          <a:lstStyle/>
          <a:p>
            <a:r>
              <a:rPr lang="en-US" sz="1400" dirty="0"/>
              <a:t>Date Line</a:t>
            </a:r>
          </a:p>
        </p:txBody>
      </p:sp>
      <p:cxnSp>
        <p:nvCxnSpPr>
          <p:cNvPr id="10" name="Straight Arrow Connector 9"/>
          <p:cNvCxnSpPr/>
          <p:nvPr/>
        </p:nvCxnSpPr>
        <p:spPr>
          <a:xfrm flipH="1">
            <a:off x="6766887" y="1540931"/>
            <a:ext cx="1091482" cy="1538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33811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2174" y="274638"/>
            <a:ext cx="4324626" cy="1143000"/>
          </a:xfrm>
        </p:spPr>
        <p:txBody>
          <a:bodyPr>
            <a:normAutofit fontScale="90000"/>
          </a:bodyPr>
          <a:lstStyle/>
          <a:p>
            <a:r>
              <a:rPr lang="en-US" dirty="0"/>
              <a:t>Connection to Indian Monsoon</a:t>
            </a:r>
            <a:br>
              <a:rPr lang="en-US" dirty="0"/>
            </a:br>
            <a:r>
              <a:rPr lang="en-US" sz="1600" dirty="0">
                <a:solidFill>
                  <a:srgbClr val="800000"/>
                </a:solidFill>
              </a:rPr>
              <a:t>http://</a:t>
            </a:r>
            <a:r>
              <a:rPr lang="en-US" sz="1600" dirty="0" err="1">
                <a:solidFill>
                  <a:srgbClr val="800000"/>
                </a:solidFill>
              </a:rPr>
              <a:t>en.wikipedia.org</a:t>
            </a:r>
            <a:r>
              <a:rPr lang="en-US" sz="1600" dirty="0">
                <a:solidFill>
                  <a:srgbClr val="800000"/>
                </a:solidFill>
              </a:rPr>
              <a:t>/wiki/Madden-</a:t>
            </a:r>
            <a:r>
              <a:rPr lang="en-US" sz="1600" dirty="0" err="1">
                <a:solidFill>
                  <a:srgbClr val="800000"/>
                </a:solidFill>
              </a:rPr>
              <a:t>Julian_oscillation</a:t>
            </a:r>
            <a:endParaRPr lang="en-US" sz="1600" dirty="0"/>
          </a:p>
        </p:txBody>
      </p:sp>
      <p:sp>
        <p:nvSpPr>
          <p:cNvPr id="3" name="Content Placeholder 2"/>
          <p:cNvSpPr>
            <a:spLocks noGrp="1"/>
          </p:cNvSpPr>
          <p:nvPr>
            <p:ph sz="half" idx="1"/>
          </p:nvPr>
        </p:nvSpPr>
        <p:spPr>
          <a:xfrm>
            <a:off x="323574" y="274638"/>
            <a:ext cx="4038600" cy="6185797"/>
          </a:xfrm>
        </p:spPr>
        <p:txBody>
          <a:bodyPr>
            <a:noAutofit/>
          </a:bodyPr>
          <a:lstStyle/>
          <a:p>
            <a:r>
              <a:rPr lang="en-US" sz="1600" dirty="0"/>
              <a:t>“During the Northern Hemisphere summer season the MJO-related effects on the Indian summer monsoon are well documented.</a:t>
            </a:r>
          </a:p>
          <a:p>
            <a:r>
              <a:rPr lang="en-US" sz="1600" dirty="0"/>
              <a:t>A period of warming sea surface temperatures are found five to ten days prior to a strengthening of MJO-related precipitation across southern Asia. </a:t>
            </a:r>
          </a:p>
          <a:p>
            <a:r>
              <a:rPr lang="en-US" sz="1600" dirty="0">
                <a:solidFill>
                  <a:srgbClr val="000000"/>
                </a:solidFill>
              </a:rPr>
              <a:t>A break in the Asian monsoon, normally during the month of July, has been attributed to the Madden–Julian oscillation, after its enhanced phase moves off to the east of the region into the open tropical Pacific ocean.</a:t>
            </a:r>
          </a:p>
          <a:p>
            <a:r>
              <a:rPr lang="en-US" sz="1600" dirty="0"/>
              <a:t>MJO-related effects on the North American summer monsoon also occur, though they are relatively weaker. </a:t>
            </a:r>
          </a:p>
          <a:p>
            <a:r>
              <a:rPr lang="en-US" sz="1600" dirty="0"/>
              <a:t>MJO-related impacts on the North American summer precipitation patterns are strongly linked to </a:t>
            </a:r>
            <a:r>
              <a:rPr lang="en-US" sz="1600" dirty="0" err="1"/>
              <a:t>meridional</a:t>
            </a:r>
            <a:r>
              <a:rPr lang="en-US" sz="1600" dirty="0"/>
              <a:t> (i.e. north–south) adjustments of the precipitation pattern in the eastern tropical Pacific. “</a:t>
            </a:r>
          </a:p>
        </p:txBody>
      </p:sp>
      <p:pic>
        <p:nvPicPr>
          <p:cNvPr id="5" name="Content Placeholder 4" descr="530px-India_southwest_summer_monsoon_onset_map_en.png"/>
          <p:cNvPicPr>
            <a:picLocks noGrp="1" noChangeAspect="1"/>
          </p:cNvPicPr>
          <p:nvPr>
            <p:ph sz="half" idx="2"/>
          </p:nvPr>
        </p:nvPicPr>
        <p:blipFill>
          <a:blip r:embed="rId2">
            <a:extLst>
              <a:ext uri="{28A0092B-C50C-407E-A947-70E740481C1C}">
                <a14:useLocalDpi xmlns:a14="http://schemas.microsoft.com/office/drawing/2010/main" val="0"/>
              </a:ext>
            </a:extLst>
          </a:blip>
          <a:srcRect l="-424" r="-424"/>
          <a:stretch>
            <a:fillRect/>
          </a:stretch>
        </p:blipFill>
        <p:spPr/>
      </p:pic>
    </p:spTree>
    <p:extLst>
      <p:ext uri="{BB962C8B-B14F-4D97-AF65-F5344CB8AC3E}">
        <p14:creationId xmlns:p14="http://schemas.microsoft.com/office/powerpoint/2010/main" val="32613741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MJO Influence</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/wiki/Madden-</a:t>
            </a:r>
            <a:r>
              <a:rPr lang="en-US" sz="1800" dirty="0" err="1">
                <a:solidFill>
                  <a:srgbClr val="800000"/>
                </a:solidFill>
              </a:rPr>
              <a:t>Julian_oscillation</a:t>
            </a:r>
            <a:endParaRPr lang="en-US" sz="1800" dirty="0">
              <a:solidFill>
                <a:srgbClr val="800000"/>
              </a:solidFill>
            </a:endParaRPr>
          </a:p>
        </p:txBody>
      </p:sp>
      <p:sp>
        <p:nvSpPr>
          <p:cNvPr id="6" name="Content Placeholder 5"/>
          <p:cNvSpPr>
            <a:spLocks noGrp="1"/>
          </p:cNvSpPr>
          <p:nvPr>
            <p:ph idx="1"/>
          </p:nvPr>
        </p:nvSpPr>
        <p:spPr/>
        <p:txBody>
          <a:bodyPr>
            <a:noAutofit/>
          </a:bodyPr>
          <a:lstStyle/>
          <a:p>
            <a:r>
              <a:rPr lang="en-US" sz="1600" dirty="0"/>
              <a:t>“There is evidence that the MJO modulates activity particularly for the strongest storms by providing a large-scale environment that is favorable (or unfavorable) for development </a:t>
            </a:r>
          </a:p>
          <a:p>
            <a:r>
              <a:rPr lang="en-US" sz="1600" dirty="0"/>
              <a:t>As the MJO progresses east, the favored region for tropical cyclone activity shifts eastward from the western Pacific to the eastern Pacific and finally to the Atlantic basin.</a:t>
            </a:r>
          </a:p>
          <a:p>
            <a:r>
              <a:rPr lang="en-US" sz="1600" dirty="0">
                <a:solidFill>
                  <a:schemeClr val="tx1"/>
                </a:solidFill>
              </a:rPr>
              <a:t>There is an inverse relationship between tropical cyclone activity in the western north Pacific basin and the north Atlantic basin, however. </a:t>
            </a:r>
          </a:p>
          <a:p>
            <a:r>
              <a:rPr lang="en-US" sz="1600" dirty="0">
                <a:solidFill>
                  <a:schemeClr val="tx1"/>
                </a:solidFill>
              </a:rPr>
              <a:t>When one basin is active, the other is normally quiet, and vice versa. </a:t>
            </a:r>
          </a:p>
          <a:p>
            <a:r>
              <a:rPr lang="en-US" sz="1600" dirty="0">
                <a:solidFill>
                  <a:schemeClr val="tx1"/>
                </a:solidFill>
              </a:rPr>
              <a:t>The main reason for this appears to be the phase of the MJO, which is normally in opposite modes between the two basins at any given time. </a:t>
            </a:r>
          </a:p>
          <a:p>
            <a:r>
              <a:rPr lang="en-US" sz="1600" dirty="0"/>
              <a:t>Sea surface temperatures (SST) must be sufficiently warm and vertical wind shear must be sufficiently weak for tropical disturbances to form and persist.</a:t>
            </a:r>
          </a:p>
          <a:p>
            <a:r>
              <a:rPr lang="en-US" sz="1600" dirty="0"/>
              <a:t>The MJO is monitored routinely by both the USA National Hurricane Center and the USA Climate Prediction Center during the Atlantic hurricane (tropical cyclone) season to aid in anticipating periods of relative activity or inactivity.”</a:t>
            </a:r>
          </a:p>
          <a:p>
            <a:endParaRPr lang="en-US" sz="1600" dirty="0"/>
          </a:p>
        </p:txBody>
      </p:sp>
    </p:spTree>
    <p:extLst>
      <p:ext uri="{BB962C8B-B14F-4D97-AF65-F5344CB8AC3E}">
        <p14:creationId xmlns:p14="http://schemas.microsoft.com/office/powerpoint/2010/main" val="37252170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Links of MJO to ENSO</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/wiki/Madden-</a:t>
            </a:r>
            <a:r>
              <a:rPr lang="en-US" sz="1800" dirty="0" err="1">
                <a:solidFill>
                  <a:srgbClr val="800000"/>
                </a:solidFill>
              </a:rPr>
              <a:t>Julian_oscillation</a:t>
            </a:r>
            <a:endParaRPr lang="en-US" sz="1800" dirty="0">
              <a:solidFill>
                <a:srgbClr val="800000"/>
              </a:solidFill>
            </a:endParaRPr>
          </a:p>
        </p:txBody>
      </p:sp>
      <p:sp>
        <p:nvSpPr>
          <p:cNvPr id="3" name="Content Placeholder 2"/>
          <p:cNvSpPr>
            <a:spLocks noGrp="1"/>
          </p:cNvSpPr>
          <p:nvPr>
            <p:ph idx="1"/>
          </p:nvPr>
        </p:nvSpPr>
        <p:spPr/>
        <p:txBody>
          <a:bodyPr>
            <a:normAutofit/>
          </a:bodyPr>
          <a:lstStyle/>
          <a:p>
            <a:r>
              <a:rPr lang="en-US" sz="1600" dirty="0"/>
              <a:t>“There is strong year-to-year (</a:t>
            </a:r>
            <a:r>
              <a:rPr lang="en-US" sz="1600" dirty="0" err="1"/>
              <a:t>interannual</a:t>
            </a:r>
            <a:r>
              <a:rPr lang="en-US" sz="1600" dirty="0"/>
              <a:t>) variability in MJO activity, with long periods of strong activity followed by periods in which the oscillation is weak or absent. </a:t>
            </a:r>
          </a:p>
          <a:p>
            <a:r>
              <a:rPr lang="en-US" sz="1600" dirty="0"/>
              <a:t>This </a:t>
            </a:r>
            <a:r>
              <a:rPr lang="en-US" sz="1600" dirty="0" err="1"/>
              <a:t>interannual</a:t>
            </a:r>
            <a:r>
              <a:rPr lang="en-US" sz="1600" dirty="0"/>
              <a:t> variability of the MJO is partly linked to the El Niño-Southern Oscillation (ENSO) cycle. </a:t>
            </a:r>
          </a:p>
          <a:p>
            <a:r>
              <a:rPr lang="en-US" sz="1600" dirty="0">
                <a:solidFill>
                  <a:srgbClr val="000000"/>
                </a:solidFill>
              </a:rPr>
              <a:t>In the Pacific, strong MJO activity is often observed 6 – 12 months prior to the onset of an El Niño episode, but is virtually absent during the maxima of some El Niño episodes, while MJO activity is typically greater during a La Niña episode. </a:t>
            </a:r>
          </a:p>
          <a:p>
            <a:r>
              <a:rPr lang="en-US" sz="1600" dirty="0"/>
              <a:t>Strong events in the Madden–Julian oscillation over a series of months in the western Pacific can speed the development of an El Niño or La Niña but usually do not in themselves lead to the onset of a warm or cold ENSO event.</a:t>
            </a:r>
          </a:p>
          <a:p>
            <a:r>
              <a:rPr lang="en-US" sz="1600" dirty="0"/>
              <a:t>Changes in the structure of the MJO with the seasonal cycle and ENSO might facilitate more substantial impacts of the MJO on ENSO. </a:t>
            </a:r>
          </a:p>
          <a:p>
            <a:r>
              <a:rPr lang="en-US" sz="1600" dirty="0"/>
              <a:t>For example, the surface westerly winds associated with active MJO convection are stronger during advancement toward El Niño and the surface easterly winds associated with the suppressed convective phase are stronger during advancement toward La Nina.”</a:t>
            </a:r>
          </a:p>
        </p:txBody>
      </p:sp>
    </p:spTree>
    <p:extLst>
      <p:ext uri="{BB962C8B-B14F-4D97-AF65-F5344CB8AC3E}">
        <p14:creationId xmlns:p14="http://schemas.microsoft.com/office/powerpoint/2010/main" val="3410488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Dynamical Modes	and Patterns</a:t>
            </a:r>
          </a:p>
        </p:txBody>
      </p:sp>
      <p:sp>
        <p:nvSpPr>
          <p:cNvPr id="3" name="Content Placeholder 2"/>
          <p:cNvSpPr>
            <a:spLocks noGrp="1"/>
          </p:cNvSpPr>
          <p:nvPr>
            <p:ph idx="1"/>
          </p:nvPr>
        </p:nvSpPr>
        <p:spPr/>
        <p:txBody>
          <a:bodyPr>
            <a:normAutofit/>
          </a:bodyPr>
          <a:lstStyle/>
          <a:p>
            <a:r>
              <a:rPr lang="en-US" sz="1600" dirty="0"/>
              <a:t>“The atmosphere can be considered to be a combination (superposition) of dynamical modes</a:t>
            </a:r>
          </a:p>
          <a:p>
            <a:r>
              <a:rPr lang="en-US" sz="1600" dirty="0"/>
              <a:t>These modes can be shown to arise from the equations of motion (</a:t>
            </a:r>
            <a:r>
              <a:rPr lang="en-US" sz="1600" dirty="0" err="1"/>
              <a:t>Navier</a:t>
            </a:r>
            <a:r>
              <a:rPr lang="en-US" sz="1600" dirty="0"/>
              <a:t>-Stokes equations)</a:t>
            </a:r>
          </a:p>
          <a:p>
            <a:r>
              <a:rPr lang="en-US" sz="1600" dirty="0"/>
              <a:t>The modes correspond to characteristic patterns or regularities</a:t>
            </a:r>
          </a:p>
          <a:p>
            <a:r>
              <a:rPr lang="en-US" sz="1600" dirty="0"/>
              <a:t>Examples of this type of “mode decomposition” for other systems include:</a:t>
            </a:r>
          </a:p>
          <a:p>
            <a:pPr lvl="1"/>
            <a:r>
              <a:rPr lang="en-US" sz="1400" dirty="0">
                <a:solidFill>
                  <a:srgbClr val="800000"/>
                </a:solidFill>
              </a:rPr>
              <a:t>Harmonics for waves in music and mathematics</a:t>
            </a:r>
          </a:p>
          <a:p>
            <a:pPr lvl="1"/>
            <a:r>
              <a:rPr lang="en-US" sz="1400" dirty="0">
                <a:solidFill>
                  <a:srgbClr val="800000"/>
                </a:solidFill>
              </a:rPr>
              <a:t>Principal Component Analysis which is used for fingerprint identification by the FBI and in biometric analysis of “</a:t>
            </a:r>
            <a:r>
              <a:rPr lang="en-US" sz="1400" dirty="0" err="1">
                <a:solidFill>
                  <a:srgbClr val="800000"/>
                </a:solidFill>
              </a:rPr>
              <a:t>Eigenfaces</a:t>
            </a:r>
            <a:r>
              <a:rPr lang="en-US" sz="1400" dirty="0">
                <a:solidFill>
                  <a:srgbClr val="800000"/>
                </a:solidFill>
              </a:rPr>
              <a:t>”</a:t>
            </a:r>
          </a:p>
          <a:p>
            <a:pPr lvl="1"/>
            <a:r>
              <a:rPr lang="en-US" sz="1400" dirty="0">
                <a:solidFill>
                  <a:srgbClr val="800000"/>
                </a:solidFill>
              </a:rPr>
              <a:t>Basis vectors or Eigenvectors</a:t>
            </a:r>
          </a:p>
          <a:p>
            <a:r>
              <a:rPr lang="en-US" sz="1600" dirty="0"/>
              <a:t>For the atmosphere, these modes are defined by characteristic wind speeds, atmosphere and ocean temperatures, and other features</a:t>
            </a:r>
          </a:p>
          <a:p>
            <a:r>
              <a:rPr lang="en-US" sz="1600" dirty="0"/>
              <a:t>Both spatial and temporal patterns are seen in the mode decompositions</a:t>
            </a:r>
          </a:p>
          <a:p>
            <a:r>
              <a:rPr lang="en-US" sz="1600" dirty="0"/>
              <a:t>Often the equations of motion of the atmosphere can be written as an infinite series of equations, each of which describes the evolution of a particular mode</a:t>
            </a:r>
          </a:p>
          <a:p>
            <a:r>
              <a:rPr lang="en-US" sz="1600" dirty="0"/>
              <a:t>ENSO, the PDO, the Madden-Julian oscillation are examples of atmospheric modes”</a:t>
            </a:r>
          </a:p>
        </p:txBody>
      </p:sp>
    </p:spTree>
    <p:extLst>
      <p:ext uri="{BB962C8B-B14F-4D97-AF65-F5344CB8AC3E}">
        <p14:creationId xmlns:p14="http://schemas.microsoft.com/office/powerpoint/2010/main" val="4000715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ENSO: El Nino-Southern Oscillation</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a:t>
            </a:r>
            <a:r>
              <a:rPr lang="en-US" sz="1800" dirty="0" err="1">
                <a:solidFill>
                  <a:srgbClr val="800000"/>
                </a:solidFill>
              </a:rPr>
              <a:t>El_Nino</a:t>
            </a:r>
            <a:endParaRPr lang="en-US" sz="1800" dirty="0">
              <a:solidFill>
                <a:srgbClr val="800000"/>
              </a:solidFill>
            </a:endParaRPr>
          </a:p>
        </p:txBody>
      </p:sp>
      <p:sp>
        <p:nvSpPr>
          <p:cNvPr id="3" name="Content Placeholder 2"/>
          <p:cNvSpPr>
            <a:spLocks noGrp="1"/>
          </p:cNvSpPr>
          <p:nvPr>
            <p:ph idx="1"/>
          </p:nvPr>
        </p:nvSpPr>
        <p:spPr/>
        <p:txBody>
          <a:bodyPr>
            <a:noAutofit/>
          </a:bodyPr>
          <a:lstStyle/>
          <a:p>
            <a:pPr>
              <a:spcBef>
                <a:spcPts val="0"/>
              </a:spcBef>
              <a:spcAft>
                <a:spcPts val="1200"/>
              </a:spcAft>
            </a:pPr>
            <a:r>
              <a:rPr lang="en-US" sz="1400" dirty="0"/>
              <a:t>“El Niño (/</a:t>
            </a:r>
            <a:r>
              <a:rPr lang="en-US" sz="1400" dirty="0" err="1"/>
              <a:t>ɛlˈniːnjoʊ</a:t>
            </a:r>
            <a:r>
              <a:rPr lang="en-US" sz="1400" dirty="0"/>
              <a:t>/, /-ˈ</a:t>
            </a:r>
            <a:r>
              <a:rPr lang="en-US" sz="1400" dirty="0" err="1"/>
              <a:t>nɪn</a:t>
            </a:r>
            <a:r>
              <a:rPr lang="en-US" sz="1400" dirty="0"/>
              <a:t>-/, Spanish pronunciation: [el ˈ</a:t>
            </a:r>
            <a:r>
              <a:rPr lang="en-US" sz="1400" dirty="0" err="1"/>
              <a:t>niɲo</a:t>
            </a:r>
            <a:r>
              <a:rPr lang="en-US" sz="1400" dirty="0"/>
              <a:t>]) is a band of anomalously warm ocean water temperatures that periodically develops off the western coast of South America and can cause climatic changes across the Pacific Ocean. </a:t>
            </a:r>
          </a:p>
          <a:p>
            <a:pPr>
              <a:spcBef>
                <a:spcPts val="0"/>
              </a:spcBef>
              <a:spcAft>
                <a:spcPts val="1200"/>
              </a:spcAft>
            </a:pPr>
            <a:r>
              <a:rPr lang="en-US" sz="1400" dirty="0"/>
              <a:t>There is a phase of 'El Niño–Southern Oscillation' (ENSO), which refers to variations in the temperature of the surface of the tropical eastern Pacific Ocean (El Niño and La Niña) and in air surface pressure in the tropical western Pacific. </a:t>
            </a:r>
          </a:p>
          <a:p>
            <a:pPr>
              <a:spcBef>
                <a:spcPts val="0"/>
              </a:spcBef>
              <a:spcAft>
                <a:spcPts val="1200"/>
              </a:spcAft>
            </a:pPr>
            <a:r>
              <a:rPr lang="en-US" sz="1400" dirty="0">
                <a:solidFill>
                  <a:schemeClr val="tx1"/>
                </a:solidFill>
              </a:rPr>
              <a:t>The two variations are coupled: the warm oceanic phase, El Niño, accompanies high air surface pressure in the western Pacific, which forces the water eastward</a:t>
            </a:r>
          </a:p>
          <a:p>
            <a:pPr>
              <a:spcBef>
                <a:spcPts val="0"/>
              </a:spcBef>
              <a:spcAft>
                <a:spcPts val="1200"/>
              </a:spcAft>
            </a:pPr>
            <a:r>
              <a:rPr lang="en-US" sz="1400" dirty="0">
                <a:solidFill>
                  <a:schemeClr val="tx1"/>
                </a:solidFill>
              </a:rPr>
              <a:t>The cold phase, La Niña, accompanies low air surface pressure in the western Pacific, which forces the water westward.</a:t>
            </a:r>
          </a:p>
          <a:p>
            <a:pPr>
              <a:spcBef>
                <a:spcPts val="0"/>
              </a:spcBef>
              <a:spcAft>
                <a:spcPts val="1200"/>
              </a:spcAft>
            </a:pPr>
            <a:r>
              <a:rPr lang="en-US" sz="1400" dirty="0"/>
              <a:t>Mechanisms that cause the oscillation remain under study.</a:t>
            </a:r>
          </a:p>
          <a:p>
            <a:pPr>
              <a:spcBef>
                <a:spcPts val="0"/>
              </a:spcBef>
              <a:spcAft>
                <a:spcPts val="1200"/>
              </a:spcAft>
            </a:pPr>
            <a:r>
              <a:rPr lang="en-US" sz="1400" dirty="0"/>
              <a:t>The extremes of this climate pattern's oscillations cause extreme weather (such as floods and droughts) in many regions of the world. </a:t>
            </a:r>
          </a:p>
          <a:p>
            <a:pPr>
              <a:spcBef>
                <a:spcPts val="0"/>
              </a:spcBef>
              <a:spcAft>
                <a:spcPts val="1200"/>
              </a:spcAft>
            </a:pPr>
            <a:r>
              <a:rPr lang="en-US" sz="1400" dirty="0"/>
              <a:t>Developing countries dependent upon agriculture and fishing, particularly those bordering the Pacific Ocean, are the most affected. </a:t>
            </a:r>
          </a:p>
          <a:p>
            <a:pPr>
              <a:spcBef>
                <a:spcPts val="0"/>
              </a:spcBef>
              <a:spcAft>
                <a:spcPts val="1200"/>
              </a:spcAft>
            </a:pPr>
            <a:r>
              <a:rPr lang="en-US" sz="1400" dirty="0"/>
              <a:t>El </a:t>
            </a:r>
            <a:r>
              <a:rPr lang="en-US" sz="1400" dirty="0" err="1"/>
              <a:t>niño</a:t>
            </a:r>
            <a:r>
              <a:rPr lang="en-US" sz="1400" dirty="0"/>
              <a:t> is Spanish for "the boy", and the capitalized term El Niño refers to the Christ child, Jesus, because periodic warming in the Pacific near South America is usually noticed around Christmas.”</a:t>
            </a:r>
          </a:p>
          <a:p>
            <a:pPr>
              <a:spcBef>
                <a:spcPts val="0"/>
              </a:spcBef>
              <a:spcAft>
                <a:spcPts val="1200"/>
              </a:spcAft>
            </a:pPr>
            <a:endParaRPr lang="en-US" sz="1400" dirty="0"/>
          </a:p>
        </p:txBody>
      </p:sp>
    </p:spTree>
    <p:extLst>
      <p:ext uri="{BB962C8B-B14F-4D97-AF65-F5344CB8AC3E}">
        <p14:creationId xmlns:p14="http://schemas.microsoft.com/office/powerpoint/2010/main" val="3403777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Normal Conditions</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a:t>
            </a:r>
            <a:r>
              <a:rPr lang="en-US" sz="1800" dirty="0" err="1">
                <a:solidFill>
                  <a:srgbClr val="800000"/>
                </a:solidFill>
              </a:rPr>
              <a:t>El_Nino</a:t>
            </a:r>
            <a:endParaRPr lang="en-US" sz="1800" dirty="0">
              <a:solidFill>
                <a:srgbClr val="800000"/>
              </a:solidFill>
            </a:endParaRPr>
          </a:p>
        </p:txBody>
      </p:sp>
      <p:pic>
        <p:nvPicPr>
          <p:cNvPr id="4" name="Content Placeholder 3" descr="Enso_normal.png"/>
          <p:cNvPicPr>
            <a:picLocks noGrp="1" noChangeAspect="1"/>
          </p:cNvPicPr>
          <p:nvPr>
            <p:ph idx="1"/>
          </p:nvPr>
        </p:nvPicPr>
        <p:blipFill>
          <a:blip r:embed="rId2">
            <a:extLst>
              <a:ext uri="{28A0092B-C50C-407E-A947-70E740481C1C}">
                <a14:useLocalDpi xmlns:a14="http://schemas.microsoft.com/office/drawing/2010/main" val="0"/>
              </a:ext>
            </a:extLst>
          </a:blip>
          <a:srcRect l="-13641" r="-13641"/>
          <a:stretch>
            <a:fillRect/>
          </a:stretch>
        </p:blipFill>
        <p:spPr/>
      </p:pic>
      <p:sp>
        <p:nvSpPr>
          <p:cNvPr id="3" name="TextBox 2"/>
          <p:cNvSpPr txBox="1"/>
          <p:nvPr/>
        </p:nvSpPr>
        <p:spPr>
          <a:xfrm>
            <a:off x="135717" y="1427333"/>
            <a:ext cx="3014879" cy="1815882"/>
          </a:xfrm>
          <a:prstGeom prst="rect">
            <a:avLst/>
          </a:prstGeom>
          <a:noFill/>
        </p:spPr>
        <p:txBody>
          <a:bodyPr wrap="square" rtlCol="0">
            <a:spAutoFit/>
          </a:bodyPr>
          <a:lstStyle/>
          <a:p>
            <a:r>
              <a:rPr lang="en-US" sz="1600" dirty="0">
                <a:latin typeface="Helvetica Neue Light"/>
                <a:cs typeface="Helvetica Neue Light"/>
              </a:rPr>
              <a:t>“Normal Pacific pattern: Equatorial winds gather warm water pool toward the west. Cold water upwells along South American coast. (NOAA / PMEL / TAO)”</a:t>
            </a:r>
          </a:p>
          <a:p>
            <a:endParaRPr lang="en-US" sz="1600" dirty="0">
              <a:latin typeface="Helvetica Neue Light"/>
              <a:cs typeface="Helvetica Neue Light"/>
            </a:endParaRPr>
          </a:p>
        </p:txBody>
      </p:sp>
    </p:spTree>
    <p:extLst>
      <p:ext uri="{BB962C8B-B14F-4D97-AF65-F5344CB8AC3E}">
        <p14:creationId xmlns:p14="http://schemas.microsoft.com/office/powerpoint/2010/main" val="3945231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E48C8-113E-1142-91A1-75CBB9766CBA}"/>
              </a:ext>
            </a:extLst>
          </p:cNvPr>
          <p:cNvSpPr>
            <a:spLocks noGrp="1"/>
          </p:cNvSpPr>
          <p:nvPr>
            <p:ph type="title"/>
          </p:nvPr>
        </p:nvSpPr>
        <p:spPr/>
        <p:txBody>
          <a:bodyPr>
            <a:normAutofit/>
          </a:bodyPr>
          <a:lstStyle/>
          <a:p>
            <a:r>
              <a:rPr lang="en-US" dirty="0"/>
              <a:t>Or in Other Words…</a:t>
            </a:r>
            <a:br>
              <a:rPr lang="en-US" dirty="0"/>
            </a:br>
            <a:r>
              <a:rPr lang="en-US" sz="2200" dirty="0">
                <a:solidFill>
                  <a:srgbClr val="041CFF"/>
                </a:solidFill>
              </a:rPr>
              <a:t>https://</a:t>
            </a:r>
            <a:r>
              <a:rPr lang="en-US" sz="2200" dirty="0" err="1">
                <a:solidFill>
                  <a:srgbClr val="041CFF"/>
                </a:solidFill>
              </a:rPr>
              <a:t>en.wikipedia.org</a:t>
            </a:r>
            <a:r>
              <a:rPr lang="en-US" sz="2200" dirty="0">
                <a:solidFill>
                  <a:srgbClr val="041CFF"/>
                </a:solidFill>
              </a:rPr>
              <a:t>/wiki/</a:t>
            </a:r>
            <a:r>
              <a:rPr lang="en-US" sz="2200" dirty="0" err="1">
                <a:solidFill>
                  <a:srgbClr val="041CFF"/>
                </a:solidFill>
              </a:rPr>
              <a:t>Walker_circulation</a:t>
            </a:r>
            <a:endParaRPr lang="en-US" sz="2200" dirty="0">
              <a:solidFill>
                <a:srgbClr val="041CFF"/>
              </a:solidFill>
            </a:endParaRPr>
          </a:p>
        </p:txBody>
      </p:sp>
      <p:pic>
        <p:nvPicPr>
          <p:cNvPr id="5" name="Content Placeholder 4">
            <a:extLst>
              <a:ext uri="{FF2B5EF4-FFF2-40B4-BE49-F238E27FC236}">
                <a16:creationId xmlns:a16="http://schemas.microsoft.com/office/drawing/2014/main" id="{FD0839E2-A568-FB43-A783-6974FF67D228}"/>
              </a:ext>
            </a:extLst>
          </p:cNvPr>
          <p:cNvPicPr>
            <a:picLocks noGrp="1" noChangeAspect="1"/>
          </p:cNvPicPr>
          <p:nvPr>
            <p:ph idx="1"/>
          </p:nvPr>
        </p:nvPicPr>
        <p:blipFill>
          <a:blip r:embed="rId2"/>
          <a:stretch>
            <a:fillRect/>
          </a:stretch>
        </p:blipFill>
        <p:spPr>
          <a:xfrm>
            <a:off x="2047905" y="1600200"/>
            <a:ext cx="5048189" cy="4525963"/>
          </a:xfrm>
        </p:spPr>
      </p:pic>
    </p:spTree>
    <p:extLst>
      <p:ext uri="{BB962C8B-B14F-4D97-AF65-F5344CB8AC3E}">
        <p14:creationId xmlns:p14="http://schemas.microsoft.com/office/powerpoint/2010/main" val="3109106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El Nino Conditions</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a:t>
            </a:r>
            <a:r>
              <a:rPr lang="en-US" sz="1800" dirty="0" err="1">
                <a:solidFill>
                  <a:srgbClr val="800000"/>
                </a:solidFill>
              </a:rPr>
              <a:t>El_Nino</a:t>
            </a:r>
            <a:endParaRPr lang="en-US" dirty="0"/>
          </a:p>
        </p:txBody>
      </p:sp>
      <p:pic>
        <p:nvPicPr>
          <p:cNvPr id="4" name="Content Placeholder 3" descr="Enso_elnino.png"/>
          <p:cNvPicPr>
            <a:picLocks noGrp="1" noChangeAspect="1"/>
          </p:cNvPicPr>
          <p:nvPr>
            <p:ph idx="1"/>
          </p:nvPr>
        </p:nvPicPr>
        <p:blipFill>
          <a:blip r:embed="rId2">
            <a:extLst>
              <a:ext uri="{28A0092B-C50C-407E-A947-70E740481C1C}">
                <a14:useLocalDpi xmlns:a14="http://schemas.microsoft.com/office/drawing/2010/main" val="0"/>
              </a:ext>
            </a:extLst>
          </a:blip>
          <a:srcRect l="-11757" r="-11757"/>
          <a:stretch>
            <a:fillRect/>
          </a:stretch>
        </p:blipFill>
        <p:spPr/>
      </p:pic>
      <p:sp>
        <p:nvSpPr>
          <p:cNvPr id="6" name="TextBox 5"/>
          <p:cNvSpPr txBox="1"/>
          <p:nvPr/>
        </p:nvSpPr>
        <p:spPr>
          <a:xfrm>
            <a:off x="271436" y="1144010"/>
            <a:ext cx="2064852" cy="2062103"/>
          </a:xfrm>
          <a:prstGeom prst="rect">
            <a:avLst/>
          </a:prstGeom>
          <a:noFill/>
        </p:spPr>
        <p:txBody>
          <a:bodyPr wrap="square" rtlCol="0">
            <a:spAutoFit/>
          </a:bodyPr>
          <a:lstStyle/>
          <a:p>
            <a:r>
              <a:rPr lang="en-US" sz="1600" dirty="0">
                <a:latin typeface="Helvetica Neue Light"/>
                <a:cs typeface="Helvetica Neue Light"/>
              </a:rPr>
              <a:t>“El Niño conditions: Warm water pool approaches the South American coast. The absence of cold upwelling increases warming.”</a:t>
            </a:r>
          </a:p>
          <a:p>
            <a:endParaRPr lang="en-US" sz="1600" dirty="0">
              <a:latin typeface="Helvetica Neue Light"/>
              <a:cs typeface="Helvetica Neue Light"/>
            </a:endParaRPr>
          </a:p>
        </p:txBody>
      </p:sp>
    </p:spTree>
    <p:extLst>
      <p:ext uri="{BB962C8B-B14F-4D97-AF65-F5344CB8AC3E}">
        <p14:creationId xmlns:p14="http://schemas.microsoft.com/office/powerpoint/2010/main" val="32989222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3425</TotalTime>
  <Words>4843</Words>
  <Application>Microsoft Macintosh PowerPoint</Application>
  <PresentationFormat>On-screen Show (4:3)</PresentationFormat>
  <Paragraphs>236</Paragraphs>
  <Slides>43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Calibri</vt:lpstr>
      <vt:lpstr>Helvetica Neue Light</vt:lpstr>
      <vt:lpstr>Office Theme</vt:lpstr>
      <vt:lpstr>Lecture 21</vt:lpstr>
      <vt:lpstr>Atmospheric Modes http://en.wikipedia.org/wiki/Climatology</vt:lpstr>
      <vt:lpstr>Weekly Sea Temperature Anomalies 6 November 2019</vt:lpstr>
      <vt:lpstr>Weekly Sea Temperature Anomalies 23 December 2020</vt:lpstr>
      <vt:lpstr>Dynamical Modes and Patterns</vt:lpstr>
      <vt:lpstr>ENSO: El Nino-Southern Oscillation http://en.wikipedia.org/wiki/El_Nino</vt:lpstr>
      <vt:lpstr>Normal Conditions http://en.wikipedia.org/wiki/El_Nino</vt:lpstr>
      <vt:lpstr>Or in Other Words… https://en.wikipedia.org/wiki/Walker_circulation</vt:lpstr>
      <vt:lpstr>El Nino Conditions http://en.wikipedia.org/wiki/El_Nino</vt:lpstr>
      <vt:lpstr>La Nina Conditions http://en.wikipedia.org/wiki/El_Nino</vt:lpstr>
      <vt:lpstr>ENSO: El Nino and La Nina http://www.climate.gov</vt:lpstr>
      <vt:lpstr>ENSO Characteristics</vt:lpstr>
      <vt:lpstr>Sea Surface Temperature Anomalies https://en.wikipedia.org/wiki/El_Nino</vt:lpstr>
      <vt:lpstr>ENSO: Time Series http://en.wikipedia.org/wiki/El_Nino</vt:lpstr>
      <vt:lpstr>Onset of El Nino http://en.wikipedia.org/wiki/El_</vt:lpstr>
      <vt:lpstr>To Repeat: Normal &amp; El Nino Conditions http://spaceplace.nasa.gov/el-nino/en/</vt:lpstr>
      <vt:lpstr>Southern Oscillation http://en.wikipedia.org/wiki/El_Nino</vt:lpstr>
      <vt:lpstr>Walker Circulation http://en.wikipedia.org/wiki/El_Nino</vt:lpstr>
      <vt:lpstr>Impacts of ENSO Warm Phase: South America http://en.wikipedia.org/wiki/El_Nino</vt:lpstr>
      <vt:lpstr>Impacts of ENSO Warm Phase: South America http://en.wikipedia.org/wiki/El_Nino</vt:lpstr>
      <vt:lpstr>Impacts on the United States http://en.wikipedia.org/wiki/El_Nino</vt:lpstr>
      <vt:lpstr>Impacts on the United States http://en.wikipedia.org/wiki/El_Nino</vt:lpstr>
      <vt:lpstr>Other Impacts http://en.wikipedia.org/wiki/El_Nino</vt:lpstr>
      <vt:lpstr>Global Tropical Cyclone Impacts http://en.wikipedia.org/wiki/El_Nino</vt:lpstr>
      <vt:lpstr>Impacts of La Nina http://en.wikipedia.org/wiki/El_Nino </vt:lpstr>
      <vt:lpstr>Health and Social Impacts http://en.wikipedia.org/wiki/El_Nino</vt:lpstr>
      <vt:lpstr>Global Warming and ENSO http://en.wikipedia.org/wiki/El_Nino</vt:lpstr>
      <vt:lpstr>Pacific Decadal Oscillation (PDO) http://research.jisao.washington.edu/pdo/</vt:lpstr>
      <vt:lpstr>PDO http://cses.washington.edu</vt:lpstr>
      <vt:lpstr>PDO Time Series http://research.jisao.washington.edu/pdo/</vt:lpstr>
      <vt:lpstr>Pacific Decadal Oscillation (PDO) http://research.jisao.washington.edu/pdo/</vt:lpstr>
      <vt:lpstr>Possible Mechanisms for PDO http://en.wikipedia.org/wiki/Pacific_decadal_oscillation</vt:lpstr>
      <vt:lpstr>Temperature and Precipitation http://en.wikipedia.org/wiki/Pacific_decadal_oscillation</vt:lpstr>
      <vt:lpstr>Anomalous Events http://en.wikipedia.org/wiki/Pacific_decadal_oscillation </vt:lpstr>
      <vt:lpstr>Comparison of ENSO with PDO http://cses.washington.edu</vt:lpstr>
      <vt:lpstr>Other Comparisons http://cses.washington.edu</vt:lpstr>
      <vt:lpstr>Madden-Julian Oscillation http://en.wikipedia.org/wiki/Madden-Julian_oscillation</vt:lpstr>
      <vt:lpstr>PowerPoint Presentation</vt:lpstr>
      <vt:lpstr>Madden-Julian Oscillation https://www.climate.gov/news-features/blogs/enso/what-mjo-and-why-do-we-care</vt:lpstr>
      <vt:lpstr>MJO Progression http://en.wikipedia.org/wiki/Madden-Julian_oscillation</vt:lpstr>
      <vt:lpstr>Connection to Indian Monsoon http://en.wikipedia.org/wiki/Madden-Julian_oscillation</vt:lpstr>
      <vt:lpstr>MJO Influence http://en.wikipedia.org/wiki/Madden-Julian_oscillation</vt:lpstr>
      <vt:lpstr>Links of MJO to ENSO http://en.wikipedia.org/wiki/Madden-Julian_oscillation</vt:lpstr>
    </vt:vector>
  </TitlesOfParts>
  <Company>university of california</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 Rundle</dc:creator>
  <cp:lastModifiedBy>Microsoft Office User</cp:lastModifiedBy>
  <cp:revision>69</cp:revision>
  <dcterms:created xsi:type="dcterms:W3CDTF">2017-03-08T18:30:26Z</dcterms:created>
  <dcterms:modified xsi:type="dcterms:W3CDTF">2021-01-02T22:59:05Z</dcterms:modified>
</cp:coreProperties>
</file>