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64" r:id="rId2"/>
    <p:sldId id="266" r:id="rId3"/>
    <p:sldId id="295" r:id="rId4"/>
    <p:sldId id="296" r:id="rId5"/>
    <p:sldId id="297" r:id="rId6"/>
    <p:sldId id="267" r:id="rId7"/>
    <p:sldId id="298" r:id="rId8"/>
    <p:sldId id="299" r:id="rId9"/>
    <p:sldId id="300" r:id="rId10"/>
    <p:sldId id="268" r:id="rId11"/>
    <p:sldId id="269" r:id="rId12"/>
    <p:sldId id="270" r:id="rId13"/>
    <p:sldId id="271" r:id="rId14"/>
    <p:sldId id="272" r:id="rId15"/>
    <p:sldId id="273" r:id="rId16"/>
    <p:sldId id="294" r:id="rId17"/>
    <p:sldId id="274" r:id="rId18"/>
    <p:sldId id="275" r:id="rId19"/>
    <p:sldId id="278" r:id="rId20"/>
    <p:sldId id="276" r:id="rId21"/>
    <p:sldId id="283" r:id="rId22"/>
    <p:sldId id="282" r:id="rId23"/>
    <p:sldId id="277" r:id="rId24"/>
    <p:sldId id="265" r:id="rId25"/>
    <p:sldId id="279" r:id="rId26"/>
    <p:sldId id="280" r:id="rId27"/>
    <p:sldId id="281" r:id="rId28"/>
    <p:sldId id="285" r:id="rId29"/>
    <p:sldId id="286" r:id="rId30"/>
    <p:sldId id="256" r:id="rId31"/>
    <p:sldId id="257" r:id="rId32"/>
    <p:sldId id="258" r:id="rId33"/>
    <p:sldId id="261" r:id="rId34"/>
    <p:sldId id="259" r:id="rId35"/>
    <p:sldId id="260" r:id="rId36"/>
    <p:sldId id="287" r:id="rId37"/>
    <p:sldId id="288" r:id="rId38"/>
    <p:sldId id="289" r:id="rId39"/>
    <p:sldId id="290" r:id="rId40"/>
    <p:sldId id="291" r:id="rId41"/>
    <p:sldId id="292" r:id="rId42"/>
    <p:sldId id="293" r:id="rId43"/>
    <p:sldId id="26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505"/>
  </p:normalViewPr>
  <p:slideViewPr>
    <p:cSldViewPr snapToGrid="0" snapToObjects="1" showGuides="1">
      <p:cViewPr varScale="1">
        <p:scale>
          <a:sx n="115" d="100"/>
          <a:sy n="115" d="100"/>
        </p:scale>
        <p:origin x="136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BF2-67A6-8247-9E9B-66D460963768}" type="datetimeFigureOut">
              <a:rPr lang="en-US" smtClean="0"/>
              <a:pPr/>
              <a:t>1/3/21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3A1F9-41C7-7B4D-BB8A-BD20810FD0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13A1F9-41C7-7B4D-BB8A-BD20810FD0C9}" type="slidenum">
              <a:rPr lang="en-US" smtClean="0"/>
              <a:pPr/>
              <a:t>23</a:t>
            </a:fld>
            <a:endParaRPr lang="en-US"/>
          </a:p>
        </p:txBody>
      </p:sp>
    </p:spTree>
    <p:extLst>
      <p:ext uri="{BB962C8B-B14F-4D97-AF65-F5344CB8AC3E}">
        <p14:creationId xmlns:p14="http://schemas.microsoft.com/office/powerpoint/2010/main" val="284818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7555E95-9CF9-4C68-9946-A4FB042CDB8F}"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3E17D07-CD8E-4115-B25D-D2F649381918}" type="slidenum">
              <a:rPr lang="en-US" smtClean="0"/>
              <a:pPr>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AFA0626-06B4-40C1-8024-A55144A13D81}" type="slidenum">
              <a:rPr lang="en-US" smtClean="0"/>
              <a:pPr>
                <a:defRPr/>
              </a:pPr>
              <a:t>32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94C3E05-38DE-42BD-94E2-4CDA3DFEE2FF}" type="slidenum">
              <a:rPr lang="en-US" smtClean="0"/>
              <a:pPr>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5C88C3-E951-E243-9AEE-21ED769C5EAC}" type="datetimeFigureOut">
              <a:rPr lang="en-US" smtClean="0"/>
              <a:pPr/>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5C88C3-E951-E243-9AEE-21ED769C5EAC}" type="datetimeFigureOut">
              <a:rPr lang="en-US" smtClean="0"/>
              <a:pPr/>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5C88C3-E951-E243-9AEE-21ED769C5EAC}" type="datetimeFigureOut">
              <a:rPr lang="en-US" smtClean="0"/>
              <a:pPr/>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5C88C3-E951-E243-9AEE-21ED769C5EAC}" type="datetimeFigureOut">
              <a:rPr lang="en-US" smtClean="0"/>
              <a:pPr/>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C88C3-E951-E243-9AEE-21ED769C5EAC}" type="datetimeFigureOut">
              <a:rPr lang="en-US" smtClean="0"/>
              <a:pPr/>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5C88C3-E951-E243-9AEE-21ED769C5EAC}" type="datetimeFigureOut">
              <a:rPr lang="en-US" smtClean="0"/>
              <a:pPr/>
              <a:t>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C88C3-E951-E243-9AEE-21ED769C5EAC}" type="datetimeFigureOut">
              <a:rPr lang="en-US" smtClean="0"/>
              <a:pPr/>
              <a:t>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5C88C3-E951-E243-9AEE-21ED769C5EAC}" type="datetimeFigureOut">
              <a:rPr lang="en-US" smtClean="0"/>
              <a:pPr/>
              <a:t>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C88C3-E951-E243-9AEE-21ED769C5EAC}" type="datetimeFigureOut">
              <a:rPr lang="en-US" smtClean="0"/>
              <a:pPr/>
              <a:t>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5C88C3-E951-E243-9AEE-21ED769C5EAC}" type="datetimeFigureOut">
              <a:rPr lang="en-US" smtClean="0"/>
              <a:pPr/>
              <a:t>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5C88C3-E951-E243-9AEE-21ED769C5EAC}" type="datetimeFigureOut">
              <a:rPr lang="en-US" smtClean="0"/>
              <a:pPr/>
              <a:t>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50280-85D5-2D47-940C-99919015B3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C88C3-E951-E243-9AEE-21ED769C5EAC}" type="datetimeFigureOut">
              <a:rPr lang="en-US" smtClean="0"/>
              <a:pPr/>
              <a:t>1/3/21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50280-85D5-2D47-940C-99919015B3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inance.yahoo.com/quote/SPY?ltr=1"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1</a:t>
            </a:r>
          </a:p>
        </p:txBody>
      </p:sp>
      <p:sp>
        <p:nvSpPr>
          <p:cNvPr id="3" name="Subtitle 2"/>
          <p:cNvSpPr>
            <a:spLocks noGrp="1"/>
          </p:cNvSpPr>
          <p:nvPr>
            <p:ph type="subTitle" idx="1"/>
          </p:nvPr>
        </p:nvSpPr>
        <p:spPr>
          <a:xfrm>
            <a:off x="1229710" y="3886200"/>
            <a:ext cx="6831724" cy="1752600"/>
          </a:xfrm>
        </p:spPr>
        <p:txBody>
          <a:bodyPr>
            <a:normAutofit/>
          </a:bodyPr>
          <a:lstStyle/>
          <a:p>
            <a:r>
              <a:rPr lang="en-US" dirty="0">
                <a:solidFill>
                  <a:srgbClr val="0000FF"/>
                </a:solidFill>
              </a:rPr>
              <a:t>Introduction to </a:t>
            </a:r>
            <a:r>
              <a:rPr lang="en-US" dirty="0" err="1">
                <a:solidFill>
                  <a:srgbClr val="0000FF"/>
                </a:solidFill>
              </a:rPr>
              <a:t>Econophysics</a:t>
            </a:r>
            <a:endParaRPr lang="en-US" dirty="0">
              <a:solidFill>
                <a:srgbClr val="0000FF"/>
              </a:solidFill>
            </a:endParaRPr>
          </a:p>
          <a:p>
            <a:r>
              <a:rPr lang="en-US" sz="2400" dirty="0">
                <a:solidFill>
                  <a:srgbClr val="0000FF"/>
                </a:solidFill>
              </a:rPr>
              <a:t>John Rundle </a:t>
            </a:r>
            <a:r>
              <a:rPr lang="en-US" sz="2400" dirty="0" err="1">
                <a:solidFill>
                  <a:srgbClr val="0000FF"/>
                </a:solidFill>
              </a:rPr>
              <a:t>Econophysics</a:t>
            </a:r>
            <a:r>
              <a:rPr lang="en-US" sz="2400" dirty="0">
                <a:solidFill>
                  <a:srgbClr val="0000FF"/>
                </a:solidFill>
              </a:rPr>
              <a:t> PHYS 255</a:t>
            </a:r>
          </a:p>
        </p:txBody>
      </p:sp>
    </p:spTree>
    <p:extLst>
      <p:ext uri="{BB962C8B-B14F-4D97-AF65-F5344CB8AC3E}">
        <p14:creationId xmlns:p14="http://schemas.microsoft.com/office/powerpoint/2010/main" val="2050041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E7D5-A3F1-A742-8246-6DFFC65CF1AC}"/>
              </a:ext>
            </a:extLst>
          </p:cNvPr>
          <p:cNvSpPr>
            <a:spLocks noGrp="1"/>
          </p:cNvSpPr>
          <p:nvPr>
            <p:ph type="title"/>
          </p:nvPr>
        </p:nvSpPr>
        <p:spPr/>
        <p:txBody>
          <a:bodyPr/>
          <a:lstStyle/>
          <a:p>
            <a:r>
              <a:rPr lang="en-US" dirty="0" err="1">
                <a:solidFill>
                  <a:srgbClr val="FF0000"/>
                </a:solidFill>
              </a:rPr>
              <a:t>Econophysics</a:t>
            </a:r>
            <a:r>
              <a:rPr lang="en-US" dirty="0">
                <a:solidFill>
                  <a:srgbClr val="FF0000"/>
                </a:solidFill>
              </a:rPr>
              <a:t>: History</a:t>
            </a:r>
          </a:p>
        </p:txBody>
      </p:sp>
      <p:sp>
        <p:nvSpPr>
          <p:cNvPr id="3" name="Content Placeholder 2">
            <a:extLst>
              <a:ext uri="{FF2B5EF4-FFF2-40B4-BE49-F238E27FC236}">
                <a16:creationId xmlns:a16="http://schemas.microsoft.com/office/drawing/2014/main" id="{EEAD0873-D713-2944-99A7-C1FA58136CE1}"/>
              </a:ext>
            </a:extLst>
          </p:cNvPr>
          <p:cNvSpPr>
            <a:spLocks noGrp="1"/>
          </p:cNvSpPr>
          <p:nvPr>
            <p:ph idx="1"/>
          </p:nvPr>
        </p:nvSpPr>
        <p:spPr/>
        <p:txBody>
          <a:bodyPr>
            <a:noAutofit/>
          </a:bodyPr>
          <a:lstStyle/>
          <a:p>
            <a:r>
              <a:rPr lang="en-US" sz="2000" dirty="0"/>
              <a:t>Physicists' interest in the social sciences is not new</a:t>
            </a:r>
          </a:p>
          <a:p>
            <a:r>
              <a:rPr lang="en-US" sz="2000" dirty="0"/>
              <a:t>Daniel Bernoulli, as an example, was the originator of utility-based preferences. </a:t>
            </a:r>
          </a:p>
          <a:p>
            <a:r>
              <a:rPr lang="en-US" sz="2000" dirty="0"/>
              <a:t>One of the founders of neoclassical economic theory, former Yale University Professor of Economics Irving Fisher, was originally trained under the Yale physicist, Josiah Willard Gibbs.</a:t>
            </a:r>
          </a:p>
          <a:p>
            <a:r>
              <a:rPr lang="en-US" sz="2000" dirty="0"/>
              <a:t>Likewise, Jan Tinbergen, who won the first Nobel Memorial Prize in Economic Sciences in 1969 for having developed and applied dynamic models for the analysis of economic processes, studied physics with Paul </a:t>
            </a:r>
            <a:r>
              <a:rPr lang="en-US" sz="2000" dirty="0" err="1"/>
              <a:t>Ehrenfest</a:t>
            </a:r>
            <a:r>
              <a:rPr lang="en-US" sz="2000" dirty="0"/>
              <a:t> at Leiden University. </a:t>
            </a:r>
          </a:p>
          <a:p>
            <a:r>
              <a:rPr lang="en-US" sz="2000" dirty="0"/>
              <a:t>In particular, Tinbergen developed the gravity model of international trade that has become the workhorse of international economics. </a:t>
            </a:r>
          </a:p>
        </p:txBody>
      </p:sp>
    </p:spTree>
    <p:extLst>
      <p:ext uri="{BB962C8B-B14F-4D97-AF65-F5344CB8AC3E}">
        <p14:creationId xmlns:p14="http://schemas.microsoft.com/office/powerpoint/2010/main" val="399042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3E3D-5A33-7D48-BBEA-F21C2E44E0EC}"/>
              </a:ext>
            </a:extLst>
          </p:cNvPr>
          <p:cNvSpPr>
            <a:spLocks noGrp="1"/>
          </p:cNvSpPr>
          <p:nvPr>
            <p:ph type="title"/>
          </p:nvPr>
        </p:nvSpPr>
        <p:spPr/>
        <p:txBody>
          <a:bodyPr/>
          <a:lstStyle/>
          <a:p>
            <a:r>
              <a:rPr lang="en-US" dirty="0">
                <a:solidFill>
                  <a:srgbClr val="FF0000"/>
                </a:solidFill>
              </a:rPr>
              <a:t>History (Continued)</a:t>
            </a:r>
          </a:p>
        </p:txBody>
      </p:sp>
      <p:sp>
        <p:nvSpPr>
          <p:cNvPr id="3" name="Content Placeholder 2">
            <a:extLst>
              <a:ext uri="{FF2B5EF4-FFF2-40B4-BE49-F238E27FC236}">
                <a16:creationId xmlns:a16="http://schemas.microsoft.com/office/drawing/2014/main" id="{87BA3C6B-8751-DF40-88E4-88BC7FEE334A}"/>
              </a:ext>
            </a:extLst>
          </p:cNvPr>
          <p:cNvSpPr>
            <a:spLocks noGrp="1"/>
          </p:cNvSpPr>
          <p:nvPr>
            <p:ph idx="1"/>
          </p:nvPr>
        </p:nvSpPr>
        <p:spPr/>
        <p:txBody>
          <a:bodyPr>
            <a:normAutofit/>
          </a:bodyPr>
          <a:lstStyle/>
          <a:p>
            <a:r>
              <a:rPr lang="en-US" sz="2400" dirty="0" err="1"/>
              <a:t>Econophysics</a:t>
            </a:r>
            <a:r>
              <a:rPr lang="en-US" sz="2400" dirty="0"/>
              <a:t> was started in the mid-1990s by several physicists working in the subfield of statistical mechanics. </a:t>
            </a:r>
          </a:p>
          <a:p>
            <a:r>
              <a:rPr lang="en-US" sz="2400" dirty="0"/>
              <a:t>Unsatisfied with the traditional explanations and approaches of economists</a:t>
            </a:r>
          </a:p>
          <a:p>
            <a:pPr lvl="1"/>
            <a:r>
              <a:rPr lang="en-US" sz="2400" dirty="0"/>
              <a:t>Which usually prioritized simplified approaches for the sake of soluble theoretical models over agreement with empirical data</a:t>
            </a:r>
          </a:p>
          <a:p>
            <a:pPr lvl="1"/>
            <a:r>
              <a:rPr lang="en-US" sz="2400" dirty="0"/>
              <a:t>They applied tools and methods from physics, first to try to match financial data sets, and then to explain more general economic phenomena. </a:t>
            </a:r>
          </a:p>
          <a:p>
            <a:endParaRPr lang="en-US" sz="2400" dirty="0"/>
          </a:p>
        </p:txBody>
      </p:sp>
    </p:spTree>
    <p:extLst>
      <p:ext uri="{BB962C8B-B14F-4D97-AF65-F5344CB8AC3E}">
        <p14:creationId xmlns:p14="http://schemas.microsoft.com/office/powerpoint/2010/main" val="242534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BF7D-6EED-AF4D-882C-C05FF87EE97E}"/>
              </a:ext>
            </a:extLst>
          </p:cNvPr>
          <p:cNvSpPr>
            <a:spLocks noGrp="1"/>
          </p:cNvSpPr>
          <p:nvPr>
            <p:ph type="title"/>
          </p:nvPr>
        </p:nvSpPr>
        <p:spPr/>
        <p:txBody>
          <a:bodyPr/>
          <a:lstStyle/>
          <a:p>
            <a:r>
              <a:rPr lang="en-US" dirty="0">
                <a:solidFill>
                  <a:srgbClr val="FF0000"/>
                </a:solidFill>
              </a:rPr>
              <a:t>History (Continued)</a:t>
            </a:r>
          </a:p>
        </p:txBody>
      </p:sp>
      <p:sp>
        <p:nvSpPr>
          <p:cNvPr id="3" name="Content Placeholder 2">
            <a:extLst>
              <a:ext uri="{FF2B5EF4-FFF2-40B4-BE49-F238E27FC236}">
                <a16:creationId xmlns:a16="http://schemas.microsoft.com/office/drawing/2014/main" id="{A4090BEB-FA91-9448-B6E8-8E3FCEFA0F4C}"/>
              </a:ext>
            </a:extLst>
          </p:cNvPr>
          <p:cNvSpPr>
            <a:spLocks noGrp="1"/>
          </p:cNvSpPr>
          <p:nvPr>
            <p:ph idx="1"/>
          </p:nvPr>
        </p:nvSpPr>
        <p:spPr/>
        <p:txBody>
          <a:bodyPr>
            <a:normAutofit/>
          </a:bodyPr>
          <a:lstStyle/>
          <a:p>
            <a:r>
              <a:rPr lang="en-US" sz="2400" dirty="0"/>
              <a:t>One driving force behind </a:t>
            </a:r>
            <a:r>
              <a:rPr lang="en-US" sz="2400" dirty="0" err="1"/>
              <a:t>Econophysics</a:t>
            </a:r>
            <a:r>
              <a:rPr lang="en-US" sz="2400" dirty="0"/>
              <a:t> arising at this time was the sudden availability of large amounts of financial data, starting in the 1980s and growing in the 1990’s with the advent of the World Wide Web. </a:t>
            </a:r>
          </a:p>
          <a:p>
            <a:r>
              <a:rPr lang="en-US" sz="2400" dirty="0"/>
              <a:t>It became apparent that traditional methods of analysis were insufficient</a:t>
            </a:r>
          </a:p>
          <a:p>
            <a:r>
              <a:rPr lang="en-US" sz="2400" dirty="0"/>
              <a:t>Standard economic methods dealt with homogeneous agents and </a:t>
            </a:r>
            <a:r>
              <a:rPr lang="en-US" sz="2400" dirty="0">
                <a:solidFill>
                  <a:srgbClr val="FF0000"/>
                </a:solidFill>
              </a:rPr>
              <a:t>equilibrium</a:t>
            </a:r>
            <a:r>
              <a:rPr lang="en-US" sz="2400" dirty="0"/>
              <a:t>, while many of the more interesting phenomena in financial markets fundamentally depended on heterogeneous agents and </a:t>
            </a:r>
            <a:r>
              <a:rPr lang="en-US" sz="2400" dirty="0">
                <a:solidFill>
                  <a:srgbClr val="FF0000"/>
                </a:solidFill>
              </a:rPr>
              <a:t>far-from-equilibrium situations. </a:t>
            </a:r>
          </a:p>
          <a:p>
            <a:endParaRPr lang="en-US" sz="2400" dirty="0"/>
          </a:p>
        </p:txBody>
      </p:sp>
    </p:spTree>
    <p:extLst>
      <p:ext uri="{BB962C8B-B14F-4D97-AF65-F5344CB8AC3E}">
        <p14:creationId xmlns:p14="http://schemas.microsoft.com/office/powerpoint/2010/main" val="207479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C814-2A3E-894A-95DA-D8E97E31405C}"/>
              </a:ext>
            </a:extLst>
          </p:cNvPr>
          <p:cNvSpPr>
            <a:spLocks noGrp="1"/>
          </p:cNvSpPr>
          <p:nvPr>
            <p:ph type="title"/>
          </p:nvPr>
        </p:nvSpPr>
        <p:spPr/>
        <p:txBody>
          <a:bodyPr/>
          <a:lstStyle/>
          <a:p>
            <a:r>
              <a:rPr lang="en-US" dirty="0">
                <a:solidFill>
                  <a:srgbClr val="FF0000"/>
                </a:solidFill>
              </a:rPr>
              <a:t>History (Continued)</a:t>
            </a:r>
          </a:p>
        </p:txBody>
      </p:sp>
      <p:sp>
        <p:nvSpPr>
          <p:cNvPr id="3" name="Content Placeholder 2">
            <a:extLst>
              <a:ext uri="{FF2B5EF4-FFF2-40B4-BE49-F238E27FC236}">
                <a16:creationId xmlns:a16="http://schemas.microsoft.com/office/drawing/2014/main" id="{FFC3A624-D58E-AF44-A2C7-DA528BC34127}"/>
              </a:ext>
            </a:extLst>
          </p:cNvPr>
          <p:cNvSpPr>
            <a:spLocks noGrp="1"/>
          </p:cNvSpPr>
          <p:nvPr>
            <p:ph idx="1"/>
          </p:nvPr>
        </p:nvSpPr>
        <p:spPr/>
        <p:txBody>
          <a:bodyPr>
            <a:normAutofit/>
          </a:bodyPr>
          <a:lstStyle/>
          <a:p>
            <a:r>
              <a:rPr lang="en-US" sz="2400" dirty="0"/>
              <a:t>The term ”</a:t>
            </a:r>
            <a:r>
              <a:rPr lang="en-US" sz="2400" dirty="0" err="1"/>
              <a:t>Econophysics</a:t>
            </a:r>
            <a:r>
              <a:rPr lang="en-US" sz="2400" dirty="0"/>
              <a:t>" was coined by H. Eugene Stanley, to describe the large number of papers written by physicists in the problems of (stock and other) markets, in a conference on statistical physics in Kolkata (Calcutta) in 1995</a:t>
            </a:r>
          </a:p>
          <a:p>
            <a:r>
              <a:rPr lang="en-US" sz="2400" dirty="0"/>
              <a:t>The term first appeared in its proceedings publication in </a:t>
            </a:r>
            <a:r>
              <a:rPr lang="en-US" sz="2400" dirty="0" err="1"/>
              <a:t>Physica</a:t>
            </a:r>
            <a:r>
              <a:rPr lang="en-US" sz="2400" dirty="0"/>
              <a:t> A 1996.</a:t>
            </a:r>
          </a:p>
          <a:p>
            <a:r>
              <a:rPr lang="en-US" sz="2400" dirty="0"/>
              <a:t>The inaugural meeting on </a:t>
            </a:r>
            <a:r>
              <a:rPr lang="en-US" sz="2400" dirty="0" err="1"/>
              <a:t>Econophysics</a:t>
            </a:r>
            <a:r>
              <a:rPr lang="en-US" sz="2400" dirty="0"/>
              <a:t> was </a:t>
            </a:r>
            <a:r>
              <a:rPr lang="en-US" sz="2400" dirty="0" err="1"/>
              <a:t>organised</a:t>
            </a:r>
            <a:r>
              <a:rPr lang="en-US" sz="2400" dirty="0"/>
              <a:t> in 1998 in Budapest by </a:t>
            </a:r>
            <a:r>
              <a:rPr lang="en-US" sz="2400" dirty="0" err="1"/>
              <a:t>János</a:t>
            </a:r>
            <a:r>
              <a:rPr lang="en-US" sz="2400" dirty="0"/>
              <a:t> </a:t>
            </a:r>
            <a:r>
              <a:rPr lang="en-US" sz="2400" dirty="0" err="1"/>
              <a:t>Kertész</a:t>
            </a:r>
            <a:r>
              <a:rPr lang="en-US" sz="2400" dirty="0"/>
              <a:t> and </a:t>
            </a:r>
            <a:r>
              <a:rPr lang="en-US" sz="2400" dirty="0" err="1"/>
              <a:t>Imre</a:t>
            </a:r>
            <a:r>
              <a:rPr lang="en-US" sz="2400" dirty="0"/>
              <a:t> Kondor. </a:t>
            </a:r>
          </a:p>
          <a:p>
            <a:r>
              <a:rPr lang="en-US" sz="2400" dirty="0"/>
              <a:t>The first book on </a:t>
            </a:r>
            <a:r>
              <a:rPr lang="en-US" sz="2400" dirty="0" err="1"/>
              <a:t>econophysics</a:t>
            </a:r>
            <a:r>
              <a:rPr lang="en-US" sz="2400" dirty="0"/>
              <a:t> was by R. N. Mantegna &amp; H. E. Stanley in 2000.</a:t>
            </a:r>
          </a:p>
          <a:p>
            <a:endParaRPr lang="en-US" sz="2400" dirty="0"/>
          </a:p>
        </p:txBody>
      </p:sp>
    </p:spTree>
    <p:extLst>
      <p:ext uri="{BB962C8B-B14F-4D97-AF65-F5344CB8AC3E}">
        <p14:creationId xmlns:p14="http://schemas.microsoft.com/office/powerpoint/2010/main" val="359769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7418-B6CC-6049-AE31-2E944519DA93}"/>
              </a:ext>
            </a:extLst>
          </p:cNvPr>
          <p:cNvSpPr>
            <a:spLocks noGrp="1"/>
          </p:cNvSpPr>
          <p:nvPr>
            <p:ph type="title"/>
          </p:nvPr>
        </p:nvSpPr>
        <p:spPr/>
        <p:txBody>
          <a:bodyPr/>
          <a:lstStyle/>
          <a:p>
            <a:r>
              <a:rPr lang="en-US" dirty="0">
                <a:solidFill>
                  <a:srgbClr val="FF0000"/>
                </a:solidFill>
              </a:rPr>
              <a:t>History (Continued)</a:t>
            </a:r>
          </a:p>
        </p:txBody>
      </p:sp>
      <p:sp>
        <p:nvSpPr>
          <p:cNvPr id="3" name="Content Placeholder 2">
            <a:extLst>
              <a:ext uri="{FF2B5EF4-FFF2-40B4-BE49-F238E27FC236}">
                <a16:creationId xmlns:a16="http://schemas.microsoft.com/office/drawing/2014/main" id="{6B1A84C1-41D9-8444-A56F-8B018E10D01F}"/>
              </a:ext>
            </a:extLst>
          </p:cNvPr>
          <p:cNvSpPr>
            <a:spLocks noGrp="1"/>
          </p:cNvSpPr>
          <p:nvPr>
            <p:ph idx="1"/>
          </p:nvPr>
        </p:nvSpPr>
        <p:spPr/>
        <p:txBody>
          <a:bodyPr>
            <a:normAutofit/>
          </a:bodyPr>
          <a:lstStyle/>
          <a:p>
            <a:r>
              <a:rPr lang="en-US" sz="2400" dirty="0"/>
              <a:t>In recent years network science, heavily reliant on analogies from statistical mechanics, has been applied to the study of productive systems. </a:t>
            </a:r>
          </a:p>
          <a:p>
            <a:r>
              <a:rPr lang="en-US" sz="2400" dirty="0"/>
              <a:t>That is the case with the works done at the Santa Fe Institute in European Funded Research Projects as Forecasting Financial Crises and the Harvard-MIT Observatory of Economic Complexity</a:t>
            </a:r>
          </a:p>
        </p:txBody>
      </p:sp>
    </p:spTree>
    <p:extLst>
      <p:ext uri="{BB962C8B-B14F-4D97-AF65-F5344CB8AC3E}">
        <p14:creationId xmlns:p14="http://schemas.microsoft.com/office/powerpoint/2010/main" val="130207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E7DE-667A-D349-9E5E-F8F0E5887A03}"/>
              </a:ext>
            </a:extLst>
          </p:cNvPr>
          <p:cNvSpPr>
            <a:spLocks noGrp="1"/>
          </p:cNvSpPr>
          <p:nvPr>
            <p:ph type="title"/>
          </p:nvPr>
        </p:nvSpPr>
        <p:spPr/>
        <p:txBody>
          <a:bodyPr/>
          <a:lstStyle/>
          <a:p>
            <a:r>
              <a:rPr lang="en-US" dirty="0">
                <a:solidFill>
                  <a:srgbClr val="FF0000"/>
                </a:solidFill>
              </a:rPr>
              <a:t>History (Continued)</a:t>
            </a:r>
          </a:p>
        </p:txBody>
      </p:sp>
      <p:sp>
        <p:nvSpPr>
          <p:cNvPr id="3" name="Content Placeholder 2">
            <a:extLst>
              <a:ext uri="{FF2B5EF4-FFF2-40B4-BE49-F238E27FC236}">
                <a16:creationId xmlns:a16="http://schemas.microsoft.com/office/drawing/2014/main" id="{24A03DC4-A978-D348-BDA7-27B7BECF5FF0}"/>
              </a:ext>
            </a:extLst>
          </p:cNvPr>
          <p:cNvSpPr>
            <a:spLocks noGrp="1"/>
          </p:cNvSpPr>
          <p:nvPr>
            <p:ph idx="1"/>
          </p:nvPr>
        </p:nvSpPr>
        <p:spPr/>
        <p:txBody>
          <a:bodyPr>
            <a:normAutofit fontScale="92500"/>
          </a:bodyPr>
          <a:lstStyle/>
          <a:p>
            <a:r>
              <a:rPr lang="en-US" sz="2400" dirty="0"/>
              <a:t>If ”</a:t>
            </a:r>
            <a:r>
              <a:rPr lang="en-US" sz="2400" dirty="0" err="1"/>
              <a:t>Econophysics</a:t>
            </a:r>
            <a:r>
              <a:rPr lang="en-US" sz="2400" dirty="0"/>
              <a:t>" is taken to denote the principle of applying statistical mechanics to economic analysis, as opposed to a particular literature or network, priority of innovation is probably due to Emmanuel </a:t>
            </a:r>
            <a:r>
              <a:rPr lang="en-US" sz="2400" dirty="0" err="1"/>
              <a:t>Farjoun</a:t>
            </a:r>
            <a:r>
              <a:rPr lang="en-US" sz="2400" dirty="0"/>
              <a:t> and </a:t>
            </a:r>
            <a:r>
              <a:rPr lang="en-US" sz="2400" dirty="0" err="1"/>
              <a:t>Moshé</a:t>
            </a:r>
            <a:r>
              <a:rPr lang="en-US" sz="2400" dirty="0"/>
              <a:t> </a:t>
            </a:r>
            <a:r>
              <a:rPr lang="en-US" sz="2400" dirty="0" err="1"/>
              <a:t>Machover</a:t>
            </a:r>
            <a:r>
              <a:rPr lang="en-US" sz="2400" dirty="0"/>
              <a:t> (1983)</a:t>
            </a:r>
          </a:p>
          <a:p>
            <a:r>
              <a:rPr lang="en-US" sz="2400" dirty="0"/>
              <a:t>On the other hand, if ”</a:t>
            </a:r>
            <a:r>
              <a:rPr lang="en-US" sz="2400" dirty="0" err="1"/>
              <a:t>Econophysics</a:t>
            </a:r>
            <a:r>
              <a:rPr lang="en-US" sz="2400" dirty="0"/>
              <a:t>" is taken to denote the application of physics to economics, one can consider the works of Léon Walras and Vilfredo Pareto as part of it. </a:t>
            </a:r>
          </a:p>
          <a:p>
            <a:r>
              <a:rPr lang="en-US" sz="2400" dirty="0"/>
              <a:t>As shown by Bruna </a:t>
            </a:r>
            <a:r>
              <a:rPr lang="en-US" sz="2400" dirty="0" err="1"/>
              <a:t>Ingrao</a:t>
            </a:r>
            <a:r>
              <a:rPr lang="en-US" sz="2400" dirty="0"/>
              <a:t> and Giorgio Israel, general equilibrium theory in economics is based on the physical concept of mechanical equilibrium that we know from physics</a:t>
            </a:r>
          </a:p>
          <a:p>
            <a:r>
              <a:rPr lang="en-US" sz="2400" dirty="0"/>
              <a:t>More recently, the idea of meta-stable equilibrium and hysteresis has become more widely accepted</a:t>
            </a:r>
          </a:p>
        </p:txBody>
      </p:sp>
    </p:spTree>
    <p:extLst>
      <p:ext uri="{BB962C8B-B14F-4D97-AF65-F5344CB8AC3E}">
        <p14:creationId xmlns:p14="http://schemas.microsoft.com/office/powerpoint/2010/main" val="313344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A1CC60-DB12-2349-936A-AB078133ED4E}"/>
              </a:ext>
            </a:extLst>
          </p:cNvPr>
          <p:cNvPicPr>
            <a:picLocks noChangeAspect="1"/>
          </p:cNvPicPr>
          <p:nvPr/>
        </p:nvPicPr>
        <p:blipFill>
          <a:blip r:embed="rId2"/>
          <a:stretch>
            <a:fillRect/>
          </a:stretch>
        </p:blipFill>
        <p:spPr>
          <a:xfrm>
            <a:off x="0" y="439980"/>
            <a:ext cx="9144000" cy="5978040"/>
          </a:xfrm>
          <a:prstGeom prst="rect">
            <a:avLst/>
          </a:prstGeom>
        </p:spPr>
      </p:pic>
    </p:spTree>
    <p:extLst>
      <p:ext uri="{BB962C8B-B14F-4D97-AF65-F5344CB8AC3E}">
        <p14:creationId xmlns:p14="http://schemas.microsoft.com/office/powerpoint/2010/main" val="208630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AFEF-827F-F14B-967C-7120124FAFCB}"/>
              </a:ext>
            </a:extLst>
          </p:cNvPr>
          <p:cNvSpPr>
            <a:spLocks noGrp="1"/>
          </p:cNvSpPr>
          <p:nvPr>
            <p:ph type="title"/>
          </p:nvPr>
        </p:nvSpPr>
        <p:spPr/>
        <p:txBody>
          <a:bodyPr/>
          <a:lstStyle/>
          <a:p>
            <a:r>
              <a:rPr lang="en-US" dirty="0">
                <a:solidFill>
                  <a:srgbClr val="FF0000"/>
                </a:solidFill>
              </a:rPr>
              <a:t>Santa Fe Institute</a:t>
            </a:r>
          </a:p>
        </p:txBody>
      </p:sp>
      <p:sp>
        <p:nvSpPr>
          <p:cNvPr id="4" name="Content Placeholder 3">
            <a:extLst>
              <a:ext uri="{FF2B5EF4-FFF2-40B4-BE49-F238E27FC236}">
                <a16:creationId xmlns:a16="http://schemas.microsoft.com/office/drawing/2014/main" id="{56849C06-15B3-C744-A9AF-8E23AAAA452F}"/>
              </a:ext>
            </a:extLst>
          </p:cNvPr>
          <p:cNvSpPr>
            <a:spLocks noGrp="1"/>
          </p:cNvSpPr>
          <p:nvPr>
            <p:ph sz="half" idx="1"/>
          </p:nvPr>
        </p:nvSpPr>
        <p:spPr>
          <a:xfrm>
            <a:off x="457200" y="1600200"/>
            <a:ext cx="4716966" cy="4525963"/>
          </a:xfrm>
        </p:spPr>
        <p:txBody>
          <a:bodyPr>
            <a:noAutofit/>
          </a:bodyPr>
          <a:lstStyle/>
          <a:p>
            <a:r>
              <a:rPr lang="en-US" sz="1800" dirty="0"/>
              <a:t>The Santa Fe Institute (SFI) is an independent, nonprofit theoretical research institute located in Santa Fe (New Mexico, United States) and dedicated to the multidisciplinary study of the fundamental principles of complex adaptive systems, including physical, computational, biological, and social systems. </a:t>
            </a:r>
          </a:p>
          <a:p>
            <a:r>
              <a:rPr lang="en-US" sz="1800" dirty="0"/>
              <a:t>Founded in 1984</a:t>
            </a:r>
          </a:p>
          <a:p>
            <a:r>
              <a:rPr lang="en-US" sz="1800" dirty="0"/>
              <a:t>The Institute is </a:t>
            </a:r>
            <a:r>
              <a:rPr lang="en-US" sz="1800" dirty="0">
                <a:solidFill>
                  <a:srgbClr val="FF0000"/>
                </a:solidFill>
              </a:rPr>
              <a:t>ranked 25th among the world's "Top Science and Technology Think Tanks" and 25th among the world's "Best Transdisciplinary Research Think Tanks" </a:t>
            </a:r>
            <a:r>
              <a:rPr lang="en-US" sz="1800" dirty="0"/>
              <a:t>according to the 2018 edition of the Global Go To Think Tank Index Reports, published annually by the University of Pennsylvania.</a:t>
            </a:r>
          </a:p>
        </p:txBody>
      </p:sp>
      <p:pic>
        <p:nvPicPr>
          <p:cNvPr id="14338" name="Picture 2" descr="Santa Fe Institute seal.svg">
            <a:extLst>
              <a:ext uri="{FF2B5EF4-FFF2-40B4-BE49-F238E27FC236}">
                <a16:creationId xmlns:a16="http://schemas.microsoft.com/office/drawing/2014/main" id="{64EFB003-081E-2843-BC28-FB4576E7076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5646" y="2031594"/>
            <a:ext cx="3351154" cy="335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1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7D49-B11E-8140-AEE9-805FBC11566B}"/>
              </a:ext>
            </a:extLst>
          </p:cNvPr>
          <p:cNvSpPr>
            <a:spLocks noGrp="1"/>
          </p:cNvSpPr>
          <p:nvPr>
            <p:ph type="title"/>
          </p:nvPr>
        </p:nvSpPr>
        <p:spPr/>
        <p:txBody>
          <a:bodyPr/>
          <a:lstStyle/>
          <a:p>
            <a:r>
              <a:rPr lang="en-US" dirty="0">
                <a:solidFill>
                  <a:srgbClr val="FF0000"/>
                </a:solidFill>
              </a:rPr>
              <a:t>Santa Fe Institute</a:t>
            </a:r>
          </a:p>
        </p:txBody>
      </p:sp>
      <p:sp>
        <p:nvSpPr>
          <p:cNvPr id="3" name="Content Placeholder 2">
            <a:extLst>
              <a:ext uri="{FF2B5EF4-FFF2-40B4-BE49-F238E27FC236}">
                <a16:creationId xmlns:a16="http://schemas.microsoft.com/office/drawing/2014/main" id="{3B0CDA21-2EBE-EB4E-BA22-ECF6D9FF26B7}"/>
              </a:ext>
            </a:extLst>
          </p:cNvPr>
          <p:cNvSpPr>
            <a:spLocks noGrp="1"/>
          </p:cNvSpPr>
          <p:nvPr>
            <p:ph sz="half" idx="1"/>
          </p:nvPr>
        </p:nvSpPr>
        <p:spPr>
          <a:xfrm>
            <a:off x="457200" y="1231709"/>
            <a:ext cx="4038600" cy="4525963"/>
          </a:xfrm>
        </p:spPr>
        <p:txBody>
          <a:bodyPr>
            <a:noAutofit/>
          </a:bodyPr>
          <a:lstStyle/>
          <a:p>
            <a:r>
              <a:rPr lang="en-US" sz="1800" dirty="0"/>
              <a:t>The Institute consists of a small number of resident faculty and postdoctoral researchers, a large group of external faculty whose primary appointments are at other institutions, and a number of visiting scholars. </a:t>
            </a:r>
          </a:p>
          <a:p>
            <a:r>
              <a:rPr lang="en-US" sz="1800" dirty="0"/>
              <a:t>The Institute is advised by a group of eminent scholars, including several Nobel Prize-winning scientists.</a:t>
            </a:r>
          </a:p>
          <a:p>
            <a:r>
              <a:rPr lang="en-US" sz="1800" dirty="0"/>
              <a:t>Theoretical scientific research is the Institute's primary focus</a:t>
            </a:r>
          </a:p>
          <a:p>
            <a:r>
              <a:rPr lang="en-US" sz="1800" dirty="0"/>
              <a:t>It also runs several popular summer schools on complex systems, along with other educational and outreach programs aimed at students ranging from middle school up through graduate school. </a:t>
            </a:r>
          </a:p>
        </p:txBody>
      </p:sp>
      <p:sp>
        <p:nvSpPr>
          <p:cNvPr id="4" name="Content Placeholder 3">
            <a:extLst>
              <a:ext uri="{FF2B5EF4-FFF2-40B4-BE49-F238E27FC236}">
                <a16:creationId xmlns:a16="http://schemas.microsoft.com/office/drawing/2014/main" id="{5B22236E-54B1-C047-8262-F8E9562BB1E2}"/>
              </a:ext>
            </a:extLst>
          </p:cNvPr>
          <p:cNvSpPr>
            <a:spLocks noGrp="1"/>
          </p:cNvSpPr>
          <p:nvPr>
            <p:ph sz="half" idx="2"/>
          </p:nvPr>
        </p:nvSpPr>
        <p:spPr>
          <a:xfrm>
            <a:off x="4648200" y="1272651"/>
            <a:ext cx="4038600" cy="4525963"/>
          </a:xfrm>
        </p:spPr>
        <p:txBody>
          <a:bodyPr>
            <a:noAutofit/>
          </a:bodyPr>
          <a:lstStyle/>
          <a:p>
            <a:r>
              <a:rPr lang="en-US" sz="1800" dirty="0"/>
              <a:t>The Santa Fe Institute was founded in 1984 by scientists George Cowan, David Pines, Stirling Colgate, Murray Gell-Mann, Nick Metropolis, Herb Anderson, Peter A. Carruthers, and Richard </a:t>
            </a:r>
            <a:r>
              <a:rPr lang="en-US" sz="1800" dirty="0" err="1"/>
              <a:t>Slansky</a:t>
            </a:r>
            <a:r>
              <a:rPr lang="en-US" sz="1800" dirty="0"/>
              <a:t>. </a:t>
            </a:r>
          </a:p>
          <a:p>
            <a:r>
              <a:rPr lang="en-US" sz="1800" dirty="0"/>
              <a:t>All but Pines and Gell-Mann were scientists with Los Alamos National Laboratory. </a:t>
            </a:r>
          </a:p>
          <a:p>
            <a:r>
              <a:rPr lang="en-US" sz="1800" dirty="0"/>
              <a:t>In conceiving of the Institute, the scientists sought a forum to conduct theoretical research outside the traditional disciplinary boundaries of academic departments and government agency science budgets.</a:t>
            </a:r>
          </a:p>
        </p:txBody>
      </p:sp>
      <p:sp>
        <p:nvSpPr>
          <p:cNvPr id="5" name="TextBox 4">
            <a:extLst>
              <a:ext uri="{FF2B5EF4-FFF2-40B4-BE49-F238E27FC236}">
                <a16:creationId xmlns:a16="http://schemas.microsoft.com/office/drawing/2014/main" id="{23F6B155-C6E6-E042-9B0E-A8FC710BEF2D}"/>
              </a:ext>
            </a:extLst>
          </p:cNvPr>
          <p:cNvSpPr txBox="1"/>
          <p:nvPr/>
        </p:nvSpPr>
        <p:spPr>
          <a:xfrm>
            <a:off x="5140712" y="5887844"/>
            <a:ext cx="3546088" cy="646331"/>
          </a:xfrm>
          <a:prstGeom prst="rect">
            <a:avLst/>
          </a:prstGeom>
          <a:noFill/>
        </p:spPr>
        <p:txBody>
          <a:bodyPr wrap="square" rtlCol="0">
            <a:spAutoFit/>
          </a:bodyPr>
          <a:lstStyle/>
          <a:p>
            <a:r>
              <a:rPr lang="en-US" dirty="0">
                <a:solidFill>
                  <a:srgbClr val="FF0000"/>
                </a:solidFill>
              </a:rPr>
              <a:t>Note:  SFI has REU programs, as well as a graduate summer school</a:t>
            </a:r>
          </a:p>
        </p:txBody>
      </p:sp>
    </p:spTree>
    <p:extLst>
      <p:ext uri="{BB962C8B-B14F-4D97-AF65-F5344CB8AC3E}">
        <p14:creationId xmlns:p14="http://schemas.microsoft.com/office/powerpoint/2010/main" val="312330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40D-51A5-DB4E-AC6C-8F420FC4B855}"/>
              </a:ext>
            </a:extLst>
          </p:cNvPr>
          <p:cNvSpPr>
            <a:spLocks noGrp="1"/>
          </p:cNvSpPr>
          <p:nvPr>
            <p:ph type="title"/>
          </p:nvPr>
        </p:nvSpPr>
        <p:spPr/>
        <p:txBody>
          <a:bodyPr/>
          <a:lstStyle/>
          <a:p>
            <a:r>
              <a:rPr lang="en-US" dirty="0">
                <a:solidFill>
                  <a:srgbClr val="FF0000"/>
                </a:solidFill>
              </a:rPr>
              <a:t>Basic Tools of </a:t>
            </a:r>
            <a:r>
              <a:rPr lang="en-US" dirty="0" err="1">
                <a:solidFill>
                  <a:srgbClr val="FF0000"/>
                </a:solidFill>
              </a:rPr>
              <a:t>Econophysics</a:t>
            </a:r>
            <a:endParaRPr lang="en-US" dirty="0">
              <a:solidFill>
                <a:srgbClr val="FF0000"/>
              </a:solidFill>
            </a:endParaRPr>
          </a:p>
        </p:txBody>
      </p:sp>
      <p:sp>
        <p:nvSpPr>
          <p:cNvPr id="6" name="Content Placeholder 5">
            <a:extLst>
              <a:ext uri="{FF2B5EF4-FFF2-40B4-BE49-F238E27FC236}">
                <a16:creationId xmlns:a16="http://schemas.microsoft.com/office/drawing/2014/main" id="{6E0AC82F-D769-EA4E-94CC-F720ABE1DF9C}"/>
              </a:ext>
            </a:extLst>
          </p:cNvPr>
          <p:cNvSpPr>
            <a:spLocks noGrp="1"/>
          </p:cNvSpPr>
          <p:nvPr>
            <p:ph sz="half" idx="1"/>
          </p:nvPr>
        </p:nvSpPr>
        <p:spPr>
          <a:xfrm>
            <a:off x="457200" y="1600200"/>
            <a:ext cx="3605134" cy="4620718"/>
          </a:xfrm>
        </p:spPr>
        <p:txBody>
          <a:bodyPr>
            <a:noAutofit/>
          </a:bodyPr>
          <a:lstStyle/>
          <a:p>
            <a:r>
              <a:rPr lang="en-US" sz="2000" dirty="0"/>
              <a:t>Basic tools of </a:t>
            </a:r>
            <a:r>
              <a:rPr lang="en-US" sz="2000" dirty="0" err="1"/>
              <a:t>Econophysics</a:t>
            </a:r>
            <a:r>
              <a:rPr lang="en-US" sz="2000" dirty="0"/>
              <a:t> are probabilistic and statistical methods taken from statistical physics</a:t>
            </a:r>
          </a:p>
          <a:p>
            <a:r>
              <a:rPr lang="en-US" sz="2000" dirty="0"/>
              <a:t>Physics models that have been applied in economics include the kinetic theory of gases, percolation models, chaotic models developed to study cardiac arrest, and models with self-organizing criticality as well as other models developed for earthquake prediction. </a:t>
            </a:r>
          </a:p>
        </p:txBody>
      </p:sp>
      <p:pic>
        <p:nvPicPr>
          <p:cNvPr id="15362" name="Picture 2" descr="https://upload.wikimedia.org/wikipedia/commons/thumb/4/44/Standard_Normal_Distribution.png/290px-Standard_Normal_Distribution.png">
            <a:extLst>
              <a:ext uri="{FF2B5EF4-FFF2-40B4-BE49-F238E27FC236}">
                <a16:creationId xmlns:a16="http://schemas.microsoft.com/office/drawing/2014/main" id="{F0804910-46D6-BD44-B541-B1B3E867F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266" y="1417638"/>
            <a:ext cx="4658970" cy="2875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7BE1B9-B626-674E-9CF8-BAFE380DEEDE}"/>
              </a:ext>
            </a:extLst>
          </p:cNvPr>
          <p:cNvSpPr txBox="1"/>
          <p:nvPr/>
        </p:nvSpPr>
        <p:spPr>
          <a:xfrm>
            <a:off x="4572000" y="4559184"/>
            <a:ext cx="4134315" cy="1754326"/>
          </a:xfrm>
          <a:prstGeom prst="rect">
            <a:avLst/>
          </a:prstGeom>
          <a:noFill/>
        </p:spPr>
        <p:txBody>
          <a:bodyPr wrap="square" rtlCol="0">
            <a:spAutoFit/>
          </a:bodyPr>
          <a:lstStyle/>
          <a:p>
            <a:r>
              <a:rPr lang="en-US" dirty="0"/>
              <a:t>Moreover, there have been attempts to use the mathematical theory of complexity and information theory, as developed by many scientists among whom are Murray Gell-Mann and Claude E. Shannon, respectively.</a:t>
            </a:r>
          </a:p>
        </p:txBody>
      </p:sp>
    </p:spTree>
    <p:extLst>
      <p:ext uri="{BB962C8B-B14F-4D97-AF65-F5344CB8AC3E}">
        <p14:creationId xmlns:p14="http://schemas.microsoft.com/office/powerpoint/2010/main" val="349226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598" y="76384"/>
            <a:ext cx="8686803" cy="6720851"/>
          </a:xfrm>
          <a:prstGeom prst="rect">
            <a:avLst/>
          </a:prstGeom>
        </p:spPr>
      </p:pic>
      <p:sp>
        <p:nvSpPr>
          <p:cNvPr id="5" name="TextBox 4"/>
          <p:cNvSpPr txBox="1"/>
          <p:nvPr/>
        </p:nvSpPr>
        <p:spPr>
          <a:xfrm>
            <a:off x="390781" y="65643"/>
            <a:ext cx="8293238" cy="1015663"/>
          </a:xfrm>
          <a:prstGeom prst="rect">
            <a:avLst/>
          </a:prstGeom>
          <a:noFill/>
        </p:spPr>
        <p:txBody>
          <a:bodyPr wrap="square" rtlCol="0">
            <a:spAutoFit/>
          </a:bodyPr>
          <a:lstStyle/>
          <a:p>
            <a:pPr algn="r"/>
            <a:r>
              <a:rPr lang="en-US" sz="4000" b="1" dirty="0" err="1">
                <a:solidFill>
                  <a:schemeClr val="bg1"/>
                </a:solidFill>
                <a:latin typeface="Helvetica Neue Light"/>
                <a:cs typeface="Helvetica Neue Light"/>
              </a:rPr>
              <a:t>Econophysics</a:t>
            </a:r>
            <a:endParaRPr lang="en-US" sz="4000" b="1" dirty="0">
              <a:solidFill>
                <a:schemeClr val="bg1"/>
              </a:solidFill>
              <a:latin typeface="Helvetica Neue Light"/>
              <a:cs typeface="Helvetica Neue Light"/>
            </a:endParaRPr>
          </a:p>
          <a:p>
            <a:pPr algn="r"/>
            <a:r>
              <a:rPr lang="en-US" sz="2000" b="1" dirty="0">
                <a:solidFill>
                  <a:schemeClr val="bg1"/>
                </a:solidFill>
                <a:latin typeface="Helvetica Neue Light"/>
                <a:cs typeface="Helvetica Neue Light"/>
              </a:rPr>
              <a:t>Statistical Physics and Data Science of Financial Markets</a:t>
            </a:r>
          </a:p>
        </p:txBody>
      </p:sp>
      <p:sp>
        <p:nvSpPr>
          <p:cNvPr id="7" name="TextBox 6"/>
          <p:cNvSpPr txBox="1"/>
          <p:nvPr/>
        </p:nvSpPr>
        <p:spPr>
          <a:xfrm>
            <a:off x="390781" y="3271876"/>
            <a:ext cx="4417995" cy="3508653"/>
          </a:xfrm>
          <a:prstGeom prst="rect">
            <a:avLst/>
          </a:prstGeom>
          <a:noFill/>
        </p:spPr>
        <p:txBody>
          <a:bodyPr wrap="square" rtlCol="0">
            <a:spAutoFit/>
          </a:bodyPr>
          <a:lstStyle/>
          <a:p>
            <a:r>
              <a:rPr lang="en-US" sz="2400" b="1" dirty="0">
                <a:solidFill>
                  <a:srgbClr val="FFFFFF"/>
                </a:solidFill>
                <a:latin typeface="Helvetica Neue Light"/>
                <a:cs typeface="Helvetica Neue Light"/>
              </a:rPr>
              <a:t>Topics: </a:t>
            </a:r>
          </a:p>
          <a:p>
            <a:pPr lvl="0"/>
            <a:r>
              <a:rPr lang="en-US" b="1" dirty="0">
                <a:solidFill>
                  <a:srgbClr val="FFFFFF"/>
                </a:solidFill>
                <a:latin typeface="Helvetica Neue Light"/>
                <a:cs typeface="Helvetica Neue Light"/>
              </a:rPr>
              <a:t>Introduction</a:t>
            </a:r>
          </a:p>
          <a:p>
            <a:pPr lvl="0"/>
            <a:r>
              <a:rPr lang="en-US" b="1" dirty="0">
                <a:solidFill>
                  <a:srgbClr val="FFFFFF"/>
                </a:solidFill>
                <a:latin typeface="Helvetica Neue Light"/>
                <a:cs typeface="Helvetica Neue Light"/>
              </a:rPr>
              <a:t>Markets and arbitrage</a:t>
            </a:r>
          </a:p>
          <a:p>
            <a:pPr lvl="0"/>
            <a:r>
              <a:rPr lang="en-US" b="1" dirty="0">
                <a:solidFill>
                  <a:srgbClr val="FFFFFF"/>
                </a:solidFill>
                <a:latin typeface="Helvetica Neue Light"/>
                <a:cs typeface="Helvetica Neue Light"/>
              </a:rPr>
              <a:t>Statistical distributions</a:t>
            </a:r>
          </a:p>
          <a:p>
            <a:pPr lvl="0"/>
            <a:r>
              <a:rPr lang="en-US" b="1" dirty="0">
                <a:solidFill>
                  <a:srgbClr val="FFFFFF"/>
                </a:solidFill>
                <a:latin typeface="Helvetica Neue Light"/>
                <a:cs typeface="Helvetica Neue Light"/>
              </a:rPr>
              <a:t>Random walks</a:t>
            </a:r>
          </a:p>
          <a:p>
            <a:pPr lvl="0"/>
            <a:r>
              <a:rPr lang="en-US" b="1" dirty="0">
                <a:solidFill>
                  <a:srgbClr val="FFFFFF"/>
                </a:solidFill>
                <a:latin typeface="Helvetica Neue Light"/>
                <a:cs typeface="Helvetica Neue Light"/>
              </a:rPr>
              <a:t>Time series analysis</a:t>
            </a:r>
          </a:p>
          <a:p>
            <a:pPr lvl="0"/>
            <a:r>
              <a:rPr lang="en-US" b="1" dirty="0">
                <a:solidFill>
                  <a:srgbClr val="FFFFFF"/>
                </a:solidFill>
                <a:latin typeface="Helvetica Neue Light"/>
                <a:cs typeface="Helvetica Neue Light"/>
              </a:rPr>
              <a:t>Financial data</a:t>
            </a:r>
          </a:p>
          <a:p>
            <a:pPr lvl="0"/>
            <a:r>
              <a:rPr lang="en-US" b="1" dirty="0">
                <a:solidFill>
                  <a:srgbClr val="FFFFFF"/>
                </a:solidFill>
                <a:latin typeface="Helvetica Neue Light"/>
                <a:cs typeface="Helvetica Neue Light"/>
              </a:rPr>
              <a:t>Tail risk and volatility</a:t>
            </a:r>
          </a:p>
          <a:p>
            <a:pPr lvl="0"/>
            <a:r>
              <a:rPr lang="en-US" b="1" dirty="0">
                <a:solidFill>
                  <a:srgbClr val="FFFFFF"/>
                </a:solidFill>
                <a:latin typeface="Helvetica Neue Light"/>
                <a:cs typeface="Helvetica Neue Light"/>
              </a:rPr>
              <a:t>Risk management and the Kelly criterion</a:t>
            </a:r>
          </a:p>
          <a:p>
            <a:pPr lvl="0"/>
            <a:r>
              <a:rPr lang="en-US" b="1" dirty="0">
                <a:solidFill>
                  <a:srgbClr val="FFFFFF"/>
                </a:solidFill>
                <a:latin typeface="Helvetica Neue Light"/>
                <a:cs typeface="Helvetica Neue Light"/>
              </a:rPr>
              <a:t>Valuing and pricing models for assets</a:t>
            </a:r>
          </a:p>
          <a:p>
            <a:pPr lvl="0"/>
            <a:r>
              <a:rPr lang="en-US" b="1" dirty="0">
                <a:solidFill>
                  <a:srgbClr val="FFFFFF"/>
                </a:solidFill>
                <a:latin typeface="Helvetica Neue Light"/>
                <a:cs typeface="Helvetica Neue Light"/>
              </a:rPr>
              <a:t>Black-Scholes model for option pricing</a:t>
            </a:r>
          </a:p>
          <a:p>
            <a:pPr lvl="0"/>
            <a:r>
              <a:rPr lang="en-US" b="1" dirty="0">
                <a:solidFill>
                  <a:srgbClr val="FFFFFF"/>
                </a:solidFill>
                <a:latin typeface="Helvetica Neue Light"/>
                <a:cs typeface="Helvetica Neue Light"/>
              </a:rPr>
              <a:t>Machine Learning with Applications</a:t>
            </a:r>
          </a:p>
        </p:txBody>
      </p:sp>
      <p:sp>
        <p:nvSpPr>
          <p:cNvPr id="8" name="TextBox 7"/>
          <p:cNvSpPr txBox="1"/>
          <p:nvPr/>
        </p:nvSpPr>
        <p:spPr>
          <a:xfrm>
            <a:off x="228598" y="2196727"/>
            <a:ext cx="8686803" cy="984885"/>
          </a:xfrm>
          <a:prstGeom prst="rect">
            <a:avLst/>
          </a:prstGeom>
          <a:noFill/>
        </p:spPr>
        <p:txBody>
          <a:bodyPr wrap="square" rtlCol="0">
            <a:spAutoFit/>
          </a:bodyPr>
          <a:lstStyle/>
          <a:p>
            <a:pPr algn="ctr"/>
            <a:r>
              <a:rPr lang="en-US" sz="2400" b="1" dirty="0">
                <a:solidFill>
                  <a:schemeClr val="bg1"/>
                </a:solidFill>
                <a:latin typeface="Helvetica Neue Light"/>
                <a:cs typeface="Helvetica Neue Light"/>
              </a:rPr>
              <a:t>Physics 255:  Winter Quarter 2021</a:t>
            </a:r>
          </a:p>
          <a:p>
            <a:pPr algn="ctr"/>
            <a:r>
              <a:rPr lang="en-US" sz="2000" b="1" dirty="0">
                <a:solidFill>
                  <a:schemeClr val="bg1"/>
                </a:solidFill>
                <a:latin typeface="Helvetica Neue Light"/>
                <a:cs typeface="Helvetica Neue Light"/>
              </a:rPr>
              <a:t>Instructor: John Rundle, Departments of Physics &amp; Earth/Planetary Science</a:t>
            </a:r>
          </a:p>
          <a:p>
            <a:pPr algn="ctr"/>
            <a:r>
              <a:rPr lang="en-US" sz="1400" b="1" dirty="0">
                <a:solidFill>
                  <a:schemeClr val="bg1"/>
                </a:solidFill>
                <a:latin typeface="Helvetica Neue Light"/>
                <a:cs typeface="Helvetica Neue Light"/>
              </a:rPr>
              <a:t>http://</a:t>
            </a:r>
            <a:r>
              <a:rPr lang="en-US" sz="1400" b="1" dirty="0" err="1">
                <a:solidFill>
                  <a:schemeClr val="bg1"/>
                </a:solidFill>
                <a:latin typeface="Helvetica Neue Light"/>
                <a:cs typeface="Helvetica Neue Light"/>
              </a:rPr>
              <a:t>rundle.physics.ucdavis.edu</a:t>
            </a:r>
            <a:r>
              <a:rPr lang="en-US" sz="1400" b="1" dirty="0">
                <a:solidFill>
                  <a:schemeClr val="bg1"/>
                </a:solidFill>
                <a:latin typeface="Helvetica Neue Light"/>
                <a:cs typeface="Helvetica Neue Light"/>
              </a:rPr>
              <a:t>/PHYS_150-250_ECONOPHYSICS/</a:t>
            </a:r>
            <a:r>
              <a:rPr lang="en-US" sz="1400" b="1" dirty="0" err="1">
                <a:solidFill>
                  <a:schemeClr val="bg1"/>
                </a:solidFill>
                <a:latin typeface="Helvetica Neue Light"/>
                <a:cs typeface="Helvetica Neue Light"/>
              </a:rPr>
              <a:t>index.html</a:t>
            </a:r>
            <a:endParaRPr lang="en-US" sz="1400" b="1" dirty="0">
              <a:solidFill>
                <a:schemeClr val="bg1"/>
              </a:solidFill>
              <a:latin typeface="Helvetica Neue Light"/>
              <a:cs typeface="Helvetica Neue Light"/>
            </a:endParaRPr>
          </a:p>
        </p:txBody>
      </p:sp>
    </p:spTree>
    <p:extLst>
      <p:ext uri="{BB962C8B-B14F-4D97-AF65-F5344CB8AC3E}">
        <p14:creationId xmlns:p14="http://schemas.microsoft.com/office/powerpoint/2010/main" val="280388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DF6D-CCEA-6546-928F-B3C5832D1079}"/>
              </a:ext>
            </a:extLst>
          </p:cNvPr>
          <p:cNvSpPr>
            <a:spLocks noGrp="1"/>
          </p:cNvSpPr>
          <p:nvPr>
            <p:ph type="title"/>
          </p:nvPr>
        </p:nvSpPr>
        <p:spPr/>
        <p:txBody>
          <a:bodyPr/>
          <a:lstStyle/>
          <a:p>
            <a:r>
              <a:rPr lang="en-US" dirty="0">
                <a:solidFill>
                  <a:srgbClr val="FF0000"/>
                </a:solidFill>
              </a:rPr>
              <a:t>Main Results</a:t>
            </a:r>
          </a:p>
        </p:txBody>
      </p:sp>
      <p:sp>
        <p:nvSpPr>
          <p:cNvPr id="5" name="Content Placeholder 4">
            <a:extLst>
              <a:ext uri="{FF2B5EF4-FFF2-40B4-BE49-F238E27FC236}">
                <a16:creationId xmlns:a16="http://schemas.microsoft.com/office/drawing/2014/main" id="{F6B92BF1-9985-9142-B8C5-C9EE7BC7B71F}"/>
              </a:ext>
            </a:extLst>
          </p:cNvPr>
          <p:cNvSpPr>
            <a:spLocks noGrp="1"/>
          </p:cNvSpPr>
          <p:nvPr>
            <p:ph idx="1"/>
          </p:nvPr>
        </p:nvSpPr>
        <p:spPr/>
        <p:txBody>
          <a:bodyPr>
            <a:normAutofit/>
          </a:bodyPr>
          <a:lstStyle/>
          <a:p>
            <a:r>
              <a:rPr lang="en-US" sz="2400" dirty="0"/>
              <a:t>Presently, one of the main results of </a:t>
            </a:r>
            <a:r>
              <a:rPr lang="en-US" sz="2400" dirty="0" err="1"/>
              <a:t>econophysics</a:t>
            </a:r>
            <a:r>
              <a:rPr lang="en-US" sz="2400" dirty="0"/>
              <a:t> comprises the explanation of the "fat tails" in the distribution of many kinds of financial data</a:t>
            </a:r>
          </a:p>
          <a:p>
            <a:endParaRPr lang="en-US" sz="2400" dirty="0"/>
          </a:p>
          <a:p>
            <a:r>
              <a:rPr lang="en-US" sz="2400" dirty="0"/>
              <a:t>Fat tails are a universal self-similar scaling property (i.e. scale invariant over many orders of magnitude in the data),arising from the tendency of individual market competitors, or of aggregates of them, to exploit systematically and optimally the prevailing "microtrends" (e.g., rising or falling prices).</a:t>
            </a:r>
          </a:p>
        </p:txBody>
      </p:sp>
    </p:spTree>
    <p:extLst>
      <p:ext uri="{BB962C8B-B14F-4D97-AF65-F5344CB8AC3E}">
        <p14:creationId xmlns:p14="http://schemas.microsoft.com/office/powerpoint/2010/main" val="287021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7CA9-4F8A-5440-87C7-DCFB1B5F804B}"/>
              </a:ext>
            </a:extLst>
          </p:cNvPr>
          <p:cNvSpPr>
            <a:spLocks noGrp="1"/>
          </p:cNvSpPr>
          <p:nvPr>
            <p:ph type="title"/>
          </p:nvPr>
        </p:nvSpPr>
        <p:spPr/>
        <p:txBody>
          <a:bodyPr/>
          <a:lstStyle/>
          <a:p>
            <a:r>
              <a:rPr lang="en-US" dirty="0">
                <a:solidFill>
                  <a:srgbClr val="FF0000"/>
                </a:solidFill>
              </a:rPr>
              <a:t>Fat Tails and Scaling Laws</a:t>
            </a:r>
          </a:p>
        </p:txBody>
      </p:sp>
      <p:sp>
        <p:nvSpPr>
          <p:cNvPr id="5" name="AutoShape 2" descr="P\propto x^{{-4}}\,,">
            <a:extLst>
              <a:ext uri="{FF2B5EF4-FFF2-40B4-BE49-F238E27FC236}">
                <a16:creationId xmlns:a16="http://schemas.microsoft.com/office/drawing/2014/main" id="{1C7E06B5-50F3-5541-9A35-2516B005FEB9}"/>
              </a:ext>
            </a:extLst>
          </p:cNvPr>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0143D350-D86B-324B-A751-4AEB7981B0E3}"/>
              </a:ext>
            </a:extLst>
          </p:cNvPr>
          <p:cNvSpPr txBox="1"/>
          <p:nvPr/>
        </p:nvSpPr>
        <p:spPr>
          <a:xfrm>
            <a:off x="277319" y="1678899"/>
            <a:ext cx="8559383"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t>These "fat tails" (scaling laws) are mathematically important, because they comprise the risks</a:t>
            </a:r>
          </a:p>
          <a:p>
            <a:pPr marL="342900" indent="-342900">
              <a:buFont typeface="Arial" panose="020B0604020202020204" pitchFamily="34" charset="0"/>
              <a:buChar char="•"/>
            </a:pPr>
            <a:r>
              <a:rPr lang="en-US" sz="2200" dirty="0"/>
              <a:t>These may be on the one hand very small such that one may tend to neglect them</a:t>
            </a:r>
          </a:p>
          <a:p>
            <a:pPr marL="342900" indent="-342900">
              <a:buFont typeface="Arial" panose="020B0604020202020204" pitchFamily="34" charset="0"/>
              <a:buChar char="•"/>
            </a:pPr>
            <a:r>
              <a:rPr lang="en-US" sz="2200" dirty="0"/>
              <a:t>But usually they are not negligible at all</a:t>
            </a:r>
          </a:p>
          <a:p>
            <a:pPr marL="342900" indent="-342900">
              <a:buFont typeface="Arial" panose="020B0604020202020204" pitchFamily="34" charset="0"/>
              <a:buChar char="•"/>
            </a:pPr>
            <a:r>
              <a:rPr lang="en-US" sz="2200" dirty="0"/>
              <a:t>They can never be made exponentially tiny, but instead follow a measurable algebraically decreasing power law, for example with a </a:t>
            </a:r>
            <a:r>
              <a:rPr lang="en-US" sz="2200" i="1" dirty="0"/>
              <a:t>failure probability</a:t>
            </a:r>
            <a:r>
              <a:rPr lang="en-US" sz="2200" dirty="0"/>
              <a:t> </a:t>
            </a:r>
            <a:r>
              <a:rPr lang="en-US" sz="2200" i="1" dirty="0"/>
              <a:t>P</a:t>
            </a:r>
            <a:r>
              <a:rPr lang="en-US" sz="2200" dirty="0"/>
              <a:t> ~ </a:t>
            </a:r>
            <a:r>
              <a:rPr lang="en-US" sz="2200" i="1" dirty="0"/>
              <a:t>x</a:t>
            </a:r>
            <a:r>
              <a:rPr lang="en-US" sz="2200" baseline="30000" dirty="0"/>
              <a:t>-4</a:t>
            </a:r>
            <a:r>
              <a:rPr lang="en-US" sz="2200" dirty="0"/>
              <a:t>, as an example</a:t>
            </a:r>
          </a:p>
          <a:p>
            <a:pPr marL="342900" indent="-342900">
              <a:buFont typeface="Arial" panose="020B0604020202020204" pitchFamily="34" charset="0"/>
              <a:buChar char="•"/>
            </a:pPr>
            <a:r>
              <a:rPr lang="en-US" sz="2200" dirty="0"/>
              <a:t>Here </a:t>
            </a:r>
            <a:r>
              <a:rPr lang="en-US" sz="2200" i="1" dirty="0"/>
              <a:t>x</a:t>
            </a:r>
            <a:r>
              <a:rPr lang="en-US" sz="2200" dirty="0"/>
              <a:t> is an increasingly large variable in the tail region of the distribution considered (i.e. a price statistics with much more than 10</a:t>
            </a:r>
            <a:r>
              <a:rPr lang="en-US" sz="2200" baseline="30000" dirty="0"/>
              <a:t>8</a:t>
            </a:r>
            <a:r>
              <a:rPr lang="en-US" sz="2200" dirty="0"/>
              <a:t> data)</a:t>
            </a:r>
          </a:p>
          <a:p>
            <a:pPr marL="342900" indent="-342900">
              <a:buFont typeface="Arial" panose="020B0604020202020204" pitchFamily="34" charset="0"/>
              <a:buChar char="•"/>
            </a:pPr>
            <a:r>
              <a:rPr lang="en-US" sz="2200" dirty="0"/>
              <a:t>The events considered are not simply "outliers" but must really be taken into account and cannot be "insured away”</a:t>
            </a:r>
          </a:p>
          <a:p>
            <a:pPr marL="342900" indent="-342900">
              <a:buFont typeface="Arial" panose="020B0604020202020204" pitchFamily="34" charset="0"/>
              <a:buChar char="•"/>
            </a:pPr>
            <a:r>
              <a:rPr lang="en-US" sz="2200" dirty="0"/>
              <a:t>Example of such a risk:  </a:t>
            </a:r>
            <a:r>
              <a:rPr lang="en-US" sz="2200" dirty="0">
                <a:solidFill>
                  <a:srgbClr val="FF0000"/>
                </a:solidFill>
              </a:rPr>
              <a:t>A global pandemic!</a:t>
            </a:r>
          </a:p>
        </p:txBody>
      </p:sp>
    </p:spTree>
    <p:extLst>
      <p:ext uri="{BB962C8B-B14F-4D97-AF65-F5344CB8AC3E}">
        <p14:creationId xmlns:p14="http://schemas.microsoft.com/office/powerpoint/2010/main" val="269042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AEBFA8-7FD5-6A4F-B2AC-5B810BD9FF3F}"/>
              </a:ext>
            </a:extLst>
          </p:cNvPr>
          <p:cNvSpPr>
            <a:spLocks noGrp="1"/>
          </p:cNvSpPr>
          <p:nvPr>
            <p:ph type="title"/>
          </p:nvPr>
        </p:nvSpPr>
        <p:spPr/>
        <p:txBody>
          <a:bodyPr/>
          <a:lstStyle/>
          <a:p>
            <a:r>
              <a:rPr lang="en-US" dirty="0">
                <a:solidFill>
                  <a:srgbClr val="FF0000"/>
                </a:solidFill>
              </a:rPr>
              <a:t>Fat Tails</a:t>
            </a:r>
          </a:p>
        </p:txBody>
      </p:sp>
      <p:sp>
        <p:nvSpPr>
          <p:cNvPr id="9" name="Content Placeholder 8">
            <a:extLst>
              <a:ext uri="{FF2B5EF4-FFF2-40B4-BE49-F238E27FC236}">
                <a16:creationId xmlns:a16="http://schemas.microsoft.com/office/drawing/2014/main" id="{7F63D923-2D64-1449-B908-DE62AA2830EF}"/>
              </a:ext>
            </a:extLst>
          </p:cNvPr>
          <p:cNvSpPr>
            <a:spLocks noGrp="1"/>
          </p:cNvSpPr>
          <p:nvPr>
            <p:ph idx="1"/>
          </p:nvPr>
        </p:nvSpPr>
        <p:spPr/>
        <p:txBody>
          <a:bodyPr>
            <a:normAutofit/>
          </a:bodyPr>
          <a:lstStyle/>
          <a:p>
            <a:r>
              <a:rPr lang="en-US" sz="2800" dirty="0"/>
              <a:t>Fat tails are a characteristic of “critical points”, a type of mathematical structure seen in second order phase transitions, and in some circumstances, in first order phase transitions</a:t>
            </a:r>
          </a:p>
          <a:p>
            <a:r>
              <a:rPr lang="en-US" sz="2800" dirty="0"/>
              <a:t>These have been studied in many contexts, and their properties have been elucidated by Fisher, </a:t>
            </a:r>
            <a:r>
              <a:rPr lang="en-US" sz="2800" dirty="0" err="1"/>
              <a:t>Kadanoff</a:t>
            </a:r>
            <a:r>
              <a:rPr lang="en-US" sz="2800" dirty="0"/>
              <a:t>, Wilson, Stanley, Klein, Leibowitz, and many others</a:t>
            </a:r>
          </a:p>
        </p:txBody>
      </p:sp>
    </p:spTree>
    <p:extLst>
      <p:ext uri="{BB962C8B-B14F-4D97-AF65-F5344CB8AC3E}">
        <p14:creationId xmlns:p14="http://schemas.microsoft.com/office/powerpoint/2010/main" val="64121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894164-9BA5-6442-A5A9-6125FF448E52}"/>
              </a:ext>
            </a:extLst>
          </p:cNvPr>
          <p:cNvPicPr>
            <a:picLocks noChangeAspect="1"/>
          </p:cNvPicPr>
          <p:nvPr/>
        </p:nvPicPr>
        <p:blipFill>
          <a:blip r:embed="rId3"/>
          <a:stretch>
            <a:fillRect/>
          </a:stretch>
        </p:blipFill>
        <p:spPr>
          <a:xfrm>
            <a:off x="134470" y="0"/>
            <a:ext cx="8875059" cy="6858000"/>
          </a:xfrm>
          <a:prstGeom prst="rect">
            <a:avLst/>
          </a:prstGeom>
        </p:spPr>
      </p:pic>
    </p:spTree>
    <p:extLst>
      <p:ext uri="{BB962C8B-B14F-4D97-AF65-F5344CB8AC3E}">
        <p14:creationId xmlns:p14="http://schemas.microsoft.com/office/powerpoint/2010/main" val="366970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32D42-EB43-A048-95E3-450089E1F627}"/>
              </a:ext>
            </a:extLst>
          </p:cNvPr>
          <p:cNvPicPr>
            <a:picLocks noChangeAspect="1"/>
          </p:cNvPicPr>
          <p:nvPr/>
        </p:nvPicPr>
        <p:blipFill>
          <a:blip r:embed="rId2"/>
          <a:stretch>
            <a:fillRect/>
          </a:stretch>
        </p:blipFill>
        <p:spPr>
          <a:xfrm>
            <a:off x="0" y="67066"/>
            <a:ext cx="9144000" cy="6790934"/>
          </a:xfrm>
          <a:prstGeom prst="rect">
            <a:avLst/>
          </a:prstGeom>
        </p:spPr>
      </p:pic>
      <p:sp>
        <p:nvSpPr>
          <p:cNvPr id="6" name="TextBox 5">
            <a:extLst>
              <a:ext uri="{FF2B5EF4-FFF2-40B4-BE49-F238E27FC236}">
                <a16:creationId xmlns:a16="http://schemas.microsoft.com/office/drawing/2014/main" id="{0057C1DE-3A1B-1D43-B9E2-D50C1E43C651}"/>
              </a:ext>
            </a:extLst>
          </p:cNvPr>
          <p:cNvSpPr txBox="1"/>
          <p:nvPr/>
        </p:nvSpPr>
        <p:spPr>
          <a:xfrm>
            <a:off x="252549" y="216413"/>
            <a:ext cx="1280160" cy="646331"/>
          </a:xfrm>
          <a:prstGeom prst="rect">
            <a:avLst/>
          </a:prstGeom>
          <a:noFill/>
        </p:spPr>
        <p:txBody>
          <a:bodyPr wrap="square" rtlCol="0">
            <a:spAutoFit/>
          </a:bodyPr>
          <a:lstStyle/>
          <a:p>
            <a:r>
              <a:rPr lang="en-US" sz="3600" dirty="0">
                <a:solidFill>
                  <a:srgbClr val="FF0000"/>
                </a:solidFill>
              </a:rPr>
              <a:t>Data</a:t>
            </a:r>
          </a:p>
        </p:txBody>
      </p:sp>
    </p:spTree>
    <p:extLst>
      <p:ext uri="{BB962C8B-B14F-4D97-AF65-F5344CB8AC3E}">
        <p14:creationId xmlns:p14="http://schemas.microsoft.com/office/powerpoint/2010/main" val="417743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15D8-060B-0E4F-8967-386712C27804}"/>
              </a:ext>
            </a:extLst>
          </p:cNvPr>
          <p:cNvSpPr>
            <a:spLocks noGrp="1"/>
          </p:cNvSpPr>
          <p:nvPr>
            <p:ph type="title"/>
          </p:nvPr>
        </p:nvSpPr>
        <p:spPr/>
        <p:txBody>
          <a:bodyPr/>
          <a:lstStyle/>
          <a:p>
            <a:r>
              <a:rPr lang="en-US" dirty="0">
                <a:solidFill>
                  <a:srgbClr val="FF0000"/>
                </a:solidFill>
              </a:rPr>
              <a:t>Fat Tails (Continued)</a:t>
            </a:r>
          </a:p>
        </p:txBody>
      </p:sp>
      <p:sp>
        <p:nvSpPr>
          <p:cNvPr id="3" name="Content Placeholder 2">
            <a:extLst>
              <a:ext uri="{FF2B5EF4-FFF2-40B4-BE49-F238E27FC236}">
                <a16:creationId xmlns:a16="http://schemas.microsoft.com/office/drawing/2014/main" id="{5B72D7B9-4499-6247-A485-1E571A464A18}"/>
              </a:ext>
            </a:extLst>
          </p:cNvPr>
          <p:cNvSpPr>
            <a:spLocks noGrp="1"/>
          </p:cNvSpPr>
          <p:nvPr>
            <p:ph idx="1"/>
          </p:nvPr>
        </p:nvSpPr>
        <p:spPr/>
        <p:txBody>
          <a:bodyPr>
            <a:normAutofit/>
          </a:bodyPr>
          <a:lstStyle/>
          <a:p>
            <a:r>
              <a:rPr lang="en-US" sz="2400" dirty="0"/>
              <a:t>Scaling also plays a role near a change of tendency (e.g. from falling to rising prices)</a:t>
            </a:r>
          </a:p>
          <a:p>
            <a:r>
              <a:rPr lang="en-US" sz="2400" dirty="0"/>
              <a:t>Here "panic reactions" are typically seen in the selling or buying of assets  </a:t>
            </a:r>
          </a:p>
          <a:p>
            <a:r>
              <a:rPr lang="en-US" sz="2400" dirty="0"/>
              <a:t>The "fat tails" are also observed in commodity markets. </a:t>
            </a:r>
          </a:p>
          <a:p>
            <a:r>
              <a:rPr lang="en-US" sz="2400" dirty="0"/>
              <a:t>Much of this type of behavior was first observed by Louis </a:t>
            </a:r>
            <a:r>
              <a:rPr lang="en-US" sz="2400" dirty="0" err="1"/>
              <a:t>Bachelier</a:t>
            </a:r>
            <a:r>
              <a:rPr lang="en-US" sz="2400" dirty="0"/>
              <a:t> in analyzing prices on the Paris Bourse.</a:t>
            </a:r>
          </a:p>
          <a:p>
            <a:r>
              <a:rPr lang="en-US" sz="2400" dirty="0" err="1"/>
              <a:t>Bachelier</a:t>
            </a:r>
            <a:r>
              <a:rPr lang="en-US" sz="2400" dirty="0"/>
              <a:t> recognized that prices under go Brownian (random) walks, just like the molecules in a gas</a:t>
            </a:r>
          </a:p>
          <a:p>
            <a:r>
              <a:rPr lang="en-US" sz="2400" dirty="0"/>
              <a:t>His PhD dissertation was on stochastic processes, and was titled “The Theory of Speculation” (1900)</a:t>
            </a:r>
          </a:p>
        </p:txBody>
      </p:sp>
    </p:spTree>
    <p:extLst>
      <p:ext uri="{BB962C8B-B14F-4D97-AF65-F5344CB8AC3E}">
        <p14:creationId xmlns:p14="http://schemas.microsoft.com/office/powerpoint/2010/main" val="194422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F1BF-F2BA-CE48-A7D4-F69584AB34FC}"/>
              </a:ext>
            </a:extLst>
          </p:cNvPr>
          <p:cNvSpPr>
            <a:spLocks noGrp="1"/>
          </p:cNvSpPr>
          <p:nvPr>
            <p:ph type="title"/>
          </p:nvPr>
        </p:nvSpPr>
        <p:spPr/>
        <p:txBody>
          <a:bodyPr/>
          <a:lstStyle/>
          <a:p>
            <a:r>
              <a:rPr lang="en-US" dirty="0">
                <a:solidFill>
                  <a:srgbClr val="FF0000"/>
                </a:solidFill>
              </a:rPr>
              <a:t>Fat Tails (Continued)</a:t>
            </a:r>
          </a:p>
        </p:txBody>
      </p:sp>
      <p:sp>
        <p:nvSpPr>
          <p:cNvPr id="3" name="Content Placeholder 2">
            <a:extLst>
              <a:ext uri="{FF2B5EF4-FFF2-40B4-BE49-F238E27FC236}">
                <a16:creationId xmlns:a16="http://schemas.microsoft.com/office/drawing/2014/main" id="{595E5999-7ACF-6E44-8C6D-DA3A9FCBF9EE}"/>
              </a:ext>
            </a:extLst>
          </p:cNvPr>
          <p:cNvSpPr>
            <a:spLocks noGrp="1"/>
          </p:cNvSpPr>
          <p:nvPr>
            <p:ph idx="1"/>
          </p:nvPr>
        </p:nvSpPr>
        <p:spPr/>
        <p:txBody>
          <a:bodyPr>
            <a:noAutofit/>
          </a:bodyPr>
          <a:lstStyle/>
          <a:p>
            <a:r>
              <a:rPr lang="en-US" sz="2000" dirty="0"/>
              <a:t>As in quantum field theory the "fat tails" can be obtained by complicated methods, mainly by numerical ones, since they contain the deviations from the usual Gaussian approximations</a:t>
            </a:r>
          </a:p>
          <a:p>
            <a:r>
              <a:rPr lang="en-US" sz="2000" dirty="0"/>
              <a:t>For example, the Black–Scholes theory. </a:t>
            </a:r>
          </a:p>
          <a:p>
            <a:r>
              <a:rPr lang="en-US" sz="2000" dirty="0"/>
              <a:t>Fat tails can, however, also be due to other phenomena, such as a random number of terms in the central-limit theorem, or any number of other, non-</a:t>
            </a:r>
            <a:r>
              <a:rPr lang="en-US" sz="2000" dirty="0" err="1"/>
              <a:t>econophysics</a:t>
            </a:r>
            <a:r>
              <a:rPr lang="en-US" sz="2000" dirty="0"/>
              <a:t> models. </a:t>
            </a:r>
          </a:p>
          <a:p>
            <a:r>
              <a:rPr lang="en-US" sz="2000" dirty="0"/>
              <a:t>Due to the difficulty in testing such models, they have received less attention in traditional economic analysis</a:t>
            </a:r>
          </a:p>
          <a:p>
            <a:r>
              <a:rPr lang="en-US" sz="2000" dirty="0"/>
              <a:t>A difference is that these fat tail distributions have a finite mean and infinite (or at least very large) variance</a:t>
            </a:r>
          </a:p>
          <a:p>
            <a:r>
              <a:rPr lang="en-US" sz="2000" dirty="0"/>
              <a:t>Compare that to a Gaussian normal distribution which has finite mean and variance</a:t>
            </a:r>
          </a:p>
          <a:p>
            <a:endParaRPr lang="en-US" sz="2000" dirty="0"/>
          </a:p>
        </p:txBody>
      </p:sp>
    </p:spTree>
    <p:extLst>
      <p:ext uri="{BB962C8B-B14F-4D97-AF65-F5344CB8AC3E}">
        <p14:creationId xmlns:p14="http://schemas.microsoft.com/office/powerpoint/2010/main" val="1958112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D205-97A3-464C-AEB0-B563D119DEA0}"/>
              </a:ext>
            </a:extLst>
          </p:cNvPr>
          <p:cNvSpPr>
            <a:spLocks noGrp="1"/>
          </p:cNvSpPr>
          <p:nvPr>
            <p:ph type="title"/>
          </p:nvPr>
        </p:nvSpPr>
        <p:spPr/>
        <p:txBody>
          <a:bodyPr/>
          <a:lstStyle/>
          <a:p>
            <a:r>
              <a:rPr lang="en-US" dirty="0">
                <a:solidFill>
                  <a:srgbClr val="FF0000"/>
                </a:solidFill>
              </a:rPr>
              <a:t>What is this Course About (2)?</a:t>
            </a:r>
          </a:p>
        </p:txBody>
      </p:sp>
      <p:sp>
        <p:nvSpPr>
          <p:cNvPr id="3" name="Content Placeholder 2">
            <a:extLst>
              <a:ext uri="{FF2B5EF4-FFF2-40B4-BE49-F238E27FC236}">
                <a16:creationId xmlns:a16="http://schemas.microsoft.com/office/drawing/2014/main" id="{C00074F5-11C2-004E-8B07-820FE92E0E04}"/>
              </a:ext>
            </a:extLst>
          </p:cNvPr>
          <p:cNvSpPr>
            <a:spLocks noGrp="1"/>
          </p:cNvSpPr>
          <p:nvPr>
            <p:ph idx="1"/>
          </p:nvPr>
        </p:nvSpPr>
        <p:spPr/>
        <p:txBody>
          <a:bodyPr/>
          <a:lstStyle/>
          <a:p>
            <a:r>
              <a:rPr lang="en-US" dirty="0"/>
              <a:t>Not a course in economics, accounting or finance</a:t>
            </a:r>
          </a:p>
          <a:p>
            <a:r>
              <a:rPr lang="en-US" dirty="0"/>
              <a:t>It </a:t>
            </a:r>
            <a:r>
              <a:rPr lang="en-US" dirty="0">
                <a:solidFill>
                  <a:srgbClr val="061DFF"/>
                </a:solidFill>
              </a:rPr>
              <a:t>is</a:t>
            </a:r>
            <a:r>
              <a:rPr lang="en-US" dirty="0"/>
              <a:t> a course in:</a:t>
            </a:r>
          </a:p>
          <a:p>
            <a:pPr lvl="1"/>
            <a:r>
              <a:rPr lang="en-US" dirty="0"/>
              <a:t>Applying statistical mechanics models to markets</a:t>
            </a:r>
          </a:p>
          <a:p>
            <a:pPr lvl="1"/>
            <a:r>
              <a:rPr lang="en-US" dirty="0"/>
              <a:t>Analyzing financial time series and building models</a:t>
            </a:r>
          </a:p>
          <a:p>
            <a:pPr lvl="1"/>
            <a:r>
              <a:rPr lang="en-US" dirty="0"/>
              <a:t>Statistics of markets and financial time series</a:t>
            </a:r>
          </a:p>
        </p:txBody>
      </p:sp>
    </p:spTree>
    <p:extLst>
      <p:ext uri="{BB962C8B-B14F-4D97-AF65-F5344CB8AC3E}">
        <p14:creationId xmlns:p14="http://schemas.microsoft.com/office/powerpoint/2010/main" val="2902089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8376-0ECA-414C-A96B-BBE5733EB4F9}"/>
              </a:ext>
            </a:extLst>
          </p:cNvPr>
          <p:cNvSpPr>
            <a:spLocks noGrp="1"/>
          </p:cNvSpPr>
          <p:nvPr>
            <p:ph type="title"/>
          </p:nvPr>
        </p:nvSpPr>
        <p:spPr/>
        <p:txBody>
          <a:bodyPr/>
          <a:lstStyle/>
          <a:p>
            <a:r>
              <a:rPr lang="en-US" dirty="0">
                <a:solidFill>
                  <a:srgbClr val="FF0000"/>
                </a:solidFill>
              </a:rPr>
              <a:t>Note</a:t>
            </a:r>
          </a:p>
        </p:txBody>
      </p:sp>
      <p:sp>
        <p:nvSpPr>
          <p:cNvPr id="3" name="Content Placeholder 2">
            <a:extLst>
              <a:ext uri="{FF2B5EF4-FFF2-40B4-BE49-F238E27FC236}">
                <a16:creationId xmlns:a16="http://schemas.microsoft.com/office/drawing/2014/main" id="{FD3D97D5-79A1-664A-BF2B-DCF45F621CF5}"/>
              </a:ext>
            </a:extLst>
          </p:cNvPr>
          <p:cNvSpPr>
            <a:spLocks noGrp="1"/>
          </p:cNvSpPr>
          <p:nvPr>
            <p:ph idx="1"/>
          </p:nvPr>
        </p:nvSpPr>
        <p:spPr/>
        <p:txBody>
          <a:bodyPr>
            <a:normAutofit/>
          </a:bodyPr>
          <a:lstStyle/>
          <a:p>
            <a:r>
              <a:rPr lang="en-US" sz="2400" dirty="0"/>
              <a:t>Investing is basically gambling, but with better odds</a:t>
            </a:r>
          </a:p>
          <a:p>
            <a:r>
              <a:rPr lang="en-US" sz="2400" dirty="0"/>
              <a:t>Aided by the idea that over long times, prices of financial assets tend to increase (positive drift of a stochastic process)</a:t>
            </a:r>
          </a:p>
          <a:p>
            <a:r>
              <a:rPr lang="en-US" sz="2400" dirty="0"/>
              <a:t>Success or failure are defined by an understanding of probability and statistics, as well as the ability to control ones’ emotions</a:t>
            </a:r>
          </a:p>
          <a:p>
            <a:r>
              <a:rPr lang="en-US" sz="2400" dirty="0"/>
              <a:t>A huge advantage is the idea of building models</a:t>
            </a:r>
          </a:p>
          <a:p>
            <a:r>
              <a:rPr lang="en-US" sz="2400" dirty="0"/>
              <a:t>In gambling, this approach was pioneered by </a:t>
            </a:r>
            <a:r>
              <a:rPr lang="en-US" sz="2400" dirty="0">
                <a:solidFill>
                  <a:srgbClr val="061DFF"/>
                </a:solidFill>
              </a:rPr>
              <a:t>Ed Thorp,</a:t>
            </a:r>
            <a:r>
              <a:rPr lang="en-US" sz="2400" dirty="0"/>
              <a:t> who extended his models to markets and invented the method of statistical arbitrage</a:t>
            </a:r>
          </a:p>
        </p:txBody>
      </p:sp>
    </p:spTree>
    <p:extLst>
      <p:ext uri="{BB962C8B-B14F-4D97-AF65-F5344CB8AC3E}">
        <p14:creationId xmlns:p14="http://schemas.microsoft.com/office/powerpoint/2010/main" val="2276770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9C9343-82B4-4E47-B458-891B76773619}"/>
              </a:ext>
            </a:extLst>
          </p:cNvPr>
          <p:cNvSpPr>
            <a:spLocks noGrp="1"/>
          </p:cNvSpPr>
          <p:nvPr>
            <p:ph type="title"/>
          </p:nvPr>
        </p:nvSpPr>
        <p:spPr/>
        <p:txBody>
          <a:bodyPr/>
          <a:lstStyle/>
          <a:p>
            <a:r>
              <a:rPr lang="en-US" dirty="0">
                <a:solidFill>
                  <a:srgbClr val="FF0000"/>
                </a:solidFill>
              </a:rPr>
              <a:t>Ed Thorp</a:t>
            </a:r>
          </a:p>
        </p:txBody>
      </p:sp>
      <p:sp>
        <p:nvSpPr>
          <p:cNvPr id="5" name="Content Placeholder 4">
            <a:extLst>
              <a:ext uri="{FF2B5EF4-FFF2-40B4-BE49-F238E27FC236}">
                <a16:creationId xmlns:a16="http://schemas.microsoft.com/office/drawing/2014/main" id="{9EC4C5A4-02CC-4E49-94A8-0F14C9D7790C}"/>
              </a:ext>
            </a:extLst>
          </p:cNvPr>
          <p:cNvSpPr>
            <a:spLocks noGrp="1"/>
          </p:cNvSpPr>
          <p:nvPr>
            <p:ph sz="half" idx="1"/>
          </p:nvPr>
        </p:nvSpPr>
        <p:spPr>
          <a:xfrm>
            <a:off x="457200" y="1600200"/>
            <a:ext cx="8229600" cy="4525963"/>
          </a:xfrm>
        </p:spPr>
        <p:txBody>
          <a:bodyPr>
            <a:noAutofit/>
          </a:bodyPr>
          <a:lstStyle/>
          <a:p>
            <a:r>
              <a:rPr lang="en-US" sz="2000" dirty="0"/>
              <a:t>Edward Oakley Thorp (born August 14, 1932) is an American mathematics professor, author, hedge fund manager, and blackjack researcher. </a:t>
            </a:r>
          </a:p>
          <a:p>
            <a:r>
              <a:rPr lang="en-US" sz="2000" dirty="0"/>
              <a:t>He pioneered the modern applications of probability theory, including the harnessing of very small correlations for reliable financial gain. </a:t>
            </a:r>
          </a:p>
          <a:p>
            <a:r>
              <a:rPr lang="en-US" sz="2000" dirty="0"/>
              <a:t>Thorp is the author of </a:t>
            </a:r>
            <a:r>
              <a:rPr lang="en-US" sz="2000" dirty="0">
                <a:solidFill>
                  <a:srgbClr val="061DFF"/>
                </a:solidFill>
              </a:rPr>
              <a:t>Beat the Dealer,</a:t>
            </a:r>
            <a:r>
              <a:rPr lang="en-US" sz="2000" dirty="0"/>
              <a:t> which mathematically proved that the house advantage in blackjack could be overcome by card counting.</a:t>
            </a:r>
          </a:p>
          <a:p>
            <a:r>
              <a:rPr lang="en-US" sz="2000" dirty="0"/>
              <a:t>He also developed and applied effective </a:t>
            </a:r>
            <a:r>
              <a:rPr lang="en-US" sz="2000" dirty="0">
                <a:solidFill>
                  <a:srgbClr val="061DFF"/>
                </a:solidFill>
              </a:rPr>
              <a:t>hedge fund techniques</a:t>
            </a:r>
            <a:r>
              <a:rPr lang="en-US" sz="2000" dirty="0"/>
              <a:t> in the financial markets, and collaborated with Claude Shannon in creating the first wearable computer.</a:t>
            </a:r>
          </a:p>
          <a:p>
            <a:r>
              <a:rPr lang="en-US" sz="2000" dirty="0"/>
              <a:t>They demonstrated this computer (in a hidden way) in Las Vegas at the roulette tables</a:t>
            </a:r>
          </a:p>
          <a:p>
            <a:r>
              <a:rPr lang="en-US" sz="2000" dirty="0"/>
              <a:t>Thorp is also the author of </a:t>
            </a:r>
            <a:r>
              <a:rPr lang="en-US" sz="2000" dirty="0">
                <a:solidFill>
                  <a:srgbClr val="061DFF"/>
                </a:solidFill>
              </a:rPr>
              <a:t>Beat the Market, A Scientific Stock Market System</a:t>
            </a:r>
            <a:r>
              <a:rPr lang="en-US" sz="2000" dirty="0"/>
              <a:t>, a book on investing</a:t>
            </a:r>
          </a:p>
          <a:p>
            <a:endParaRPr lang="en-US" sz="2000" dirty="0"/>
          </a:p>
        </p:txBody>
      </p:sp>
    </p:spTree>
    <p:extLst>
      <p:ext uri="{BB962C8B-B14F-4D97-AF65-F5344CB8AC3E}">
        <p14:creationId xmlns:p14="http://schemas.microsoft.com/office/powerpoint/2010/main" val="387453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EA90-37F3-3841-B8C8-77D7CE423AFB}"/>
              </a:ext>
            </a:extLst>
          </p:cNvPr>
          <p:cNvSpPr>
            <a:spLocks noGrp="1"/>
          </p:cNvSpPr>
          <p:nvPr>
            <p:ph type="title"/>
          </p:nvPr>
        </p:nvSpPr>
        <p:spPr/>
        <p:txBody>
          <a:bodyPr/>
          <a:lstStyle/>
          <a:p>
            <a:r>
              <a:rPr lang="en-US" dirty="0">
                <a:solidFill>
                  <a:srgbClr val="FF0000"/>
                </a:solidFill>
              </a:rPr>
              <a:t>The Main Idea</a:t>
            </a:r>
          </a:p>
        </p:txBody>
      </p:sp>
      <p:sp>
        <p:nvSpPr>
          <p:cNvPr id="3" name="Content Placeholder 2">
            <a:extLst>
              <a:ext uri="{FF2B5EF4-FFF2-40B4-BE49-F238E27FC236}">
                <a16:creationId xmlns:a16="http://schemas.microsoft.com/office/drawing/2014/main" id="{AF74E2E6-5953-B843-8E09-F4FFCCAA639E}"/>
              </a:ext>
            </a:extLst>
          </p:cNvPr>
          <p:cNvSpPr>
            <a:spLocks noGrp="1"/>
          </p:cNvSpPr>
          <p:nvPr>
            <p:ph idx="1"/>
          </p:nvPr>
        </p:nvSpPr>
        <p:spPr/>
        <p:txBody>
          <a:bodyPr>
            <a:normAutofit lnSpcReduction="10000"/>
          </a:bodyPr>
          <a:lstStyle/>
          <a:p>
            <a:r>
              <a:rPr lang="en-US" dirty="0"/>
              <a:t>Philosophical Question:  What is the value of a thing?  It could be:</a:t>
            </a:r>
          </a:p>
          <a:p>
            <a:pPr lvl="1"/>
            <a:r>
              <a:rPr lang="en-US" dirty="0"/>
              <a:t>An object</a:t>
            </a:r>
          </a:p>
          <a:p>
            <a:pPr lvl="1"/>
            <a:r>
              <a:rPr lang="en-US" dirty="0"/>
              <a:t>A stock or bond</a:t>
            </a:r>
          </a:p>
          <a:p>
            <a:pPr lvl="1"/>
            <a:r>
              <a:rPr lang="en-US" dirty="0"/>
              <a:t>A contract such as a future, a forward or any kind of legal agreement</a:t>
            </a:r>
          </a:p>
          <a:p>
            <a:pPr lvl="1"/>
            <a:r>
              <a:rPr lang="en-US" dirty="0"/>
              <a:t>A service</a:t>
            </a:r>
          </a:p>
          <a:p>
            <a:pPr lvl="1"/>
            <a:r>
              <a:rPr lang="en-US" dirty="0"/>
              <a:t>A cryptocurrency (bitcoin, Ethereum)</a:t>
            </a:r>
          </a:p>
          <a:p>
            <a:pPr lvl="1"/>
            <a:r>
              <a:rPr lang="en-US" dirty="0"/>
              <a:t>A regular currency</a:t>
            </a:r>
          </a:p>
        </p:txBody>
      </p:sp>
    </p:spTree>
    <p:extLst>
      <p:ext uri="{BB962C8B-B14F-4D97-AF65-F5344CB8AC3E}">
        <p14:creationId xmlns:p14="http://schemas.microsoft.com/office/powerpoint/2010/main" val="2856004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a:grpSpLocks/>
          </p:cNvGrpSpPr>
          <p:nvPr/>
        </p:nvGrpSpPr>
        <p:grpSpPr bwMode="auto">
          <a:xfrm>
            <a:off x="4356238" y="2292308"/>
            <a:ext cx="4332617" cy="4565370"/>
            <a:chOff x="2211525" y="1682289"/>
            <a:chExt cx="4332543" cy="4565789"/>
          </a:xfrm>
        </p:grpSpPr>
        <p:grpSp>
          <p:nvGrpSpPr>
            <p:cNvPr id="3" name="Group 42"/>
            <p:cNvGrpSpPr>
              <a:grpSpLocks/>
            </p:cNvGrpSpPr>
            <p:nvPr/>
          </p:nvGrpSpPr>
          <p:grpSpPr bwMode="auto">
            <a:xfrm rot="780000">
              <a:off x="2211525" y="1682289"/>
              <a:ext cx="4332543" cy="4565789"/>
              <a:chOff x="4621543" y="2000941"/>
              <a:chExt cx="4332543" cy="4565789"/>
            </a:xfrm>
          </p:grpSpPr>
          <p:grpSp>
            <p:nvGrpSpPr>
              <p:cNvPr id="4" name="Group 37"/>
              <p:cNvGrpSpPr>
                <a:grpSpLocks/>
              </p:cNvGrpSpPr>
              <p:nvPr/>
            </p:nvGrpSpPr>
            <p:grpSpPr bwMode="auto">
              <a:xfrm>
                <a:off x="5483390" y="2514600"/>
                <a:ext cx="2612218" cy="3657600"/>
                <a:chOff x="5483390" y="2514600"/>
                <a:chExt cx="2612218" cy="3657600"/>
              </a:xfrm>
            </p:grpSpPr>
            <p:grpSp>
              <p:nvGrpSpPr>
                <p:cNvPr id="5" name="Group 26"/>
                <p:cNvGrpSpPr>
                  <a:grpSpLocks/>
                </p:cNvGrpSpPr>
                <p:nvPr/>
              </p:nvGrpSpPr>
              <p:grpSpPr bwMode="auto">
                <a:xfrm>
                  <a:off x="5486400" y="2514600"/>
                  <a:ext cx="2590800" cy="3429000"/>
                  <a:chOff x="5486400" y="2514600"/>
                  <a:chExt cx="2590800" cy="3429000"/>
                </a:xfrm>
              </p:grpSpPr>
              <p:grpSp>
                <p:nvGrpSpPr>
                  <p:cNvPr id="6" name="Group 19"/>
                  <p:cNvGrpSpPr>
                    <a:grpSpLocks/>
                  </p:cNvGrpSpPr>
                  <p:nvPr/>
                </p:nvGrpSpPr>
                <p:grpSpPr bwMode="auto">
                  <a:xfrm>
                    <a:off x="5486400" y="2514600"/>
                    <a:ext cx="2590800" cy="1600200"/>
                    <a:chOff x="5486400" y="2514600"/>
                    <a:chExt cx="2590800" cy="1600200"/>
                  </a:xfrm>
                </p:grpSpPr>
                <p:cxnSp>
                  <p:nvCxnSpPr>
                    <p:cNvPr id="13" name="Straight Connector 12"/>
                    <p:cNvCxnSpPr/>
                    <p:nvPr/>
                  </p:nvCxnSpPr>
                  <p:spPr>
                    <a:xfrm>
                      <a:off x="5484276" y="2510219"/>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84082" y="2968127"/>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0"/>
                  <p:cNvGrpSpPr>
                    <a:grpSpLocks/>
                  </p:cNvGrpSpPr>
                  <p:nvPr/>
                </p:nvGrpSpPr>
                <p:grpSpPr bwMode="auto">
                  <a:xfrm>
                    <a:off x="5486400" y="3429000"/>
                    <a:ext cx="2590800" cy="1600200"/>
                    <a:chOff x="5486400" y="2514600"/>
                    <a:chExt cx="2590800" cy="1600200"/>
                  </a:xfrm>
                </p:grpSpPr>
                <p:cxnSp>
                  <p:nvCxnSpPr>
                    <p:cNvPr id="22" name="Straight Connector 21"/>
                    <p:cNvCxnSpPr/>
                    <p:nvPr/>
                  </p:nvCxnSpPr>
                  <p:spPr>
                    <a:xfrm>
                      <a:off x="5485433" y="2511279"/>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85238" y="2969187"/>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23"/>
                  <p:cNvGrpSpPr>
                    <a:grpSpLocks/>
                  </p:cNvGrpSpPr>
                  <p:nvPr/>
                </p:nvGrpSpPr>
                <p:grpSpPr bwMode="auto">
                  <a:xfrm>
                    <a:off x="5486400" y="4343400"/>
                    <a:ext cx="2590800" cy="1600200"/>
                    <a:chOff x="5486400" y="2514600"/>
                    <a:chExt cx="2590800" cy="1600200"/>
                  </a:xfrm>
                </p:grpSpPr>
                <p:cxnSp>
                  <p:nvCxnSpPr>
                    <p:cNvPr id="25" name="Straight Connector 24"/>
                    <p:cNvCxnSpPr/>
                    <p:nvPr/>
                  </p:nvCxnSpPr>
                  <p:spPr>
                    <a:xfrm>
                      <a:off x="5484686" y="2511149"/>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84491" y="2969058"/>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 name="Group 27"/>
                <p:cNvGrpSpPr>
                  <a:grpSpLocks/>
                </p:cNvGrpSpPr>
                <p:nvPr/>
              </p:nvGrpSpPr>
              <p:grpSpPr bwMode="auto">
                <a:xfrm flipH="1">
                  <a:off x="5483390" y="2761190"/>
                  <a:ext cx="2612218" cy="3411010"/>
                  <a:chOff x="5467992" y="2532590"/>
                  <a:chExt cx="2612218" cy="3411010"/>
                </a:xfrm>
              </p:grpSpPr>
              <p:grpSp>
                <p:nvGrpSpPr>
                  <p:cNvPr id="10" name="Group 19"/>
                  <p:cNvGrpSpPr>
                    <a:grpSpLocks/>
                  </p:cNvGrpSpPr>
                  <p:nvPr/>
                </p:nvGrpSpPr>
                <p:grpSpPr bwMode="auto">
                  <a:xfrm>
                    <a:off x="5467992" y="2532590"/>
                    <a:ext cx="2612218" cy="1579948"/>
                    <a:chOff x="5467992" y="2532590"/>
                    <a:chExt cx="2612218" cy="1579948"/>
                  </a:xfrm>
                </p:grpSpPr>
                <p:cxnSp>
                  <p:nvCxnSpPr>
                    <p:cNvPr id="36" name="Straight Connector 35"/>
                    <p:cNvCxnSpPr/>
                    <p:nvPr/>
                  </p:nvCxnSpPr>
                  <p:spPr>
                    <a:xfrm>
                      <a:off x="5467992" y="2532590"/>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89454" y="2969433"/>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20"/>
                  <p:cNvGrpSpPr>
                    <a:grpSpLocks/>
                  </p:cNvGrpSpPr>
                  <p:nvPr/>
                </p:nvGrpSpPr>
                <p:grpSpPr bwMode="auto">
                  <a:xfrm>
                    <a:off x="5486400" y="3429000"/>
                    <a:ext cx="2590800" cy="1600200"/>
                    <a:chOff x="5486400" y="2514600"/>
                    <a:chExt cx="2590800" cy="1600200"/>
                  </a:xfrm>
                </p:grpSpPr>
                <p:cxnSp>
                  <p:nvCxnSpPr>
                    <p:cNvPr id="34" name="Straight Connector 33"/>
                    <p:cNvCxnSpPr/>
                    <p:nvPr/>
                  </p:nvCxnSpPr>
                  <p:spPr>
                    <a:xfrm>
                      <a:off x="5488103" y="2512584"/>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88297" y="2970493"/>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23"/>
                  <p:cNvGrpSpPr>
                    <a:grpSpLocks/>
                  </p:cNvGrpSpPr>
                  <p:nvPr/>
                </p:nvGrpSpPr>
                <p:grpSpPr bwMode="auto">
                  <a:xfrm>
                    <a:off x="5486400" y="4343400"/>
                    <a:ext cx="2590800" cy="1600200"/>
                    <a:chOff x="5486400" y="2514600"/>
                    <a:chExt cx="2590800" cy="1600200"/>
                  </a:xfrm>
                </p:grpSpPr>
                <p:cxnSp>
                  <p:nvCxnSpPr>
                    <p:cNvPr id="32" name="Straight Connector 31"/>
                    <p:cNvCxnSpPr/>
                    <p:nvPr/>
                  </p:nvCxnSpPr>
                  <p:spPr>
                    <a:xfrm>
                      <a:off x="5488850" y="2512455"/>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9045" y="2970363"/>
                      <a:ext cx="2590756" cy="1143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9" name="Rectangle 38"/>
              <p:cNvSpPr/>
              <p:nvPr/>
            </p:nvSpPr>
            <p:spPr>
              <a:xfrm rot="1440000">
                <a:off x="4906433" y="5256261"/>
                <a:ext cx="2819352" cy="1219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rot="20160000" flipH="1">
                <a:off x="6134734" y="5347418"/>
                <a:ext cx="2819352" cy="1219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rot="20160000" flipH="1">
                <a:off x="4621543" y="2335336"/>
                <a:ext cx="2819352" cy="1219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rot="1440000">
                <a:off x="5963969" y="2000941"/>
                <a:ext cx="2819352" cy="1219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110"/>
            <p:cNvGrpSpPr>
              <a:grpSpLocks/>
            </p:cNvGrpSpPr>
            <p:nvPr/>
          </p:nvGrpSpPr>
          <p:grpSpPr bwMode="auto">
            <a:xfrm>
              <a:off x="2992868" y="2767914"/>
              <a:ext cx="2785975" cy="2664942"/>
              <a:chOff x="2992868" y="2767914"/>
              <a:chExt cx="2785975" cy="2664942"/>
            </a:xfrm>
          </p:grpSpPr>
          <p:cxnSp>
            <p:nvCxnSpPr>
              <p:cNvPr id="45" name="Straight Arrow Connector 44"/>
              <p:cNvCxnSpPr/>
              <p:nvPr/>
            </p:nvCxnSpPr>
            <p:spPr>
              <a:xfrm rot="5400000" flipH="1" flipV="1">
                <a:off x="2764597" y="4139211"/>
                <a:ext cx="45724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3209089" y="4494844"/>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H="1">
                <a:off x="5217243" y="4979076"/>
                <a:ext cx="457242"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4771162" y="4647258"/>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5333128" y="4545649"/>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3771055" y="4369420"/>
                <a:ext cx="45724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3961551" y="3440647"/>
                <a:ext cx="45724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4532248" y="3360472"/>
                <a:ext cx="455655" cy="158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3656757" y="4875879"/>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5549024" y="3656567"/>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5002933" y="3758176"/>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5445839" y="4086819"/>
                <a:ext cx="457242"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H="1">
                <a:off x="4126649" y="5202934"/>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H="1">
                <a:off x="4660039" y="5098149"/>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H="1">
                <a:off x="4636228" y="2996106"/>
                <a:ext cx="457242"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H="1">
                <a:off x="3340850" y="4036015"/>
                <a:ext cx="457242"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H="1">
                <a:off x="5066432" y="3316811"/>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6200000" flipH="1">
                <a:off x="4102837" y="3086602"/>
                <a:ext cx="457242"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a:off x="3532934" y="3177098"/>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6200000" flipH="1">
                <a:off x="2986050" y="3304903"/>
                <a:ext cx="455654"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6200000" flipH="1">
                <a:off x="3428161" y="3629577"/>
                <a:ext cx="45724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6200000" flipH="1">
                <a:off x="2883658" y="3758176"/>
                <a:ext cx="457242"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4875936" y="4177315"/>
                <a:ext cx="45724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4329845" y="4272573"/>
                <a:ext cx="45724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3885353" y="3923291"/>
                <a:ext cx="45724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4213960" y="4696475"/>
                <a:ext cx="457242" cy="158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4418743" y="3808981"/>
                <a:ext cx="45724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36867" name="Text Box 2"/>
          <p:cNvSpPr txBox="1">
            <a:spLocks noChangeArrowheads="1"/>
          </p:cNvSpPr>
          <p:nvPr/>
        </p:nvSpPr>
        <p:spPr bwMode="auto">
          <a:xfrm>
            <a:off x="307428" y="236482"/>
            <a:ext cx="4446480" cy="1800493"/>
          </a:xfrm>
          <a:prstGeom prst="rect">
            <a:avLst/>
          </a:prstGeom>
          <a:solidFill>
            <a:schemeClr val="accent3">
              <a:lumMod val="40000"/>
              <a:lumOff val="60000"/>
            </a:schemeClr>
          </a:solidFill>
          <a:ln w="9525">
            <a:noFill/>
            <a:miter lim="800000"/>
            <a:headEnd/>
            <a:tailEnd/>
          </a:ln>
          <a:effectLst/>
        </p:spPr>
        <p:txBody>
          <a:bodyPr wrap="square">
            <a:spAutoFit/>
          </a:bodyPr>
          <a:lstStyle/>
          <a:p>
            <a:pPr algn="ctr">
              <a:spcBef>
                <a:spcPct val="50000"/>
              </a:spcBef>
            </a:pPr>
            <a:r>
              <a:rPr lang="en-US" sz="2800" dirty="0">
                <a:solidFill>
                  <a:srgbClr val="FF0000"/>
                </a:solidFill>
                <a:latin typeface="Constantia" panose="02030602050306030303" pitchFamily="18" charset="0"/>
              </a:rPr>
              <a:t>A Simple Model for the Dynamics of Financial  Markets</a:t>
            </a:r>
          </a:p>
          <a:p>
            <a:pPr algn="ctr">
              <a:spcBef>
                <a:spcPct val="50000"/>
              </a:spcBef>
            </a:pPr>
            <a:r>
              <a:rPr lang="en-US" dirty="0">
                <a:latin typeface="Constantia" panose="02030602050306030303" pitchFamily="18" charset="0"/>
              </a:rPr>
              <a:t>(“</a:t>
            </a:r>
            <a:r>
              <a:rPr lang="en-US" dirty="0" err="1">
                <a:latin typeface="Constantia" panose="02030602050306030303" pitchFamily="18" charset="0"/>
              </a:rPr>
              <a:t>Ising</a:t>
            </a:r>
            <a:r>
              <a:rPr lang="en-US" dirty="0">
                <a:latin typeface="Constantia" panose="02030602050306030303" pitchFamily="18" charset="0"/>
              </a:rPr>
              <a:t> Model”)</a:t>
            </a:r>
          </a:p>
        </p:txBody>
      </p:sp>
      <p:sp>
        <p:nvSpPr>
          <p:cNvPr id="36868" name="TextBox 113"/>
          <p:cNvSpPr txBox="1">
            <a:spLocks noChangeArrowheads="1"/>
          </p:cNvSpPr>
          <p:nvPr/>
        </p:nvSpPr>
        <p:spPr bwMode="auto">
          <a:xfrm>
            <a:off x="152400" y="2379606"/>
            <a:ext cx="6019800" cy="2123658"/>
          </a:xfrm>
          <a:prstGeom prst="rect">
            <a:avLst/>
          </a:prstGeom>
          <a:noFill/>
          <a:ln w="9525">
            <a:noFill/>
            <a:miter lim="800000"/>
            <a:headEnd/>
            <a:tailEnd/>
          </a:ln>
        </p:spPr>
        <p:txBody>
          <a:bodyPr>
            <a:spAutoFit/>
          </a:bodyPr>
          <a:lstStyle/>
          <a:p>
            <a:r>
              <a:rPr lang="en-US" sz="2400" dirty="0">
                <a:solidFill>
                  <a:srgbClr val="800000"/>
                </a:solidFill>
                <a:latin typeface="Constantia" pitchFamily="18" charset="0"/>
              </a:rPr>
              <a:t>             Investors are spins :</a:t>
            </a:r>
          </a:p>
          <a:p>
            <a:endParaRPr lang="en-US" dirty="0">
              <a:solidFill>
                <a:srgbClr val="800000"/>
              </a:solidFill>
              <a:latin typeface="Constantia" pitchFamily="18" charset="0"/>
            </a:endParaRPr>
          </a:p>
          <a:p>
            <a:r>
              <a:rPr lang="en-US" dirty="0">
                <a:solidFill>
                  <a:srgbClr val="800000"/>
                </a:solidFill>
                <a:latin typeface="Constantia" pitchFamily="18" charset="0"/>
              </a:rPr>
              <a:t>    Owns only stocks        Owns only govt. bonds</a:t>
            </a:r>
          </a:p>
          <a:p>
            <a:r>
              <a:rPr lang="en-US" dirty="0">
                <a:solidFill>
                  <a:srgbClr val="800000"/>
                </a:solidFill>
                <a:latin typeface="Constantia" pitchFamily="18" charset="0"/>
              </a:rPr>
              <a:t>     (“Boom” phase)            (“Bust” phase)</a:t>
            </a:r>
          </a:p>
          <a:p>
            <a:endParaRPr lang="en-US" dirty="0">
              <a:solidFill>
                <a:srgbClr val="800000"/>
              </a:solidFill>
              <a:latin typeface="Constantia" pitchFamily="18" charset="0"/>
            </a:endParaRPr>
          </a:p>
          <a:p>
            <a:pPr marL="285750" indent="-285750">
              <a:buFont typeface="Symbol" pitchFamily="2" charset="2"/>
              <a:buChar char="f"/>
            </a:pPr>
            <a:r>
              <a:rPr lang="en-US" dirty="0">
                <a:latin typeface="Constantia" pitchFamily="18" charset="0"/>
              </a:rPr>
              <a:t>is the fraction of total money</a:t>
            </a:r>
          </a:p>
          <a:p>
            <a:r>
              <a:rPr lang="en-US" dirty="0">
                <a:latin typeface="Constantia" pitchFamily="18" charset="0"/>
              </a:rPr>
              <a:t>     invested in Govt bonds</a:t>
            </a:r>
          </a:p>
        </p:txBody>
      </p:sp>
      <p:grpSp>
        <p:nvGrpSpPr>
          <p:cNvPr id="16" name="Group 117"/>
          <p:cNvGrpSpPr>
            <a:grpSpLocks/>
          </p:cNvGrpSpPr>
          <p:nvPr/>
        </p:nvGrpSpPr>
        <p:grpSpPr bwMode="auto">
          <a:xfrm>
            <a:off x="8001000" y="4203700"/>
            <a:ext cx="533400" cy="1435100"/>
            <a:chOff x="8001000" y="2971800"/>
            <a:chExt cx="533400" cy="1435608"/>
          </a:xfrm>
        </p:grpSpPr>
        <p:sp>
          <p:nvSpPr>
            <p:cNvPr id="115" name="Down Arrow 114"/>
            <p:cNvSpPr/>
            <p:nvPr/>
          </p:nvSpPr>
          <p:spPr>
            <a:xfrm flipV="1">
              <a:off x="8382000" y="2971800"/>
              <a:ext cx="152400" cy="1435608"/>
            </a:xfrm>
            <a:prstGeom prst="down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76" name="TextBox 115"/>
            <p:cNvSpPr txBox="1">
              <a:spLocks noChangeArrowheads="1"/>
            </p:cNvSpPr>
            <p:nvPr/>
          </p:nvSpPr>
          <p:spPr bwMode="auto">
            <a:xfrm>
              <a:off x="8001000" y="3429000"/>
              <a:ext cx="304800" cy="461665"/>
            </a:xfrm>
            <a:prstGeom prst="rect">
              <a:avLst/>
            </a:prstGeom>
            <a:noFill/>
            <a:ln w="9525">
              <a:noFill/>
              <a:miter lim="800000"/>
              <a:headEnd/>
              <a:tailEnd/>
            </a:ln>
          </p:spPr>
          <p:txBody>
            <a:bodyPr>
              <a:spAutoFit/>
            </a:bodyPr>
            <a:lstStyle/>
            <a:p>
              <a:r>
                <a:rPr lang="en-US" sz="2400" i="1">
                  <a:solidFill>
                    <a:srgbClr val="800000"/>
                  </a:solidFill>
                </a:rPr>
                <a:t>f</a:t>
              </a:r>
            </a:p>
          </p:txBody>
        </p:sp>
      </p:grpSp>
      <p:sp>
        <p:nvSpPr>
          <p:cNvPr id="36870" name="TextBox 116"/>
          <p:cNvSpPr txBox="1">
            <a:spLocks noChangeArrowheads="1"/>
          </p:cNvSpPr>
          <p:nvPr/>
        </p:nvSpPr>
        <p:spPr bwMode="auto">
          <a:xfrm>
            <a:off x="5410200" y="6167438"/>
            <a:ext cx="3124200" cy="461962"/>
          </a:xfrm>
          <a:prstGeom prst="rect">
            <a:avLst/>
          </a:prstGeom>
          <a:noFill/>
          <a:ln w="9525">
            <a:noFill/>
            <a:miter lim="800000"/>
            <a:headEnd/>
            <a:tailEnd/>
          </a:ln>
        </p:spPr>
        <p:txBody>
          <a:bodyPr>
            <a:spAutoFit/>
          </a:bodyPr>
          <a:lstStyle/>
          <a:p>
            <a:pPr algn="ctr"/>
            <a:r>
              <a:rPr lang="en-US" sz="2400">
                <a:solidFill>
                  <a:srgbClr val="800000"/>
                </a:solidFill>
                <a:latin typeface="Constantia" pitchFamily="18" charset="0"/>
              </a:rPr>
              <a:t>Market Potential U[</a:t>
            </a:r>
            <a:r>
              <a:rPr lang="en-US" sz="2400">
                <a:solidFill>
                  <a:srgbClr val="800000"/>
                </a:solidFill>
                <a:latin typeface="Constantia" pitchFamily="18" charset="0"/>
                <a:sym typeface="Symbol" pitchFamily="18" charset="2"/>
              </a:rPr>
              <a:t></a:t>
            </a:r>
            <a:r>
              <a:rPr lang="en-US" sz="2400">
                <a:solidFill>
                  <a:srgbClr val="800000"/>
                </a:solidFill>
                <a:latin typeface="Constantia" pitchFamily="18" charset="0"/>
              </a:rPr>
              <a:t>]</a:t>
            </a:r>
          </a:p>
        </p:txBody>
      </p:sp>
      <p:sp>
        <p:nvSpPr>
          <p:cNvPr id="75" name="TextBox 74"/>
          <p:cNvSpPr txBox="1"/>
          <p:nvPr/>
        </p:nvSpPr>
        <p:spPr>
          <a:xfrm>
            <a:off x="199700" y="4772630"/>
            <a:ext cx="4785858" cy="1843582"/>
          </a:xfrm>
          <a:prstGeom prst="rect">
            <a:avLst/>
          </a:prstGeom>
          <a:noFill/>
        </p:spPr>
        <p:txBody>
          <a:bodyPr wrap="square">
            <a:spAutoFit/>
          </a:bodyPr>
          <a:lstStyle/>
          <a:p>
            <a:pPr marL="457200" indent="-457200">
              <a:lnSpc>
                <a:spcPct val="90000"/>
              </a:lnSpc>
              <a:spcAft>
                <a:spcPts val="1200"/>
              </a:spcAft>
              <a:defRPr/>
            </a:pPr>
            <a:r>
              <a:rPr lang="en-US" dirty="0">
                <a:latin typeface="Constantia" pitchFamily="18" charset="0"/>
                <a:cs typeface="+mn-cs"/>
              </a:rPr>
              <a:t>Normally, stocks are anticorrelated with bonds</a:t>
            </a:r>
          </a:p>
          <a:p>
            <a:pPr marL="228600" indent="-228600">
              <a:lnSpc>
                <a:spcPct val="90000"/>
              </a:lnSpc>
              <a:spcAft>
                <a:spcPts val="1200"/>
              </a:spcAft>
              <a:buFont typeface="Arial" panose="020B0604020202020204" pitchFamily="34" charset="0"/>
              <a:buChar char="•"/>
              <a:defRPr/>
            </a:pPr>
            <a:r>
              <a:rPr lang="en-US" sz="1600" i="1" dirty="0">
                <a:solidFill>
                  <a:srgbClr val="0000FF"/>
                </a:solidFill>
                <a:latin typeface="Constantia" pitchFamily="18" charset="0"/>
                <a:cs typeface="+mn-cs"/>
              </a:rPr>
              <a:t>f </a:t>
            </a:r>
            <a:r>
              <a:rPr lang="en-US" sz="1600" dirty="0">
                <a:solidFill>
                  <a:srgbClr val="0000FF"/>
                </a:solidFill>
                <a:latin typeface="Constantia" pitchFamily="18" charset="0"/>
                <a:cs typeface="+mn-cs"/>
              </a:rPr>
              <a:t> is the real Fed funds rate</a:t>
            </a:r>
          </a:p>
          <a:p>
            <a:pPr marL="228600" indent="-228600">
              <a:lnSpc>
                <a:spcPct val="90000"/>
              </a:lnSpc>
              <a:spcAft>
                <a:spcPts val="1200"/>
              </a:spcAft>
              <a:buFont typeface="Arial" panose="020B0604020202020204" pitchFamily="34" charset="0"/>
              <a:buChar char="•"/>
              <a:defRPr/>
            </a:pPr>
            <a:r>
              <a:rPr lang="en-US" sz="1600" dirty="0">
                <a:solidFill>
                  <a:srgbClr val="0000FF"/>
                </a:solidFill>
                <a:latin typeface="Constantia" pitchFamily="18" charset="0"/>
              </a:rPr>
              <a:t>Volatility </a:t>
            </a:r>
            <a:r>
              <a:rPr lang="en-US" sz="1600" dirty="0" err="1">
                <a:solidFill>
                  <a:srgbClr val="0000FF"/>
                </a:solidFill>
                <a:latin typeface="Constantia" pitchFamily="18" charset="0"/>
              </a:rPr>
              <a:t>V</a:t>
            </a:r>
            <a:r>
              <a:rPr lang="en-US" sz="1600" dirty="0">
                <a:solidFill>
                  <a:srgbClr val="0000FF"/>
                </a:solidFill>
                <a:latin typeface="Constantia" pitchFamily="18" charset="0"/>
                <a:cs typeface="+mn-cs"/>
              </a:rPr>
              <a:t> plays the role of “temperature”</a:t>
            </a:r>
            <a:endParaRPr lang="en-US" sz="1600" dirty="0">
              <a:solidFill>
                <a:srgbClr val="0000FF"/>
              </a:solidFill>
              <a:latin typeface="Constantia" pitchFamily="18" charset="0"/>
              <a:cs typeface="+mn-cs"/>
              <a:sym typeface="Symbol"/>
            </a:endParaRPr>
          </a:p>
          <a:p>
            <a:pPr marL="228600" indent="-228600">
              <a:lnSpc>
                <a:spcPct val="90000"/>
              </a:lnSpc>
              <a:spcAft>
                <a:spcPts val="1200"/>
              </a:spcAft>
              <a:defRPr/>
            </a:pPr>
            <a:r>
              <a:rPr lang="en-US" sz="1600" dirty="0">
                <a:solidFill>
                  <a:srgbClr val="0000FF"/>
                </a:solidFill>
                <a:latin typeface="Constantia" pitchFamily="18" charset="0"/>
                <a:sym typeface="Symbol"/>
              </a:rPr>
              <a:t>                     </a:t>
            </a:r>
            <a:r>
              <a:rPr lang="en-US" sz="1600" dirty="0">
                <a:solidFill>
                  <a:srgbClr val="0000FF"/>
                </a:solidFill>
                <a:latin typeface="Constantia" pitchFamily="18" charset="0"/>
                <a:cs typeface="+mn-cs"/>
                <a:sym typeface="Symbol"/>
              </a:rPr>
              <a:t>(V  </a:t>
            </a:r>
            <a:r>
              <a:rPr lang="en-US" sz="1600" dirty="0">
                <a:solidFill>
                  <a:srgbClr val="0000FF"/>
                </a:solidFill>
                <a:latin typeface="Constantia" pitchFamily="18" charset="0"/>
                <a:sym typeface="Symbol"/>
              </a:rPr>
              <a:t>VIX)</a:t>
            </a:r>
            <a:endParaRPr lang="en-US" sz="1600" baseline="30000" dirty="0">
              <a:solidFill>
                <a:srgbClr val="0000FF"/>
              </a:solidFill>
              <a:latin typeface="Constantia" pitchFamily="18" charset="0"/>
              <a:cs typeface="+mn-cs"/>
              <a:sym typeface="Symbol"/>
            </a:endParaRPr>
          </a:p>
          <a:p>
            <a:pPr marL="228600" indent="-228600">
              <a:lnSpc>
                <a:spcPct val="90000"/>
              </a:lnSpc>
              <a:spcAft>
                <a:spcPts val="1200"/>
              </a:spcAft>
              <a:buFont typeface="Arial" panose="020B0604020202020204" pitchFamily="34" charset="0"/>
              <a:buChar char="•"/>
              <a:defRPr/>
            </a:pPr>
            <a:r>
              <a:rPr lang="en-US" sz="1600" dirty="0">
                <a:solidFill>
                  <a:srgbClr val="0000FF"/>
                </a:solidFill>
                <a:latin typeface="Constantia" pitchFamily="18" charset="0"/>
                <a:cs typeface="+mn-cs"/>
                <a:sym typeface="Symbol"/>
              </a:rPr>
              <a:t>Investors “interact” with neighbors, strength J</a:t>
            </a:r>
            <a:endParaRPr lang="en-US" dirty="0">
              <a:latin typeface="Arial" charset="0"/>
              <a:cs typeface="+mn-cs"/>
            </a:endParaRPr>
          </a:p>
        </p:txBody>
      </p:sp>
      <p:pic>
        <p:nvPicPr>
          <p:cNvPr id="36872" name="Picture 1"/>
          <p:cNvPicPr>
            <a:picLocks noChangeAspect="1" noChangeArrowheads="1"/>
          </p:cNvPicPr>
          <p:nvPr/>
        </p:nvPicPr>
        <p:blipFill>
          <a:blip r:embed="rId3"/>
          <a:srcRect/>
          <a:stretch>
            <a:fillRect/>
          </a:stretch>
        </p:blipFill>
        <p:spPr bwMode="auto">
          <a:xfrm>
            <a:off x="5029200" y="152400"/>
            <a:ext cx="4038600" cy="3068638"/>
          </a:xfrm>
          <a:prstGeom prst="rect">
            <a:avLst/>
          </a:prstGeom>
          <a:noFill/>
          <a:ln w="9525">
            <a:noFill/>
            <a:miter lim="800000"/>
            <a:headEnd/>
            <a:tailEnd/>
          </a:ln>
        </p:spPr>
      </p:pic>
      <p:cxnSp>
        <p:nvCxnSpPr>
          <p:cNvPr id="76" name="Straight Arrow Connector 75"/>
          <p:cNvCxnSpPr/>
          <p:nvPr/>
        </p:nvCxnSpPr>
        <p:spPr>
          <a:xfrm rot="5400000" flipH="1" flipV="1">
            <a:off x="76994" y="3202229"/>
            <a:ext cx="4572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6200000" flipH="1">
            <a:off x="2276289" y="3246901"/>
            <a:ext cx="457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609600" y="5334000"/>
            <a:ext cx="3021722" cy="504825"/>
            <a:chOff x="685800" y="5334000"/>
            <a:chExt cx="2829222" cy="504855"/>
          </a:xfrm>
        </p:grpSpPr>
        <p:cxnSp>
          <p:nvCxnSpPr>
            <p:cNvPr id="35" name="Straight Arrow Connector 34"/>
            <p:cNvCxnSpPr/>
            <p:nvPr/>
          </p:nvCxnSpPr>
          <p:spPr>
            <a:xfrm>
              <a:off x="2089807" y="5334000"/>
              <a:ext cx="38051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448306" y="5334000"/>
              <a:ext cx="380510"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84" name="TextBox 36"/>
            <p:cNvSpPr txBox="1">
              <a:spLocks noChangeArrowheads="1"/>
            </p:cNvSpPr>
            <p:nvPr/>
          </p:nvSpPr>
          <p:spPr bwMode="auto">
            <a:xfrm>
              <a:off x="1991022" y="5361801"/>
              <a:ext cx="1524000" cy="477054"/>
            </a:xfrm>
            <a:prstGeom prst="rect">
              <a:avLst/>
            </a:prstGeom>
            <a:noFill/>
            <a:ln w="9525">
              <a:noFill/>
              <a:miter lim="800000"/>
              <a:headEnd/>
              <a:tailEnd/>
            </a:ln>
          </p:spPr>
          <p:txBody>
            <a:bodyPr>
              <a:spAutoFit/>
            </a:bodyPr>
            <a:lstStyle/>
            <a:p>
              <a:r>
                <a:rPr lang="en-US" sz="1200" dirty="0"/>
                <a:t>Fraction of</a:t>
              </a:r>
            </a:p>
            <a:p>
              <a:r>
                <a:rPr lang="en-US" sz="1200" dirty="0"/>
                <a:t>Govt Bonds</a:t>
              </a:r>
            </a:p>
          </p:txBody>
        </p:sp>
        <p:sp>
          <p:nvSpPr>
            <p:cNvPr id="1085" name="TextBox 37"/>
            <p:cNvSpPr txBox="1">
              <a:spLocks noChangeArrowheads="1"/>
            </p:cNvSpPr>
            <p:nvPr/>
          </p:nvSpPr>
          <p:spPr bwMode="auto">
            <a:xfrm>
              <a:off x="685800" y="5358719"/>
              <a:ext cx="1524000" cy="276999"/>
            </a:xfrm>
            <a:prstGeom prst="rect">
              <a:avLst/>
            </a:prstGeom>
            <a:noFill/>
            <a:ln w="9525">
              <a:noFill/>
              <a:miter lim="800000"/>
              <a:headEnd/>
              <a:tailEnd/>
            </a:ln>
          </p:spPr>
          <p:txBody>
            <a:bodyPr>
              <a:spAutoFit/>
            </a:bodyPr>
            <a:lstStyle/>
            <a:p>
              <a:r>
                <a:rPr lang="en-US" sz="1200"/>
                <a:t>Fraction of Stocks</a:t>
              </a:r>
            </a:p>
          </p:txBody>
        </p:sp>
      </p:grpSp>
      <p:grpSp>
        <p:nvGrpSpPr>
          <p:cNvPr id="3" name="Group 67"/>
          <p:cNvGrpSpPr>
            <a:grpSpLocks/>
          </p:cNvGrpSpPr>
          <p:nvPr/>
        </p:nvGrpSpPr>
        <p:grpSpPr bwMode="auto">
          <a:xfrm>
            <a:off x="6553200" y="3733800"/>
            <a:ext cx="2336800" cy="1981200"/>
            <a:chOff x="6654114" y="1066800"/>
            <a:chExt cx="2337486" cy="1981200"/>
          </a:xfrm>
        </p:grpSpPr>
        <p:sp>
          <p:nvSpPr>
            <p:cNvPr id="1065" name="TextBox 57"/>
            <p:cNvSpPr txBox="1">
              <a:spLocks noChangeArrowheads="1"/>
            </p:cNvSpPr>
            <p:nvPr/>
          </p:nvSpPr>
          <p:spPr bwMode="auto">
            <a:xfrm>
              <a:off x="7696200" y="2438400"/>
              <a:ext cx="1295400" cy="276999"/>
            </a:xfrm>
            <a:prstGeom prst="rect">
              <a:avLst/>
            </a:prstGeom>
            <a:noFill/>
            <a:ln w="9525">
              <a:noFill/>
              <a:miter lim="800000"/>
              <a:headEnd/>
              <a:tailEnd/>
            </a:ln>
          </p:spPr>
          <p:txBody>
            <a:bodyPr>
              <a:spAutoFit/>
            </a:bodyPr>
            <a:lstStyle/>
            <a:p>
              <a:r>
                <a:rPr lang="en-US" sz="1200">
                  <a:solidFill>
                    <a:srgbClr val="800000"/>
                  </a:solidFill>
                </a:rPr>
                <a:t>Hysteresis Loop</a:t>
              </a:r>
            </a:p>
          </p:txBody>
        </p:sp>
        <p:grpSp>
          <p:nvGrpSpPr>
            <p:cNvPr id="4" name="Group 66"/>
            <p:cNvGrpSpPr>
              <a:grpSpLocks/>
            </p:cNvGrpSpPr>
            <p:nvPr/>
          </p:nvGrpSpPr>
          <p:grpSpPr bwMode="auto">
            <a:xfrm>
              <a:off x="6654114" y="1066800"/>
              <a:ext cx="1956578" cy="1981200"/>
              <a:chOff x="6654114" y="990600"/>
              <a:chExt cx="1956578" cy="1981200"/>
            </a:xfrm>
          </p:grpSpPr>
          <p:grpSp>
            <p:nvGrpSpPr>
              <p:cNvPr id="5" name="Group 60"/>
              <p:cNvGrpSpPr>
                <a:grpSpLocks/>
              </p:cNvGrpSpPr>
              <p:nvPr/>
            </p:nvGrpSpPr>
            <p:grpSpPr bwMode="auto">
              <a:xfrm>
                <a:off x="7018639" y="1307757"/>
                <a:ext cx="1250090" cy="1472514"/>
                <a:chOff x="7018639" y="1307757"/>
                <a:chExt cx="1250090" cy="1472514"/>
              </a:xfrm>
            </p:grpSpPr>
            <p:grpSp>
              <p:nvGrpSpPr>
                <p:cNvPr id="7" name="Group 49"/>
                <p:cNvGrpSpPr>
                  <a:grpSpLocks/>
                </p:cNvGrpSpPr>
                <p:nvPr/>
              </p:nvGrpSpPr>
              <p:grpSpPr bwMode="auto">
                <a:xfrm>
                  <a:off x="7018639" y="1828800"/>
                  <a:ext cx="345988" cy="951471"/>
                  <a:chOff x="7018639" y="1828800"/>
                  <a:chExt cx="345988" cy="951471"/>
                </a:xfrm>
              </p:grpSpPr>
              <p:sp>
                <p:nvSpPr>
                  <p:cNvPr id="32" name="Freeform 31"/>
                  <p:cNvSpPr/>
                  <p:nvPr/>
                </p:nvSpPr>
                <p:spPr>
                  <a:xfrm>
                    <a:off x="7019346" y="2038350"/>
                    <a:ext cx="198497" cy="741363"/>
                  </a:xfrm>
                  <a:custGeom>
                    <a:avLst/>
                    <a:gdLst>
                      <a:gd name="connsiteX0" fmla="*/ 0 w 197708"/>
                      <a:gd name="connsiteY0" fmla="*/ 741406 h 741406"/>
                      <a:gd name="connsiteX1" fmla="*/ 49427 w 197708"/>
                      <a:gd name="connsiteY1" fmla="*/ 432487 h 741406"/>
                      <a:gd name="connsiteX2" fmla="*/ 111211 w 197708"/>
                      <a:gd name="connsiteY2" fmla="*/ 234779 h 741406"/>
                      <a:gd name="connsiteX3" fmla="*/ 172995 w 197708"/>
                      <a:gd name="connsiteY3" fmla="*/ 61784 h 741406"/>
                      <a:gd name="connsiteX4" fmla="*/ 197708 w 197708"/>
                      <a:gd name="connsiteY4" fmla="*/ 0 h 741406"/>
                      <a:gd name="connsiteX5" fmla="*/ 197708 w 197708"/>
                      <a:gd name="connsiteY5" fmla="*/ 0 h 741406"/>
                      <a:gd name="connsiteX6" fmla="*/ 197708 w 197708"/>
                      <a:gd name="connsiteY6" fmla="*/ 0 h 74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708" h="741406">
                        <a:moveTo>
                          <a:pt x="0" y="741406"/>
                        </a:moveTo>
                        <a:cubicBezTo>
                          <a:pt x="15446" y="629165"/>
                          <a:pt x="30892" y="516925"/>
                          <a:pt x="49427" y="432487"/>
                        </a:cubicBezTo>
                        <a:cubicBezTo>
                          <a:pt x="67962" y="348049"/>
                          <a:pt x="90616" y="296563"/>
                          <a:pt x="111211" y="234779"/>
                        </a:cubicBezTo>
                        <a:cubicBezTo>
                          <a:pt x="131806" y="172995"/>
                          <a:pt x="158579" y="100914"/>
                          <a:pt x="172995" y="61784"/>
                        </a:cubicBezTo>
                        <a:cubicBezTo>
                          <a:pt x="187411" y="22654"/>
                          <a:pt x="197708" y="0"/>
                          <a:pt x="197708" y="0"/>
                        </a:cubicBezTo>
                        <a:lnTo>
                          <a:pt x="197708" y="0"/>
                        </a:lnTo>
                        <a:lnTo>
                          <a:pt x="197708" y="0"/>
                        </a:lnTo>
                      </a:path>
                    </a:pathLst>
                  </a:custGeom>
                  <a:ln w="190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7217843" y="1828800"/>
                    <a:ext cx="147681" cy="222250"/>
                  </a:xfrm>
                  <a:custGeom>
                    <a:avLst/>
                    <a:gdLst>
                      <a:gd name="connsiteX0" fmla="*/ 0 w 148281"/>
                      <a:gd name="connsiteY0" fmla="*/ 222422 h 222422"/>
                      <a:gd name="connsiteX1" fmla="*/ 61784 w 148281"/>
                      <a:gd name="connsiteY1" fmla="*/ 111211 h 222422"/>
                      <a:gd name="connsiteX2" fmla="*/ 111211 w 148281"/>
                      <a:gd name="connsiteY2" fmla="*/ 49427 h 222422"/>
                      <a:gd name="connsiteX3" fmla="*/ 148281 w 148281"/>
                      <a:gd name="connsiteY3" fmla="*/ 0 h 222422"/>
                      <a:gd name="connsiteX4" fmla="*/ 148281 w 148281"/>
                      <a:gd name="connsiteY4" fmla="*/ 0 h 22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81" h="222422">
                        <a:moveTo>
                          <a:pt x="0" y="222422"/>
                        </a:moveTo>
                        <a:cubicBezTo>
                          <a:pt x="21624" y="181232"/>
                          <a:pt x="43249" y="140043"/>
                          <a:pt x="61784" y="111211"/>
                        </a:cubicBezTo>
                        <a:cubicBezTo>
                          <a:pt x="80319" y="82379"/>
                          <a:pt x="96795" y="67962"/>
                          <a:pt x="111211" y="49427"/>
                        </a:cubicBezTo>
                        <a:cubicBezTo>
                          <a:pt x="125627" y="30892"/>
                          <a:pt x="148281" y="0"/>
                          <a:pt x="148281" y="0"/>
                        </a:cubicBezTo>
                        <a:lnTo>
                          <a:pt x="148281" y="0"/>
                        </a:lnTo>
                      </a:path>
                    </a:pathLst>
                  </a:custGeom>
                  <a:ln w="28575">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 name="Group 48"/>
                <p:cNvGrpSpPr>
                  <a:grpSpLocks/>
                </p:cNvGrpSpPr>
                <p:nvPr/>
              </p:nvGrpSpPr>
              <p:grpSpPr bwMode="auto">
                <a:xfrm>
                  <a:off x="7906263" y="1307757"/>
                  <a:ext cx="362466" cy="992658"/>
                  <a:chOff x="7813590" y="1307757"/>
                  <a:chExt cx="362466" cy="992658"/>
                </a:xfrm>
              </p:grpSpPr>
              <p:sp>
                <p:nvSpPr>
                  <p:cNvPr id="33" name="Freeform 32"/>
                  <p:cNvSpPr/>
                  <p:nvPr/>
                </p:nvSpPr>
                <p:spPr>
                  <a:xfrm rot="10800000">
                    <a:off x="7979496" y="1308100"/>
                    <a:ext cx="196908" cy="741363"/>
                  </a:xfrm>
                  <a:custGeom>
                    <a:avLst/>
                    <a:gdLst>
                      <a:gd name="connsiteX0" fmla="*/ 0 w 197708"/>
                      <a:gd name="connsiteY0" fmla="*/ 741406 h 741406"/>
                      <a:gd name="connsiteX1" fmla="*/ 49427 w 197708"/>
                      <a:gd name="connsiteY1" fmla="*/ 432487 h 741406"/>
                      <a:gd name="connsiteX2" fmla="*/ 111211 w 197708"/>
                      <a:gd name="connsiteY2" fmla="*/ 234779 h 741406"/>
                      <a:gd name="connsiteX3" fmla="*/ 172995 w 197708"/>
                      <a:gd name="connsiteY3" fmla="*/ 61784 h 741406"/>
                      <a:gd name="connsiteX4" fmla="*/ 197708 w 197708"/>
                      <a:gd name="connsiteY4" fmla="*/ 0 h 741406"/>
                      <a:gd name="connsiteX5" fmla="*/ 197708 w 197708"/>
                      <a:gd name="connsiteY5" fmla="*/ 0 h 741406"/>
                      <a:gd name="connsiteX6" fmla="*/ 197708 w 197708"/>
                      <a:gd name="connsiteY6" fmla="*/ 0 h 74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708" h="741406">
                        <a:moveTo>
                          <a:pt x="0" y="741406"/>
                        </a:moveTo>
                        <a:cubicBezTo>
                          <a:pt x="15446" y="629165"/>
                          <a:pt x="30892" y="516925"/>
                          <a:pt x="49427" y="432487"/>
                        </a:cubicBezTo>
                        <a:cubicBezTo>
                          <a:pt x="67962" y="348049"/>
                          <a:pt x="90616" y="296563"/>
                          <a:pt x="111211" y="234779"/>
                        </a:cubicBezTo>
                        <a:cubicBezTo>
                          <a:pt x="131806" y="172995"/>
                          <a:pt x="158579" y="100914"/>
                          <a:pt x="172995" y="61784"/>
                        </a:cubicBezTo>
                        <a:cubicBezTo>
                          <a:pt x="187411" y="22654"/>
                          <a:pt x="197708" y="0"/>
                          <a:pt x="197708" y="0"/>
                        </a:cubicBezTo>
                        <a:lnTo>
                          <a:pt x="197708" y="0"/>
                        </a:lnTo>
                        <a:lnTo>
                          <a:pt x="197708" y="0"/>
                        </a:lnTo>
                      </a:path>
                    </a:pathLst>
                  </a:custGeom>
                  <a:ln w="190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rot="10800000">
                    <a:off x="7814347" y="2078038"/>
                    <a:ext cx="147680" cy="222250"/>
                  </a:xfrm>
                  <a:custGeom>
                    <a:avLst/>
                    <a:gdLst>
                      <a:gd name="connsiteX0" fmla="*/ 0 w 148281"/>
                      <a:gd name="connsiteY0" fmla="*/ 222422 h 222422"/>
                      <a:gd name="connsiteX1" fmla="*/ 61784 w 148281"/>
                      <a:gd name="connsiteY1" fmla="*/ 111211 h 222422"/>
                      <a:gd name="connsiteX2" fmla="*/ 111211 w 148281"/>
                      <a:gd name="connsiteY2" fmla="*/ 49427 h 222422"/>
                      <a:gd name="connsiteX3" fmla="*/ 148281 w 148281"/>
                      <a:gd name="connsiteY3" fmla="*/ 0 h 222422"/>
                      <a:gd name="connsiteX4" fmla="*/ 148281 w 148281"/>
                      <a:gd name="connsiteY4" fmla="*/ 0 h 22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81" h="222422">
                        <a:moveTo>
                          <a:pt x="0" y="222422"/>
                        </a:moveTo>
                        <a:cubicBezTo>
                          <a:pt x="21624" y="181232"/>
                          <a:pt x="43249" y="140043"/>
                          <a:pt x="61784" y="111211"/>
                        </a:cubicBezTo>
                        <a:cubicBezTo>
                          <a:pt x="80319" y="82379"/>
                          <a:pt x="96795" y="67962"/>
                          <a:pt x="111211" y="49427"/>
                        </a:cubicBezTo>
                        <a:cubicBezTo>
                          <a:pt x="125627" y="30892"/>
                          <a:pt x="148281" y="0"/>
                          <a:pt x="148281" y="0"/>
                        </a:cubicBezTo>
                        <a:lnTo>
                          <a:pt x="148281" y="0"/>
                        </a:lnTo>
                      </a:path>
                    </a:pathLst>
                  </a:custGeom>
                  <a:ln w="28575">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51" name="Freeform 50"/>
                <p:cNvSpPr/>
                <p:nvPr/>
              </p:nvSpPr>
              <p:spPr>
                <a:xfrm>
                  <a:off x="7378227" y="1782763"/>
                  <a:ext cx="512914" cy="558800"/>
                </a:xfrm>
                <a:custGeom>
                  <a:avLst/>
                  <a:gdLst>
                    <a:gd name="connsiteX0" fmla="*/ 0 w 481913"/>
                    <a:gd name="connsiteY0" fmla="*/ 32952 h 558114"/>
                    <a:gd name="connsiteX1" fmla="*/ 98854 w 481913"/>
                    <a:gd name="connsiteY1" fmla="*/ 20595 h 558114"/>
                    <a:gd name="connsiteX2" fmla="*/ 172994 w 481913"/>
                    <a:gd name="connsiteY2" fmla="*/ 156520 h 558114"/>
                    <a:gd name="connsiteX3" fmla="*/ 259492 w 481913"/>
                    <a:gd name="connsiteY3" fmla="*/ 304801 h 558114"/>
                    <a:gd name="connsiteX4" fmla="*/ 321275 w 481913"/>
                    <a:gd name="connsiteY4" fmla="*/ 490152 h 558114"/>
                    <a:gd name="connsiteX5" fmla="*/ 420130 w 481913"/>
                    <a:gd name="connsiteY5" fmla="*/ 551936 h 558114"/>
                    <a:gd name="connsiteX6" fmla="*/ 481913 w 481913"/>
                    <a:gd name="connsiteY6" fmla="*/ 527223 h 558114"/>
                    <a:gd name="connsiteX7" fmla="*/ 481913 w 481913"/>
                    <a:gd name="connsiteY7" fmla="*/ 527223 h 558114"/>
                    <a:gd name="connsiteX0" fmla="*/ 0 w 481913"/>
                    <a:gd name="connsiteY0" fmla="*/ 32952 h 558114"/>
                    <a:gd name="connsiteX1" fmla="*/ 98854 w 481913"/>
                    <a:gd name="connsiteY1" fmla="*/ 20595 h 558114"/>
                    <a:gd name="connsiteX2" fmla="*/ 172994 w 481913"/>
                    <a:gd name="connsiteY2" fmla="*/ 156520 h 558114"/>
                    <a:gd name="connsiteX3" fmla="*/ 259492 w 481913"/>
                    <a:gd name="connsiteY3" fmla="*/ 304801 h 558114"/>
                    <a:gd name="connsiteX4" fmla="*/ 321275 w 481913"/>
                    <a:gd name="connsiteY4" fmla="*/ 490152 h 558114"/>
                    <a:gd name="connsiteX5" fmla="*/ 420130 w 481913"/>
                    <a:gd name="connsiteY5" fmla="*/ 551936 h 558114"/>
                    <a:gd name="connsiteX6" fmla="*/ 481913 w 481913"/>
                    <a:gd name="connsiteY6" fmla="*/ 527223 h 558114"/>
                    <a:gd name="connsiteX7" fmla="*/ 481913 w 481913"/>
                    <a:gd name="connsiteY7" fmla="*/ 527223 h 558114"/>
                    <a:gd name="connsiteX0" fmla="*/ 0 w 514479"/>
                    <a:gd name="connsiteY0" fmla="*/ 32952 h 558114"/>
                    <a:gd name="connsiteX1" fmla="*/ 98854 w 514479"/>
                    <a:gd name="connsiteY1" fmla="*/ 20595 h 558114"/>
                    <a:gd name="connsiteX2" fmla="*/ 172994 w 514479"/>
                    <a:gd name="connsiteY2" fmla="*/ 156520 h 558114"/>
                    <a:gd name="connsiteX3" fmla="*/ 259492 w 514479"/>
                    <a:gd name="connsiteY3" fmla="*/ 304801 h 558114"/>
                    <a:gd name="connsiteX4" fmla="*/ 321275 w 514479"/>
                    <a:gd name="connsiteY4" fmla="*/ 490152 h 558114"/>
                    <a:gd name="connsiteX5" fmla="*/ 420130 w 514479"/>
                    <a:gd name="connsiteY5" fmla="*/ 551936 h 558114"/>
                    <a:gd name="connsiteX6" fmla="*/ 481913 w 514479"/>
                    <a:gd name="connsiteY6" fmla="*/ 527223 h 558114"/>
                    <a:gd name="connsiteX7" fmla="*/ 481913 w 514479"/>
                    <a:gd name="connsiteY7" fmla="*/ 527223 h 558114"/>
                    <a:gd name="connsiteX0" fmla="*/ 0 w 514479"/>
                    <a:gd name="connsiteY0" fmla="*/ 32952 h 558114"/>
                    <a:gd name="connsiteX1" fmla="*/ 98854 w 514479"/>
                    <a:gd name="connsiteY1" fmla="*/ 20595 h 558114"/>
                    <a:gd name="connsiteX2" fmla="*/ 162054 w 514479"/>
                    <a:gd name="connsiteY2" fmla="*/ 140559 h 558114"/>
                    <a:gd name="connsiteX3" fmla="*/ 172994 w 514479"/>
                    <a:gd name="connsiteY3" fmla="*/ 156520 h 558114"/>
                    <a:gd name="connsiteX4" fmla="*/ 259492 w 514479"/>
                    <a:gd name="connsiteY4" fmla="*/ 304801 h 558114"/>
                    <a:gd name="connsiteX5" fmla="*/ 321275 w 514479"/>
                    <a:gd name="connsiteY5" fmla="*/ 490152 h 558114"/>
                    <a:gd name="connsiteX6" fmla="*/ 420130 w 514479"/>
                    <a:gd name="connsiteY6" fmla="*/ 551936 h 558114"/>
                    <a:gd name="connsiteX7" fmla="*/ 481913 w 514479"/>
                    <a:gd name="connsiteY7" fmla="*/ 527223 h 558114"/>
                    <a:gd name="connsiteX8" fmla="*/ 481913 w 514479"/>
                    <a:gd name="connsiteY8" fmla="*/ 527223 h 558114"/>
                    <a:gd name="connsiteX0" fmla="*/ 0 w 514479"/>
                    <a:gd name="connsiteY0" fmla="*/ 32952 h 558114"/>
                    <a:gd name="connsiteX1" fmla="*/ 98854 w 514479"/>
                    <a:gd name="connsiteY1" fmla="*/ 20595 h 558114"/>
                    <a:gd name="connsiteX2" fmla="*/ 140622 w 514479"/>
                    <a:gd name="connsiteY2" fmla="*/ 90553 h 558114"/>
                    <a:gd name="connsiteX3" fmla="*/ 162054 w 514479"/>
                    <a:gd name="connsiteY3" fmla="*/ 140559 h 558114"/>
                    <a:gd name="connsiteX4" fmla="*/ 172994 w 514479"/>
                    <a:gd name="connsiteY4" fmla="*/ 156520 h 558114"/>
                    <a:gd name="connsiteX5" fmla="*/ 259492 w 514479"/>
                    <a:gd name="connsiteY5" fmla="*/ 304801 h 558114"/>
                    <a:gd name="connsiteX6" fmla="*/ 321275 w 514479"/>
                    <a:gd name="connsiteY6" fmla="*/ 490152 h 558114"/>
                    <a:gd name="connsiteX7" fmla="*/ 420130 w 514479"/>
                    <a:gd name="connsiteY7" fmla="*/ 551936 h 558114"/>
                    <a:gd name="connsiteX8" fmla="*/ 481913 w 514479"/>
                    <a:gd name="connsiteY8" fmla="*/ 527223 h 558114"/>
                    <a:gd name="connsiteX9" fmla="*/ 481913 w 514479"/>
                    <a:gd name="connsiteY9" fmla="*/ 527223 h 558114"/>
                    <a:gd name="connsiteX0" fmla="*/ 0 w 514479"/>
                    <a:gd name="connsiteY0" fmla="*/ 32952 h 558114"/>
                    <a:gd name="connsiteX1" fmla="*/ 98854 w 514479"/>
                    <a:gd name="connsiteY1" fmla="*/ 20595 h 558114"/>
                    <a:gd name="connsiteX2" fmla="*/ 140622 w 514479"/>
                    <a:gd name="connsiteY2" fmla="*/ 90553 h 558114"/>
                    <a:gd name="connsiteX3" fmla="*/ 140622 w 514479"/>
                    <a:gd name="connsiteY3" fmla="*/ 90553 h 558114"/>
                    <a:gd name="connsiteX4" fmla="*/ 162054 w 514479"/>
                    <a:gd name="connsiteY4" fmla="*/ 140559 h 558114"/>
                    <a:gd name="connsiteX5" fmla="*/ 172994 w 514479"/>
                    <a:gd name="connsiteY5" fmla="*/ 156520 h 558114"/>
                    <a:gd name="connsiteX6" fmla="*/ 259492 w 514479"/>
                    <a:gd name="connsiteY6" fmla="*/ 304801 h 558114"/>
                    <a:gd name="connsiteX7" fmla="*/ 321275 w 514479"/>
                    <a:gd name="connsiteY7" fmla="*/ 490152 h 558114"/>
                    <a:gd name="connsiteX8" fmla="*/ 420130 w 514479"/>
                    <a:gd name="connsiteY8" fmla="*/ 551936 h 558114"/>
                    <a:gd name="connsiteX9" fmla="*/ 481913 w 514479"/>
                    <a:gd name="connsiteY9" fmla="*/ 527223 h 558114"/>
                    <a:gd name="connsiteX10" fmla="*/ 481913 w 514479"/>
                    <a:gd name="connsiteY10" fmla="*/ 527223 h 558114"/>
                    <a:gd name="connsiteX0" fmla="*/ 0 w 514479"/>
                    <a:gd name="connsiteY0" fmla="*/ 32952 h 558114"/>
                    <a:gd name="connsiteX1" fmla="*/ 98854 w 514479"/>
                    <a:gd name="connsiteY1" fmla="*/ 20595 h 558114"/>
                    <a:gd name="connsiteX2" fmla="*/ 140622 w 514479"/>
                    <a:gd name="connsiteY2" fmla="*/ 90553 h 558114"/>
                    <a:gd name="connsiteX3" fmla="*/ 140622 w 514479"/>
                    <a:gd name="connsiteY3" fmla="*/ 90553 h 558114"/>
                    <a:gd name="connsiteX4" fmla="*/ 162054 w 514479"/>
                    <a:gd name="connsiteY4" fmla="*/ 140559 h 558114"/>
                    <a:gd name="connsiteX5" fmla="*/ 172994 w 514479"/>
                    <a:gd name="connsiteY5" fmla="*/ 156520 h 558114"/>
                    <a:gd name="connsiteX6" fmla="*/ 259492 w 514479"/>
                    <a:gd name="connsiteY6" fmla="*/ 304801 h 558114"/>
                    <a:gd name="connsiteX7" fmla="*/ 321275 w 514479"/>
                    <a:gd name="connsiteY7" fmla="*/ 490152 h 558114"/>
                    <a:gd name="connsiteX8" fmla="*/ 420130 w 514479"/>
                    <a:gd name="connsiteY8" fmla="*/ 551936 h 558114"/>
                    <a:gd name="connsiteX9" fmla="*/ 481913 w 514479"/>
                    <a:gd name="connsiteY9" fmla="*/ 527223 h 558114"/>
                    <a:gd name="connsiteX10" fmla="*/ 481913 w 514479"/>
                    <a:gd name="connsiteY10" fmla="*/ 527223 h 558114"/>
                    <a:gd name="connsiteX0" fmla="*/ 0 w 514479"/>
                    <a:gd name="connsiteY0" fmla="*/ 32952 h 558114"/>
                    <a:gd name="connsiteX1" fmla="*/ 98854 w 514479"/>
                    <a:gd name="connsiteY1" fmla="*/ 20595 h 558114"/>
                    <a:gd name="connsiteX2" fmla="*/ 140622 w 514479"/>
                    <a:gd name="connsiteY2" fmla="*/ 90553 h 558114"/>
                    <a:gd name="connsiteX3" fmla="*/ 140622 w 514479"/>
                    <a:gd name="connsiteY3" fmla="*/ 90553 h 558114"/>
                    <a:gd name="connsiteX4" fmla="*/ 162054 w 514479"/>
                    <a:gd name="connsiteY4" fmla="*/ 140559 h 558114"/>
                    <a:gd name="connsiteX5" fmla="*/ 172994 w 514479"/>
                    <a:gd name="connsiteY5" fmla="*/ 156520 h 558114"/>
                    <a:gd name="connsiteX6" fmla="*/ 259492 w 514479"/>
                    <a:gd name="connsiteY6" fmla="*/ 304801 h 558114"/>
                    <a:gd name="connsiteX7" fmla="*/ 321275 w 514479"/>
                    <a:gd name="connsiteY7" fmla="*/ 490152 h 558114"/>
                    <a:gd name="connsiteX8" fmla="*/ 420130 w 514479"/>
                    <a:gd name="connsiteY8" fmla="*/ 551936 h 558114"/>
                    <a:gd name="connsiteX9" fmla="*/ 481913 w 514479"/>
                    <a:gd name="connsiteY9" fmla="*/ 527223 h 558114"/>
                    <a:gd name="connsiteX10" fmla="*/ 481913 w 514479"/>
                    <a:gd name="connsiteY10" fmla="*/ 527223 h 558114"/>
                    <a:gd name="connsiteX0" fmla="*/ 0 w 514479"/>
                    <a:gd name="connsiteY0" fmla="*/ 32952 h 558114"/>
                    <a:gd name="connsiteX1" fmla="*/ 98854 w 514479"/>
                    <a:gd name="connsiteY1" fmla="*/ 20595 h 558114"/>
                    <a:gd name="connsiteX2" fmla="*/ 140622 w 514479"/>
                    <a:gd name="connsiteY2" fmla="*/ 90553 h 558114"/>
                    <a:gd name="connsiteX3" fmla="*/ 140622 w 514479"/>
                    <a:gd name="connsiteY3" fmla="*/ 90553 h 558114"/>
                    <a:gd name="connsiteX4" fmla="*/ 162054 w 514479"/>
                    <a:gd name="connsiteY4" fmla="*/ 140559 h 558114"/>
                    <a:gd name="connsiteX5" fmla="*/ 172994 w 514479"/>
                    <a:gd name="connsiteY5" fmla="*/ 156520 h 558114"/>
                    <a:gd name="connsiteX6" fmla="*/ 178722 w 514479"/>
                    <a:gd name="connsiteY6" fmla="*/ 154847 h 558114"/>
                    <a:gd name="connsiteX7" fmla="*/ 259492 w 514479"/>
                    <a:gd name="connsiteY7" fmla="*/ 304801 h 558114"/>
                    <a:gd name="connsiteX8" fmla="*/ 321275 w 514479"/>
                    <a:gd name="connsiteY8" fmla="*/ 490152 h 558114"/>
                    <a:gd name="connsiteX9" fmla="*/ 420130 w 514479"/>
                    <a:gd name="connsiteY9" fmla="*/ 551936 h 558114"/>
                    <a:gd name="connsiteX10" fmla="*/ 481913 w 514479"/>
                    <a:gd name="connsiteY10" fmla="*/ 527223 h 558114"/>
                    <a:gd name="connsiteX11" fmla="*/ 481913 w 514479"/>
                    <a:gd name="connsiteY11" fmla="*/ 527223 h 558114"/>
                    <a:gd name="connsiteX0" fmla="*/ 0 w 514479"/>
                    <a:gd name="connsiteY0" fmla="*/ 32952 h 558114"/>
                    <a:gd name="connsiteX1" fmla="*/ 98854 w 514479"/>
                    <a:gd name="connsiteY1" fmla="*/ 20595 h 558114"/>
                    <a:gd name="connsiteX2" fmla="*/ 140622 w 514479"/>
                    <a:gd name="connsiteY2" fmla="*/ 90553 h 558114"/>
                    <a:gd name="connsiteX3" fmla="*/ 140622 w 514479"/>
                    <a:gd name="connsiteY3" fmla="*/ 90553 h 558114"/>
                    <a:gd name="connsiteX4" fmla="*/ 162054 w 514479"/>
                    <a:gd name="connsiteY4" fmla="*/ 140559 h 558114"/>
                    <a:gd name="connsiteX5" fmla="*/ 172994 w 514479"/>
                    <a:gd name="connsiteY5" fmla="*/ 156520 h 558114"/>
                    <a:gd name="connsiteX6" fmla="*/ 178722 w 514479"/>
                    <a:gd name="connsiteY6" fmla="*/ 78647 h 558114"/>
                    <a:gd name="connsiteX7" fmla="*/ 259492 w 514479"/>
                    <a:gd name="connsiteY7" fmla="*/ 304801 h 558114"/>
                    <a:gd name="connsiteX8" fmla="*/ 321275 w 514479"/>
                    <a:gd name="connsiteY8" fmla="*/ 490152 h 558114"/>
                    <a:gd name="connsiteX9" fmla="*/ 420130 w 514479"/>
                    <a:gd name="connsiteY9" fmla="*/ 551936 h 558114"/>
                    <a:gd name="connsiteX10" fmla="*/ 481913 w 514479"/>
                    <a:gd name="connsiteY10" fmla="*/ 527223 h 558114"/>
                    <a:gd name="connsiteX11" fmla="*/ 481913 w 514479"/>
                    <a:gd name="connsiteY11" fmla="*/ 527223 h 558114"/>
                    <a:gd name="connsiteX0" fmla="*/ 0 w 514479"/>
                    <a:gd name="connsiteY0" fmla="*/ 32952 h 558114"/>
                    <a:gd name="connsiteX1" fmla="*/ 98854 w 514479"/>
                    <a:gd name="connsiteY1" fmla="*/ 20595 h 558114"/>
                    <a:gd name="connsiteX2" fmla="*/ 140622 w 514479"/>
                    <a:gd name="connsiteY2" fmla="*/ 90553 h 558114"/>
                    <a:gd name="connsiteX3" fmla="*/ 140622 w 514479"/>
                    <a:gd name="connsiteY3" fmla="*/ 90553 h 558114"/>
                    <a:gd name="connsiteX4" fmla="*/ 162054 w 514479"/>
                    <a:gd name="connsiteY4" fmla="*/ 140559 h 558114"/>
                    <a:gd name="connsiteX5" fmla="*/ 178722 w 514479"/>
                    <a:gd name="connsiteY5" fmla="*/ 78647 h 558114"/>
                    <a:gd name="connsiteX6" fmla="*/ 259492 w 514479"/>
                    <a:gd name="connsiteY6" fmla="*/ 304801 h 558114"/>
                    <a:gd name="connsiteX7" fmla="*/ 321275 w 514479"/>
                    <a:gd name="connsiteY7" fmla="*/ 490152 h 558114"/>
                    <a:gd name="connsiteX8" fmla="*/ 420130 w 514479"/>
                    <a:gd name="connsiteY8" fmla="*/ 551936 h 558114"/>
                    <a:gd name="connsiteX9" fmla="*/ 481913 w 514479"/>
                    <a:gd name="connsiteY9" fmla="*/ 527223 h 558114"/>
                    <a:gd name="connsiteX10" fmla="*/ 481913 w 514479"/>
                    <a:gd name="connsiteY10" fmla="*/ 527223 h 558114"/>
                    <a:gd name="connsiteX0" fmla="*/ 0 w 514479"/>
                    <a:gd name="connsiteY0" fmla="*/ 32952 h 558114"/>
                    <a:gd name="connsiteX1" fmla="*/ 98854 w 514479"/>
                    <a:gd name="connsiteY1" fmla="*/ 20595 h 558114"/>
                    <a:gd name="connsiteX2" fmla="*/ 140622 w 514479"/>
                    <a:gd name="connsiteY2" fmla="*/ 90553 h 558114"/>
                    <a:gd name="connsiteX3" fmla="*/ 140622 w 514479"/>
                    <a:gd name="connsiteY3" fmla="*/ 90553 h 558114"/>
                    <a:gd name="connsiteX4" fmla="*/ 178722 w 514479"/>
                    <a:gd name="connsiteY4" fmla="*/ 78647 h 558114"/>
                    <a:gd name="connsiteX5" fmla="*/ 259492 w 514479"/>
                    <a:gd name="connsiteY5" fmla="*/ 304801 h 558114"/>
                    <a:gd name="connsiteX6" fmla="*/ 321275 w 514479"/>
                    <a:gd name="connsiteY6" fmla="*/ 490152 h 558114"/>
                    <a:gd name="connsiteX7" fmla="*/ 420130 w 514479"/>
                    <a:gd name="connsiteY7" fmla="*/ 551936 h 558114"/>
                    <a:gd name="connsiteX8" fmla="*/ 481913 w 514479"/>
                    <a:gd name="connsiteY8" fmla="*/ 527223 h 558114"/>
                    <a:gd name="connsiteX9" fmla="*/ 481913 w 514479"/>
                    <a:gd name="connsiteY9" fmla="*/ 527223 h 558114"/>
                    <a:gd name="connsiteX0" fmla="*/ 0 w 514479"/>
                    <a:gd name="connsiteY0" fmla="*/ 32952 h 558114"/>
                    <a:gd name="connsiteX1" fmla="*/ 98854 w 514479"/>
                    <a:gd name="connsiteY1" fmla="*/ 20595 h 558114"/>
                    <a:gd name="connsiteX2" fmla="*/ 140622 w 514479"/>
                    <a:gd name="connsiteY2" fmla="*/ 90553 h 558114"/>
                    <a:gd name="connsiteX3" fmla="*/ 178722 w 514479"/>
                    <a:gd name="connsiteY3" fmla="*/ 78647 h 558114"/>
                    <a:gd name="connsiteX4" fmla="*/ 259492 w 514479"/>
                    <a:gd name="connsiteY4" fmla="*/ 304801 h 558114"/>
                    <a:gd name="connsiteX5" fmla="*/ 321275 w 514479"/>
                    <a:gd name="connsiteY5" fmla="*/ 490152 h 558114"/>
                    <a:gd name="connsiteX6" fmla="*/ 420130 w 514479"/>
                    <a:gd name="connsiteY6" fmla="*/ 551936 h 558114"/>
                    <a:gd name="connsiteX7" fmla="*/ 481913 w 514479"/>
                    <a:gd name="connsiteY7" fmla="*/ 527223 h 558114"/>
                    <a:gd name="connsiteX8" fmla="*/ 481913 w 514479"/>
                    <a:gd name="connsiteY8" fmla="*/ 527223 h 558114"/>
                    <a:gd name="connsiteX0" fmla="*/ 0 w 514479"/>
                    <a:gd name="connsiteY0" fmla="*/ 32952 h 558114"/>
                    <a:gd name="connsiteX1" fmla="*/ 98854 w 514479"/>
                    <a:gd name="connsiteY1" fmla="*/ 20595 h 558114"/>
                    <a:gd name="connsiteX2" fmla="*/ 178722 w 514479"/>
                    <a:gd name="connsiteY2" fmla="*/ 78647 h 558114"/>
                    <a:gd name="connsiteX3" fmla="*/ 259492 w 514479"/>
                    <a:gd name="connsiteY3" fmla="*/ 304801 h 558114"/>
                    <a:gd name="connsiteX4" fmla="*/ 321275 w 514479"/>
                    <a:gd name="connsiteY4" fmla="*/ 490152 h 558114"/>
                    <a:gd name="connsiteX5" fmla="*/ 420130 w 514479"/>
                    <a:gd name="connsiteY5" fmla="*/ 551936 h 558114"/>
                    <a:gd name="connsiteX6" fmla="*/ 481913 w 514479"/>
                    <a:gd name="connsiteY6" fmla="*/ 527223 h 558114"/>
                    <a:gd name="connsiteX7" fmla="*/ 481913 w 514479"/>
                    <a:gd name="connsiteY7" fmla="*/ 527223 h 55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479" h="558114">
                      <a:moveTo>
                        <a:pt x="0" y="32952"/>
                      </a:moveTo>
                      <a:cubicBezTo>
                        <a:pt x="35011" y="16476"/>
                        <a:pt x="70022" y="0"/>
                        <a:pt x="98854" y="20595"/>
                      </a:cubicBezTo>
                      <a:cubicBezTo>
                        <a:pt x="128641" y="28211"/>
                        <a:pt x="151949" y="31279"/>
                        <a:pt x="178722" y="78647"/>
                      </a:cubicBezTo>
                      <a:cubicBezTo>
                        <a:pt x="205495" y="126015"/>
                        <a:pt x="235733" y="236217"/>
                        <a:pt x="259492" y="304801"/>
                      </a:cubicBezTo>
                      <a:cubicBezTo>
                        <a:pt x="283251" y="373385"/>
                        <a:pt x="294502" y="448963"/>
                        <a:pt x="321275" y="490152"/>
                      </a:cubicBezTo>
                      <a:cubicBezTo>
                        <a:pt x="348048" y="531341"/>
                        <a:pt x="393357" y="545758"/>
                        <a:pt x="420130" y="551936"/>
                      </a:cubicBezTo>
                      <a:cubicBezTo>
                        <a:pt x="446903" y="558114"/>
                        <a:pt x="514479" y="555155"/>
                        <a:pt x="481913" y="527223"/>
                      </a:cubicBezTo>
                      <a:lnTo>
                        <a:pt x="481913" y="527223"/>
                      </a:lnTo>
                    </a:path>
                  </a:pathLst>
                </a:custGeom>
                <a:ln w="28575">
                  <a:solidFill>
                    <a:srgbClr val="0066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4" name="Group 65"/>
              <p:cNvGrpSpPr>
                <a:grpSpLocks/>
              </p:cNvGrpSpPr>
              <p:nvPr/>
            </p:nvGrpSpPr>
            <p:grpSpPr bwMode="auto">
              <a:xfrm>
                <a:off x="6654114" y="990600"/>
                <a:ext cx="1956578" cy="1981200"/>
                <a:chOff x="6654114" y="990600"/>
                <a:chExt cx="1956578" cy="1981200"/>
              </a:xfrm>
            </p:grpSpPr>
            <p:cxnSp>
              <p:nvCxnSpPr>
                <p:cNvPr id="30" name="Straight Connector 29"/>
                <p:cNvCxnSpPr/>
                <p:nvPr/>
              </p:nvCxnSpPr>
              <p:spPr>
                <a:xfrm>
                  <a:off x="6654114" y="2055813"/>
                  <a:ext cx="1905559" cy="317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 name="Group 61"/>
                <p:cNvGrpSpPr>
                  <a:grpSpLocks/>
                </p:cNvGrpSpPr>
                <p:nvPr/>
              </p:nvGrpSpPr>
              <p:grpSpPr bwMode="auto">
                <a:xfrm>
                  <a:off x="7098957" y="1066800"/>
                  <a:ext cx="1083275" cy="1905000"/>
                  <a:chOff x="7098957" y="1066800"/>
                  <a:chExt cx="1083275" cy="1905000"/>
                </a:xfrm>
              </p:grpSpPr>
              <p:cxnSp>
                <p:nvCxnSpPr>
                  <p:cNvPr id="29" name="Straight Connector 28"/>
                  <p:cNvCxnSpPr/>
                  <p:nvPr/>
                </p:nvCxnSpPr>
                <p:spPr>
                  <a:xfrm rot="5400000">
                    <a:off x="6667892" y="2018506"/>
                    <a:ext cx="1905000" cy="158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402047" y="1778000"/>
                    <a:ext cx="779691" cy="1588"/>
                  </a:xfrm>
                  <a:prstGeom prst="straightConnector1">
                    <a:avLst/>
                  </a:prstGeom>
                  <a:ln w="2857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7098745" y="2360613"/>
                    <a:ext cx="732053" cy="1587"/>
                  </a:xfrm>
                  <a:prstGeom prst="straightConnector1">
                    <a:avLst/>
                  </a:prstGeom>
                  <a:ln w="2857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71" name="TextBox 58"/>
                <p:cNvSpPr txBox="1">
                  <a:spLocks noChangeArrowheads="1"/>
                </p:cNvSpPr>
                <p:nvPr/>
              </p:nvSpPr>
              <p:spPr bwMode="auto">
                <a:xfrm>
                  <a:off x="8305800" y="1981200"/>
                  <a:ext cx="304892" cy="369332"/>
                </a:xfrm>
                <a:prstGeom prst="rect">
                  <a:avLst/>
                </a:prstGeom>
                <a:noFill/>
                <a:ln w="9525">
                  <a:noFill/>
                  <a:miter lim="800000"/>
                  <a:headEnd/>
                  <a:tailEnd/>
                </a:ln>
              </p:spPr>
              <p:txBody>
                <a:bodyPr wrap="none">
                  <a:spAutoFit/>
                </a:bodyPr>
                <a:lstStyle/>
                <a:p>
                  <a:r>
                    <a:rPr lang="en-US" i="1">
                      <a:sym typeface="Symbol" pitchFamily="18" charset="2"/>
                    </a:rPr>
                    <a:t></a:t>
                  </a:r>
                  <a:endParaRPr lang="en-US" i="1"/>
                </a:p>
              </p:txBody>
            </p:sp>
            <p:graphicFrame>
              <p:nvGraphicFramePr>
                <p:cNvPr id="1026" name="Object 2"/>
                <p:cNvGraphicFramePr>
                  <a:graphicFrameLocks noChangeAspect="1"/>
                </p:cNvGraphicFramePr>
                <p:nvPr/>
              </p:nvGraphicFramePr>
              <p:xfrm>
                <a:off x="7213600" y="990600"/>
                <a:ext cx="406400" cy="609600"/>
              </p:xfrm>
              <a:graphic>
                <a:graphicData uri="http://schemas.openxmlformats.org/presentationml/2006/ole">
                  <mc:AlternateContent xmlns:mc="http://schemas.openxmlformats.org/markup-compatibility/2006">
                    <mc:Choice xmlns:v="urn:schemas-microsoft-com:vml" Requires="v">
                      <p:oleObj spid="_x0000_s13380" name="Equation" r:id="rId4" imgW="279360" imgH="419040" progId="">
                        <p:embed/>
                      </p:oleObj>
                    </mc:Choice>
                    <mc:Fallback>
                      <p:oleObj name="Equation" r:id="rId4" imgW="279360" imgH="4190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600" y="990600"/>
                              <a:ext cx="406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sp>
        <p:nvSpPr>
          <p:cNvPr id="69" name="Right Arrow 68"/>
          <p:cNvSpPr/>
          <p:nvPr/>
        </p:nvSpPr>
        <p:spPr>
          <a:xfrm>
            <a:off x="6019800" y="4419600"/>
            <a:ext cx="228600" cy="484188"/>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grpSp>
        <p:nvGrpSpPr>
          <p:cNvPr id="16" name="Group 74"/>
          <p:cNvGrpSpPr>
            <a:grpSpLocks/>
          </p:cNvGrpSpPr>
          <p:nvPr/>
        </p:nvGrpSpPr>
        <p:grpSpPr bwMode="auto">
          <a:xfrm>
            <a:off x="457200" y="1101725"/>
            <a:ext cx="8077200" cy="5499613"/>
            <a:chOff x="609600" y="1101846"/>
            <a:chExt cx="8077200" cy="5499622"/>
          </a:xfrm>
        </p:grpSpPr>
        <p:grpSp>
          <p:nvGrpSpPr>
            <p:cNvPr id="17" name="Group 39"/>
            <p:cNvGrpSpPr>
              <a:grpSpLocks/>
            </p:cNvGrpSpPr>
            <p:nvPr/>
          </p:nvGrpSpPr>
          <p:grpSpPr bwMode="auto">
            <a:xfrm>
              <a:off x="3505200" y="5334000"/>
              <a:ext cx="3352800" cy="504855"/>
              <a:chOff x="685800" y="5334000"/>
              <a:chExt cx="3352800" cy="504855"/>
            </a:xfrm>
          </p:grpSpPr>
          <p:cxnSp>
            <p:nvCxnSpPr>
              <p:cNvPr id="41" name="Straight Arrow Connector 40"/>
              <p:cNvCxnSpPr/>
              <p:nvPr/>
            </p:nvCxnSpPr>
            <p:spPr>
              <a:xfrm>
                <a:off x="2286000" y="5334128"/>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447800" y="5334128"/>
                <a:ext cx="381000"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63" name="TextBox 42"/>
              <p:cNvSpPr txBox="1">
                <a:spLocks noChangeArrowheads="1"/>
              </p:cNvSpPr>
              <p:nvPr/>
            </p:nvSpPr>
            <p:spPr bwMode="auto">
              <a:xfrm>
                <a:off x="2158314" y="5361801"/>
                <a:ext cx="1880286" cy="477054"/>
              </a:xfrm>
              <a:prstGeom prst="rect">
                <a:avLst/>
              </a:prstGeom>
              <a:noFill/>
              <a:ln w="9525">
                <a:noFill/>
                <a:miter lim="800000"/>
                <a:headEnd/>
                <a:tailEnd/>
              </a:ln>
            </p:spPr>
            <p:txBody>
              <a:bodyPr>
                <a:spAutoFit/>
              </a:bodyPr>
              <a:lstStyle/>
              <a:p>
                <a:r>
                  <a:rPr lang="en-US" sz="1200"/>
                  <a:t>Fraction of</a:t>
                </a:r>
              </a:p>
              <a:p>
                <a:r>
                  <a:rPr lang="en-US" sz="1200"/>
                  <a:t>Govt Bonds</a:t>
                </a:r>
              </a:p>
            </p:txBody>
          </p:sp>
          <p:sp>
            <p:nvSpPr>
              <p:cNvPr id="1064" name="TextBox 43"/>
              <p:cNvSpPr txBox="1">
                <a:spLocks noChangeArrowheads="1"/>
              </p:cNvSpPr>
              <p:nvPr/>
            </p:nvSpPr>
            <p:spPr bwMode="auto">
              <a:xfrm>
                <a:off x="685800" y="5358714"/>
                <a:ext cx="1524000" cy="276999"/>
              </a:xfrm>
              <a:prstGeom prst="rect">
                <a:avLst/>
              </a:prstGeom>
              <a:noFill/>
              <a:ln w="9525">
                <a:noFill/>
                <a:miter lim="800000"/>
                <a:headEnd/>
                <a:tailEnd/>
              </a:ln>
            </p:spPr>
            <p:txBody>
              <a:bodyPr>
                <a:spAutoFit/>
              </a:bodyPr>
              <a:lstStyle/>
              <a:p>
                <a:r>
                  <a:rPr lang="en-US" sz="1200"/>
                  <a:t>Fraction of Stocks</a:t>
                </a:r>
              </a:p>
            </p:txBody>
          </p:sp>
        </p:grpSp>
        <p:grpSp>
          <p:nvGrpSpPr>
            <p:cNvPr id="18" name="Group 25"/>
            <p:cNvGrpSpPr>
              <a:grpSpLocks/>
            </p:cNvGrpSpPr>
            <p:nvPr/>
          </p:nvGrpSpPr>
          <p:grpSpPr bwMode="auto">
            <a:xfrm>
              <a:off x="609600" y="1101846"/>
              <a:ext cx="8077200" cy="5499622"/>
              <a:chOff x="1776489" y="1101846"/>
              <a:chExt cx="8077200" cy="5499622"/>
            </a:xfrm>
          </p:grpSpPr>
          <p:pic>
            <p:nvPicPr>
              <p:cNvPr id="1045" name="Picture 2" descr="Pages from 2003RG000135.jpg"/>
              <p:cNvPicPr>
                <a:picLocks noChangeAspect="1"/>
              </p:cNvPicPr>
              <p:nvPr/>
            </p:nvPicPr>
            <p:blipFill>
              <a:blip r:embed="rId6"/>
              <a:srcRect l="57576" t="65555" r="19212" b="32768"/>
              <a:stretch>
                <a:fillRect/>
              </a:stretch>
            </p:blipFill>
            <p:spPr bwMode="auto">
              <a:xfrm>
                <a:off x="6196089" y="6180285"/>
                <a:ext cx="3657600" cy="360558"/>
              </a:xfrm>
              <a:prstGeom prst="rect">
                <a:avLst/>
              </a:prstGeom>
              <a:noFill/>
              <a:ln w="9525">
                <a:noFill/>
                <a:miter lim="800000"/>
                <a:headEnd/>
                <a:tailEnd/>
              </a:ln>
            </p:spPr>
          </p:pic>
          <p:grpSp>
            <p:nvGrpSpPr>
              <p:cNvPr id="21" name="Group 24"/>
              <p:cNvGrpSpPr>
                <a:grpSpLocks/>
              </p:cNvGrpSpPr>
              <p:nvPr/>
            </p:nvGrpSpPr>
            <p:grpSpPr bwMode="auto">
              <a:xfrm>
                <a:off x="1776489" y="1101846"/>
                <a:ext cx="5577840" cy="5499622"/>
                <a:chOff x="1776489" y="1101846"/>
                <a:chExt cx="5577840" cy="5499622"/>
              </a:xfrm>
            </p:grpSpPr>
            <p:pic>
              <p:nvPicPr>
                <p:cNvPr id="1047" name="Picture 1" descr="Pages from 2003RG000135.jpg"/>
                <p:cNvPicPr>
                  <a:picLocks noChangeAspect="1"/>
                </p:cNvPicPr>
                <p:nvPr/>
              </p:nvPicPr>
              <p:blipFill>
                <a:blip r:embed="rId6"/>
                <a:srcRect l="9091" t="6667" r="7576" b="47778"/>
                <a:stretch>
                  <a:fillRect/>
                </a:stretch>
              </p:blipFill>
              <p:spPr bwMode="auto">
                <a:xfrm>
                  <a:off x="1776489" y="1101846"/>
                  <a:ext cx="5577840" cy="4158021"/>
                </a:xfrm>
                <a:prstGeom prst="rect">
                  <a:avLst/>
                </a:prstGeom>
                <a:noFill/>
                <a:ln w="9525">
                  <a:noFill/>
                  <a:miter lim="800000"/>
                  <a:headEnd/>
                  <a:tailEnd/>
                </a:ln>
              </p:spPr>
            </p:pic>
            <p:grpSp>
              <p:nvGrpSpPr>
                <p:cNvPr id="22" name="Group 23"/>
                <p:cNvGrpSpPr>
                  <a:grpSpLocks/>
                </p:cNvGrpSpPr>
                <p:nvPr/>
              </p:nvGrpSpPr>
              <p:grpSpPr bwMode="auto">
                <a:xfrm>
                  <a:off x="2438477" y="1955800"/>
                  <a:ext cx="4885372" cy="4645668"/>
                  <a:chOff x="2438477" y="1955800"/>
                  <a:chExt cx="4885372" cy="4645668"/>
                </a:xfrm>
              </p:grpSpPr>
              <p:sp>
                <p:nvSpPr>
                  <p:cNvPr id="8" name="Oval 7"/>
                  <p:cNvSpPr>
                    <a:spLocks noChangeAspect="1"/>
                  </p:cNvSpPr>
                  <p:nvPr/>
                </p:nvSpPr>
                <p:spPr>
                  <a:xfrm>
                    <a:off x="5515052" y="2325811"/>
                    <a:ext cx="136525" cy="13652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a:spLocks noChangeAspect="1"/>
                  </p:cNvSpPr>
                  <p:nvPr/>
                </p:nvSpPr>
                <p:spPr>
                  <a:xfrm>
                    <a:off x="3329064" y="4292726"/>
                    <a:ext cx="136525" cy="1365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a:spLocks noChangeAspect="1"/>
                  </p:cNvSpPr>
                  <p:nvPr/>
                </p:nvSpPr>
                <p:spPr>
                  <a:xfrm>
                    <a:off x="5594427" y="4256214"/>
                    <a:ext cx="138112" cy="1365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6473902" y="4588002"/>
                    <a:ext cx="136525" cy="1365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Arrow Connector 18"/>
                  <p:cNvCxnSpPr/>
                  <p:nvPr/>
                </p:nvCxnSpPr>
                <p:spPr>
                  <a:xfrm>
                    <a:off x="5753177" y="4343526"/>
                    <a:ext cx="685800" cy="304801"/>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20"/>
                  <p:cNvGrpSpPr>
                    <a:grpSpLocks/>
                  </p:cNvGrpSpPr>
                  <p:nvPr/>
                </p:nvGrpSpPr>
                <p:grpSpPr bwMode="auto">
                  <a:xfrm>
                    <a:off x="2438477" y="6223686"/>
                    <a:ext cx="4885372" cy="377782"/>
                    <a:chOff x="1752677" y="6223686"/>
                    <a:chExt cx="4885372" cy="377782"/>
                  </a:xfrm>
                </p:grpSpPr>
                <p:sp>
                  <p:nvSpPr>
                    <p:cNvPr id="6" name="Oval 5"/>
                    <p:cNvSpPr>
                      <a:spLocks noChangeAspect="1"/>
                    </p:cNvSpPr>
                    <p:nvPr/>
                  </p:nvSpPr>
                  <p:spPr>
                    <a:xfrm>
                      <a:off x="1752677" y="6339017"/>
                      <a:ext cx="136525" cy="1381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a:spLocks noChangeAspect="1"/>
                    </p:cNvSpPr>
                    <p:nvPr/>
                  </p:nvSpPr>
                  <p:spPr>
                    <a:xfrm>
                      <a:off x="3300489" y="6334254"/>
                      <a:ext cx="138113" cy="1365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8" name="TextBox 12"/>
                    <p:cNvSpPr txBox="1">
                      <a:spLocks noChangeArrowheads="1"/>
                    </p:cNvSpPr>
                    <p:nvPr/>
                  </p:nvSpPr>
                  <p:spPr bwMode="auto">
                    <a:xfrm>
                      <a:off x="1997673" y="6232136"/>
                      <a:ext cx="2743200" cy="369332"/>
                    </a:xfrm>
                    <a:prstGeom prst="rect">
                      <a:avLst/>
                    </a:prstGeom>
                    <a:noFill/>
                    <a:ln w="9525">
                      <a:noFill/>
                      <a:miter lim="800000"/>
                      <a:headEnd/>
                      <a:tailEnd/>
                    </a:ln>
                  </p:spPr>
                  <p:txBody>
                    <a:bodyPr>
                      <a:spAutoFit/>
                    </a:bodyPr>
                    <a:lstStyle/>
                    <a:p>
                      <a:r>
                        <a:rPr lang="en-US"/>
                        <a:t>Bonds</a:t>
                      </a:r>
                    </a:p>
                  </p:txBody>
                </p:sp>
                <p:sp>
                  <p:nvSpPr>
                    <p:cNvPr id="1059" name="TextBox 13"/>
                    <p:cNvSpPr txBox="1">
                      <a:spLocks noChangeArrowheads="1"/>
                    </p:cNvSpPr>
                    <p:nvPr/>
                  </p:nvSpPr>
                  <p:spPr bwMode="auto">
                    <a:xfrm>
                      <a:off x="3513849" y="6223686"/>
                      <a:ext cx="3124200" cy="369332"/>
                    </a:xfrm>
                    <a:prstGeom prst="rect">
                      <a:avLst/>
                    </a:prstGeom>
                    <a:noFill/>
                    <a:ln w="9525">
                      <a:noFill/>
                      <a:miter lim="800000"/>
                      <a:headEnd/>
                      <a:tailEnd/>
                    </a:ln>
                  </p:spPr>
                  <p:txBody>
                    <a:bodyPr>
                      <a:spAutoFit/>
                    </a:bodyPr>
                    <a:lstStyle/>
                    <a:p>
                      <a:r>
                        <a:rPr lang="en-US"/>
                        <a:t>Stocks</a:t>
                      </a:r>
                    </a:p>
                  </p:txBody>
                </p:sp>
                <p:sp>
                  <p:nvSpPr>
                    <p:cNvPr id="20" name="Oval 19"/>
                    <p:cNvSpPr>
                      <a:spLocks noChangeAspect="1"/>
                    </p:cNvSpPr>
                    <p:nvPr/>
                  </p:nvSpPr>
                  <p:spPr>
                    <a:xfrm>
                      <a:off x="3071889" y="6337429"/>
                      <a:ext cx="138113" cy="13652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55" name="TextBox 21"/>
                  <p:cNvSpPr txBox="1">
                    <a:spLocks noChangeArrowheads="1"/>
                  </p:cNvSpPr>
                  <p:nvPr/>
                </p:nvSpPr>
                <p:spPr bwMode="auto">
                  <a:xfrm>
                    <a:off x="3111500" y="1955800"/>
                    <a:ext cx="327334" cy="461666"/>
                  </a:xfrm>
                  <a:prstGeom prst="rect">
                    <a:avLst/>
                  </a:prstGeom>
                  <a:noFill/>
                  <a:ln w="9525">
                    <a:noFill/>
                    <a:miter lim="800000"/>
                    <a:headEnd/>
                    <a:tailEnd/>
                  </a:ln>
                </p:spPr>
                <p:txBody>
                  <a:bodyPr wrap="none">
                    <a:spAutoFit/>
                  </a:bodyPr>
                  <a:lstStyle/>
                  <a:p>
                    <a:r>
                      <a:rPr lang="en-US" sz="2400" b="1" dirty="0"/>
                      <a:t>?</a:t>
                    </a:r>
                  </a:p>
                </p:txBody>
              </p:sp>
            </p:grpSp>
          </p:grpSp>
        </p:grpSp>
        <p:grpSp>
          <p:nvGrpSpPr>
            <p:cNvPr id="24" name="Group 72"/>
            <p:cNvGrpSpPr>
              <a:grpSpLocks/>
            </p:cNvGrpSpPr>
            <p:nvPr/>
          </p:nvGrpSpPr>
          <p:grpSpPr bwMode="auto">
            <a:xfrm>
              <a:off x="685800" y="1143000"/>
              <a:ext cx="5562600" cy="3918903"/>
              <a:chOff x="685800" y="1143000"/>
              <a:chExt cx="5562600" cy="3918903"/>
            </a:xfrm>
          </p:grpSpPr>
          <p:sp>
            <p:nvSpPr>
              <p:cNvPr id="53" name="Rectangle 52"/>
              <p:cNvSpPr/>
              <p:nvPr/>
            </p:nvSpPr>
            <p:spPr>
              <a:xfrm>
                <a:off x="685800" y="2921124"/>
                <a:ext cx="2743200" cy="36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3451225" y="2935412"/>
                <a:ext cx="2743200" cy="36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3505200" y="5007102"/>
                <a:ext cx="2743200" cy="5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85800" y="5005515"/>
                <a:ext cx="2743200" cy="36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rot="16200000">
                <a:off x="-26988" y="2021009"/>
                <a:ext cx="1828803" cy="73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rot="16200000">
                <a:off x="-38100" y="4078413"/>
                <a:ext cx="1828803" cy="73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rot="16200000">
                <a:off x="2743200" y="2025772"/>
                <a:ext cx="1828803" cy="73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rot="16200000">
                <a:off x="2734468" y="4077620"/>
                <a:ext cx="1828803" cy="74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032" name="TextBox 44"/>
          <p:cNvSpPr txBox="1">
            <a:spLocks noChangeArrowheads="1"/>
          </p:cNvSpPr>
          <p:nvPr/>
        </p:nvSpPr>
        <p:spPr bwMode="auto">
          <a:xfrm>
            <a:off x="4486275" y="6172200"/>
            <a:ext cx="881063" cy="523875"/>
          </a:xfrm>
          <a:prstGeom prst="rect">
            <a:avLst/>
          </a:prstGeom>
          <a:noFill/>
          <a:ln w="9525">
            <a:noFill/>
            <a:miter lim="800000"/>
            <a:headEnd/>
            <a:tailEnd/>
          </a:ln>
        </p:spPr>
        <p:txBody>
          <a:bodyPr wrap="none" lIns="91430" tIns="45715" rIns="91430" bIns="45715">
            <a:spAutoFit/>
          </a:bodyPr>
          <a:lstStyle/>
          <a:p>
            <a:pPr algn="ctr"/>
            <a:r>
              <a:rPr lang="en-US" sz="1400"/>
              <a:t>Market</a:t>
            </a:r>
          </a:p>
          <a:p>
            <a:pPr algn="ctr"/>
            <a:r>
              <a:rPr lang="en-US" sz="1400"/>
              <a:t>Potential</a:t>
            </a:r>
          </a:p>
        </p:txBody>
      </p:sp>
      <p:sp>
        <p:nvSpPr>
          <p:cNvPr id="1033" name="TextBox 66"/>
          <p:cNvSpPr txBox="1">
            <a:spLocks noChangeArrowheads="1"/>
          </p:cNvSpPr>
          <p:nvPr/>
        </p:nvSpPr>
        <p:spPr bwMode="auto">
          <a:xfrm>
            <a:off x="6248400" y="1865313"/>
            <a:ext cx="2819400" cy="1508125"/>
          </a:xfrm>
          <a:prstGeom prst="rect">
            <a:avLst/>
          </a:prstGeom>
          <a:solidFill>
            <a:schemeClr val="accent3">
              <a:lumMod val="40000"/>
              <a:lumOff val="60000"/>
            </a:schemeClr>
          </a:solidFill>
          <a:ln w="9525">
            <a:noFill/>
            <a:miter lim="800000"/>
            <a:headEnd/>
            <a:tailEnd/>
          </a:ln>
        </p:spPr>
        <p:txBody>
          <a:bodyPr lIns="91430" tIns="45715" rIns="91430" bIns="45715">
            <a:spAutoFit/>
          </a:bodyPr>
          <a:lstStyle/>
          <a:p>
            <a:r>
              <a:rPr lang="en-US" sz="2000" i="1" dirty="0" err="1">
                <a:solidFill>
                  <a:srgbClr val="800000"/>
                </a:solidFill>
                <a:latin typeface="Constantia" pitchFamily="18" charset="0"/>
              </a:rPr>
              <a:t>f</a:t>
            </a:r>
            <a:r>
              <a:rPr lang="en-US" dirty="0">
                <a:solidFill>
                  <a:srgbClr val="800000"/>
                </a:solidFill>
                <a:latin typeface="Constantia" pitchFamily="18" charset="0"/>
              </a:rPr>
              <a:t>:  Real Fed funds rate</a:t>
            </a:r>
          </a:p>
          <a:p>
            <a:endParaRPr lang="en-US" dirty="0">
              <a:solidFill>
                <a:srgbClr val="800000"/>
              </a:solidFill>
              <a:latin typeface="Constantia" pitchFamily="18" charset="0"/>
            </a:endParaRPr>
          </a:p>
          <a:p>
            <a:r>
              <a:rPr lang="en-US" dirty="0" err="1">
                <a:solidFill>
                  <a:srgbClr val="800000"/>
                </a:solidFill>
                <a:latin typeface="Constantia" pitchFamily="18" charset="0"/>
              </a:rPr>
              <a:t>V</a:t>
            </a:r>
            <a:r>
              <a:rPr lang="en-US" dirty="0">
                <a:solidFill>
                  <a:srgbClr val="800000"/>
                </a:solidFill>
                <a:latin typeface="Constantia" pitchFamily="18" charset="0"/>
              </a:rPr>
              <a:t>: Volatility </a:t>
            </a:r>
            <a:r>
              <a:rPr lang="en-US" dirty="0" err="1">
                <a:solidFill>
                  <a:srgbClr val="800000"/>
                </a:solidFill>
                <a:latin typeface="Constantia" pitchFamily="18" charset="0"/>
                <a:sym typeface="Symbol" pitchFamily="18" charset="2"/>
              </a:rPr>
              <a:t></a:t>
            </a:r>
            <a:r>
              <a:rPr lang="en-US" dirty="0">
                <a:solidFill>
                  <a:srgbClr val="800000"/>
                </a:solidFill>
                <a:latin typeface="Constantia" pitchFamily="18" charset="0"/>
                <a:sym typeface="Symbol" pitchFamily="18" charset="2"/>
              </a:rPr>
              <a:t> (</a:t>
            </a:r>
            <a:r>
              <a:rPr lang="en-US" dirty="0" err="1">
                <a:solidFill>
                  <a:srgbClr val="800000"/>
                </a:solidFill>
                <a:latin typeface="Constantia" pitchFamily="18" charset="0"/>
                <a:sym typeface="Symbol" pitchFamily="18" charset="2"/>
              </a:rPr>
              <a:t>VIX</a:t>
            </a:r>
            <a:r>
              <a:rPr lang="en-US" dirty="0">
                <a:solidFill>
                  <a:srgbClr val="800000"/>
                </a:solidFill>
                <a:latin typeface="Constantia" pitchFamily="18" charset="0"/>
                <a:sym typeface="Symbol" pitchFamily="18" charset="2"/>
              </a:rPr>
              <a:t>)</a:t>
            </a:r>
            <a:endParaRPr lang="en-US" sz="2400" baseline="30000" dirty="0">
              <a:solidFill>
                <a:srgbClr val="800000"/>
              </a:solidFill>
              <a:latin typeface="Constantia" pitchFamily="18" charset="0"/>
              <a:sym typeface="Symbol" pitchFamily="18" charset="2"/>
            </a:endParaRPr>
          </a:p>
          <a:p>
            <a:endParaRPr lang="en-US" dirty="0">
              <a:solidFill>
                <a:srgbClr val="800000"/>
              </a:solidFill>
              <a:latin typeface="Constantia" pitchFamily="18" charset="0"/>
              <a:sym typeface="Symbol" pitchFamily="18" charset="2"/>
            </a:endParaRPr>
          </a:p>
          <a:p>
            <a:r>
              <a:rPr lang="en-US" dirty="0" err="1">
                <a:solidFill>
                  <a:srgbClr val="800000"/>
                </a:solidFill>
                <a:latin typeface="Constantia" pitchFamily="18" charset="0"/>
                <a:sym typeface="Symbol" pitchFamily="18" charset="2"/>
              </a:rPr>
              <a:t></a:t>
            </a:r>
            <a:r>
              <a:rPr lang="en-US" dirty="0">
                <a:solidFill>
                  <a:srgbClr val="800000"/>
                </a:solidFill>
                <a:latin typeface="Constantia" pitchFamily="18" charset="0"/>
                <a:sym typeface="Symbol" pitchFamily="18" charset="2"/>
              </a:rPr>
              <a:t> </a:t>
            </a:r>
            <a:r>
              <a:rPr lang="en-US" dirty="0" err="1">
                <a:solidFill>
                  <a:srgbClr val="800000"/>
                </a:solidFill>
                <a:latin typeface="Constantia" pitchFamily="18" charset="0"/>
                <a:sym typeface="Symbol" pitchFamily="18" charset="2"/>
              </a:rPr>
              <a:t></a:t>
            </a:r>
            <a:r>
              <a:rPr lang="en-US" dirty="0">
                <a:solidFill>
                  <a:srgbClr val="800000"/>
                </a:solidFill>
                <a:latin typeface="Constantia" pitchFamily="18" charset="0"/>
                <a:sym typeface="Symbol" pitchFamily="18" charset="2"/>
              </a:rPr>
              <a:t> (</a:t>
            </a:r>
            <a:r>
              <a:rPr lang="en-US" dirty="0" err="1">
                <a:solidFill>
                  <a:srgbClr val="800000"/>
                </a:solidFill>
                <a:latin typeface="Constantia" pitchFamily="18" charset="0"/>
                <a:sym typeface="Symbol" pitchFamily="18" charset="2"/>
              </a:rPr>
              <a:t>V</a:t>
            </a:r>
            <a:r>
              <a:rPr lang="en-US" dirty="0">
                <a:solidFill>
                  <a:srgbClr val="800000"/>
                </a:solidFill>
                <a:latin typeface="Constantia" pitchFamily="18" charset="0"/>
                <a:sym typeface="Symbol" pitchFamily="18" charset="2"/>
              </a:rPr>
              <a:t> – V</a:t>
            </a:r>
            <a:r>
              <a:rPr lang="en-US" baseline="-25000" dirty="0">
                <a:solidFill>
                  <a:srgbClr val="800000"/>
                </a:solidFill>
                <a:latin typeface="Constantia" pitchFamily="18" charset="0"/>
                <a:sym typeface="Symbol" pitchFamily="18" charset="2"/>
              </a:rPr>
              <a:t>C</a:t>
            </a:r>
            <a:r>
              <a:rPr lang="en-US" dirty="0">
                <a:solidFill>
                  <a:srgbClr val="800000"/>
                </a:solidFill>
                <a:latin typeface="Constantia" pitchFamily="18" charset="0"/>
                <a:sym typeface="Symbol" pitchFamily="18" charset="2"/>
              </a:rPr>
              <a:t>)</a:t>
            </a:r>
            <a:endParaRPr lang="en-US" dirty="0">
              <a:solidFill>
                <a:srgbClr val="800000"/>
              </a:solidFill>
              <a:latin typeface="Constantia" pitchFamily="18" charset="0"/>
            </a:endParaRPr>
          </a:p>
        </p:txBody>
      </p:sp>
      <p:sp>
        <p:nvSpPr>
          <p:cNvPr id="1027" name="Text Box 2"/>
          <p:cNvSpPr txBox="1">
            <a:spLocks noChangeArrowheads="1"/>
          </p:cNvSpPr>
          <p:nvPr/>
        </p:nvSpPr>
        <p:spPr bwMode="auto">
          <a:xfrm>
            <a:off x="381000" y="228600"/>
            <a:ext cx="8305800" cy="830987"/>
          </a:xfrm>
          <a:prstGeom prst="rect">
            <a:avLst/>
          </a:prstGeom>
          <a:solidFill>
            <a:schemeClr val="accent3">
              <a:lumMod val="40000"/>
              <a:lumOff val="60000"/>
            </a:schemeClr>
          </a:solidFill>
          <a:ln w="9525">
            <a:noFill/>
            <a:miter lim="800000"/>
            <a:headEnd/>
            <a:tailEnd/>
          </a:ln>
          <a:effectLst/>
        </p:spPr>
        <p:txBody>
          <a:bodyPr wrap="square" lIns="91430" tIns="45715" rIns="91430" bIns="45715">
            <a:spAutoFit/>
          </a:bodyPr>
          <a:lstStyle/>
          <a:p>
            <a:pPr algn="ctr"/>
            <a:r>
              <a:rPr lang="en-US" sz="2800" dirty="0">
                <a:solidFill>
                  <a:srgbClr val="FF0000"/>
                </a:solidFill>
                <a:latin typeface="Helvetica Neue Light"/>
                <a:cs typeface="Helvetica Neue Light"/>
              </a:rPr>
              <a:t>Transitions in Financial Markets</a:t>
            </a:r>
          </a:p>
          <a:p>
            <a:pPr algn="ctr"/>
            <a:r>
              <a:rPr lang="en-US" sz="2000" dirty="0">
                <a:solidFill>
                  <a:srgbClr val="0000FF"/>
                </a:solidFill>
                <a:latin typeface="Constantia" pitchFamily="18" charset="0"/>
              </a:rPr>
              <a:t>First order phase transitions – </a:t>
            </a:r>
            <a:r>
              <a:rPr lang="en-US" sz="2000" dirty="0" err="1">
                <a:solidFill>
                  <a:srgbClr val="0000FF"/>
                </a:solidFill>
                <a:latin typeface="Constantia" pitchFamily="18" charset="0"/>
              </a:rPr>
              <a:t>metastability</a:t>
            </a:r>
            <a:r>
              <a:rPr lang="en-US" sz="2000" dirty="0">
                <a:solidFill>
                  <a:srgbClr val="0000FF"/>
                </a:solidFill>
                <a:latin typeface="Constantia" pitchFamily="18" charset="0"/>
              </a:rPr>
              <a:t>, nucleation, hysteresis</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0" name="Rectangle 1"/>
              <p:cNvSpPr>
                <a:spLocks noChangeArrowheads="1"/>
              </p:cNvSpPr>
              <p:nvPr/>
            </p:nvSpPr>
            <p:spPr bwMode="auto">
              <a:xfrm>
                <a:off x="381000" y="762000"/>
                <a:ext cx="8382000" cy="6155521"/>
              </a:xfrm>
              <a:prstGeom prst="rect">
                <a:avLst/>
              </a:prstGeom>
              <a:noFill/>
              <a:ln w="9525">
                <a:noFill/>
                <a:miter lim="800000"/>
                <a:headEnd/>
                <a:tailEnd/>
              </a:ln>
            </p:spPr>
            <p:txBody>
              <a:bodyPr lIns="91430" tIns="45715" rIns="91430" bIns="45715">
                <a:spAutoFit/>
              </a:bodyPr>
              <a:lstStyle/>
              <a:p>
                <a:r>
                  <a:rPr lang="en-US" sz="2800" dirty="0">
                    <a:solidFill>
                      <a:srgbClr val="0000FF"/>
                    </a:solidFill>
                    <a:latin typeface="Constantia" pitchFamily="18" charset="0"/>
                  </a:rPr>
                  <a:t>Before a 1</a:t>
                </a:r>
                <a:r>
                  <a:rPr lang="en-US" sz="2800" baseline="30000" dirty="0">
                    <a:solidFill>
                      <a:srgbClr val="0000FF"/>
                    </a:solidFill>
                    <a:latin typeface="Constantia" pitchFamily="18" charset="0"/>
                  </a:rPr>
                  <a:t>st</a:t>
                </a:r>
                <a:r>
                  <a:rPr lang="en-US" sz="2800" dirty="0">
                    <a:solidFill>
                      <a:srgbClr val="0000FF"/>
                    </a:solidFill>
                    <a:latin typeface="Constantia" pitchFamily="18" charset="0"/>
                  </a:rPr>
                  <a:t> Order Phase Transition</a:t>
                </a:r>
                <a:endParaRPr lang="en-US" sz="2800" dirty="0">
                  <a:solidFill>
                    <a:srgbClr val="800000"/>
                  </a:solidFill>
                  <a:latin typeface="Constantia" pitchFamily="18" charset="0"/>
                </a:endParaRPr>
              </a:p>
              <a:p>
                <a:endParaRPr lang="en-US" dirty="0">
                  <a:solidFill>
                    <a:srgbClr val="800000"/>
                  </a:solidFill>
                  <a:latin typeface="Constantia" pitchFamily="18" charset="0"/>
                </a:endParaRPr>
              </a:p>
              <a:p>
                <a:r>
                  <a:rPr lang="en-US" sz="2400" dirty="0">
                    <a:solidFill>
                      <a:srgbClr val="800000"/>
                    </a:solidFill>
                    <a:latin typeface="Constantia" pitchFamily="18" charset="0"/>
                    <a:sym typeface="Symbol" pitchFamily="18" charset="2"/>
                  </a:rPr>
                  <a:t>Transition occurs via nucleation and growth of bubbles</a:t>
                </a:r>
              </a:p>
              <a:p>
                <a:endParaRPr lang="en-US" sz="2400" dirty="0">
                  <a:solidFill>
                    <a:srgbClr val="800000"/>
                  </a:solidFill>
                  <a:latin typeface="Constantia" pitchFamily="18" charset="0"/>
                  <a:sym typeface="Symbol" pitchFamily="18" charset="2"/>
                </a:endParaRPr>
              </a:p>
              <a:p>
                <a:r>
                  <a:rPr lang="en-US" sz="2400" dirty="0">
                    <a:solidFill>
                      <a:srgbClr val="800000"/>
                    </a:solidFill>
                    <a:latin typeface="Constantia" pitchFamily="18" charset="0"/>
                    <a:sym typeface="Symbol" pitchFamily="18" charset="2"/>
                  </a:rPr>
                  <a:t>	</a:t>
                </a:r>
                <a:r>
                  <a:rPr lang="en-US" sz="2000" dirty="0">
                    <a:solidFill>
                      <a:srgbClr val="006600"/>
                    </a:solidFill>
                    <a:latin typeface="Constantia" pitchFamily="18" charset="0"/>
                    <a:sym typeface="Symbol" pitchFamily="18" charset="2"/>
                  </a:rPr>
                  <a:t>Classical: C</a:t>
                </a:r>
                <a:r>
                  <a:rPr lang="en-US" sz="2000" dirty="0">
                    <a:solidFill>
                      <a:srgbClr val="006600"/>
                    </a:solidFill>
                    <a:latin typeface="Constantia" pitchFamily="18" charset="0"/>
                  </a:rPr>
                  <a:t>orrelation lengths and times </a:t>
                </a:r>
                <a:r>
                  <a:rPr lang="en-US" sz="2000" dirty="0">
                    <a:solidFill>
                      <a:srgbClr val="006600"/>
                    </a:solidFill>
                    <a:latin typeface="Constantia" pitchFamily="18" charset="0"/>
                    <a:sym typeface="Symbol" pitchFamily="18" charset="2"/>
                  </a:rPr>
                  <a:t>are small</a:t>
                </a:r>
              </a:p>
              <a:p>
                <a:r>
                  <a:rPr lang="en-US" sz="2000" dirty="0">
                    <a:solidFill>
                      <a:srgbClr val="006600"/>
                    </a:solidFill>
                    <a:latin typeface="Constantia" pitchFamily="18" charset="0"/>
                    <a:sym typeface="Symbol" pitchFamily="18" charset="2"/>
                  </a:rPr>
                  <a:t>	Nonclassical:  C</a:t>
                </a:r>
                <a:r>
                  <a:rPr lang="en-US" sz="2000" dirty="0">
                    <a:solidFill>
                      <a:srgbClr val="006600"/>
                    </a:solidFill>
                    <a:latin typeface="Constantia" pitchFamily="18" charset="0"/>
                  </a:rPr>
                  <a:t>orrelation lengths and times </a:t>
                </a:r>
                <a:r>
                  <a:rPr lang="en-US" sz="2000" dirty="0">
                    <a:solidFill>
                      <a:srgbClr val="006600"/>
                    </a:solidFill>
                    <a:latin typeface="Constantia" pitchFamily="18" charset="0"/>
                    <a:sym typeface="Symbol" pitchFamily="18" charset="2"/>
                  </a:rPr>
                  <a:t> </a:t>
                </a:r>
              </a:p>
              <a:p>
                <a:endParaRPr lang="en-US" sz="2400" dirty="0">
                  <a:solidFill>
                    <a:srgbClr val="800000"/>
                  </a:solidFill>
                  <a:latin typeface="Constantia" pitchFamily="18" charset="0"/>
                  <a:sym typeface="Symbol" pitchFamily="18" charset="2"/>
                </a:endParaRPr>
              </a:p>
              <a:p>
                <a:r>
                  <a:rPr lang="en-US" sz="2400" dirty="0">
                    <a:solidFill>
                      <a:srgbClr val="800000"/>
                    </a:solidFill>
                    <a:latin typeface="Constantia" pitchFamily="18" charset="0"/>
                    <a:sym typeface="Symbol" pitchFamily="18" charset="2"/>
                  </a:rPr>
                  <a:t>Large fluctuations (volatility is high) – measured by the Ginzburg Criterion</a:t>
                </a:r>
              </a:p>
              <a:p>
                <a:endParaRPr lang="en-US" sz="2400" dirty="0">
                  <a:solidFill>
                    <a:srgbClr val="800000"/>
                  </a:solidFill>
                  <a:latin typeface="Constantia" pitchFamily="18" charset="0"/>
                  <a:sym typeface="Symbol" pitchFamily="18" charset="2"/>
                </a:endParaRPr>
              </a:p>
              <a:p>
                <a:r>
                  <a:rPr lang="en-US" sz="2400" dirty="0">
                    <a:solidFill>
                      <a:srgbClr val="800000"/>
                    </a:solidFill>
                    <a:latin typeface="Constantia" pitchFamily="18" charset="0"/>
                    <a:sym typeface="Symbol" pitchFamily="18" charset="2"/>
                  </a:rPr>
                  <a:t>Risk function (of bubble formation):</a:t>
                </a:r>
              </a:p>
              <a:p>
                <a:endParaRPr lang="en-US" sz="2400" dirty="0">
                  <a:solidFill>
                    <a:srgbClr val="800000"/>
                  </a:solidFill>
                  <a:latin typeface="Constantia" pitchFamily="18" charset="0"/>
                  <a:sym typeface="Symbol" pitchFamily="18" charset="2"/>
                </a:endParaRPr>
              </a:p>
              <a:p>
                <a:r>
                  <a:rPr lang="en-US" sz="2000" dirty="0">
                    <a:solidFill>
                      <a:srgbClr val="006600"/>
                    </a:solidFill>
                    <a:latin typeface="Constantia" pitchFamily="18" charset="0"/>
                    <a:sym typeface="Symbol" pitchFamily="18" charset="2"/>
                  </a:rPr>
                  <a:t>	Related to nucleation rate of bubbles, </a:t>
                </a:r>
              </a:p>
              <a:p>
                <a:r>
                  <a:rPr lang="en-US" sz="2000" dirty="0">
                    <a:solidFill>
                      <a:srgbClr val="006600"/>
                    </a:solidFill>
                    <a:latin typeface="Constantia" pitchFamily="18" charset="0"/>
                    <a:sym typeface="Symbol" pitchFamily="18" charset="2"/>
                  </a:rPr>
                  <a:t>	Lifetime in the metastable state is inverse of nucleation rate</a:t>
                </a:r>
              </a:p>
              <a:p>
                <a:endParaRPr lang="en-US" sz="2400" dirty="0">
                  <a:solidFill>
                    <a:srgbClr val="800000"/>
                  </a:solidFill>
                  <a:latin typeface="Constantia" pitchFamily="18" charset="0"/>
                  <a:sym typeface="Symbol" pitchFamily="18" charset="2"/>
                </a:endParaRPr>
              </a:p>
              <a:p>
                <a:r>
                  <a:rPr lang="en-US" sz="2400" dirty="0">
                    <a:solidFill>
                      <a:srgbClr val="800000"/>
                    </a:solidFill>
                    <a:latin typeface="Constantia" pitchFamily="18" charset="0"/>
                  </a:rPr>
                  <a:t>Scaling (fat tail) exponents can be calculated:  (</a:t>
                </a:r>
                <a:r>
                  <a:rPr lang="en-US" sz="2400" dirty="0">
                    <a:solidFill>
                      <a:srgbClr val="061DFF"/>
                    </a:solidFill>
                    <a:latin typeface="Constantia" pitchFamily="18" charset="0"/>
                  </a:rPr>
                  <a:t>Prob </a:t>
                </a:r>
                <a14:m>
                  <m:oMath xmlns:m="http://schemas.openxmlformats.org/officeDocument/2006/math">
                    <m:r>
                      <a:rPr lang="en-US" sz="2400" i="1" smtClean="0">
                        <a:solidFill>
                          <a:srgbClr val="061DFF"/>
                        </a:solidFill>
                        <a:latin typeface="Cambria Math" panose="02040503050406030204" pitchFamily="18" charset="0"/>
                        <a:ea typeface="Cambria Math" panose="02040503050406030204" pitchFamily="18" charset="0"/>
                      </a:rPr>
                      <m:t>∝</m:t>
                    </m:r>
                    <m:sSup>
                      <m:sSupPr>
                        <m:ctrlPr>
                          <a:rPr lang="en-US" sz="2400" b="0" i="1" smtClean="0">
                            <a:solidFill>
                              <a:srgbClr val="061DFF"/>
                            </a:solidFill>
                            <a:latin typeface="Cambria Math" panose="02040503050406030204" pitchFamily="18" charset="0"/>
                            <a:ea typeface="Cambria Math" panose="02040503050406030204" pitchFamily="18" charset="0"/>
                          </a:rPr>
                        </m:ctrlPr>
                      </m:sSupPr>
                      <m:e>
                        <m:r>
                          <a:rPr lang="en-US" sz="2400" b="0" i="1" smtClean="0">
                            <a:solidFill>
                              <a:srgbClr val="061DFF"/>
                            </a:solidFill>
                            <a:latin typeface="Cambria Math" panose="02040503050406030204" pitchFamily="18" charset="0"/>
                            <a:ea typeface="Cambria Math" panose="02040503050406030204" pitchFamily="18" charset="0"/>
                          </a:rPr>
                          <m:t>𝑥</m:t>
                        </m:r>
                      </m:e>
                      <m:sup>
                        <m:r>
                          <a:rPr lang="en-US" sz="2400" b="0" i="1" smtClean="0">
                            <a:solidFill>
                              <a:srgbClr val="061DFF"/>
                            </a:solidFill>
                            <a:latin typeface="Cambria Math" panose="02040503050406030204" pitchFamily="18" charset="0"/>
                            <a:ea typeface="Cambria Math" panose="02040503050406030204" pitchFamily="18" charset="0"/>
                          </a:rPr>
                          <m:t>−</m:t>
                        </m:r>
                        <m:r>
                          <a:rPr lang="en-US" sz="2400" b="0" i="1" smtClean="0">
                            <a:solidFill>
                              <a:srgbClr val="061DFF"/>
                            </a:solidFill>
                            <a:latin typeface="Cambria Math" panose="02040503050406030204" pitchFamily="18" charset="0"/>
                            <a:ea typeface="Cambria Math" panose="02040503050406030204" pitchFamily="18" charset="0"/>
                          </a:rPr>
                          <m:t>𝛼</m:t>
                        </m:r>
                      </m:sup>
                    </m:sSup>
                    <m:r>
                      <a:rPr lang="en-US" sz="2400" b="0" i="1" smtClean="0">
                        <a:solidFill>
                          <a:srgbClr val="800000"/>
                        </a:solidFill>
                        <a:latin typeface="Cambria Math" panose="02040503050406030204" pitchFamily="18" charset="0"/>
                        <a:ea typeface="Cambria Math" panose="02040503050406030204" pitchFamily="18" charset="0"/>
                      </a:rPr>
                      <m:t>)</m:t>
                    </m:r>
                  </m:oMath>
                </a14:m>
                <a:endParaRPr lang="en-US" sz="2400" b="0" dirty="0">
                  <a:solidFill>
                    <a:srgbClr val="800000"/>
                  </a:solidFill>
                  <a:latin typeface="Constantia" pitchFamily="18" charset="0"/>
                  <a:ea typeface="Cambria Math" panose="02040503050406030204" pitchFamily="18" charset="0"/>
                </a:endParaRPr>
              </a:p>
              <a:p>
                <a:r>
                  <a:rPr lang="en-US" sz="2400" dirty="0">
                    <a:solidFill>
                      <a:srgbClr val="800000"/>
                    </a:solidFill>
                    <a:latin typeface="Constantia" pitchFamily="18" charset="0"/>
                  </a:rPr>
                  <a:t>       </a:t>
                </a:r>
              </a:p>
            </p:txBody>
          </p:sp>
        </mc:Choice>
        <mc:Fallback xmlns="">
          <p:sp>
            <p:nvSpPr>
              <p:cNvPr id="37890" name="Rectangle 1"/>
              <p:cNvSpPr>
                <a:spLocks noRot="1" noChangeAspect="1" noMove="1" noResize="1" noEditPoints="1" noAdjustHandles="1" noChangeArrowheads="1" noChangeShapeType="1" noTextEdit="1"/>
              </p:cNvSpPr>
              <p:nvPr/>
            </p:nvSpPr>
            <p:spPr bwMode="auto">
              <a:xfrm>
                <a:off x="381000" y="762000"/>
                <a:ext cx="8382000" cy="6155521"/>
              </a:xfrm>
              <a:prstGeom prst="rect">
                <a:avLst/>
              </a:prstGeom>
              <a:blipFill>
                <a:blip r:embed="rId3"/>
                <a:stretch>
                  <a:fillRect l="-1362" t="-1237"/>
                </a:stretch>
              </a:blipFill>
              <a:ln w="9525">
                <a:noFill/>
                <a:miter lim="800000"/>
                <a:headEnd/>
                <a:tailEnd/>
              </a:ln>
            </p:spPr>
            <p:txBody>
              <a:bodyPr/>
              <a:lstStyle/>
              <a:p>
                <a:r>
                  <a:rPr lang="en-US">
                    <a:noFill/>
                  </a:rPr>
                  <a:t> </a:t>
                </a:r>
              </a:p>
            </p:txBody>
          </p:sp>
        </mc:Fallback>
      </mc:AlternateContent>
      <p:sp>
        <p:nvSpPr>
          <p:cNvPr id="37891" name="Text Box 2"/>
          <p:cNvSpPr txBox="1">
            <a:spLocks noChangeArrowheads="1"/>
          </p:cNvSpPr>
          <p:nvPr/>
        </p:nvSpPr>
        <p:spPr bwMode="auto">
          <a:xfrm>
            <a:off x="327025" y="185738"/>
            <a:ext cx="8458200" cy="523210"/>
          </a:xfrm>
          <a:prstGeom prst="rect">
            <a:avLst/>
          </a:prstGeom>
          <a:solidFill>
            <a:schemeClr val="accent3">
              <a:lumMod val="40000"/>
              <a:lumOff val="60000"/>
            </a:schemeClr>
          </a:solidFill>
          <a:ln w="9525">
            <a:noFill/>
            <a:miter lim="800000"/>
            <a:headEnd/>
            <a:tailEnd/>
          </a:ln>
        </p:spPr>
        <p:txBody>
          <a:bodyPr lIns="91430" tIns="45715" rIns="91430" bIns="45715">
            <a:spAutoFit/>
          </a:bodyPr>
          <a:lstStyle/>
          <a:p>
            <a:pPr algn="ctr">
              <a:spcBef>
                <a:spcPct val="50000"/>
              </a:spcBef>
            </a:pPr>
            <a:r>
              <a:rPr lang="en-US" sz="2800" dirty="0">
                <a:solidFill>
                  <a:srgbClr val="FF0000"/>
                </a:solidFill>
                <a:latin typeface="Constantia" panose="02030602050306030303" pitchFamily="18" charset="0"/>
              </a:rPr>
              <a:t>Phase Transitions and Markets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376E9DB7-B910-244E-822A-71F1CDB46A0F}"/>
              </a:ext>
            </a:extLst>
          </p:cNvPr>
          <p:cNvSpPr txBox="1">
            <a:spLocks noChangeArrowheads="1"/>
          </p:cNvSpPr>
          <p:nvPr/>
        </p:nvSpPr>
        <p:spPr bwMode="auto">
          <a:xfrm>
            <a:off x="327025" y="185738"/>
            <a:ext cx="8458200" cy="523210"/>
          </a:xfrm>
          <a:prstGeom prst="rect">
            <a:avLst/>
          </a:prstGeom>
          <a:solidFill>
            <a:schemeClr val="accent3">
              <a:lumMod val="40000"/>
              <a:lumOff val="60000"/>
            </a:schemeClr>
          </a:solidFill>
          <a:ln w="9525">
            <a:noFill/>
            <a:miter lim="800000"/>
            <a:headEnd/>
            <a:tailEnd/>
          </a:ln>
        </p:spPr>
        <p:txBody>
          <a:bodyPr lIns="91430" tIns="45715" rIns="91430" bIns="45715">
            <a:spAutoFit/>
          </a:bodyPr>
          <a:lstStyle/>
          <a:p>
            <a:pPr algn="ctr">
              <a:spcBef>
                <a:spcPct val="50000"/>
              </a:spcBef>
            </a:pPr>
            <a:r>
              <a:rPr lang="en-US" sz="2800" dirty="0">
                <a:solidFill>
                  <a:srgbClr val="FF0000"/>
                </a:solidFill>
                <a:latin typeface="Constantia" panose="02030602050306030303" pitchFamily="18" charset="0"/>
              </a:rPr>
              <a:t>The VIX Index:  Plays the role of “Temperature”</a:t>
            </a:r>
          </a:p>
        </p:txBody>
      </p:sp>
      <p:pic>
        <p:nvPicPr>
          <p:cNvPr id="3" name="Picture 2">
            <a:extLst>
              <a:ext uri="{FF2B5EF4-FFF2-40B4-BE49-F238E27FC236}">
                <a16:creationId xmlns:a16="http://schemas.microsoft.com/office/drawing/2014/main" id="{3631D948-250B-0F42-977D-C17AEFFBCFE7}"/>
              </a:ext>
            </a:extLst>
          </p:cNvPr>
          <p:cNvPicPr>
            <a:picLocks noChangeAspect="1"/>
          </p:cNvPicPr>
          <p:nvPr/>
        </p:nvPicPr>
        <p:blipFill>
          <a:blip r:embed="rId2"/>
          <a:stretch>
            <a:fillRect/>
          </a:stretch>
        </p:blipFill>
        <p:spPr>
          <a:xfrm>
            <a:off x="0" y="877771"/>
            <a:ext cx="9144000" cy="5903650"/>
          </a:xfrm>
          <a:prstGeom prst="rect">
            <a:avLst/>
          </a:prstGeom>
        </p:spPr>
      </p:pic>
      <p:sp>
        <p:nvSpPr>
          <p:cNvPr id="6" name="TextBox 5">
            <a:extLst>
              <a:ext uri="{FF2B5EF4-FFF2-40B4-BE49-F238E27FC236}">
                <a16:creationId xmlns:a16="http://schemas.microsoft.com/office/drawing/2014/main" id="{41AEC638-C53A-0A4A-9E9E-2462DB6C8745}"/>
              </a:ext>
            </a:extLst>
          </p:cNvPr>
          <p:cNvSpPr txBox="1"/>
          <p:nvPr/>
        </p:nvSpPr>
        <p:spPr>
          <a:xfrm>
            <a:off x="5895703" y="2952205"/>
            <a:ext cx="1018902" cy="369332"/>
          </a:xfrm>
          <a:prstGeom prst="rect">
            <a:avLst/>
          </a:prstGeom>
          <a:solidFill>
            <a:schemeClr val="accent3">
              <a:lumMod val="40000"/>
              <a:lumOff val="60000"/>
            </a:schemeClr>
          </a:solidFill>
          <a:ln>
            <a:noFill/>
          </a:ln>
        </p:spPr>
        <p:txBody>
          <a:bodyPr wrap="square" rtlCol="0">
            <a:spAutoFit/>
          </a:bodyPr>
          <a:lstStyle/>
          <a:p>
            <a:pPr algn="ctr"/>
            <a:r>
              <a:rPr lang="en-US" dirty="0"/>
              <a:t>SP500</a:t>
            </a:r>
          </a:p>
        </p:txBody>
      </p:sp>
      <p:cxnSp>
        <p:nvCxnSpPr>
          <p:cNvPr id="8" name="Straight Arrow Connector 7">
            <a:extLst>
              <a:ext uri="{FF2B5EF4-FFF2-40B4-BE49-F238E27FC236}">
                <a16:creationId xmlns:a16="http://schemas.microsoft.com/office/drawing/2014/main" id="{261DB1B5-DAD8-F647-ADE6-5BF6950DBF73}"/>
              </a:ext>
            </a:extLst>
          </p:cNvPr>
          <p:cNvCxnSpPr>
            <a:cxnSpLocks/>
          </p:cNvCxnSpPr>
          <p:nvPr/>
        </p:nvCxnSpPr>
        <p:spPr>
          <a:xfrm>
            <a:off x="6557554" y="3321537"/>
            <a:ext cx="418012" cy="38831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A3A65C4-9C63-8040-BE36-7ED37FD17112}"/>
              </a:ext>
            </a:extLst>
          </p:cNvPr>
          <p:cNvSpPr txBox="1"/>
          <p:nvPr/>
        </p:nvSpPr>
        <p:spPr>
          <a:xfrm>
            <a:off x="6975566" y="4876304"/>
            <a:ext cx="1018902" cy="369332"/>
          </a:xfrm>
          <a:prstGeom prst="rect">
            <a:avLst/>
          </a:prstGeom>
          <a:solidFill>
            <a:schemeClr val="accent3">
              <a:lumMod val="40000"/>
              <a:lumOff val="60000"/>
            </a:schemeClr>
          </a:solidFill>
          <a:ln>
            <a:noFill/>
          </a:ln>
        </p:spPr>
        <p:txBody>
          <a:bodyPr wrap="square" rtlCol="0">
            <a:spAutoFit/>
          </a:bodyPr>
          <a:lstStyle/>
          <a:p>
            <a:pPr algn="ctr"/>
            <a:r>
              <a:rPr lang="en-US" dirty="0"/>
              <a:t>VIX</a:t>
            </a:r>
          </a:p>
        </p:txBody>
      </p:sp>
      <p:cxnSp>
        <p:nvCxnSpPr>
          <p:cNvPr id="13" name="Straight Arrow Connector 12">
            <a:extLst>
              <a:ext uri="{FF2B5EF4-FFF2-40B4-BE49-F238E27FC236}">
                <a16:creationId xmlns:a16="http://schemas.microsoft.com/office/drawing/2014/main" id="{B04B544E-8798-724D-A786-BA90A881C065}"/>
              </a:ext>
            </a:extLst>
          </p:cNvPr>
          <p:cNvCxnSpPr/>
          <p:nvPr/>
        </p:nvCxnSpPr>
        <p:spPr>
          <a:xfrm flipH="1">
            <a:off x="6557554" y="5245636"/>
            <a:ext cx="574766" cy="41493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7"/>
          <p:cNvSpPr txBox="1">
            <a:spLocks noChangeArrowheads="1"/>
          </p:cNvSpPr>
          <p:nvPr/>
        </p:nvSpPr>
        <p:spPr bwMode="auto">
          <a:xfrm>
            <a:off x="333256" y="295988"/>
            <a:ext cx="8499218" cy="523220"/>
          </a:xfrm>
          <a:prstGeom prst="rect">
            <a:avLst/>
          </a:prstGeom>
          <a:solidFill>
            <a:schemeClr val="accent3">
              <a:lumMod val="40000"/>
              <a:lumOff val="60000"/>
            </a:schemeClr>
          </a:solidFill>
          <a:ln w="9525">
            <a:noFill/>
            <a:miter lim="800000"/>
            <a:headEnd/>
            <a:tailEnd/>
          </a:ln>
        </p:spPr>
        <p:txBody>
          <a:bodyPr wrap="square">
            <a:spAutoFit/>
          </a:bodyPr>
          <a:lstStyle/>
          <a:p>
            <a:pPr algn="ctr"/>
            <a:r>
              <a:rPr lang="en-US" sz="2800" dirty="0">
                <a:solidFill>
                  <a:srgbClr val="FF0000"/>
                </a:solidFill>
                <a:latin typeface="Constantia" panose="02030602050306030303" pitchFamily="18" charset="0"/>
              </a:rPr>
              <a:t>Simple Phase Diagram for the Markets</a:t>
            </a:r>
          </a:p>
        </p:txBody>
      </p:sp>
      <p:cxnSp>
        <p:nvCxnSpPr>
          <p:cNvPr id="12" name="Straight Connector 11"/>
          <p:cNvCxnSpPr/>
          <p:nvPr/>
        </p:nvCxnSpPr>
        <p:spPr>
          <a:xfrm>
            <a:off x="2819400" y="3214688"/>
            <a:ext cx="4038600" cy="1587"/>
          </a:xfrm>
          <a:prstGeom prst="line">
            <a:avLst/>
          </a:prstGeom>
          <a:ln w="28575">
            <a:solidFill>
              <a:srgbClr val="8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057400" y="5710238"/>
            <a:ext cx="55626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2866231" y="3702844"/>
            <a:ext cx="402272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4827588" y="3159125"/>
            <a:ext cx="90487" cy="904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46"/>
          <p:cNvGrpSpPr>
            <a:grpSpLocks/>
          </p:cNvGrpSpPr>
          <p:nvPr/>
        </p:nvGrpSpPr>
        <p:grpSpPr bwMode="auto">
          <a:xfrm>
            <a:off x="4343400" y="2825750"/>
            <a:ext cx="1050925" cy="941388"/>
            <a:chOff x="4360025" y="2679160"/>
            <a:chExt cx="1050175" cy="940725"/>
          </a:xfrm>
        </p:grpSpPr>
        <p:sp>
          <p:nvSpPr>
            <p:cNvPr id="20" name="Arc 19"/>
            <p:cNvSpPr/>
            <p:nvPr/>
          </p:nvSpPr>
          <p:spPr>
            <a:xfrm flipV="1">
              <a:off x="4496453" y="2706129"/>
              <a:ext cx="913747" cy="913756"/>
            </a:xfrm>
            <a:prstGeom prst="arc">
              <a:avLst/>
            </a:prstGeom>
            <a:ln w="5715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Arc 20"/>
            <p:cNvSpPr/>
            <p:nvPr/>
          </p:nvSpPr>
          <p:spPr>
            <a:xfrm rot="5400000" flipV="1">
              <a:off x="4360021" y="2679164"/>
              <a:ext cx="913756" cy="913747"/>
            </a:xfrm>
            <a:prstGeom prst="arc">
              <a:avLst/>
            </a:prstGeom>
            <a:ln w="5715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 name="Group 47"/>
          <p:cNvGrpSpPr>
            <a:grpSpLocks/>
          </p:cNvGrpSpPr>
          <p:nvPr/>
        </p:nvGrpSpPr>
        <p:grpSpPr bwMode="auto">
          <a:xfrm>
            <a:off x="4346575" y="2673350"/>
            <a:ext cx="1049338" cy="941388"/>
            <a:chOff x="4362800" y="2526760"/>
            <a:chExt cx="1050175" cy="940725"/>
          </a:xfrm>
        </p:grpSpPr>
        <p:sp>
          <p:nvSpPr>
            <p:cNvPr id="24" name="Arc 23"/>
            <p:cNvSpPr/>
            <p:nvPr/>
          </p:nvSpPr>
          <p:spPr>
            <a:xfrm flipH="1">
              <a:off x="4362800" y="2526760"/>
              <a:ext cx="915129" cy="913756"/>
            </a:xfrm>
            <a:prstGeom prst="arc">
              <a:avLst/>
            </a:prstGeom>
            <a:ln w="5715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Arc 24"/>
            <p:cNvSpPr/>
            <p:nvPr/>
          </p:nvSpPr>
          <p:spPr>
            <a:xfrm rot="5400000" flipH="1">
              <a:off x="4498532" y="2553042"/>
              <a:ext cx="913756" cy="915129"/>
            </a:xfrm>
            <a:prstGeom prst="arc">
              <a:avLst/>
            </a:prstGeom>
            <a:ln w="57150">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8921" name="TextBox 28"/>
          <p:cNvSpPr txBox="1">
            <a:spLocks noChangeArrowheads="1"/>
          </p:cNvSpPr>
          <p:nvPr/>
        </p:nvSpPr>
        <p:spPr bwMode="auto">
          <a:xfrm>
            <a:off x="6310313" y="4471988"/>
            <a:ext cx="885114" cy="646331"/>
          </a:xfrm>
          <a:prstGeom prst="rect">
            <a:avLst/>
          </a:prstGeom>
          <a:noFill/>
          <a:ln w="9525">
            <a:noFill/>
            <a:miter lim="800000"/>
            <a:headEnd/>
            <a:tailEnd/>
          </a:ln>
        </p:spPr>
        <p:txBody>
          <a:bodyPr wrap="none">
            <a:spAutoFit/>
          </a:bodyPr>
          <a:lstStyle/>
          <a:p>
            <a:r>
              <a:rPr lang="en-US" dirty="0">
                <a:solidFill>
                  <a:srgbClr val="0000FF"/>
                </a:solidFill>
                <a:latin typeface="Constantia" pitchFamily="18" charset="0"/>
              </a:rPr>
              <a:t>High V</a:t>
            </a:r>
          </a:p>
          <a:p>
            <a:r>
              <a:rPr lang="en-US" i="1" dirty="0" err="1">
                <a:solidFill>
                  <a:srgbClr val="0000FF"/>
                </a:solidFill>
                <a:latin typeface="Constantia" pitchFamily="18" charset="0"/>
              </a:rPr>
              <a:t>f</a:t>
            </a:r>
            <a:r>
              <a:rPr lang="en-US" i="1" dirty="0">
                <a:solidFill>
                  <a:srgbClr val="0000FF"/>
                </a:solidFill>
                <a:latin typeface="Constantia" pitchFamily="18" charset="0"/>
              </a:rPr>
              <a:t>  </a:t>
            </a:r>
            <a:r>
              <a:rPr lang="en-US" dirty="0">
                <a:solidFill>
                  <a:srgbClr val="0000FF"/>
                </a:solidFill>
                <a:latin typeface="Constantia" pitchFamily="18" charset="0"/>
              </a:rPr>
              <a:t>&gt;  0</a:t>
            </a:r>
          </a:p>
        </p:txBody>
      </p:sp>
      <p:sp>
        <p:nvSpPr>
          <p:cNvPr id="38922" name="TextBox 29"/>
          <p:cNvSpPr txBox="1">
            <a:spLocks noChangeArrowheads="1"/>
          </p:cNvSpPr>
          <p:nvPr/>
        </p:nvSpPr>
        <p:spPr bwMode="auto">
          <a:xfrm>
            <a:off x="2341563" y="4471988"/>
            <a:ext cx="885114" cy="646331"/>
          </a:xfrm>
          <a:prstGeom prst="rect">
            <a:avLst/>
          </a:prstGeom>
          <a:noFill/>
          <a:ln w="9525">
            <a:noFill/>
            <a:miter lim="800000"/>
            <a:headEnd/>
            <a:tailEnd/>
          </a:ln>
        </p:spPr>
        <p:txBody>
          <a:bodyPr wrap="none">
            <a:spAutoFit/>
          </a:bodyPr>
          <a:lstStyle/>
          <a:p>
            <a:r>
              <a:rPr lang="en-US" dirty="0">
                <a:solidFill>
                  <a:srgbClr val="0000FF"/>
                </a:solidFill>
                <a:latin typeface="Constantia" pitchFamily="18" charset="0"/>
              </a:rPr>
              <a:t>High V</a:t>
            </a:r>
          </a:p>
          <a:p>
            <a:r>
              <a:rPr lang="en-US" i="1" dirty="0" err="1">
                <a:solidFill>
                  <a:srgbClr val="0000FF"/>
                </a:solidFill>
                <a:latin typeface="Constantia" pitchFamily="18" charset="0"/>
              </a:rPr>
              <a:t>f</a:t>
            </a:r>
            <a:r>
              <a:rPr lang="en-US" i="1" dirty="0">
                <a:solidFill>
                  <a:srgbClr val="0000FF"/>
                </a:solidFill>
                <a:latin typeface="Constantia" pitchFamily="18" charset="0"/>
              </a:rPr>
              <a:t>  </a:t>
            </a:r>
            <a:r>
              <a:rPr lang="en-US" dirty="0">
                <a:solidFill>
                  <a:srgbClr val="0000FF"/>
                </a:solidFill>
                <a:latin typeface="Constantia" pitchFamily="18" charset="0"/>
              </a:rPr>
              <a:t>&lt;  0</a:t>
            </a:r>
            <a:endParaRPr lang="en-US" i="1" dirty="0">
              <a:solidFill>
                <a:srgbClr val="0000FF"/>
              </a:solidFill>
              <a:latin typeface="Constantia" pitchFamily="18" charset="0"/>
            </a:endParaRPr>
          </a:p>
        </p:txBody>
      </p:sp>
      <p:sp>
        <p:nvSpPr>
          <p:cNvPr id="38923" name="TextBox 30"/>
          <p:cNvSpPr txBox="1">
            <a:spLocks noChangeArrowheads="1"/>
          </p:cNvSpPr>
          <p:nvPr/>
        </p:nvSpPr>
        <p:spPr bwMode="auto">
          <a:xfrm>
            <a:off x="2392363" y="1295400"/>
            <a:ext cx="807657" cy="646331"/>
          </a:xfrm>
          <a:prstGeom prst="rect">
            <a:avLst/>
          </a:prstGeom>
          <a:noFill/>
          <a:ln w="9525">
            <a:noFill/>
            <a:miter lim="800000"/>
            <a:headEnd/>
            <a:tailEnd/>
          </a:ln>
        </p:spPr>
        <p:txBody>
          <a:bodyPr wrap="none">
            <a:spAutoFit/>
          </a:bodyPr>
          <a:lstStyle/>
          <a:p>
            <a:r>
              <a:rPr lang="en-US" dirty="0">
                <a:solidFill>
                  <a:srgbClr val="0000FF"/>
                </a:solidFill>
                <a:latin typeface="Constantia" pitchFamily="18" charset="0"/>
              </a:rPr>
              <a:t>Low V</a:t>
            </a:r>
          </a:p>
          <a:p>
            <a:r>
              <a:rPr lang="en-US" i="1" dirty="0" err="1">
                <a:solidFill>
                  <a:srgbClr val="0000FF"/>
                </a:solidFill>
                <a:latin typeface="Constantia" pitchFamily="18" charset="0"/>
              </a:rPr>
              <a:t>f</a:t>
            </a:r>
            <a:r>
              <a:rPr lang="en-US" dirty="0">
                <a:solidFill>
                  <a:srgbClr val="0000FF"/>
                </a:solidFill>
                <a:latin typeface="Constantia" pitchFamily="18" charset="0"/>
              </a:rPr>
              <a:t>  &lt;  0</a:t>
            </a:r>
            <a:endParaRPr lang="en-US" i="1" dirty="0">
              <a:solidFill>
                <a:srgbClr val="0000FF"/>
              </a:solidFill>
              <a:latin typeface="Constantia" pitchFamily="18" charset="0"/>
            </a:endParaRPr>
          </a:p>
        </p:txBody>
      </p:sp>
      <p:sp>
        <p:nvSpPr>
          <p:cNvPr id="38924" name="TextBox 31"/>
          <p:cNvSpPr txBox="1">
            <a:spLocks noChangeArrowheads="1"/>
          </p:cNvSpPr>
          <p:nvPr/>
        </p:nvSpPr>
        <p:spPr bwMode="auto">
          <a:xfrm>
            <a:off x="6273800" y="1295400"/>
            <a:ext cx="807657" cy="646331"/>
          </a:xfrm>
          <a:prstGeom prst="rect">
            <a:avLst/>
          </a:prstGeom>
          <a:noFill/>
          <a:ln w="9525">
            <a:noFill/>
            <a:miter lim="800000"/>
            <a:headEnd/>
            <a:tailEnd/>
          </a:ln>
        </p:spPr>
        <p:txBody>
          <a:bodyPr wrap="none">
            <a:spAutoFit/>
          </a:bodyPr>
          <a:lstStyle/>
          <a:p>
            <a:r>
              <a:rPr lang="en-US" dirty="0">
                <a:solidFill>
                  <a:srgbClr val="0000FF"/>
                </a:solidFill>
                <a:latin typeface="Constantia" pitchFamily="18" charset="0"/>
              </a:rPr>
              <a:t>Low V</a:t>
            </a:r>
          </a:p>
          <a:p>
            <a:r>
              <a:rPr lang="en-US" dirty="0">
                <a:solidFill>
                  <a:srgbClr val="0000FF"/>
                </a:solidFill>
                <a:latin typeface="Constantia" pitchFamily="18" charset="0"/>
              </a:rPr>
              <a:t> </a:t>
            </a:r>
            <a:r>
              <a:rPr lang="en-US" i="1" dirty="0" err="1">
                <a:solidFill>
                  <a:srgbClr val="0000FF"/>
                </a:solidFill>
                <a:latin typeface="Constantia" pitchFamily="18" charset="0"/>
              </a:rPr>
              <a:t>f</a:t>
            </a:r>
            <a:r>
              <a:rPr lang="en-US" i="1" dirty="0">
                <a:solidFill>
                  <a:srgbClr val="0000FF"/>
                </a:solidFill>
                <a:latin typeface="Constantia" pitchFamily="18" charset="0"/>
              </a:rPr>
              <a:t>  &gt;  0</a:t>
            </a:r>
          </a:p>
        </p:txBody>
      </p:sp>
      <p:sp>
        <p:nvSpPr>
          <p:cNvPr id="38925" name="TextBox 32"/>
          <p:cNvSpPr txBox="1">
            <a:spLocks noChangeArrowheads="1"/>
          </p:cNvSpPr>
          <p:nvPr/>
        </p:nvSpPr>
        <p:spPr bwMode="auto">
          <a:xfrm>
            <a:off x="5443538" y="3238500"/>
            <a:ext cx="1484312" cy="369888"/>
          </a:xfrm>
          <a:prstGeom prst="rect">
            <a:avLst/>
          </a:prstGeom>
          <a:noFill/>
          <a:ln w="9525">
            <a:noFill/>
            <a:miter lim="800000"/>
            <a:headEnd/>
            <a:tailEnd/>
          </a:ln>
        </p:spPr>
        <p:txBody>
          <a:bodyPr wrap="none">
            <a:spAutoFit/>
          </a:bodyPr>
          <a:lstStyle/>
          <a:p>
            <a:r>
              <a:rPr lang="en-US">
                <a:solidFill>
                  <a:srgbClr val="FF0000"/>
                </a:solidFill>
                <a:latin typeface="Constantia" pitchFamily="18" charset="0"/>
              </a:rPr>
              <a:t>Market Cycle</a:t>
            </a:r>
          </a:p>
        </p:txBody>
      </p:sp>
      <p:sp>
        <p:nvSpPr>
          <p:cNvPr id="38926" name="TextBox 34"/>
          <p:cNvSpPr txBox="1">
            <a:spLocks noChangeArrowheads="1"/>
          </p:cNvSpPr>
          <p:nvPr/>
        </p:nvSpPr>
        <p:spPr bwMode="auto">
          <a:xfrm>
            <a:off x="1619250" y="5924550"/>
            <a:ext cx="3105151" cy="584776"/>
          </a:xfrm>
          <a:prstGeom prst="rect">
            <a:avLst/>
          </a:prstGeom>
          <a:noFill/>
          <a:ln w="9525">
            <a:noFill/>
            <a:miter lim="800000"/>
            <a:headEnd/>
            <a:tailEnd/>
          </a:ln>
        </p:spPr>
        <p:txBody>
          <a:bodyPr wrap="square">
            <a:spAutoFit/>
          </a:bodyPr>
          <a:lstStyle/>
          <a:p>
            <a:pPr algn="r"/>
            <a:r>
              <a:rPr lang="en-US" sz="1600" dirty="0" err="1">
                <a:solidFill>
                  <a:srgbClr val="006600"/>
                </a:solidFill>
                <a:latin typeface="Constantia" pitchFamily="18" charset="0"/>
              </a:rPr>
              <a:t>Stimulative</a:t>
            </a:r>
            <a:r>
              <a:rPr lang="en-US" sz="1600" dirty="0">
                <a:solidFill>
                  <a:srgbClr val="006600"/>
                </a:solidFill>
                <a:latin typeface="Constantia" pitchFamily="18" charset="0"/>
              </a:rPr>
              <a:t> Monetary Policy</a:t>
            </a:r>
          </a:p>
          <a:p>
            <a:pPr algn="r"/>
            <a:r>
              <a:rPr lang="en-US" sz="1600" dirty="0">
                <a:solidFill>
                  <a:srgbClr val="006600"/>
                </a:solidFill>
                <a:latin typeface="Constantia" pitchFamily="18" charset="0"/>
              </a:rPr>
              <a:t>Easier Credit – Higher Liquidity</a:t>
            </a:r>
          </a:p>
        </p:txBody>
      </p:sp>
      <p:sp>
        <p:nvSpPr>
          <p:cNvPr id="38927" name="TextBox 35"/>
          <p:cNvSpPr txBox="1">
            <a:spLocks noChangeArrowheads="1"/>
          </p:cNvSpPr>
          <p:nvPr/>
        </p:nvSpPr>
        <p:spPr bwMode="auto">
          <a:xfrm>
            <a:off x="5087938" y="5924550"/>
            <a:ext cx="3070071" cy="584776"/>
          </a:xfrm>
          <a:prstGeom prst="rect">
            <a:avLst/>
          </a:prstGeom>
          <a:noFill/>
          <a:ln w="9525">
            <a:noFill/>
            <a:miter lim="800000"/>
            <a:headEnd/>
            <a:tailEnd/>
          </a:ln>
        </p:spPr>
        <p:txBody>
          <a:bodyPr wrap="none">
            <a:spAutoFit/>
          </a:bodyPr>
          <a:lstStyle/>
          <a:p>
            <a:r>
              <a:rPr lang="en-US" sz="1600" dirty="0">
                <a:solidFill>
                  <a:srgbClr val="006600"/>
                </a:solidFill>
                <a:latin typeface="Constantia" pitchFamily="18" charset="0"/>
              </a:rPr>
              <a:t>Restrictive Monetary Policy</a:t>
            </a:r>
          </a:p>
          <a:p>
            <a:r>
              <a:rPr lang="en-US" sz="1600" dirty="0">
                <a:solidFill>
                  <a:srgbClr val="006600"/>
                </a:solidFill>
                <a:latin typeface="Constantia" pitchFamily="18" charset="0"/>
              </a:rPr>
              <a:t>Tighter Credit – Lower Liquidity</a:t>
            </a:r>
          </a:p>
        </p:txBody>
      </p:sp>
      <p:sp>
        <p:nvSpPr>
          <p:cNvPr id="38928" name="TextBox 36"/>
          <p:cNvSpPr txBox="1">
            <a:spLocks noChangeArrowheads="1"/>
          </p:cNvSpPr>
          <p:nvPr/>
        </p:nvSpPr>
        <p:spPr bwMode="auto">
          <a:xfrm rot="-5400000">
            <a:off x="415925" y="4186823"/>
            <a:ext cx="2006600" cy="338554"/>
          </a:xfrm>
          <a:prstGeom prst="rect">
            <a:avLst/>
          </a:prstGeom>
          <a:noFill/>
          <a:ln w="9525">
            <a:noFill/>
            <a:miter lim="800000"/>
            <a:headEnd/>
            <a:tailEnd/>
          </a:ln>
        </p:spPr>
        <p:txBody>
          <a:bodyPr>
            <a:spAutoFit/>
          </a:bodyPr>
          <a:lstStyle/>
          <a:p>
            <a:pPr algn="ctr"/>
            <a:r>
              <a:rPr lang="en-US" sz="1600" dirty="0">
                <a:solidFill>
                  <a:srgbClr val="006600"/>
                </a:solidFill>
                <a:latin typeface="Constantia" pitchFamily="18" charset="0"/>
              </a:rPr>
              <a:t>High</a:t>
            </a:r>
          </a:p>
        </p:txBody>
      </p:sp>
      <p:sp>
        <p:nvSpPr>
          <p:cNvPr id="38929" name="TextBox 37"/>
          <p:cNvSpPr txBox="1">
            <a:spLocks noChangeArrowheads="1"/>
          </p:cNvSpPr>
          <p:nvPr/>
        </p:nvSpPr>
        <p:spPr bwMode="auto">
          <a:xfrm>
            <a:off x="-238341" y="2952750"/>
            <a:ext cx="2738438" cy="338554"/>
          </a:xfrm>
          <a:prstGeom prst="rect">
            <a:avLst/>
          </a:prstGeom>
          <a:noFill/>
          <a:ln w="9525">
            <a:noFill/>
            <a:miter lim="800000"/>
            <a:headEnd/>
            <a:tailEnd/>
          </a:ln>
        </p:spPr>
        <p:txBody>
          <a:bodyPr>
            <a:spAutoFit/>
          </a:bodyPr>
          <a:lstStyle/>
          <a:p>
            <a:pPr algn="ctr"/>
            <a:r>
              <a:rPr lang="en-US" sz="1600" dirty="0">
                <a:solidFill>
                  <a:srgbClr val="006600"/>
                </a:solidFill>
                <a:latin typeface="Constantia" pitchFamily="18" charset="0"/>
              </a:rPr>
              <a:t>Volatility</a:t>
            </a:r>
          </a:p>
        </p:txBody>
      </p:sp>
      <p:sp>
        <p:nvSpPr>
          <p:cNvPr id="38930" name="TextBox 13"/>
          <p:cNvSpPr txBox="1">
            <a:spLocks noChangeArrowheads="1"/>
          </p:cNvSpPr>
          <p:nvPr/>
        </p:nvSpPr>
        <p:spPr bwMode="auto">
          <a:xfrm>
            <a:off x="7638207" y="5423476"/>
            <a:ext cx="277812" cy="461962"/>
          </a:xfrm>
          <a:prstGeom prst="rect">
            <a:avLst/>
          </a:prstGeom>
          <a:noFill/>
          <a:ln w="9525">
            <a:noFill/>
            <a:miter lim="800000"/>
            <a:headEnd/>
            <a:tailEnd/>
          </a:ln>
        </p:spPr>
        <p:txBody>
          <a:bodyPr wrap="none">
            <a:spAutoFit/>
          </a:bodyPr>
          <a:lstStyle/>
          <a:p>
            <a:r>
              <a:rPr lang="en-US" sz="2400" i="1">
                <a:solidFill>
                  <a:srgbClr val="800000"/>
                </a:solidFill>
                <a:latin typeface="Constantia" pitchFamily="18" charset="0"/>
              </a:rPr>
              <a:t>f</a:t>
            </a:r>
          </a:p>
        </p:txBody>
      </p:sp>
      <p:sp>
        <p:nvSpPr>
          <p:cNvPr id="38931" name="TextBox 14"/>
          <p:cNvSpPr txBox="1">
            <a:spLocks noChangeArrowheads="1"/>
          </p:cNvSpPr>
          <p:nvPr/>
        </p:nvSpPr>
        <p:spPr bwMode="auto">
          <a:xfrm>
            <a:off x="4445000" y="1500188"/>
            <a:ext cx="415498" cy="461665"/>
          </a:xfrm>
          <a:prstGeom prst="rect">
            <a:avLst/>
          </a:prstGeom>
          <a:noFill/>
          <a:ln w="9525">
            <a:noFill/>
            <a:miter lim="800000"/>
            <a:headEnd/>
            <a:tailEnd/>
          </a:ln>
        </p:spPr>
        <p:txBody>
          <a:bodyPr wrap="none">
            <a:spAutoFit/>
          </a:bodyPr>
          <a:lstStyle/>
          <a:p>
            <a:r>
              <a:rPr lang="en-US" sz="2400" dirty="0" err="1">
                <a:solidFill>
                  <a:srgbClr val="800000"/>
                </a:solidFill>
                <a:latin typeface="Constantia" pitchFamily="18" charset="0"/>
              </a:rPr>
              <a:t>V</a:t>
            </a:r>
            <a:endParaRPr lang="en-US" sz="2400" baseline="-25000" dirty="0">
              <a:solidFill>
                <a:srgbClr val="800000"/>
              </a:solidFill>
              <a:latin typeface="Constantia" pitchFamily="18" charset="0"/>
            </a:endParaRPr>
          </a:p>
        </p:txBody>
      </p:sp>
      <p:sp>
        <p:nvSpPr>
          <p:cNvPr id="38932" name="TextBox 16"/>
          <p:cNvSpPr txBox="1">
            <a:spLocks noChangeArrowheads="1"/>
          </p:cNvSpPr>
          <p:nvPr/>
        </p:nvSpPr>
        <p:spPr bwMode="auto">
          <a:xfrm>
            <a:off x="4448175" y="2771775"/>
            <a:ext cx="543739" cy="461665"/>
          </a:xfrm>
          <a:prstGeom prst="rect">
            <a:avLst/>
          </a:prstGeom>
          <a:noFill/>
          <a:ln w="9525">
            <a:noFill/>
            <a:miter lim="800000"/>
            <a:headEnd/>
            <a:tailEnd/>
          </a:ln>
        </p:spPr>
        <p:txBody>
          <a:bodyPr wrap="none">
            <a:spAutoFit/>
          </a:bodyPr>
          <a:lstStyle/>
          <a:p>
            <a:r>
              <a:rPr lang="en-US" sz="2400" dirty="0">
                <a:solidFill>
                  <a:srgbClr val="800000"/>
                </a:solidFill>
                <a:latin typeface="Constantia" pitchFamily="18" charset="0"/>
              </a:rPr>
              <a:t>V</a:t>
            </a:r>
            <a:r>
              <a:rPr lang="en-US" sz="2400" baseline="-25000" dirty="0">
                <a:solidFill>
                  <a:srgbClr val="800000"/>
                </a:solidFill>
                <a:latin typeface="Constantia" pitchFamily="18" charset="0"/>
              </a:rPr>
              <a:t>C</a:t>
            </a:r>
          </a:p>
        </p:txBody>
      </p:sp>
      <p:sp>
        <p:nvSpPr>
          <p:cNvPr id="38933" name="TextBox 40"/>
          <p:cNvSpPr txBox="1">
            <a:spLocks noChangeArrowheads="1"/>
          </p:cNvSpPr>
          <p:nvPr/>
        </p:nvSpPr>
        <p:spPr bwMode="auto">
          <a:xfrm>
            <a:off x="3200400" y="2419350"/>
            <a:ext cx="1014413" cy="400050"/>
          </a:xfrm>
          <a:prstGeom prst="rect">
            <a:avLst/>
          </a:prstGeom>
          <a:noFill/>
          <a:ln w="9525">
            <a:noFill/>
            <a:miter lim="800000"/>
            <a:headEnd/>
            <a:tailEnd/>
          </a:ln>
        </p:spPr>
        <p:txBody>
          <a:bodyPr wrap="none">
            <a:spAutoFit/>
          </a:bodyPr>
          <a:lstStyle/>
          <a:p>
            <a:r>
              <a:rPr lang="en-US" sz="2000">
                <a:solidFill>
                  <a:srgbClr val="800000"/>
                </a:solidFill>
                <a:latin typeface="Constantia" pitchFamily="18" charset="0"/>
              </a:rPr>
              <a:t>“Boom”</a:t>
            </a:r>
          </a:p>
        </p:txBody>
      </p:sp>
      <p:sp>
        <p:nvSpPr>
          <p:cNvPr id="38934" name="TextBox 41"/>
          <p:cNvSpPr txBox="1">
            <a:spLocks noChangeArrowheads="1"/>
          </p:cNvSpPr>
          <p:nvPr/>
        </p:nvSpPr>
        <p:spPr bwMode="auto">
          <a:xfrm>
            <a:off x="5421313" y="3713163"/>
            <a:ext cx="863600" cy="400050"/>
          </a:xfrm>
          <a:prstGeom prst="rect">
            <a:avLst/>
          </a:prstGeom>
          <a:noFill/>
          <a:ln w="9525">
            <a:noFill/>
            <a:miter lim="800000"/>
            <a:headEnd/>
            <a:tailEnd/>
          </a:ln>
        </p:spPr>
        <p:txBody>
          <a:bodyPr wrap="none">
            <a:spAutoFit/>
          </a:bodyPr>
          <a:lstStyle/>
          <a:p>
            <a:r>
              <a:rPr lang="en-US" sz="2000">
                <a:solidFill>
                  <a:srgbClr val="800000"/>
                </a:solidFill>
                <a:latin typeface="Constantia" pitchFamily="18" charset="0"/>
              </a:rPr>
              <a:t>“Bust”</a:t>
            </a:r>
          </a:p>
        </p:txBody>
      </p:sp>
      <p:sp>
        <p:nvSpPr>
          <p:cNvPr id="38935" name="TextBox 44"/>
          <p:cNvSpPr txBox="1">
            <a:spLocks noChangeArrowheads="1"/>
          </p:cNvSpPr>
          <p:nvPr/>
        </p:nvSpPr>
        <p:spPr bwMode="auto">
          <a:xfrm>
            <a:off x="1828800" y="3733800"/>
            <a:ext cx="2506663" cy="400050"/>
          </a:xfrm>
          <a:prstGeom prst="rect">
            <a:avLst/>
          </a:prstGeom>
          <a:noFill/>
          <a:ln w="9525">
            <a:noFill/>
            <a:miter lim="800000"/>
            <a:headEnd/>
            <a:tailEnd/>
          </a:ln>
        </p:spPr>
        <p:txBody>
          <a:bodyPr wrap="none">
            <a:spAutoFit/>
          </a:bodyPr>
          <a:lstStyle/>
          <a:p>
            <a:r>
              <a:rPr lang="en-US" sz="2000">
                <a:solidFill>
                  <a:srgbClr val="800000"/>
                </a:solidFill>
                <a:latin typeface="Constantia" pitchFamily="18" charset="0"/>
              </a:rPr>
              <a:t>“Metastable(?) Bust”</a:t>
            </a:r>
          </a:p>
        </p:txBody>
      </p:sp>
      <p:sp>
        <p:nvSpPr>
          <p:cNvPr id="38936" name="TextBox 45"/>
          <p:cNvSpPr txBox="1">
            <a:spLocks noChangeArrowheads="1"/>
          </p:cNvSpPr>
          <p:nvPr/>
        </p:nvSpPr>
        <p:spPr bwMode="auto">
          <a:xfrm>
            <a:off x="5462588" y="2382838"/>
            <a:ext cx="2676835" cy="400110"/>
          </a:xfrm>
          <a:prstGeom prst="rect">
            <a:avLst/>
          </a:prstGeom>
          <a:noFill/>
          <a:ln w="9525">
            <a:noFill/>
            <a:miter lim="800000"/>
            <a:headEnd/>
            <a:tailEnd/>
          </a:ln>
        </p:spPr>
        <p:txBody>
          <a:bodyPr wrap="none">
            <a:spAutoFit/>
          </a:bodyPr>
          <a:lstStyle/>
          <a:p>
            <a:r>
              <a:rPr lang="en-US" sz="2000" dirty="0">
                <a:solidFill>
                  <a:srgbClr val="800000"/>
                </a:solidFill>
                <a:latin typeface="Constantia" pitchFamily="18" charset="0"/>
              </a:rPr>
              <a:t>“</a:t>
            </a:r>
            <a:r>
              <a:rPr lang="en-US" sz="2000" dirty="0" err="1">
                <a:solidFill>
                  <a:srgbClr val="800000"/>
                </a:solidFill>
                <a:latin typeface="Constantia" pitchFamily="18" charset="0"/>
              </a:rPr>
              <a:t>Metastable</a:t>
            </a:r>
            <a:r>
              <a:rPr lang="en-US" sz="2000" dirty="0">
                <a:solidFill>
                  <a:srgbClr val="800000"/>
                </a:solidFill>
                <a:latin typeface="Constantia" pitchFamily="18" charset="0"/>
              </a:rPr>
              <a:t> (?) Boom”</a:t>
            </a:r>
          </a:p>
        </p:txBody>
      </p:sp>
      <p:cxnSp>
        <p:nvCxnSpPr>
          <p:cNvPr id="50" name="Straight Connector 49"/>
          <p:cNvCxnSpPr/>
          <p:nvPr/>
        </p:nvCxnSpPr>
        <p:spPr>
          <a:xfrm rot="5400000">
            <a:off x="457994" y="3199606"/>
            <a:ext cx="2438400" cy="1588"/>
          </a:xfrm>
          <a:prstGeom prst="line">
            <a:avLst/>
          </a:prstGeom>
          <a:ln w="38100">
            <a:solidFill>
              <a:srgbClr val="8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938" name="TextBox 50"/>
          <p:cNvSpPr txBox="1">
            <a:spLocks noChangeArrowheads="1"/>
          </p:cNvSpPr>
          <p:nvPr/>
        </p:nvSpPr>
        <p:spPr bwMode="auto">
          <a:xfrm rot="-5400000">
            <a:off x="415925" y="1977023"/>
            <a:ext cx="2006600" cy="338554"/>
          </a:xfrm>
          <a:prstGeom prst="rect">
            <a:avLst/>
          </a:prstGeom>
          <a:noFill/>
          <a:ln w="9525">
            <a:noFill/>
            <a:miter lim="800000"/>
            <a:headEnd/>
            <a:tailEnd/>
          </a:ln>
        </p:spPr>
        <p:txBody>
          <a:bodyPr>
            <a:spAutoFit/>
          </a:bodyPr>
          <a:lstStyle/>
          <a:p>
            <a:pPr algn="ctr"/>
            <a:r>
              <a:rPr lang="en-US" sz="1600" dirty="0">
                <a:solidFill>
                  <a:srgbClr val="006600"/>
                </a:solidFill>
                <a:latin typeface="Constantia" pitchFamily="18" charset="0"/>
              </a:rPr>
              <a:t>Low</a:t>
            </a:r>
          </a:p>
        </p:txBody>
      </p:sp>
      <p:sp>
        <p:nvSpPr>
          <p:cNvPr id="38939" name="TextBox 51"/>
          <p:cNvSpPr txBox="1">
            <a:spLocks noChangeArrowheads="1"/>
          </p:cNvSpPr>
          <p:nvPr/>
        </p:nvSpPr>
        <p:spPr bwMode="auto">
          <a:xfrm>
            <a:off x="381000" y="5105400"/>
            <a:ext cx="1295400" cy="1384300"/>
          </a:xfrm>
          <a:prstGeom prst="rect">
            <a:avLst/>
          </a:prstGeom>
          <a:noFill/>
          <a:ln w="9525">
            <a:noFill/>
            <a:miter lim="800000"/>
            <a:headEnd/>
            <a:tailEnd/>
          </a:ln>
        </p:spPr>
        <p:txBody>
          <a:bodyPr>
            <a:spAutoFit/>
          </a:bodyPr>
          <a:lstStyle/>
          <a:p>
            <a:r>
              <a:rPr lang="en-US" sz="1400" dirty="0">
                <a:solidFill>
                  <a:srgbClr val="00B050"/>
                </a:solidFill>
              </a:rPr>
              <a:t>Boom:</a:t>
            </a:r>
            <a:r>
              <a:rPr lang="en-US" sz="1400" dirty="0">
                <a:solidFill>
                  <a:srgbClr val="800000"/>
                </a:solidFill>
              </a:rPr>
              <a:t>  Stocks are preferred.</a:t>
            </a:r>
          </a:p>
          <a:p>
            <a:endParaRPr lang="en-US" sz="1400" dirty="0">
              <a:solidFill>
                <a:srgbClr val="800000"/>
              </a:solidFill>
            </a:endParaRPr>
          </a:p>
          <a:p>
            <a:r>
              <a:rPr lang="en-US" sz="1400" dirty="0">
                <a:solidFill>
                  <a:srgbClr val="FF0000"/>
                </a:solidFill>
              </a:rPr>
              <a:t>Bust:</a:t>
            </a:r>
            <a:r>
              <a:rPr lang="en-US" sz="1400" dirty="0">
                <a:solidFill>
                  <a:srgbClr val="800000"/>
                </a:solidFill>
              </a:rPr>
              <a:t>  Govt bonds are preferred</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72B44BF-FFED-40D5-9F2D-8E02F4135FF9}" type="slidenum">
              <a:rPr lang="en-US" smtClean="0"/>
              <a:pPr>
                <a:defRPr/>
              </a:pPr>
              <a:t>35</a:t>
            </a:fld>
            <a:endParaRPr lang="en-US"/>
          </a:p>
        </p:txBody>
      </p:sp>
      <p:pic>
        <p:nvPicPr>
          <p:cNvPr id="3" name="Picture 2" descr="SPX-TNX Attractor.png"/>
          <p:cNvPicPr>
            <a:picLocks noChangeAspect="1"/>
          </p:cNvPicPr>
          <p:nvPr/>
        </p:nvPicPr>
        <p:blipFill>
          <a:blip r:embed="rId2"/>
          <a:stretch>
            <a:fillRect/>
          </a:stretch>
        </p:blipFill>
        <p:spPr>
          <a:xfrm>
            <a:off x="0" y="56456"/>
            <a:ext cx="9144000" cy="6745088"/>
          </a:xfrm>
          <a:prstGeom prst="rect">
            <a:avLst/>
          </a:prstGeom>
        </p:spPr>
      </p:pic>
      <p:sp>
        <p:nvSpPr>
          <p:cNvPr id="4" name="TextBox 3"/>
          <p:cNvSpPr txBox="1"/>
          <p:nvPr/>
        </p:nvSpPr>
        <p:spPr>
          <a:xfrm>
            <a:off x="152400" y="228600"/>
            <a:ext cx="2819400" cy="1200329"/>
          </a:xfrm>
          <a:prstGeom prst="rect">
            <a:avLst/>
          </a:prstGeom>
          <a:solidFill>
            <a:schemeClr val="accent3">
              <a:lumMod val="40000"/>
              <a:lumOff val="60000"/>
            </a:schemeClr>
          </a:solidFill>
        </p:spPr>
        <p:txBody>
          <a:bodyPr wrap="square" rtlCol="0">
            <a:spAutoFit/>
          </a:bodyPr>
          <a:lstStyle/>
          <a:p>
            <a:r>
              <a:rPr lang="en-US" dirty="0">
                <a:effectLst>
                  <a:outerShdw blurRad="38100" dist="38100" dir="2700000" algn="tl">
                    <a:srgbClr val="000000">
                      <a:alpha val="43137"/>
                    </a:srgbClr>
                  </a:outerShdw>
                </a:effectLst>
                <a:latin typeface="Helvetica Neue Light"/>
                <a:cs typeface="Helvetica Neue Light"/>
              </a:rPr>
              <a:t>Attractor for the S&amp;P 500:</a:t>
            </a:r>
          </a:p>
          <a:p>
            <a:r>
              <a:rPr lang="en-US" dirty="0">
                <a:effectLst>
                  <a:outerShdw blurRad="38100" dist="38100" dir="2700000" algn="tl">
                    <a:srgbClr val="000000">
                      <a:alpha val="43137"/>
                    </a:srgbClr>
                  </a:outerShdw>
                </a:effectLst>
                <a:latin typeface="Helvetica Neue Light"/>
                <a:cs typeface="Helvetica Neue Light"/>
              </a:rPr>
              <a:t>The dynamics are a bit more complex than a simple </a:t>
            </a:r>
            <a:r>
              <a:rPr lang="en-US" dirty="0" err="1">
                <a:effectLst>
                  <a:outerShdw blurRad="38100" dist="38100" dir="2700000" algn="tl">
                    <a:srgbClr val="000000">
                      <a:alpha val="43137"/>
                    </a:srgbClr>
                  </a:outerShdw>
                </a:effectLst>
                <a:latin typeface="Helvetica Neue Light"/>
                <a:cs typeface="Helvetica Neue Light"/>
              </a:rPr>
              <a:t>Ising</a:t>
            </a:r>
            <a:r>
              <a:rPr lang="en-US" dirty="0">
                <a:effectLst>
                  <a:outerShdw blurRad="38100" dist="38100" dir="2700000" algn="tl">
                    <a:srgbClr val="000000">
                      <a:alpha val="43137"/>
                    </a:srgbClr>
                  </a:outerShdw>
                </a:effectLst>
                <a:latin typeface="Helvetica Neue Light"/>
                <a:cs typeface="Helvetica Neue Light"/>
              </a:rPr>
              <a:t> model!</a:t>
            </a:r>
          </a:p>
        </p:txBody>
      </p:sp>
      <p:sp>
        <p:nvSpPr>
          <p:cNvPr id="5" name="TextBox 4"/>
          <p:cNvSpPr txBox="1"/>
          <p:nvPr/>
        </p:nvSpPr>
        <p:spPr>
          <a:xfrm>
            <a:off x="5867400" y="5156021"/>
            <a:ext cx="2819400" cy="923330"/>
          </a:xfrm>
          <a:prstGeom prst="rect">
            <a:avLst/>
          </a:prstGeom>
          <a:solidFill>
            <a:schemeClr val="accent3">
              <a:lumMod val="40000"/>
              <a:lumOff val="60000"/>
            </a:schemeClr>
          </a:solidFill>
        </p:spPr>
        <p:txBody>
          <a:bodyPr wrap="square" rtlCol="0">
            <a:spAutoFit/>
          </a:bodyPr>
          <a:lstStyle/>
          <a:p>
            <a:r>
              <a:rPr lang="en-US" dirty="0">
                <a:effectLst>
                  <a:outerShdw blurRad="38100" dist="38100" dir="2700000" algn="tl">
                    <a:srgbClr val="000000">
                      <a:alpha val="43137"/>
                    </a:srgbClr>
                  </a:outerShdw>
                </a:effectLst>
                <a:latin typeface="Helvetica Neue Light"/>
                <a:cs typeface="Helvetica Neue Light"/>
              </a:rPr>
              <a:t>This is not random – there is structure here.  Time interval = 1970-2012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Working with Financial Data</a:t>
            </a:r>
            <a:br>
              <a:rPr lang="en-US" dirty="0">
                <a:solidFill>
                  <a:srgbClr val="FF0000"/>
                </a:solidFill>
              </a:rPr>
            </a:br>
            <a:r>
              <a:rPr lang="en-US" sz="3600" dirty="0">
                <a:solidFill>
                  <a:srgbClr val="061DFF"/>
                </a:solidFill>
              </a:rPr>
              <a:t>A brief tutorial</a:t>
            </a:r>
          </a:p>
        </p:txBody>
      </p:sp>
    </p:spTree>
    <p:extLst>
      <p:ext uri="{BB962C8B-B14F-4D97-AF65-F5344CB8AC3E}">
        <p14:creationId xmlns:p14="http://schemas.microsoft.com/office/powerpoint/2010/main" val="3031053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8FC6-CB6A-8744-A672-B7397361110D}"/>
              </a:ext>
            </a:extLst>
          </p:cNvPr>
          <p:cNvSpPr>
            <a:spLocks noGrp="1"/>
          </p:cNvSpPr>
          <p:nvPr>
            <p:ph type="title"/>
          </p:nvPr>
        </p:nvSpPr>
        <p:spPr/>
        <p:txBody>
          <a:bodyPr>
            <a:normAutofit fontScale="90000"/>
          </a:bodyPr>
          <a:lstStyle/>
          <a:p>
            <a:r>
              <a:rPr lang="en-US" dirty="0">
                <a:solidFill>
                  <a:srgbClr val="FF0000"/>
                </a:solidFill>
              </a:rPr>
              <a:t>Downloading Yahoo Financial Data Sets</a:t>
            </a:r>
          </a:p>
        </p:txBody>
      </p:sp>
      <p:sp>
        <p:nvSpPr>
          <p:cNvPr id="4" name="Content Placeholder 3">
            <a:extLst>
              <a:ext uri="{FF2B5EF4-FFF2-40B4-BE49-F238E27FC236}">
                <a16:creationId xmlns:a16="http://schemas.microsoft.com/office/drawing/2014/main" id="{B3B76EA2-7B46-7E4E-88A4-66F85A353068}"/>
              </a:ext>
            </a:extLst>
          </p:cNvPr>
          <p:cNvSpPr>
            <a:spLocks noGrp="1"/>
          </p:cNvSpPr>
          <p:nvPr>
            <p:ph idx="1"/>
          </p:nvPr>
        </p:nvSpPr>
        <p:spPr/>
        <p:txBody>
          <a:bodyPr>
            <a:normAutofit fontScale="92500" lnSpcReduction="10000"/>
          </a:bodyPr>
          <a:lstStyle/>
          <a:p>
            <a:pPr marL="0" indent="0">
              <a:buNone/>
            </a:pPr>
            <a:r>
              <a:rPr lang="en-US" sz="2400" dirty="0"/>
              <a:t>History:  </a:t>
            </a:r>
          </a:p>
          <a:p>
            <a:r>
              <a:rPr lang="en-US" sz="2400" dirty="0"/>
              <a:t>In the past, Yahoo Finance allowed users to automate downloads of stock data freely.  </a:t>
            </a:r>
          </a:p>
          <a:p>
            <a:r>
              <a:rPr lang="en-US" sz="2400" dirty="0"/>
              <a:t>With the advent of paid data services (</a:t>
            </a:r>
            <a:r>
              <a:rPr lang="en-US" sz="2400" dirty="0" err="1"/>
              <a:t>Quandl</a:t>
            </a:r>
            <a:r>
              <a:rPr lang="en-US" sz="2400" dirty="0"/>
              <a:t>, </a:t>
            </a:r>
            <a:r>
              <a:rPr lang="en-US" sz="2400" dirty="0" err="1"/>
              <a:t>Intrinio</a:t>
            </a:r>
            <a:r>
              <a:rPr lang="en-US" sz="2400" dirty="0"/>
              <a:t>), Yahoo has unfortunately decided to disable automated downloads. </a:t>
            </a:r>
          </a:p>
          <a:p>
            <a:r>
              <a:rPr lang="en-US" sz="2400" dirty="0"/>
              <a:t>However, manual downloads of individual data sets are still possible, and the files in this folder can be used to accomplish this task.</a:t>
            </a:r>
          </a:p>
          <a:p>
            <a:r>
              <a:rPr lang="en-US" sz="2400" dirty="0"/>
              <a:t>This README file illustrates the steps</a:t>
            </a:r>
          </a:p>
          <a:p>
            <a:r>
              <a:rPr lang="en-US" sz="2400" dirty="0"/>
              <a:t>Note that “ETF” means “Exchange Traded Fund”, which is an investment vehicle that trades like a stock</a:t>
            </a:r>
          </a:p>
          <a:p>
            <a:r>
              <a:rPr lang="en-US" sz="2400" dirty="0"/>
              <a:t>Example is the SPY, an index fund that tracks the Standards and </a:t>
            </a:r>
            <a:r>
              <a:rPr lang="en-US" sz="2400" dirty="0" err="1"/>
              <a:t>Poors</a:t>
            </a:r>
            <a:r>
              <a:rPr lang="en-US" sz="2400" dirty="0"/>
              <a:t> 500 index of stocks in real time</a:t>
            </a:r>
          </a:p>
        </p:txBody>
      </p:sp>
    </p:spTree>
    <p:extLst>
      <p:ext uri="{BB962C8B-B14F-4D97-AF65-F5344CB8AC3E}">
        <p14:creationId xmlns:p14="http://schemas.microsoft.com/office/powerpoint/2010/main" val="65827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22F1-DACB-8A41-9C1F-702D7F7C19D7}"/>
              </a:ext>
            </a:extLst>
          </p:cNvPr>
          <p:cNvSpPr>
            <a:spLocks noGrp="1"/>
          </p:cNvSpPr>
          <p:nvPr>
            <p:ph type="title"/>
          </p:nvPr>
        </p:nvSpPr>
        <p:spPr/>
        <p:txBody>
          <a:bodyPr>
            <a:normAutofit/>
          </a:bodyPr>
          <a:lstStyle/>
          <a:p>
            <a:r>
              <a:rPr lang="en-US" sz="3600" dirty="0">
                <a:solidFill>
                  <a:srgbClr val="FF0000"/>
                </a:solidFill>
              </a:rPr>
              <a:t>Yahoo Finance (Illustrated with SPY ETF)</a:t>
            </a:r>
            <a:br>
              <a:rPr lang="en-US" sz="2100" dirty="0"/>
            </a:br>
            <a:r>
              <a:rPr lang="en-US" sz="2100" dirty="0">
                <a:solidFill>
                  <a:srgbClr val="3D30FF"/>
                </a:solidFill>
                <a:hlinkClick r:id="rId2"/>
              </a:rPr>
              <a:t>https://finance.yahoo.com/quote/SPY?ltr=1</a:t>
            </a:r>
            <a:endParaRPr lang="en-US" dirty="0">
              <a:solidFill>
                <a:srgbClr val="3D30FF"/>
              </a:solidFill>
            </a:endParaRPr>
          </a:p>
        </p:txBody>
      </p:sp>
      <p:pic>
        <p:nvPicPr>
          <p:cNvPr id="5" name="Picture 4">
            <a:extLst>
              <a:ext uri="{FF2B5EF4-FFF2-40B4-BE49-F238E27FC236}">
                <a16:creationId xmlns:a16="http://schemas.microsoft.com/office/drawing/2014/main" id="{12C02BDA-8B29-034D-B203-FE6DCFB76CB8}"/>
              </a:ext>
            </a:extLst>
          </p:cNvPr>
          <p:cNvPicPr>
            <a:picLocks noChangeAspect="1"/>
          </p:cNvPicPr>
          <p:nvPr/>
        </p:nvPicPr>
        <p:blipFill>
          <a:blip r:embed="rId3"/>
          <a:stretch>
            <a:fillRect/>
          </a:stretch>
        </p:blipFill>
        <p:spPr>
          <a:xfrm>
            <a:off x="1060006" y="1879673"/>
            <a:ext cx="7023988" cy="3998612"/>
          </a:xfrm>
          <a:prstGeom prst="rect">
            <a:avLst/>
          </a:prstGeom>
        </p:spPr>
      </p:pic>
      <p:sp>
        <p:nvSpPr>
          <p:cNvPr id="7" name="Line Callout 1 6">
            <a:extLst>
              <a:ext uri="{FF2B5EF4-FFF2-40B4-BE49-F238E27FC236}">
                <a16:creationId xmlns:a16="http://schemas.microsoft.com/office/drawing/2014/main" id="{3165DB34-30D3-BB40-9154-EF92CB25BBD7}"/>
              </a:ext>
            </a:extLst>
          </p:cNvPr>
          <p:cNvSpPr/>
          <p:nvPr/>
        </p:nvSpPr>
        <p:spPr>
          <a:xfrm>
            <a:off x="7398194" y="1275641"/>
            <a:ext cx="685800" cy="459486"/>
          </a:xfrm>
          <a:prstGeom prst="borderCallout1">
            <a:avLst>
              <a:gd name="adj1" fmla="val 18750"/>
              <a:gd name="adj2" fmla="val -8333"/>
              <a:gd name="adj3" fmla="val 549600"/>
              <a:gd name="adj4" fmla="val -651429"/>
            </a:avLst>
          </a:pr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Click Here</a:t>
            </a:r>
          </a:p>
        </p:txBody>
      </p:sp>
    </p:spTree>
    <p:extLst>
      <p:ext uri="{BB962C8B-B14F-4D97-AF65-F5344CB8AC3E}">
        <p14:creationId xmlns:p14="http://schemas.microsoft.com/office/powerpoint/2010/main" val="2639239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0360F3-3B39-0541-8797-A665AA6FD1F8}"/>
              </a:ext>
            </a:extLst>
          </p:cNvPr>
          <p:cNvPicPr>
            <a:picLocks noChangeAspect="1"/>
          </p:cNvPicPr>
          <p:nvPr/>
        </p:nvPicPr>
        <p:blipFill>
          <a:blip r:embed="rId2"/>
          <a:stretch>
            <a:fillRect/>
          </a:stretch>
        </p:blipFill>
        <p:spPr>
          <a:xfrm>
            <a:off x="728400" y="1210082"/>
            <a:ext cx="6907648" cy="4676368"/>
          </a:xfrm>
          <a:prstGeom prst="rect">
            <a:avLst/>
          </a:prstGeom>
        </p:spPr>
      </p:pic>
      <p:sp>
        <p:nvSpPr>
          <p:cNvPr id="5" name="Line Callout 1 4">
            <a:extLst>
              <a:ext uri="{FF2B5EF4-FFF2-40B4-BE49-F238E27FC236}">
                <a16:creationId xmlns:a16="http://schemas.microsoft.com/office/drawing/2014/main" id="{9A0C1999-054E-C045-B384-2956B7EF93CD}"/>
              </a:ext>
            </a:extLst>
          </p:cNvPr>
          <p:cNvSpPr/>
          <p:nvPr/>
        </p:nvSpPr>
        <p:spPr>
          <a:xfrm>
            <a:off x="7698921" y="2042839"/>
            <a:ext cx="1085850" cy="538843"/>
          </a:xfrm>
          <a:prstGeom prst="borderCallout1">
            <a:avLst>
              <a:gd name="adj1" fmla="val 18750"/>
              <a:gd name="adj2" fmla="val -8333"/>
              <a:gd name="adj3" fmla="val 279849"/>
              <a:gd name="adj4" fmla="val -490087"/>
            </a:avLst>
          </a:pr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Set the date range here</a:t>
            </a:r>
          </a:p>
        </p:txBody>
      </p:sp>
      <p:sp>
        <p:nvSpPr>
          <p:cNvPr id="6" name="Line Callout 1 5">
            <a:extLst>
              <a:ext uri="{FF2B5EF4-FFF2-40B4-BE49-F238E27FC236}">
                <a16:creationId xmlns:a16="http://schemas.microsoft.com/office/drawing/2014/main" id="{900C7ADF-76DF-2849-9EC4-78742484B498}"/>
              </a:ext>
            </a:extLst>
          </p:cNvPr>
          <p:cNvSpPr/>
          <p:nvPr/>
        </p:nvSpPr>
        <p:spPr>
          <a:xfrm>
            <a:off x="7788728" y="3412672"/>
            <a:ext cx="1036865" cy="459486"/>
          </a:xfrm>
          <a:prstGeom prst="borderCallout1">
            <a:avLst>
              <a:gd name="adj1" fmla="val 18750"/>
              <a:gd name="adj2" fmla="val -8333"/>
              <a:gd name="adj3" fmla="val 41427"/>
              <a:gd name="adj4" fmla="val -209986"/>
            </a:avLst>
          </a:pr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Next, click on “Apply”</a:t>
            </a:r>
          </a:p>
        </p:txBody>
      </p:sp>
      <p:sp>
        <p:nvSpPr>
          <p:cNvPr id="7" name="Line Callout 1 6">
            <a:extLst>
              <a:ext uri="{FF2B5EF4-FFF2-40B4-BE49-F238E27FC236}">
                <a16:creationId xmlns:a16="http://schemas.microsoft.com/office/drawing/2014/main" id="{4DF4DBAB-633B-3D40-9CCE-EAB2F1D3496B}"/>
              </a:ext>
            </a:extLst>
          </p:cNvPr>
          <p:cNvSpPr/>
          <p:nvPr/>
        </p:nvSpPr>
        <p:spPr>
          <a:xfrm>
            <a:off x="7445829" y="4695503"/>
            <a:ext cx="1440996" cy="459486"/>
          </a:xfrm>
          <a:prstGeom prst="borderCallout1">
            <a:avLst>
              <a:gd name="adj1" fmla="val 18750"/>
              <a:gd name="adj2" fmla="val -8333"/>
              <a:gd name="adj3" fmla="val -162909"/>
              <a:gd name="adj4" fmla="val -145846"/>
            </a:avLst>
          </a:pr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Finally, click on “Download Data”</a:t>
            </a:r>
          </a:p>
        </p:txBody>
      </p:sp>
    </p:spTree>
    <p:extLst>
      <p:ext uri="{BB962C8B-B14F-4D97-AF65-F5344CB8AC3E}">
        <p14:creationId xmlns:p14="http://schemas.microsoft.com/office/powerpoint/2010/main" val="304564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8CCF-AC4B-444D-A086-C8081717D98D}"/>
              </a:ext>
            </a:extLst>
          </p:cNvPr>
          <p:cNvSpPr>
            <a:spLocks noGrp="1"/>
          </p:cNvSpPr>
          <p:nvPr>
            <p:ph type="title"/>
          </p:nvPr>
        </p:nvSpPr>
        <p:spPr/>
        <p:txBody>
          <a:bodyPr/>
          <a:lstStyle/>
          <a:p>
            <a:r>
              <a:rPr lang="en-US" dirty="0">
                <a:solidFill>
                  <a:srgbClr val="FF0000"/>
                </a:solidFill>
              </a:rPr>
              <a:t>How Value is Assigned</a:t>
            </a:r>
          </a:p>
        </p:txBody>
      </p:sp>
      <p:sp>
        <p:nvSpPr>
          <p:cNvPr id="3" name="Content Placeholder 2">
            <a:extLst>
              <a:ext uri="{FF2B5EF4-FFF2-40B4-BE49-F238E27FC236}">
                <a16:creationId xmlns:a16="http://schemas.microsoft.com/office/drawing/2014/main" id="{FB690F6F-BF46-984C-9511-8A5AA45AD982}"/>
              </a:ext>
            </a:extLst>
          </p:cNvPr>
          <p:cNvSpPr>
            <a:spLocks noGrp="1"/>
          </p:cNvSpPr>
          <p:nvPr>
            <p:ph idx="1"/>
          </p:nvPr>
        </p:nvSpPr>
        <p:spPr/>
        <p:txBody>
          <a:bodyPr>
            <a:normAutofit fontScale="92500" lnSpcReduction="10000"/>
          </a:bodyPr>
          <a:lstStyle/>
          <a:p>
            <a:r>
              <a:rPr lang="en-US" dirty="0"/>
              <a:t>Society has found a method of assigning value through “markets”</a:t>
            </a:r>
          </a:p>
          <a:p>
            <a:r>
              <a:rPr lang="en-US" dirty="0"/>
              <a:t>Examples include:</a:t>
            </a:r>
          </a:p>
          <a:p>
            <a:pPr lvl="1"/>
            <a:r>
              <a:rPr lang="en-US" dirty="0"/>
              <a:t>The financial markets: stocks, bonds, foreign exchange</a:t>
            </a:r>
          </a:p>
          <a:p>
            <a:pPr lvl="1"/>
            <a:r>
              <a:rPr lang="en-US" dirty="0"/>
              <a:t>Auctions (really the same thing as a market)</a:t>
            </a:r>
          </a:p>
          <a:p>
            <a:pPr lvl="1"/>
            <a:r>
              <a:rPr lang="en-US" dirty="0"/>
              <a:t>eBay</a:t>
            </a:r>
          </a:p>
          <a:p>
            <a:pPr lvl="1"/>
            <a:r>
              <a:rPr lang="en-US" dirty="0"/>
              <a:t>Political ideas (more popular ideas are more valuable and longer lasting)</a:t>
            </a:r>
          </a:p>
          <a:p>
            <a:pPr lvl="1"/>
            <a:r>
              <a:rPr lang="en-US" dirty="0"/>
              <a:t>Scientific ideas (citations)</a:t>
            </a:r>
          </a:p>
          <a:p>
            <a:pPr lvl="1"/>
            <a:r>
              <a:rPr lang="en-US" dirty="0"/>
              <a:t>Google backlinks (also basically citations)</a:t>
            </a:r>
          </a:p>
          <a:p>
            <a:pPr lvl="1"/>
            <a:endParaRPr lang="en-US" dirty="0"/>
          </a:p>
          <a:p>
            <a:pPr lvl="1"/>
            <a:endParaRPr lang="en-US" dirty="0"/>
          </a:p>
        </p:txBody>
      </p:sp>
    </p:spTree>
    <p:extLst>
      <p:ext uri="{BB962C8B-B14F-4D97-AF65-F5344CB8AC3E}">
        <p14:creationId xmlns:p14="http://schemas.microsoft.com/office/powerpoint/2010/main" val="2693841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9EE84-E4EA-7445-9AD9-CEC18E8100A8}"/>
              </a:ext>
            </a:extLst>
          </p:cNvPr>
          <p:cNvPicPr>
            <a:picLocks noChangeAspect="1"/>
          </p:cNvPicPr>
          <p:nvPr/>
        </p:nvPicPr>
        <p:blipFill>
          <a:blip r:embed="rId2"/>
          <a:stretch>
            <a:fillRect/>
          </a:stretch>
        </p:blipFill>
        <p:spPr>
          <a:xfrm>
            <a:off x="5093154" y="1958748"/>
            <a:ext cx="3785059" cy="3070452"/>
          </a:xfrm>
          <a:prstGeom prst="rect">
            <a:avLst/>
          </a:prstGeom>
        </p:spPr>
      </p:pic>
      <p:pic>
        <p:nvPicPr>
          <p:cNvPr id="6" name="Picture 5">
            <a:extLst>
              <a:ext uri="{FF2B5EF4-FFF2-40B4-BE49-F238E27FC236}">
                <a16:creationId xmlns:a16="http://schemas.microsoft.com/office/drawing/2014/main" id="{EDD45FF9-D057-4143-8E64-A1105E5CBDC8}"/>
              </a:ext>
            </a:extLst>
          </p:cNvPr>
          <p:cNvPicPr>
            <a:picLocks noChangeAspect="1"/>
          </p:cNvPicPr>
          <p:nvPr/>
        </p:nvPicPr>
        <p:blipFill rotWithShape="1">
          <a:blip r:embed="rId3"/>
          <a:srcRect b="3143"/>
          <a:stretch/>
        </p:blipFill>
        <p:spPr>
          <a:xfrm>
            <a:off x="170683" y="1958748"/>
            <a:ext cx="4757813" cy="2809195"/>
          </a:xfrm>
          <a:prstGeom prst="rect">
            <a:avLst/>
          </a:prstGeom>
        </p:spPr>
      </p:pic>
      <p:sp>
        <p:nvSpPr>
          <p:cNvPr id="7" name="TextBox 6">
            <a:extLst>
              <a:ext uri="{FF2B5EF4-FFF2-40B4-BE49-F238E27FC236}">
                <a16:creationId xmlns:a16="http://schemas.microsoft.com/office/drawing/2014/main" id="{0AECF9B9-437C-AD43-9CCE-D48C92D30C9B}"/>
              </a:ext>
            </a:extLst>
          </p:cNvPr>
          <p:cNvSpPr txBox="1"/>
          <p:nvPr/>
        </p:nvSpPr>
        <p:spPr>
          <a:xfrm>
            <a:off x="587828" y="1485900"/>
            <a:ext cx="3886200" cy="369332"/>
          </a:xfrm>
          <a:prstGeom prst="rect">
            <a:avLst/>
          </a:prstGeom>
          <a:noFill/>
        </p:spPr>
        <p:txBody>
          <a:bodyPr wrap="square" rtlCol="0">
            <a:spAutoFit/>
          </a:bodyPr>
          <a:lstStyle/>
          <a:p>
            <a:pPr algn="ctr"/>
            <a:r>
              <a:rPr lang="en-US" dirty="0">
                <a:solidFill>
                  <a:srgbClr val="FF0000"/>
                </a:solidFill>
              </a:rPr>
              <a:t>In a text editor, the file looks like this:</a:t>
            </a:r>
          </a:p>
        </p:txBody>
      </p:sp>
      <p:sp>
        <p:nvSpPr>
          <p:cNvPr id="8" name="TextBox 7">
            <a:extLst>
              <a:ext uri="{FF2B5EF4-FFF2-40B4-BE49-F238E27FC236}">
                <a16:creationId xmlns:a16="http://schemas.microsoft.com/office/drawing/2014/main" id="{24E7F1A4-40FA-8E43-9057-00E5CCF719CA}"/>
              </a:ext>
            </a:extLst>
          </p:cNvPr>
          <p:cNvSpPr txBox="1"/>
          <p:nvPr/>
        </p:nvSpPr>
        <p:spPr>
          <a:xfrm>
            <a:off x="5486401" y="1485900"/>
            <a:ext cx="3118757" cy="369332"/>
          </a:xfrm>
          <a:prstGeom prst="rect">
            <a:avLst/>
          </a:prstGeom>
          <a:noFill/>
        </p:spPr>
        <p:txBody>
          <a:bodyPr wrap="square" rtlCol="0">
            <a:spAutoFit/>
          </a:bodyPr>
          <a:lstStyle/>
          <a:p>
            <a:pPr algn="ctr"/>
            <a:r>
              <a:rPr lang="en-US" dirty="0">
                <a:solidFill>
                  <a:srgbClr val="FF0000"/>
                </a:solidFill>
              </a:rPr>
              <a:t>In Excel, the file looks like this:</a:t>
            </a:r>
          </a:p>
        </p:txBody>
      </p:sp>
    </p:spTree>
    <p:extLst>
      <p:ext uri="{BB962C8B-B14F-4D97-AF65-F5344CB8AC3E}">
        <p14:creationId xmlns:p14="http://schemas.microsoft.com/office/powerpoint/2010/main" val="2409780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AE9B-B8C4-E342-BF34-C8E970C6F39B}"/>
              </a:ext>
            </a:extLst>
          </p:cNvPr>
          <p:cNvSpPr>
            <a:spLocks noGrp="1"/>
          </p:cNvSpPr>
          <p:nvPr>
            <p:ph type="title"/>
          </p:nvPr>
        </p:nvSpPr>
        <p:spPr/>
        <p:txBody>
          <a:bodyPr/>
          <a:lstStyle/>
          <a:p>
            <a:r>
              <a:rPr lang="en-US" dirty="0">
                <a:solidFill>
                  <a:srgbClr val="FF0000"/>
                </a:solidFill>
              </a:rPr>
              <a:t>Workflow for </a:t>
            </a:r>
            <a:r>
              <a:rPr lang="en-US" dirty="0" err="1">
                <a:solidFill>
                  <a:srgbClr val="FF0000"/>
                </a:solidFill>
              </a:rPr>
              <a:t>Homeworks</a:t>
            </a:r>
            <a:endParaRPr lang="en-US" dirty="0">
              <a:solidFill>
                <a:srgbClr val="FF0000"/>
              </a:solidFill>
            </a:endParaRPr>
          </a:p>
        </p:txBody>
      </p:sp>
      <p:sp>
        <p:nvSpPr>
          <p:cNvPr id="3" name="Content Placeholder 2">
            <a:extLst>
              <a:ext uri="{FF2B5EF4-FFF2-40B4-BE49-F238E27FC236}">
                <a16:creationId xmlns:a16="http://schemas.microsoft.com/office/drawing/2014/main" id="{554C342F-D7F3-EC46-83EF-2D0C11C9E2D4}"/>
              </a:ext>
            </a:extLst>
          </p:cNvPr>
          <p:cNvSpPr>
            <a:spLocks noGrp="1"/>
          </p:cNvSpPr>
          <p:nvPr>
            <p:ph idx="1"/>
          </p:nvPr>
        </p:nvSpPr>
        <p:spPr/>
        <p:txBody>
          <a:bodyPr>
            <a:noAutofit/>
          </a:bodyPr>
          <a:lstStyle/>
          <a:p>
            <a:r>
              <a:rPr lang="en-US" sz="2400" dirty="0"/>
              <a:t>Download the stock/ETF data files that you want to use</a:t>
            </a:r>
          </a:p>
          <a:p>
            <a:r>
              <a:rPr lang="en-US" sz="2400" dirty="0"/>
              <a:t>Example:  </a:t>
            </a:r>
            <a:r>
              <a:rPr lang="en-US" sz="2400" dirty="0" err="1"/>
              <a:t>SPY.csv</a:t>
            </a:r>
            <a:r>
              <a:rPr lang="en-US" sz="2400" dirty="0"/>
              <a:t>  is the SPY Exchange Traded Fund</a:t>
            </a:r>
          </a:p>
          <a:p>
            <a:r>
              <a:rPr lang="en-US" sz="2400" dirty="0"/>
              <a:t>Pick 10 total Stocks or ETFs that you want to analyze (include the SPY as one of these)</a:t>
            </a:r>
          </a:p>
          <a:p>
            <a:r>
              <a:rPr lang="en-US" sz="2400" dirty="0"/>
              <a:t>Download these .csv files</a:t>
            </a:r>
          </a:p>
          <a:p>
            <a:r>
              <a:rPr lang="en-US" sz="2400" dirty="0"/>
              <a:t>Put the names of these stocks or ETFs into a file </a:t>
            </a:r>
            <a:r>
              <a:rPr lang="en-US" sz="2400" dirty="0" err="1">
                <a:solidFill>
                  <a:srgbClr val="3D30FF"/>
                </a:solidFill>
              </a:rPr>
              <a:t>Stocks_List.txt</a:t>
            </a:r>
            <a:endParaRPr lang="en-US" sz="2400" dirty="0">
              <a:solidFill>
                <a:srgbClr val="3D30FF"/>
              </a:solidFill>
            </a:endParaRPr>
          </a:p>
          <a:p>
            <a:r>
              <a:rPr lang="en-US" sz="2400" dirty="0"/>
              <a:t>Place the .csv files into the same folder as the  </a:t>
            </a:r>
            <a:r>
              <a:rPr lang="en-US" sz="2400" dirty="0" err="1">
                <a:solidFill>
                  <a:srgbClr val="3D30FF"/>
                </a:solidFill>
              </a:rPr>
              <a:t>Stocks_List.txt</a:t>
            </a:r>
            <a:r>
              <a:rPr lang="en-US" sz="2400" dirty="0">
                <a:solidFill>
                  <a:srgbClr val="3D30FF"/>
                </a:solidFill>
              </a:rPr>
              <a:t>   </a:t>
            </a:r>
            <a:r>
              <a:rPr lang="en-US" sz="2400" dirty="0"/>
              <a:t>file and the python codes</a:t>
            </a:r>
          </a:p>
          <a:p>
            <a:r>
              <a:rPr lang="en-US" sz="2400" dirty="0"/>
              <a:t>For plotting and analysis, either use the .csv files directly, or run the python code </a:t>
            </a:r>
            <a:r>
              <a:rPr lang="en-US" sz="2400" dirty="0" err="1">
                <a:solidFill>
                  <a:srgbClr val="3D30FF"/>
                </a:solidFill>
              </a:rPr>
              <a:t>Convert_Stock_Data.py</a:t>
            </a:r>
            <a:r>
              <a:rPr lang="en-US" sz="2400" dirty="0">
                <a:solidFill>
                  <a:srgbClr val="3D30FF"/>
                </a:solidFill>
              </a:rPr>
              <a:t> </a:t>
            </a:r>
            <a:r>
              <a:rPr lang="en-US" sz="2400" dirty="0"/>
              <a:t>to convert the data into a text file format (if desired)</a:t>
            </a:r>
          </a:p>
        </p:txBody>
      </p:sp>
    </p:spTree>
    <p:extLst>
      <p:ext uri="{BB962C8B-B14F-4D97-AF65-F5344CB8AC3E}">
        <p14:creationId xmlns:p14="http://schemas.microsoft.com/office/powerpoint/2010/main" val="4137469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91157D-87E4-C14F-8C6D-33D1B6795C34}"/>
              </a:ext>
            </a:extLst>
          </p:cNvPr>
          <p:cNvSpPr>
            <a:spLocks noGrp="1"/>
          </p:cNvSpPr>
          <p:nvPr>
            <p:ph type="title"/>
          </p:nvPr>
        </p:nvSpPr>
        <p:spPr>
          <a:xfrm>
            <a:off x="628650" y="1049449"/>
            <a:ext cx="7886700" cy="994172"/>
          </a:xfrm>
        </p:spPr>
        <p:txBody>
          <a:bodyPr/>
          <a:lstStyle/>
          <a:p>
            <a:r>
              <a:rPr lang="en-US" dirty="0">
                <a:solidFill>
                  <a:srgbClr val="FF0000"/>
                </a:solidFill>
              </a:rPr>
              <a:t>Example of a Time Series Plot</a:t>
            </a:r>
          </a:p>
        </p:txBody>
      </p:sp>
      <p:pic>
        <p:nvPicPr>
          <p:cNvPr id="6" name="Picture 5">
            <a:extLst>
              <a:ext uri="{FF2B5EF4-FFF2-40B4-BE49-F238E27FC236}">
                <a16:creationId xmlns:a16="http://schemas.microsoft.com/office/drawing/2014/main" id="{2647F89A-243A-104E-8B36-A0F5E2087BCE}"/>
              </a:ext>
            </a:extLst>
          </p:cNvPr>
          <p:cNvPicPr>
            <a:picLocks noChangeAspect="1"/>
          </p:cNvPicPr>
          <p:nvPr/>
        </p:nvPicPr>
        <p:blipFill>
          <a:blip r:embed="rId2"/>
          <a:stretch>
            <a:fillRect/>
          </a:stretch>
        </p:blipFill>
        <p:spPr>
          <a:xfrm>
            <a:off x="1828800" y="1804305"/>
            <a:ext cx="5486400" cy="4114800"/>
          </a:xfrm>
          <a:prstGeom prst="rect">
            <a:avLst/>
          </a:prstGeom>
        </p:spPr>
      </p:pic>
    </p:spTree>
    <p:extLst>
      <p:ext uri="{BB962C8B-B14F-4D97-AF65-F5344CB8AC3E}">
        <p14:creationId xmlns:p14="http://schemas.microsoft.com/office/powerpoint/2010/main" val="3436079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91157D-87E4-C14F-8C6D-33D1B6795C34}"/>
              </a:ext>
            </a:extLst>
          </p:cNvPr>
          <p:cNvSpPr>
            <a:spLocks noGrp="1"/>
          </p:cNvSpPr>
          <p:nvPr>
            <p:ph type="title"/>
          </p:nvPr>
        </p:nvSpPr>
        <p:spPr>
          <a:xfrm>
            <a:off x="628650" y="1049449"/>
            <a:ext cx="7886700" cy="994172"/>
          </a:xfrm>
        </p:spPr>
        <p:txBody>
          <a:bodyPr>
            <a:normAutofit fontScale="90000"/>
          </a:bodyPr>
          <a:lstStyle/>
          <a:p>
            <a:r>
              <a:rPr lang="en-US" dirty="0">
                <a:solidFill>
                  <a:srgbClr val="FF0000"/>
                </a:solidFill>
              </a:rPr>
              <a:t>Example of a Daily Price Change Plot</a:t>
            </a:r>
          </a:p>
        </p:txBody>
      </p:sp>
      <p:pic>
        <p:nvPicPr>
          <p:cNvPr id="3" name="Picture 2">
            <a:extLst>
              <a:ext uri="{FF2B5EF4-FFF2-40B4-BE49-F238E27FC236}">
                <a16:creationId xmlns:a16="http://schemas.microsoft.com/office/drawing/2014/main" id="{4AE57033-9D3E-6544-B8A5-1CDB062FA8C8}"/>
              </a:ext>
            </a:extLst>
          </p:cNvPr>
          <p:cNvPicPr>
            <a:picLocks noChangeAspect="1"/>
          </p:cNvPicPr>
          <p:nvPr/>
        </p:nvPicPr>
        <p:blipFill>
          <a:blip r:embed="rId2"/>
          <a:stretch>
            <a:fillRect/>
          </a:stretch>
        </p:blipFill>
        <p:spPr>
          <a:xfrm>
            <a:off x="1828800" y="1804305"/>
            <a:ext cx="5486400" cy="4114800"/>
          </a:xfrm>
          <a:prstGeom prst="rect">
            <a:avLst/>
          </a:prstGeom>
        </p:spPr>
      </p:pic>
      <mc:AlternateContent xmlns:mc="http://schemas.openxmlformats.org/markup-compatibility/2006" xmlns:a14="http://schemas.microsoft.com/office/drawing/2010/main">
        <mc:Choice Requires="a14">
          <p:sp>
            <p:nvSpPr>
              <p:cNvPr id="2" name="Rounded Rectangular Callout 1">
                <a:extLst>
                  <a:ext uri="{FF2B5EF4-FFF2-40B4-BE49-F238E27FC236}">
                    <a16:creationId xmlns:a16="http://schemas.microsoft.com/office/drawing/2014/main" id="{2F2ABEE5-69D1-8946-9A66-541B076BF8D4}"/>
                  </a:ext>
                </a:extLst>
              </p:cNvPr>
              <p:cNvSpPr/>
              <p:nvPr/>
            </p:nvSpPr>
            <p:spPr>
              <a:xfrm>
                <a:off x="5274128" y="4082143"/>
                <a:ext cx="1273629" cy="459486"/>
              </a:xfrm>
              <a:prstGeom prst="wedgeRoundRectCallout">
                <a:avLst>
                  <a:gd name="adj1" fmla="val -95009"/>
                  <a:gd name="adj2" fmla="val 11935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Gaussian with same </a:t>
                </a:r>
                <a14:m>
                  <m:oMath xmlns:m="http://schemas.openxmlformats.org/officeDocument/2006/math">
                    <m:r>
                      <a:rPr lang="en-US" sz="1350" i="1">
                        <a:solidFill>
                          <a:schemeClr val="tx1"/>
                        </a:solidFill>
                        <a:latin typeface="Cambria Math" panose="02040503050406030204" pitchFamily="18" charset="0"/>
                        <a:ea typeface="Cambria Math" panose="02040503050406030204" pitchFamily="18" charset="0"/>
                      </a:rPr>
                      <m:t>𝜇</m:t>
                    </m:r>
                  </m:oMath>
                </a14:m>
                <a:r>
                  <a:rPr lang="en-US" sz="1350" dirty="0">
                    <a:solidFill>
                      <a:schemeClr val="tx1"/>
                    </a:solidFill>
                  </a:rPr>
                  <a:t> and </a:t>
                </a:r>
                <a14:m>
                  <m:oMath xmlns:m="http://schemas.openxmlformats.org/officeDocument/2006/math">
                    <m:r>
                      <a:rPr lang="en-US" sz="1350" i="1">
                        <a:solidFill>
                          <a:schemeClr val="tx1"/>
                        </a:solidFill>
                        <a:latin typeface="Cambria Math" panose="02040503050406030204" pitchFamily="18" charset="0"/>
                        <a:ea typeface="Cambria Math" panose="02040503050406030204" pitchFamily="18" charset="0"/>
                      </a:rPr>
                      <m:t>𝜎</m:t>
                    </m:r>
                  </m:oMath>
                </a14:m>
                <a:endParaRPr lang="en-US" sz="1350" dirty="0">
                  <a:solidFill>
                    <a:schemeClr val="tx1"/>
                  </a:solidFill>
                </a:endParaRPr>
              </a:p>
            </p:txBody>
          </p:sp>
        </mc:Choice>
        <mc:Fallback xmlns="">
          <p:sp>
            <p:nvSpPr>
              <p:cNvPr id="2" name="Rounded Rectangular Callout 1">
                <a:extLst>
                  <a:ext uri="{FF2B5EF4-FFF2-40B4-BE49-F238E27FC236}">
                    <a16:creationId xmlns:a16="http://schemas.microsoft.com/office/drawing/2014/main" id="{2F2ABEE5-69D1-8946-9A66-541B076BF8D4}"/>
                  </a:ext>
                </a:extLst>
              </p:cNvPr>
              <p:cNvSpPr>
                <a:spLocks noRot="1" noChangeAspect="1" noMove="1" noResize="1" noEditPoints="1" noAdjustHandles="1" noChangeArrowheads="1" noChangeShapeType="1" noTextEdit="1"/>
              </p:cNvSpPr>
              <p:nvPr/>
            </p:nvSpPr>
            <p:spPr>
              <a:xfrm>
                <a:off x="5274128" y="4082143"/>
                <a:ext cx="1273629" cy="459486"/>
              </a:xfrm>
              <a:prstGeom prst="wedgeRoundRectCallout">
                <a:avLst>
                  <a:gd name="adj1" fmla="val -95009"/>
                  <a:gd name="adj2" fmla="val 119359"/>
                  <a:gd name="adj3" fmla="val 16667"/>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0419B8-028E-C444-A2CF-8883FE65AD9B}"/>
                  </a:ext>
                </a:extLst>
              </p:cNvPr>
              <p:cNvSpPr txBox="1"/>
              <p:nvPr/>
            </p:nvSpPr>
            <p:spPr>
              <a:xfrm>
                <a:off x="7153809" y="2086153"/>
                <a:ext cx="990727" cy="369332"/>
              </a:xfrm>
              <a:prstGeom prst="rect">
                <a:avLst/>
              </a:prstGeom>
              <a:noFill/>
            </p:spPr>
            <p:txBody>
              <a:bodyPr wrap="square" rtlCol="0">
                <a:spAutoFit/>
              </a:bodyPr>
              <a:lstStyle/>
              <a:p>
                <a:r>
                  <a:rPr lang="en-US" dirty="0"/>
                  <a:t>Mean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endParaRPr lang="en-US" dirty="0"/>
              </a:p>
            </p:txBody>
          </p:sp>
        </mc:Choice>
        <mc:Fallback xmlns="">
          <p:sp>
            <p:nvSpPr>
              <p:cNvPr id="5" name="TextBox 4">
                <a:extLst>
                  <a:ext uri="{FF2B5EF4-FFF2-40B4-BE49-F238E27FC236}">
                    <a16:creationId xmlns:a16="http://schemas.microsoft.com/office/drawing/2014/main" id="{EB0419B8-028E-C444-A2CF-8883FE65AD9B}"/>
                  </a:ext>
                </a:extLst>
              </p:cNvPr>
              <p:cNvSpPr txBox="1">
                <a:spLocks noRot="1" noChangeAspect="1" noMove="1" noResize="1" noEditPoints="1" noAdjustHandles="1" noChangeArrowheads="1" noChangeShapeType="1" noTextEdit="1"/>
              </p:cNvSpPr>
              <p:nvPr/>
            </p:nvSpPr>
            <p:spPr>
              <a:xfrm>
                <a:off x="7153809" y="2086153"/>
                <a:ext cx="990727" cy="369332"/>
              </a:xfrm>
              <a:prstGeom prst="rect">
                <a:avLst/>
              </a:prstGeom>
              <a:blipFill>
                <a:blip r:embed="rId4"/>
                <a:stretch>
                  <a:fillRect l="-3797" t="-3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06BFC2-1406-D44C-B2BA-52CC33644A4A}"/>
                  </a:ext>
                </a:extLst>
              </p:cNvPr>
              <p:cNvSpPr txBox="1"/>
              <p:nvPr/>
            </p:nvSpPr>
            <p:spPr>
              <a:xfrm>
                <a:off x="7166340" y="2519916"/>
                <a:ext cx="1265274" cy="646331"/>
              </a:xfrm>
              <a:prstGeom prst="rect">
                <a:avLst/>
              </a:prstGeom>
              <a:noFill/>
            </p:spPr>
            <p:txBody>
              <a:bodyPr wrap="square" rtlCol="0">
                <a:spAutoFit/>
              </a:bodyPr>
              <a:lstStyle/>
              <a:p>
                <a:r>
                  <a:rPr lang="en-US" dirty="0"/>
                  <a:t>Standard deviation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endParaRPr lang="en-US" dirty="0"/>
              </a:p>
            </p:txBody>
          </p:sp>
        </mc:Choice>
        <mc:Fallback xmlns="">
          <p:sp>
            <p:nvSpPr>
              <p:cNvPr id="6" name="TextBox 5">
                <a:extLst>
                  <a:ext uri="{FF2B5EF4-FFF2-40B4-BE49-F238E27FC236}">
                    <a16:creationId xmlns:a16="http://schemas.microsoft.com/office/drawing/2014/main" id="{AD06BFC2-1406-D44C-B2BA-52CC33644A4A}"/>
                  </a:ext>
                </a:extLst>
              </p:cNvPr>
              <p:cNvSpPr txBox="1">
                <a:spLocks noRot="1" noChangeAspect="1" noMove="1" noResize="1" noEditPoints="1" noAdjustHandles="1" noChangeArrowheads="1" noChangeShapeType="1" noTextEdit="1"/>
              </p:cNvSpPr>
              <p:nvPr/>
            </p:nvSpPr>
            <p:spPr>
              <a:xfrm>
                <a:off x="7166340" y="2519916"/>
                <a:ext cx="1265274" cy="646331"/>
              </a:xfrm>
              <a:prstGeom prst="rect">
                <a:avLst/>
              </a:prstGeom>
              <a:blipFill>
                <a:blip r:embed="rId5"/>
                <a:stretch>
                  <a:fillRect l="-4000" t="-1923" b="-1538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8F2BCB0-858E-694A-8613-CE84E00BB98F}"/>
              </a:ext>
            </a:extLst>
          </p:cNvPr>
          <p:cNvSpPr txBox="1"/>
          <p:nvPr/>
        </p:nvSpPr>
        <p:spPr>
          <a:xfrm>
            <a:off x="1201479" y="5919105"/>
            <a:ext cx="6432698" cy="646331"/>
          </a:xfrm>
          <a:prstGeom prst="rect">
            <a:avLst/>
          </a:prstGeom>
          <a:noFill/>
        </p:spPr>
        <p:txBody>
          <a:bodyPr wrap="square" rtlCol="0">
            <a:spAutoFit/>
          </a:bodyPr>
          <a:lstStyle/>
          <a:p>
            <a:pPr algn="ctr"/>
            <a:r>
              <a:rPr lang="en-US"/>
              <a:t>Later lectures </a:t>
            </a:r>
            <a:r>
              <a:rPr lang="en-US" dirty="0"/>
              <a:t>include a discussion of statistical distributions and their moments, including mean and standard deviation</a:t>
            </a:r>
          </a:p>
        </p:txBody>
      </p:sp>
    </p:spTree>
    <p:extLst>
      <p:ext uri="{BB962C8B-B14F-4D97-AF65-F5344CB8AC3E}">
        <p14:creationId xmlns:p14="http://schemas.microsoft.com/office/powerpoint/2010/main" val="98720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5CBB6-A2E6-BB4F-A810-F0B16F19BDDC}"/>
              </a:ext>
            </a:extLst>
          </p:cNvPr>
          <p:cNvSpPr>
            <a:spLocks noGrp="1"/>
          </p:cNvSpPr>
          <p:nvPr>
            <p:ph type="title"/>
          </p:nvPr>
        </p:nvSpPr>
        <p:spPr/>
        <p:txBody>
          <a:bodyPr/>
          <a:lstStyle/>
          <a:p>
            <a:r>
              <a:rPr lang="en-US" dirty="0">
                <a:solidFill>
                  <a:srgbClr val="FF0000"/>
                </a:solidFill>
              </a:rPr>
              <a:t>The Point of This Course</a:t>
            </a:r>
          </a:p>
        </p:txBody>
      </p:sp>
      <p:sp>
        <p:nvSpPr>
          <p:cNvPr id="3" name="Content Placeholder 2">
            <a:extLst>
              <a:ext uri="{FF2B5EF4-FFF2-40B4-BE49-F238E27FC236}">
                <a16:creationId xmlns:a16="http://schemas.microsoft.com/office/drawing/2014/main" id="{8E60E3B5-E89F-F34C-AB76-4DF896BF130A}"/>
              </a:ext>
            </a:extLst>
          </p:cNvPr>
          <p:cNvSpPr>
            <a:spLocks noGrp="1"/>
          </p:cNvSpPr>
          <p:nvPr>
            <p:ph idx="1"/>
          </p:nvPr>
        </p:nvSpPr>
        <p:spPr/>
        <p:txBody>
          <a:bodyPr>
            <a:normAutofit lnSpcReduction="10000"/>
          </a:bodyPr>
          <a:lstStyle/>
          <a:p>
            <a:r>
              <a:rPr lang="en-US" sz="2400" dirty="0"/>
              <a:t>As we move through life, we need to acquire assets to fund our lifestyle, our retirements, and other needs</a:t>
            </a:r>
          </a:p>
          <a:p>
            <a:r>
              <a:rPr lang="en-US" sz="2400" dirty="0"/>
              <a:t>Investing is basically gambling, but with better odds, it is an example of applied probability</a:t>
            </a:r>
          </a:p>
          <a:p>
            <a:r>
              <a:rPr lang="en-US" sz="2400" dirty="0"/>
              <a:t>We need to understand how to build models so that we can invest our resources intelligently, to encourage them to grow through compounding</a:t>
            </a:r>
          </a:p>
          <a:p>
            <a:r>
              <a:rPr lang="en-US" sz="2400" dirty="0"/>
              <a:t>We basically want to learn to “make money while we sleep” as someone once said</a:t>
            </a:r>
          </a:p>
          <a:p>
            <a:r>
              <a:rPr lang="en-US" sz="2400" dirty="0"/>
              <a:t>For physicists, one of the attractions of the financial markets is the huge amount of interesting data that is available for analysis</a:t>
            </a:r>
          </a:p>
        </p:txBody>
      </p:sp>
    </p:spTree>
    <p:extLst>
      <p:ext uri="{BB962C8B-B14F-4D97-AF65-F5344CB8AC3E}">
        <p14:creationId xmlns:p14="http://schemas.microsoft.com/office/powerpoint/2010/main" val="245278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3583-9531-DB4F-AFB3-9FC449742223}"/>
              </a:ext>
            </a:extLst>
          </p:cNvPr>
          <p:cNvSpPr>
            <a:spLocks noGrp="1"/>
          </p:cNvSpPr>
          <p:nvPr>
            <p:ph type="title"/>
          </p:nvPr>
        </p:nvSpPr>
        <p:spPr/>
        <p:txBody>
          <a:bodyPr/>
          <a:lstStyle/>
          <a:p>
            <a:r>
              <a:rPr lang="en-US" dirty="0">
                <a:solidFill>
                  <a:srgbClr val="FF0000"/>
                </a:solidFill>
              </a:rPr>
              <a:t>About </a:t>
            </a:r>
            <a:r>
              <a:rPr lang="en-US" dirty="0" err="1">
                <a:solidFill>
                  <a:srgbClr val="FF0000"/>
                </a:solidFill>
              </a:rPr>
              <a:t>Econophysics</a:t>
            </a:r>
            <a:endParaRPr lang="en-US" dirty="0">
              <a:solidFill>
                <a:srgbClr val="FF0000"/>
              </a:solidFill>
            </a:endParaRPr>
          </a:p>
        </p:txBody>
      </p:sp>
      <p:sp>
        <p:nvSpPr>
          <p:cNvPr id="3" name="Content Placeholder 2">
            <a:extLst>
              <a:ext uri="{FF2B5EF4-FFF2-40B4-BE49-F238E27FC236}">
                <a16:creationId xmlns:a16="http://schemas.microsoft.com/office/drawing/2014/main" id="{9D98A5E9-6743-5F41-B505-B5789A1A3B21}"/>
              </a:ext>
            </a:extLst>
          </p:cNvPr>
          <p:cNvSpPr>
            <a:spLocks noGrp="1"/>
          </p:cNvSpPr>
          <p:nvPr>
            <p:ph idx="1"/>
          </p:nvPr>
        </p:nvSpPr>
        <p:spPr/>
        <p:txBody>
          <a:bodyPr>
            <a:normAutofit/>
          </a:bodyPr>
          <a:lstStyle/>
          <a:p>
            <a:r>
              <a:rPr lang="en-US" sz="2400" dirty="0" err="1"/>
              <a:t>Econophysics</a:t>
            </a:r>
            <a:r>
              <a:rPr lang="en-US" sz="2400" dirty="0"/>
              <a:t> is a heterodox interdisciplinary research field, applying theories and methods originally developed by physicists in order to solve problems in economics, usually those including uncertainty or stochastic processes and nonlinear dynamics. </a:t>
            </a:r>
          </a:p>
          <a:p>
            <a:r>
              <a:rPr lang="en-US" sz="2400" dirty="0"/>
              <a:t>Some of its application to the study of financial markets has also been termed statistical finance referring to its roots in statistical physics.</a:t>
            </a:r>
          </a:p>
          <a:p>
            <a:r>
              <a:rPr lang="en-US" sz="2400" dirty="0" err="1"/>
              <a:t>Econophysics</a:t>
            </a:r>
            <a:r>
              <a:rPr lang="en-US" sz="2400" dirty="0"/>
              <a:t> is closely related to social physics.</a:t>
            </a:r>
          </a:p>
        </p:txBody>
      </p:sp>
    </p:spTree>
    <p:extLst>
      <p:ext uri="{BB962C8B-B14F-4D97-AF65-F5344CB8AC3E}">
        <p14:creationId xmlns:p14="http://schemas.microsoft.com/office/powerpoint/2010/main" val="87499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859A-CC3A-B948-80A2-1DB2252CB84F}"/>
              </a:ext>
            </a:extLst>
          </p:cNvPr>
          <p:cNvSpPr>
            <a:spLocks noGrp="1"/>
          </p:cNvSpPr>
          <p:nvPr>
            <p:ph type="title"/>
          </p:nvPr>
        </p:nvSpPr>
        <p:spPr/>
        <p:txBody>
          <a:bodyPr/>
          <a:lstStyle/>
          <a:p>
            <a:r>
              <a:rPr lang="en-US" dirty="0">
                <a:solidFill>
                  <a:srgbClr val="FF0000"/>
                </a:solidFill>
              </a:rPr>
              <a:t>About Me</a:t>
            </a:r>
          </a:p>
        </p:txBody>
      </p:sp>
      <p:sp>
        <p:nvSpPr>
          <p:cNvPr id="3" name="Content Placeholder 2">
            <a:extLst>
              <a:ext uri="{FF2B5EF4-FFF2-40B4-BE49-F238E27FC236}">
                <a16:creationId xmlns:a16="http://schemas.microsoft.com/office/drawing/2014/main" id="{8BAD3FFA-BC5F-D740-ADEB-CDA971D6B9F7}"/>
              </a:ext>
            </a:extLst>
          </p:cNvPr>
          <p:cNvSpPr>
            <a:spLocks noGrp="1"/>
          </p:cNvSpPr>
          <p:nvPr>
            <p:ph idx="1"/>
          </p:nvPr>
        </p:nvSpPr>
        <p:spPr/>
        <p:txBody>
          <a:bodyPr>
            <a:normAutofit fontScale="85000" lnSpcReduction="20000"/>
          </a:bodyPr>
          <a:lstStyle/>
          <a:p>
            <a:r>
              <a:rPr lang="en-US" dirty="0"/>
              <a:t>Teaching for 27 years at the university level</a:t>
            </a:r>
          </a:p>
          <a:p>
            <a:r>
              <a:rPr lang="en-US" dirty="0"/>
              <a:t>50% physics department 50% Earth and Planetary Science</a:t>
            </a:r>
          </a:p>
          <a:p>
            <a:r>
              <a:rPr lang="en-US" dirty="0"/>
              <a:t>Research on statistical physics and complexity of earth system processes</a:t>
            </a:r>
          </a:p>
          <a:p>
            <a:r>
              <a:rPr lang="en-US" dirty="0"/>
              <a:t>Member of the Santa Fe Institute for 30 years</a:t>
            </a:r>
          </a:p>
          <a:p>
            <a:r>
              <a:rPr lang="en-US" dirty="0"/>
              <a:t>Interested in </a:t>
            </a:r>
            <a:r>
              <a:rPr lang="en-US" dirty="0" err="1"/>
              <a:t>Econophysics</a:t>
            </a:r>
            <a:r>
              <a:rPr lang="en-US" dirty="0"/>
              <a:t> since 2008</a:t>
            </a:r>
          </a:p>
          <a:p>
            <a:r>
              <a:rPr lang="en-US" dirty="0"/>
              <a:t>Have since worked with investment professionals that manage many billions of $USD</a:t>
            </a:r>
          </a:p>
          <a:p>
            <a:r>
              <a:rPr lang="en-US" dirty="0"/>
              <a:t>Have published blogs on similarities between systems undergoing phase transitions and markets</a:t>
            </a:r>
          </a:p>
        </p:txBody>
      </p:sp>
    </p:spTree>
    <p:extLst>
      <p:ext uri="{BB962C8B-B14F-4D97-AF65-F5344CB8AC3E}">
        <p14:creationId xmlns:p14="http://schemas.microsoft.com/office/powerpoint/2010/main" val="74273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42F186-FB82-E041-A0C2-B770B535A689}"/>
              </a:ext>
            </a:extLst>
          </p:cNvPr>
          <p:cNvSpPr>
            <a:spLocks noGrp="1"/>
          </p:cNvSpPr>
          <p:nvPr>
            <p:ph type="title"/>
          </p:nvPr>
        </p:nvSpPr>
        <p:spPr>
          <a:xfrm>
            <a:off x="457200" y="274638"/>
            <a:ext cx="3125972" cy="1143000"/>
          </a:xfrm>
        </p:spPr>
        <p:txBody>
          <a:bodyPr/>
          <a:lstStyle/>
          <a:p>
            <a:r>
              <a:rPr lang="en-US" dirty="0">
                <a:solidFill>
                  <a:srgbClr val="FF0000"/>
                </a:solidFill>
              </a:rPr>
              <a:t>Bill Miller</a:t>
            </a:r>
          </a:p>
        </p:txBody>
      </p:sp>
      <p:pic>
        <p:nvPicPr>
          <p:cNvPr id="6" name="Picture 5">
            <a:extLst>
              <a:ext uri="{FF2B5EF4-FFF2-40B4-BE49-F238E27FC236}">
                <a16:creationId xmlns:a16="http://schemas.microsoft.com/office/drawing/2014/main" id="{24AA2F9B-0901-E546-B35E-F75977DBDCD4}"/>
              </a:ext>
            </a:extLst>
          </p:cNvPr>
          <p:cNvPicPr>
            <a:picLocks noChangeAspect="1"/>
          </p:cNvPicPr>
          <p:nvPr/>
        </p:nvPicPr>
        <p:blipFill>
          <a:blip r:embed="rId2"/>
          <a:stretch>
            <a:fillRect/>
          </a:stretch>
        </p:blipFill>
        <p:spPr>
          <a:xfrm>
            <a:off x="0" y="2427616"/>
            <a:ext cx="9144000" cy="4108023"/>
          </a:xfrm>
          <a:prstGeom prst="rect">
            <a:avLst/>
          </a:prstGeom>
        </p:spPr>
      </p:pic>
      <p:pic>
        <p:nvPicPr>
          <p:cNvPr id="8" name="Picture 7">
            <a:extLst>
              <a:ext uri="{FF2B5EF4-FFF2-40B4-BE49-F238E27FC236}">
                <a16:creationId xmlns:a16="http://schemas.microsoft.com/office/drawing/2014/main" id="{311F3DD5-C182-D242-AF15-2C35C0777A57}"/>
              </a:ext>
            </a:extLst>
          </p:cNvPr>
          <p:cNvPicPr>
            <a:picLocks noChangeAspect="1"/>
          </p:cNvPicPr>
          <p:nvPr/>
        </p:nvPicPr>
        <p:blipFill>
          <a:blip r:embed="rId3"/>
          <a:stretch>
            <a:fillRect/>
          </a:stretch>
        </p:blipFill>
        <p:spPr>
          <a:xfrm>
            <a:off x="3987208" y="274638"/>
            <a:ext cx="4859079" cy="1614592"/>
          </a:xfrm>
          <a:prstGeom prst="rect">
            <a:avLst/>
          </a:prstGeom>
        </p:spPr>
      </p:pic>
      <p:pic>
        <p:nvPicPr>
          <p:cNvPr id="14338" name="Picture 2" descr="See the source image">
            <a:extLst>
              <a:ext uri="{FF2B5EF4-FFF2-40B4-BE49-F238E27FC236}">
                <a16:creationId xmlns:a16="http://schemas.microsoft.com/office/drawing/2014/main" id="{A2C28CE6-1E24-8C46-A05B-74A2D4613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954" y="2065234"/>
            <a:ext cx="2966482" cy="166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5A21AB-903B-0C4C-9916-706DDA387A30}"/>
              </a:ext>
            </a:extLst>
          </p:cNvPr>
          <p:cNvPicPr>
            <a:picLocks noChangeAspect="1"/>
          </p:cNvPicPr>
          <p:nvPr/>
        </p:nvPicPr>
        <p:blipFill>
          <a:blip r:embed="rId2"/>
          <a:stretch>
            <a:fillRect/>
          </a:stretch>
        </p:blipFill>
        <p:spPr>
          <a:xfrm>
            <a:off x="0" y="312026"/>
            <a:ext cx="9144000" cy="6233948"/>
          </a:xfrm>
          <a:prstGeom prst="rect">
            <a:avLst/>
          </a:prstGeom>
        </p:spPr>
      </p:pic>
      <p:sp>
        <p:nvSpPr>
          <p:cNvPr id="5" name="TextBox 4">
            <a:extLst>
              <a:ext uri="{FF2B5EF4-FFF2-40B4-BE49-F238E27FC236}">
                <a16:creationId xmlns:a16="http://schemas.microsoft.com/office/drawing/2014/main" id="{B84405D8-C818-524E-8188-BCF8FFFD15EC}"/>
              </a:ext>
            </a:extLst>
          </p:cNvPr>
          <p:cNvSpPr txBox="1"/>
          <p:nvPr/>
        </p:nvSpPr>
        <p:spPr>
          <a:xfrm>
            <a:off x="2945219" y="3530009"/>
            <a:ext cx="2721934" cy="369332"/>
          </a:xfrm>
          <a:prstGeom prst="rect">
            <a:avLst/>
          </a:prstGeom>
          <a:noFill/>
        </p:spPr>
        <p:txBody>
          <a:bodyPr wrap="square" rtlCol="0">
            <a:spAutoFit/>
          </a:bodyPr>
          <a:lstStyle/>
          <a:p>
            <a:pPr algn="ctr"/>
            <a:r>
              <a:rPr lang="en-US" dirty="0">
                <a:solidFill>
                  <a:srgbClr val="FF0000"/>
                </a:solidFill>
              </a:rPr>
              <a:t>Blogs on the MVP site</a:t>
            </a:r>
          </a:p>
        </p:txBody>
      </p:sp>
    </p:spTree>
    <p:extLst>
      <p:ext uri="{BB962C8B-B14F-4D97-AF65-F5344CB8AC3E}">
        <p14:creationId xmlns:p14="http://schemas.microsoft.com/office/powerpoint/2010/main" val="3534283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TotalTime>
  <Words>2956</Words>
  <Application>Microsoft Macintosh PowerPoint</Application>
  <PresentationFormat>On-screen Show (4:3)</PresentationFormat>
  <Paragraphs>273</Paragraphs>
  <Slides>43</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Calibri</vt:lpstr>
      <vt:lpstr>Cambria Math</vt:lpstr>
      <vt:lpstr>Constantia</vt:lpstr>
      <vt:lpstr>Helvetica Neue Light</vt:lpstr>
      <vt:lpstr>Symbol</vt:lpstr>
      <vt:lpstr>Office Theme</vt:lpstr>
      <vt:lpstr>Equation</vt:lpstr>
      <vt:lpstr>Lecture 1</vt:lpstr>
      <vt:lpstr>PowerPoint Presentation</vt:lpstr>
      <vt:lpstr>The Main Idea</vt:lpstr>
      <vt:lpstr>How Value is Assigned</vt:lpstr>
      <vt:lpstr>The Point of This Course</vt:lpstr>
      <vt:lpstr>About Econophysics</vt:lpstr>
      <vt:lpstr>About Me</vt:lpstr>
      <vt:lpstr>Bill Miller</vt:lpstr>
      <vt:lpstr>PowerPoint Presentation</vt:lpstr>
      <vt:lpstr>Econophysics: History</vt:lpstr>
      <vt:lpstr>History (Continued)</vt:lpstr>
      <vt:lpstr>History (Continued)</vt:lpstr>
      <vt:lpstr>History (Continued)</vt:lpstr>
      <vt:lpstr>History (Continued)</vt:lpstr>
      <vt:lpstr>History (Continued)</vt:lpstr>
      <vt:lpstr>PowerPoint Presentation</vt:lpstr>
      <vt:lpstr>Santa Fe Institute</vt:lpstr>
      <vt:lpstr>Santa Fe Institute</vt:lpstr>
      <vt:lpstr>Basic Tools of Econophysics</vt:lpstr>
      <vt:lpstr>Main Results</vt:lpstr>
      <vt:lpstr>Fat Tails and Scaling Laws</vt:lpstr>
      <vt:lpstr>Fat Tails</vt:lpstr>
      <vt:lpstr>PowerPoint Presentation</vt:lpstr>
      <vt:lpstr>PowerPoint Presentation</vt:lpstr>
      <vt:lpstr>Fat Tails (Continued)</vt:lpstr>
      <vt:lpstr>Fat Tails (Continued)</vt:lpstr>
      <vt:lpstr>What is this Course About (2)?</vt:lpstr>
      <vt:lpstr>Note</vt:lpstr>
      <vt:lpstr>Ed Thorp</vt:lpstr>
      <vt:lpstr>PowerPoint Presentation</vt:lpstr>
      <vt:lpstr>PowerPoint Presentation</vt:lpstr>
      <vt:lpstr>PowerPoint Presentation</vt:lpstr>
      <vt:lpstr>PowerPoint Presentation</vt:lpstr>
      <vt:lpstr>PowerPoint Presentation</vt:lpstr>
      <vt:lpstr>PowerPoint Presentation</vt:lpstr>
      <vt:lpstr>Working with Financial Data A brief tutorial</vt:lpstr>
      <vt:lpstr>Downloading Yahoo Financial Data Sets</vt:lpstr>
      <vt:lpstr>Yahoo Finance (Illustrated with SPY ETF) https://finance.yahoo.com/quote/SPY?ltr=1</vt:lpstr>
      <vt:lpstr>PowerPoint Presentation</vt:lpstr>
      <vt:lpstr>PowerPoint Presentation</vt:lpstr>
      <vt:lpstr>Workflow for Homeworks</vt:lpstr>
      <vt:lpstr>Example of a Time Series Plot</vt:lpstr>
      <vt:lpstr>Example of a Daily Price Change Plot</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Microsoft Office User</cp:lastModifiedBy>
  <cp:revision>62</cp:revision>
  <dcterms:created xsi:type="dcterms:W3CDTF">2013-02-12T18:55:03Z</dcterms:created>
  <dcterms:modified xsi:type="dcterms:W3CDTF">2021-01-03T23:09:29Z</dcterms:modified>
</cp:coreProperties>
</file>