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5" r:id="rId5"/>
    <p:sldId id="266" r:id="rId6"/>
    <p:sldId id="267" r:id="rId7"/>
    <p:sldId id="268" r:id="rId8"/>
    <p:sldId id="261" r:id="rId9"/>
    <p:sldId id="262" r:id="rId10"/>
    <p:sldId id="263" r:id="rId11"/>
    <p:sldId id="264" r:id="rId12"/>
    <p:sldId id="269" r:id="rId13"/>
    <p:sldId id="270" r:id="rId14"/>
    <p:sldId id="271" r:id="rId15"/>
    <p:sldId id="272" r:id="rId16"/>
    <p:sldId id="299" r:id="rId17"/>
    <p:sldId id="300" r:id="rId18"/>
    <p:sldId id="273" r:id="rId19"/>
    <p:sldId id="276" r:id="rId20"/>
    <p:sldId id="274" r:id="rId21"/>
    <p:sldId id="275" r:id="rId22"/>
    <p:sldId id="277" r:id="rId23"/>
    <p:sldId id="278" r:id="rId24"/>
    <p:sldId id="279" r:id="rId25"/>
    <p:sldId id="280" r:id="rId26"/>
    <p:sldId id="283" r:id="rId27"/>
    <p:sldId id="294" r:id="rId28"/>
    <p:sldId id="281" r:id="rId29"/>
    <p:sldId id="282" r:id="rId30"/>
    <p:sldId id="284" r:id="rId31"/>
    <p:sldId id="285" r:id="rId32"/>
    <p:sldId id="286" r:id="rId33"/>
    <p:sldId id="292" r:id="rId34"/>
    <p:sldId id="293" r:id="rId35"/>
    <p:sldId id="295" r:id="rId36"/>
    <p:sldId id="297" r:id="rId37"/>
    <p:sldId id="296" r:id="rId38"/>
    <p:sldId id="298"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19C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3"/>
    <p:restoredTop sz="94714"/>
  </p:normalViewPr>
  <p:slideViewPr>
    <p:cSldViewPr snapToGrid="0" snapToObjects="1">
      <p:cViewPr varScale="1">
        <p:scale>
          <a:sx n="147" d="100"/>
          <a:sy n="147" d="100"/>
        </p:scale>
        <p:origin x="496"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E37BB5-8CCE-6A4E-AEBD-5B99E0CFE0DE}" type="datetimeFigureOut">
              <a:rPr lang="en-US" smtClean="0"/>
              <a:t>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009C61-B81D-E84D-BEF1-0AC509D0A1F6}" type="slidenum">
              <a:rPr lang="en-US" smtClean="0"/>
              <a:t>‹#›</a:t>
            </a:fld>
            <a:endParaRPr lang="en-US"/>
          </a:p>
        </p:txBody>
      </p:sp>
    </p:spTree>
    <p:extLst>
      <p:ext uri="{BB962C8B-B14F-4D97-AF65-F5344CB8AC3E}">
        <p14:creationId xmlns:p14="http://schemas.microsoft.com/office/powerpoint/2010/main" val="2094739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E37BB5-8CCE-6A4E-AEBD-5B99E0CFE0DE}" type="datetimeFigureOut">
              <a:rPr lang="en-US" smtClean="0"/>
              <a:t>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009C61-B81D-E84D-BEF1-0AC509D0A1F6}" type="slidenum">
              <a:rPr lang="en-US" smtClean="0"/>
              <a:t>‹#›</a:t>
            </a:fld>
            <a:endParaRPr lang="en-US"/>
          </a:p>
        </p:txBody>
      </p:sp>
    </p:spTree>
    <p:extLst>
      <p:ext uri="{BB962C8B-B14F-4D97-AF65-F5344CB8AC3E}">
        <p14:creationId xmlns:p14="http://schemas.microsoft.com/office/powerpoint/2010/main" val="1999944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E37BB5-8CCE-6A4E-AEBD-5B99E0CFE0DE}" type="datetimeFigureOut">
              <a:rPr lang="en-US" smtClean="0"/>
              <a:t>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009C61-B81D-E84D-BEF1-0AC509D0A1F6}" type="slidenum">
              <a:rPr lang="en-US" smtClean="0"/>
              <a:t>‹#›</a:t>
            </a:fld>
            <a:endParaRPr lang="en-US"/>
          </a:p>
        </p:txBody>
      </p:sp>
    </p:spTree>
    <p:extLst>
      <p:ext uri="{BB962C8B-B14F-4D97-AF65-F5344CB8AC3E}">
        <p14:creationId xmlns:p14="http://schemas.microsoft.com/office/powerpoint/2010/main" val="2034841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E37BB5-8CCE-6A4E-AEBD-5B99E0CFE0DE}" type="datetimeFigureOut">
              <a:rPr lang="en-US" smtClean="0"/>
              <a:t>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009C61-B81D-E84D-BEF1-0AC509D0A1F6}" type="slidenum">
              <a:rPr lang="en-US" smtClean="0"/>
              <a:t>‹#›</a:t>
            </a:fld>
            <a:endParaRPr lang="en-US"/>
          </a:p>
        </p:txBody>
      </p:sp>
    </p:spTree>
    <p:extLst>
      <p:ext uri="{BB962C8B-B14F-4D97-AF65-F5344CB8AC3E}">
        <p14:creationId xmlns:p14="http://schemas.microsoft.com/office/powerpoint/2010/main" val="2604015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E37BB5-8CCE-6A4E-AEBD-5B99E0CFE0DE}" type="datetimeFigureOut">
              <a:rPr lang="en-US" smtClean="0"/>
              <a:t>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009C61-B81D-E84D-BEF1-0AC509D0A1F6}" type="slidenum">
              <a:rPr lang="en-US" smtClean="0"/>
              <a:t>‹#›</a:t>
            </a:fld>
            <a:endParaRPr lang="en-US"/>
          </a:p>
        </p:txBody>
      </p:sp>
    </p:spTree>
    <p:extLst>
      <p:ext uri="{BB962C8B-B14F-4D97-AF65-F5344CB8AC3E}">
        <p14:creationId xmlns:p14="http://schemas.microsoft.com/office/powerpoint/2010/main" val="1270087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E37BB5-8CCE-6A4E-AEBD-5B99E0CFE0DE}" type="datetimeFigureOut">
              <a:rPr lang="en-US" smtClean="0"/>
              <a:t>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009C61-B81D-E84D-BEF1-0AC509D0A1F6}" type="slidenum">
              <a:rPr lang="en-US" smtClean="0"/>
              <a:t>‹#›</a:t>
            </a:fld>
            <a:endParaRPr lang="en-US"/>
          </a:p>
        </p:txBody>
      </p:sp>
    </p:spTree>
    <p:extLst>
      <p:ext uri="{BB962C8B-B14F-4D97-AF65-F5344CB8AC3E}">
        <p14:creationId xmlns:p14="http://schemas.microsoft.com/office/powerpoint/2010/main" val="804155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E37BB5-8CCE-6A4E-AEBD-5B99E0CFE0DE}" type="datetimeFigureOut">
              <a:rPr lang="en-US" smtClean="0"/>
              <a:t>2/5/19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009C61-B81D-E84D-BEF1-0AC509D0A1F6}" type="slidenum">
              <a:rPr lang="en-US" smtClean="0"/>
              <a:t>‹#›</a:t>
            </a:fld>
            <a:endParaRPr lang="en-US"/>
          </a:p>
        </p:txBody>
      </p:sp>
    </p:spTree>
    <p:extLst>
      <p:ext uri="{BB962C8B-B14F-4D97-AF65-F5344CB8AC3E}">
        <p14:creationId xmlns:p14="http://schemas.microsoft.com/office/powerpoint/2010/main" val="1766305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E37BB5-8CCE-6A4E-AEBD-5B99E0CFE0DE}" type="datetimeFigureOut">
              <a:rPr lang="en-US" smtClean="0"/>
              <a:t>2/5/19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009C61-B81D-E84D-BEF1-0AC509D0A1F6}" type="slidenum">
              <a:rPr lang="en-US" smtClean="0"/>
              <a:t>‹#›</a:t>
            </a:fld>
            <a:endParaRPr lang="en-US"/>
          </a:p>
        </p:txBody>
      </p:sp>
    </p:spTree>
    <p:extLst>
      <p:ext uri="{BB962C8B-B14F-4D97-AF65-F5344CB8AC3E}">
        <p14:creationId xmlns:p14="http://schemas.microsoft.com/office/powerpoint/2010/main" val="2554285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E37BB5-8CCE-6A4E-AEBD-5B99E0CFE0DE}" type="datetimeFigureOut">
              <a:rPr lang="en-US" smtClean="0"/>
              <a:t>2/5/19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009C61-B81D-E84D-BEF1-0AC509D0A1F6}" type="slidenum">
              <a:rPr lang="en-US" smtClean="0"/>
              <a:t>‹#›</a:t>
            </a:fld>
            <a:endParaRPr lang="en-US"/>
          </a:p>
        </p:txBody>
      </p:sp>
    </p:spTree>
    <p:extLst>
      <p:ext uri="{BB962C8B-B14F-4D97-AF65-F5344CB8AC3E}">
        <p14:creationId xmlns:p14="http://schemas.microsoft.com/office/powerpoint/2010/main" val="1241867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E37BB5-8CCE-6A4E-AEBD-5B99E0CFE0DE}" type="datetimeFigureOut">
              <a:rPr lang="en-US" smtClean="0"/>
              <a:t>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009C61-B81D-E84D-BEF1-0AC509D0A1F6}" type="slidenum">
              <a:rPr lang="en-US" smtClean="0"/>
              <a:t>‹#›</a:t>
            </a:fld>
            <a:endParaRPr lang="en-US"/>
          </a:p>
        </p:txBody>
      </p:sp>
    </p:spTree>
    <p:extLst>
      <p:ext uri="{BB962C8B-B14F-4D97-AF65-F5344CB8AC3E}">
        <p14:creationId xmlns:p14="http://schemas.microsoft.com/office/powerpoint/2010/main" val="3196720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E37BB5-8CCE-6A4E-AEBD-5B99E0CFE0DE}" type="datetimeFigureOut">
              <a:rPr lang="en-US" smtClean="0"/>
              <a:t>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009C61-B81D-E84D-BEF1-0AC509D0A1F6}" type="slidenum">
              <a:rPr lang="en-US" smtClean="0"/>
              <a:t>‹#›</a:t>
            </a:fld>
            <a:endParaRPr lang="en-US"/>
          </a:p>
        </p:txBody>
      </p:sp>
    </p:spTree>
    <p:extLst>
      <p:ext uri="{BB962C8B-B14F-4D97-AF65-F5344CB8AC3E}">
        <p14:creationId xmlns:p14="http://schemas.microsoft.com/office/powerpoint/2010/main" val="4170827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E37BB5-8CCE-6A4E-AEBD-5B99E0CFE0DE}" type="datetimeFigureOut">
              <a:rPr lang="en-US" smtClean="0"/>
              <a:t>2/5/19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009C61-B81D-E84D-BEF1-0AC509D0A1F6}" type="slidenum">
              <a:rPr lang="en-US" smtClean="0"/>
              <a:t>‹#›</a:t>
            </a:fld>
            <a:endParaRPr lang="en-US"/>
          </a:p>
        </p:txBody>
      </p:sp>
    </p:spTree>
    <p:extLst>
      <p:ext uri="{BB962C8B-B14F-4D97-AF65-F5344CB8AC3E}">
        <p14:creationId xmlns:p14="http://schemas.microsoft.com/office/powerpoint/2010/main" val="3185677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Chebyshev's_inequality" TargetMode="External"/><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hyperlink" Target="https://en.wikipedia.org/wiki/Berry%E2%80%93Esseen_theore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FF0000"/>
                </a:solidFill>
              </a:rPr>
              <a:t>Lecture 10</a:t>
            </a:r>
          </a:p>
        </p:txBody>
      </p:sp>
      <p:sp>
        <p:nvSpPr>
          <p:cNvPr id="3" name="Subtitle 2"/>
          <p:cNvSpPr>
            <a:spLocks noGrp="1"/>
          </p:cNvSpPr>
          <p:nvPr>
            <p:ph type="subTitle" idx="1"/>
          </p:nvPr>
        </p:nvSpPr>
        <p:spPr/>
        <p:txBody>
          <a:bodyPr>
            <a:normAutofit/>
          </a:bodyPr>
          <a:lstStyle/>
          <a:p>
            <a:r>
              <a:rPr lang="en-US" dirty="0">
                <a:solidFill>
                  <a:srgbClr val="0000FF"/>
                </a:solidFill>
              </a:rPr>
              <a:t>Introduction to </a:t>
            </a:r>
          </a:p>
          <a:p>
            <a:r>
              <a:rPr lang="en-US">
                <a:solidFill>
                  <a:srgbClr val="0000FF"/>
                </a:solidFill>
              </a:rPr>
              <a:t>Probability - II</a:t>
            </a:r>
            <a:endParaRPr lang="en-US" dirty="0">
              <a:solidFill>
                <a:srgbClr val="0000FF"/>
              </a:solidFill>
            </a:endParaRPr>
          </a:p>
          <a:p>
            <a:r>
              <a:rPr lang="en-US" dirty="0">
                <a:solidFill>
                  <a:srgbClr val="0000FF"/>
                </a:solidFill>
              </a:rPr>
              <a:t>John Rundle </a:t>
            </a:r>
            <a:r>
              <a:rPr lang="en-US" dirty="0" err="1">
                <a:solidFill>
                  <a:srgbClr val="0000FF"/>
                </a:solidFill>
              </a:rPr>
              <a:t>Econophysics</a:t>
            </a:r>
            <a:r>
              <a:rPr lang="en-US" dirty="0">
                <a:solidFill>
                  <a:srgbClr val="0000FF"/>
                </a:solidFill>
              </a:rPr>
              <a:t> PHYS 250</a:t>
            </a:r>
          </a:p>
        </p:txBody>
      </p:sp>
    </p:spTree>
    <p:extLst>
      <p:ext uri="{BB962C8B-B14F-4D97-AF65-F5344CB8AC3E}">
        <p14:creationId xmlns:p14="http://schemas.microsoft.com/office/powerpoint/2010/main" val="2538505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0000"/>
                </a:solidFill>
              </a:rPr>
              <a:t>Berry-</a:t>
            </a:r>
            <a:r>
              <a:rPr lang="en-US" dirty="0" err="1">
                <a:solidFill>
                  <a:srgbClr val="FF0000"/>
                </a:solidFill>
              </a:rPr>
              <a:t>Esseen</a:t>
            </a:r>
            <a:r>
              <a:rPr lang="en-US" dirty="0">
                <a:solidFill>
                  <a:srgbClr val="FF0000"/>
                </a:solidFill>
              </a:rPr>
              <a:t> Convergence</a:t>
            </a:r>
            <a:br>
              <a:rPr lang="en-US" dirty="0"/>
            </a:br>
            <a:r>
              <a:rPr lang="en-US" sz="2200" dirty="0">
                <a:solidFill>
                  <a:srgbClr val="0619C0"/>
                </a:solidFill>
              </a:rPr>
              <a:t>https://</a:t>
            </a:r>
            <a:r>
              <a:rPr lang="en-US" sz="2200" dirty="0" err="1">
                <a:solidFill>
                  <a:srgbClr val="0619C0"/>
                </a:solidFill>
              </a:rPr>
              <a:t>en.wikipedia.org</a:t>
            </a:r>
            <a:r>
              <a:rPr lang="en-US" sz="2200" dirty="0">
                <a:solidFill>
                  <a:srgbClr val="0619C0"/>
                </a:solidFill>
              </a:rPr>
              <a:t>/wiki/Berry%E2%80%93Esseen_theorem</a:t>
            </a:r>
          </a:p>
        </p:txBody>
      </p:sp>
      <p:pic>
        <p:nvPicPr>
          <p:cNvPr id="4" name="Content Placeholder 3" descr="Screen Shot 2017-01-20 at 10.53.03 AM.png"/>
          <p:cNvPicPr>
            <a:picLocks noGrp="1" noChangeAspect="1"/>
          </p:cNvPicPr>
          <p:nvPr>
            <p:ph idx="1"/>
          </p:nvPr>
        </p:nvPicPr>
        <p:blipFill>
          <a:blip r:embed="rId2">
            <a:extLst>
              <a:ext uri="{28A0092B-C50C-407E-A947-70E740481C1C}">
                <a14:useLocalDpi xmlns:a14="http://schemas.microsoft.com/office/drawing/2010/main" val="0"/>
              </a:ext>
            </a:extLst>
          </a:blip>
          <a:srcRect l="-2237" r="-2237"/>
          <a:stretch>
            <a:fillRect/>
          </a:stretch>
        </p:blipFill>
        <p:spPr/>
      </p:pic>
      <p:sp>
        <p:nvSpPr>
          <p:cNvPr id="5" name="Rectangle 4"/>
          <p:cNvSpPr/>
          <p:nvPr/>
        </p:nvSpPr>
        <p:spPr>
          <a:xfrm>
            <a:off x="4445000" y="1600200"/>
            <a:ext cx="979714" cy="28665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0050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p:txBody>
          <a:bodyPr>
            <a:normAutofit fontScale="90000"/>
          </a:bodyPr>
          <a:lstStyle/>
          <a:p>
            <a:r>
              <a:rPr lang="en-US" sz="3600" dirty="0">
                <a:solidFill>
                  <a:srgbClr val="FF0000"/>
                </a:solidFill>
              </a:rPr>
              <a:t>Expected Value (Discrete Random Variables)</a:t>
            </a:r>
            <a:br>
              <a:rPr lang="en-US" sz="3600"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/wiki/Experiment_(</a:t>
            </a:r>
            <a:r>
              <a:rPr lang="en-US" sz="2700" dirty="0" err="1">
                <a:solidFill>
                  <a:srgbClr val="0000FF"/>
                </a:solidFill>
              </a:rPr>
              <a:t>probability_theory</a:t>
            </a:r>
            <a:r>
              <a:rPr lang="en-US" sz="2700" dirty="0">
                <a:solidFill>
                  <a:srgbClr val="0000FF"/>
                </a:solidFill>
              </a:rPr>
              <a:t>)</a:t>
            </a:r>
            <a:br>
              <a:rPr lang="en-US" sz="2700" dirty="0">
                <a:solidFill>
                  <a:srgbClr val="0000FF"/>
                </a:solidFill>
              </a:rPr>
            </a:br>
            <a:endParaRPr lang="en-US" sz="2700" dirty="0">
              <a:solidFill>
                <a:srgbClr val="0000FF"/>
              </a:solidFill>
            </a:endParaRPr>
          </a:p>
        </p:txBody>
      </p:sp>
      <p:pic>
        <p:nvPicPr>
          <p:cNvPr id="6" name="Content Placeholder 5" descr="BerryEsseenTheoremCDFGraphExample.png"/>
          <p:cNvPicPr>
            <a:picLocks noGrp="1" noChangeAspect="1"/>
          </p:cNvPicPr>
          <p:nvPr>
            <p:ph idx="1"/>
          </p:nvPr>
        </p:nvPicPr>
        <p:blipFill>
          <a:blip r:embed="rId2">
            <a:extLst>
              <a:ext uri="{28A0092B-C50C-407E-A947-70E740481C1C}">
                <a14:useLocalDpi xmlns:a14="http://schemas.microsoft.com/office/drawing/2010/main" val="0"/>
              </a:ext>
            </a:extLst>
          </a:blip>
          <a:srcRect l="-51496" r="-51496"/>
          <a:stretch>
            <a:fillRect/>
          </a:stretch>
        </p:blipFill>
        <p:spPr/>
      </p:pic>
    </p:spTree>
    <p:extLst>
      <p:ext uri="{BB962C8B-B14F-4D97-AF65-F5344CB8AC3E}">
        <p14:creationId xmlns:p14="http://schemas.microsoft.com/office/powerpoint/2010/main" val="4179856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Variance</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/wiki/Variance</a:t>
            </a:r>
          </a:p>
        </p:txBody>
      </p:sp>
      <p:pic>
        <p:nvPicPr>
          <p:cNvPr id="4" name="Content Placeholder 3" descr="Screen Shot 2017-01-22 at 12.00.26 PM.png"/>
          <p:cNvPicPr>
            <a:picLocks noGrp="1" noChangeAspect="1"/>
          </p:cNvPicPr>
          <p:nvPr>
            <p:ph idx="1"/>
          </p:nvPr>
        </p:nvPicPr>
        <p:blipFill>
          <a:blip r:embed="rId2">
            <a:extLst>
              <a:ext uri="{28A0092B-C50C-407E-A947-70E740481C1C}">
                <a14:useLocalDpi xmlns:a14="http://schemas.microsoft.com/office/drawing/2010/main" val="0"/>
              </a:ext>
            </a:extLst>
          </a:blip>
          <a:srcRect l="-3369" r="-3369"/>
          <a:stretch>
            <a:fillRect/>
          </a:stretch>
        </p:blipFill>
        <p:spPr/>
      </p:pic>
    </p:spTree>
    <p:extLst>
      <p:ext uri="{BB962C8B-B14F-4D97-AF65-F5344CB8AC3E}">
        <p14:creationId xmlns:p14="http://schemas.microsoft.com/office/powerpoint/2010/main" val="1140581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Variance</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/wiki/Variance</a:t>
            </a:r>
            <a:endParaRPr lang="en-US" dirty="0"/>
          </a:p>
        </p:txBody>
      </p:sp>
      <p:pic>
        <p:nvPicPr>
          <p:cNvPr id="4" name="Picture 3" descr="Screen Shot 2017-01-22 at 12.02.2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64398"/>
            <a:ext cx="9144000" cy="3522870"/>
          </a:xfrm>
          <a:prstGeom prst="rect">
            <a:avLst/>
          </a:prstGeom>
        </p:spPr>
      </p:pic>
      <p:sp>
        <p:nvSpPr>
          <p:cNvPr id="5" name="Rectangle 4"/>
          <p:cNvSpPr/>
          <p:nvPr/>
        </p:nvSpPr>
        <p:spPr>
          <a:xfrm>
            <a:off x="2718982" y="2064398"/>
            <a:ext cx="569846" cy="23109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8186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Variance</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/wiki/Variance</a:t>
            </a:r>
            <a:endParaRPr lang="en-US" dirty="0"/>
          </a:p>
        </p:txBody>
      </p:sp>
      <p:pic>
        <p:nvPicPr>
          <p:cNvPr id="4" name="Content Placeholder 3" descr="Screen Shot 2017-01-22 at 12.04.03 PM.png"/>
          <p:cNvPicPr>
            <a:picLocks noGrp="1" noChangeAspect="1"/>
          </p:cNvPicPr>
          <p:nvPr>
            <p:ph idx="1"/>
          </p:nvPr>
        </p:nvPicPr>
        <p:blipFill>
          <a:blip r:embed="rId2">
            <a:extLst>
              <a:ext uri="{28A0092B-C50C-407E-A947-70E740481C1C}">
                <a14:useLocalDpi xmlns:a14="http://schemas.microsoft.com/office/drawing/2010/main" val="0"/>
              </a:ext>
            </a:extLst>
          </a:blip>
          <a:srcRect t="-917" b="-917"/>
          <a:stretch>
            <a:fillRect/>
          </a:stretch>
        </p:blipFill>
        <p:spPr/>
      </p:pic>
      <p:sp>
        <p:nvSpPr>
          <p:cNvPr id="5" name="Rectangle 4"/>
          <p:cNvSpPr/>
          <p:nvPr/>
        </p:nvSpPr>
        <p:spPr>
          <a:xfrm>
            <a:off x="3191131" y="1689958"/>
            <a:ext cx="569846" cy="23109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5999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Variance</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/wiki/Variance</a:t>
            </a:r>
            <a:endParaRPr lang="en-US" dirty="0"/>
          </a:p>
        </p:txBody>
      </p:sp>
      <p:pic>
        <p:nvPicPr>
          <p:cNvPr id="4" name="Content Placeholder 3" descr="Screen Shot 2017-01-22 at 12.05.27 PM.png"/>
          <p:cNvPicPr>
            <a:picLocks noGrp="1" noChangeAspect="1"/>
          </p:cNvPicPr>
          <p:nvPr>
            <p:ph idx="1"/>
          </p:nvPr>
        </p:nvPicPr>
        <p:blipFill>
          <a:blip r:embed="rId2">
            <a:extLst>
              <a:ext uri="{28A0092B-C50C-407E-A947-70E740481C1C}">
                <a14:useLocalDpi xmlns:a14="http://schemas.microsoft.com/office/drawing/2010/main" val="0"/>
              </a:ext>
            </a:extLst>
          </a:blip>
          <a:srcRect t="-10460" b="-10460"/>
          <a:stretch>
            <a:fillRect/>
          </a:stretch>
        </p:blipFill>
        <p:spPr/>
      </p:pic>
    </p:spTree>
    <p:extLst>
      <p:ext uri="{BB962C8B-B14F-4D97-AF65-F5344CB8AC3E}">
        <p14:creationId xmlns:p14="http://schemas.microsoft.com/office/powerpoint/2010/main" val="1662223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786AA-8387-CE4C-B065-D539F310A5A6}"/>
              </a:ext>
            </a:extLst>
          </p:cNvPr>
          <p:cNvSpPr>
            <a:spLocks noGrp="1"/>
          </p:cNvSpPr>
          <p:nvPr>
            <p:ph type="title"/>
          </p:nvPr>
        </p:nvSpPr>
        <p:spPr/>
        <p:txBody>
          <a:bodyPr>
            <a:normAutofit/>
          </a:bodyPr>
          <a:lstStyle/>
          <a:p>
            <a:r>
              <a:rPr lang="en-US" dirty="0" err="1">
                <a:solidFill>
                  <a:srgbClr val="FF0000"/>
                </a:solidFill>
              </a:rPr>
              <a:t>CoVariance</a:t>
            </a:r>
            <a:br>
              <a:rPr lang="en-US" dirty="0">
                <a:solidFill>
                  <a:srgbClr val="FF0000"/>
                </a:solidFill>
              </a:rPr>
            </a:br>
            <a:r>
              <a:rPr lang="en-US" sz="2200" dirty="0">
                <a:solidFill>
                  <a:srgbClr val="0619C0"/>
                </a:solidFill>
              </a:rPr>
              <a:t>https://</a:t>
            </a:r>
            <a:r>
              <a:rPr lang="en-US" sz="2200" dirty="0" err="1">
                <a:solidFill>
                  <a:srgbClr val="0619C0"/>
                </a:solidFill>
              </a:rPr>
              <a:t>en.wikipedia.org</a:t>
            </a:r>
            <a:r>
              <a:rPr lang="en-US" sz="2200" dirty="0">
                <a:solidFill>
                  <a:srgbClr val="0619C0"/>
                </a:solidFill>
              </a:rPr>
              <a:t>/wiki/Covariance</a:t>
            </a:r>
          </a:p>
        </p:txBody>
      </p:sp>
      <p:sp>
        <p:nvSpPr>
          <p:cNvPr id="3" name="Content Placeholder 2">
            <a:extLst>
              <a:ext uri="{FF2B5EF4-FFF2-40B4-BE49-F238E27FC236}">
                <a16:creationId xmlns:a16="http://schemas.microsoft.com/office/drawing/2014/main" id="{53692BFE-30F2-0944-A6BF-CB7648F41045}"/>
              </a:ext>
            </a:extLst>
          </p:cNvPr>
          <p:cNvSpPr>
            <a:spLocks noGrp="1"/>
          </p:cNvSpPr>
          <p:nvPr>
            <p:ph idx="1"/>
          </p:nvPr>
        </p:nvSpPr>
        <p:spPr/>
        <p:txBody>
          <a:bodyPr>
            <a:normAutofit fontScale="62500" lnSpcReduction="20000"/>
          </a:bodyPr>
          <a:lstStyle/>
          <a:p>
            <a:pPr>
              <a:spcBef>
                <a:spcPts val="0"/>
              </a:spcBef>
              <a:spcAft>
                <a:spcPts val="1200"/>
              </a:spcAft>
            </a:pPr>
            <a:r>
              <a:rPr lang="en-US" dirty="0"/>
              <a:t>In probability theory and statistics, </a:t>
            </a:r>
            <a:r>
              <a:rPr lang="en-US" b="1" dirty="0"/>
              <a:t>covariance</a:t>
            </a:r>
            <a:r>
              <a:rPr lang="en-US" dirty="0">
                <a:solidFill>
                  <a:srgbClr val="0619C0"/>
                </a:solidFill>
              </a:rPr>
              <a:t> is a measure of the joint variability of two random variables</a:t>
            </a:r>
            <a:r>
              <a:rPr lang="en-US" dirty="0"/>
              <a:t>.</a:t>
            </a:r>
          </a:p>
          <a:p>
            <a:pPr>
              <a:spcBef>
                <a:spcPts val="0"/>
              </a:spcBef>
              <a:spcAft>
                <a:spcPts val="1200"/>
              </a:spcAft>
            </a:pPr>
            <a:r>
              <a:rPr lang="en-US" dirty="0"/>
              <a:t>If the greater values of one variable mainly correspond with the greater values of the other variable, and the same holds for the lesser values, (i.e., the variables tend to show similar behavior), the </a:t>
            </a:r>
            <a:r>
              <a:rPr lang="en-US" dirty="0">
                <a:solidFill>
                  <a:srgbClr val="0619C0"/>
                </a:solidFill>
              </a:rPr>
              <a:t>covariance is positive</a:t>
            </a:r>
            <a:r>
              <a:rPr lang="en-US" dirty="0"/>
              <a:t>.</a:t>
            </a:r>
          </a:p>
          <a:p>
            <a:pPr>
              <a:spcBef>
                <a:spcPts val="0"/>
              </a:spcBef>
              <a:spcAft>
                <a:spcPts val="1200"/>
              </a:spcAft>
            </a:pPr>
            <a:r>
              <a:rPr lang="en-US" dirty="0"/>
              <a:t>In the opposite case, when the greater values of one variable mainly correspond to the lesser values of the other, (i.e., the variables tend to show opposite behavior), the </a:t>
            </a:r>
            <a:r>
              <a:rPr lang="en-US" dirty="0">
                <a:solidFill>
                  <a:srgbClr val="0619C0"/>
                </a:solidFill>
              </a:rPr>
              <a:t>covariance is negative</a:t>
            </a:r>
            <a:r>
              <a:rPr lang="en-US" dirty="0"/>
              <a:t>. </a:t>
            </a:r>
          </a:p>
          <a:p>
            <a:pPr>
              <a:spcBef>
                <a:spcPts val="0"/>
              </a:spcBef>
              <a:spcAft>
                <a:spcPts val="1200"/>
              </a:spcAft>
            </a:pPr>
            <a:r>
              <a:rPr lang="en-US" dirty="0"/>
              <a:t>The sign of the covariance therefore shows the tendency in the linear relationship between the variables. </a:t>
            </a:r>
          </a:p>
          <a:p>
            <a:pPr>
              <a:spcBef>
                <a:spcPts val="0"/>
              </a:spcBef>
              <a:spcAft>
                <a:spcPts val="1200"/>
              </a:spcAft>
            </a:pPr>
            <a:r>
              <a:rPr lang="en-US" dirty="0"/>
              <a:t>The magnitude of the covariance is not easy to interpret because it is not normalized and hence depends on the magnitudes of the variables. </a:t>
            </a:r>
          </a:p>
          <a:p>
            <a:pPr>
              <a:spcBef>
                <a:spcPts val="0"/>
              </a:spcBef>
              <a:spcAft>
                <a:spcPts val="1200"/>
              </a:spcAft>
            </a:pPr>
            <a:r>
              <a:rPr lang="en-US" dirty="0"/>
              <a:t>The </a:t>
            </a:r>
            <a:r>
              <a:rPr lang="en-US" dirty="0">
                <a:solidFill>
                  <a:srgbClr val="0619C0"/>
                </a:solidFill>
              </a:rPr>
              <a:t>normalized version of the covariance, the correlation coefficient</a:t>
            </a:r>
            <a:r>
              <a:rPr lang="en-US" dirty="0"/>
              <a:t>, however, shows by its magnitude the strength of the linear relation.</a:t>
            </a:r>
          </a:p>
        </p:txBody>
      </p:sp>
    </p:spTree>
    <p:extLst>
      <p:ext uri="{BB962C8B-B14F-4D97-AF65-F5344CB8AC3E}">
        <p14:creationId xmlns:p14="http://schemas.microsoft.com/office/powerpoint/2010/main" val="1580792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786AA-8387-CE4C-B065-D539F310A5A6}"/>
              </a:ext>
            </a:extLst>
          </p:cNvPr>
          <p:cNvSpPr>
            <a:spLocks noGrp="1"/>
          </p:cNvSpPr>
          <p:nvPr>
            <p:ph type="title"/>
          </p:nvPr>
        </p:nvSpPr>
        <p:spPr/>
        <p:txBody>
          <a:bodyPr>
            <a:normAutofit/>
          </a:bodyPr>
          <a:lstStyle/>
          <a:p>
            <a:r>
              <a:rPr lang="en-US" dirty="0" err="1">
                <a:solidFill>
                  <a:srgbClr val="FF0000"/>
                </a:solidFill>
              </a:rPr>
              <a:t>CoVariance</a:t>
            </a:r>
            <a:br>
              <a:rPr lang="en-US" dirty="0">
                <a:solidFill>
                  <a:srgbClr val="FF0000"/>
                </a:solidFill>
              </a:rPr>
            </a:br>
            <a:r>
              <a:rPr lang="en-US" sz="2200" dirty="0">
                <a:solidFill>
                  <a:srgbClr val="0619C0"/>
                </a:solidFill>
              </a:rPr>
              <a:t>https://</a:t>
            </a:r>
            <a:r>
              <a:rPr lang="en-US" sz="2200" dirty="0" err="1">
                <a:solidFill>
                  <a:srgbClr val="0619C0"/>
                </a:solidFill>
              </a:rPr>
              <a:t>en.wikipedia.org</a:t>
            </a:r>
            <a:r>
              <a:rPr lang="en-US" sz="2200" dirty="0">
                <a:solidFill>
                  <a:srgbClr val="0619C0"/>
                </a:solidFill>
              </a:rPr>
              <a:t>/wiki/Covariance</a:t>
            </a:r>
          </a:p>
        </p:txBody>
      </p:sp>
      <p:pic>
        <p:nvPicPr>
          <p:cNvPr id="5" name="Content Placeholder 4">
            <a:extLst>
              <a:ext uri="{FF2B5EF4-FFF2-40B4-BE49-F238E27FC236}">
                <a16:creationId xmlns:a16="http://schemas.microsoft.com/office/drawing/2014/main" id="{1B394AE3-A577-D94C-86BA-025CFB0D2427}"/>
              </a:ext>
            </a:extLst>
          </p:cNvPr>
          <p:cNvPicPr>
            <a:picLocks noGrp="1" noChangeAspect="1"/>
          </p:cNvPicPr>
          <p:nvPr>
            <p:ph idx="1"/>
          </p:nvPr>
        </p:nvPicPr>
        <p:blipFill>
          <a:blip r:embed="rId2"/>
          <a:stretch>
            <a:fillRect/>
          </a:stretch>
        </p:blipFill>
        <p:spPr>
          <a:xfrm>
            <a:off x="457200" y="1984076"/>
            <a:ext cx="8229600" cy="3758210"/>
          </a:xfrm>
        </p:spPr>
      </p:pic>
    </p:spTree>
    <p:extLst>
      <p:ext uri="{BB962C8B-B14F-4D97-AF65-F5344CB8AC3E}">
        <p14:creationId xmlns:p14="http://schemas.microsoft.com/office/powerpoint/2010/main" val="1434706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Variance: Properties</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/wiki/Variance</a:t>
            </a:r>
            <a:endParaRPr lang="en-US" dirty="0"/>
          </a:p>
        </p:txBody>
      </p:sp>
      <p:pic>
        <p:nvPicPr>
          <p:cNvPr id="4" name="Content Placeholder 3" descr="Screen Shot 2017-01-22 at 12.08.32 PM.png"/>
          <p:cNvPicPr>
            <a:picLocks noGrp="1" noChangeAspect="1"/>
          </p:cNvPicPr>
          <p:nvPr>
            <p:ph idx="1"/>
          </p:nvPr>
        </p:nvPicPr>
        <p:blipFill>
          <a:blip r:embed="rId2">
            <a:extLst>
              <a:ext uri="{28A0092B-C50C-407E-A947-70E740481C1C}">
                <a14:useLocalDpi xmlns:a14="http://schemas.microsoft.com/office/drawing/2010/main" val="0"/>
              </a:ext>
            </a:extLst>
          </a:blip>
          <a:srcRect t="-8176" b="-8176"/>
          <a:stretch>
            <a:fillRect/>
          </a:stretch>
        </p:blipFill>
        <p:spPr/>
      </p:pic>
      <p:sp>
        <p:nvSpPr>
          <p:cNvPr id="5" name="Rectangle 4"/>
          <p:cNvSpPr/>
          <p:nvPr/>
        </p:nvSpPr>
        <p:spPr>
          <a:xfrm>
            <a:off x="2181686" y="2002460"/>
            <a:ext cx="569846" cy="23109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2341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FF0000"/>
                </a:solidFill>
              </a:rPr>
              <a:t>Variance: Properties</a:t>
            </a:r>
            <a:br>
              <a:rPr lang="en-US" sz="4000" dirty="0">
                <a:solidFill>
                  <a:srgbClr val="FF0000"/>
                </a:solidFill>
              </a:rPr>
            </a:br>
            <a:r>
              <a:rPr lang="en-US" sz="2400" dirty="0">
                <a:solidFill>
                  <a:srgbClr val="0000FF"/>
                </a:solidFill>
              </a:rPr>
              <a:t>https://</a:t>
            </a:r>
            <a:r>
              <a:rPr lang="en-US" sz="2400" dirty="0" err="1">
                <a:solidFill>
                  <a:srgbClr val="0000FF"/>
                </a:solidFill>
              </a:rPr>
              <a:t>en.wikipedia.org</a:t>
            </a:r>
            <a:r>
              <a:rPr lang="en-US" sz="2400" dirty="0">
                <a:solidFill>
                  <a:srgbClr val="0000FF"/>
                </a:solidFill>
              </a:rPr>
              <a:t>/wiki/Variance</a:t>
            </a:r>
            <a:endParaRPr lang="en-US" dirty="0"/>
          </a:p>
        </p:txBody>
      </p:sp>
      <p:pic>
        <p:nvPicPr>
          <p:cNvPr id="4" name="Content Placeholder 3" descr="Screen Shot 2017-01-22 at 12.09.35 PM.png"/>
          <p:cNvPicPr>
            <a:picLocks noGrp="1" noChangeAspect="1"/>
          </p:cNvPicPr>
          <p:nvPr>
            <p:ph idx="1"/>
          </p:nvPr>
        </p:nvPicPr>
        <p:blipFill>
          <a:blip r:embed="rId2">
            <a:extLst>
              <a:ext uri="{28A0092B-C50C-407E-A947-70E740481C1C}">
                <a14:useLocalDpi xmlns:a14="http://schemas.microsoft.com/office/drawing/2010/main" val="0"/>
              </a:ext>
            </a:extLst>
          </a:blip>
          <a:srcRect l="-6616" r="-6616"/>
          <a:stretch>
            <a:fillRect/>
          </a:stretch>
        </p:blipFill>
        <p:spPr/>
      </p:pic>
    </p:spTree>
    <p:extLst>
      <p:ext uri="{BB962C8B-B14F-4D97-AF65-F5344CB8AC3E}">
        <p14:creationId xmlns:p14="http://schemas.microsoft.com/office/powerpoint/2010/main" val="3149209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Cumulative Distribution Function</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Cumulative_distribution_function</a:t>
            </a:r>
            <a:endParaRPr lang="en-US" sz="2700" dirty="0">
              <a:solidFill>
                <a:srgbClr val="0000FF"/>
              </a:solidFill>
            </a:endParaRPr>
          </a:p>
        </p:txBody>
      </p:sp>
      <p:sp>
        <p:nvSpPr>
          <p:cNvPr id="4" name="Content Placeholder 3"/>
          <p:cNvSpPr>
            <a:spLocks noGrp="1"/>
          </p:cNvSpPr>
          <p:nvPr>
            <p:ph sz="half" idx="1"/>
          </p:nvPr>
        </p:nvSpPr>
        <p:spPr/>
        <p:txBody>
          <a:bodyPr>
            <a:noAutofit/>
          </a:bodyPr>
          <a:lstStyle/>
          <a:p>
            <a:pPr>
              <a:spcBef>
                <a:spcPts val="0"/>
              </a:spcBef>
              <a:spcAft>
                <a:spcPts val="600"/>
              </a:spcAft>
            </a:pPr>
            <a:r>
              <a:rPr lang="en-US" sz="2000" dirty="0"/>
              <a:t>In probability theory and statistics, the </a:t>
            </a:r>
            <a:r>
              <a:rPr lang="en-US" sz="2000" b="1" dirty="0"/>
              <a:t>cumulative distribution function (CDF) </a:t>
            </a:r>
            <a:r>
              <a:rPr lang="en-US" sz="2000" dirty="0"/>
              <a:t>of a real-valued random variable X, or just distribution function of X, evaluated at x, is the probability that </a:t>
            </a:r>
            <a:r>
              <a:rPr lang="en-US" sz="2000" dirty="0">
                <a:solidFill>
                  <a:srgbClr val="0619C0"/>
                </a:solidFill>
              </a:rPr>
              <a:t>X will take a value less than or equal to x</a:t>
            </a:r>
            <a:r>
              <a:rPr lang="en-US" sz="2000" dirty="0"/>
              <a:t>.</a:t>
            </a:r>
          </a:p>
          <a:p>
            <a:pPr>
              <a:spcBef>
                <a:spcPts val="0"/>
              </a:spcBef>
              <a:spcAft>
                <a:spcPts val="600"/>
              </a:spcAft>
            </a:pPr>
            <a:r>
              <a:rPr lang="en-US" sz="2000" dirty="0"/>
              <a:t>In the case of a continuous distribution, it gives the area under the probability density function from minus infinity to x. </a:t>
            </a:r>
          </a:p>
          <a:p>
            <a:pPr>
              <a:spcBef>
                <a:spcPts val="0"/>
              </a:spcBef>
              <a:spcAft>
                <a:spcPts val="600"/>
              </a:spcAft>
            </a:pPr>
            <a:endParaRPr lang="en-US" sz="2000" dirty="0"/>
          </a:p>
        </p:txBody>
      </p:sp>
      <p:pic>
        <p:nvPicPr>
          <p:cNvPr id="6" name="Content Placeholder 5" descr="Normal_Distribution_CDF.pn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4001" b="-1991"/>
          <a:stretch/>
        </p:blipFill>
        <p:spPr>
          <a:xfrm>
            <a:off x="4648200" y="2467429"/>
            <a:ext cx="4038600" cy="2739572"/>
          </a:xfrm>
        </p:spPr>
      </p:pic>
    </p:spTree>
    <p:extLst>
      <p:ext uri="{BB962C8B-B14F-4D97-AF65-F5344CB8AC3E}">
        <p14:creationId xmlns:p14="http://schemas.microsoft.com/office/powerpoint/2010/main" val="4211510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7-01-22 at 12.10.44 PM.png"/>
          <p:cNvPicPr>
            <a:picLocks noGrp="1" noChangeAspect="1"/>
          </p:cNvPicPr>
          <p:nvPr>
            <p:ph idx="1"/>
          </p:nvPr>
        </p:nvPicPr>
        <p:blipFill>
          <a:blip r:embed="rId2">
            <a:extLst>
              <a:ext uri="{28A0092B-C50C-407E-A947-70E740481C1C}">
                <a14:useLocalDpi xmlns:a14="http://schemas.microsoft.com/office/drawing/2010/main" val="0"/>
              </a:ext>
            </a:extLst>
          </a:blip>
          <a:srcRect t="-19352" b="-19352"/>
          <a:stretch>
            <a:fillRect/>
          </a:stretch>
        </p:blipFill>
        <p:spPr/>
      </p:pic>
      <p:sp>
        <p:nvSpPr>
          <p:cNvPr id="5" name="Title 4"/>
          <p:cNvSpPr>
            <a:spLocks noGrp="1"/>
          </p:cNvSpPr>
          <p:nvPr>
            <p:ph type="title"/>
          </p:nvPr>
        </p:nvSpPr>
        <p:spPr/>
        <p:txBody>
          <a:bodyPr>
            <a:normAutofit fontScale="90000"/>
          </a:bodyPr>
          <a:lstStyle/>
          <a:p>
            <a:r>
              <a:rPr lang="en-US" dirty="0">
                <a:solidFill>
                  <a:srgbClr val="FF0000"/>
                </a:solidFill>
              </a:rPr>
              <a:t>Variance: Properties</a:t>
            </a:r>
            <a:br>
              <a:rPr lang="en-US" sz="6600"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/wiki/Variance</a:t>
            </a:r>
            <a:endParaRPr lang="en-US" sz="2700" dirty="0"/>
          </a:p>
        </p:txBody>
      </p:sp>
    </p:spTree>
    <p:extLst>
      <p:ext uri="{BB962C8B-B14F-4D97-AF65-F5344CB8AC3E}">
        <p14:creationId xmlns:p14="http://schemas.microsoft.com/office/powerpoint/2010/main" val="2347097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Standard Deviation</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Standard_deviation</a:t>
            </a:r>
            <a:endParaRPr lang="en-US" sz="2700" dirty="0">
              <a:solidFill>
                <a:srgbClr val="0000FF"/>
              </a:solidFill>
            </a:endParaRPr>
          </a:p>
        </p:txBody>
      </p:sp>
      <p:pic>
        <p:nvPicPr>
          <p:cNvPr id="4" name="Content Placeholder 3" descr="Screen Shot 2017-01-22 at 12.15.57 PM.png"/>
          <p:cNvPicPr>
            <a:picLocks noGrp="1" noChangeAspect="1"/>
          </p:cNvPicPr>
          <p:nvPr>
            <p:ph idx="1"/>
          </p:nvPr>
        </p:nvPicPr>
        <p:blipFill>
          <a:blip r:embed="rId2">
            <a:extLst>
              <a:ext uri="{28A0092B-C50C-407E-A947-70E740481C1C}">
                <a14:useLocalDpi xmlns:a14="http://schemas.microsoft.com/office/drawing/2010/main" val="0"/>
              </a:ext>
            </a:extLst>
          </a:blip>
          <a:srcRect l="-2081" r="-2081"/>
          <a:stretch>
            <a:fillRect/>
          </a:stretch>
        </p:blipFill>
        <p:spPr/>
      </p:pic>
    </p:spTree>
    <p:extLst>
      <p:ext uri="{BB962C8B-B14F-4D97-AF65-F5344CB8AC3E}">
        <p14:creationId xmlns:p14="http://schemas.microsoft.com/office/powerpoint/2010/main" val="4007099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Standard Deviation</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Standard_deviation</a:t>
            </a:r>
            <a:endParaRPr lang="en-US" sz="2700" dirty="0">
              <a:solidFill>
                <a:srgbClr val="0000FF"/>
              </a:solidFill>
            </a:endParaRPr>
          </a:p>
        </p:txBody>
      </p:sp>
      <p:pic>
        <p:nvPicPr>
          <p:cNvPr id="5" name="Content Placeholder 4" descr="Screen Shot 2017-01-22 at 12.16.58 PM.png"/>
          <p:cNvPicPr>
            <a:picLocks noGrp="1" noChangeAspect="1"/>
          </p:cNvPicPr>
          <p:nvPr>
            <p:ph idx="1"/>
          </p:nvPr>
        </p:nvPicPr>
        <p:blipFill>
          <a:blip r:embed="rId2">
            <a:extLst>
              <a:ext uri="{28A0092B-C50C-407E-A947-70E740481C1C}">
                <a14:useLocalDpi xmlns:a14="http://schemas.microsoft.com/office/drawing/2010/main" val="0"/>
              </a:ext>
            </a:extLst>
          </a:blip>
          <a:srcRect l="-13887" r="-13887"/>
          <a:stretch>
            <a:fillRect/>
          </a:stretch>
        </p:blipFill>
        <p:spPr/>
      </p:pic>
    </p:spTree>
    <p:extLst>
      <p:ext uri="{BB962C8B-B14F-4D97-AF65-F5344CB8AC3E}">
        <p14:creationId xmlns:p14="http://schemas.microsoft.com/office/powerpoint/2010/main" val="70535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95800" y="274638"/>
            <a:ext cx="4191000" cy="1143000"/>
          </a:xfrm>
        </p:spPr>
        <p:txBody>
          <a:bodyPr>
            <a:normAutofit fontScale="90000"/>
          </a:bodyPr>
          <a:lstStyle/>
          <a:p>
            <a:r>
              <a:rPr lang="en-US" dirty="0" err="1">
                <a:solidFill>
                  <a:srgbClr val="FF0000"/>
                </a:solidFill>
              </a:rPr>
              <a:t>Skewness</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Skewness</a:t>
            </a:r>
            <a:endParaRPr lang="en-US" sz="2700" dirty="0">
              <a:solidFill>
                <a:srgbClr val="0000FF"/>
              </a:solidFill>
            </a:endParaRPr>
          </a:p>
        </p:txBody>
      </p:sp>
      <p:sp>
        <p:nvSpPr>
          <p:cNvPr id="5" name="Content Placeholder 4"/>
          <p:cNvSpPr>
            <a:spLocks noGrp="1"/>
          </p:cNvSpPr>
          <p:nvPr>
            <p:ph sz="half" idx="1"/>
          </p:nvPr>
        </p:nvSpPr>
        <p:spPr>
          <a:xfrm>
            <a:off x="457200" y="1156690"/>
            <a:ext cx="4038600" cy="5052522"/>
          </a:xfrm>
        </p:spPr>
        <p:txBody>
          <a:bodyPr>
            <a:noAutofit/>
          </a:bodyPr>
          <a:lstStyle/>
          <a:p>
            <a:pPr>
              <a:spcBef>
                <a:spcPts val="0"/>
              </a:spcBef>
              <a:spcAft>
                <a:spcPts val="1200"/>
              </a:spcAft>
            </a:pPr>
            <a:r>
              <a:rPr lang="en-US" sz="1800" b="1" dirty="0"/>
              <a:t>Skewness </a:t>
            </a:r>
            <a:r>
              <a:rPr lang="en-US" sz="1800" dirty="0"/>
              <a:t>is a measure of the </a:t>
            </a:r>
            <a:r>
              <a:rPr lang="en-US" sz="1800" dirty="0">
                <a:solidFill>
                  <a:srgbClr val="0619C0"/>
                </a:solidFill>
              </a:rPr>
              <a:t>asymmetry of the probability distribution </a:t>
            </a:r>
            <a:r>
              <a:rPr lang="en-US" sz="1800" dirty="0"/>
              <a:t>about its mean. </a:t>
            </a:r>
          </a:p>
          <a:p>
            <a:pPr>
              <a:spcBef>
                <a:spcPts val="0"/>
              </a:spcBef>
              <a:spcAft>
                <a:spcPts val="1200"/>
              </a:spcAft>
            </a:pPr>
            <a:r>
              <a:rPr lang="en-US" sz="1800" dirty="0"/>
              <a:t>The skewness value can be positive or negative, or even undefined.</a:t>
            </a:r>
          </a:p>
          <a:p>
            <a:pPr>
              <a:spcBef>
                <a:spcPts val="0"/>
              </a:spcBef>
              <a:spcAft>
                <a:spcPts val="1200"/>
              </a:spcAft>
            </a:pPr>
            <a:r>
              <a:rPr lang="en-US" sz="1800" dirty="0"/>
              <a:t>The qualitative interpretation of the skew is complicated. </a:t>
            </a:r>
          </a:p>
          <a:p>
            <a:pPr>
              <a:spcBef>
                <a:spcPts val="0"/>
              </a:spcBef>
              <a:spcAft>
                <a:spcPts val="1200"/>
              </a:spcAft>
            </a:pPr>
            <a:r>
              <a:rPr lang="en-US" sz="1800" dirty="0"/>
              <a:t>For a unimodal distribution, negative skew indicates that the tail on the left side of the probability density function is longer or fatter than the right side </a:t>
            </a:r>
          </a:p>
          <a:p>
            <a:pPr>
              <a:spcBef>
                <a:spcPts val="0"/>
              </a:spcBef>
              <a:spcAft>
                <a:spcPts val="1200"/>
              </a:spcAft>
            </a:pPr>
            <a:r>
              <a:rPr lang="en-US" sz="1800" dirty="0"/>
              <a:t>Conversely, positive skew indicates that the tail on the right side is longer or fatter than the left side. </a:t>
            </a:r>
          </a:p>
          <a:p>
            <a:pPr>
              <a:spcBef>
                <a:spcPts val="0"/>
              </a:spcBef>
              <a:spcAft>
                <a:spcPts val="1200"/>
              </a:spcAft>
            </a:pPr>
            <a:endParaRPr lang="en-US" sz="1800" dirty="0"/>
          </a:p>
        </p:txBody>
      </p:sp>
      <p:pic>
        <p:nvPicPr>
          <p:cNvPr id="7" name="Content Placeholder 6" descr="Screen Shot 2017-01-22 at 12.18.19 PM.png"/>
          <p:cNvPicPr>
            <a:picLocks noGrp="1" noChangeAspect="1"/>
          </p:cNvPicPr>
          <p:nvPr>
            <p:ph sz="half" idx="2"/>
          </p:nvPr>
        </p:nvPicPr>
        <p:blipFill>
          <a:blip r:embed="rId2">
            <a:extLst>
              <a:ext uri="{28A0092B-C50C-407E-A947-70E740481C1C}">
                <a14:useLocalDpi xmlns:a14="http://schemas.microsoft.com/office/drawing/2010/main" val="0"/>
              </a:ext>
            </a:extLst>
          </a:blip>
          <a:srcRect l="-27014" r="-27014"/>
          <a:stretch>
            <a:fillRect/>
          </a:stretch>
        </p:blipFill>
        <p:spPr/>
      </p:pic>
    </p:spTree>
    <p:extLst>
      <p:ext uri="{BB962C8B-B14F-4D97-AF65-F5344CB8AC3E}">
        <p14:creationId xmlns:p14="http://schemas.microsoft.com/office/powerpoint/2010/main" val="28941177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7-01-22 at 12.22.37 PM.png"/>
          <p:cNvPicPr>
            <a:picLocks noGrp="1" noChangeAspect="1"/>
          </p:cNvPicPr>
          <p:nvPr>
            <p:ph idx="1"/>
          </p:nvPr>
        </p:nvPicPr>
        <p:blipFill>
          <a:blip r:embed="rId2">
            <a:extLst>
              <a:ext uri="{28A0092B-C50C-407E-A947-70E740481C1C}">
                <a14:useLocalDpi xmlns:a14="http://schemas.microsoft.com/office/drawing/2010/main" val="0"/>
              </a:ext>
            </a:extLst>
          </a:blip>
          <a:srcRect l="-14478" r="-14478"/>
          <a:stretch>
            <a:fillRect/>
          </a:stretch>
        </p:blipFill>
        <p:spPr/>
      </p:pic>
      <p:sp>
        <p:nvSpPr>
          <p:cNvPr id="5" name="Title 4"/>
          <p:cNvSpPr>
            <a:spLocks noGrp="1"/>
          </p:cNvSpPr>
          <p:nvPr>
            <p:ph type="title"/>
          </p:nvPr>
        </p:nvSpPr>
        <p:spPr/>
        <p:txBody>
          <a:bodyPr>
            <a:normAutofit fontScale="90000"/>
          </a:bodyPr>
          <a:lstStyle/>
          <a:p>
            <a:r>
              <a:rPr lang="en-US" dirty="0" err="1">
                <a:solidFill>
                  <a:srgbClr val="FF0000"/>
                </a:solidFill>
              </a:rPr>
              <a:t>Skewness</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Skewness</a:t>
            </a:r>
            <a:endParaRPr lang="en-US" sz="2700" dirty="0"/>
          </a:p>
        </p:txBody>
      </p:sp>
    </p:spTree>
    <p:extLst>
      <p:ext uri="{BB962C8B-B14F-4D97-AF65-F5344CB8AC3E}">
        <p14:creationId xmlns:p14="http://schemas.microsoft.com/office/powerpoint/2010/main" val="1805957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solidFill>
                  <a:srgbClr val="FF0000"/>
                </a:solidFill>
              </a:rPr>
              <a:t>Skewness</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Skewness</a:t>
            </a:r>
            <a:endParaRPr lang="en-US" dirty="0"/>
          </a:p>
        </p:txBody>
      </p:sp>
      <p:pic>
        <p:nvPicPr>
          <p:cNvPr id="4" name="Content Placeholder 3" descr="Screen Shot 2017-01-22 at 12.24.38 PM.png"/>
          <p:cNvPicPr>
            <a:picLocks noGrp="1" noChangeAspect="1"/>
          </p:cNvPicPr>
          <p:nvPr>
            <p:ph idx="1"/>
          </p:nvPr>
        </p:nvPicPr>
        <p:blipFill>
          <a:blip r:embed="rId2">
            <a:extLst>
              <a:ext uri="{28A0092B-C50C-407E-A947-70E740481C1C}">
                <a14:useLocalDpi xmlns:a14="http://schemas.microsoft.com/office/drawing/2010/main" val="0"/>
              </a:ext>
            </a:extLst>
          </a:blip>
          <a:srcRect t="-11720" b="-11720"/>
          <a:stretch>
            <a:fillRect/>
          </a:stretch>
        </p:blipFill>
        <p:spPr/>
      </p:pic>
    </p:spTree>
    <p:extLst>
      <p:ext uri="{BB962C8B-B14F-4D97-AF65-F5344CB8AC3E}">
        <p14:creationId xmlns:p14="http://schemas.microsoft.com/office/powerpoint/2010/main" val="788910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Kurtosis</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/wiki/Kurtosis</a:t>
            </a:r>
          </a:p>
        </p:txBody>
      </p:sp>
      <p:sp>
        <p:nvSpPr>
          <p:cNvPr id="3" name="Content Placeholder 2"/>
          <p:cNvSpPr>
            <a:spLocks noGrp="1"/>
          </p:cNvSpPr>
          <p:nvPr>
            <p:ph idx="1"/>
          </p:nvPr>
        </p:nvSpPr>
        <p:spPr/>
        <p:txBody>
          <a:bodyPr>
            <a:normAutofit/>
          </a:bodyPr>
          <a:lstStyle/>
          <a:p>
            <a:pPr>
              <a:spcBef>
                <a:spcPts val="0"/>
              </a:spcBef>
              <a:spcAft>
                <a:spcPts val="1200"/>
              </a:spcAft>
            </a:pPr>
            <a:r>
              <a:rPr lang="en-US" sz="2000" dirty="0"/>
              <a:t>In probability theory and statistics, </a:t>
            </a:r>
            <a:r>
              <a:rPr lang="en-US" sz="2000" b="1" dirty="0"/>
              <a:t>kurtosis</a:t>
            </a:r>
            <a:r>
              <a:rPr lang="en-US" sz="2000" dirty="0"/>
              <a:t> (is a </a:t>
            </a:r>
            <a:r>
              <a:rPr lang="en-US" sz="2000" dirty="0">
                <a:solidFill>
                  <a:srgbClr val="0619C0"/>
                </a:solidFill>
              </a:rPr>
              <a:t>measure of the "</a:t>
            </a:r>
            <a:r>
              <a:rPr lang="en-US" sz="2000" dirty="0" err="1">
                <a:solidFill>
                  <a:srgbClr val="0619C0"/>
                </a:solidFill>
              </a:rPr>
              <a:t>tailedness</a:t>
            </a:r>
            <a:r>
              <a:rPr lang="en-US" sz="2000" dirty="0">
                <a:solidFill>
                  <a:srgbClr val="0619C0"/>
                </a:solidFill>
              </a:rPr>
              <a:t>"</a:t>
            </a:r>
            <a:r>
              <a:rPr lang="en-US" sz="2000" dirty="0"/>
              <a:t> of the probability distribution of a real-valued random variable. </a:t>
            </a:r>
          </a:p>
          <a:p>
            <a:pPr>
              <a:spcBef>
                <a:spcPts val="0"/>
              </a:spcBef>
              <a:spcAft>
                <a:spcPts val="1200"/>
              </a:spcAft>
            </a:pPr>
            <a:r>
              <a:rPr lang="en-US" sz="2000" dirty="0"/>
              <a:t>In a similar way to the concept of skewness, </a:t>
            </a:r>
            <a:r>
              <a:rPr lang="en-US" sz="2000" dirty="0">
                <a:solidFill>
                  <a:srgbClr val="0619C0"/>
                </a:solidFill>
              </a:rPr>
              <a:t>kurtosis is a descriptor of the shape of a probability distribution </a:t>
            </a:r>
          </a:p>
          <a:p>
            <a:pPr>
              <a:spcBef>
                <a:spcPts val="0"/>
              </a:spcBef>
              <a:spcAft>
                <a:spcPts val="1200"/>
              </a:spcAft>
            </a:pPr>
            <a:r>
              <a:rPr lang="en-US" sz="2000" dirty="0">
                <a:solidFill>
                  <a:srgbClr val="0619C0"/>
                </a:solidFill>
              </a:rPr>
              <a:t>J</a:t>
            </a:r>
            <a:r>
              <a:rPr lang="en-US" sz="2000" dirty="0"/>
              <a:t>ust as for skewness, there are different ways of quantifying it for a theoretical distribution and corresponding ways of estimating it from a sample from a population. </a:t>
            </a:r>
          </a:p>
          <a:p>
            <a:pPr>
              <a:spcBef>
                <a:spcPts val="0"/>
              </a:spcBef>
              <a:spcAft>
                <a:spcPts val="1200"/>
              </a:spcAft>
            </a:pPr>
            <a:r>
              <a:rPr lang="en-US" sz="2000" dirty="0"/>
              <a:t>Depending on the particular measure of kurtosis that is used, there are various interpretations of kurtosis, and of how particular measures should be interpreted.</a:t>
            </a:r>
          </a:p>
          <a:p>
            <a:pPr>
              <a:spcBef>
                <a:spcPts val="0"/>
              </a:spcBef>
              <a:spcAft>
                <a:spcPts val="1200"/>
              </a:spcAft>
            </a:pPr>
            <a:endParaRPr lang="en-US" sz="2000" dirty="0"/>
          </a:p>
        </p:txBody>
      </p:sp>
    </p:spTree>
    <p:extLst>
      <p:ext uri="{BB962C8B-B14F-4D97-AF65-F5344CB8AC3E}">
        <p14:creationId xmlns:p14="http://schemas.microsoft.com/office/powerpoint/2010/main" val="33457145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Kurtosis</a:t>
            </a:r>
            <a:br>
              <a:rPr lang="en-US" dirty="0"/>
            </a:br>
            <a:r>
              <a:rPr lang="en-US" sz="2200" dirty="0">
                <a:solidFill>
                  <a:srgbClr val="0000FF"/>
                </a:solidFill>
              </a:rPr>
              <a:t>http://</a:t>
            </a:r>
            <a:r>
              <a:rPr lang="en-US" sz="2200" dirty="0" err="1">
                <a:solidFill>
                  <a:srgbClr val="0000FF"/>
                </a:solidFill>
              </a:rPr>
              <a:t>www.value</a:t>
            </a:r>
            <a:r>
              <a:rPr lang="en-US" sz="2200" dirty="0">
                <a:solidFill>
                  <a:srgbClr val="0000FF"/>
                </a:solidFill>
              </a:rPr>
              <a:t>-at-</a:t>
            </a:r>
            <a:r>
              <a:rPr lang="en-US" sz="2200" dirty="0" err="1">
                <a:solidFill>
                  <a:srgbClr val="0000FF"/>
                </a:solidFill>
              </a:rPr>
              <a:t>risk.net</a:t>
            </a:r>
            <a:r>
              <a:rPr lang="en-US" sz="2200" dirty="0">
                <a:solidFill>
                  <a:srgbClr val="0000FF"/>
                </a:solidFill>
              </a:rPr>
              <a:t>/leptokurtosis-conditional-</a:t>
            </a:r>
            <a:r>
              <a:rPr lang="en-US" sz="2200" dirty="0" err="1">
                <a:solidFill>
                  <a:srgbClr val="0000FF"/>
                </a:solidFill>
              </a:rPr>
              <a:t>heteroskedasticity</a:t>
            </a:r>
            <a:r>
              <a:rPr lang="en-US" sz="2200" dirty="0">
                <a:solidFill>
                  <a:srgbClr val="0000FF"/>
                </a:solidFill>
              </a:rPr>
              <a:t>/</a:t>
            </a:r>
          </a:p>
        </p:txBody>
      </p:sp>
      <p:pic>
        <p:nvPicPr>
          <p:cNvPr id="4" name="Content Placeholder 3" descr="Screen Shot 2017-01-26 at 1.23.07 PM.png"/>
          <p:cNvPicPr>
            <a:picLocks noGrp="1" noChangeAspect="1"/>
          </p:cNvPicPr>
          <p:nvPr>
            <p:ph idx="1"/>
          </p:nvPr>
        </p:nvPicPr>
        <p:blipFill>
          <a:blip r:embed="rId2">
            <a:extLst>
              <a:ext uri="{28A0092B-C50C-407E-A947-70E740481C1C}">
                <a14:useLocalDpi xmlns:a14="http://schemas.microsoft.com/office/drawing/2010/main" val="0"/>
              </a:ext>
            </a:extLst>
          </a:blip>
          <a:srcRect l="-14439" r="-14439"/>
          <a:stretch>
            <a:fillRect/>
          </a:stretch>
        </p:blipFill>
        <p:spPr/>
      </p:pic>
      <p:sp>
        <p:nvSpPr>
          <p:cNvPr id="5" name="TextBox 4">
            <a:extLst>
              <a:ext uri="{FF2B5EF4-FFF2-40B4-BE49-F238E27FC236}">
                <a16:creationId xmlns:a16="http://schemas.microsoft.com/office/drawing/2014/main" id="{FE4176B7-361F-3E43-8AA8-04CD4C7C12CC}"/>
              </a:ext>
            </a:extLst>
          </p:cNvPr>
          <p:cNvSpPr txBox="1"/>
          <p:nvPr/>
        </p:nvSpPr>
        <p:spPr>
          <a:xfrm>
            <a:off x="5582194" y="2001075"/>
            <a:ext cx="1698172" cy="646331"/>
          </a:xfrm>
          <a:prstGeom prst="rect">
            <a:avLst/>
          </a:prstGeom>
          <a:solidFill>
            <a:srgbClr val="92D050"/>
          </a:solidFill>
        </p:spPr>
        <p:txBody>
          <a:bodyPr wrap="square" rtlCol="0">
            <a:spAutoFit/>
          </a:bodyPr>
          <a:lstStyle/>
          <a:p>
            <a:r>
              <a:rPr lang="en-US" sz="1200" dirty="0"/>
              <a:t>Leptokurtotic distribution with same mean and variance</a:t>
            </a:r>
          </a:p>
        </p:txBody>
      </p:sp>
      <p:cxnSp>
        <p:nvCxnSpPr>
          <p:cNvPr id="7" name="Straight Arrow Connector 6">
            <a:extLst>
              <a:ext uri="{FF2B5EF4-FFF2-40B4-BE49-F238E27FC236}">
                <a16:creationId xmlns:a16="http://schemas.microsoft.com/office/drawing/2014/main" id="{6471236D-CE5B-4347-87C1-50C0791E9811}"/>
              </a:ext>
            </a:extLst>
          </p:cNvPr>
          <p:cNvCxnSpPr>
            <a:stCxn id="5" idx="1"/>
          </p:cNvCxnSpPr>
          <p:nvPr/>
        </p:nvCxnSpPr>
        <p:spPr>
          <a:xfrm flipH="1">
            <a:off x="4572000" y="2324241"/>
            <a:ext cx="1010194" cy="5582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83838152-FD82-9B40-957E-FDABD99393BC}"/>
              </a:ext>
            </a:extLst>
          </p:cNvPr>
          <p:cNvSpPr txBox="1"/>
          <p:nvPr/>
        </p:nvSpPr>
        <p:spPr>
          <a:xfrm>
            <a:off x="6135188" y="3740453"/>
            <a:ext cx="1698172" cy="646331"/>
          </a:xfrm>
          <a:prstGeom prst="rect">
            <a:avLst/>
          </a:prstGeom>
          <a:solidFill>
            <a:srgbClr val="92D050"/>
          </a:solidFill>
        </p:spPr>
        <p:txBody>
          <a:bodyPr wrap="square" rtlCol="0">
            <a:spAutoFit/>
          </a:bodyPr>
          <a:lstStyle/>
          <a:p>
            <a:r>
              <a:rPr lang="en-US" sz="1200" dirty="0"/>
              <a:t>Normal distribution with same mean and variance</a:t>
            </a:r>
          </a:p>
        </p:txBody>
      </p:sp>
      <p:cxnSp>
        <p:nvCxnSpPr>
          <p:cNvPr id="9" name="Straight Arrow Connector 8">
            <a:extLst>
              <a:ext uri="{FF2B5EF4-FFF2-40B4-BE49-F238E27FC236}">
                <a16:creationId xmlns:a16="http://schemas.microsoft.com/office/drawing/2014/main" id="{B7EACB06-1AB2-B84F-97A9-58491E034F65}"/>
              </a:ext>
            </a:extLst>
          </p:cNvPr>
          <p:cNvCxnSpPr>
            <a:stCxn id="8" idx="1"/>
          </p:cNvCxnSpPr>
          <p:nvPr/>
        </p:nvCxnSpPr>
        <p:spPr>
          <a:xfrm flipH="1">
            <a:off x="5124994" y="4063619"/>
            <a:ext cx="1010194" cy="5582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A7C2D402-8211-DF4B-908C-261965323962}"/>
              </a:ext>
            </a:extLst>
          </p:cNvPr>
          <p:cNvSpPr txBox="1"/>
          <p:nvPr/>
        </p:nvSpPr>
        <p:spPr>
          <a:xfrm>
            <a:off x="5630090" y="2733823"/>
            <a:ext cx="505098" cy="276999"/>
          </a:xfrm>
          <a:prstGeom prst="rect">
            <a:avLst/>
          </a:prstGeom>
          <a:solidFill>
            <a:srgbClr val="92D050"/>
          </a:solidFill>
        </p:spPr>
        <p:txBody>
          <a:bodyPr wrap="square" rtlCol="0">
            <a:spAutoFit/>
          </a:bodyPr>
          <a:lstStyle/>
          <a:p>
            <a:r>
              <a:rPr lang="en-US" sz="1200" dirty="0"/>
              <a:t>Data</a:t>
            </a:r>
          </a:p>
        </p:txBody>
      </p:sp>
      <p:cxnSp>
        <p:nvCxnSpPr>
          <p:cNvPr id="11" name="Straight Arrow Connector 10">
            <a:extLst>
              <a:ext uri="{FF2B5EF4-FFF2-40B4-BE49-F238E27FC236}">
                <a16:creationId xmlns:a16="http://schemas.microsoft.com/office/drawing/2014/main" id="{0CCFCD8E-E346-1248-A9D0-84943FB771F7}"/>
              </a:ext>
            </a:extLst>
          </p:cNvPr>
          <p:cNvCxnSpPr>
            <a:cxnSpLocks/>
            <a:stCxn id="10" idx="1"/>
          </p:cNvCxnSpPr>
          <p:nvPr/>
        </p:nvCxnSpPr>
        <p:spPr>
          <a:xfrm flipH="1">
            <a:off x="4619896" y="2872323"/>
            <a:ext cx="1010194" cy="7429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70800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Kurtosis</a:t>
            </a:r>
            <a:br>
              <a:rPr lang="en-US" dirty="0">
                <a:solidFill>
                  <a:prstClr val="black"/>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/wiki/Kurtosis</a:t>
            </a:r>
            <a:endParaRPr lang="en-US" dirty="0"/>
          </a:p>
        </p:txBody>
      </p:sp>
      <p:sp>
        <p:nvSpPr>
          <p:cNvPr id="3" name="Content Placeholder 2"/>
          <p:cNvSpPr>
            <a:spLocks noGrp="1"/>
          </p:cNvSpPr>
          <p:nvPr>
            <p:ph idx="1"/>
          </p:nvPr>
        </p:nvSpPr>
        <p:spPr/>
        <p:txBody>
          <a:bodyPr>
            <a:noAutofit/>
          </a:bodyPr>
          <a:lstStyle/>
          <a:p>
            <a:r>
              <a:rPr lang="en-US" sz="2400" dirty="0"/>
              <a:t>The standard measure of </a:t>
            </a:r>
            <a:r>
              <a:rPr lang="en-US" sz="2400" b="1" dirty="0"/>
              <a:t>kurtosis</a:t>
            </a:r>
            <a:r>
              <a:rPr lang="en-US" sz="2400" dirty="0"/>
              <a:t>, originating with Karl Pearson, is based on a scaled version of the fourth moment of the data or population. </a:t>
            </a:r>
          </a:p>
          <a:p>
            <a:r>
              <a:rPr lang="en-US" sz="2400" dirty="0"/>
              <a:t>This number measures heavy tails, and not peaked-ness</a:t>
            </a:r>
          </a:p>
          <a:p>
            <a:r>
              <a:rPr lang="en-US" sz="2400" dirty="0"/>
              <a:t>Thus the historical "peaked-ness" definition is wrong. </a:t>
            </a:r>
          </a:p>
          <a:p>
            <a:r>
              <a:rPr lang="en-US" sz="2400" dirty="0"/>
              <a:t>For this measure, higher kurtosis means more of the variance is the result of infrequent extreme deviations, as opposed to frequent modestly sized deviations.</a:t>
            </a:r>
          </a:p>
          <a:p>
            <a:endParaRPr lang="en-US" sz="2400" dirty="0"/>
          </a:p>
        </p:txBody>
      </p:sp>
    </p:spTree>
    <p:extLst>
      <p:ext uri="{BB962C8B-B14F-4D97-AF65-F5344CB8AC3E}">
        <p14:creationId xmlns:p14="http://schemas.microsoft.com/office/powerpoint/2010/main" val="2530862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err="1">
                <a:solidFill>
                  <a:srgbClr val="FF0000"/>
                </a:solidFill>
              </a:rPr>
              <a:t>Platykurtosis</a:t>
            </a:r>
            <a:r>
              <a:rPr lang="en-US" sz="4000" dirty="0">
                <a:solidFill>
                  <a:srgbClr val="FF0000"/>
                </a:solidFill>
              </a:rPr>
              <a:t> and Leptokurtosis</a:t>
            </a:r>
            <a:br>
              <a:rPr lang="en-US" sz="4000" dirty="0">
                <a:solidFill>
                  <a:prstClr val="black"/>
                </a:solidFill>
              </a:rPr>
            </a:br>
            <a:r>
              <a:rPr lang="en-US" sz="2400" dirty="0">
                <a:solidFill>
                  <a:srgbClr val="0000FF"/>
                </a:solidFill>
              </a:rPr>
              <a:t>https://</a:t>
            </a:r>
            <a:r>
              <a:rPr lang="en-US" sz="2400" dirty="0" err="1">
                <a:solidFill>
                  <a:srgbClr val="0000FF"/>
                </a:solidFill>
              </a:rPr>
              <a:t>en.wikipedia.org</a:t>
            </a:r>
            <a:r>
              <a:rPr lang="en-US" sz="2400" dirty="0">
                <a:solidFill>
                  <a:srgbClr val="0000FF"/>
                </a:solidFill>
              </a:rPr>
              <a:t>/wiki/Kurtosis</a:t>
            </a:r>
            <a:endParaRPr lang="en-US" dirty="0"/>
          </a:p>
        </p:txBody>
      </p:sp>
      <p:sp>
        <p:nvSpPr>
          <p:cNvPr id="3" name="Content Placeholder 2"/>
          <p:cNvSpPr>
            <a:spLocks noGrp="1"/>
          </p:cNvSpPr>
          <p:nvPr>
            <p:ph idx="1"/>
          </p:nvPr>
        </p:nvSpPr>
        <p:spPr/>
        <p:txBody>
          <a:bodyPr>
            <a:normAutofit/>
          </a:bodyPr>
          <a:lstStyle/>
          <a:p>
            <a:r>
              <a:rPr lang="en-US" sz="1800" dirty="0"/>
              <a:t>The </a:t>
            </a:r>
            <a:r>
              <a:rPr lang="en-US" sz="1800" dirty="0">
                <a:solidFill>
                  <a:srgbClr val="0619C0"/>
                </a:solidFill>
              </a:rPr>
              <a:t>kurtosis of any univariate normal distribution is 3</a:t>
            </a:r>
            <a:r>
              <a:rPr lang="en-US" sz="1800" dirty="0"/>
              <a:t>. </a:t>
            </a:r>
          </a:p>
          <a:p>
            <a:r>
              <a:rPr lang="en-US" sz="1800" dirty="0"/>
              <a:t>It is common to compare the kurtosis of a distribution to this value. </a:t>
            </a:r>
          </a:p>
          <a:p>
            <a:r>
              <a:rPr lang="en-US" sz="1800" dirty="0"/>
              <a:t>The term “</a:t>
            </a:r>
            <a:r>
              <a:rPr lang="en-US" sz="1800" dirty="0">
                <a:solidFill>
                  <a:srgbClr val="0619C0"/>
                </a:solidFill>
              </a:rPr>
              <a:t>Excess Kurtosis</a:t>
            </a:r>
            <a:r>
              <a:rPr lang="en-US" sz="1800" dirty="0"/>
              <a:t>” is used when the value of kurtosis is greater than 3</a:t>
            </a:r>
          </a:p>
          <a:p>
            <a:r>
              <a:rPr lang="en-US" sz="1800" dirty="0"/>
              <a:t>Distributions with kurtosis less than 3 are said to be platykurtic, although this does not imply the distribution is "flat-topped" as sometimes reported. </a:t>
            </a:r>
          </a:p>
          <a:p>
            <a:r>
              <a:rPr lang="en-US" sz="1800" dirty="0"/>
              <a:t>Rather, it means the distribution produces fewer and less extreme outliers than does the normal distribution. </a:t>
            </a:r>
          </a:p>
          <a:p>
            <a:r>
              <a:rPr lang="en-US" sz="1800" dirty="0"/>
              <a:t>An example of a platykurtic distribution is the uniform distribution, which does not produce outliers. </a:t>
            </a:r>
          </a:p>
          <a:p>
            <a:r>
              <a:rPr lang="en-US" sz="1800" dirty="0">
                <a:solidFill>
                  <a:srgbClr val="0619C0"/>
                </a:solidFill>
              </a:rPr>
              <a:t>Distributions with kurtosis greater than 3 are said to be leptokurtic</a:t>
            </a:r>
            <a:r>
              <a:rPr lang="en-US" sz="1800" dirty="0"/>
              <a:t>.</a:t>
            </a:r>
          </a:p>
          <a:p>
            <a:r>
              <a:rPr lang="en-US" sz="1800" dirty="0"/>
              <a:t> An example of a leptokurtic distribution is the Laplace distribution, or the Lorentz distribution, both of which have tails that asymptotically approach zero more slowly than a Gaussian, and therefore produce more outliers than the normal distribution. </a:t>
            </a:r>
          </a:p>
          <a:p>
            <a:pPr>
              <a:spcBef>
                <a:spcPts val="0"/>
              </a:spcBef>
              <a:spcAft>
                <a:spcPts val="1200"/>
              </a:spcAft>
            </a:pPr>
            <a:endParaRPr lang="en-US" sz="1800" dirty="0"/>
          </a:p>
        </p:txBody>
      </p:sp>
    </p:spTree>
    <p:extLst>
      <p:ext uri="{BB962C8B-B14F-4D97-AF65-F5344CB8AC3E}">
        <p14:creationId xmlns:p14="http://schemas.microsoft.com/office/powerpoint/2010/main" val="3260365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7-01-20 at 11.05.20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9360" b="42352"/>
          <a:stretch/>
        </p:blipFill>
        <p:spPr>
          <a:xfrm>
            <a:off x="457200" y="1600201"/>
            <a:ext cx="8229600" cy="2554514"/>
          </a:xfrm>
        </p:spPr>
      </p:pic>
      <p:pic>
        <p:nvPicPr>
          <p:cNvPr id="5" name="Picture 4" descr="Screen Shot 2017-01-20 at 11.05.5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431" y="4318002"/>
            <a:ext cx="8178796" cy="1600200"/>
          </a:xfrm>
          <a:prstGeom prst="rect">
            <a:avLst/>
          </a:prstGeom>
        </p:spPr>
      </p:pic>
      <p:sp>
        <p:nvSpPr>
          <p:cNvPr id="6" name="Title 1"/>
          <p:cNvSpPr>
            <a:spLocks noGrp="1"/>
          </p:cNvSpPr>
          <p:nvPr>
            <p:ph type="title"/>
          </p:nvPr>
        </p:nvSpPr>
        <p:spPr/>
        <p:txBody>
          <a:bodyPr>
            <a:normAutofit fontScale="90000"/>
          </a:bodyPr>
          <a:lstStyle/>
          <a:p>
            <a:r>
              <a:rPr lang="en-US" dirty="0">
                <a:solidFill>
                  <a:srgbClr val="FF0000"/>
                </a:solidFill>
              </a:rPr>
              <a:t>Cumulative Distribution Function</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Cumulative_distribution_function</a:t>
            </a:r>
            <a:endParaRPr lang="en-US" sz="2700" dirty="0">
              <a:solidFill>
                <a:srgbClr val="0000FF"/>
              </a:solidFill>
            </a:endParaRPr>
          </a:p>
        </p:txBody>
      </p:sp>
    </p:spTree>
    <p:extLst>
      <p:ext uri="{BB962C8B-B14F-4D97-AF65-F5344CB8AC3E}">
        <p14:creationId xmlns:p14="http://schemas.microsoft.com/office/powerpoint/2010/main" val="12210390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Kurtosis: Definition</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/wiki/Kurtosis</a:t>
            </a:r>
          </a:p>
        </p:txBody>
      </p:sp>
      <p:pic>
        <p:nvPicPr>
          <p:cNvPr id="4" name="Content Placeholder 3" descr="Screen Shot 2017-01-22 at 12.34.48 PM.png"/>
          <p:cNvPicPr>
            <a:picLocks noGrp="1" noChangeAspect="1"/>
          </p:cNvPicPr>
          <p:nvPr>
            <p:ph idx="1"/>
          </p:nvPr>
        </p:nvPicPr>
        <p:blipFill>
          <a:blip r:embed="rId2">
            <a:extLst>
              <a:ext uri="{28A0092B-C50C-407E-A947-70E740481C1C}">
                <a14:useLocalDpi xmlns:a14="http://schemas.microsoft.com/office/drawing/2010/main" val="0"/>
              </a:ext>
            </a:extLst>
          </a:blip>
          <a:srcRect t="-11851" b="-11851"/>
          <a:stretch>
            <a:fillRect/>
          </a:stretch>
        </p:blipFill>
        <p:spPr/>
      </p:pic>
    </p:spTree>
    <p:extLst>
      <p:ext uri="{BB962C8B-B14F-4D97-AF65-F5344CB8AC3E}">
        <p14:creationId xmlns:p14="http://schemas.microsoft.com/office/powerpoint/2010/main" val="29665485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7-01-22 at 12.37.1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29" y="0"/>
            <a:ext cx="9046971" cy="6858000"/>
          </a:xfrm>
          <a:prstGeom prst="rect">
            <a:avLst/>
          </a:prstGeom>
        </p:spPr>
      </p:pic>
      <p:sp>
        <p:nvSpPr>
          <p:cNvPr id="8" name="TextBox 7"/>
          <p:cNvSpPr txBox="1"/>
          <p:nvPr/>
        </p:nvSpPr>
        <p:spPr>
          <a:xfrm>
            <a:off x="4656459" y="1725693"/>
            <a:ext cx="3988925" cy="369332"/>
          </a:xfrm>
          <a:prstGeom prst="rect">
            <a:avLst/>
          </a:prstGeom>
          <a:noFill/>
        </p:spPr>
        <p:txBody>
          <a:bodyPr wrap="square" rtlCol="0">
            <a:spAutoFit/>
          </a:bodyPr>
          <a:lstStyle/>
          <a:p>
            <a:r>
              <a:rPr lang="en-US" dirty="0">
                <a:solidFill>
                  <a:srgbClr val="0000FF"/>
                </a:solidFill>
              </a:rPr>
              <a:t>https://</a:t>
            </a:r>
            <a:r>
              <a:rPr lang="en-US" dirty="0" err="1">
                <a:solidFill>
                  <a:srgbClr val="0000FF"/>
                </a:solidFill>
              </a:rPr>
              <a:t>en.wikipedia.org</a:t>
            </a:r>
            <a:r>
              <a:rPr lang="en-US" dirty="0">
                <a:solidFill>
                  <a:srgbClr val="0000FF"/>
                </a:solidFill>
              </a:rPr>
              <a:t>/wiki/Kurtosis</a:t>
            </a:r>
            <a:endParaRPr lang="en-US" dirty="0"/>
          </a:p>
        </p:txBody>
      </p:sp>
      <p:sp>
        <p:nvSpPr>
          <p:cNvPr id="9" name="Rectangle 8"/>
          <p:cNvSpPr/>
          <p:nvPr/>
        </p:nvSpPr>
        <p:spPr>
          <a:xfrm>
            <a:off x="1383899" y="143347"/>
            <a:ext cx="569846" cy="23109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343531" y="1842358"/>
            <a:ext cx="569846" cy="23109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495931" y="1994758"/>
            <a:ext cx="569846" cy="23109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1489731" y="2067099"/>
            <a:ext cx="569846" cy="23109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383899" y="3828534"/>
            <a:ext cx="569846" cy="23109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02526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1024px-Standard_symmetric_pdf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7874" y="1839652"/>
            <a:ext cx="4640753" cy="4687949"/>
          </a:xfrm>
          <a:prstGeom prst="rect">
            <a:avLst/>
          </a:prstGeom>
        </p:spPr>
      </p:pic>
      <p:pic>
        <p:nvPicPr>
          <p:cNvPr id="10" name="Picture 9" descr="Screen Shot 2017-01-22 at 12.42.4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17" y="2116412"/>
            <a:ext cx="4174757" cy="4183994"/>
          </a:xfrm>
          <a:prstGeom prst="rect">
            <a:avLst/>
          </a:prstGeom>
        </p:spPr>
      </p:pic>
      <p:sp>
        <p:nvSpPr>
          <p:cNvPr id="12" name="Title 1"/>
          <p:cNvSpPr>
            <a:spLocks noGrp="1"/>
          </p:cNvSpPr>
          <p:nvPr>
            <p:ph type="title"/>
          </p:nvPr>
        </p:nvSpPr>
        <p:spPr/>
        <p:txBody>
          <a:bodyPr>
            <a:normAutofit fontScale="90000"/>
          </a:bodyPr>
          <a:lstStyle/>
          <a:p>
            <a:r>
              <a:rPr lang="en-US" dirty="0">
                <a:solidFill>
                  <a:srgbClr val="FF0000"/>
                </a:solidFill>
              </a:rPr>
              <a:t>Kurtosis: Examples</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/wiki/Kurtosis</a:t>
            </a:r>
          </a:p>
        </p:txBody>
      </p:sp>
    </p:spTree>
    <p:extLst>
      <p:ext uri="{BB962C8B-B14F-4D97-AF65-F5344CB8AC3E}">
        <p14:creationId xmlns:p14="http://schemas.microsoft.com/office/powerpoint/2010/main" val="12254774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solidFill>
                  <a:srgbClr val="FF0000"/>
                </a:solidFill>
              </a:rPr>
              <a:t>Definition of Median</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/wiki/Median</a:t>
            </a:r>
          </a:p>
        </p:txBody>
      </p:sp>
      <p:sp>
        <p:nvSpPr>
          <p:cNvPr id="4" name="Content Placeholder 3"/>
          <p:cNvSpPr>
            <a:spLocks noGrp="1"/>
          </p:cNvSpPr>
          <p:nvPr>
            <p:ph idx="1"/>
          </p:nvPr>
        </p:nvSpPr>
        <p:spPr/>
        <p:txBody>
          <a:bodyPr>
            <a:normAutofit/>
          </a:bodyPr>
          <a:lstStyle/>
          <a:p>
            <a:r>
              <a:rPr lang="en-US" sz="2400" dirty="0"/>
              <a:t>The </a:t>
            </a:r>
            <a:r>
              <a:rPr lang="en-US" sz="2400" b="1" dirty="0"/>
              <a:t>median</a:t>
            </a:r>
            <a:r>
              <a:rPr lang="en-US" sz="2400" dirty="0"/>
              <a:t> is the value separating the higher half of a data sample, a population, or a probability distribution, from the lower half. </a:t>
            </a:r>
          </a:p>
          <a:p>
            <a:r>
              <a:rPr lang="en-US" sz="2400" dirty="0"/>
              <a:t>In simple terms, it may be thought of as the "middle" value of a data set. </a:t>
            </a:r>
          </a:p>
          <a:p>
            <a:r>
              <a:rPr lang="en-US" sz="2400" dirty="0"/>
              <a:t>For example, in the data set {1, 3, 3, 6, 7, 8, 9}, the median is 6, the fourth number in the sample.</a:t>
            </a:r>
          </a:p>
          <a:p>
            <a:endParaRPr lang="en-US" sz="2400" dirty="0"/>
          </a:p>
        </p:txBody>
      </p:sp>
    </p:spTree>
    <p:extLst>
      <p:ext uri="{BB962C8B-B14F-4D97-AF65-F5344CB8AC3E}">
        <p14:creationId xmlns:p14="http://schemas.microsoft.com/office/powerpoint/2010/main" val="22136679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solidFill>
                  <a:srgbClr val="FF0000"/>
                </a:solidFill>
              </a:rPr>
              <a:t>Definition of Mode</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/wiki/Mode_(statistics)</a:t>
            </a:r>
          </a:p>
        </p:txBody>
      </p:sp>
      <p:sp>
        <p:nvSpPr>
          <p:cNvPr id="2" name="Content Placeholder 1"/>
          <p:cNvSpPr>
            <a:spLocks noGrp="1"/>
          </p:cNvSpPr>
          <p:nvPr>
            <p:ph idx="1"/>
          </p:nvPr>
        </p:nvSpPr>
        <p:spPr/>
        <p:txBody>
          <a:bodyPr>
            <a:noAutofit/>
          </a:bodyPr>
          <a:lstStyle/>
          <a:p>
            <a:r>
              <a:rPr lang="en-US" sz="2000" dirty="0"/>
              <a:t>The </a:t>
            </a:r>
            <a:r>
              <a:rPr lang="en-US" sz="2000" b="1" dirty="0"/>
              <a:t>mode</a:t>
            </a:r>
            <a:r>
              <a:rPr lang="en-US" sz="2000" dirty="0"/>
              <a:t> is the value that </a:t>
            </a:r>
            <a:r>
              <a:rPr lang="en-US" sz="2000" dirty="0">
                <a:solidFill>
                  <a:srgbClr val="0619C0"/>
                </a:solidFill>
              </a:rPr>
              <a:t>appears most often </a:t>
            </a:r>
            <a:r>
              <a:rPr lang="en-US" sz="2000" dirty="0"/>
              <a:t>in a set of data. </a:t>
            </a:r>
          </a:p>
          <a:p>
            <a:r>
              <a:rPr lang="en-US" sz="2000" dirty="0"/>
              <a:t>The mode of a discrete probability distribution is the </a:t>
            </a:r>
            <a:r>
              <a:rPr lang="en-US" sz="2000" dirty="0">
                <a:solidFill>
                  <a:srgbClr val="0619C0"/>
                </a:solidFill>
              </a:rPr>
              <a:t>value x at which its probability mass function takes its maximum value</a:t>
            </a:r>
            <a:r>
              <a:rPr lang="en-US" sz="2000" dirty="0"/>
              <a:t>. </a:t>
            </a:r>
          </a:p>
          <a:p>
            <a:r>
              <a:rPr lang="en-US" sz="2000" dirty="0"/>
              <a:t>In other words, it is the value that is most likely to be sampled. </a:t>
            </a:r>
          </a:p>
          <a:p>
            <a:r>
              <a:rPr lang="en-US" sz="2000" dirty="0"/>
              <a:t>Like the statistical mean and median, the mode is a way of expressing, in a (usually) single number, important information about a random variable or a population. </a:t>
            </a:r>
          </a:p>
          <a:p>
            <a:r>
              <a:rPr lang="en-US" sz="2000" dirty="0"/>
              <a:t>The numerical value of the mode is the same as that of the mean and median in a normal distribution, and it may be very different in highly skewed distributions.</a:t>
            </a:r>
          </a:p>
          <a:p>
            <a:endParaRPr lang="en-US" sz="2000" dirty="0"/>
          </a:p>
        </p:txBody>
      </p:sp>
    </p:spTree>
    <p:extLst>
      <p:ext uri="{BB962C8B-B14F-4D97-AF65-F5344CB8AC3E}">
        <p14:creationId xmlns:p14="http://schemas.microsoft.com/office/powerpoint/2010/main" val="32370633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Arithmetic Mean vs. Geometric Mean</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Arithmetic_mean</a:t>
            </a:r>
            <a:endParaRPr lang="en-US" sz="2700" dirty="0">
              <a:solidFill>
                <a:srgbClr val="0000FF"/>
              </a:solidFill>
            </a:endParaRPr>
          </a:p>
        </p:txBody>
      </p:sp>
      <p:pic>
        <p:nvPicPr>
          <p:cNvPr id="4" name="Picture 3" descr="Screen Shot 2017-01-31 at 8.59.1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861" y="1751282"/>
            <a:ext cx="8568267" cy="3889888"/>
          </a:xfrm>
          <a:prstGeom prst="rect">
            <a:avLst/>
          </a:prstGeom>
        </p:spPr>
      </p:pic>
    </p:spTree>
    <p:extLst>
      <p:ext uri="{BB962C8B-B14F-4D97-AF65-F5344CB8AC3E}">
        <p14:creationId xmlns:p14="http://schemas.microsoft.com/office/powerpoint/2010/main" val="20997842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Arithmetic Mean vs. Geometric Mean</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Arithmetic_mean</a:t>
            </a:r>
            <a:endParaRPr lang="en-US" sz="2700" dirty="0">
              <a:solidFill>
                <a:srgbClr val="0000FF"/>
              </a:solidFill>
            </a:endParaRPr>
          </a:p>
        </p:txBody>
      </p:sp>
      <p:pic>
        <p:nvPicPr>
          <p:cNvPr id="3" name="Picture 2" descr="Screen Shot 2017-01-31 at 9.02.3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330" y="2186429"/>
            <a:ext cx="8793806" cy="3350771"/>
          </a:xfrm>
          <a:prstGeom prst="rect">
            <a:avLst/>
          </a:prstGeom>
        </p:spPr>
      </p:pic>
      <p:sp>
        <p:nvSpPr>
          <p:cNvPr id="5" name="TextBox 4"/>
          <p:cNvSpPr txBox="1"/>
          <p:nvPr/>
        </p:nvSpPr>
        <p:spPr>
          <a:xfrm>
            <a:off x="169330" y="1773232"/>
            <a:ext cx="2946400" cy="369332"/>
          </a:xfrm>
          <a:prstGeom prst="rect">
            <a:avLst/>
          </a:prstGeom>
          <a:noFill/>
        </p:spPr>
        <p:txBody>
          <a:bodyPr wrap="square" rtlCol="0">
            <a:spAutoFit/>
          </a:bodyPr>
          <a:lstStyle/>
          <a:p>
            <a:r>
              <a:rPr lang="en-US" b="1" dirty="0"/>
              <a:t>Arithmetic Mean Example:</a:t>
            </a:r>
          </a:p>
        </p:txBody>
      </p:sp>
    </p:spTree>
    <p:extLst>
      <p:ext uri="{BB962C8B-B14F-4D97-AF65-F5344CB8AC3E}">
        <p14:creationId xmlns:p14="http://schemas.microsoft.com/office/powerpoint/2010/main" val="5554136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Arithmetic Mean vs. Geometric Mean</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Arithmetic_mean</a:t>
            </a:r>
            <a:endParaRPr lang="en-US" sz="2700" dirty="0">
              <a:solidFill>
                <a:srgbClr val="0000FF"/>
              </a:solidFill>
            </a:endParaRPr>
          </a:p>
        </p:txBody>
      </p:sp>
      <p:pic>
        <p:nvPicPr>
          <p:cNvPr id="3" name="Picture 2" descr="Screen Shot 2017-01-31 at 9.01.2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606" y="1457778"/>
            <a:ext cx="7941733" cy="5304221"/>
          </a:xfrm>
          <a:prstGeom prst="rect">
            <a:avLst/>
          </a:prstGeom>
        </p:spPr>
      </p:pic>
    </p:spTree>
    <p:extLst>
      <p:ext uri="{BB962C8B-B14F-4D97-AF65-F5344CB8AC3E}">
        <p14:creationId xmlns:p14="http://schemas.microsoft.com/office/powerpoint/2010/main" val="16328113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Weighted Arithmetic Average</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Arithmetic_mean</a:t>
            </a:r>
            <a:endParaRPr lang="en-US" sz="2700" dirty="0">
              <a:solidFill>
                <a:srgbClr val="0000FF"/>
              </a:solidFill>
            </a:endParaRPr>
          </a:p>
        </p:txBody>
      </p:sp>
      <p:sp>
        <p:nvSpPr>
          <p:cNvPr id="5" name="TextBox 4"/>
          <p:cNvSpPr txBox="1"/>
          <p:nvPr/>
        </p:nvSpPr>
        <p:spPr>
          <a:xfrm>
            <a:off x="169329" y="1570036"/>
            <a:ext cx="4097871" cy="369332"/>
          </a:xfrm>
          <a:prstGeom prst="rect">
            <a:avLst/>
          </a:prstGeom>
          <a:noFill/>
        </p:spPr>
        <p:txBody>
          <a:bodyPr wrap="square" rtlCol="0">
            <a:spAutoFit/>
          </a:bodyPr>
          <a:lstStyle/>
          <a:p>
            <a:r>
              <a:rPr lang="en-US" b="1" dirty="0"/>
              <a:t>Arithmetic Mean - Weighted Average:</a:t>
            </a:r>
          </a:p>
        </p:txBody>
      </p:sp>
      <p:pic>
        <p:nvPicPr>
          <p:cNvPr id="4" name="Picture 3" descr="Screen Shot 2017-01-31 at 9.08.4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06" y="2202765"/>
            <a:ext cx="8449733" cy="3888998"/>
          </a:xfrm>
          <a:prstGeom prst="rect">
            <a:avLst/>
          </a:prstGeom>
        </p:spPr>
      </p:pic>
      <p:sp>
        <p:nvSpPr>
          <p:cNvPr id="6" name="TextBox 5"/>
          <p:cNvSpPr txBox="1"/>
          <p:nvPr/>
        </p:nvSpPr>
        <p:spPr>
          <a:xfrm>
            <a:off x="609601" y="6248403"/>
            <a:ext cx="8009467" cy="369332"/>
          </a:xfrm>
          <a:prstGeom prst="rect">
            <a:avLst/>
          </a:prstGeom>
          <a:noFill/>
        </p:spPr>
        <p:txBody>
          <a:bodyPr wrap="square" rtlCol="0">
            <a:spAutoFit/>
          </a:bodyPr>
          <a:lstStyle/>
          <a:p>
            <a:pPr algn="ctr"/>
            <a:r>
              <a:rPr lang="en-US" dirty="0">
                <a:solidFill>
                  <a:srgbClr val="0000FF"/>
                </a:solidFill>
              </a:rPr>
              <a:t>Data points are often weighted by the inverse of the variance</a:t>
            </a:r>
          </a:p>
        </p:txBody>
      </p:sp>
    </p:spTree>
    <p:extLst>
      <p:ext uri="{BB962C8B-B14F-4D97-AF65-F5344CB8AC3E}">
        <p14:creationId xmlns:p14="http://schemas.microsoft.com/office/powerpoint/2010/main" val="1235504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fontScale="90000"/>
          </a:bodyPr>
          <a:lstStyle/>
          <a:p>
            <a:r>
              <a:rPr lang="en-US" dirty="0">
                <a:solidFill>
                  <a:srgbClr val="FF0000"/>
                </a:solidFill>
              </a:rPr>
              <a:t>Cumulative Distribution Function</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Cumulative_distribution_function</a:t>
            </a:r>
            <a:endParaRPr lang="en-US" sz="2700" dirty="0">
              <a:solidFill>
                <a:srgbClr val="0000FF"/>
              </a:solidFill>
            </a:endParaRPr>
          </a:p>
        </p:txBody>
      </p:sp>
      <p:pic>
        <p:nvPicPr>
          <p:cNvPr id="3" name="Picture 2" descr="Screen Shot 2017-01-20 at 11.08.0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871" y="2432957"/>
            <a:ext cx="7899400" cy="2463800"/>
          </a:xfrm>
          <a:prstGeom prst="rect">
            <a:avLst/>
          </a:prstGeom>
        </p:spPr>
      </p:pic>
    </p:spTree>
    <p:extLst>
      <p:ext uri="{BB962C8B-B14F-4D97-AF65-F5344CB8AC3E}">
        <p14:creationId xmlns:p14="http://schemas.microsoft.com/office/powerpoint/2010/main" val="2995349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fontScale="90000"/>
          </a:bodyPr>
          <a:lstStyle/>
          <a:p>
            <a:r>
              <a:rPr lang="en-US" dirty="0">
                <a:solidFill>
                  <a:srgbClr val="FF0000"/>
                </a:solidFill>
              </a:rPr>
              <a:t>Cumulative Distribution Function</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Cumulative_distribution_function</a:t>
            </a:r>
            <a:endParaRPr lang="en-US" sz="2700" dirty="0">
              <a:solidFill>
                <a:srgbClr val="0000FF"/>
              </a:solidFill>
            </a:endParaRPr>
          </a:p>
        </p:txBody>
      </p:sp>
      <p:pic>
        <p:nvPicPr>
          <p:cNvPr id="3" name="Content Placeholder 2" descr="Screen Shot 2017-01-20 at 11.09.23 AM.png"/>
          <p:cNvPicPr>
            <a:picLocks noGrp="1" noChangeAspect="1"/>
          </p:cNvPicPr>
          <p:nvPr>
            <p:ph idx="1"/>
          </p:nvPr>
        </p:nvPicPr>
        <p:blipFill>
          <a:blip r:embed="rId2">
            <a:extLst>
              <a:ext uri="{28A0092B-C50C-407E-A947-70E740481C1C}">
                <a14:useLocalDpi xmlns:a14="http://schemas.microsoft.com/office/drawing/2010/main" val="0"/>
              </a:ext>
            </a:extLst>
          </a:blip>
          <a:srcRect l="-5162" r="-5162"/>
          <a:stretch>
            <a:fillRect/>
          </a:stretch>
        </p:blipFill>
        <p:spPr/>
      </p:pic>
    </p:spTree>
    <p:extLst>
      <p:ext uri="{BB962C8B-B14F-4D97-AF65-F5344CB8AC3E}">
        <p14:creationId xmlns:p14="http://schemas.microsoft.com/office/powerpoint/2010/main" val="2995349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fontScale="90000"/>
          </a:bodyPr>
          <a:lstStyle/>
          <a:p>
            <a:r>
              <a:rPr lang="en-US" dirty="0">
                <a:solidFill>
                  <a:srgbClr val="FF0000"/>
                </a:solidFill>
              </a:rPr>
              <a:t>Survival Function</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Cumulative_distribution_function</a:t>
            </a:r>
            <a:endParaRPr lang="en-US" sz="2700" dirty="0">
              <a:solidFill>
                <a:srgbClr val="0000FF"/>
              </a:solidFill>
            </a:endParaRPr>
          </a:p>
        </p:txBody>
      </p:sp>
      <p:pic>
        <p:nvPicPr>
          <p:cNvPr id="10" name="Content Placeholder 9" descr="Screen Shot 2017-01-20 at 11.12.53 AM.png"/>
          <p:cNvPicPr>
            <a:picLocks noGrp="1" noChangeAspect="1"/>
          </p:cNvPicPr>
          <p:nvPr>
            <p:ph idx="1"/>
          </p:nvPr>
        </p:nvPicPr>
        <p:blipFill>
          <a:blip r:embed="rId2">
            <a:extLst>
              <a:ext uri="{28A0092B-C50C-407E-A947-70E740481C1C}">
                <a14:useLocalDpi xmlns:a14="http://schemas.microsoft.com/office/drawing/2010/main" val="0"/>
              </a:ext>
            </a:extLst>
          </a:blip>
          <a:srcRect t="-7401" b="-7401"/>
          <a:stretch>
            <a:fillRect/>
          </a:stretch>
        </p:blipFill>
        <p:spPr/>
      </p:pic>
    </p:spTree>
    <p:extLst>
      <p:ext uri="{BB962C8B-B14F-4D97-AF65-F5344CB8AC3E}">
        <p14:creationId xmlns:p14="http://schemas.microsoft.com/office/powerpoint/2010/main" val="309399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a:spLocks noGrp="1"/>
          </p:cNvSpPr>
          <p:nvPr>
            <p:ph type="title"/>
          </p:nvPr>
        </p:nvSpPr>
        <p:spPr/>
        <p:txBody>
          <a:bodyPr>
            <a:normAutofit fontScale="90000"/>
          </a:bodyPr>
          <a:lstStyle/>
          <a:p>
            <a:r>
              <a:rPr lang="en-US" dirty="0">
                <a:solidFill>
                  <a:srgbClr val="FF0000"/>
                </a:solidFill>
              </a:rPr>
              <a:t>Expected Value (Sample Mean)</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/wiki/Experiment_(</a:t>
            </a:r>
            <a:r>
              <a:rPr lang="en-US" sz="2700" dirty="0" err="1">
                <a:solidFill>
                  <a:srgbClr val="0000FF"/>
                </a:solidFill>
              </a:rPr>
              <a:t>probability_theory</a:t>
            </a:r>
            <a:r>
              <a:rPr lang="en-US" sz="2700" dirty="0">
                <a:solidFill>
                  <a:srgbClr val="0000FF"/>
                </a:solidFill>
              </a:rPr>
              <a:t>)</a:t>
            </a:r>
            <a:br>
              <a:rPr lang="en-US" sz="2700" dirty="0">
                <a:solidFill>
                  <a:srgbClr val="0000FF"/>
                </a:solidFill>
              </a:rPr>
            </a:br>
            <a:endParaRPr lang="en-US" sz="2700" dirty="0">
              <a:solidFill>
                <a:srgbClr val="0000FF"/>
              </a:solidFill>
            </a:endParaRPr>
          </a:p>
        </p:txBody>
      </p:sp>
      <p:pic>
        <p:nvPicPr>
          <p:cNvPr id="2" name="Picture 1" descr="Screen Shot 2017-01-19 at 2.12.4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0322" y="1417638"/>
            <a:ext cx="5721606" cy="5230530"/>
          </a:xfrm>
          <a:prstGeom prst="rect">
            <a:avLst/>
          </a:prstGeom>
        </p:spPr>
      </p:pic>
      <p:sp>
        <p:nvSpPr>
          <p:cNvPr id="3" name="TextBox 2"/>
          <p:cNvSpPr txBox="1"/>
          <p:nvPr/>
        </p:nvSpPr>
        <p:spPr>
          <a:xfrm>
            <a:off x="3092485" y="4030592"/>
            <a:ext cx="3828791" cy="1200329"/>
          </a:xfrm>
          <a:prstGeom prst="rect">
            <a:avLst/>
          </a:prstGeom>
          <a:noFill/>
        </p:spPr>
        <p:txBody>
          <a:bodyPr wrap="square" rtlCol="0">
            <a:spAutoFit/>
          </a:bodyPr>
          <a:lstStyle/>
          <a:p>
            <a:pPr algn="r"/>
            <a:r>
              <a:rPr lang="en-US" dirty="0"/>
              <a:t>The rate of convergence can be roughly quantified by </a:t>
            </a:r>
            <a:r>
              <a:rPr lang="en-US" dirty="0">
                <a:hlinkClick r:id="rId3" tooltip="Chebyshev's inequality"/>
              </a:rPr>
              <a:t>Chebyshev's inequality</a:t>
            </a:r>
            <a:r>
              <a:rPr lang="en-US" dirty="0"/>
              <a:t> and the </a:t>
            </a:r>
            <a:r>
              <a:rPr lang="en-US" dirty="0">
                <a:hlinkClick r:id="rId4" tooltip="Berry–Esseen theorem"/>
              </a:rPr>
              <a:t>Berry–Esseen theorem</a:t>
            </a:r>
            <a:r>
              <a:rPr lang="en-US" dirty="0"/>
              <a:t>.</a:t>
            </a:r>
          </a:p>
        </p:txBody>
      </p:sp>
    </p:spTree>
    <p:extLst>
      <p:ext uri="{BB962C8B-B14F-4D97-AF65-F5344CB8AC3E}">
        <p14:creationId xmlns:p14="http://schemas.microsoft.com/office/powerpoint/2010/main" val="3943484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err="1">
                <a:solidFill>
                  <a:srgbClr val="FF0000"/>
                </a:solidFill>
              </a:rPr>
              <a:t>Chebyshev’s</a:t>
            </a:r>
            <a:r>
              <a:rPr lang="en-US" dirty="0">
                <a:solidFill>
                  <a:srgbClr val="FF0000"/>
                </a:solidFill>
              </a:rPr>
              <a:t> Inequality</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Chebyshev's_inequality</a:t>
            </a:r>
            <a:endParaRPr lang="en-US" sz="2700" dirty="0">
              <a:solidFill>
                <a:srgbClr val="0000FF"/>
              </a:solidFill>
            </a:endParaRPr>
          </a:p>
        </p:txBody>
      </p:sp>
      <p:sp>
        <p:nvSpPr>
          <p:cNvPr id="4" name="Content Placeholder 3"/>
          <p:cNvSpPr>
            <a:spLocks noGrp="1"/>
          </p:cNvSpPr>
          <p:nvPr>
            <p:ph idx="1"/>
          </p:nvPr>
        </p:nvSpPr>
        <p:spPr/>
        <p:txBody>
          <a:bodyPr>
            <a:normAutofit/>
          </a:bodyPr>
          <a:lstStyle/>
          <a:p>
            <a:pPr>
              <a:spcBef>
                <a:spcPts val="0"/>
              </a:spcBef>
              <a:spcAft>
                <a:spcPts val="1200"/>
              </a:spcAft>
            </a:pPr>
            <a:r>
              <a:rPr lang="en-US" sz="2000" dirty="0"/>
              <a:t>In probability theory, </a:t>
            </a:r>
            <a:r>
              <a:rPr lang="en-US" sz="2000" b="1" dirty="0"/>
              <a:t>Chebyshev’s</a:t>
            </a:r>
            <a:r>
              <a:rPr lang="en-US" sz="2000" dirty="0"/>
              <a:t> </a:t>
            </a:r>
            <a:r>
              <a:rPr lang="en-US" sz="2000" b="1" dirty="0"/>
              <a:t>rule</a:t>
            </a:r>
            <a:r>
              <a:rPr lang="en-US" sz="2000" dirty="0"/>
              <a:t> guarantees that, for a wide class of probability distributions, "nearly all" values are close to the mean—the precise statement being that no more than 1/k2 of the distribution's values can be more than k standard deviations away from the mean. </a:t>
            </a:r>
          </a:p>
          <a:p>
            <a:pPr>
              <a:spcBef>
                <a:spcPts val="0"/>
              </a:spcBef>
              <a:spcAft>
                <a:spcPts val="1200"/>
              </a:spcAft>
            </a:pPr>
            <a:r>
              <a:rPr lang="en-US" sz="2000" dirty="0"/>
              <a:t>The rule is often called </a:t>
            </a:r>
            <a:r>
              <a:rPr lang="en-US" sz="2000" b="1" dirty="0"/>
              <a:t>Chebyshev's theorem</a:t>
            </a:r>
            <a:r>
              <a:rPr lang="en-US" sz="2000" dirty="0"/>
              <a:t>, about the range of standard deviations around the mean, in statistics. </a:t>
            </a:r>
          </a:p>
          <a:p>
            <a:pPr>
              <a:spcBef>
                <a:spcPts val="0"/>
              </a:spcBef>
              <a:spcAft>
                <a:spcPts val="1200"/>
              </a:spcAft>
            </a:pPr>
            <a:r>
              <a:rPr lang="en-US" sz="2000" dirty="0"/>
              <a:t>The inequality has great utility because it can be applied to any probability distribution in which the mean and variance are defined. </a:t>
            </a:r>
          </a:p>
          <a:p>
            <a:pPr>
              <a:spcBef>
                <a:spcPts val="0"/>
              </a:spcBef>
              <a:spcAft>
                <a:spcPts val="1200"/>
              </a:spcAft>
            </a:pPr>
            <a:r>
              <a:rPr lang="en-US" sz="2000" dirty="0"/>
              <a:t>For example, it can be used to prove the weak law of large numbers.</a:t>
            </a:r>
          </a:p>
          <a:p>
            <a:pPr>
              <a:spcBef>
                <a:spcPts val="0"/>
              </a:spcBef>
              <a:spcAft>
                <a:spcPts val="1200"/>
              </a:spcAft>
            </a:pPr>
            <a:endParaRPr lang="en-US" sz="2000" dirty="0"/>
          </a:p>
        </p:txBody>
      </p:sp>
    </p:spTree>
    <p:extLst>
      <p:ext uri="{BB962C8B-B14F-4D97-AF65-F5344CB8AC3E}">
        <p14:creationId xmlns:p14="http://schemas.microsoft.com/office/powerpoint/2010/main" val="3688302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Berry-</a:t>
            </a:r>
            <a:r>
              <a:rPr lang="en-US" dirty="0" err="1">
                <a:solidFill>
                  <a:srgbClr val="FF0000"/>
                </a:solidFill>
              </a:rPr>
              <a:t>Esseen</a:t>
            </a:r>
            <a:r>
              <a:rPr lang="en-US" dirty="0">
                <a:solidFill>
                  <a:srgbClr val="FF0000"/>
                </a:solidFill>
              </a:rPr>
              <a:t> Convergence</a:t>
            </a:r>
            <a:br>
              <a:rPr lang="en-US" dirty="0"/>
            </a:br>
            <a:r>
              <a:rPr lang="en-US" sz="2700" dirty="0"/>
              <a:t>https://</a:t>
            </a:r>
            <a:r>
              <a:rPr lang="en-US" sz="2700" dirty="0" err="1"/>
              <a:t>en.wikipedia.org</a:t>
            </a:r>
            <a:r>
              <a:rPr lang="en-US" sz="2700" dirty="0"/>
              <a:t>/wiki/Berry%E2%80%93Esseen_theorem</a:t>
            </a:r>
          </a:p>
        </p:txBody>
      </p:sp>
      <p:sp>
        <p:nvSpPr>
          <p:cNvPr id="3" name="Content Placeholder 2"/>
          <p:cNvSpPr>
            <a:spLocks noGrp="1"/>
          </p:cNvSpPr>
          <p:nvPr>
            <p:ph idx="1"/>
          </p:nvPr>
        </p:nvSpPr>
        <p:spPr/>
        <p:txBody>
          <a:bodyPr>
            <a:normAutofit/>
          </a:bodyPr>
          <a:lstStyle/>
          <a:p>
            <a:pPr>
              <a:spcBef>
                <a:spcPts val="0"/>
              </a:spcBef>
              <a:spcAft>
                <a:spcPts val="1200"/>
              </a:spcAft>
            </a:pPr>
            <a:r>
              <a:rPr lang="en-US" sz="2000" dirty="0"/>
              <a:t>In probability theory, the </a:t>
            </a:r>
            <a:r>
              <a:rPr lang="en-US" sz="2000" b="1" dirty="0"/>
              <a:t>central limit theorem </a:t>
            </a:r>
            <a:r>
              <a:rPr lang="en-US" sz="2000" dirty="0"/>
              <a:t>states that, under certain circumstances, the probability distribution of the scaled mean of a random sample </a:t>
            </a:r>
            <a:r>
              <a:rPr lang="en-US" sz="2000" dirty="0">
                <a:solidFill>
                  <a:srgbClr val="0619C0"/>
                </a:solidFill>
              </a:rPr>
              <a:t>converges to a normal distribution </a:t>
            </a:r>
            <a:r>
              <a:rPr lang="en-US" sz="2000" dirty="0"/>
              <a:t>as the sample size increases to infinity. </a:t>
            </a:r>
          </a:p>
          <a:p>
            <a:pPr>
              <a:spcBef>
                <a:spcPts val="0"/>
              </a:spcBef>
              <a:spcAft>
                <a:spcPts val="1200"/>
              </a:spcAft>
            </a:pPr>
            <a:r>
              <a:rPr lang="en-US" sz="2000" dirty="0"/>
              <a:t>Under stronger assumptions, the Berry–</a:t>
            </a:r>
            <a:r>
              <a:rPr lang="en-US" sz="2000" dirty="0" err="1"/>
              <a:t>Esseen</a:t>
            </a:r>
            <a:r>
              <a:rPr lang="en-US" sz="2000" dirty="0"/>
              <a:t> theorem, or Berry–</a:t>
            </a:r>
            <a:r>
              <a:rPr lang="en-US" sz="2000" dirty="0" err="1"/>
              <a:t>Esseen</a:t>
            </a:r>
            <a:r>
              <a:rPr lang="en-US" sz="2000" dirty="0"/>
              <a:t> inequality, gives a more quantitative result</a:t>
            </a:r>
          </a:p>
          <a:p>
            <a:pPr>
              <a:spcBef>
                <a:spcPts val="0"/>
              </a:spcBef>
              <a:spcAft>
                <a:spcPts val="1200"/>
              </a:spcAft>
            </a:pPr>
            <a:r>
              <a:rPr lang="en-US" sz="2000" dirty="0"/>
              <a:t>It also specifies the rate at which this convergence takes place by giving a bound on the maximal error of approximation between the normal distribution and the true distribution of the scaled sample mean.</a:t>
            </a:r>
          </a:p>
        </p:txBody>
      </p:sp>
    </p:spTree>
    <p:extLst>
      <p:ext uri="{BB962C8B-B14F-4D97-AF65-F5344CB8AC3E}">
        <p14:creationId xmlns:p14="http://schemas.microsoft.com/office/powerpoint/2010/main" val="27299611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251</TotalTime>
  <Words>1090</Words>
  <Application>Microsoft Macintosh PowerPoint</Application>
  <PresentationFormat>On-screen Show (4:3)</PresentationFormat>
  <Paragraphs>92</Paragraphs>
  <Slides>38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Arial</vt:lpstr>
      <vt:lpstr>Calibri</vt:lpstr>
      <vt:lpstr>Office Theme</vt:lpstr>
      <vt:lpstr>Lecture 10</vt:lpstr>
      <vt:lpstr>Cumulative Distribution Function https://en.wikipedia.org/wiki/Cumulative_distribution_function</vt:lpstr>
      <vt:lpstr>Cumulative Distribution Function https://en.wikipedia.org/wiki/Cumulative_distribution_function</vt:lpstr>
      <vt:lpstr>Cumulative Distribution Function https://en.wikipedia.org/wiki/Cumulative_distribution_function</vt:lpstr>
      <vt:lpstr>Cumulative Distribution Function https://en.wikipedia.org/wiki/Cumulative_distribution_function</vt:lpstr>
      <vt:lpstr>Survival Function https://en.wikipedia.org/wiki/Cumulative_distribution_function</vt:lpstr>
      <vt:lpstr>Expected Value (Sample Mean) https://en.wikipedia.org/wiki/Experiment_(probability_theory) </vt:lpstr>
      <vt:lpstr>Chebyshev’s Inequality https://en.wikipedia.org/wiki/Chebyshev's_inequality</vt:lpstr>
      <vt:lpstr>Berry-Esseen Convergence https://en.wikipedia.org/wiki/Berry%E2%80%93Esseen_theorem</vt:lpstr>
      <vt:lpstr>Berry-Esseen Convergence https://en.wikipedia.org/wiki/Berry%E2%80%93Esseen_theorem</vt:lpstr>
      <vt:lpstr>Expected Value (Discrete Random Variables) https://en.wikipedia.org/wiki/Experiment_(probability_theory) </vt:lpstr>
      <vt:lpstr>Variance https://en.wikipedia.org/wiki/Variance</vt:lpstr>
      <vt:lpstr>Variance https://en.wikipedia.org/wiki/Variance</vt:lpstr>
      <vt:lpstr>Variance https://en.wikipedia.org/wiki/Variance</vt:lpstr>
      <vt:lpstr>Variance https://en.wikipedia.org/wiki/Variance</vt:lpstr>
      <vt:lpstr>CoVariance https://en.wikipedia.org/wiki/Covariance</vt:lpstr>
      <vt:lpstr>CoVariance https://en.wikipedia.org/wiki/Covariance</vt:lpstr>
      <vt:lpstr>Variance: Properties https://en.wikipedia.org/wiki/Variance</vt:lpstr>
      <vt:lpstr>Variance: Properties https://en.wikipedia.org/wiki/Variance</vt:lpstr>
      <vt:lpstr>Variance: Properties https://en.wikipedia.org/wiki/Variance</vt:lpstr>
      <vt:lpstr>Standard Deviation https://en.wikipedia.org/wiki/Standard_deviation</vt:lpstr>
      <vt:lpstr>Standard Deviation https://en.wikipedia.org/wiki/Standard_deviation</vt:lpstr>
      <vt:lpstr>Skewness https://en.wikipedia.org/wiki/Skewness</vt:lpstr>
      <vt:lpstr>Skewness https://en.wikipedia.org/wiki/Skewness</vt:lpstr>
      <vt:lpstr>Skewness https://en.wikipedia.org/wiki/Skewness</vt:lpstr>
      <vt:lpstr>Kurtosis https://en.wikipedia.org/wiki/Kurtosis</vt:lpstr>
      <vt:lpstr>Kurtosis http://www.value-at-risk.net/leptokurtosis-conditional-heteroskedasticity/</vt:lpstr>
      <vt:lpstr>Kurtosis https://en.wikipedia.org/wiki/Kurtosis</vt:lpstr>
      <vt:lpstr>Platykurtosis and Leptokurtosis https://en.wikipedia.org/wiki/Kurtosis</vt:lpstr>
      <vt:lpstr>Kurtosis: Definition https://en.wikipedia.org/wiki/Kurtosis</vt:lpstr>
      <vt:lpstr>PowerPoint Presentation</vt:lpstr>
      <vt:lpstr>Kurtosis: Examples https://en.wikipedia.org/wiki/Kurtosis</vt:lpstr>
      <vt:lpstr>Definition of Median https://en.wikipedia.org/wiki/Median</vt:lpstr>
      <vt:lpstr>Definition of Mode https://en.wikipedia.org/wiki/Mode_(statistics)</vt:lpstr>
      <vt:lpstr>Arithmetic Mean vs. Geometric Mean https://en.wikipedia.org/wiki/Arithmetic_mean</vt:lpstr>
      <vt:lpstr>Arithmetic Mean vs. Geometric Mean https://en.wikipedia.org/wiki/Arithmetic_mean</vt:lpstr>
      <vt:lpstr>Arithmetic Mean vs. Geometric Mean https://en.wikipedia.org/wiki/Arithmetic_mean</vt:lpstr>
      <vt:lpstr>Weighted Arithmetic Average https://en.wikipedia.org/wiki/Arithmetic_mean</vt:lpstr>
    </vt:vector>
  </TitlesOfParts>
  <Company>University of California, Davis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10</dc:title>
  <dc:creator>John Rundle</dc:creator>
  <cp:lastModifiedBy>Microsoft Office User</cp:lastModifiedBy>
  <cp:revision>40</cp:revision>
  <dcterms:created xsi:type="dcterms:W3CDTF">2017-01-20T18:40:33Z</dcterms:created>
  <dcterms:modified xsi:type="dcterms:W3CDTF">2019-02-05T17:20:07Z</dcterms:modified>
</cp:coreProperties>
</file>