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57" r:id="rId3"/>
    <p:sldId id="260" r:id="rId4"/>
    <p:sldId id="263" r:id="rId5"/>
    <p:sldId id="271" r:id="rId6"/>
    <p:sldId id="261" r:id="rId7"/>
    <p:sldId id="269" r:id="rId8"/>
    <p:sldId id="270" r:id="rId9"/>
    <p:sldId id="268" r:id="rId10"/>
    <p:sldId id="265" r:id="rId11"/>
    <p:sldId id="272" r:id="rId12"/>
    <p:sldId id="266" r:id="rId13"/>
    <p:sldId id="287" r:id="rId14"/>
    <p:sldId id="285" r:id="rId15"/>
    <p:sldId id="286" r:id="rId16"/>
    <p:sldId id="283" r:id="rId17"/>
    <p:sldId id="274" r:id="rId18"/>
    <p:sldId id="288" r:id="rId19"/>
    <p:sldId id="289" r:id="rId20"/>
    <p:sldId id="290" r:id="rId21"/>
    <p:sldId id="275" r:id="rId22"/>
    <p:sldId id="276" r:id="rId23"/>
    <p:sldId id="277" r:id="rId24"/>
    <p:sldId id="278" r:id="rId25"/>
    <p:sldId id="279" r:id="rId26"/>
    <p:sldId id="280" r:id="rId27"/>
    <p:sldId id="281" r:id="rId28"/>
    <p:sldId id="267" r:id="rId29"/>
    <p:sldId id="291" r:id="rId30"/>
    <p:sldId id="292" r:id="rId31"/>
    <p:sldId id="297" r:id="rId32"/>
    <p:sldId id="300" r:id="rId33"/>
    <p:sldId id="294" r:id="rId34"/>
    <p:sldId id="295" r:id="rId35"/>
    <p:sldId id="299" r:id="rId36"/>
    <p:sldId id="296" r:id="rId37"/>
    <p:sldId id="298"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5"/>
    <p:restoredTop sz="94643"/>
  </p:normalViewPr>
  <p:slideViewPr>
    <p:cSldViewPr snapToGrid="0" snapToObjects="1" showGuides="1">
      <p:cViewPr varScale="1">
        <p:scale>
          <a:sx n="115" d="100"/>
          <a:sy n="115" d="100"/>
        </p:scale>
        <p:origin x="1376" y="200"/>
      </p:cViewPr>
      <p:guideLst>
        <p:guide orient="horz" pos="2160"/>
        <p:guide pos="2880"/>
      </p:guideLst>
    </p:cSldViewPr>
  </p:slideViewPr>
  <p:outlineViewPr>
    <p:cViewPr>
      <p:scale>
        <a:sx n="33" d="100"/>
        <a:sy n="33" d="100"/>
      </p:scale>
      <p:origin x="0" y="-20544"/>
    </p:cViewPr>
  </p:outlineViewPr>
  <p:notesTextViewPr>
    <p:cViewPr>
      <p:scale>
        <a:sx n="100" d="100"/>
        <a:sy n="100" d="100"/>
      </p:scale>
      <p:origin x="0" y="0"/>
    </p:cViewPr>
  </p:notesTextViewPr>
  <p:sorterViewPr>
    <p:cViewPr>
      <p:scale>
        <a:sx n="200" d="100"/>
        <a:sy n="200" d="100"/>
      </p:scale>
      <p:origin x="0" y="232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378466-14B3-B644-B84B-089F3729BECB}" type="datetimeFigureOut">
              <a:rPr lang="en-US" smtClean="0"/>
              <a:pPr/>
              <a:t>10/8/19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4785E5-7378-6041-81A1-32DB918EC2E9}" type="slidenum">
              <a:rPr lang="en-US" smtClean="0"/>
              <a:pPr/>
              <a:t>‹#›</a:t>
            </a:fld>
            <a:endParaRPr lang="en-US"/>
          </a:p>
        </p:txBody>
      </p:sp>
    </p:spTree>
    <p:extLst>
      <p:ext uri="{BB962C8B-B14F-4D97-AF65-F5344CB8AC3E}">
        <p14:creationId xmlns:p14="http://schemas.microsoft.com/office/powerpoint/2010/main" val="37130517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E06E1F9-1326-44D7-B26D-98007B0EDDA8}" type="slidenum">
              <a:rPr lang="en-US"/>
              <a:pPr>
                <a:defRPr/>
              </a:pPr>
              <a:t>13</a:t>
            </a:fld>
            <a:endParaRPr lang="en-US"/>
          </a:p>
        </p:txBody>
      </p:sp>
      <p:sp>
        <p:nvSpPr>
          <p:cNvPr id="1177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776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785E5-7378-6041-81A1-32DB918EC2E9}" type="slidenum">
              <a:rPr lang="en-US" smtClean="0"/>
              <a:pPr/>
              <a:t>35</a:t>
            </a:fld>
            <a:endParaRPr lang="en-US"/>
          </a:p>
        </p:txBody>
      </p:sp>
    </p:spTree>
    <p:extLst>
      <p:ext uri="{BB962C8B-B14F-4D97-AF65-F5344CB8AC3E}">
        <p14:creationId xmlns:p14="http://schemas.microsoft.com/office/powerpoint/2010/main" val="1955765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A8D5DCE3-5AD0-4904-8D13-1642FFE98C70}" type="slidenum">
              <a:rPr lang="en-US" sz="1100">
                <a:solidFill>
                  <a:prstClr val="black"/>
                </a:solidFill>
                <a:latin typeface="Arial" charset="0"/>
                <a:cs typeface="Arial" charset="0"/>
              </a:rPr>
              <a:pPr algn="r" rtl="0" fontAlgn="base">
                <a:spcBef>
                  <a:spcPct val="0"/>
                </a:spcBef>
                <a:spcAft>
                  <a:spcPct val="0"/>
                </a:spcAft>
              </a:pPr>
              <a:t>17</a:t>
            </a:fld>
            <a:endParaRPr lang="en-US" sz="1100" dirty="0">
              <a:solidFill>
                <a:prstClr val="black"/>
              </a:solidFill>
              <a:latin typeface="Arial" charset="0"/>
              <a:cs typeface="Arial" charset="0"/>
            </a:endParaRPr>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5E80DD-FB6E-422C-A607-7DE0784E6511}" type="slidenum">
              <a:rPr lang="en-US"/>
              <a:pPr/>
              <a:t>21</a:t>
            </a:fld>
            <a:endParaRPr 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AEE5E5-29AF-4D09-9B57-41EA227009EF}" type="slidenum">
              <a:rPr lang="en-US"/>
              <a:pPr/>
              <a:t>22</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B6A4E-9A32-4136-A32F-0E61542E9301}" type="slidenum">
              <a:rPr lang="en-US"/>
              <a:pPr/>
              <a:t>23</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C205C7-3E70-46A2-8693-0C094624C743}" type="slidenum">
              <a:rPr lang="en-US"/>
              <a:pPr/>
              <a:t>24</a:t>
            </a:fld>
            <a:endParaRPr lang="en-US"/>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90A484-EF80-4073-B53D-CFA854B96D7F}" type="slidenum">
              <a:rPr lang="en-US"/>
              <a:pPr/>
              <a:t>25</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30A09C-3C17-49D8-AAAA-BD4B59987799}" type="slidenum">
              <a:rPr lang="en-US"/>
              <a:pPr/>
              <a:t>26</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420F43-A861-46B2-AD24-3389A7675DF0}" type="slidenum">
              <a:rPr lang="en-US"/>
              <a:pPr/>
              <a:t>27</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639DA9-3EAB-0743-ACF5-80313A4CC431}" type="datetimeFigureOut">
              <a:rPr lang="en-US" smtClean="0"/>
              <a:pPr/>
              <a:t>10/8/19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39DA9-3EAB-0743-ACF5-80313A4CC431}" type="datetimeFigureOut">
              <a:rPr lang="en-US" smtClean="0"/>
              <a:pPr/>
              <a:t>10/8/19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39DA9-3EAB-0743-ACF5-80313A4CC431}" type="datetimeFigureOut">
              <a:rPr lang="en-US" smtClean="0"/>
              <a:pPr/>
              <a:t>10/8/19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39DA9-3EAB-0743-ACF5-80313A4CC431}" type="datetimeFigureOut">
              <a:rPr lang="en-US" smtClean="0"/>
              <a:pPr/>
              <a:t>10/8/19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639DA9-3EAB-0743-ACF5-80313A4CC431}" type="datetimeFigureOut">
              <a:rPr lang="en-US" smtClean="0"/>
              <a:pPr/>
              <a:t>10/8/19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639DA9-3EAB-0743-ACF5-80313A4CC431}" type="datetimeFigureOut">
              <a:rPr lang="en-US" smtClean="0"/>
              <a:pPr/>
              <a:t>10/8/19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639DA9-3EAB-0743-ACF5-80313A4CC431}" type="datetimeFigureOut">
              <a:rPr lang="en-US" smtClean="0"/>
              <a:pPr/>
              <a:t>10/8/19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639DA9-3EAB-0743-ACF5-80313A4CC431}" type="datetimeFigureOut">
              <a:rPr lang="en-US" smtClean="0"/>
              <a:pPr/>
              <a:t>10/8/19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39DA9-3EAB-0743-ACF5-80313A4CC431}" type="datetimeFigureOut">
              <a:rPr lang="en-US" smtClean="0"/>
              <a:pPr/>
              <a:t>10/8/19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639DA9-3EAB-0743-ACF5-80313A4CC431}" type="datetimeFigureOut">
              <a:rPr lang="en-US" smtClean="0"/>
              <a:pPr/>
              <a:t>10/8/19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639DA9-3EAB-0743-ACF5-80313A4CC431}" type="datetimeFigureOut">
              <a:rPr lang="en-US" smtClean="0"/>
              <a:pPr/>
              <a:t>10/8/19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39DA9-3EAB-0743-ACF5-80313A4CC431}" type="datetimeFigureOut">
              <a:rPr lang="en-US" smtClean="0"/>
              <a:pPr/>
              <a:t>10/8/19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3CC9D-6EAB-594E-A35A-5D5CDDFB64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b="0" i="0" kern="1200">
          <a:solidFill>
            <a:srgbClr val="FF0000"/>
          </a:solidFill>
          <a:latin typeface="Helvetica Neue Light"/>
          <a:ea typeface="+mj-ea"/>
          <a:cs typeface="Helvetica Neue Light"/>
        </a:defRPr>
      </a:lvl1pPr>
    </p:titleStyle>
    <p:bodyStyle>
      <a:lvl1pPr marL="342900" indent="-342900" algn="l" defTabSz="457200" rtl="0" eaLnBrk="1" latinLnBrk="0" hangingPunct="1">
        <a:spcBef>
          <a:spcPct val="20000"/>
        </a:spcBef>
        <a:buFont typeface="Arial"/>
        <a:buChar char="•"/>
        <a:defRPr sz="2800" b="0" i="0" kern="1200">
          <a:solidFill>
            <a:srgbClr val="0000FF"/>
          </a:solidFill>
          <a:latin typeface="Helvetica Neue Light"/>
          <a:ea typeface="+mn-ea"/>
          <a:cs typeface="Helvetica Neue Light"/>
        </a:defRPr>
      </a:lvl1pPr>
      <a:lvl2pPr marL="742950" indent="-285750" algn="l" defTabSz="457200" rtl="0" eaLnBrk="1" latinLnBrk="0" hangingPunct="1">
        <a:spcBef>
          <a:spcPct val="20000"/>
        </a:spcBef>
        <a:buFont typeface="Arial"/>
        <a:buChar char="–"/>
        <a:defRPr sz="2400" b="0" i="0" kern="1200">
          <a:solidFill>
            <a:srgbClr val="0000FF"/>
          </a:solidFill>
          <a:latin typeface="Helvetica Neue Light"/>
          <a:ea typeface="+mn-ea"/>
          <a:cs typeface="Helvetica Neue Light"/>
        </a:defRPr>
      </a:lvl2pPr>
      <a:lvl3pPr marL="1143000" indent="-228600" algn="l" defTabSz="457200" rtl="0" eaLnBrk="1" latinLnBrk="0" hangingPunct="1">
        <a:spcBef>
          <a:spcPct val="20000"/>
        </a:spcBef>
        <a:buFont typeface="Arial"/>
        <a:buChar char="•"/>
        <a:defRPr sz="2000" b="0" i="0" kern="1200">
          <a:solidFill>
            <a:srgbClr val="0000FF"/>
          </a:solidFill>
          <a:latin typeface="Helvetica Neue Light"/>
          <a:ea typeface="+mn-ea"/>
          <a:cs typeface="Helvetica Neue Light"/>
        </a:defRPr>
      </a:lvl3pPr>
      <a:lvl4pPr marL="1600200" indent="-228600" algn="l" defTabSz="457200" rtl="0" eaLnBrk="1" latinLnBrk="0" hangingPunct="1">
        <a:spcBef>
          <a:spcPct val="20000"/>
        </a:spcBef>
        <a:buFont typeface="Arial"/>
        <a:buChar char="–"/>
        <a:defRPr sz="1800" b="0" i="0" kern="1200">
          <a:solidFill>
            <a:srgbClr val="0000FF"/>
          </a:solidFill>
          <a:latin typeface="Helvetica Neue Light"/>
          <a:ea typeface="+mn-ea"/>
          <a:cs typeface="Helvetica Neue Light"/>
        </a:defRPr>
      </a:lvl4pPr>
      <a:lvl5pPr marL="2057400" indent="-228600" algn="l" defTabSz="457200" rtl="0" eaLnBrk="1" latinLnBrk="0" hangingPunct="1">
        <a:spcBef>
          <a:spcPct val="20000"/>
        </a:spcBef>
        <a:buFont typeface="Arial"/>
        <a:buChar char="»"/>
        <a:defRPr sz="1600" b="0" i="0" kern="1200">
          <a:solidFill>
            <a:srgbClr val="0000FF"/>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youtube.com/watch?v=GhdcajbMVMI"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pnsn.org/outreach/earthquakesources/csz/landlevelchang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hyperlink" Target="https://www.youtube.com/watch?v=6wWnWtFQpNE"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gi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Lecture 8</a:t>
            </a:r>
            <a:endParaRPr lang="en-US" dirty="0"/>
          </a:p>
        </p:txBody>
      </p:sp>
      <p:sp>
        <p:nvSpPr>
          <p:cNvPr id="3" name="Subtitle 2"/>
          <p:cNvSpPr>
            <a:spLocks noGrp="1"/>
          </p:cNvSpPr>
          <p:nvPr>
            <p:ph type="subTitle" idx="1"/>
          </p:nvPr>
        </p:nvSpPr>
        <p:spPr/>
        <p:txBody>
          <a:bodyPr/>
          <a:lstStyle/>
          <a:p>
            <a:r>
              <a:rPr lang="en-US" dirty="0">
                <a:solidFill>
                  <a:srgbClr val="0000FF"/>
                </a:solidFill>
              </a:rPr>
              <a:t>Earthquakes: Case Studies</a:t>
            </a:r>
          </a:p>
          <a:p>
            <a:r>
              <a:rPr lang="en-US" dirty="0">
                <a:solidFill>
                  <a:srgbClr val="0000FF"/>
                </a:solidFill>
              </a:rPr>
              <a:t>John </a:t>
            </a:r>
            <a:r>
              <a:rPr lang="en-US">
                <a:solidFill>
                  <a:srgbClr val="0000FF"/>
                </a:solidFill>
              </a:rPr>
              <a:t>Rundle GEL/EPS 131</a:t>
            </a:r>
            <a:endParaRPr lang="en-US" dirty="0">
              <a:solidFill>
                <a:srgbClr val="0000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Charleston, SC Earthquake, 1886</a:t>
            </a:r>
            <a:br>
              <a:rPr lang="en-US" dirty="0"/>
            </a:br>
            <a:r>
              <a:rPr lang="en-US" sz="2000" dirty="0">
                <a:solidFill>
                  <a:srgbClr val="800000"/>
                </a:solidFill>
              </a:rPr>
              <a:t>http://</a:t>
            </a:r>
            <a:r>
              <a:rPr lang="en-US" sz="2000" dirty="0" err="1">
                <a:solidFill>
                  <a:srgbClr val="800000"/>
                </a:solidFill>
              </a:rPr>
              <a:t>en.wikipedia.org/wiki/1886_Charleston_earthquake</a:t>
            </a:r>
            <a:endParaRPr lang="en-US" sz="2000" dirty="0">
              <a:solidFill>
                <a:srgbClr val="800000"/>
              </a:solidFill>
            </a:endParaRPr>
          </a:p>
        </p:txBody>
      </p:sp>
      <p:sp>
        <p:nvSpPr>
          <p:cNvPr id="3" name="Content Placeholder 2"/>
          <p:cNvSpPr>
            <a:spLocks noGrp="1"/>
          </p:cNvSpPr>
          <p:nvPr>
            <p:ph sz="half" idx="1"/>
          </p:nvPr>
        </p:nvSpPr>
        <p:spPr>
          <a:xfrm>
            <a:off x="457200" y="1600200"/>
            <a:ext cx="4038600" cy="4821967"/>
          </a:xfrm>
        </p:spPr>
        <p:txBody>
          <a:bodyPr>
            <a:normAutofit lnSpcReduction="10000"/>
          </a:bodyPr>
          <a:lstStyle/>
          <a:p>
            <a:r>
              <a:rPr lang="en-US" sz="1800" dirty="0"/>
              <a:t>Earthquake occurred at about 2150 pm, Aug 31, 1886</a:t>
            </a:r>
          </a:p>
          <a:p>
            <a:r>
              <a:rPr lang="en-US" sz="1800" dirty="0"/>
              <a:t>Shaking lasted just under a minute. </a:t>
            </a:r>
          </a:p>
          <a:p>
            <a:r>
              <a:rPr lang="en-US" sz="1800" dirty="0"/>
              <a:t>Event caused severe damage in Charleston, SC</a:t>
            </a:r>
          </a:p>
          <a:p>
            <a:r>
              <a:rPr lang="en-US" sz="1800" dirty="0"/>
              <a:t>2,000 buildings and $6 million in damage (over $141 million in 2009 dollars)</a:t>
            </a:r>
          </a:p>
          <a:p>
            <a:r>
              <a:rPr lang="en-US" sz="1800" dirty="0"/>
              <a:t>In the entire city the buildings were only valued at approx.  $24 million. </a:t>
            </a:r>
          </a:p>
          <a:p>
            <a:r>
              <a:rPr lang="en-US" sz="1800" dirty="0"/>
              <a:t>Between 60 and 110 lives were lost. </a:t>
            </a:r>
          </a:p>
          <a:p>
            <a:r>
              <a:rPr lang="en-US" sz="1800" dirty="0"/>
              <a:t>Some of the damage is still seen today.</a:t>
            </a:r>
          </a:p>
          <a:p>
            <a:r>
              <a:rPr lang="en-US" sz="1800" dirty="0"/>
              <a:t>Showed that earthquakes can happen anywhere in the continental US</a:t>
            </a:r>
          </a:p>
          <a:p>
            <a:endParaRPr lang="en-US" sz="1800" dirty="0"/>
          </a:p>
        </p:txBody>
      </p:sp>
      <p:pic>
        <p:nvPicPr>
          <p:cNvPr id="5" name="Content Placeholder 4" descr="Screen Shot 2013-10-01 at 3.01.16 PM.png"/>
          <p:cNvPicPr>
            <a:picLocks noGrp="1" noChangeAspect="1"/>
          </p:cNvPicPr>
          <p:nvPr>
            <p:ph sz="half" idx="2"/>
          </p:nvPr>
        </p:nvPicPr>
        <p:blipFill>
          <a:blip r:embed="rId2"/>
          <a:srcRect l="-8979" r="-8979"/>
          <a:stretch>
            <a:fillRect/>
          </a:stretch>
        </p:blip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Charleston, SC Earthquake, 1886</a:t>
            </a:r>
            <a:br>
              <a:rPr lang="en-US" dirty="0"/>
            </a:br>
            <a:r>
              <a:rPr lang="en-US" sz="2000" dirty="0">
                <a:solidFill>
                  <a:srgbClr val="800000"/>
                </a:solidFill>
              </a:rPr>
              <a:t>http://</a:t>
            </a:r>
            <a:r>
              <a:rPr lang="en-US" sz="2000" dirty="0" err="1">
                <a:solidFill>
                  <a:srgbClr val="800000"/>
                </a:solidFill>
              </a:rPr>
              <a:t>en.wikipedia.org/wiki/1886_Charleston_earthquake</a:t>
            </a:r>
            <a:endParaRPr lang="en-US" sz="2000" dirty="0">
              <a:solidFill>
                <a:srgbClr val="800000"/>
              </a:solidFill>
            </a:endParaRPr>
          </a:p>
        </p:txBody>
      </p:sp>
      <p:sp>
        <p:nvSpPr>
          <p:cNvPr id="3" name="Content Placeholder 2"/>
          <p:cNvSpPr>
            <a:spLocks noGrp="1"/>
          </p:cNvSpPr>
          <p:nvPr>
            <p:ph sz="half" idx="1"/>
          </p:nvPr>
        </p:nvSpPr>
        <p:spPr/>
        <p:txBody>
          <a:bodyPr>
            <a:normAutofit/>
          </a:bodyPr>
          <a:lstStyle/>
          <a:p>
            <a:r>
              <a:rPr lang="en-US" sz="1800" dirty="0"/>
              <a:t>Major damage occurred as far away as Tybee Island, Georgia, (more than 60 miles away)</a:t>
            </a:r>
          </a:p>
          <a:p>
            <a:r>
              <a:rPr lang="en-US" sz="1800" dirty="0"/>
              <a:t>Structural damage was reported several hundred miles from Charleston (including central Alabama, central Ohio, eastern Kentucky, southern Virginia and western West Virginia). </a:t>
            </a:r>
          </a:p>
          <a:p>
            <a:r>
              <a:rPr lang="en-US" sz="1800" dirty="0"/>
              <a:t>Event was felt as far away as Boston to the north, Chicago and Milwaukee to the northwest, as far west as New Orleans, as far south as Cuba, and as far east as Bermuda</a:t>
            </a:r>
          </a:p>
          <a:p>
            <a:endParaRPr lang="en-US" sz="1800" dirty="0"/>
          </a:p>
        </p:txBody>
      </p:sp>
      <p:pic>
        <p:nvPicPr>
          <p:cNvPr id="7" name="Content Placeholder 6" descr="Charlestonearthquake.gif"/>
          <p:cNvPicPr>
            <a:picLocks noGrp="1" noChangeAspect="1"/>
          </p:cNvPicPr>
          <p:nvPr>
            <p:ph sz="half" idx="2"/>
          </p:nvPr>
        </p:nvPicPr>
        <p:blipFill>
          <a:blip r:embed="rId2"/>
          <a:srcRect t="-19731" b="-19731"/>
          <a:stretch>
            <a:fillRect/>
          </a:stretch>
        </p:blip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San Francisco, CA Earthquake 1906</a:t>
            </a:r>
            <a:br>
              <a:rPr lang="en-US" dirty="0"/>
            </a:br>
            <a:r>
              <a:rPr lang="en-US" sz="2000" dirty="0">
                <a:solidFill>
                  <a:srgbClr val="800000"/>
                </a:solidFill>
              </a:rPr>
              <a:t>http://</a:t>
            </a:r>
            <a:r>
              <a:rPr lang="en-US" sz="2000" dirty="0" err="1">
                <a:solidFill>
                  <a:srgbClr val="800000"/>
                </a:solidFill>
              </a:rPr>
              <a:t>en.wikipedia.org/wiki/1906_San_Francisco_earthquake</a:t>
            </a:r>
            <a:endParaRPr lang="en-US" sz="2000" dirty="0">
              <a:solidFill>
                <a:srgbClr val="800000"/>
              </a:solidFill>
            </a:endParaRPr>
          </a:p>
        </p:txBody>
      </p:sp>
      <p:sp>
        <p:nvSpPr>
          <p:cNvPr id="3" name="Content Placeholder 2"/>
          <p:cNvSpPr>
            <a:spLocks noGrp="1"/>
          </p:cNvSpPr>
          <p:nvPr>
            <p:ph sz="half" idx="1"/>
          </p:nvPr>
        </p:nvSpPr>
        <p:spPr/>
        <p:txBody>
          <a:bodyPr>
            <a:normAutofit lnSpcReduction="10000"/>
          </a:bodyPr>
          <a:lstStyle/>
          <a:p>
            <a:r>
              <a:rPr lang="en-US" sz="2000" dirty="0"/>
              <a:t>Began at 0512 am PDT on April 18, 1906</a:t>
            </a:r>
          </a:p>
          <a:p>
            <a:r>
              <a:rPr lang="en-US" sz="2000" dirty="0"/>
              <a:t>Rupture length approx. 400 km, from San Juan Bautista in the south to Mendocino in the north</a:t>
            </a:r>
          </a:p>
          <a:p>
            <a:r>
              <a:rPr lang="en-US" sz="2000" dirty="0"/>
              <a:t>Right lateral strike slip faulting with maximum slip approx 6 </a:t>
            </a:r>
            <a:r>
              <a:rPr lang="en-US" sz="2000" dirty="0" err="1"/>
              <a:t>m</a:t>
            </a:r>
            <a:endParaRPr lang="en-US" sz="2000" dirty="0"/>
          </a:p>
          <a:p>
            <a:r>
              <a:rPr lang="en-US" sz="2000" dirty="0"/>
              <a:t>Initially thought that only ~700 persons had died, later found that &gt;3000 persons died</a:t>
            </a:r>
          </a:p>
          <a:p>
            <a:r>
              <a:rPr lang="en-US" sz="2000" dirty="0"/>
              <a:t>Many died from the fire, which was exacerbated by the Army under command of Brigadier </a:t>
            </a:r>
            <a:r>
              <a:rPr lang="en-US" sz="2000" dirty="0" err="1"/>
              <a:t>F</a:t>
            </a:r>
            <a:r>
              <a:rPr lang="en-US" sz="2000" dirty="0"/>
              <a:t>. Funston </a:t>
            </a:r>
          </a:p>
        </p:txBody>
      </p:sp>
      <p:pic>
        <p:nvPicPr>
          <p:cNvPr id="5" name="Content Placeholder 4" descr="Screen Shot 2013-10-01 at 3.26.22 PM.png"/>
          <p:cNvPicPr>
            <a:picLocks noGrp="1" noChangeAspect="1"/>
          </p:cNvPicPr>
          <p:nvPr>
            <p:ph sz="half" idx="2"/>
          </p:nvPr>
        </p:nvPicPr>
        <p:blipFill>
          <a:blip r:embed="rId2"/>
          <a:srcRect l="-13985" r="-13985"/>
          <a:stretch>
            <a:fillRect/>
          </a:stretch>
        </p:blipFill>
        <p:spPr/>
      </p:pic>
      <p:sp>
        <p:nvSpPr>
          <p:cNvPr id="4" name="TextBox 3"/>
          <p:cNvSpPr txBox="1"/>
          <p:nvPr/>
        </p:nvSpPr>
        <p:spPr>
          <a:xfrm>
            <a:off x="4648200" y="6428509"/>
            <a:ext cx="2625436" cy="369332"/>
          </a:xfrm>
          <a:prstGeom prst="rect">
            <a:avLst/>
          </a:prstGeom>
          <a:noFill/>
        </p:spPr>
        <p:txBody>
          <a:bodyPr wrap="square" rtlCol="0">
            <a:spAutoFit/>
          </a:bodyPr>
          <a:lstStyle/>
          <a:p>
            <a:pPr algn="ctr"/>
            <a:r>
              <a:rPr lang="en-US"/>
              <a:t>Start here 1/25/2019</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c-hall"/>
          <p:cNvPicPr>
            <a:picLocks noChangeAspect="1" noChangeArrowheads="1"/>
          </p:cNvPicPr>
          <p:nvPr/>
        </p:nvPicPr>
        <p:blipFill>
          <a:blip r:embed="rId3"/>
          <a:srcRect/>
          <a:stretch>
            <a:fillRect/>
          </a:stretch>
        </p:blipFill>
        <p:spPr bwMode="auto">
          <a:xfrm>
            <a:off x="96838" y="1905000"/>
            <a:ext cx="6684962" cy="4724400"/>
          </a:xfrm>
          <a:prstGeom prst="rect">
            <a:avLst/>
          </a:prstGeom>
          <a:noFill/>
          <a:ln w="9525">
            <a:noFill/>
            <a:miter lim="800000"/>
            <a:headEnd/>
            <a:tailEnd/>
          </a:ln>
        </p:spPr>
      </p:pic>
      <p:sp>
        <p:nvSpPr>
          <p:cNvPr id="13315" name="Slide Number Placeholder 3"/>
          <p:cNvSpPr>
            <a:spLocks noGrp="1"/>
          </p:cNvSpPr>
          <p:nvPr>
            <p:ph type="sldNum" sz="quarter" idx="12"/>
          </p:nvPr>
        </p:nvSpPr>
        <p:spPr>
          <a:noFill/>
        </p:spPr>
        <p:txBody>
          <a:bodyPr/>
          <a:lstStyle/>
          <a:p>
            <a:fld id="{B452CED8-1AB2-4B14-BB75-6B3D085790C7}" type="slidenum">
              <a:rPr lang="en-US" smtClean="0">
                <a:solidFill>
                  <a:schemeClr val="tx1"/>
                </a:solidFill>
                <a:latin typeface="Arial" pitchFamily="34" charset="0"/>
                <a:cs typeface="Arial" pitchFamily="34" charset="0"/>
              </a:rPr>
              <a:pPr/>
              <a:t>13</a:t>
            </a:fld>
            <a:endParaRPr lang="en-US">
              <a:solidFill>
                <a:schemeClr val="tx1"/>
              </a:solidFill>
              <a:latin typeface="Arial" pitchFamily="34" charset="0"/>
              <a:cs typeface="Arial" pitchFamily="34" charset="0"/>
            </a:endParaRPr>
          </a:p>
        </p:txBody>
      </p:sp>
      <p:pic>
        <p:nvPicPr>
          <p:cNvPr id="13317" name="Picture 4" descr="dailynews_1906"/>
          <p:cNvPicPr>
            <a:picLocks noChangeAspect="1" noChangeArrowheads="1"/>
          </p:cNvPicPr>
          <p:nvPr/>
        </p:nvPicPr>
        <p:blipFill>
          <a:blip r:embed="rId4"/>
          <a:srcRect/>
          <a:stretch>
            <a:fillRect/>
          </a:stretch>
        </p:blipFill>
        <p:spPr bwMode="auto">
          <a:xfrm>
            <a:off x="4876800" y="535896"/>
            <a:ext cx="3962400" cy="2743200"/>
          </a:xfrm>
          <a:prstGeom prst="rect">
            <a:avLst/>
          </a:prstGeom>
          <a:noFill/>
          <a:ln w="9525">
            <a:noFill/>
            <a:miter lim="800000"/>
            <a:headEnd/>
            <a:tailEnd/>
          </a:ln>
        </p:spPr>
      </p:pic>
      <p:sp>
        <p:nvSpPr>
          <p:cNvPr id="13318" name="Text Box 5"/>
          <p:cNvSpPr txBox="1">
            <a:spLocks noChangeArrowheads="1"/>
          </p:cNvSpPr>
          <p:nvPr/>
        </p:nvSpPr>
        <p:spPr bwMode="auto">
          <a:xfrm>
            <a:off x="2286000" y="2209800"/>
            <a:ext cx="2514600" cy="646113"/>
          </a:xfrm>
          <a:prstGeom prst="rect">
            <a:avLst/>
          </a:prstGeom>
          <a:noFill/>
          <a:ln w="9525">
            <a:noFill/>
            <a:miter lim="800000"/>
            <a:headEnd/>
            <a:tailEnd/>
          </a:ln>
        </p:spPr>
        <p:txBody>
          <a:bodyPr lIns="91430" tIns="45715" rIns="91430" bIns="45715">
            <a:spAutoFit/>
          </a:bodyPr>
          <a:lstStyle/>
          <a:p>
            <a:pPr algn="ctr"/>
            <a:r>
              <a:rPr lang="en-US">
                <a:solidFill>
                  <a:srgbClr val="0000FF"/>
                </a:solidFill>
                <a:latin typeface="Constantia" pitchFamily="18" charset="0"/>
              </a:rPr>
              <a:t>Wreckage of City Hall</a:t>
            </a:r>
          </a:p>
          <a:p>
            <a:pPr algn="ctr"/>
            <a:r>
              <a:rPr lang="en-US">
                <a:solidFill>
                  <a:srgbClr val="0000FF"/>
                </a:solidFill>
                <a:latin typeface="Constantia" pitchFamily="18" charset="0"/>
              </a:rPr>
              <a:t>and the Hall of Records</a:t>
            </a:r>
          </a:p>
        </p:txBody>
      </p:sp>
      <p:sp>
        <p:nvSpPr>
          <p:cNvPr id="13319" name="Text Box 6"/>
          <p:cNvSpPr txBox="1">
            <a:spLocks noChangeArrowheads="1"/>
          </p:cNvSpPr>
          <p:nvPr/>
        </p:nvSpPr>
        <p:spPr bwMode="auto">
          <a:xfrm>
            <a:off x="6019800" y="5715000"/>
            <a:ext cx="2895600" cy="1016000"/>
          </a:xfrm>
          <a:prstGeom prst="rect">
            <a:avLst/>
          </a:prstGeom>
          <a:solidFill>
            <a:schemeClr val="bg1"/>
          </a:solidFill>
          <a:ln w="9525">
            <a:noFill/>
            <a:miter lim="800000"/>
            <a:headEnd/>
            <a:tailEnd/>
          </a:ln>
        </p:spPr>
        <p:txBody>
          <a:bodyPr lIns="91430" tIns="45715" rIns="91430" bIns="45715">
            <a:spAutoFit/>
          </a:bodyPr>
          <a:lstStyle/>
          <a:p>
            <a:pPr>
              <a:spcBef>
                <a:spcPct val="50000"/>
              </a:spcBef>
            </a:pPr>
            <a:r>
              <a:rPr lang="en-US" sz="1200" b="1" i="1">
                <a:solidFill>
                  <a:srgbClr val="800000"/>
                </a:solidFill>
                <a:latin typeface="Trebuchet MS" pitchFamily="34" charset="0"/>
              </a:rPr>
              <a:t>Photos courtesy of the Museum of the City of San Francisco; the Steinbrugge Collection of UC Berkeley; and the Bancroft Library, UC Berkeley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sfburning.gif"/>
          <p:cNvPicPr>
            <a:picLocks noGrp="1" noChangeAspect="1"/>
          </p:cNvPicPr>
          <p:nvPr>
            <p:ph idx="1"/>
          </p:nvPr>
        </p:nvPicPr>
        <p:blipFill>
          <a:blip r:embed="rId2"/>
          <a:srcRect l="-968" r="-968"/>
          <a:stretch>
            <a:fillRect/>
          </a:stretch>
        </p:blipFill>
        <p:spPr>
          <a:xfrm>
            <a:off x="457200" y="1165960"/>
            <a:ext cx="8229600" cy="4525963"/>
          </a:xfrm>
        </p:spPr>
      </p:pic>
      <p:sp>
        <p:nvSpPr>
          <p:cNvPr id="2" name="TextBox 1">
            <a:extLst>
              <a:ext uri="{FF2B5EF4-FFF2-40B4-BE49-F238E27FC236}">
                <a16:creationId xmlns:a16="http://schemas.microsoft.com/office/drawing/2014/main" id="{8920BF25-2DAB-0B48-9C10-52CB3A9FBE1C}"/>
              </a:ext>
            </a:extLst>
          </p:cNvPr>
          <p:cNvSpPr txBox="1"/>
          <p:nvPr/>
        </p:nvSpPr>
        <p:spPr>
          <a:xfrm>
            <a:off x="234174" y="5954753"/>
            <a:ext cx="8519531" cy="369332"/>
          </a:xfrm>
          <a:prstGeom prst="rect">
            <a:avLst/>
          </a:prstGeom>
          <a:noFill/>
        </p:spPr>
        <p:txBody>
          <a:bodyPr wrap="square" rtlCol="0">
            <a:spAutoFit/>
          </a:bodyPr>
          <a:lstStyle/>
          <a:p>
            <a:pPr algn="ctr"/>
            <a:r>
              <a:rPr lang="en-US" dirty="0"/>
              <a:t>Arnold </a:t>
            </a:r>
            <a:r>
              <a:rPr lang="en-US" dirty="0" err="1"/>
              <a:t>Genthe</a:t>
            </a:r>
            <a:r>
              <a:rPr lang="en-US" dirty="0"/>
              <a:t> photo. “Looking down Sacramento Street, San Francisco, April 18, 1906”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FEq06_01.jpg"/>
          <p:cNvPicPr>
            <a:picLocks noChangeAspect="1"/>
          </p:cNvPicPr>
          <p:nvPr/>
        </p:nvPicPr>
        <p:blipFill>
          <a:blip r:embed="rId2"/>
          <a:stretch>
            <a:fillRect/>
          </a:stretch>
        </p:blipFill>
        <p:spPr>
          <a:xfrm>
            <a:off x="640446" y="289734"/>
            <a:ext cx="7822973" cy="626429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6592" y="228600"/>
            <a:ext cx="8270816" cy="64008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2"/>
          </p:nvPr>
        </p:nvSpPr>
        <p:spPr/>
        <p:txBody>
          <a:bodyPr/>
          <a:lstStyle/>
          <a:p>
            <a:pPr algn="r" rtl="0" fontAlgn="base">
              <a:spcBef>
                <a:spcPct val="0"/>
              </a:spcBef>
              <a:spcAft>
                <a:spcPct val="0"/>
              </a:spcAft>
            </a:pPr>
            <a:fld id="{21DE508D-C6F0-4EF0-9C94-AC4E368269F8}" type="slidenum">
              <a:rPr lang="en-US" sz="1400" kern="1200">
                <a:solidFill>
                  <a:srgbClr val="000000"/>
                </a:solidFill>
                <a:latin typeface="Arial" charset="0"/>
                <a:ea typeface="+mn-ea"/>
                <a:cs typeface="Arial" charset="0"/>
              </a:rPr>
              <a:pPr algn="r" rtl="0" fontAlgn="base">
                <a:spcBef>
                  <a:spcPct val="0"/>
                </a:spcBef>
                <a:spcAft>
                  <a:spcPct val="0"/>
                </a:spcAft>
              </a:pPr>
              <a:t>17</a:t>
            </a:fld>
            <a:endParaRPr lang="en-US" sz="1400" kern="1200">
              <a:solidFill>
                <a:srgbClr val="000000"/>
              </a:solidFill>
              <a:latin typeface="Arial" charset="0"/>
              <a:ea typeface="+mn-ea"/>
              <a:cs typeface="Arial" charset="0"/>
            </a:endParaRPr>
          </a:p>
        </p:txBody>
      </p:sp>
      <p:pic>
        <p:nvPicPr>
          <p:cNvPr id="593923" name="Picture 3" descr="1906slippage"/>
          <p:cNvPicPr>
            <a:picLocks noChangeAspect="1" noChangeArrowheads="1"/>
          </p:cNvPicPr>
          <p:nvPr/>
        </p:nvPicPr>
        <p:blipFill>
          <a:blip r:embed="rId3"/>
          <a:srcRect/>
          <a:stretch>
            <a:fillRect/>
          </a:stretch>
        </p:blipFill>
        <p:spPr bwMode="auto">
          <a:xfrm>
            <a:off x="228600" y="2133600"/>
            <a:ext cx="4937125" cy="3211513"/>
          </a:xfrm>
          <a:prstGeom prst="rect">
            <a:avLst/>
          </a:prstGeom>
          <a:noFill/>
        </p:spPr>
      </p:pic>
      <p:sp>
        <p:nvSpPr>
          <p:cNvPr id="593924" name="Text Box 4"/>
          <p:cNvSpPr txBox="1">
            <a:spLocks noChangeArrowheads="1"/>
          </p:cNvSpPr>
          <p:nvPr/>
        </p:nvSpPr>
        <p:spPr bwMode="auto">
          <a:xfrm>
            <a:off x="304800" y="152400"/>
            <a:ext cx="4419600" cy="1860550"/>
          </a:xfrm>
          <a:prstGeom prst="rect">
            <a:avLst/>
          </a:prstGeom>
          <a:noFill/>
          <a:ln w="9525">
            <a:noFill/>
            <a:miter lim="800000"/>
            <a:headEnd/>
            <a:tailEnd/>
          </a:ln>
          <a:effectLst/>
        </p:spPr>
        <p:txBody>
          <a:bodyPr>
            <a:spAutoFit/>
          </a:bodyPr>
          <a:lstStyle/>
          <a:p>
            <a:pPr algn="ctr" rtl="0" eaLnBrk="0" fontAlgn="base" hangingPunct="0">
              <a:spcBef>
                <a:spcPct val="0"/>
              </a:spcBef>
              <a:spcAft>
                <a:spcPct val="0"/>
              </a:spcAft>
            </a:pPr>
            <a:r>
              <a:rPr lang="en-US" sz="2000" kern="1200" dirty="0">
                <a:solidFill>
                  <a:srgbClr val="FF0000"/>
                </a:solidFill>
                <a:latin typeface="Helvetica Neue Light"/>
                <a:cs typeface="Helvetica Neue Light"/>
              </a:rPr>
              <a:t>The Great 1906 San Francisco Earthquake Extended for ~ 350 km Along the San Andreas Fault in Northern California.</a:t>
            </a:r>
          </a:p>
          <a:p>
            <a:pPr algn="ctr" rtl="0" eaLnBrk="0" fontAlgn="base" hangingPunct="0">
              <a:spcBef>
                <a:spcPct val="0"/>
              </a:spcBef>
              <a:spcAft>
                <a:spcPct val="0"/>
              </a:spcAft>
            </a:pPr>
            <a:r>
              <a:rPr lang="en-US" kern="1200" dirty="0">
                <a:solidFill>
                  <a:srgbClr val="0000FF"/>
                </a:solidFill>
                <a:latin typeface="Helvetica Neue Light"/>
                <a:cs typeface="Helvetica Neue Light"/>
              </a:rPr>
              <a:t>Horizontal offsets of as much as 8 meters were observed.</a:t>
            </a:r>
          </a:p>
        </p:txBody>
      </p:sp>
      <p:sp>
        <p:nvSpPr>
          <p:cNvPr id="593928" name="Text Box 8"/>
          <p:cNvSpPr txBox="1">
            <a:spLocks noChangeArrowheads="1"/>
          </p:cNvSpPr>
          <p:nvPr/>
        </p:nvSpPr>
        <p:spPr bwMode="auto">
          <a:xfrm>
            <a:off x="669925" y="5564188"/>
            <a:ext cx="3680757" cy="338554"/>
          </a:xfrm>
          <a:prstGeom prst="rect">
            <a:avLst/>
          </a:prstGeom>
          <a:noFill/>
          <a:ln w="9525">
            <a:noFill/>
            <a:miter lim="800000"/>
            <a:headEnd/>
            <a:tailEnd/>
          </a:ln>
          <a:effectLst/>
        </p:spPr>
        <p:txBody>
          <a:bodyPr wrap="none">
            <a:spAutoFit/>
          </a:bodyPr>
          <a:lstStyle/>
          <a:p>
            <a:pPr algn="l" rtl="0" fontAlgn="base">
              <a:spcBef>
                <a:spcPct val="50000"/>
              </a:spcBef>
              <a:spcAft>
                <a:spcPct val="0"/>
              </a:spcAft>
            </a:pPr>
            <a:r>
              <a:rPr lang="en-US" sz="1600" kern="1200" dirty="0">
                <a:solidFill>
                  <a:srgbClr val="FF0000"/>
                </a:solidFill>
                <a:latin typeface="Helvetica Neue Light"/>
                <a:ea typeface="+mn-ea"/>
                <a:cs typeface="Helvetica Neue Light"/>
              </a:rPr>
              <a:t>Wayne Thatcher, US Geological Survey</a:t>
            </a:r>
            <a:endParaRPr lang="en-US" sz="2400" kern="1200" dirty="0">
              <a:solidFill>
                <a:srgbClr val="000000"/>
              </a:solidFill>
              <a:latin typeface="Helvetica Neue Light"/>
              <a:ea typeface="+mn-ea"/>
              <a:cs typeface="Helvetica Neue Light"/>
            </a:endParaRPr>
          </a:p>
        </p:txBody>
      </p:sp>
      <p:sp>
        <p:nvSpPr>
          <p:cNvPr id="593929" name="Text Box 9"/>
          <p:cNvSpPr txBox="1">
            <a:spLocks noChangeArrowheads="1"/>
          </p:cNvSpPr>
          <p:nvPr/>
        </p:nvSpPr>
        <p:spPr bwMode="auto">
          <a:xfrm>
            <a:off x="190500" y="6172200"/>
            <a:ext cx="8763000" cy="307777"/>
          </a:xfrm>
          <a:prstGeom prst="rect">
            <a:avLst/>
          </a:prstGeom>
          <a:noFill/>
          <a:ln w="9525">
            <a:noFill/>
            <a:miter lim="800000"/>
            <a:headEnd/>
            <a:tailEnd/>
          </a:ln>
          <a:effectLst/>
        </p:spPr>
        <p:txBody>
          <a:bodyPr>
            <a:spAutoFit/>
          </a:bodyPr>
          <a:lstStyle/>
          <a:p>
            <a:pPr algn="ctr" rtl="0" fontAlgn="base">
              <a:spcBef>
                <a:spcPct val="50000"/>
              </a:spcBef>
              <a:spcAft>
                <a:spcPct val="0"/>
              </a:spcAft>
            </a:pPr>
            <a:r>
              <a:rPr lang="en-US" sz="1400" kern="1200" dirty="0">
                <a:solidFill>
                  <a:srgbClr val="0000FF"/>
                </a:solidFill>
                <a:latin typeface="Helvetica Neue Light"/>
                <a:ea typeface="+mn-ea"/>
                <a:cs typeface="Helvetica Neue Light"/>
              </a:rPr>
              <a:t>Three coupled spatial scales visible:  </a:t>
            </a:r>
            <a:r>
              <a:rPr lang="en-US" sz="1400" kern="1200" dirty="0">
                <a:solidFill>
                  <a:srgbClr val="993300"/>
                </a:solidFill>
                <a:latin typeface="Helvetica Neue Light"/>
                <a:ea typeface="+mn-ea"/>
                <a:cs typeface="Helvetica Neue Light"/>
              </a:rPr>
              <a:t>1. Fault length (~430  km);   2. Slip (~m);   3. Rupture thickness (~cm)</a:t>
            </a:r>
            <a:r>
              <a:rPr lang="en-US" sz="1400" kern="1200" dirty="0">
                <a:solidFill>
                  <a:srgbClr val="0000FF"/>
                </a:solidFill>
                <a:latin typeface="Helvetica Neue Light"/>
                <a:ea typeface="+mn-ea"/>
                <a:cs typeface="Helvetica Neue Light"/>
              </a:rPr>
              <a:t> </a:t>
            </a:r>
          </a:p>
        </p:txBody>
      </p:sp>
      <p:pic>
        <p:nvPicPr>
          <p:cNvPr id="593930" name="Picture 10" descr="oldlady_5"/>
          <p:cNvPicPr>
            <a:picLocks noChangeAspect="1" noChangeArrowheads="1"/>
          </p:cNvPicPr>
          <p:nvPr/>
        </p:nvPicPr>
        <p:blipFill>
          <a:blip r:embed="rId4"/>
          <a:srcRect/>
          <a:stretch>
            <a:fillRect/>
          </a:stretch>
        </p:blipFill>
        <p:spPr bwMode="auto">
          <a:xfrm>
            <a:off x="5862638" y="398463"/>
            <a:ext cx="3052762" cy="2497137"/>
          </a:xfrm>
          <a:prstGeom prst="rect">
            <a:avLst/>
          </a:prstGeom>
          <a:noFill/>
        </p:spPr>
      </p:pic>
      <p:grpSp>
        <p:nvGrpSpPr>
          <p:cNvPr id="2" name="Group 5"/>
          <p:cNvGrpSpPr>
            <a:grpSpLocks noChangeAspect="1"/>
          </p:cNvGrpSpPr>
          <p:nvPr/>
        </p:nvGrpSpPr>
        <p:grpSpPr bwMode="auto">
          <a:xfrm>
            <a:off x="6194425" y="3033713"/>
            <a:ext cx="2339975" cy="3062287"/>
            <a:chOff x="3408" y="1200"/>
            <a:chExt cx="1843" cy="2412"/>
          </a:xfrm>
        </p:grpSpPr>
        <p:pic>
          <p:nvPicPr>
            <p:cNvPr id="593926" name="Picture 6" descr="Fences_1906"/>
            <p:cNvPicPr>
              <a:picLocks noChangeAspect="1" noChangeArrowheads="1"/>
            </p:cNvPicPr>
            <p:nvPr/>
          </p:nvPicPr>
          <p:blipFill>
            <a:blip r:embed="rId5"/>
            <a:srcRect/>
            <a:stretch>
              <a:fillRect/>
            </a:stretch>
          </p:blipFill>
          <p:spPr bwMode="auto">
            <a:xfrm>
              <a:off x="3408" y="1200"/>
              <a:ext cx="1843" cy="2412"/>
            </a:xfrm>
            <a:prstGeom prst="rect">
              <a:avLst/>
            </a:prstGeom>
            <a:noFill/>
          </p:spPr>
        </p:pic>
        <p:sp>
          <p:nvSpPr>
            <p:cNvPr id="593927" name="Line 7"/>
            <p:cNvSpPr>
              <a:spLocks noChangeAspect="1" noChangeShapeType="1"/>
            </p:cNvSpPr>
            <p:nvPr/>
          </p:nvSpPr>
          <p:spPr bwMode="auto">
            <a:xfrm>
              <a:off x="3936" y="2832"/>
              <a:ext cx="1296" cy="192"/>
            </a:xfrm>
            <a:prstGeom prst="line">
              <a:avLst/>
            </a:prstGeom>
            <a:noFill/>
            <a:ln w="57150">
              <a:solidFill>
                <a:srgbClr val="FF0000"/>
              </a:solidFill>
              <a:prstDash val="sysDot"/>
              <a:round/>
              <a:headEnd/>
              <a:tailEnd/>
            </a:ln>
            <a:effectLst/>
          </p:spPr>
          <p:txBody>
            <a:bodyPr/>
            <a:lstStyle/>
            <a:p>
              <a:pPr algn="l" rtl="0" fontAlgn="base">
                <a:spcBef>
                  <a:spcPct val="0"/>
                </a:spcBef>
                <a:spcAft>
                  <a:spcPct val="0"/>
                </a:spcAft>
              </a:pPr>
              <a:endParaRPr lang="en-US" kern="1200">
                <a:solidFill>
                  <a:srgbClr val="000000"/>
                </a:solidFill>
                <a:latin typeface="Arial" charset="0"/>
                <a:ea typeface="+mn-ea"/>
                <a:cs typeface="Arial"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San Francisco, CA Earthquake 1906</a:t>
            </a:r>
            <a:br>
              <a:rPr lang="en-US" dirty="0"/>
            </a:br>
            <a:r>
              <a:rPr lang="en-US" sz="2000" dirty="0">
                <a:solidFill>
                  <a:srgbClr val="800000"/>
                </a:solidFill>
              </a:rPr>
              <a:t>http://</a:t>
            </a:r>
            <a:r>
              <a:rPr lang="en-US" sz="2000" dirty="0" err="1">
                <a:solidFill>
                  <a:srgbClr val="800000"/>
                </a:solidFill>
              </a:rPr>
              <a:t>en.wikipedia.org/wiki/1906_San_Francisco_earthquake</a:t>
            </a:r>
            <a:endParaRPr lang="en-US" dirty="0"/>
          </a:p>
        </p:txBody>
      </p:sp>
      <p:sp>
        <p:nvSpPr>
          <p:cNvPr id="3" name="Content Placeholder 2"/>
          <p:cNvSpPr>
            <a:spLocks noGrp="1"/>
          </p:cNvSpPr>
          <p:nvPr>
            <p:ph sz="half" idx="1"/>
          </p:nvPr>
        </p:nvSpPr>
        <p:spPr/>
        <p:txBody>
          <a:bodyPr>
            <a:normAutofit lnSpcReduction="10000"/>
          </a:bodyPr>
          <a:lstStyle/>
          <a:p>
            <a:pPr>
              <a:tabLst>
                <a:tab pos="347663" algn="l"/>
              </a:tabLst>
            </a:pPr>
            <a:r>
              <a:rPr lang="en-US" sz="1800" dirty="0"/>
              <a:t>"At the time, San Francisco had been the ninth-largest city in the United States and the largest on the West Coast, with a population of about 410,000.</a:t>
            </a:r>
          </a:p>
          <a:p>
            <a:pPr>
              <a:tabLst>
                <a:tab pos="347663" algn="l"/>
              </a:tabLst>
            </a:pPr>
            <a:r>
              <a:rPr lang="en-US" sz="1800" dirty="0"/>
              <a:t> Over a period of 60 years, the city had become the financial, trade and cultural center of the West</a:t>
            </a:r>
          </a:p>
          <a:p>
            <a:pPr>
              <a:tabLst>
                <a:tab pos="347663" algn="l"/>
              </a:tabLst>
            </a:pPr>
            <a:r>
              <a:rPr lang="en-US" sz="1800" dirty="0"/>
              <a:t>It operated the busiest port on the West Coast; and was the "gateway to the Pacific", through which growing US economic and military power was projected into the Pacific and Asia. </a:t>
            </a:r>
          </a:p>
          <a:p>
            <a:pPr>
              <a:tabLst>
                <a:tab pos="347663" algn="l"/>
              </a:tabLst>
            </a:pPr>
            <a:r>
              <a:rPr lang="en-US" sz="1800" dirty="0"/>
              <a:t>Over 80% of the city was destroyed by the earthquake and fire. "</a:t>
            </a:r>
          </a:p>
        </p:txBody>
      </p:sp>
      <p:pic>
        <p:nvPicPr>
          <p:cNvPr id="5" name="Content Placeholder 4" descr="415px-1906_Boatwright_intensity.jpg"/>
          <p:cNvPicPr>
            <a:picLocks noGrp="1" noChangeAspect="1"/>
          </p:cNvPicPr>
          <p:nvPr>
            <p:ph sz="half" idx="2"/>
          </p:nvPr>
        </p:nvPicPr>
        <p:blipFill>
          <a:blip r:embed="rId2"/>
          <a:srcRect l="-14397" r="-14397"/>
          <a:stretch>
            <a:fillRect/>
          </a:stretch>
        </p:blip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San Francisco, CA Earthquake 1906</a:t>
            </a:r>
            <a:br>
              <a:rPr lang="en-US" dirty="0"/>
            </a:br>
            <a:r>
              <a:rPr lang="en-US" sz="2000" dirty="0">
                <a:solidFill>
                  <a:srgbClr val="800000"/>
                </a:solidFill>
              </a:rPr>
              <a:t>http://</a:t>
            </a:r>
            <a:r>
              <a:rPr lang="en-US" sz="2000" dirty="0" err="1">
                <a:solidFill>
                  <a:srgbClr val="800000"/>
                </a:solidFill>
              </a:rPr>
              <a:t>en.wikipedia.org/wiki/1906_San_Francisco_earthquake</a:t>
            </a:r>
            <a:endParaRPr lang="en-US" dirty="0"/>
          </a:p>
        </p:txBody>
      </p:sp>
      <p:sp>
        <p:nvSpPr>
          <p:cNvPr id="3" name="Content Placeholder 2"/>
          <p:cNvSpPr>
            <a:spLocks noGrp="1"/>
          </p:cNvSpPr>
          <p:nvPr>
            <p:ph sz="half" idx="1"/>
          </p:nvPr>
        </p:nvSpPr>
        <p:spPr>
          <a:xfrm>
            <a:off x="203666" y="1432452"/>
            <a:ext cx="4292134" cy="4929804"/>
          </a:xfrm>
        </p:spPr>
        <p:txBody>
          <a:bodyPr>
            <a:noAutofit/>
          </a:bodyPr>
          <a:lstStyle/>
          <a:p>
            <a:r>
              <a:rPr lang="en-US" sz="1600" dirty="0"/>
              <a:t>"The </a:t>
            </a:r>
            <a:r>
              <a:rPr lang="en-US" sz="1600" dirty="0">
                <a:solidFill>
                  <a:schemeClr val="tx1"/>
                </a:solidFill>
              </a:rPr>
              <a:t>1908 Lawson Report</a:t>
            </a:r>
            <a:r>
              <a:rPr lang="en-US" sz="1600" dirty="0"/>
              <a:t>, a study of the 1906 quake led and edited by </a:t>
            </a:r>
            <a:r>
              <a:rPr lang="en-US" sz="1600" dirty="0">
                <a:solidFill>
                  <a:schemeClr val="tx1"/>
                </a:solidFill>
              </a:rPr>
              <a:t>Professor Andrew Lawson</a:t>
            </a:r>
            <a:r>
              <a:rPr lang="en-US" sz="1600" dirty="0"/>
              <a:t> of the University of California, showed that the same San Andreas Fault which had caused the disaster in San Francisco ran close to Los Angeles as well. </a:t>
            </a:r>
          </a:p>
          <a:p>
            <a:r>
              <a:rPr lang="en-US" sz="1600" dirty="0">
                <a:solidFill>
                  <a:schemeClr val="tx1"/>
                </a:solidFill>
              </a:rPr>
              <a:t>HF Reid</a:t>
            </a:r>
            <a:r>
              <a:rPr lang="en-US" sz="1600" dirty="0"/>
              <a:t>, a member of the Lawson commission, proposed the elastic rebound theory of earthquakes, a model that we still use today</a:t>
            </a:r>
          </a:p>
          <a:p>
            <a:r>
              <a:rPr lang="en-US" sz="1600" dirty="0"/>
              <a:t>The earthquake was the first natural disaster of its magnitude to be documented by photography and motion picture footage and occurred at a time when the science of seismology was blossoming. </a:t>
            </a:r>
          </a:p>
          <a:p>
            <a:r>
              <a:rPr lang="en-US" sz="1600" dirty="0"/>
              <a:t>The overall cost of the damage from the earthquake was estimated at the time to be around US$400 million ($8.2 billion in 2009 dollars)."</a:t>
            </a:r>
          </a:p>
          <a:p>
            <a:endParaRPr lang="en-US" sz="1600" dirty="0"/>
          </a:p>
        </p:txBody>
      </p:sp>
      <p:pic>
        <p:nvPicPr>
          <p:cNvPr id="5" name="Content Placeholder 4" descr="758px-Soldiers_looting_1906_fire.jpg"/>
          <p:cNvPicPr>
            <a:picLocks noGrp="1" noChangeAspect="1"/>
          </p:cNvPicPr>
          <p:nvPr>
            <p:ph sz="half" idx="2"/>
          </p:nvPr>
        </p:nvPicPr>
        <p:blipFill rotWithShape="1">
          <a:blip r:embed="rId2"/>
          <a:srcRect t="-1217" b="-149"/>
          <a:stretch/>
        </p:blipFill>
        <p:spPr>
          <a:xfrm>
            <a:off x="5590520" y="1569578"/>
            <a:ext cx="3096280" cy="2480219"/>
          </a:xfrm>
        </p:spPr>
      </p:pic>
      <p:sp>
        <p:nvSpPr>
          <p:cNvPr id="6" name="TextBox 5"/>
          <p:cNvSpPr txBox="1"/>
          <p:nvPr/>
        </p:nvSpPr>
        <p:spPr>
          <a:xfrm>
            <a:off x="5105400" y="1674803"/>
            <a:ext cx="4038600" cy="307777"/>
          </a:xfrm>
          <a:prstGeom prst="rect">
            <a:avLst/>
          </a:prstGeom>
          <a:noFill/>
        </p:spPr>
        <p:txBody>
          <a:bodyPr wrap="square" rtlCol="0">
            <a:spAutoFit/>
          </a:bodyPr>
          <a:lstStyle/>
          <a:p>
            <a:pPr algn="ctr"/>
            <a:r>
              <a:rPr lang="en-US" sz="1400" b="1" dirty="0">
                <a:solidFill>
                  <a:schemeClr val="bg1"/>
                </a:solidFill>
                <a:latin typeface="Helvetica Neue Light"/>
                <a:cs typeface="Helvetica Neue Light"/>
              </a:rPr>
              <a:t>Soldiers looting during the fire</a:t>
            </a:r>
          </a:p>
        </p:txBody>
      </p:sp>
      <p:pic>
        <p:nvPicPr>
          <p:cNvPr id="4" name="Picture 3" descr="ElasticRebound_Thum.png"/>
          <p:cNvPicPr>
            <a:picLocks noChangeAspect="1"/>
          </p:cNvPicPr>
          <p:nvPr/>
        </p:nvPicPr>
        <p:blipFill rotWithShape="1">
          <a:blip r:embed="rId3">
            <a:extLst>
              <a:ext uri="{28A0092B-C50C-407E-A947-70E740481C1C}">
                <a14:useLocalDpi xmlns:a14="http://schemas.microsoft.com/office/drawing/2010/main" val="0"/>
              </a:ext>
            </a:extLst>
          </a:blip>
          <a:srcRect l="13048" t="9405" r="10052" b="9085"/>
          <a:stretch/>
        </p:blipFill>
        <p:spPr>
          <a:xfrm>
            <a:off x="7068405" y="4305902"/>
            <a:ext cx="1761112" cy="2396332"/>
          </a:xfrm>
          <a:prstGeom prst="rect">
            <a:avLst/>
          </a:prstGeom>
        </p:spPr>
      </p:pic>
      <p:sp>
        <p:nvSpPr>
          <p:cNvPr id="7" name="TextBox 6"/>
          <p:cNvSpPr txBox="1"/>
          <p:nvPr/>
        </p:nvSpPr>
        <p:spPr>
          <a:xfrm>
            <a:off x="4828074" y="5295903"/>
            <a:ext cx="2156462" cy="738664"/>
          </a:xfrm>
          <a:prstGeom prst="rect">
            <a:avLst/>
          </a:prstGeom>
          <a:noFill/>
        </p:spPr>
        <p:txBody>
          <a:bodyPr wrap="square" rtlCol="0">
            <a:spAutoFit/>
          </a:bodyPr>
          <a:lstStyle/>
          <a:p>
            <a:r>
              <a:rPr lang="en-US" sz="1400" dirty="0">
                <a:solidFill>
                  <a:srgbClr val="800000"/>
                </a:solidFill>
                <a:latin typeface="Helvetica Neue Light"/>
                <a:cs typeface="Helvetica Neue Light"/>
              </a:rPr>
              <a:t>Elastic Rebound Theory of earthquakes as proposed by HF Reid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normAutofit/>
          </a:bodyPr>
          <a:lstStyle/>
          <a:p>
            <a:r>
              <a:rPr lang="en-US" sz="2400" dirty="0"/>
              <a:t>Important historic earthquakes</a:t>
            </a:r>
          </a:p>
          <a:p>
            <a:r>
              <a:rPr lang="en-US" sz="2400" dirty="0"/>
              <a:t>Lisbon, 1755</a:t>
            </a:r>
          </a:p>
          <a:p>
            <a:r>
              <a:rPr lang="en-US" sz="2400" dirty="0"/>
              <a:t>Cape Ann, MA, USA 1755</a:t>
            </a:r>
          </a:p>
          <a:p>
            <a:r>
              <a:rPr lang="en-US" sz="2400" dirty="0"/>
              <a:t>New Madrid, MO, USA 1811-1812</a:t>
            </a:r>
          </a:p>
          <a:p>
            <a:r>
              <a:rPr lang="en-US" sz="2400" dirty="0"/>
              <a:t>Charleston, SC, USA 1886</a:t>
            </a:r>
          </a:p>
          <a:p>
            <a:r>
              <a:rPr lang="en-US" sz="2400" dirty="0"/>
              <a:t>San Francisco, CA, USA 1906</a:t>
            </a:r>
          </a:p>
          <a:p>
            <a:r>
              <a:rPr lang="en-US" sz="2400" dirty="0"/>
              <a:t>Great Kanto Earthquake (Tokyo, Japan) 1923</a:t>
            </a:r>
          </a:p>
          <a:p>
            <a:r>
              <a:rPr lang="en-US" sz="2400" dirty="0" err="1"/>
              <a:t>Cascadia</a:t>
            </a:r>
            <a:r>
              <a:rPr lang="en-US" sz="2400" dirty="0"/>
              <a:t>, Pacific NW USA 1700</a:t>
            </a:r>
          </a:p>
          <a:p>
            <a:pPr>
              <a:buNone/>
            </a:pP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San Francisco, CA Earthquake 1906</a:t>
            </a:r>
            <a:br>
              <a:rPr lang="en-US" dirty="0"/>
            </a:br>
            <a:r>
              <a:rPr lang="en-US" sz="2000" dirty="0">
                <a:solidFill>
                  <a:srgbClr val="800000"/>
                </a:solidFill>
              </a:rPr>
              <a:t>http://</a:t>
            </a:r>
            <a:r>
              <a:rPr lang="en-US" sz="2000" dirty="0" err="1">
                <a:solidFill>
                  <a:srgbClr val="800000"/>
                </a:solidFill>
              </a:rPr>
              <a:t>en.wikipedia.org/wiki/1906_San_Francisco_earthquake</a:t>
            </a:r>
            <a:endParaRPr lang="en-US" dirty="0"/>
          </a:p>
        </p:txBody>
      </p:sp>
      <p:pic>
        <p:nvPicPr>
          <p:cNvPr id="7" name="Content Placeholder 6" descr="800px-San_Francisco_in_ruin_edit2.jpg"/>
          <p:cNvPicPr>
            <a:picLocks noGrp="1" noChangeAspect="1"/>
          </p:cNvPicPr>
          <p:nvPr>
            <p:ph idx="1"/>
          </p:nvPr>
        </p:nvPicPr>
        <p:blipFill>
          <a:blip r:embed="rId2"/>
          <a:srcRect t="-20059" b="-20059"/>
          <a:stretch>
            <a:fillRect/>
          </a:stretch>
        </p:blipFill>
        <p:spPr>
          <a:xfrm>
            <a:off x="457200" y="1393936"/>
            <a:ext cx="8229600" cy="4525963"/>
          </a:xfrm>
        </p:spPr>
      </p:pic>
      <p:sp>
        <p:nvSpPr>
          <p:cNvPr id="8" name="TextBox 7"/>
          <p:cNvSpPr txBox="1"/>
          <p:nvPr/>
        </p:nvSpPr>
        <p:spPr>
          <a:xfrm>
            <a:off x="586172" y="5601435"/>
            <a:ext cx="7948658" cy="646331"/>
          </a:xfrm>
          <a:prstGeom prst="rect">
            <a:avLst/>
          </a:prstGeom>
          <a:noFill/>
        </p:spPr>
        <p:txBody>
          <a:bodyPr wrap="square" rtlCol="0">
            <a:spAutoFit/>
          </a:bodyPr>
          <a:lstStyle/>
          <a:p>
            <a:pPr algn="ctr"/>
            <a:r>
              <a:rPr lang="en-US" b="1" dirty="0">
                <a:solidFill>
                  <a:srgbClr val="800000"/>
                </a:solidFill>
                <a:latin typeface="Helvetica Neue Light"/>
                <a:cs typeface="Helvetica Neue Light"/>
              </a:rPr>
              <a:t>Photograph taken by kite photography, approximately 600m</a:t>
            </a:r>
          </a:p>
          <a:p>
            <a:pPr algn="ctr"/>
            <a:r>
              <a:rPr lang="en-US" b="1" dirty="0">
                <a:solidFill>
                  <a:srgbClr val="800000"/>
                </a:solidFill>
                <a:latin typeface="Helvetica Neue Light"/>
                <a:cs typeface="Helvetica Neue Light"/>
              </a:rPr>
              <a:t>above San Francisco Bay showing the city in ruins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descr="nyt12"/>
          <p:cNvPicPr>
            <a:picLocks noChangeAspect="1" noChangeArrowheads="1"/>
          </p:cNvPicPr>
          <p:nvPr/>
        </p:nvPicPr>
        <p:blipFill>
          <a:blip r:embed="rId3"/>
          <a:srcRect/>
          <a:stretch>
            <a:fillRect/>
          </a:stretch>
        </p:blipFill>
        <p:spPr bwMode="auto">
          <a:xfrm>
            <a:off x="12700" y="0"/>
            <a:ext cx="9131300" cy="6858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9" name="Picture 5" descr="kanto1"/>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advTm="2000"/>
    </mc:Choice>
    <mc:Fallback xmlns:mv="urn:schemas-microsoft-com:mac:vml" xmlns="">
      <p:transition advTm="2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descr="burning"/>
          <p:cNvPicPr>
            <a:picLocks noChangeAspect="1" noChangeArrowheads="1"/>
          </p:cNvPicPr>
          <p:nvPr/>
        </p:nvPicPr>
        <p:blipFill>
          <a:blip r:embed="rId3">
            <a:grayscl/>
          </a:blip>
          <a:srcRect/>
          <a:stretch>
            <a:fillRect/>
          </a:stretch>
        </p:blipFill>
        <p:spPr bwMode="auto">
          <a:xfrm>
            <a:off x="0" y="0"/>
            <a:ext cx="9144000"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advTm="2000"/>
    </mc:Choice>
    <mc:Fallback xmlns:mv="urn:schemas-microsoft-com:mac:vml" xmlns="">
      <p:transition advTm="2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descr="e27"/>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advTm="2000"/>
    </mc:Choice>
    <mc:Fallback xmlns:mv="urn:schemas-microsoft-com:mac:vml" xmlns="">
      <p:transition advTm="2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quakescene"/>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advTm="2000"/>
    </mc:Choice>
    <mc:Fallback xmlns:mv="urn:schemas-microsoft-com:mac:vml" xmlns="">
      <p:transition advTm="2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descr="lga0004"/>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advTm="2000"/>
    </mc:Choice>
    <mc:Fallback xmlns:mv="urn:schemas-microsoft-com:mac:vml" xmlns="">
      <p:transition advTm="2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e10"/>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advTm="2000"/>
    </mc:Choice>
    <mc:Fallback xmlns:mv="urn:schemas-microsoft-com:mac:vml" xmlns="">
      <p:transition advTm="2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650" y="274638"/>
            <a:ext cx="8480555" cy="1143000"/>
          </a:xfrm>
        </p:spPr>
        <p:txBody>
          <a:bodyPr>
            <a:normAutofit fontScale="90000"/>
          </a:bodyPr>
          <a:lstStyle/>
          <a:p>
            <a:r>
              <a:rPr lang="en-US" dirty="0" err="1"/>
              <a:t>Cascadia</a:t>
            </a:r>
            <a:r>
              <a:rPr lang="en-US" dirty="0"/>
              <a:t> M~9</a:t>
            </a:r>
            <a:br>
              <a:rPr lang="en-US" dirty="0"/>
            </a:br>
            <a:r>
              <a:rPr lang="en-US" sz="2400" dirty="0"/>
              <a:t>January 26, 1700 AD ~2100 pm</a:t>
            </a:r>
            <a:br>
              <a:rPr lang="en-US" dirty="0"/>
            </a:br>
            <a:r>
              <a:rPr lang="en-US" sz="2000" dirty="0">
                <a:solidFill>
                  <a:srgbClr val="800000"/>
                </a:solidFill>
              </a:rPr>
              <a:t>http://</a:t>
            </a:r>
            <a:r>
              <a:rPr lang="en-US" sz="2000" dirty="0" err="1">
                <a:solidFill>
                  <a:srgbClr val="800000"/>
                </a:solidFill>
              </a:rPr>
              <a:t>en.wikipedia.org/wiki/1700_Cascadia_earthquake</a:t>
            </a:r>
            <a:endParaRPr lang="en-US" sz="2000" dirty="0">
              <a:solidFill>
                <a:srgbClr val="800000"/>
              </a:solidFill>
            </a:endParaRPr>
          </a:p>
        </p:txBody>
      </p:sp>
      <p:pic>
        <p:nvPicPr>
          <p:cNvPr id="5" name="Content Placeholder 4" descr="Cascadia_subduction_zone_USGS.png"/>
          <p:cNvPicPr>
            <a:picLocks noGrp="1" noChangeAspect="1"/>
          </p:cNvPicPr>
          <p:nvPr>
            <p:ph sz="half" idx="2"/>
          </p:nvPr>
        </p:nvPicPr>
        <p:blipFill>
          <a:blip r:embed="rId2"/>
          <a:srcRect l="-13634" r="-13634"/>
          <a:stretch>
            <a:fillRect/>
          </a:stretch>
        </p:blipFill>
        <p:spPr/>
      </p:pic>
      <p:sp>
        <p:nvSpPr>
          <p:cNvPr id="7" name="Content Placeholder 6"/>
          <p:cNvSpPr>
            <a:spLocks noGrp="1"/>
          </p:cNvSpPr>
          <p:nvPr>
            <p:ph sz="half" idx="1"/>
          </p:nvPr>
        </p:nvSpPr>
        <p:spPr/>
        <p:txBody>
          <a:bodyPr>
            <a:noAutofit/>
          </a:bodyPr>
          <a:lstStyle/>
          <a:p>
            <a:r>
              <a:rPr lang="en-US" sz="1800" dirty="0"/>
              <a:t>"The earthquake involved the Juan de Fuca Plate underlying the Pacific Ocean, from mid-Vancouver Island in British Columbia, Canada, south along the Pacific Northwest coast as far as northern California, USA.</a:t>
            </a:r>
          </a:p>
          <a:p>
            <a:r>
              <a:rPr lang="en-US" sz="1800" dirty="0"/>
              <a:t>The length of the fault rupture was about 1,000 kilometers (620 miles) with an average slip of 20 meters (22 yards).</a:t>
            </a:r>
          </a:p>
          <a:p>
            <a:r>
              <a:rPr lang="en-US" sz="1800" dirty="0"/>
              <a:t>Evidence supporting the occurrence of the 1700 earthquake has been gathered into the 2005 book The Orphan Tsunami of 1700, by geologist Brian Atwater and others."</a:t>
            </a:r>
          </a:p>
          <a:p>
            <a:endParaRPr lang="en-US" sz="1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Cascadia</a:t>
            </a:r>
            <a:r>
              <a:rPr lang="en-US" dirty="0"/>
              <a:t> M~9</a:t>
            </a:r>
            <a:br>
              <a:rPr lang="en-US" dirty="0"/>
            </a:br>
            <a:r>
              <a:rPr lang="en-US" sz="2400" dirty="0"/>
              <a:t>January 26, 1700 AD ~2100 pm</a:t>
            </a:r>
            <a:br>
              <a:rPr lang="en-US" dirty="0"/>
            </a:br>
            <a:r>
              <a:rPr lang="en-US" sz="2000" dirty="0">
                <a:solidFill>
                  <a:srgbClr val="800000"/>
                </a:solidFill>
              </a:rPr>
              <a:t>http://</a:t>
            </a:r>
            <a:r>
              <a:rPr lang="en-US" sz="2000" dirty="0" err="1">
                <a:solidFill>
                  <a:srgbClr val="800000"/>
                </a:solidFill>
              </a:rPr>
              <a:t>en.wikipedia.org/wiki/1700_Cascadia_earthquake</a:t>
            </a:r>
            <a:endParaRPr lang="en-US" sz="2000" dirty="0"/>
          </a:p>
        </p:txBody>
      </p:sp>
      <p:pic>
        <p:nvPicPr>
          <p:cNvPr id="5" name="Content Placeholder 4" descr="Cascadia_earthquake_sources.png"/>
          <p:cNvPicPr>
            <a:picLocks noGrp="1" noChangeAspect="1"/>
          </p:cNvPicPr>
          <p:nvPr>
            <p:ph sz="half" idx="2"/>
          </p:nvPr>
        </p:nvPicPr>
        <p:blipFill>
          <a:blip r:embed="rId2"/>
          <a:srcRect t="-6521" b="-6521"/>
          <a:stretch>
            <a:fillRect/>
          </a:stretch>
        </p:blipFill>
        <p:spPr/>
      </p:pic>
      <p:pic>
        <p:nvPicPr>
          <p:cNvPr id="8" name="Content Placeholder 7" descr="Screen Shot 2013-10-02 at 1.55.31 PM.png"/>
          <p:cNvPicPr>
            <a:picLocks noGrp="1" noChangeAspect="1"/>
          </p:cNvPicPr>
          <p:nvPr>
            <p:ph sz="half" idx="1"/>
          </p:nvPr>
        </p:nvPicPr>
        <p:blipFill>
          <a:blip r:embed="rId3"/>
          <a:srcRect t="-16944" b="-16944"/>
          <a:stretch>
            <a:fillRect/>
          </a:stretch>
        </p:blip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1755_Lisbon_Earthquake_Location.gif"/>
          <p:cNvPicPr>
            <a:picLocks noGrp="1" noChangeAspect="1"/>
          </p:cNvPicPr>
          <p:nvPr>
            <p:ph sz="half" idx="1"/>
          </p:nvPr>
        </p:nvPicPr>
        <p:blipFill>
          <a:blip r:embed="rId2"/>
          <a:srcRect l="-6612" r="-6612"/>
          <a:stretch>
            <a:fillRect/>
          </a:stretch>
        </p:blipFill>
        <p:spPr/>
      </p:pic>
      <p:pic>
        <p:nvPicPr>
          <p:cNvPr id="8" name="Content Placeholder 7" descr="1755_Lisbon_earthquake.jpg"/>
          <p:cNvPicPr>
            <a:picLocks noGrp="1" noChangeAspect="1"/>
          </p:cNvPicPr>
          <p:nvPr>
            <p:ph sz="half" idx="2"/>
          </p:nvPr>
        </p:nvPicPr>
        <p:blipFill>
          <a:blip r:embed="rId3"/>
          <a:srcRect t="-29593" b="-29593"/>
          <a:stretch>
            <a:fillRect/>
          </a:stretch>
        </p:blipFill>
        <p:spPr/>
      </p:pic>
      <p:sp>
        <p:nvSpPr>
          <p:cNvPr id="9"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Helvetica Neue Light"/>
                <a:ea typeface="+mj-ea"/>
                <a:cs typeface="Helvetica Neue Light"/>
              </a:rPr>
              <a:t>Historic Earthquakes: Lisbon, 1755</a:t>
            </a:r>
            <a:br>
              <a:rPr kumimoji="0" lang="en-US" sz="3600" b="0" i="0" u="none" strike="noStrike" kern="1200" cap="none" spc="0" normalizeH="0" baseline="0" noProof="0">
                <a:ln>
                  <a:noFill/>
                </a:ln>
                <a:solidFill>
                  <a:srgbClr val="FF0000"/>
                </a:solidFill>
                <a:effectLst/>
                <a:uLnTx/>
                <a:uFillTx/>
                <a:latin typeface="Helvetica Neue Light"/>
                <a:ea typeface="+mj-ea"/>
                <a:cs typeface="Helvetica Neue Light"/>
              </a:rPr>
            </a:br>
            <a:r>
              <a:rPr kumimoji="0" lang="en-US" sz="2000" b="0" i="0" u="none" strike="noStrike" kern="1200" cap="none" spc="0" normalizeH="0" baseline="0" noProof="0">
                <a:ln>
                  <a:noFill/>
                </a:ln>
                <a:solidFill>
                  <a:srgbClr val="800000"/>
                </a:solidFill>
                <a:effectLst/>
                <a:uLnTx/>
                <a:uFillTx/>
                <a:latin typeface="Helvetica Neue Light"/>
                <a:ea typeface="+mj-ea"/>
                <a:cs typeface="Helvetica Neue Light"/>
              </a:rPr>
              <a:t>http://en.wikipedia.org/wiki/1755_Lisbon_earthquake</a:t>
            </a:r>
            <a:endParaRPr kumimoji="0" lang="en-US" sz="2000" b="0" i="0" u="none" strike="noStrike" kern="1200" cap="none" spc="0" normalizeH="0" baseline="0" noProof="0" dirty="0">
              <a:ln>
                <a:noFill/>
              </a:ln>
              <a:solidFill>
                <a:srgbClr val="800000"/>
              </a:solidFill>
              <a:effectLst/>
              <a:uLnTx/>
              <a:uFillTx/>
              <a:latin typeface="Helvetica Neue Light"/>
              <a:ea typeface="+mj-ea"/>
              <a:cs typeface="Helvetica Neue Light"/>
            </a:endParaRPr>
          </a:p>
        </p:txBody>
      </p:sp>
      <p:sp>
        <p:nvSpPr>
          <p:cNvPr id="10" name="TextBox 9"/>
          <p:cNvSpPr txBox="1"/>
          <p:nvPr/>
        </p:nvSpPr>
        <p:spPr>
          <a:xfrm>
            <a:off x="4648200" y="5373464"/>
            <a:ext cx="4038600" cy="369332"/>
          </a:xfrm>
          <a:prstGeom prst="rect">
            <a:avLst/>
          </a:prstGeom>
          <a:noFill/>
        </p:spPr>
        <p:txBody>
          <a:bodyPr wrap="square" rtlCol="0">
            <a:spAutoFit/>
          </a:bodyPr>
          <a:lstStyle/>
          <a:p>
            <a:pPr algn="ctr"/>
            <a:r>
              <a:rPr lang="en-US" b="1" dirty="0">
                <a:latin typeface="Helvetica Neue Light"/>
                <a:cs typeface="Helvetica Neue Light"/>
              </a:rPr>
              <a:t>1755 Copper Engraving</a:t>
            </a:r>
          </a:p>
        </p:txBody>
      </p:sp>
      <p:sp>
        <p:nvSpPr>
          <p:cNvPr id="11" name="TextBox 10"/>
          <p:cNvSpPr txBox="1"/>
          <p:nvPr/>
        </p:nvSpPr>
        <p:spPr>
          <a:xfrm>
            <a:off x="457200" y="6126163"/>
            <a:ext cx="4038600" cy="369332"/>
          </a:xfrm>
          <a:prstGeom prst="rect">
            <a:avLst/>
          </a:prstGeom>
          <a:noFill/>
        </p:spPr>
        <p:txBody>
          <a:bodyPr wrap="square" rtlCol="0">
            <a:spAutoFit/>
          </a:bodyPr>
          <a:lstStyle/>
          <a:p>
            <a:pPr algn="ctr"/>
            <a:r>
              <a:rPr lang="en-US" b="1" dirty="0">
                <a:latin typeface="Helvetica Neue Light"/>
                <a:cs typeface="Helvetica Neue Light"/>
              </a:rPr>
              <a:t>200 km WSW of Cape St Vincent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Cascadia</a:t>
            </a:r>
            <a:r>
              <a:rPr lang="en-US" dirty="0"/>
              <a:t> M~9</a:t>
            </a:r>
            <a:br>
              <a:rPr lang="en-US" dirty="0"/>
            </a:br>
            <a:r>
              <a:rPr lang="en-US" sz="2800" dirty="0">
                <a:solidFill>
                  <a:srgbClr val="800000"/>
                </a:solidFill>
              </a:rPr>
              <a:t>How do We Know About the Earthquake?</a:t>
            </a:r>
            <a:endParaRPr lang="en-US" dirty="0">
              <a:solidFill>
                <a:srgbClr val="800000"/>
              </a:solidFill>
            </a:endParaRPr>
          </a:p>
        </p:txBody>
      </p:sp>
      <p:sp>
        <p:nvSpPr>
          <p:cNvPr id="3" name="Content Placeholder 2"/>
          <p:cNvSpPr>
            <a:spLocks noGrp="1"/>
          </p:cNvSpPr>
          <p:nvPr>
            <p:ph idx="1"/>
          </p:nvPr>
        </p:nvSpPr>
        <p:spPr/>
        <p:txBody>
          <a:bodyPr>
            <a:normAutofit/>
          </a:bodyPr>
          <a:lstStyle/>
          <a:p>
            <a:r>
              <a:rPr lang="en-US" sz="2000" dirty="0"/>
              <a:t>"Although there were no written records in the region at the time, the earthquake's precise time is known from Japanese records of a tsunami that has not been tied to any other Pacific Rim earthquake.</a:t>
            </a:r>
          </a:p>
          <a:p>
            <a:r>
              <a:rPr lang="en-US" sz="2000" dirty="0"/>
              <a:t>The most important clue linking the tsunami in Japan and the earthquake in the Pacific Northwest comes from studies of tree rings (</a:t>
            </a:r>
            <a:r>
              <a:rPr lang="en-US" sz="2000" dirty="0" err="1"/>
              <a:t>dendrochronology</a:t>
            </a:r>
            <a:r>
              <a:rPr lang="en-US" sz="2000" dirty="0"/>
              <a:t>)</a:t>
            </a:r>
          </a:p>
          <a:p>
            <a:r>
              <a:rPr lang="en-US" sz="2000" dirty="0"/>
              <a:t>These show that red cedar trees killed by lowering of coastal forests into the tidal zone by the earthquake have outermost growth rings that formed in 1699, the last growing season before the tsunami. </a:t>
            </a:r>
          </a:p>
          <a:p>
            <a:r>
              <a:rPr lang="en-US" sz="2000" dirty="0"/>
              <a:t>Local Indigenous American oral traditions describing a large quake also exist, although these do not specify the date. </a:t>
            </a:r>
          </a:p>
          <a:p>
            <a:r>
              <a:rPr lang="en-US" sz="2000" dirty="0"/>
              <a:t>There are many areas in the Pacific Northwest with drowned groves of trees that also show evidence of the earthquake."</a:t>
            </a:r>
          </a:p>
          <a:p>
            <a:endParaRPr lang="en-US"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Cascadia M~9</a:t>
            </a:r>
            <a:br>
              <a:rPr lang="en-US" dirty="0"/>
            </a:br>
            <a:r>
              <a:rPr lang="en-US" dirty="0">
                <a:solidFill>
                  <a:srgbClr val="800000"/>
                </a:solidFill>
              </a:rPr>
              <a:t>Tsunami Simulation: Kenji </a:t>
            </a:r>
            <a:r>
              <a:rPr lang="en-US" dirty="0" err="1">
                <a:solidFill>
                  <a:srgbClr val="800000"/>
                </a:solidFill>
              </a:rPr>
              <a:t>Satake</a:t>
            </a:r>
            <a:endParaRPr lang="en-US" dirty="0"/>
          </a:p>
        </p:txBody>
      </p:sp>
      <p:pic>
        <p:nvPicPr>
          <p:cNvPr id="3" name="Content Placeholder 2" descr="cascadia tsunami animation.gif"/>
          <p:cNvPicPr>
            <a:picLocks noGrp="1" noChangeAspect="1"/>
          </p:cNvPicPr>
          <p:nvPr>
            <p:ph idx="1"/>
          </p:nvPr>
        </p:nvPicPr>
        <p:blipFill>
          <a:blip r:embed="rId2">
            <a:extLst>
              <a:ext uri="{28A0092B-C50C-407E-A947-70E740481C1C}">
                <a14:useLocalDpi xmlns:a14="http://schemas.microsoft.com/office/drawing/2010/main" val="0"/>
              </a:ext>
            </a:extLst>
          </a:blip>
          <a:srcRect l="-6682" r="-6682"/>
          <a:stretch>
            <a:fillRect/>
          </a:stretch>
        </p:blip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E0A5-1274-DC45-ABEB-23971DE33F7C}"/>
              </a:ext>
            </a:extLst>
          </p:cNvPr>
          <p:cNvSpPr>
            <a:spLocks noGrp="1"/>
          </p:cNvSpPr>
          <p:nvPr>
            <p:ph type="title"/>
          </p:nvPr>
        </p:nvSpPr>
        <p:spPr/>
        <p:txBody>
          <a:bodyPr>
            <a:normAutofit/>
          </a:bodyPr>
          <a:lstStyle/>
          <a:p>
            <a:r>
              <a:rPr lang="en-US" dirty="0"/>
              <a:t>Another Simulation</a:t>
            </a:r>
            <a:br>
              <a:rPr lang="en-US" dirty="0"/>
            </a:br>
            <a:r>
              <a:rPr lang="en-US" sz="2700" dirty="0">
                <a:solidFill>
                  <a:srgbClr val="C00000"/>
                </a:solidFill>
              </a:rPr>
              <a:t>S. Ward (</a:t>
            </a:r>
            <a:r>
              <a:rPr lang="en-US" sz="2700" dirty="0" err="1">
                <a:solidFill>
                  <a:srgbClr val="C00000"/>
                </a:solidFill>
              </a:rPr>
              <a:t>Youtube</a:t>
            </a:r>
            <a:r>
              <a:rPr lang="en-US" sz="2700" dirty="0">
                <a:solidFill>
                  <a:srgbClr val="C00000"/>
                </a:solidFill>
              </a:rPr>
              <a:t>: “Ingomar200”)</a:t>
            </a:r>
          </a:p>
        </p:txBody>
      </p:sp>
      <p:pic>
        <p:nvPicPr>
          <p:cNvPr id="5" name="Content Placeholder 4">
            <a:hlinkClick r:id="rId2"/>
            <a:extLst>
              <a:ext uri="{FF2B5EF4-FFF2-40B4-BE49-F238E27FC236}">
                <a16:creationId xmlns:a16="http://schemas.microsoft.com/office/drawing/2014/main" id="{7D39FE7F-D37B-D048-A55D-09A4221FA544}"/>
              </a:ext>
            </a:extLst>
          </p:cNvPr>
          <p:cNvPicPr>
            <a:picLocks noGrp="1" noChangeAspect="1"/>
          </p:cNvPicPr>
          <p:nvPr>
            <p:ph idx="1"/>
          </p:nvPr>
        </p:nvPicPr>
        <p:blipFill>
          <a:blip r:embed="rId3"/>
          <a:stretch>
            <a:fillRect/>
          </a:stretch>
        </p:blipFill>
        <p:spPr>
          <a:xfrm>
            <a:off x="1144534" y="1600200"/>
            <a:ext cx="6854931" cy="4525963"/>
          </a:xfrm>
        </p:spPr>
      </p:pic>
    </p:spTree>
    <p:extLst>
      <p:ext uri="{BB962C8B-B14F-4D97-AF65-F5344CB8AC3E}">
        <p14:creationId xmlns:p14="http://schemas.microsoft.com/office/powerpoint/2010/main" val="3554759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Cascadia</a:t>
            </a:r>
            <a:r>
              <a:rPr lang="en-US" dirty="0"/>
              <a:t> M~9: Simulation</a:t>
            </a:r>
          </a:p>
        </p:txBody>
      </p:sp>
      <p:sp>
        <p:nvSpPr>
          <p:cNvPr id="3" name="Content Placeholder 2"/>
          <p:cNvSpPr>
            <a:spLocks noGrp="1"/>
          </p:cNvSpPr>
          <p:nvPr>
            <p:ph sz="half" idx="1"/>
          </p:nvPr>
        </p:nvSpPr>
        <p:spPr/>
        <p:txBody>
          <a:bodyPr/>
          <a:lstStyle/>
          <a:p>
            <a:r>
              <a:rPr lang="en-US" dirty="0"/>
              <a:t>Simulation of slip in a </a:t>
            </a:r>
            <a:r>
              <a:rPr lang="en-US" dirty="0" err="1"/>
              <a:t>Cascadia</a:t>
            </a:r>
            <a:r>
              <a:rPr lang="en-US" dirty="0"/>
              <a:t> earthquake</a:t>
            </a:r>
          </a:p>
          <a:p>
            <a:r>
              <a:rPr lang="en-US" dirty="0"/>
              <a:t>Simulation by Kim Olson, San Diego State University</a:t>
            </a:r>
          </a:p>
        </p:txBody>
      </p:sp>
      <p:pic>
        <p:nvPicPr>
          <p:cNvPr id="5" name="Content Placeholder 4" descr="6808132595_17096954aa.jpg"/>
          <p:cNvPicPr>
            <a:picLocks noGrp="1" noChangeAspect="1"/>
          </p:cNvPicPr>
          <p:nvPr>
            <p:ph sz="half" idx="2"/>
          </p:nvPr>
        </p:nvPicPr>
        <p:blipFill>
          <a:blip r:embed="rId2"/>
          <a:srcRect l="-35145" r="-35145"/>
          <a:stretch>
            <a:fillRect/>
          </a:stretch>
        </p:blip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dirty="0" err="1"/>
              <a:t>Cascadia</a:t>
            </a:r>
            <a:r>
              <a:rPr lang="en-US" dirty="0"/>
              <a:t> M~9</a:t>
            </a:r>
            <a:br>
              <a:rPr lang="en-US" dirty="0"/>
            </a:br>
            <a:r>
              <a:rPr lang="en-US" dirty="0">
                <a:solidFill>
                  <a:srgbClr val="800000"/>
                </a:solidFill>
              </a:rPr>
              <a:t>Drowned Forest</a:t>
            </a:r>
            <a:br>
              <a:rPr lang="en-US" dirty="0">
                <a:solidFill>
                  <a:srgbClr val="800000"/>
                </a:solidFill>
              </a:rPr>
            </a:br>
            <a:r>
              <a:rPr lang="en-US" sz="2000" dirty="0" err="1">
                <a:solidFill>
                  <a:srgbClr val="800000"/>
                </a:solidFill>
              </a:rPr>
              <a:t>skywalker.cochise.edu</a:t>
            </a:r>
            <a:endParaRPr lang="en-US" sz="2000" dirty="0"/>
          </a:p>
        </p:txBody>
      </p:sp>
      <p:pic>
        <p:nvPicPr>
          <p:cNvPr id="11" name="Content Placeholder 10" descr="drowned image011.jpg"/>
          <p:cNvPicPr>
            <a:picLocks noGrp="1" noChangeAspect="1"/>
          </p:cNvPicPr>
          <p:nvPr>
            <p:ph idx="1"/>
          </p:nvPr>
        </p:nvPicPr>
        <p:blipFill>
          <a:blip r:embed="rId2"/>
          <a:srcRect t="-8504" b="-8504"/>
          <a:stretch>
            <a:fillRect/>
          </a:stretch>
        </p:blip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Ghost Forests from Cascadia</a:t>
            </a:r>
            <a:br>
              <a:rPr lang="en-US" dirty="0"/>
            </a:br>
            <a:r>
              <a:rPr lang="en-US" sz="2000" dirty="0">
                <a:solidFill>
                  <a:srgbClr val="800000"/>
                </a:solidFill>
                <a:hlinkClick r:id="rId3"/>
              </a:rPr>
              <a:t>http://</a:t>
            </a:r>
            <a:r>
              <a:rPr lang="en-US" sz="2000" dirty="0" err="1">
                <a:solidFill>
                  <a:srgbClr val="800000"/>
                </a:solidFill>
                <a:hlinkClick r:id="rId3"/>
              </a:rPr>
              <a:t>www.pnsn.org/outreach/earthquakesources/csz/landlevelchange</a:t>
            </a:r>
            <a:endParaRPr lang="en-US" sz="2000" dirty="0">
              <a:solidFill>
                <a:srgbClr val="800000"/>
              </a:solidFill>
            </a:endParaRPr>
          </a:p>
        </p:txBody>
      </p:sp>
      <p:pic>
        <p:nvPicPr>
          <p:cNvPr id="9" name="Content Placeholder 8" descr="Screen Shot 2013-10-02 at 2.07.31 PM.png">
            <a:hlinkClick r:id="rId4"/>
          </p:cNvPr>
          <p:cNvPicPr>
            <a:picLocks noGrp="1" noChangeAspect="1"/>
          </p:cNvPicPr>
          <p:nvPr>
            <p:ph idx="1"/>
          </p:nvPr>
        </p:nvPicPr>
        <p:blipFill>
          <a:blip r:embed="rId5"/>
          <a:srcRect l="-18826" r="-18826"/>
          <a:stretch>
            <a:fillRect/>
          </a:stretch>
        </p:blip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err="1"/>
              <a:t>Cascadia</a:t>
            </a:r>
            <a:r>
              <a:rPr lang="en-US" dirty="0"/>
              <a:t> M~9</a:t>
            </a:r>
            <a:br>
              <a:rPr lang="en-US" dirty="0"/>
            </a:br>
            <a:r>
              <a:rPr lang="en-US" sz="2800" dirty="0">
                <a:solidFill>
                  <a:srgbClr val="800000"/>
                </a:solidFill>
              </a:rPr>
              <a:t>Field Evidence</a:t>
            </a:r>
            <a:br>
              <a:rPr lang="en-US" dirty="0"/>
            </a:br>
            <a:r>
              <a:rPr lang="en-US" sz="2000" dirty="0">
                <a:solidFill>
                  <a:srgbClr val="800000"/>
                </a:solidFill>
              </a:rPr>
              <a:t>http://</a:t>
            </a:r>
            <a:r>
              <a:rPr lang="en-US" sz="2000" dirty="0" err="1">
                <a:solidFill>
                  <a:srgbClr val="800000"/>
                </a:solidFill>
              </a:rPr>
              <a:t>en.wikipedia.org/wiki/cascadia</a:t>
            </a:r>
            <a:endParaRPr lang="en-US" sz="2000" dirty="0">
              <a:solidFill>
                <a:srgbClr val="800000"/>
              </a:solidFill>
            </a:endParaRPr>
          </a:p>
        </p:txBody>
      </p:sp>
      <p:pic>
        <p:nvPicPr>
          <p:cNvPr id="7" name="Content Placeholder 6" descr="drowned 1964_03_28_005_small.gif"/>
          <p:cNvPicPr>
            <a:picLocks noGrp="1" noChangeAspect="1"/>
          </p:cNvPicPr>
          <p:nvPr>
            <p:ph sz="half" idx="1"/>
          </p:nvPr>
        </p:nvPicPr>
        <p:blipFill>
          <a:blip r:embed="rId2"/>
          <a:srcRect t="-33953" b="-33953"/>
          <a:stretch>
            <a:fillRect/>
          </a:stretch>
        </p:blipFill>
        <p:spPr/>
      </p:pic>
      <p:pic>
        <p:nvPicPr>
          <p:cNvPr id="8" name="Content Placeholder 7" descr="Sand Pcascadia.jpg"/>
          <p:cNvPicPr>
            <a:picLocks noGrp="1" noChangeAspect="1"/>
          </p:cNvPicPr>
          <p:nvPr>
            <p:ph sz="half" idx="2"/>
          </p:nvPr>
        </p:nvPicPr>
        <p:blipFill>
          <a:blip r:embed="rId3"/>
          <a:srcRect t="-47804" b="-47804"/>
          <a:stretch>
            <a:fillRect/>
          </a:stretch>
        </p:blipFill>
        <p:spPr/>
      </p:pic>
      <p:sp>
        <p:nvSpPr>
          <p:cNvPr id="10" name="TextBox 9"/>
          <p:cNvSpPr txBox="1"/>
          <p:nvPr/>
        </p:nvSpPr>
        <p:spPr>
          <a:xfrm>
            <a:off x="716432" y="5482058"/>
            <a:ext cx="3506172" cy="646331"/>
          </a:xfrm>
          <a:prstGeom prst="rect">
            <a:avLst/>
          </a:prstGeom>
          <a:noFill/>
        </p:spPr>
        <p:txBody>
          <a:bodyPr wrap="square" rtlCol="0">
            <a:spAutoFit/>
          </a:bodyPr>
          <a:lstStyle/>
          <a:p>
            <a:pPr algn="ctr"/>
            <a:r>
              <a:rPr lang="en-US" b="1" dirty="0">
                <a:latin typeface="Helvetica Neue Light"/>
                <a:cs typeface="Helvetica Neue Light"/>
              </a:rPr>
              <a:t>Trees killed by </a:t>
            </a:r>
            <a:r>
              <a:rPr lang="en-US" b="1" dirty="0" err="1">
                <a:latin typeface="Helvetica Neue Light"/>
                <a:cs typeface="Helvetica Neue Light"/>
              </a:rPr>
              <a:t>Cascadia</a:t>
            </a:r>
            <a:r>
              <a:rPr lang="en-US" b="1" dirty="0">
                <a:latin typeface="Helvetica Neue Light"/>
                <a:cs typeface="Helvetica Neue Light"/>
              </a:rPr>
              <a:t> earthquake 1700 AD</a:t>
            </a:r>
          </a:p>
        </p:txBody>
      </p:sp>
      <p:sp>
        <p:nvSpPr>
          <p:cNvPr id="11" name="TextBox 10"/>
          <p:cNvSpPr txBox="1"/>
          <p:nvPr/>
        </p:nvSpPr>
        <p:spPr>
          <a:xfrm>
            <a:off x="5026305" y="5479832"/>
            <a:ext cx="3506172" cy="646331"/>
          </a:xfrm>
          <a:prstGeom prst="rect">
            <a:avLst/>
          </a:prstGeom>
          <a:noFill/>
        </p:spPr>
        <p:txBody>
          <a:bodyPr wrap="square" rtlCol="0">
            <a:spAutoFit/>
          </a:bodyPr>
          <a:lstStyle/>
          <a:p>
            <a:pPr algn="ctr"/>
            <a:r>
              <a:rPr lang="en-US" b="1" dirty="0">
                <a:latin typeface="Helvetica Neue Light"/>
                <a:cs typeface="Helvetica Neue Light"/>
              </a:rPr>
              <a:t>Tsunami deposits overlying native American </a:t>
            </a:r>
            <a:r>
              <a:rPr lang="en-US" b="1" dirty="0" err="1">
                <a:latin typeface="Helvetica Neue Light"/>
                <a:cs typeface="Helvetica Neue Light"/>
              </a:rPr>
              <a:t>firepits</a:t>
            </a:r>
            <a:endParaRPr lang="en-US" b="1" dirty="0">
              <a:latin typeface="Helvetica Neue Light"/>
              <a:cs typeface="Helvetica Neue 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084" y="220358"/>
            <a:ext cx="8530759" cy="1143000"/>
          </a:xfrm>
        </p:spPr>
        <p:txBody>
          <a:bodyPr/>
          <a:lstStyle/>
          <a:p>
            <a:r>
              <a:rPr lang="en-US" dirty="0"/>
              <a:t>Next </a:t>
            </a:r>
            <a:r>
              <a:rPr lang="en-US" dirty="0" err="1"/>
              <a:t>Cascadia</a:t>
            </a:r>
            <a:r>
              <a:rPr lang="en-US" dirty="0"/>
              <a:t> M9: When?</a:t>
            </a:r>
            <a:br>
              <a:rPr lang="en-US" dirty="0"/>
            </a:br>
            <a:r>
              <a:rPr lang="en-US" sz="1400" dirty="0">
                <a:solidFill>
                  <a:srgbClr val="800000"/>
                </a:solidFill>
              </a:rPr>
              <a:t>http://www.nrcan.gc.ca/earth-sciences/energy-mineral/geology/geodynamics/earthquake-processes/7047</a:t>
            </a:r>
          </a:p>
        </p:txBody>
      </p:sp>
      <p:sp>
        <p:nvSpPr>
          <p:cNvPr id="3" name="Content Placeholder 2"/>
          <p:cNvSpPr>
            <a:spLocks noGrp="1"/>
          </p:cNvSpPr>
          <p:nvPr>
            <p:ph sz="half" idx="1"/>
          </p:nvPr>
        </p:nvSpPr>
        <p:spPr/>
        <p:txBody>
          <a:bodyPr>
            <a:normAutofit/>
          </a:bodyPr>
          <a:lstStyle/>
          <a:p>
            <a:r>
              <a:rPr lang="en-US" sz="1600" dirty="0"/>
              <a:t>Great earthquakes occur every 300-500 years on average</a:t>
            </a:r>
          </a:p>
          <a:p>
            <a:r>
              <a:rPr lang="en-US" sz="1600" dirty="0"/>
              <a:t>Episodic Tremor and Slip (</a:t>
            </a:r>
            <a:r>
              <a:rPr lang="en-US" sz="1600" dirty="0" err="1"/>
              <a:t>ETS</a:t>
            </a:r>
            <a:r>
              <a:rPr lang="en-US" sz="1600" dirty="0"/>
              <a:t>) was discovered during the past decade</a:t>
            </a:r>
          </a:p>
          <a:p>
            <a:r>
              <a:rPr lang="en-US" sz="1600" dirty="0" err="1"/>
              <a:t>ETS</a:t>
            </a:r>
            <a:r>
              <a:rPr lang="en-US" sz="1600" dirty="0"/>
              <a:t> are small earthquakes and deep episodic slip that occurs every 14 months in the </a:t>
            </a:r>
            <a:r>
              <a:rPr lang="en-US" sz="1600" dirty="0" err="1"/>
              <a:t>subduction</a:t>
            </a:r>
            <a:r>
              <a:rPr lang="en-US" sz="1600" dirty="0"/>
              <a:t> zone</a:t>
            </a:r>
          </a:p>
          <a:p>
            <a:r>
              <a:rPr lang="en-US" sz="1600" dirty="0"/>
              <a:t>Are these precursors?</a:t>
            </a:r>
          </a:p>
          <a:p>
            <a:endParaRPr lang="en-US" sz="1600" dirty="0"/>
          </a:p>
          <a:p>
            <a:endParaRPr lang="en-US" sz="1600" dirty="0"/>
          </a:p>
        </p:txBody>
      </p:sp>
      <p:pic>
        <p:nvPicPr>
          <p:cNvPr id="6" name="Picture 5" descr="390px-Cascadia_earthquake_sources.png"/>
          <p:cNvPicPr>
            <a:picLocks noChangeAspect="1"/>
          </p:cNvPicPr>
          <p:nvPr/>
        </p:nvPicPr>
        <p:blipFill>
          <a:blip r:embed="rId2"/>
          <a:stretch>
            <a:fillRect/>
          </a:stretch>
        </p:blipFill>
        <p:spPr>
          <a:xfrm>
            <a:off x="1203139" y="3822294"/>
            <a:ext cx="2617829" cy="2597692"/>
          </a:xfrm>
          <a:prstGeom prst="rect">
            <a:avLst/>
          </a:prstGeom>
        </p:spPr>
      </p:pic>
      <p:pic>
        <p:nvPicPr>
          <p:cNvPr id="10" name="Content Placeholder 9" descr="Screen Shot 2013-10-02 at 3.21.03 PM.png"/>
          <p:cNvPicPr>
            <a:picLocks noGrp="1" noChangeAspect="1"/>
          </p:cNvPicPr>
          <p:nvPr>
            <p:ph sz="half" idx="2"/>
          </p:nvPr>
        </p:nvPicPr>
        <p:blipFill>
          <a:blip r:embed="rId3"/>
          <a:srcRect t="-1910" b="681"/>
          <a:stretch>
            <a:fillRect/>
          </a:stretch>
        </p:blipFill>
        <p:spPr>
          <a:xfrm>
            <a:off x="4648200" y="1417638"/>
            <a:ext cx="4038600" cy="387987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 Earthquakes: Lisbon, 1755</a:t>
            </a:r>
            <a:br>
              <a:rPr lang="en-US" dirty="0"/>
            </a:br>
            <a:r>
              <a:rPr lang="en-US" sz="2000" dirty="0">
                <a:solidFill>
                  <a:srgbClr val="800000"/>
                </a:solidFill>
              </a:rPr>
              <a:t>http://</a:t>
            </a:r>
            <a:r>
              <a:rPr lang="en-US" sz="2000" dirty="0" err="1">
                <a:solidFill>
                  <a:srgbClr val="800000"/>
                </a:solidFill>
              </a:rPr>
              <a:t>en.wikipedia.org/wiki/1755_Lisbon_earthquake</a:t>
            </a:r>
            <a:endParaRPr lang="en-US" sz="2000" dirty="0">
              <a:solidFill>
                <a:srgbClr val="800000"/>
              </a:solidFill>
            </a:endParaRPr>
          </a:p>
        </p:txBody>
      </p:sp>
      <p:sp>
        <p:nvSpPr>
          <p:cNvPr id="4" name="Content Placeholder 3"/>
          <p:cNvSpPr>
            <a:spLocks noGrp="1"/>
          </p:cNvSpPr>
          <p:nvPr>
            <p:ph sz="half" idx="1"/>
          </p:nvPr>
        </p:nvSpPr>
        <p:spPr/>
        <p:txBody>
          <a:bodyPr>
            <a:normAutofit/>
          </a:bodyPr>
          <a:lstStyle/>
          <a:p>
            <a:r>
              <a:rPr lang="en-US" sz="1800" dirty="0"/>
              <a:t>1 November 1755 (All Souls Day)</a:t>
            </a:r>
          </a:p>
          <a:p>
            <a:r>
              <a:rPr lang="en-US" sz="1800" dirty="0"/>
              <a:t>M8.5 – 9.0 (estimated)</a:t>
            </a:r>
          </a:p>
          <a:p>
            <a:r>
              <a:rPr lang="en-US" sz="1800" dirty="0"/>
              <a:t>10,000-100,000 deaths</a:t>
            </a:r>
          </a:p>
          <a:p>
            <a:r>
              <a:rPr lang="en-US" sz="1800" dirty="0"/>
              <a:t>Occurred on the Azores-Gilbert transform fault</a:t>
            </a:r>
          </a:p>
          <a:p>
            <a:r>
              <a:rPr lang="en-US" sz="1800" dirty="0"/>
              <a:t>Earthquake lasted 3-6 minutes in duration</a:t>
            </a:r>
          </a:p>
          <a:p>
            <a:r>
              <a:rPr lang="en-US" sz="1800" dirty="0"/>
              <a:t>Opened 5 meter wide fissures in city center</a:t>
            </a:r>
          </a:p>
          <a:p>
            <a:r>
              <a:rPr lang="en-US" sz="1800" dirty="0"/>
              <a:t>Shocks felt as far away as Greenland</a:t>
            </a:r>
          </a:p>
          <a:p>
            <a:r>
              <a:rPr lang="en-US" sz="1800" dirty="0"/>
              <a:t>Led to the beginning of seismically resistant construction techniques</a:t>
            </a:r>
          </a:p>
          <a:p>
            <a:endParaRPr lang="en-US" sz="1800" dirty="0"/>
          </a:p>
          <a:p>
            <a:endParaRPr lang="en-US" sz="1800" dirty="0"/>
          </a:p>
        </p:txBody>
      </p:sp>
      <p:pic>
        <p:nvPicPr>
          <p:cNvPr id="6" name="Content Placeholder 5" descr="220px-Lisbon_1755_tsunami_travel_times.jpg"/>
          <p:cNvPicPr>
            <a:picLocks noGrp="1" noChangeAspect="1"/>
          </p:cNvPicPr>
          <p:nvPr>
            <p:ph sz="half" idx="2"/>
          </p:nvPr>
        </p:nvPicPr>
        <p:blipFill>
          <a:blip r:embed="rId2"/>
          <a:srcRect l="-12259" r="-12259"/>
          <a:stretch>
            <a:fillRect/>
          </a:stretch>
        </p:blipFill>
        <p:spPr/>
      </p:pic>
      <p:sp>
        <p:nvSpPr>
          <p:cNvPr id="5" name="TextBox 4"/>
          <p:cNvSpPr txBox="1"/>
          <p:nvPr/>
        </p:nvSpPr>
        <p:spPr>
          <a:xfrm>
            <a:off x="5253831" y="6187662"/>
            <a:ext cx="2865726" cy="584776"/>
          </a:xfrm>
          <a:prstGeom prst="rect">
            <a:avLst/>
          </a:prstGeom>
          <a:noFill/>
        </p:spPr>
        <p:txBody>
          <a:bodyPr wrap="square" rtlCol="0">
            <a:spAutoFit/>
          </a:bodyPr>
          <a:lstStyle/>
          <a:p>
            <a:pPr algn="ctr"/>
            <a:r>
              <a:rPr lang="en-US" sz="1600" b="1" dirty="0">
                <a:latin typeface="Helvetica Neue Light"/>
                <a:cs typeface="Helvetica Neue Light"/>
              </a:rPr>
              <a:t>Tsunami affected countries across the Atlantic Ocean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Cape Ann, MA Earthquake 1755</a:t>
            </a:r>
            <a:br>
              <a:rPr lang="en-US" dirty="0"/>
            </a:br>
            <a:r>
              <a:rPr lang="en-US" sz="2000" dirty="0">
                <a:solidFill>
                  <a:srgbClr val="800000"/>
                </a:solidFill>
              </a:rPr>
              <a:t>http://</a:t>
            </a:r>
            <a:r>
              <a:rPr lang="en-US" sz="2000" dirty="0" err="1">
                <a:solidFill>
                  <a:srgbClr val="800000"/>
                </a:solidFill>
              </a:rPr>
              <a:t>en.wikipedia.org/wiki/1755_Cape_Ann_Earthquake</a:t>
            </a:r>
            <a:endParaRPr lang="en-US" sz="2000" dirty="0">
              <a:solidFill>
                <a:srgbClr val="800000"/>
              </a:solidFill>
            </a:endParaRPr>
          </a:p>
        </p:txBody>
      </p:sp>
      <p:sp>
        <p:nvSpPr>
          <p:cNvPr id="3" name="Content Placeholder 2"/>
          <p:cNvSpPr>
            <a:spLocks noGrp="1"/>
          </p:cNvSpPr>
          <p:nvPr>
            <p:ph sz="half" idx="1"/>
          </p:nvPr>
        </p:nvSpPr>
        <p:spPr/>
        <p:txBody>
          <a:bodyPr>
            <a:normAutofit/>
          </a:bodyPr>
          <a:lstStyle/>
          <a:p>
            <a:r>
              <a:rPr lang="en-US" sz="2000" dirty="0"/>
              <a:t>Occurred just 17 days after the Lisbon earthquake</a:t>
            </a:r>
          </a:p>
          <a:p>
            <a:r>
              <a:rPr lang="en-US" sz="2000" dirty="0">
                <a:solidFill>
                  <a:schemeClr val="tx1"/>
                </a:solidFill>
              </a:rPr>
              <a:t>Remote aftershock?</a:t>
            </a:r>
          </a:p>
          <a:p>
            <a:r>
              <a:rPr lang="en-US" sz="2000" dirty="0"/>
              <a:t>Other research puts the magnitude at about 6.0-6.3</a:t>
            </a:r>
          </a:p>
          <a:p>
            <a:r>
              <a:rPr lang="en-US" sz="2000" dirty="0"/>
              <a:t>A very destructive earthquake – Boston at the time had major tidal flats that are subject to severe shaking amplification and liquefaction</a:t>
            </a:r>
          </a:p>
          <a:p>
            <a:r>
              <a:rPr lang="en-US" sz="2000" dirty="0"/>
              <a:t>May have produced a tsunami that was observed in the Leeward islands 1600 km south</a:t>
            </a:r>
          </a:p>
        </p:txBody>
      </p:sp>
      <p:pic>
        <p:nvPicPr>
          <p:cNvPr id="7" name="Content Placeholder 6" descr="Screen Shot 2013-10-01 at 2.56.12 PM.png"/>
          <p:cNvPicPr>
            <a:picLocks noGrp="1" noChangeAspect="1"/>
          </p:cNvPicPr>
          <p:nvPr>
            <p:ph sz="half" idx="2"/>
          </p:nvPr>
        </p:nvPicPr>
        <p:blipFill>
          <a:blip r:embed="rId2"/>
          <a:srcRect l="-5120" r="-5120"/>
          <a:stretch>
            <a:fillRect/>
          </a:stretch>
        </p:blip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Madrid, Missouri, 1811-1812</a:t>
            </a:r>
            <a:br>
              <a:rPr lang="en-US" dirty="0"/>
            </a:br>
            <a:r>
              <a:rPr lang="en-US" sz="1600" dirty="0">
                <a:solidFill>
                  <a:srgbClr val="800000"/>
                </a:solidFill>
              </a:rPr>
              <a:t>http://en.wikipedia.org/wiki/1811%E2%80%931812_New_Madrid_earthquakes</a:t>
            </a:r>
          </a:p>
        </p:txBody>
      </p:sp>
      <p:pic>
        <p:nvPicPr>
          <p:cNvPr id="7" name="Content Placeholder 6" descr="Screen Shot 2013-10-01 at 2.12.04 PM.png"/>
          <p:cNvPicPr>
            <a:picLocks noGrp="1" noChangeAspect="1"/>
          </p:cNvPicPr>
          <p:nvPr>
            <p:ph sz="half" idx="1"/>
          </p:nvPr>
        </p:nvPicPr>
        <p:blipFill>
          <a:blip r:embed="rId2"/>
          <a:srcRect t="-28248" b="-28248"/>
          <a:stretch>
            <a:fillRect/>
          </a:stretch>
        </p:blipFill>
        <p:spPr/>
      </p:pic>
      <p:sp>
        <p:nvSpPr>
          <p:cNvPr id="8" name="TextBox 7"/>
          <p:cNvSpPr txBox="1"/>
          <p:nvPr/>
        </p:nvSpPr>
        <p:spPr>
          <a:xfrm>
            <a:off x="457200" y="5275774"/>
            <a:ext cx="4114800" cy="1077218"/>
          </a:xfrm>
          <a:prstGeom prst="rect">
            <a:avLst/>
          </a:prstGeom>
          <a:noFill/>
        </p:spPr>
        <p:txBody>
          <a:bodyPr wrap="square" rtlCol="0">
            <a:spAutoFit/>
          </a:bodyPr>
          <a:lstStyle/>
          <a:p>
            <a:r>
              <a:rPr lang="en-US" sz="1600" b="1" dirty="0">
                <a:solidFill>
                  <a:srgbClr val="800000"/>
                </a:solidFill>
                <a:latin typeface="Helvetica Neue Light"/>
                <a:cs typeface="Helvetica Neue Light"/>
              </a:rPr>
              <a:t>Trees in </a:t>
            </a:r>
            <a:r>
              <a:rPr lang="en-US" sz="1600" b="1" dirty="0" err="1">
                <a:solidFill>
                  <a:srgbClr val="800000"/>
                </a:solidFill>
                <a:latin typeface="Helvetica Neue Light"/>
                <a:cs typeface="Helvetica Neue Light"/>
              </a:rPr>
              <a:t>Reelfoot</a:t>
            </a:r>
            <a:r>
              <a:rPr lang="en-US" sz="1600" b="1" dirty="0">
                <a:solidFill>
                  <a:srgbClr val="800000"/>
                </a:solidFill>
                <a:latin typeface="Helvetica Neue Light"/>
                <a:cs typeface="Helvetica Neue Light"/>
              </a:rPr>
              <a:t> Lake, TN, submerged at the time of the Dec 16, 1811 NE Arkansas earthquake.  Photo taken approx. 100 years later by ML Fuller</a:t>
            </a:r>
          </a:p>
        </p:txBody>
      </p:sp>
      <p:sp>
        <p:nvSpPr>
          <p:cNvPr id="9" name="TextBox 8"/>
          <p:cNvSpPr txBox="1"/>
          <p:nvPr/>
        </p:nvSpPr>
        <p:spPr>
          <a:xfrm>
            <a:off x="4906470" y="5279395"/>
            <a:ext cx="3658143" cy="369332"/>
          </a:xfrm>
          <a:prstGeom prst="rect">
            <a:avLst/>
          </a:prstGeom>
          <a:noFill/>
        </p:spPr>
        <p:txBody>
          <a:bodyPr wrap="square" rtlCol="0">
            <a:spAutoFit/>
          </a:bodyPr>
          <a:lstStyle/>
          <a:p>
            <a:pPr algn="ctr"/>
            <a:r>
              <a:rPr lang="en-US" b="1" dirty="0">
                <a:solidFill>
                  <a:srgbClr val="800000"/>
                </a:solidFill>
                <a:latin typeface="Helvetica Neue Light"/>
                <a:cs typeface="Helvetica Neue Light"/>
              </a:rPr>
              <a:t>New Madrid Seismic Zone</a:t>
            </a:r>
          </a:p>
        </p:txBody>
      </p:sp>
      <p:sp>
        <p:nvSpPr>
          <p:cNvPr id="10" name="TextBox 9"/>
          <p:cNvSpPr txBox="1"/>
          <p:nvPr/>
        </p:nvSpPr>
        <p:spPr>
          <a:xfrm>
            <a:off x="457200" y="6495495"/>
            <a:ext cx="5632468" cy="276999"/>
          </a:xfrm>
          <a:prstGeom prst="rect">
            <a:avLst/>
          </a:prstGeom>
          <a:noFill/>
        </p:spPr>
        <p:txBody>
          <a:bodyPr wrap="square" rtlCol="0">
            <a:spAutoFit/>
          </a:bodyPr>
          <a:lstStyle/>
          <a:p>
            <a:r>
              <a:rPr lang="en-US" sz="1200" dirty="0"/>
              <a:t>http://earthquake.usgs.gov/earthquakes/states/events/1811-1812_pics.php</a:t>
            </a:r>
          </a:p>
        </p:txBody>
      </p:sp>
      <p:pic>
        <p:nvPicPr>
          <p:cNvPr id="14" name="Content Placeholder 13" descr="Reelfoot_Rift_diagram_from_USGS_en.svg.png"/>
          <p:cNvPicPr>
            <a:picLocks noGrp="1" noChangeAspect="1"/>
          </p:cNvPicPr>
          <p:nvPr>
            <p:ph sz="half" idx="2"/>
          </p:nvPr>
        </p:nvPicPr>
        <p:blipFill rotWithShape="1">
          <a:blip r:embed="rId3"/>
          <a:srcRect t="-33137" b="2546"/>
          <a:stretch/>
        </p:blipFill>
        <p:spPr>
          <a:xfrm>
            <a:off x="4648200" y="1600200"/>
            <a:ext cx="4038600" cy="3554681"/>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Madrid, Missouri, 1811-1812</a:t>
            </a:r>
            <a:br>
              <a:rPr lang="en-US" dirty="0"/>
            </a:br>
            <a:r>
              <a:rPr lang="en-US" sz="1600" dirty="0">
                <a:solidFill>
                  <a:srgbClr val="800000"/>
                </a:solidFill>
              </a:rPr>
              <a:t>http://en.wikipedia.org/wiki/1811%E2%80%931812_New_Madrid_earthquakes</a:t>
            </a:r>
          </a:p>
        </p:txBody>
      </p:sp>
      <p:sp>
        <p:nvSpPr>
          <p:cNvPr id="12" name="Content Placeholder 11"/>
          <p:cNvSpPr>
            <a:spLocks noGrp="1"/>
          </p:cNvSpPr>
          <p:nvPr>
            <p:ph sz="half" idx="1"/>
          </p:nvPr>
        </p:nvSpPr>
        <p:spPr/>
        <p:txBody>
          <a:bodyPr>
            <a:normAutofit/>
          </a:bodyPr>
          <a:lstStyle/>
          <a:p>
            <a:r>
              <a:rPr lang="en-US" sz="1800" dirty="0"/>
              <a:t>A series of 4 intense earthquakes rocked the region near St Louis, MO</a:t>
            </a:r>
          </a:p>
          <a:p>
            <a:r>
              <a:rPr lang="en-US" sz="1800" dirty="0"/>
              <a:t>Dec 16, 1811 M~7.2-8.1, </a:t>
            </a:r>
            <a:r>
              <a:rPr lang="en-US" sz="1800" dirty="0" err="1"/>
              <a:t>0215am</a:t>
            </a:r>
            <a:r>
              <a:rPr lang="en-US" sz="1800" dirty="0"/>
              <a:t>, epicenter NE Arkansas</a:t>
            </a:r>
          </a:p>
          <a:p>
            <a:r>
              <a:rPr lang="en-US" sz="1800" dirty="0"/>
              <a:t>Dec 16, 1811 M~7.2-8.1, </a:t>
            </a:r>
            <a:r>
              <a:rPr lang="en-US" sz="1800" dirty="0" err="1"/>
              <a:t>0815am</a:t>
            </a:r>
            <a:r>
              <a:rPr lang="en-US" sz="1800" dirty="0"/>
              <a:t>, epicenter NE Arkansas</a:t>
            </a:r>
          </a:p>
          <a:p>
            <a:r>
              <a:rPr lang="en-US" sz="1800" dirty="0"/>
              <a:t>Jan 23, 1812, M7-7.8, 0900 am, epicenter in Missouri </a:t>
            </a:r>
            <a:r>
              <a:rPr lang="en-US" sz="1800" dirty="0" err="1"/>
              <a:t>bootheel</a:t>
            </a:r>
            <a:endParaRPr lang="en-US" sz="1800" dirty="0"/>
          </a:p>
          <a:p>
            <a:r>
              <a:rPr lang="en-US" sz="1800" dirty="0"/>
              <a:t>Feb 7, 1812, M7.4-8, </a:t>
            </a:r>
            <a:r>
              <a:rPr lang="en-US" sz="1800" dirty="0" err="1"/>
              <a:t>0445am</a:t>
            </a:r>
            <a:r>
              <a:rPr lang="en-US" sz="1800" dirty="0"/>
              <a:t>, epicenter near New Madrid</a:t>
            </a:r>
          </a:p>
          <a:p>
            <a:r>
              <a:rPr lang="en-US" sz="1800" dirty="0"/>
              <a:t>However, </a:t>
            </a:r>
            <a:r>
              <a:rPr lang="en-US" sz="1800" dirty="0" err="1"/>
              <a:t>S</a:t>
            </a:r>
            <a:r>
              <a:rPr lang="en-US" sz="1800" dirty="0"/>
              <a:t>. Hough (</a:t>
            </a:r>
            <a:r>
              <a:rPr lang="en-US" sz="1800" dirty="0" err="1"/>
              <a:t>USGS</a:t>
            </a:r>
            <a:r>
              <a:rPr lang="en-US" sz="1800" dirty="0"/>
              <a:t>) estimates magnitudes at </a:t>
            </a:r>
            <a:r>
              <a:rPr lang="en-US" sz="1800" dirty="0" err="1"/>
              <a:t>M</a:t>
            </a:r>
            <a:r>
              <a:rPr lang="en-US" sz="1800" dirty="0"/>
              <a:t>&lt;7.5</a:t>
            </a:r>
          </a:p>
          <a:p>
            <a:endParaRPr lang="en-US" sz="1800" dirty="0"/>
          </a:p>
          <a:p>
            <a:endParaRPr lang="en-US" sz="1800" dirty="0"/>
          </a:p>
        </p:txBody>
      </p:sp>
      <p:pic>
        <p:nvPicPr>
          <p:cNvPr id="16" name="Content Placeholder 15" descr="CentralUS_seismicity2.jpg"/>
          <p:cNvPicPr>
            <a:picLocks noGrp="1" noChangeAspect="1"/>
          </p:cNvPicPr>
          <p:nvPr>
            <p:ph sz="half" idx="2"/>
          </p:nvPr>
        </p:nvPicPr>
        <p:blipFill>
          <a:blip r:embed="rId2"/>
          <a:srcRect t="-755" b="-755"/>
          <a:stretch>
            <a:fillRect/>
          </a:stretch>
        </p:blip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Madrid, Missouri, 1811-1812</a:t>
            </a:r>
            <a:br>
              <a:rPr lang="en-US" dirty="0"/>
            </a:br>
            <a:r>
              <a:rPr lang="en-US" sz="1600" dirty="0">
                <a:solidFill>
                  <a:srgbClr val="800000"/>
                </a:solidFill>
              </a:rPr>
              <a:t>http://en.wikipedia.org/wiki/1811%E2%80%931812_New_Madrid_earthquakes</a:t>
            </a:r>
          </a:p>
        </p:txBody>
      </p:sp>
      <p:sp>
        <p:nvSpPr>
          <p:cNvPr id="12" name="Content Placeholder 11"/>
          <p:cNvSpPr>
            <a:spLocks noGrp="1"/>
          </p:cNvSpPr>
          <p:nvPr>
            <p:ph sz="half" idx="1"/>
          </p:nvPr>
        </p:nvSpPr>
        <p:spPr/>
        <p:txBody>
          <a:bodyPr>
            <a:normAutofit/>
          </a:bodyPr>
          <a:lstStyle/>
          <a:p>
            <a:pPr marL="228600" indent="-228600"/>
            <a:r>
              <a:rPr lang="en-US" sz="1800" dirty="0"/>
              <a:t>Sand blows were common throughout the area, these can still be seen from the air in cultivated fields. </a:t>
            </a:r>
          </a:p>
          <a:p>
            <a:pPr marL="228600" indent="-228600"/>
            <a:r>
              <a:rPr lang="en-US" sz="1800" dirty="0"/>
              <a:t>The shockwaves propagated easily through the cold crust</a:t>
            </a:r>
          </a:p>
          <a:p>
            <a:pPr marL="228600" indent="-228600"/>
            <a:r>
              <a:rPr lang="en-US" sz="1800" dirty="0"/>
              <a:t>Residents as far away as Pittsburgh, Pennsylvania, and Norfolk, Virginia, were awakened by intense shaking.</a:t>
            </a:r>
          </a:p>
          <a:p>
            <a:pPr marL="228600" indent="-228600"/>
            <a:r>
              <a:rPr lang="en-US" sz="1800" dirty="0"/>
              <a:t>Church bells were rung as far as Boston, Massachusetts and York, Ontario (now Toronto)</a:t>
            </a:r>
          </a:p>
          <a:p>
            <a:pPr marL="228600" indent="-228600"/>
            <a:r>
              <a:rPr lang="en-US" sz="1800" dirty="0"/>
              <a:t>Sidewalks were reported to have been cracked and broken in Washington, D.C.</a:t>
            </a:r>
          </a:p>
          <a:p>
            <a:pPr>
              <a:buNone/>
            </a:pPr>
            <a:endParaRPr lang="en-US" sz="1800" dirty="0"/>
          </a:p>
        </p:txBody>
      </p:sp>
      <p:pic>
        <p:nvPicPr>
          <p:cNvPr id="7" name="Content Placeholder 6" descr="Screen Shot 2013-10-01 at 2.23.59 PM.png"/>
          <p:cNvPicPr>
            <a:picLocks noGrp="1" noChangeAspect="1"/>
          </p:cNvPicPr>
          <p:nvPr>
            <p:ph sz="half" idx="2"/>
          </p:nvPr>
        </p:nvPicPr>
        <p:blipFill>
          <a:blip r:embed="rId2"/>
          <a:srcRect t="-14972" b="-14972"/>
          <a:stretch>
            <a:fillRect/>
          </a:stretch>
        </p:blipFill>
        <p:spPr/>
      </p:pic>
      <p:sp>
        <p:nvSpPr>
          <p:cNvPr id="8" name="TextBox 7"/>
          <p:cNvSpPr txBox="1"/>
          <p:nvPr/>
        </p:nvSpPr>
        <p:spPr>
          <a:xfrm>
            <a:off x="3962083" y="6307075"/>
            <a:ext cx="5080151" cy="276999"/>
          </a:xfrm>
          <a:prstGeom prst="rect">
            <a:avLst/>
          </a:prstGeom>
          <a:noFill/>
        </p:spPr>
        <p:txBody>
          <a:bodyPr wrap="square" rtlCol="0">
            <a:spAutoFit/>
          </a:bodyPr>
          <a:lstStyle/>
          <a:p>
            <a:r>
              <a:rPr lang="en-US" sz="1200" dirty="0"/>
              <a:t>http://www.eas.slu.edu/eqc/eqc_publ/Flyers/PDFs/1811-12_Intensities.pdf</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Madrid, Missouri, 1811-1812</a:t>
            </a:r>
            <a:br>
              <a:rPr lang="en-US" dirty="0"/>
            </a:br>
            <a:r>
              <a:rPr lang="en-US" sz="1600" dirty="0">
                <a:solidFill>
                  <a:srgbClr val="800000"/>
                </a:solidFill>
              </a:rPr>
              <a:t>http://en.wikipedia.org/wiki/1811%E2%80%931812_New_Madrid_earthquakes</a:t>
            </a:r>
          </a:p>
        </p:txBody>
      </p:sp>
      <p:pic>
        <p:nvPicPr>
          <p:cNvPr id="12" name="Content Placeholder 11" descr="NMSZBig.gif"/>
          <p:cNvPicPr>
            <a:picLocks noGrp="1" noChangeAspect="1"/>
          </p:cNvPicPr>
          <p:nvPr>
            <p:ph sz="half" idx="2"/>
          </p:nvPr>
        </p:nvPicPr>
        <p:blipFill>
          <a:blip r:embed="rId2"/>
          <a:srcRect l="-6390" r="-6390"/>
          <a:stretch>
            <a:fillRect/>
          </a:stretch>
        </p:blipFill>
        <p:spPr/>
      </p:pic>
      <p:pic>
        <p:nvPicPr>
          <p:cNvPr id="13" name="Content Placeholder 12" descr="NMSZ_Vergleich.jpg"/>
          <p:cNvPicPr>
            <a:picLocks noGrp="1" noChangeAspect="1"/>
          </p:cNvPicPr>
          <p:nvPr>
            <p:ph sz="half" idx="1"/>
          </p:nvPr>
        </p:nvPicPr>
        <p:blipFill>
          <a:blip r:embed="rId3"/>
          <a:srcRect t="-37142" b="-37142"/>
          <a:stretch>
            <a:fillRect/>
          </a:stretch>
        </p:blipFill>
        <p:spPr/>
      </p:pic>
      <p:sp>
        <p:nvSpPr>
          <p:cNvPr id="14" name="TextBox 13"/>
          <p:cNvSpPr txBox="1"/>
          <p:nvPr/>
        </p:nvSpPr>
        <p:spPr>
          <a:xfrm>
            <a:off x="314796" y="5246827"/>
            <a:ext cx="4300624" cy="830997"/>
          </a:xfrm>
          <a:prstGeom prst="rect">
            <a:avLst/>
          </a:prstGeom>
          <a:noFill/>
        </p:spPr>
        <p:txBody>
          <a:bodyPr wrap="square" rtlCol="0">
            <a:spAutoFit/>
          </a:bodyPr>
          <a:lstStyle/>
          <a:p>
            <a:r>
              <a:rPr lang="en-US" sz="1600" b="1" dirty="0">
                <a:latin typeface="Helvetica Neue Light"/>
                <a:cs typeface="Helvetica Neue Light"/>
              </a:rPr>
              <a:t>An M6.8 earthquake in 1895 caused major damage over the eastern US.  Comparison to the M6.7 1994 Northridge event</a:t>
            </a:r>
          </a:p>
        </p:txBody>
      </p:sp>
      <p:sp>
        <p:nvSpPr>
          <p:cNvPr id="15" name="TextBox 14"/>
          <p:cNvSpPr txBox="1"/>
          <p:nvPr/>
        </p:nvSpPr>
        <p:spPr>
          <a:xfrm>
            <a:off x="4495800" y="6249185"/>
            <a:ext cx="4300624" cy="338554"/>
          </a:xfrm>
          <a:prstGeom prst="rect">
            <a:avLst/>
          </a:prstGeom>
          <a:noFill/>
        </p:spPr>
        <p:txBody>
          <a:bodyPr wrap="square" rtlCol="0">
            <a:spAutoFit/>
          </a:bodyPr>
          <a:lstStyle/>
          <a:p>
            <a:pPr algn="ctr"/>
            <a:r>
              <a:rPr lang="en-US" sz="1600" b="1" dirty="0">
                <a:latin typeface="Helvetica Neue Light"/>
                <a:cs typeface="Helvetica Neue Light"/>
              </a:rPr>
              <a:t>Area at risk today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3399</TotalTime>
  <Words>1519</Words>
  <Application>Microsoft Macintosh PowerPoint</Application>
  <PresentationFormat>On-screen Show (4:3)</PresentationFormat>
  <Paragraphs>133</Paragraphs>
  <Slides>37</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Constantia</vt:lpstr>
      <vt:lpstr>Helvetica Neue Light</vt:lpstr>
      <vt:lpstr>Trebuchet MS</vt:lpstr>
      <vt:lpstr>Office Theme</vt:lpstr>
      <vt:lpstr>Lecture 8</vt:lpstr>
      <vt:lpstr>Topics</vt:lpstr>
      <vt:lpstr>PowerPoint Presentation</vt:lpstr>
      <vt:lpstr>Historic Earthquakes: Lisbon, 1755 http://en.wikipedia.org/wiki/1755_Lisbon_earthquake</vt:lpstr>
      <vt:lpstr>Cape Ann, MA Earthquake 1755 http://en.wikipedia.org/wiki/1755_Cape_Ann_Earthquake</vt:lpstr>
      <vt:lpstr>New Madrid, Missouri, 1811-1812 http://en.wikipedia.org/wiki/1811%E2%80%931812_New_Madrid_earthquakes</vt:lpstr>
      <vt:lpstr>New Madrid, Missouri, 1811-1812 http://en.wikipedia.org/wiki/1811%E2%80%931812_New_Madrid_earthquakes</vt:lpstr>
      <vt:lpstr>New Madrid, Missouri, 1811-1812 http://en.wikipedia.org/wiki/1811%E2%80%931812_New_Madrid_earthquakes</vt:lpstr>
      <vt:lpstr>New Madrid, Missouri, 1811-1812 http://en.wikipedia.org/wiki/1811%E2%80%931812_New_Madrid_earthquakes</vt:lpstr>
      <vt:lpstr>Charleston, SC Earthquake, 1886 http://en.wikipedia.org/wiki/1886_Charleston_earthquake</vt:lpstr>
      <vt:lpstr>Charleston, SC Earthquake, 1886 http://en.wikipedia.org/wiki/1886_Charleston_earthquake</vt:lpstr>
      <vt:lpstr>San Francisco, CA Earthquake 1906 http://en.wikipedia.org/wiki/1906_San_Francisco_earthquake</vt:lpstr>
      <vt:lpstr>PowerPoint Presentation</vt:lpstr>
      <vt:lpstr>PowerPoint Presentation</vt:lpstr>
      <vt:lpstr>PowerPoint Presentation</vt:lpstr>
      <vt:lpstr>PowerPoint Presentation</vt:lpstr>
      <vt:lpstr>PowerPoint Presentation</vt:lpstr>
      <vt:lpstr>San Francisco, CA Earthquake 1906 http://en.wikipedia.org/wiki/1906_San_Francisco_earthquake</vt:lpstr>
      <vt:lpstr>San Francisco, CA Earthquake 1906 http://en.wikipedia.org/wiki/1906_San_Francisco_earthquake</vt:lpstr>
      <vt:lpstr>San Francisco, CA Earthquake 1906 http://en.wikipedia.org/wiki/1906_San_Francisco_earthquake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Cascadia M~9 January 26, 1700 AD ~2100 pm http://en.wikipedia.org/wiki/1700_Cascadia_earthquake</vt:lpstr>
      <vt:lpstr>Cascadia M~9 January 26, 1700 AD ~2100 pm http://en.wikipedia.org/wiki/1700_Cascadia_earthquake</vt:lpstr>
      <vt:lpstr>Cascadia M~9 How do We Know About the Earthquake?</vt:lpstr>
      <vt:lpstr>Cascadia M~9 Tsunami Simulation: Kenji Satake</vt:lpstr>
      <vt:lpstr>Another Simulation S. Ward (Youtube: “Ingomar200”)</vt:lpstr>
      <vt:lpstr>Cascadia M~9: Simulation</vt:lpstr>
      <vt:lpstr>Cascadia M~9 Drowned Forest skywalker.cochise.edu</vt:lpstr>
      <vt:lpstr>Ghost Forests from Cascadia http://www.pnsn.org/outreach/earthquakesources/csz/landlevelchange</vt:lpstr>
      <vt:lpstr>Cascadia M~9 Field Evidence http://en.wikipedia.org/wiki/cascadia</vt:lpstr>
      <vt:lpstr>Next Cascadia M9: When? http://www.nrcan.gc.ca/earth-sciences/energy-mineral/geology/geodynamics/earthquake-processes/7047</vt:lpstr>
    </vt:vector>
  </TitlesOfParts>
  <Company>university of california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Rundle</dc:creator>
  <cp:lastModifiedBy>Microsoft Office User</cp:lastModifiedBy>
  <cp:revision>39</cp:revision>
  <dcterms:created xsi:type="dcterms:W3CDTF">2016-01-21T23:48:40Z</dcterms:created>
  <dcterms:modified xsi:type="dcterms:W3CDTF">2019-10-09T02:49:20Z</dcterms:modified>
</cp:coreProperties>
</file>