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3" r:id="rId7"/>
    <p:sldId id="264" r:id="rId8"/>
    <p:sldId id="261" r:id="rId9"/>
    <p:sldId id="274" r:id="rId10"/>
    <p:sldId id="272" r:id="rId11"/>
    <p:sldId id="273" r:id="rId12"/>
    <p:sldId id="275" r:id="rId13"/>
    <p:sldId id="268" r:id="rId14"/>
    <p:sldId id="269" r:id="rId15"/>
    <p:sldId id="270" r:id="rId16"/>
    <p:sldId id="271" r:id="rId17"/>
    <p:sldId id="279" r:id="rId18"/>
    <p:sldId id="276" r:id="rId19"/>
    <p:sldId id="278" r:id="rId20"/>
    <p:sldId id="277" r:id="rId21"/>
    <p:sldId id="266" r:id="rId22"/>
    <p:sldId id="281" r:id="rId23"/>
    <p:sldId id="28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showGuides="1">
      <p:cViewPr varScale="1">
        <p:scale>
          <a:sx n="138" d="100"/>
          <a:sy n="138" d="100"/>
        </p:scale>
        <p:origin x="-120"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639DA9-3EAB-0743-ACF5-80313A4CC431}" type="datetimeFigureOut">
              <a:rPr lang="en-US"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39DA9-3EAB-0743-ACF5-80313A4CC431}" type="datetimeFigureOut">
              <a:rPr lang="en-US"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39DA9-3EAB-0743-ACF5-80313A4CC431}" type="datetimeFigureOut">
              <a:rPr lang="en-US"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39DA9-3EAB-0743-ACF5-80313A4CC431}" type="datetimeFigureOut">
              <a:rPr lang="en-US"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639DA9-3EAB-0743-ACF5-80313A4CC431}" type="datetimeFigureOut">
              <a:rPr lang="en-US"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639DA9-3EAB-0743-ACF5-80313A4CC431}" type="datetimeFigureOut">
              <a:rPr lang="en-US" smtClean="0"/>
              <a:pPr/>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639DA9-3EAB-0743-ACF5-80313A4CC431}" type="datetimeFigureOut">
              <a:rPr lang="en-US" smtClean="0"/>
              <a:pPr/>
              <a:t>10/9/14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639DA9-3EAB-0743-ACF5-80313A4CC431}" type="datetimeFigureOut">
              <a:rPr lang="en-US" smtClean="0"/>
              <a:pPr/>
              <a:t>10/9/14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9DA9-3EAB-0743-ACF5-80313A4CC431}" type="datetimeFigureOut">
              <a:rPr lang="en-US" smtClean="0"/>
              <a:pPr/>
              <a:t>10/9/14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39DA9-3EAB-0743-ACF5-80313A4CC431}" type="datetimeFigureOut">
              <a:rPr lang="en-US" smtClean="0"/>
              <a:pPr/>
              <a:t>10/9/14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gif"/><Relationship Id="rId3" Type="http://schemas.openxmlformats.org/officeDocument/2006/relationships/image" Target="../media/image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 Id="rId3" Type="http://schemas.openxmlformats.org/officeDocument/2006/relationships/image" Target="../media/image1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Geolog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1755_Lisbon_earthquak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4</a:t>
            </a:r>
            <a:endParaRPr lang="en-US" dirty="0"/>
          </a:p>
        </p:txBody>
      </p:sp>
      <p:sp>
        <p:nvSpPr>
          <p:cNvPr id="3" name="Subtitle 2"/>
          <p:cNvSpPr>
            <a:spLocks noGrp="1"/>
          </p:cNvSpPr>
          <p:nvPr>
            <p:ph type="subTitle" idx="1"/>
          </p:nvPr>
        </p:nvSpPr>
        <p:spPr/>
        <p:txBody>
          <a:bodyPr/>
          <a:lstStyle/>
          <a:p>
            <a:r>
              <a:rPr lang="en-US" dirty="0" smtClean="0">
                <a:solidFill>
                  <a:srgbClr val="0000FF"/>
                </a:solidFill>
              </a:rPr>
              <a:t>Earthquake Seismology</a:t>
            </a:r>
          </a:p>
          <a:p>
            <a:r>
              <a:rPr lang="en-US" dirty="0" smtClean="0">
                <a:solidFill>
                  <a:srgbClr val="0000FF"/>
                </a:solidFill>
              </a:rPr>
              <a:t>John Rundle </a:t>
            </a:r>
            <a:r>
              <a:rPr lang="en-US" dirty="0" smtClean="0">
                <a:solidFill>
                  <a:srgbClr val="0000FF"/>
                </a:solidFill>
              </a:rPr>
              <a:t>GEL131</a:t>
            </a:r>
            <a:endParaRPr lang="en-US"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-2</a:t>
            </a:r>
            <a:br>
              <a:rPr lang="en-US" dirty="0" smtClean="0"/>
            </a:br>
            <a:r>
              <a:rPr lang="en-US" sz="2000" dirty="0" smtClean="0">
                <a:solidFill>
                  <a:srgbClr val="800000"/>
                </a:solidFill>
              </a:rPr>
              <a:t>http://</a:t>
            </a:r>
            <a:r>
              <a:rPr lang="en-US" sz="2000" dirty="0" err="1" smtClean="0">
                <a:solidFill>
                  <a:srgbClr val="800000"/>
                </a:solidFill>
              </a:rPr>
              <a:t>en.wikipedia.org</a:t>
            </a:r>
            <a:r>
              <a:rPr lang="en-US" sz="2000" dirty="0" smtClean="0">
                <a:solidFill>
                  <a:srgbClr val="800000"/>
                </a:solidFill>
              </a:rPr>
              <a:t>/wiki/Wave</a:t>
            </a:r>
            <a:endParaRPr lang="en-US" sz="2000" dirty="0">
              <a:solidFill>
                <a:srgbClr val="800000"/>
              </a:solidFill>
            </a:endParaRPr>
          </a:p>
        </p:txBody>
      </p:sp>
      <p:sp>
        <p:nvSpPr>
          <p:cNvPr id="4" name="Content Placeholder 3"/>
          <p:cNvSpPr>
            <a:spLocks noGrp="1"/>
          </p:cNvSpPr>
          <p:nvPr>
            <p:ph sz="half" idx="1"/>
          </p:nvPr>
        </p:nvSpPr>
        <p:spPr/>
        <p:txBody>
          <a:bodyPr>
            <a:normAutofit/>
          </a:bodyPr>
          <a:lstStyle/>
          <a:p>
            <a:r>
              <a:rPr lang="en-US" sz="2000" dirty="0" smtClean="0"/>
              <a:t>The simplest kind of wave is a "sinusoidal" wave</a:t>
            </a:r>
          </a:p>
          <a:p>
            <a:r>
              <a:rPr lang="en-US" sz="2000" dirty="0" smtClean="0"/>
              <a:t>It corresponds to what is called "simple harmonic motion"</a:t>
            </a:r>
          </a:p>
          <a:p>
            <a:r>
              <a:rPr lang="en-US" sz="2000" dirty="0" err="1" smtClean="0"/>
              <a:t>SHM</a:t>
            </a:r>
            <a:r>
              <a:rPr lang="en-US" sz="2000" dirty="0" smtClean="0"/>
              <a:t> is shown by the repetitive oscillation of the small circle at right</a:t>
            </a:r>
          </a:p>
          <a:p>
            <a:r>
              <a:rPr lang="en-US" sz="2000" dirty="0" smtClean="0"/>
              <a:t>This is also an example of a "traveling" wave</a:t>
            </a:r>
            <a:endParaRPr lang="en-US" sz="2000" dirty="0"/>
          </a:p>
        </p:txBody>
      </p:sp>
      <p:pic>
        <p:nvPicPr>
          <p:cNvPr id="7" name="Content Placeholder 6" descr="220px-Simple_harmonic_motion_animation.gif"/>
          <p:cNvPicPr>
            <a:picLocks noGrp="1" noChangeAspect="1"/>
          </p:cNvPicPr>
          <p:nvPr>
            <p:ph sz="half" idx="2"/>
          </p:nvPr>
        </p:nvPicPr>
        <p:blipFill>
          <a:blip r:embed="rId2"/>
          <a:srcRect t="-68533" b="-68533"/>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- 3</a:t>
            </a:r>
            <a:br>
              <a:rPr lang="en-US" dirty="0" smtClean="0"/>
            </a:br>
            <a:r>
              <a:rPr lang="en-US" sz="2000" dirty="0" smtClean="0">
                <a:solidFill>
                  <a:srgbClr val="800000"/>
                </a:solidFill>
              </a:rPr>
              <a:t>http://</a:t>
            </a:r>
            <a:r>
              <a:rPr lang="en-US" sz="2000" dirty="0" err="1" smtClean="0">
                <a:solidFill>
                  <a:srgbClr val="800000"/>
                </a:solidFill>
              </a:rPr>
              <a:t>en.wikipedia.org</a:t>
            </a:r>
            <a:r>
              <a:rPr lang="en-US" sz="2000" dirty="0" smtClean="0">
                <a:solidFill>
                  <a:srgbClr val="800000"/>
                </a:solidFill>
              </a:rPr>
              <a:t>/wiki/Wave</a:t>
            </a:r>
            <a:endParaRPr lang="en-US" sz="2000" dirty="0">
              <a:solidFill>
                <a:srgbClr val="800000"/>
              </a:solidFill>
            </a:endParaRPr>
          </a:p>
        </p:txBody>
      </p:sp>
      <p:sp>
        <p:nvSpPr>
          <p:cNvPr id="4" name="Content Placeholder 3"/>
          <p:cNvSpPr>
            <a:spLocks noGrp="1"/>
          </p:cNvSpPr>
          <p:nvPr>
            <p:ph sz="half" idx="1"/>
          </p:nvPr>
        </p:nvSpPr>
        <p:spPr/>
        <p:txBody>
          <a:bodyPr>
            <a:normAutofit/>
          </a:bodyPr>
          <a:lstStyle/>
          <a:p>
            <a:r>
              <a:rPr lang="en-US" sz="2000" dirty="0" smtClean="0"/>
              <a:t>Waves can be "standing waves"</a:t>
            </a:r>
          </a:p>
          <a:p>
            <a:r>
              <a:rPr lang="en-US" sz="2000" dirty="0" smtClean="0"/>
              <a:t>Examples are shown here an in the next few slides</a:t>
            </a:r>
          </a:p>
          <a:p>
            <a:r>
              <a:rPr lang="en-US" sz="2000" dirty="0" smtClean="0"/>
              <a:t>This is in contrast to the “traveling wave” which we saw in the previous slide</a:t>
            </a:r>
          </a:p>
          <a:p>
            <a:r>
              <a:rPr lang="en-US" sz="2000" dirty="0" smtClean="0"/>
              <a:t>Standing waves do not appear to move, they vibrate “</a:t>
            </a:r>
            <a:r>
              <a:rPr lang="en-US" sz="2000" smtClean="0"/>
              <a:t>in place”</a:t>
            </a:r>
            <a:endParaRPr lang="en-US" sz="2000" dirty="0" smtClean="0"/>
          </a:p>
          <a:p>
            <a:endParaRPr lang="en-US" sz="2000" dirty="0"/>
          </a:p>
        </p:txBody>
      </p:sp>
      <p:pic>
        <p:nvPicPr>
          <p:cNvPr id="7" name="Content Placeholder 6" descr="Standing_wave.gif"/>
          <p:cNvPicPr>
            <a:picLocks noGrp="1" noChangeAspect="1"/>
          </p:cNvPicPr>
          <p:nvPr>
            <p:ph sz="half" idx="2"/>
          </p:nvPr>
        </p:nvPicPr>
        <p:blipFill>
          <a:blip r:embed="rId2"/>
          <a:srcRect t="-118101" b="-118101"/>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- 4</a:t>
            </a:r>
            <a:br>
              <a:rPr lang="en-US" dirty="0" smtClean="0"/>
            </a:br>
            <a:r>
              <a:rPr lang="en-US" sz="2000" dirty="0" smtClean="0">
                <a:solidFill>
                  <a:srgbClr val="800000"/>
                </a:solidFill>
              </a:rPr>
              <a:t>http://</a:t>
            </a:r>
            <a:r>
              <a:rPr lang="en-US" sz="2000" dirty="0" err="1" smtClean="0">
                <a:solidFill>
                  <a:srgbClr val="800000"/>
                </a:solidFill>
              </a:rPr>
              <a:t>en.wikipedia.org</a:t>
            </a:r>
            <a:r>
              <a:rPr lang="en-US" sz="2000" dirty="0" smtClean="0">
                <a:solidFill>
                  <a:srgbClr val="800000"/>
                </a:solidFill>
              </a:rPr>
              <a:t>/wiki/Wave</a:t>
            </a:r>
            <a:endParaRPr lang="en-US" sz="2000" dirty="0">
              <a:solidFill>
                <a:srgbClr val="800000"/>
              </a:solidFill>
            </a:endParaRPr>
          </a:p>
        </p:txBody>
      </p:sp>
      <p:pic>
        <p:nvPicPr>
          <p:cNvPr id="6" name="Content Placeholder 5" descr="Standing_waves_on_a_string.gif"/>
          <p:cNvPicPr>
            <a:picLocks noGrp="1" noChangeAspect="1"/>
          </p:cNvPicPr>
          <p:nvPr>
            <p:ph sz="half" idx="1"/>
          </p:nvPr>
        </p:nvPicPr>
        <p:blipFill>
          <a:blip r:embed="rId2"/>
          <a:srcRect t="-9505" b="-9505"/>
          <a:stretch>
            <a:fillRect/>
          </a:stretch>
        </p:blipFill>
        <p:spPr/>
      </p:pic>
      <p:pic>
        <p:nvPicPr>
          <p:cNvPr id="8" name="Content Placeholder 7" descr="120px-Drum_vibration_mode21.gif"/>
          <p:cNvPicPr>
            <a:picLocks noGrp="1" noChangeAspect="1"/>
          </p:cNvPicPr>
          <p:nvPr>
            <p:ph sz="half" idx="2"/>
          </p:nvPr>
        </p:nvPicPr>
        <p:blipFill>
          <a:blip r:embed="rId3"/>
          <a:srcRect t="-56731" b="-56731"/>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- 5</a:t>
            </a:r>
            <a:br>
              <a:rPr lang="en-US" dirty="0" smtClean="0"/>
            </a:br>
            <a:r>
              <a:rPr lang="en-US" sz="2000" dirty="0" smtClean="0">
                <a:solidFill>
                  <a:srgbClr val="800000"/>
                </a:solidFill>
              </a:rPr>
              <a:t>http://</a:t>
            </a:r>
            <a:r>
              <a:rPr lang="en-US" sz="2000" dirty="0" err="1" smtClean="0">
                <a:solidFill>
                  <a:srgbClr val="800000"/>
                </a:solidFill>
              </a:rPr>
              <a:t>en.wikipedia.org</a:t>
            </a:r>
            <a:r>
              <a:rPr lang="en-US" sz="2000" dirty="0" smtClean="0">
                <a:solidFill>
                  <a:srgbClr val="800000"/>
                </a:solidFill>
              </a:rPr>
              <a:t>/wiki/Wave</a:t>
            </a:r>
            <a:endParaRPr lang="en-US" sz="2000" dirty="0">
              <a:solidFill>
                <a:srgbClr val="800000"/>
              </a:solidFill>
            </a:endParaRPr>
          </a:p>
        </p:txBody>
      </p:sp>
      <p:sp>
        <p:nvSpPr>
          <p:cNvPr id="4" name="Content Placeholder 3"/>
          <p:cNvSpPr>
            <a:spLocks noGrp="1"/>
          </p:cNvSpPr>
          <p:nvPr>
            <p:ph sz="half" idx="1"/>
          </p:nvPr>
        </p:nvSpPr>
        <p:spPr/>
        <p:txBody>
          <a:bodyPr>
            <a:normAutofit/>
          </a:bodyPr>
          <a:lstStyle/>
          <a:p>
            <a:r>
              <a:rPr lang="en-US" sz="2000" dirty="0" smtClean="0"/>
              <a:t>There are many types of simple waves</a:t>
            </a:r>
          </a:p>
          <a:p>
            <a:pPr lvl="1"/>
            <a:r>
              <a:rPr lang="en-US" sz="1600" dirty="0" smtClean="0"/>
              <a:t>Sinusoidal</a:t>
            </a:r>
          </a:p>
          <a:p>
            <a:pPr lvl="1"/>
            <a:r>
              <a:rPr lang="en-US" sz="1600" dirty="0" smtClean="0"/>
              <a:t>Square</a:t>
            </a:r>
          </a:p>
          <a:p>
            <a:pPr lvl="1"/>
            <a:r>
              <a:rPr lang="en-US" sz="1600" dirty="0" smtClean="0"/>
              <a:t>Triangle</a:t>
            </a:r>
          </a:p>
          <a:p>
            <a:pPr lvl="1"/>
            <a:r>
              <a:rPr lang="en-US" sz="1600" dirty="0" err="1" smtClean="0"/>
              <a:t>Sawtooth</a:t>
            </a:r>
            <a:endParaRPr lang="en-US" sz="1600" dirty="0" smtClean="0"/>
          </a:p>
          <a:p>
            <a:r>
              <a:rPr lang="en-US" sz="2000" dirty="0" smtClean="0"/>
              <a:t>They all have a wavelength, an amplitude, and a frequency</a:t>
            </a:r>
          </a:p>
          <a:p>
            <a:r>
              <a:rPr lang="en-US" sz="2000" dirty="0" smtClean="0"/>
              <a:t>Waves can also have a relative position in space called the "phase" of the wave</a:t>
            </a:r>
            <a:endParaRPr lang="en-US" sz="2000" dirty="0"/>
          </a:p>
        </p:txBody>
      </p:sp>
      <p:pic>
        <p:nvPicPr>
          <p:cNvPr id="7" name="Content Placeholder 6" descr="Waveforms.svg.png"/>
          <p:cNvPicPr>
            <a:picLocks noGrp="1" noChangeAspect="1"/>
          </p:cNvPicPr>
          <p:nvPr>
            <p:ph sz="half" idx="2"/>
          </p:nvPr>
        </p:nvPicPr>
        <p:blipFill>
          <a:blip r:embed="rId2"/>
          <a:srcRect t="-14999" b="-14999"/>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- 6</a:t>
            </a:r>
            <a:br>
              <a:rPr lang="en-US" dirty="0" smtClean="0"/>
            </a:br>
            <a:r>
              <a:rPr lang="en-US" sz="2000" dirty="0" smtClean="0">
                <a:solidFill>
                  <a:srgbClr val="800000"/>
                </a:solidFill>
              </a:rPr>
              <a:t>http://</a:t>
            </a:r>
            <a:r>
              <a:rPr lang="en-US" sz="2000" dirty="0" err="1" smtClean="0">
                <a:solidFill>
                  <a:srgbClr val="800000"/>
                </a:solidFill>
              </a:rPr>
              <a:t>en.wikipedia.org</a:t>
            </a:r>
            <a:r>
              <a:rPr lang="en-US" sz="2000" dirty="0" smtClean="0">
                <a:solidFill>
                  <a:srgbClr val="800000"/>
                </a:solidFill>
              </a:rPr>
              <a:t>/wiki/Wave</a:t>
            </a:r>
            <a:endParaRPr lang="en-US" sz="2000" dirty="0">
              <a:solidFill>
                <a:srgbClr val="800000"/>
              </a:solidFill>
            </a:endParaRPr>
          </a:p>
        </p:txBody>
      </p:sp>
      <p:sp>
        <p:nvSpPr>
          <p:cNvPr id="4" name="Content Placeholder 3"/>
          <p:cNvSpPr>
            <a:spLocks noGrp="1"/>
          </p:cNvSpPr>
          <p:nvPr>
            <p:ph sz="half" idx="1"/>
          </p:nvPr>
        </p:nvSpPr>
        <p:spPr/>
        <p:txBody>
          <a:bodyPr>
            <a:normAutofit/>
          </a:bodyPr>
          <a:lstStyle/>
          <a:p>
            <a:r>
              <a:rPr lang="en-US" sz="2000" dirty="0" smtClean="0"/>
              <a:t>Waves can be combined through a process called "linear superposition"</a:t>
            </a:r>
          </a:p>
          <a:p>
            <a:r>
              <a:rPr lang="en-US" sz="2000" dirty="0" smtClean="0"/>
              <a:t>A group of simple waves is called a "wave packet"</a:t>
            </a:r>
          </a:p>
          <a:p>
            <a:r>
              <a:rPr lang="en-US" sz="2000" dirty="0" smtClean="0"/>
              <a:t>The outline of the wave packet is called the "envelope" of the wave packet</a:t>
            </a:r>
          </a:p>
          <a:p>
            <a:r>
              <a:rPr lang="en-US" sz="2000" dirty="0" smtClean="0"/>
              <a:t>Waves packets like this show "dispersion"</a:t>
            </a:r>
          </a:p>
          <a:p>
            <a:pPr>
              <a:buNone/>
            </a:pPr>
            <a:endParaRPr lang="en-US" sz="2000" dirty="0"/>
          </a:p>
        </p:txBody>
      </p:sp>
      <p:pic>
        <p:nvPicPr>
          <p:cNvPr id="7" name="Content Placeholder 6" descr="800px-Wave_packet.svg.png"/>
          <p:cNvPicPr>
            <a:picLocks noGrp="1" noChangeAspect="1"/>
          </p:cNvPicPr>
          <p:nvPr>
            <p:ph sz="half" idx="2"/>
          </p:nvPr>
        </p:nvPicPr>
        <p:blipFill>
          <a:blip r:embed="rId2"/>
          <a:srcRect t="-27422" b="-27422"/>
          <a:stretch>
            <a:fillRect/>
          </a:stretch>
        </p:blipFill>
        <p:spPr>
          <a:xfrm>
            <a:off x="4648200" y="1600200"/>
            <a:ext cx="4038600" cy="2012771"/>
          </a:xfrm>
        </p:spPr>
      </p:pic>
      <p:pic>
        <p:nvPicPr>
          <p:cNvPr id="9" name="Picture 8" descr="Wave_packet_(dispersion).gif"/>
          <p:cNvPicPr>
            <a:picLocks noChangeAspect="1"/>
          </p:cNvPicPr>
          <p:nvPr/>
        </p:nvPicPr>
        <p:blipFill>
          <a:blip r:embed="rId3"/>
          <a:stretch>
            <a:fillRect/>
          </a:stretch>
        </p:blipFill>
        <p:spPr>
          <a:xfrm>
            <a:off x="4774064" y="3842477"/>
            <a:ext cx="3912735" cy="199628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- 7</a:t>
            </a:r>
            <a:br>
              <a:rPr lang="en-US" dirty="0" smtClean="0"/>
            </a:br>
            <a:r>
              <a:rPr lang="en-US" sz="2000" dirty="0" smtClean="0">
                <a:solidFill>
                  <a:srgbClr val="800000"/>
                </a:solidFill>
              </a:rPr>
              <a:t>http://</a:t>
            </a:r>
            <a:r>
              <a:rPr lang="en-US" sz="2000" dirty="0" err="1" smtClean="0">
                <a:solidFill>
                  <a:srgbClr val="800000"/>
                </a:solidFill>
              </a:rPr>
              <a:t>en.wikipedia.org</a:t>
            </a:r>
            <a:r>
              <a:rPr lang="en-US" sz="2000" dirty="0" smtClean="0">
                <a:solidFill>
                  <a:srgbClr val="800000"/>
                </a:solidFill>
              </a:rPr>
              <a:t>/wiki/Wave</a:t>
            </a:r>
            <a:endParaRPr lang="en-US" sz="2000" dirty="0">
              <a:solidFill>
                <a:srgbClr val="800000"/>
              </a:solidFill>
            </a:endParaRPr>
          </a:p>
        </p:txBody>
      </p:sp>
      <p:sp>
        <p:nvSpPr>
          <p:cNvPr id="4" name="Content Placeholder 3"/>
          <p:cNvSpPr>
            <a:spLocks noGrp="1"/>
          </p:cNvSpPr>
          <p:nvPr>
            <p:ph sz="half" idx="1"/>
          </p:nvPr>
        </p:nvSpPr>
        <p:spPr/>
        <p:txBody>
          <a:bodyPr>
            <a:normAutofit/>
          </a:bodyPr>
          <a:lstStyle/>
          <a:p>
            <a:r>
              <a:rPr lang="en-US" sz="2000" dirty="0" smtClean="0"/>
              <a:t>Simple (elementary) traveling waves propagate with a "phase velocity"</a:t>
            </a:r>
          </a:p>
          <a:p>
            <a:r>
              <a:rPr lang="en-US" sz="2000" dirty="0" smtClean="0"/>
              <a:t>Complex combinations of waves travel with a "group velocity"</a:t>
            </a:r>
          </a:p>
          <a:p>
            <a:r>
              <a:rPr lang="en-US" sz="2000" dirty="0" smtClean="0"/>
              <a:t> Red dot is moving at the phase velocity</a:t>
            </a:r>
          </a:p>
          <a:p>
            <a:r>
              <a:rPr lang="en-US" sz="2000" dirty="0" smtClean="0"/>
              <a:t>Green dot is moving at the group velocity</a:t>
            </a:r>
          </a:p>
          <a:p>
            <a:r>
              <a:rPr lang="en-US" sz="2000" dirty="0" smtClean="0"/>
              <a:t>This is an example of wave "dispersion"</a:t>
            </a:r>
            <a:endParaRPr lang="en-US" sz="2000" dirty="0"/>
          </a:p>
        </p:txBody>
      </p:sp>
      <p:pic>
        <p:nvPicPr>
          <p:cNvPr id="6" name="Content Placeholder 5" descr="Wave_group.gif"/>
          <p:cNvPicPr>
            <a:picLocks noGrp="1" noChangeAspect="1"/>
          </p:cNvPicPr>
          <p:nvPr>
            <p:ph sz="half" idx="2"/>
          </p:nvPr>
        </p:nvPicPr>
        <p:blipFill>
          <a:blip r:embed="rId2"/>
          <a:srcRect t="-741266" b="-741266"/>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- 8</a:t>
            </a:r>
            <a:br>
              <a:rPr lang="en-US" dirty="0" smtClean="0"/>
            </a:br>
            <a:r>
              <a:rPr lang="en-US" sz="2000" dirty="0" smtClean="0">
                <a:solidFill>
                  <a:srgbClr val="800000"/>
                </a:solidFill>
              </a:rPr>
              <a:t>http://</a:t>
            </a:r>
            <a:r>
              <a:rPr lang="en-US" sz="2000" dirty="0" err="1" smtClean="0">
                <a:solidFill>
                  <a:srgbClr val="800000"/>
                </a:solidFill>
              </a:rPr>
              <a:t>en.wikipedia.org</a:t>
            </a:r>
            <a:r>
              <a:rPr lang="en-US" sz="2000" dirty="0" smtClean="0">
                <a:solidFill>
                  <a:srgbClr val="800000"/>
                </a:solidFill>
              </a:rPr>
              <a:t>/wiki/Wave</a:t>
            </a:r>
            <a:endParaRPr lang="en-US" sz="2000" dirty="0">
              <a:solidFill>
                <a:srgbClr val="800000"/>
              </a:solidFill>
            </a:endParaRPr>
          </a:p>
        </p:txBody>
      </p:sp>
      <p:sp>
        <p:nvSpPr>
          <p:cNvPr id="4" name="Content Placeholder 3"/>
          <p:cNvSpPr>
            <a:spLocks noGrp="1"/>
          </p:cNvSpPr>
          <p:nvPr>
            <p:ph sz="half" idx="1"/>
          </p:nvPr>
        </p:nvSpPr>
        <p:spPr/>
        <p:txBody>
          <a:bodyPr>
            <a:normAutofit/>
          </a:bodyPr>
          <a:lstStyle/>
          <a:p>
            <a:r>
              <a:rPr lang="en-US" sz="2000" dirty="0" smtClean="0"/>
              <a:t>Traveling waves can both reflect and refract</a:t>
            </a:r>
          </a:p>
          <a:p>
            <a:r>
              <a:rPr lang="en-US" sz="2000" dirty="0" smtClean="0"/>
              <a:t>Reflection happens when the waves strike a surface in the medium, and the energy is bounced back</a:t>
            </a:r>
          </a:p>
          <a:p>
            <a:r>
              <a:rPr lang="en-US" sz="2000" dirty="0" smtClean="0"/>
              <a:t>Refraction happens when a wave passes from one medium into another with a different characteristic wave speed </a:t>
            </a:r>
          </a:p>
          <a:p>
            <a:r>
              <a:rPr lang="en-US" sz="2000" dirty="0" smtClean="0"/>
              <a:t>The waves show a change of speed and direction in the second medium</a:t>
            </a:r>
            <a:endParaRPr lang="en-US" sz="2000" dirty="0"/>
          </a:p>
        </p:txBody>
      </p:sp>
      <p:pic>
        <p:nvPicPr>
          <p:cNvPr id="6" name="Content Placeholder 5" descr="Wave_refraction.gif"/>
          <p:cNvPicPr>
            <a:picLocks noGrp="1" noChangeAspect="1"/>
          </p:cNvPicPr>
          <p:nvPr>
            <p:ph sz="half" idx="2"/>
          </p:nvPr>
        </p:nvPicPr>
        <p:blipFill>
          <a:blip r:embed="rId2"/>
          <a:srcRect t="-29878" b="-2987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Seismic Waves are More Complex</a:t>
            </a:r>
            <a:endParaRPr lang="en-US" dirty="0"/>
          </a:p>
        </p:txBody>
      </p:sp>
      <p:sp>
        <p:nvSpPr>
          <p:cNvPr id="3" name="Content Placeholder 2"/>
          <p:cNvSpPr>
            <a:spLocks noGrp="1"/>
          </p:cNvSpPr>
          <p:nvPr>
            <p:ph sz="half" idx="1"/>
          </p:nvPr>
        </p:nvSpPr>
        <p:spPr/>
        <p:txBody>
          <a:bodyPr>
            <a:normAutofit/>
          </a:bodyPr>
          <a:lstStyle/>
          <a:p>
            <a:r>
              <a:rPr lang="en-US" sz="2000" dirty="0" smtClean="0"/>
              <a:t>This is a typical local earthquake seismogram</a:t>
            </a:r>
          </a:p>
          <a:p>
            <a:r>
              <a:rPr lang="en-US" sz="2000" dirty="0" err="1" smtClean="0"/>
              <a:t>P</a:t>
            </a:r>
            <a:r>
              <a:rPr lang="en-US" sz="2000" dirty="0" smtClean="0"/>
              <a:t> waves travel faster than </a:t>
            </a:r>
            <a:r>
              <a:rPr lang="en-US" sz="2000" dirty="0" err="1" smtClean="0"/>
              <a:t>S</a:t>
            </a:r>
            <a:r>
              <a:rPr lang="en-US" sz="2000" dirty="0" smtClean="0"/>
              <a:t> waves, typically by a factor of about 5/3</a:t>
            </a:r>
          </a:p>
          <a:p>
            <a:r>
              <a:rPr lang="en-US" sz="2000" dirty="0" smtClean="0"/>
              <a:t>The </a:t>
            </a:r>
            <a:r>
              <a:rPr lang="en-US" sz="2000" dirty="0" err="1" smtClean="0"/>
              <a:t>P</a:t>
            </a:r>
            <a:r>
              <a:rPr lang="en-US" sz="2000" dirty="0" smtClean="0"/>
              <a:t> wave arrives first</a:t>
            </a:r>
          </a:p>
          <a:p>
            <a:r>
              <a:rPr lang="en-US" sz="2000" dirty="0" smtClean="0"/>
              <a:t>The </a:t>
            </a:r>
            <a:r>
              <a:rPr lang="en-US" sz="2000" dirty="0" err="1" smtClean="0"/>
              <a:t>S</a:t>
            </a:r>
            <a:r>
              <a:rPr lang="en-US" sz="2000" dirty="0" smtClean="0"/>
              <a:t> wave arrives second</a:t>
            </a:r>
          </a:p>
          <a:p>
            <a:r>
              <a:rPr lang="en-US" sz="2000" dirty="0" smtClean="0"/>
              <a:t>You can tell how far away the earthquake is from the seismometer by multiplying the </a:t>
            </a:r>
            <a:r>
              <a:rPr lang="en-US" sz="2000" dirty="0" err="1" smtClean="0"/>
              <a:t>P-S</a:t>
            </a:r>
            <a:r>
              <a:rPr lang="en-US" sz="2000" dirty="0" smtClean="0"/>
              <a:t> time by 6</a:t>
            </a:r>
          </a:p>
          <a:p>
            <a:r>
              <a:rPr lang="en-US" sz="2000" dirty="0" smtClean="0"/>
              <a:t>Here the earthquake is about 60 km from the seismometer</a:t>
            </a:r>
          </a:p>
        </p:txBody>
      </p:sp>
      <p:pic>
        <p:nvPicPr>
          <p:cNvPr id="5" name="Content Placeholder 4" descr="Seismogram.gif"/>
          <p:cNvPicPr>
            <a:picLocks noGrp="1" noChangeAspect="1"/>
          </p:cNvPicPr>
          <p:nvPr>
            <p:ph sz="half" idx="2"/>
          </p:nvPr>
        </p:nvPicPr>
        <p:blipFill>
          <a:blip r:embed="rId2"/>
          <a:srcRect t="-32583" b="-32583"/>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Seismographs and Seismometers</a:t>
            </a:r>
            <a:br>
              <a:rPr lang="en-US" dirty="0" smtClean="0"/>
            </a:br>
            <a:r>
              <a:rPr lang="en-US" sz="2000" dirty="0" smtClean="0">
                <a:solidFill>
                  <a:srgbClr val="800000"/>
                </a:solidFill>
              </a:rPr>
              <a:t>http://</a:t>
            </a:r>
            <a:r>
              <a:rPr lang="en-US" sz="2000" dirty="0" err="1" smtClean="0">
                <a:solidFill>
                  <a:srgbClr val="800000"/>
                </a:solidFill>
              </a:rPr>
              <a:t>en.wikipedia.org</a:t>
            </a:r>
            <a:r>
              <a:rPr lang="en-US" sz="2000" dirty="0" smtClean="0">
                <a:solidFill>
                  <a:srgbClr val="800000"/>
                </a:solidFill>
              </a:rPr>
              <a:t>/wiki/Seismometer</a:t>
            </a:r>
            <a:endParaRPr lang="en-US" dirty="0"/>
          </a:p>
        </p:txBody>
      </p:sp>
      <p:sp>
        <p:nvSpPr>
          <p:cNvPr id="3" name="Content Placeholder 2"/>
          <p:cNvSpPr>
            <a:spLocks noGrp="1"/>
          </p:cNvSpPr>
          <p:nvPr>
            <p:ph sz="half" idx="1"/>
          </p:nvPr>
        </p:nvSpPr>
        <p:spPr/>
        <p:txBody>
          <a:bodyPr>
            <a:normAutofit lnSpcReduction="10000"/>
          </a:bodyPr>
          <a:lstStyle/>
          <a:p>
            <a:r>
              <a:rPr lang="en-US" sz="2000" dirty="0" smtClean="0"/>
              <a:t>Early </a:t>
            </a:r>
            <a:r>
              <a:rPr lang="en-US" sz="2000" dirty="0" err="1" smtClean="0"/>
              <a:t>seismoscopes</a:t>
            </a:r>
            <a:r>
              <a:rPr lang="en-US" sz="2000" dirty="0" smtClean="0"/>
              <a:t> could only determine that an earthquake has occurred, and from which direction the waves were traveling</a:t>
            </a:r>
          </a:p>
          <a:p>
            <a:r>
              <a:rPr lang="en-US" sz="2000" dirty="0" smtClean="0"/>
              <a:t>At right, a </a:t>
            </a:r>
            <a:r>
              <a:rPr lang="en-US" sz="2000" dirty="0" err="1" smtClean="0"/>
              <a:t>seismoscope</a:t>
            </a:r>
            <a:r>
              <a:rPr lang="en-US" sz="2000" dirty="0" smtClean="0"/>
              <a:t> from the Han dynasty, China, AD132</a:t>
            </a:r>
          </a:p>
          <a:p>
            <a:r>
              <a:rPr lang="en-US" sz="2000" dirty="0" smtClean="0"/>
              <a:t>The dragons held metal balls in their mouths</a:t>
            </a:r>
          </a:p>
          <a:p>
            <a:r>
              <a:rPr lang="en-US" sz="2000" dirty="0" smtClean="0"/>
              <a:t>Seismic waves from a given direction would cause that ball to fall into the receptacle</a:t>
            </a:r>
          </a:p>
          <a:p>
            <a:r>
              <a:rPr lang="en-US" sz="2000" dirty="0" smtClean="0"/>
              <a:t>The observer could then tell from which direction the waves originated</a:t>
            </a:r>
          </a:p>
        </p:txBody>
      </p:sp>
      <p:pic>
        <p:nvPicPr>
          <p:cNvPr id="5" name="Content Placeholder 4" descr="EastHanSeismograph.JPG"/>
          <p:cNvPicPr>
            <a:picLocks noGrp="1" noChangeAspect="1"/>
          </p:cNvPicPr>
          <p:nvPr>
            <p:ph sz="half" idx="2"/>
          </p:nvPr>
        </p:nvPicPr>
        <p:blipFill>
          <a:blip r:embed="rId2"/>
          <a:srcRect l="-4376" r="-4376"/>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Early Seismometer was a Wood-Anderson </a:t>
            </a:r>
            <a:r>
              <a:rPr lang="en-US" dirty="0" err="1" smtClean="0"/>
              <a:t>Torsional</a:t>
            </a:r>
            <a:r>
              <a:rPr lang="en-US" dirty="0" smtClean="0"/>
              <a:t> Seismometer</a:t>
            </a:r>
            <a:endParaRPr lang="en-US" dirty="0"/>
          </a:p>
        </p:txBody>
      </p:sp>
      <p:pic>
        <p:nvPicPr>
          <p:cNvPr id="5" name="Content Placeholder 4" descr="wood_and.jpg"/>
          <p:cNvPicPr>
            <a:picLocks noGrp="1" noChangeAspect="1"/>
          </p:cNvPicPr>
          <p:nvPr>
            <p:ph sz="half" idx="1"/>
          </p:nvPr>
        </p:nvPicPr>
        <p:blipFill>
          <a:blip r:embed="rId2"/>
          <a:srcRect l="-9635" r="-9635"/>
          <a:stretch>
            <a:fillRect/>
          </a:stretch>
        </p:blipFill>
        <p:spPr/>
      </p:pic>
      <p:pic>
        <p:nvPicPr>
          <p:cNvPr id="6" name="Content Placeholder 5" descr="WA_Seis.gif"/>
          <p:cNvPicPr>
            <a:picLocks noGrp="1" noChangeAspect="1"/>
          </p:cNvPicPr>
          <p:nvPr>
            <p:ph sz="half" idx="2"/>
          </p:nvPr>
        </p:nvPicPr>
        <p:blipFill>
          <a:blip r:embed="rId3"/>
          <a:srcRect t="-2857" b="-2857"/>
          <a:stretch>
            <a:fillRect/>
          </a:stretch>
        </p:blipFill>
        <p:spPr/>
      </p:pic>
      <p:sp>
        <p:nvSpPr>
          <p:cNvPr id="7" name="TextBox 6"/>
          <p:cNvSpPr txBox="1"/>
          <p:nvPr/>
        </p:nvSpPr>
        <p:spPr>
          <a:xfrm>
            <a:off x="5268435" y="6152874"/>
            <a:ext cx="2938024" cy="307777"/>
          </a:xfrm>
          <a:prstGeom prst="rect">
            <a:avLst/>
          </a:prstGeom>
          <a:noFill/>
        </p:spPr>
        <p:txBody>
          <a:bodyPr wrap="none" rtlCol="0">
            <a:spAutoFit/>
          </a:bodyPr>
          <a:lstStyle/>
          <a:p>
            <a:r>
              <a:rPr lang="en-US" sz="1400" dirty="0" err="1" smtClean="0"/>
              <a:t>eqseis.geosc.psu.edu</a:t>
            </a:r>
            <a:r>
              <a:rPr lang="en-US" sz="1400" dirty="0" smtClean="0"/>
              <a:t> (Chuck </a:t>
            </a:r>
            <a:r>
              <a:rPr lang="en-US" sz="1400" dirty="0" err="1" smtClean="0"/>
              <a:t>Ammon</a:t>
            </a:r>
            <a:r>
              <a:rPr lang="en-US" sz="1400" dirty="0" smtClean="0"/>
              <a:t>)</a:t>
            </a:r>
            <a:endParaRPr lang="en-US" sz="1400" dirty="0"/>
          </a:p>
        </p:txBody>
      </p:sp>
      <p:sp>
        <p:nvSpPr>
          <p:cNvPr id="9" name="TextBox 8"/>
          <p:cNvSpPr txBox="1"/>
          <p:nvPr/>
        </p:nvSpPr>
        <p:spPr>
          <a:xfrm>
            <a:off x="108328" y="6167786"/>
            <a:ext cx="4757933" cy="307777"/>
          </a:xfrm>
          <a:prstGeom prst="rect">
            <a:avLst/>
          </a:prstGeom>
          <a:noFill/>
        </p:spPr>
        <p:txBody>
          <a:bodyPr wrap="none" rtlCol="0">
            <a:spAutoFit/>
          </a:bodyPr>
          <a:lstStyle/>
          <a:p>
            <a:r>
              <a:rPr lang="en-US" sz="1400" dirty="0" smtClean="0"/>
              <a:t>http://</a:t>
            </a:r>
            <a:r>
              <a:rPr lang="en-US" sz="1400" dirty="0" err="1" smtClean="0"/>
              <a:t>www.eas.slu.edu/eqc/eqc_instruments/wood_and.html</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Seismology</a:t>
            </a:r>
          </a:p>
          <a:p>
            <a:r>
              <a:rPr lang="en-US" dirty="0" smtClean="0"/>
              <a:t>Brief history of seismology</a:t>
            </a:r>
          </a:p>
          <a:p>
            <a:r>
              <a:rPr lang="en-US" dirty="0" smtClean="0"/>
              <a:t>Waves</a:t>
            </a:r>
          </a:p>
          <a:p>
            <a:r>
              <a:rPr lang="en-US" dirty="0" smtClean="0"/>
              <a:t>Observing earthquake waves</a:t>
            </a:r>
          </a:p>
          <a:p>
            <a:r>
              <a:rPr lang="en-US" dirty="0" smtClean="0"/>
              <a:t>Ground motion</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Seismographs and Seismometers</a:t>
            </a:r>
            <a:br>
              <a:rPr lang="en-US" dirty="0" smtClean="0"/>
            </a:br>
            <a:r>
              <a:rPr lang="en-US" sz="2000" dirty="0" smtClean="0">
                <a:solidFill>
                  <a:srgbClr val="800000"/>
                </a:solidFill>
              </a:rPr>
              <a:t>http://</a:t>
            </a:r>
            <a:r>
              <a:rPr lang="en-US" sz="2000" dirty="0" err="1" smtClean="0">
                <a:solidFill>
                  <a:srgbClr val="800000"/>
                </a:solidFill>
              </a:rPr>
              <a:t>en.wikipedia.org</a:t>
            </a:r>
            <a:r>
              <a:rPr lang="en-US" sz="2000" dirty="0" smtClean="0">
                <a:solidFill>
                  <a:srgbClr val="800000"/>
                </a:solidFill>
              </a:rPr>
              <a:t>/wiki/Seismometer</a:t>
            </a:r>
            <a:endParaRPr lang="en-US" sz="2000" dirty="0">
              <a:solidFill>
                <a:srgbClr val="800000"/>
              </a:solidFill>
            </a:endParaRPr>
          </a:p>
        </p:txBody>
      </p:sp>
      <p:sp>
        <p:nvSpPr>
          <p:cNvPr id="3" name="Content Placeholder 2"/>
          <p:cNvSpPr>
            <a:spLocks noGrp="1"/>
          </p:cNvSpPr>
          <p:nvPr>
            <p:ph sz="half" idx="1"/>
          </p:nvPr>
        </p:nvSpPr>
        <p:spPr/>
        <p:txBody>
          <a:bodyPr>
            <a:normAutofit/>
          </a:bodyPr>
          <a:lstStyle/>
          <a:p>
            <a:r>
              <a:rPr lang="en-US" sz="2000" dirty="0" smtClean="0"/>
              <a:t>A seismograph typically records the seismic wave amplitude as a function of time on a chart or graph</a:t>
            </a:r>
          </a:p>
          <a:p>
            <a:r>
              <a:rPr lang="en-US" sz="2000" dirty="0" smtClean="0"/>
              <a:t>A seismometer measures the amplitude of the waves and records them digitally</a:t>
            </a:r>
          </a:p>
          <a:p>
            <a:r>
              <a:rPr lang="en-US" sz="2000" dirty="0" smtClean="0"/>
              <a:t>At right, a relatively modern </a:t>
            </a:r>
            <a:r>
              <a:rPr lang="en-US" sz="2000" dirty="0" err="1" smtClean="0"/>
              <a:t>Kinemetrics</a:t>
            </a:r>
            <a:r>
              <a:rPr lang="en-US" sz="2000" dirty="0" smtClean="0"/>
              <a:t> seismograph</a:t>
            </a:r>
          </a:p>
          <a:p>
            <a:r>
              <a:rPr lang="en-US" sz="2000" dirty="0" smtClean="0"/>
              <a:t>It is called a “…graph” since it records the waves on a cylindrical piece of paper, creating a graph</a:t>
            </a:r>
          </a:p>
          <a:p>
            <a:endParaRPr lang="en-US" sz="2000" dirty="0"/>
          </a:p>
        </p:txBody>
      </p:sp>
      <p:pic>
        <p:nvPicPr>
          <p:cNvPr id="7" name="Content Placeholder 6" descr="200px-Kinemetrics_seismograph.jpg"/>
          <p:cNvPicPr>
            <a:picLocks noGrp="1" noChangeAspect="1"/>
          </p:cNvPicPr>
          <p:nvPr>
            <p:ph sz="half" idx="2"/>
          </p:nvPr>
        </p:nvPicPr>
        <p:blipFill>
          <a:blip r:embed="rId2"/>
          <a:srcRect t="-22432" b="-22432"/>
          <a:stretch>
            <a:fillRect/>
          </a:stretch>
        </p:blipFill>
        <p:spPr>
          <a:xfrm>
            <a:off x="4648200" y="1600200"/>
            <a:ext cx="4038600" cy="4387850"/>
          </a:xfr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Seismometers are of Two Types	</a:t>
            </a:r>
            <a:endParaRPr lang="en-US" dirty="0"/>
          </a:p>
        </p:txBody>
      </p:sp>
      <p:sp>
        <p:nvSpPr>
          <p:cNvPr id="6" name="Content Placeholder 5"/>
          <p:cNvSpPr>
            <a:spLocks noGrp="1"/>
          </p:cNvSpPr>
          <p:nvPr>
            <p:ph idx="1"/>
          </p:nvPr>
        </p:nvSpPr>
        <p:spPr/>
        <p:txBody>
          <a:bodyPr>
            <a:normAutofit/>
          </a:bodyPr>
          <a:lstStyle/>
          <a:p>
            <a:r>
              <a:rPr lang="en-US" sz="2400" dirty="0" smtClean="0"/>
              <a:t>Velocity transducers, that measure the ground velocity at the seismometer site</a:t>
            </a:r>
          </a:p>
          <a:p>
            <a:r>
              <a:rPr lang="en-US" sz="2400" dirty="0" smtClean="0"/>
              <a:t>Strong motion instruments, that measure the acceleration of the ground at the seismometer</a:t>
            </a:r>
          </a:p>
          <a:p>
            <a:r>
              <a:rPr lang="en-US" sz="2400" dirty="0" smtClean="0"/>
              <a:t>It can be shown that acceleration decays more rapidly with distance than does velocity, although the relationship is complex</a:t>
            </a:r>
          </a:p>
          <a:p>
            <a:r>
              <a:rPr lang="en-US" sz="2400" dirty="0" smtClean="0"/>
              <a:t>Ground motion also depends on magnitude of the source earthquake, due to saturation effects</a:t>
            </a:r>
          </a:p>
          <a:p>
            <a:r>
              <a:rPr lang="en-US" sz="2400" dirty="0" smtClean="0"/>
              <a:t>This is discussed for example in </a:t>
            </a:r>
            <a:r>
              <a:rPr lang="en-US" sz="2400" dirty="0" err="1" smtClean="0"/>
              <a:t>Boore</a:t>
            </a:r>
            <a:r>
              <a:rPr lang="en-US" sz="2400" dirty="0" smtClean="0"/>
              <a:t> and Atkinson (Earthquake Spectra, 2008)</a:t>
            </a:r>
          </a:p>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a:t>
            </a:r>
            <a:r>
              <a:rPr lang="en-US" dirty="0"/>
              <a:t>Seismic Waves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/wiki/Seismology</a:t>
            </a:r>
          </a:p>
        </p:txBody>
      </p:sp>
      <p:sp>
        <p:nvSpPr>
          <p:cNvPr id="3" name="Content Placeholder 2"/>
          <p:cNvSpPr>
            <a:spLocks noGrp="1"/>
          </p:cNvSpPr>
          <p:nvPr>
            <p:ph idx="1"/>
          </p:nvPr>
        </p:nvSpPr>
        <p:spPr/>
        <p:txBody>
          <a:bodyPr>
            <a:normAutofit fontScale="92500"/>
          </a:bodyPr>
          <a:lstStyle/>
          <a:p>
            <a:r>
              <a:rPr lang="en-US" sz="1600" dirty="0"/>
              <a:t>Seismic waves are elastic waves that propagate in solid or fluid materials. </a:t>
            </a:r>
            <a:endParaRPr lang="en-US" sz="1600" dirty="0" smtClean="0"/>
          </a:p>
          <a:p>
            <a:r>
              <a:rPr lang="en-US" sz="1600" dirty="0" smtClean="0"/>
              <a:t>They </a:t>
            </a:r>
            <a:r>
              <a:rPr lang="en-US" sz="1600" dirty="0"/>
              <a:t>can be divided </a:t>
            </a:r>
            <a:r>
              <a:rPr lang="en-US" sz="1600" dirty="0" smtClean="0"/>
              <a:t>into:</a:t>
            </a:r>
          </a:p>
          <a:p>
            <a:pPr lvl="1"/>
            <a:r>
              <a:rPr lang="en-US" sz="1400" dirty="0">
                <a:solidFill>
                  <a:srgbClr val="800000"/>
                </a:solidFill>
              </a:rPr>
              <a:t>B</a:t>
            </a:r>
            <a:r>
              <a:rPr lang="en-US" sz="1400" dirty="0" smtClean="0">
                <a:solidFill>
                  <a:srgbClr val="800000"/>
                </a:solidFill>
              </a:rPr>
              <a:t>ody </a:t>
            </a:r>
            <a:r>
              <a:rPr lang="en-US" sz="1400" dirty="0">
                <a:solidFill>
                  <a:srgbClr val="800000"/>
                </a:solidFill>
              </a:rPr>
              <a:t>waves that travel through the interior of the </a:t>
            </a:r>
            <a:r>
              <a:rPr lang="en-US" sz="1400" dirty="0" smtClean="0">
                <a:solidFill>
                  <a:srgbClr val="800000"/>
                </a:solidFill>
              </a:rPr>
              <a:t>materials (traveling waves)</a:t>
            </a:r>
          </a:p>
          <a:p>
            <a:pPr lvl="1"/>
            <a:r>
              <a:rPr lang="en-US" sz="1400" dirty="0">
                <a:solidFill>
                  <a:srgbClr val="800000"/>
                </a:solidFill>
              </a:rPr>
              <a:t>S</a:t>
            </a:r>
            <a:r>
              <a:rPr lang="en-US" sz="1400" dirty="0" smtClean="0">
                <a:solidFill>
                  <a:srgbClr val="800000"/>
                </a:solidFill>
              </a:rPr>
              <a:t>urface </a:t>
            </a:r>
            <a:r>
              <a:rPr lang="en-US" sz="1400" dirty="0">
                <a:solidFill>
                  <a:srgbClr val="800000"/>
                </a:solidFill>
              </a:rPr>
              <a:t>waves that travel along surfaces or interfaces between </a:t>
            </a:r>
            <a:r>
              <a:rPr lang="en-US" sz="1400" dirty="0" smtClean="0">
                <a:solidFill>
                  <a:srgbClr val="800000"/>
                </a:solidFill>
              </a:rPr>
              <a:t>materials (traveling waves)</a:t>
            </a:r>
          </a:p>
          <a:p>
            <a:pPr lvl="1"/>
            <a:r>
              <a:rPr lang="en-US" sz="1400" dirty="0">
                <a:solidFill>
                  <a:srgbClr val="800000"/>
                </a:solidFill>
              </a:rPr>
              <a:t>N</a:t>
            </a:r>
            <a:r>
              <a:rPr lang="en-US" sz="1400" dirty="0" smtClean="0">
                <a:solidFill>
                  <a:srgbClr val="800000"/>
                </a:solidFill>
              </a:rPr>
              <a:t>ormal </a:t>
            </a:r>
            <a:r>
              <a:rPr lang="en-US" sz="1400" dirty="0">
                <a:solidFill>
                  <a:srgbClr val="800000"/>
                </a:solidFill>
              </a:rPr>
              <a:t>modes, a form of standing wave.</a:t>
            </a:r>
          </a:p>
          <a:p>
            <a:pPr marL="0" indent="0">
              <a:buNone/>
            </a:pPr>
            <a:endParaRPr lang="en-US" sz="1400" dirty="0" smtClean="0">
              <a:solidFill>
                <a:srgbClr val="800000"/>
              </a:solidFill>
            </a:endParaRPr>
          </a:p>
          <a:p>
            <a:pPr marL="0" indent="0">
              <a:buNone/>
            </a:pPr>
            <a:r>
              <a:rPr lang="en-US" sz="1600" b="1" dirty="0" smtClean="0">
                <a:solidFill>
                  <a:schemeClr val="tx1"/>
                </a:solidFill>
              </a:rPr>
              <a:t>Body waves</a:t>
            </a:r>
            <a:endParaRPr lang="en-US" sz="1600" b="1" dirty="0">
              <a:solidFill>
                <a:schemeClr val="tx1"/>
              </a:solidFill>
            </a:endParaRPr>
          </a:p>
          <a:p>
            <a:r>
              <a:rPr lang="en-US" sz="1600" dirty="0"/>
              <a:t>There are two types of body wave, P-waves and S-waves (both body waves). </a:t>
            </a:r>
            <a:endParaRPr lang="en-US" sz="1600" dirty="0" smtClean="0"/>
          </a:p>
          <a:p>
            <a:r>
              <a:rPr lang="en-US" sz="1600" dirty="0" smtClean="0"/>
              <a:t>Pressure </a:t>
            </a:r>
            <a:r>
              <a:rPr lang="en-US" sz="1600" dirty="0"/>
              <a:t>waves or Primary waves (P-waves), are longitudinal waves that involve compression and rarefaction (expansion) in the direction that the wave is traveling. </a:t>
            </a:r>
            <a:endParaRPr lang="en-US" sz="1600" dirty="0" smtClean="0"/>
          </a:p>
          <a:p>
            <a:r>
              <a:rPr lang="en-US" sz="1600" dirty="0" smtClean="0"/>
              <a:t>P</a:t>
            </a:r>
            <a:r>
              <a:rPr lang="en-US" sz="1600" dirty="0"/>
              <a:t>-waves are the fastest waves in solids and are therefore the first waves to appear on a seismogram. </a:t>
            </a:r>
            <a:endParaRPr lang="en-US" sz="1600" dirty="0" smtClean="0"/>
          </a:p>
          <a:p>
            <a:r>
              <a:rPr lang="en-US" sz="1600" dirty="0" smtClean="0"/>
              <a:t>S</a:t>
            </a:r>
            <a:r>
              <a:rPr lang="en-US" sz="1600" dirty="0"/>
              <a:t>-waves, also called shear or secondary waves, are transverse waves that involve motion perpendicular to the direction of propagation. </a:t>
            </a:r>
            <a:endParaRPr lang="en-US" sz="1600" dirty="0" smtClean="0"/>
          </a:p>
          <a:p>
            <a:r>
              <a:rPr lang="en-US" sz="1600" dirty="0" smtClean="0"/>
              <a:t>S</a:t>
            </a:r>
            <a:r>
              <a:rPr lang="en-US" sz="1600" dirty="0"/>
              <a:t>-waves appear later than P-waves on a seismogram. </a:t>
            </a:r>
            <a:endParaRPr lang="en-US" sz="1600" dirty="0" smtClean="0"/>
          </a:p>
          <a:p>
            <a:r>
              <a:rPr lang="en-US" sz="1600" dirty="0" smtClean="0"/>
              <a:t>Fluids </a:t>
            </a:r>
            <a:r>
              <a:rPr lang="en-US" sz="1600" dirty="0"/>
              <a:t>cannot support this perpendicular motion, or shear, so S-waves only travel in solids. </a:t>
            </a:r>
            <a:endParaRPr lang="en-US" sz="1600" dirty="0" smtClean="0"/>
          </a:p>
          <a:p>
            <a:r>
              <a:rPr lang="en-US" sz="1600" dirty="0" smtClean="0"/>
              <a:t>P</a:t>
            </a:r>
            <a:r>
              <a:rPr lang="en-US" sz="1600" dirty="0"/>
              <a:t>-waves travel in both solids and fluids</a:t>
            </a:r>
            <a:r>
              <a:rPr lang="en-US" sz="1600" dirty="0" smtClean="0"/>
              <a:t>.</a:t>
            </a:r>
            <a:endParaRPr lang="en-US" sz="1600" dirty="0"/>
          </a:p>
          <a:p>
            <a:endParaRPr lang="en-US" sz="1600" dirty="0"/>
          </a:p>
        </p:txBody>
      </p:sp>
    </p:spTree>
    <p:extLst>
      <p:ext uri="{BB962C8B-B14F-4D97-AF65-F5344CB8AC3E}">
        <p14:creationId xmlns:p14="http://schemas.microsoft.com/office/powerpoint/2010/main" val="1025634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Seismic Waves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/wiki/Seismology</a:t>
            </a:r>
            <a:endParaRPr lang="en-US" dirty="0"/>
          </a:p>
        </p:txBody>
      </p:sp>
      <p:sp>
        <p:nvSpPr>
          <p:cNvPr id="3" name="Content Placeholder 2"/>
          <p:cNvSpPr>
            <a:spLocks noGrp="1"/>
          </p:cNvSpPr>
          <p:nvPr>
            <p:ph idx="1"/>
          </p:nvPr>
        </p:nvSpPr>
        <p:spPr/>
        <p:txBody>
          <a:bodyPr>
            <a:noAutofit/>
          </a:bodyPr>
          <a:lstStyle/>
          <a:p>
            <a:pPr marL="0" indent="0">
              <a:buNone/>
            </a:pPr>
            <a:r>
              <a:rPr lang="en-US" sz="1400" b="1" dirty="0">
                <a:solidFill>
                  <a:srgbClr val="000000"/>
                </a:solidFill>
              </a:rPr>
              <a:t>Surface </a:t>
            </a:r>
            <a:r>
              <a:rPr lang="en-US" sz="1400" b="1" dirty="0" smtClean="0">
                <a:solidFill>
                  <a:srgbClr val="000000"/>
                </a:solidFill>
              </a:rPr>
              <a:t>waves (traveling waves)</a:t>
            </a:r>
            <a:endParaRPr lang="en-US" sz="1400" b="1" dirty="0">
              <a:solidFill>
                <a:srgbClr val="000000"/>
              </a:solidFill>
            </a:endParaRPr>
          </a:p>
          <a:p>
            <a:r>
              <a:rPr lang="en-US" sz="1400" dirty="0"/>
              <a:t>The two main kinds of surface wave are the Rayleigh </a:t>
            </a:r>
            <a:r>
              <a:rPr lang="en-US" sz="1400" dirty="0" err="1"/>
              <a:t>wave,which</a:t>
            </a:r>
            <a:r>
              <a:rPr lang="en-US" sz="1400" dirty="0"/>
              <a:t> has some compressional motion, and the Love wave, which does not. </a:t>
            </a:r>
            <a:endParaRPr lang="en-US" sz="1400" dirty="0" smtClean="0"/>
          </a:p>
          <a:p>
            <a:r>
              <a:rPr lang="en-US" sz="1400" dirty="0" smtClean="0"/>
              <a:t>Such </a:t>
            </a:r>
            <a:r>
              <a:rPr lang="en-US" sz="1400" dirty="0"/>
              <a:t>waves can be theoretically explained in terms of interacting P- and/or S-waves. Surface waves travel more slowly than P-waves and S-waves, but because they are guided by the surface of the Earth (and their energy is thus trapped near the Earth's surface) they can be much larger in amplitude than body waves, and can be the largest signals seen in earthquake seismograms. </a:t>
            </a:r>
            <a:endParaRPr lang="en-US" sz="1400" dirty="0" smtClean="0"/>
          </a:p>
          <a:p>
            <a:r>
              <a:rPr lang="en-US" sz="1400" dirty="0" smtClean="0"/>
              <a:t>They </a:t>
            </a:r>
            <a:r>
              <a:rPr lang="en-US" sz="1400" dirty="0"/>
              <a:t>are particularly strongly excited when their source is close to the surface of the Earth, as in a shallow earthquake or explosion</a:t>
            </a:r>
            <a:r>
              <a:rPr lang="en-US" sz="1400" dirty="0" smtClean="0"/>
              <a:t>.</a:t>
            </a:r>
            <a:endParaRPr lang="en-US" sz="1400" dirty="0"/>
          </a:p>
          <a:p>
            <a:pPr marL="0" indent="0">
              <a:buNone/>
            </a:pPr>
            <a:endParaRPr lang="en-US" sz="1400" dirty="0"/>
          </a:p>
          <a:p>
            <a:pPr marL="0" indent="0">
              <a:buNone/>
            </a:pPr>
            <a:r>
              <a:rPr lang="en-US" sz="1400" b="1" dirty="0">
                <a:solidFill>
                  <a:srgbClr val="000000"/>
                </a:solidFill>
              </a:rPr>
              <a:t>Normal </a:t>
            </a:r>
            <a:r>
              <a:rPr lang="en-US" sz="1400" b="1" dirty="0" smtClean="0">
                <a:solidFill>
                  <a:srgbClr val="000000"/>
                </a:solidFill>
              </a:rPr>
              <a:t>modes (standing waves)</a:t>
            </a:r>
            <a:endParaRPr lang="en-US" sz="1400" b="1" dirty="0">
              <a:solidFill>
                <a:srgbClr val="000000"/>
              </a:solidFill>
            </a:endParaRPr>
          </a:p>
          <a:p>
            <a:r>
              <a:rPr lang="en-US" sz="1400" dirty="0" smtClean="0"/>
              <a:t>Large </a:t>
            </a:r>
            <a:r>
              <a:rPr lang="en-US" sz="1400" dirty="0"/>
              <a:t>earthquakes can also make the Earth "ring" like a bell. </a:t>
            </a:r>
            <a:endParaRPr lang="en-US" sz="1400" dirty="0" smtClean="0"/>
          </a:p>
          <a:p>
            <a:r>
              <a:rPr lang="en-US" sz="1400" dirty="0" smtClean="0"/>
              <a:t>This </a:t>
            </a:r>
            <a:r>
              <a:rPr lang="en-US" sz="1400" dirty="0"/>
              <a:t>ringing is a mixture of normal modes with discrete frequencies and periods of an hour or shorter</a:t>
            </a:r>
            <a:r>
              <a:rPr lang="en-US" sz="1400" dirty="0" smtClean="0"/>
              <a:t>.</a:t>
            </a:r>
          </a:p>
          <a:p>
            <a:r>
              <a:rPr lang="en-US" sz="1400" dirty="0" smtClean="0"/>
              <a:t>Motion </a:t>
            </a:r>
            <a:r>
              <a:rPr lang="en-US" sz="1400" dirty="0"/>
              <a:t>caused by a large earthquake can be observed for up to a month after the event.[3] </a:t>
            </a:r>
            <a:endParaRPr lang="en-US" sz="1400" dirty="0" smtClean="0"/>
          </a:p>
          <a:p>
            <a:r>
              <a:rPr lang="en-US" sz="1400" dirty="0" smtClean="0"/>
              <a:t>The </a:t>
            </a:r>
            <a:r>
              <a:rPr lang="en-US" sz="1400" dirty="0"/>
              <a:t>first observations of normal modes were made in the 1960s as the advent of higher fidelity instruments coincided with two of the largest earthquakes of the 20th century - the 1960 Great Chilean Earthquake and the 1964 Great Alaskan Earthquake. </a:t>
            </a:r>
            <a:endParaRPr lang="en-US" sz="1400" dirty="0" smtClean="0"/>
          </a:p>
          <a:p>
            <a:r>
              <a:rPr lang="en-US" sz="1400" dirty="0" smtClean="0"/>
              <a:t>Since </a:t>
            </a:r>
            <a:r>
              <a:rPr lang="en-US" sz="1400" dirty="0"/>
              <a:t>then, the normal modes of the Earth have given us some of the strongest constraints on the deep structure of the </a:t>
            </a:r>
            <a:r>
              <a:rPr lang="en-US" sz="1400" dirty="0" smtClean="0"/>
              <a:t>Earth</a:t>
            </a:r>
            <a:r>
              <a:rPr lang="en-US" sz="1400" dirty="0"/>
              <a:t> </a:t>
            </a:r>
            <a:r>
              <a:rPr lang="en-US" sz="1400" dirty="0" smtClean="0"/>
              <a:t>through the observations of the Earth’s </a:t>
            </a:r>
            <a:r>
              <a:rPr lang="en-US" sz="1400" b="1" dirty="0" smtClean="0">
                <a:solidFill>
                  <a:srgbClr val="000000"/>
                </a:solidFill>
              </a:rPr>
              <a:t>free oscillations</a:t>
            </a:r>
            <a:r>
              <a:rPr lang="en-US" sz="1400" dirty="0"/>
              <a:t> </a:t>
            </a:r>
          </a:p>
          <a:p>
            <a:endParaRPr lang="en-US" sz="1400" dirty="0"/>
          </a:p>
        </p:txBody>
      </p:sp>
    </p:spTree>
    <p:extLst>
      <p:ext uri="{BB962C8B-B14F-4D97-AF65-F5344CB8AC3E}">
        <p14:creationId xmlns:p14="http://schemas.microsoft.com/office/powerpoint/2010/main" val="357080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Seismology</a:t>
            </a:r>
            <a:endParaRPr lang="en-US" dirty="0"/>
          </a:p>
        </p:txBody>
      </p:sp>
      <p:sp>
        <p:nvSpPr>
          <p:cNvPr id="3" name="Content Placeholder 2"/>
          <p:cNvSpPr>
            <a:spLocks noGrp="1"/>
          </p:cNvSpPr>
          <p:nvPr>
            <p:ph idx="1"/>
          </p:nvPr>
        </p:nvSpPr>
        <p:spPr/>
        <p:txBody>
          <a:bodyPr>
            <a:normAutofit/>
          </a:bodyPr>
          <a:lstStyle/>
          <a:p>
            <a:r>
              <a:rPr lang="en-US" sz="2000" dirty="0" smtClean="0"/>
              <a:t>Seismology is the study of earthquakes and the earth's interior by the use of seismic waves</a:t>
            </a:r>
          </a:p>
          <a:p>
            <a:r>
              <a:rPr lang="en-US" sz="2000" dirty="0" smtClean="0"/>
              <a:t>Earthquakes produce waves that propagate through the earth (and even into the atmosphere)</a:t>
            </a:r>
          </a:p>
          <a:p>
            <a:r>
              <a:rPr lang="en-US" sz="2000" dirty="0" smtClean="0"/>
              <a:t>These waves are of several types</a:t>
            </a:r>
          </a:p>
          <a:p>
            <a:r>
              <a:rPr lang="en-US" sz="2000" dirty="0" smtClean="0"/>
              <a:t>The basic waves are Primary (P) and Secondary (S) waves</a:t>
            </a:r>
          </a:p>
          <a:p>
            <a:r>
              <a:rPr lang="en-US" sz="2000" dirty="0" smtClean="0"/>
              <a:t>P waves are like sound waves: Longitudinal modes of vibration</a:t>
            </a:r>
          </a:p>
          <a:p>
            <a:r>
              <a:rPr lang="en-US" sz="2000" dirty="0" smtClean="0"/>
              <a:t>S waves are like electromagnetic waves: Transverse modes of vibration</a:t>
            </a:r>
          </a:p>
          <a:p>
            <a:r>
              <a:rPr lang="en-US" sz="2000" dirty="0" smtClean="0"/>
              <a:t>Seismic waves are what cause the destruction and death in earthquakes</a:t>
            </a:r>
          </a:p>
          <a:p>
            <a:r>
              <a:rPr lang="en-US" sz="2000" dirty="0" smtClean="0"/>
              <a:t>S waves tend to be higher "amplitude" and more energetic than P waves, and so cause most of the damage </a:t>
            </a:r>
          </a:p>
          <a:p>
            <a:endParaRPr lang="en-US" sz="2000" dirty="0" smtClean="0"/>
          </a:p>
          <a:p>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Seismology</a:t>
            </a:r>
            <a:endParaRPr lang="en-US" dirty="0"/>
          </a:p>
        </p:txBody>
      </p:sp>
      <p:sp>
        <p:nvSpPr>
          <p:cNvPr id="3" name="Content Placeholder 2"/>
          <p:cNvSpPr>
            <a:spLocks noGrp="1"/>
          </p:cNvSpPr>
          <p:nvPr>
            <p:ph idx="1"/>
          </p:nvPr>
        </p:nvSpPr>
        <p:spPr/>
        <p:txBody>
          <a:bodyPr>
            <a:normAutofit/>
          </a:bodyPr>
          <a:lstStyle/>
          <a:p>
            <a:r>
              <a:rPr lang="en-US" sz="2000" dirty="0" smtClean="0"/>
              <a:t>The field also includes studies of earthquake effects, such as tsunamis</a:t>
            </a:r>
          </a:p>
          <a:p>
            <a:r>
              <a:rPr lang="en-US" sz="2000" dirty="0" smtClean="0"/>
              <a:t>Also diverse seismic sources such as volcanic, tectonic, oceanic, atmospheric, and artificial processes (such as explosions). </a:t>
            </a:r>
          </a:p>
          <a:p>
            <a:r>
              <a:rPr lang="en-US" sz="2000" dirty="0" smtClean="0"/>
              <a:t>A related field that uses </a:t>
            </a:r>
            <a:r>
              <a:rPr lang="en-US" sz="2000" dirty="0" smtClean="0">
                <a:hlinkClick r:id="rId2"/>
              </a:rPr>
              <a:t>geology</a:t>
            </a:r>
            <a:r>
              <a:rPr lang="en-US" sz="2000" dirty="0" smtClean="0"/>
              <a:t> to infer information regarding past earthquakes is </a:t>
            </a:r>
            <a:r>
              <a:rPr lang="en-US" sz="2000" dirty="0" err="1" smtClean="0"/>
              <a:t>paleoseismology</a:t>
            </a:r>
            <a:r>
              <a:rPr lang="en-US" sz="2000" dirty="0" smtClean="0"/>
              <a:t>. </a:t>
            </a:r>
          </a:p>
          <a:p>
            <a:r>
              <a:rPr lang="en-US" sz="2000" dirty="0" smtClean="0"/>
              <a:t>A recording of earth motion as a function of time is called a seismogram. </a:t>
            </a:r>
          </a:p>
          <a:p>
            <a:r>
              <a:rPr lang="en-US" sz="2000" dirty="0" smtClean="0"/>
              <a:t>A seismologist is a scientist who does research in seismology.</a:t>
            </a:r>
          </a:p>
          <a:p>
            <a:r>
              <a:rPr lang="en-US" sz="2000" dirty="0" smtClean="0"/>
              <a:t>Seismology is a branch of geophysics, the application of physics to the study of the earth</a:t>
            </a:r>
          </a:p>
          <a:p>
            <a:r>
              <a:rPr lang="en-US" sz="2000" dirty="0" smtClean="0"/>
              <a:t>Other branches closely related to seismology include geodynamics and geodesy</a:t>
            </a:r>
          </a:p>
          <a:p>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Seismology-1</a:t>
            </a:r>
            <a:br>
              <a:rPr lang="en-US" dirty="0" smtClean="0"/>
            </a:br>
            <a:r>
              <a:rPr lang="en-US" sz="2000" dirty="0" smtClean="0">
                <a:solidFill>
                  <a:srgbClr val="800000"/>
                </a:solidFill>
              </a:rPr>
              <a:t>http://</a:t>
            </a:r>
            <a:r>
              <a:rPr lang="en-US" sz="2000" dirty="0" err="1" smtClean="0">
                <a:solidFill>
                  <a:srgbClr val="800000"/>
                </a:solidFill>
              </a:rPr>
              <a:t>en.wikipedia.org</a:t>
            </a:r>
            <a:r>
              <a:rPr lang="en-US" sz="2000" dirty="0" smtClean="0">
                <a:solidFill>
                  <a:srgbClr val="800000"/>
                </a:solidFill>
              </a:rPr>
              <a:t>/wiki/Seismology</a:t>
            </a:r>
            <a:endParaRPr lang="en-US" sz="2000" dirty="0">
              <a:solidFill>
                <a:srgbClr val="800000"/>
              </a:solidFill>
            </a:endParaRPr>
          </a:p>
        </p:txBody>
      </p:sp>
      <p:sp>
        <p:nvSpPr>
          <p:cNvPr id="3" name="Content Placeholder 2"/>
          <p:cNvSpPr>
            <a:spLocks noGrp="1"/>
          </p:cNvSpPr>
          <p:nvPr>
            <p:ph idx="1"/>
          </p:nvPr>
        </p:nvSpPr>
        <p:spPr/>
        <p:txBody>
          <a:bodyPr>
            <a:normAutofit/>
          </a:bodyPr>
          <a:lstStyle/>
          <a:p>
            <a:r>
              <a:rPr lang="en-US" sz="2000" dirty="0" smtClean="0"/>
              <a:t>Early speculations on the natural causes of earthquakes in the writings of Thales of </a:t>
            </a:r>
            <a:r>
              <a:rPr lang="en-US" sz="2000" dirty="0" err="1" smtClean="0"/>
              <a:t>Miletos</a:t>
            </a:r>
            <a:r>
              <a:rPr lang="en-US" sz="2000" dirty="0" smtClean="0"/>
              <a:t> (ca. 585 </a:t>
            </a:r>
            <a:r>
              <a:rPr lang="en-US" sz="2000" dirty="0" err="1" smtClean="0"/>
              <a:t>B.C.E</a:t>
            </a:r>
            <a:r>
              <a:rPr lang="en-US" sz="2000" dirty="0" smtClean="0"/>
              <a:t>.), Anaximenes of </a:t>
            </a:r>
            <a:r>
              <a:rPr lang="en-US" sz="2000" dirty="0" err="1" smtClean="0"/>
              <a:t>Miletos</a:t>
            </a:r>
            <a:r>
              <a:rPr lang="en-US" sz="2000" dirty="0" smtClean="0"/>
              <a:t> (ca. 550 </a:t>
            </a:r>
            <a:r>
              <a:rPr lang="en-US" sz="2000" dirty="0" err="1" smtClean="0"/>
              <a:t>B.C.E</a:t>
            </a:r>
            <a:r>
              <a:rPr lang="en-US" sz="2000" dirty="0" smtClean="0"/>
              <a:t>.), Aristotle (ca. 340 </a:t>
            </a:r>
            <a:r>
              <a:rPr lang="en-US" sz="2000" dirty="0" err="1" smtClean="0"/>
              <a:t>B.C.E</a:t>
            </a:r>
            <a:r>
              <a:rPr lang="en-US" sz="2000" dirty="0" smtClean="0"/>
              <a:t>.) and Zhang Heng (132 </a:t>
            </a:r>
            <a:r>
              <a:rPr lang="en-US" sz="2000" dirty="0" err="1" smtClean="0"/>
              <a:t>C.E</a:t>
            </a:r>
            <a:r>
              <a:rPr lang="en-US" sz="2000" dirty="0" smtClean="0"/>
              <a:t>.).</a:t>
            </a:r>
          </a:p>
          <a:p>
            <a:r>
              <a:rPr lang="en-US" sz="2000" dirty="0" smtClean="0"/>
              <a:t>In 132 </a:t>
            </a:r>
            <a:r>
              <a:rPr lang="en-US" sz="2000" dirty="0" err="1" smtClean="0"/>
              <a:t>C.E</a:t>
            </a:r>
            <a:r>
              <a:rPr lang="en-US" sz="2000" dirty="0" smtClean="0"/>
              <a:t>., Zhang Heng of China's Han dynasty designed the first known </a:t>
            </a:r>
            <a:r>
              <a:rPr lang="en-US" sz="2000" dirty="0" err="1" smtClean="0"/>
              <a:t>seismoscope</a:t>
            </a:r>
            <a:r>
              <a:rPr lang="en-US" sz="2000" dirty="0" smtClean="0"/>
              <a:t>.</a:t>
            </a:r>
          </a:p>
          <a:p>
            <a:r>
              <a:rPr lang="en-US" sz="2000" dirty="0" smtClean="0"/>
              <a:t>In 1664 Athanasius Kircher argued that </a:t>
            </a:r>
            <a:r>
              <a:rPr lang="en-US" sz="2000" dirty="0" err="1" smtClean="0"/>
              <a:t>eathquakes</a:t>
            </a:r>
            <a:r>
              <a:rPr lang="en-US" sz="2000" dirty="0" smtClean="0"/>
              <a:t> were caused by the movement of fire within a system of channels inside the Earth.</a:t>
            </a:r>
          </a:p>
          <a:p>
            <a:r>
              <a:rPr lang="en-US" sz="2000" dirty="0" smtClean="0"/>
              <a:t>In 1703 Martin Lister (1638 to 1712) and Nicolas Lemery (1645 to 1715) proposed that earthquakes were caused by chemical explosions within the earth.</a:t>
            </a:r>
          </a:p>
          <a:p>
            <a:r>
              <a:rPr lang="en-US" sz="2000" dirty="0" smtClean="0"/>
              <a:t>The </a:t>
            </a:r>
            <a:r>
              <a:rPr lang="en-US" sz="2000" dirty="0" smtClean="0">
                <a:hlinkClick r:id="rId2"/>
              </a:rPr>
              <a:t>Lisbon earthquake of 1755</a:t>
            </a:r>
            <a:r>
              <a:rPr lang="en-US" sz="2000" dirty="0" smtClean="0"/>
              <a:t>, coinciding with the general flowering of science in Europe, set in motion intensified scientific attempts to understand the </a:t>
            </a:r>
            <a:r>
              <a:rPr lang="en-US" sz="2000" dirty="0" err="1" smtClean="0"/>
              <a:t>behaviour</a:t>
            </a:r>
            <a:r>
              <a:rPr lang="en-US" sz="2000" dirty="0" smtClean="0"/>
              <a:t> and causation of earthquakes. </a:t>
            </a:r>
          </a:p>
          <a:p>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Seismology-2</a:t>
            </a:r>
            <a:br>
              <a:rPr lang="en-US" dirty="0" smtClean="0"/>
            </a:br>
            <a:r>
              <a:rPr lang="en-US" sz="2000" dirty="0" smtClean="0">
                <a:solidFill>
                  <a:srgbClr val="800000"/>
                </a:solidFill>
              </a:rPr>
              <a:t>http://</a:t>
            </a:r>
            <a:r>
              <a:rPr lang="en-US" sz="2000" dirty="0" err="1" smtClean="0">
                <a:solidFill>
                  <a:srgbClr val="800000"/>
                </a:solidFill>
              </a:rPr>
              <a:t>en.wikipedia.org</a:t>
            </a:r>
            <a:r>
              <a:rPr lang="en-US" sz="2000" dirty="0" smtClean="0">
                <a:solidFill>
                  <a:srgbClr val="800000"/>
                </a:solidFill>
              </a:rPr>
              <a:t>/wiki/Seismology</a:t>
            </a:r>
            <a:endParaRPr lang="en-US" sz="2000" dirty="0">
              <a:solidFill>
                <a:srgbClr val="800000"/>
              </a:solidFill>
            </a:endParaRPr>
          </a:p>
        </p:txBody>
      </p:sp>
      <p:sp>
        <p:nvSpPr>
          <p:cNvPr id="3" name="Content Placeholder 2"/>
          <p:cNvSpPr>
            <a:spLocks noGrp="1"/>
          </p:cNvSpPr>
          <p:nvPr>
            <p:ph idx="1"/>
          </p:nvPr>
        </p:nvSpPr>
        <p:spPr/>
        <p:txBody>
          <a:bodyPr>
            <a:noAutofit/>
          </a:bodyPr>
          <a:lstStyle/>
          <a:p>
            <a:r>
              <a:rPr lang="en-US" sz="2000" dirty="0" smtClean="0"/>
              <a:t>The earliest responses include work by John Bevis (1757) and John Michell (1761). </a:t>
            </a:r>
          </a:p>
          <a:p>
            <a:r>
              <a:rPr lang="en-US" sz="2000" dirty="0" err="1" smtClean="0"/>
              <a:t>Michell</a:t>
            </a:r>
            <a:r>
              <a:rPr lang="en-US" sz="2000" dirty="0" smtClean="0"/>
              <a:t> determined that earthquakes originate within the Earth and were waves of movement caused by "shifting masses of rock miles below the surface".</a:t>
            </a:r>
          </a:p>
          <a:p>
            <a:r>
              <a:rPr lang="en-US" sz="2000" dirty="0" smtClean="0"/>
              <a:t>From 1857 Robert Mallet laid the foundation of instrumental seismology and he carried out seismological experiments using explosives.</a:t>
            </a:r>
          </a:p>
          <a:p>
            <a:r>
              <a:rPr lang="en-US" sz="2000" dirty="0" smtClean="0"/>
              <a:t>In 1897, Emil </a:t>
            </a:r>
            <a:r>
              <a:rPr lang="en-US" sz="2000" dirty="0" err="1" smtClean="0"/>
              <a:t>Wiechert's</a:t>
            </a:r>
            <a:r>
              <a:rPr lang="en-US" sz="2000" dirty="0" smtClean="0"/>
              <a:t> theoretical calculations led him to conclude that the Earth's interior consists of a mantle of silicates, surrounding a core of iron.</a:t>
            </a:r>
          </a:p>
          <a:p>
            <a:r>
              <a:rPr lang="en-US" sz="2000" dirty="0" smtClean="0"/>
              <a:t>In 1906 Richard Dixon Oldham identified the separate arrival of </a:t>
            </a:r>
            <a:r>
              <a:rPr lang="en-US" sz="2000" dirty="0" err="1" smtClean="0"/>
              <a:t>P</a:t>
            </a:r>
            <a:r>
              <a:rPr lang="en-US" sz="2000" dirty="0" smtClean="0"/>
              <a:t>-waves, </a:t>
            </a:r>
            <a:r>
              <a:rPr lang="en-US" sz="2000" dirty="0" err="1" smtClean="0"/>
              <a:t>S</a:t>
            </a:r>
            <a:r>
              <a:rPr lang="en-US" sz="2000" dirty="0" smtClean="0"/>
              <a:t>-waves and surface waves on seismograms and found the first clear evidence that the Earth has a central core.</a:t>
            </a:r>
          </a:p>
          <a:p>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Seismology-3</a:t>
            </a:r>
            <a:br>
              <a:rPr lang="en-US" dirty="0" smtClean="0"/>
            </a:br>
            <a:r>
              <a:rPr lang="en-US" sz="2000" dirty="0" smtClean="0">
                <a:solidFill>
                  <a:srgbClr val="800000"/>
                </a:solidFill>
              </a:rPr>
              <a:t>http://</a:t>
            </a:r>
            <a:r>
              <a:rPr lang="en-US" sz="2000" dirty="0" err="1" smtClean="0">
                <a:solidFill>
                  <a:srgbClr val="800000"/>
                </a:solidFill>
              </a:rPr>
              <a:t>en.wikipedia.org</a:t>
            </a:r>
            <a:r>
              <a:rPr lang="en-US" sz="2000" dirty="0" smtClean="0">
                <a:solidFill>
                  <a:srgbClr val="800000"/>
                </a:solidFill>
              </a:rPr>
              <a:t>/wiki/Seismology</a:t>
            </a:r>
            <a:endParaRPr lang="en-US" sz="2000" dirty="0">
              <a:solidFill>
                <a:srgbClr val="800000"/>
              </a:solidFill>
            </a:endParaRPr>
          </a:p>
        </p:txBody>
      </p:sp>
      <p:sp>
        <p:nvSpPr>
          <p:cNvPr id="3" name="Content Placeholder 2"/>
          <p:cNvSpPr>
            <a:spLocks noGrp="1"/>
          </p:cNvSpPr>
          <p:nvPr>
            <p:ph idx="1"/>
          </p:nvPr>
        </p:nvSpPr>
        <p:spPr/>
        <p:txBody>
          <a:bodyPr>
            <a:normAutofit/>
          </a:bodyPr>
          <a:lstStyle/>
          <a:p>
            <a:r>
              <a:rPr lang="en-US" sz="2000" dirty="0" smtClean="0"/>
              <a:t>In 1910, after studying the 1906 San Francisco earthquake, Harry Fielding Reid put forward the "elastic rebound theory" which remains the foundation for modern tectonic studies. The development of this theory depended on the considerable progress of earlier independent streams of work on the </a:t>
            </a:r>
            <a:r>
              <a:rPr lang="en-US" sz="2000" dirty="0" err="1" smtClean="0"/>
              <a:t>behaviour</a:t>
            </a:r>
            <a:r>
              <a:rPr lang="en-US" sz="2000" dirty="0" smtClean="0"/>
              <a:t> of elastic materials and in mathematics.</a:t>
            </a:r>
          </a:p>
          <a:p>
            <a:r>
              <a:rPr lang="en-US" sz="2000" dirty="0" smtClean="0"/>
              <a:t>In 1926 Harold Jeffreys was the first to claim, based on his study of earthquake waves, that below the crust, the core of the Earth is liquid.</a:t>
            </a:r>
          </a:p>
          <a:p>
            <a:r>
              <a:rPr lang="en-US" sz="2000" dirty="0" smtClean="0"/>
              <a:t>In 1937 Inge Lehmann determined that within the earth's liquid outer core there is a solid inner core.</a:t>
            </a:r>
          </a:p>
          <a:p>
            <a:r>
              <a:rPr lang="en-US" sz="2000" dirty="0" smtClean="0"/>
              <a:t>By the 1960s earth science had developed to the point where a comprehensive theory of the causation of seismic events had come together in the now well-established theory of plate tectonics.</a:t>
            </a:r>
          </a:p>
          <a:p>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Alfred Wegener</a:t>
            </a:r>
            <a:br>
              <a:rPr lang="en-US" dirty="0" smtClean="0"/>
            </a:br>
            <a:r>
              <a:rPr lang="en-US" sz="2000" dirty="0" smtClean="0">
                <a:solidFill>
                  <a:srgbClr val="800000"/>
                </a:solidFill>
              </a:rPr>
              <a:t>http://</a:t>
            </a:r>
            <a:r>
              <a:rPr lang="en-US" sz="2000" dirty="0" err="1" smtClean="0">
                <a:solidFill>
                  <a:srgbClr val="800000"/>
                </a:solidFill>
              </a:rPr>
              <a:t>en.wikipedia.org/wiki/Alfred_Wegener</a:t>
            </a:r>
            <a:endParaRPr lang="en-US" sz="2000" dirty="0">
              <a:solidFill>
                <a:srgbClr val="800000"/>
              </a:solidFill>
            </a:endParaRPr>
          </a:p>
        </p:txBody>
      </p:sp>
      <p:sp>
        <p:nvSpPr>
          <p:cNvPr id="5" name="Content Placeholder 4"/>
          <p:cNvSpPr>
            <a:spLocks noGrp="1"/>
          </p:cNvSpPr>
          <p:nvPr>
            <p:ph sz="half" idx="1"/>
          </p:nvPr>
        </p:nvSpPr>
        <p:spPr/>
        <p:txBody>
          <a:bodyPr>
            <a:noAutofit/>
          </a:bodyPr>
          <a:lstStyle/>
          <a:p>
            <a:r>
              <a:rPr lang="en-US" sz="1600" dirty="0" smtClean="0"/>
              <a:t>Alfred Wegener (November 1, 1880 – November 1930) was a German polar researcher and meteorologist.</a:t>
            </a:r>
          </a:p>
          <a:p>
            <a:r>
              <a:rPr lang="en-US" sz="1600" dirty="0" smtClean="0"/>
              <a:t>During his lifetime he was primarily known for his achievements in meteorology and as a pioneer of polar research</a:t>
            </a:r>
          </a:p>
          <a:p>
            <a:r>
              <a:rPr lang="en-US" sz="1600" dirty="0" smtClean="0"/>
              <a:t>Today he is most remembered for advancing the theory of continental drift in 1912</a:t>
            </a:r>
          </a:p>
          <a:p>
            <a:r>
              <a:rPr lang="en-US" sz="1600" dirty="0" smtClean="0"/>
              <a:t>This theory hypothesized that the continents were slowly drifting around the Earth. </a:t>
            </a:r>
          </a:p>
          <a:p>
            <a:r>
              <a:rPr lang="en-US" sz="1600" dirty="0" smtClean="0"/>
              <a:t>The hypothesis was controversial and not widely accepted until the 1950s as plate tectonics</a:t>
            </a:r>
          </a:p>
          <a:p>
            <a:endParaRPr lang="en-US" sz="1600" dirty="0"/>
          </a:p>
        </p:txBody>
      </p:sp>
      <p:pic>
        <p:nvPicPr>
          <p:cNvPr id="7" name="Content Placeholder 6" descr="220px-Alfred_Wegener_ca.1924-30.jpg"/>
          <p:cNvPicPr>
            <a:picLocks noGrp="1" noChangeAspect="1"/>
          </p:cNvPicPr>
          <p:nvPr>
            <p:ph sz="half" idx="2"/>
          </p:nvPr>
        </p:nvPicPr>
        <p:blipFill>
          <a:blip r:embed="rId2"/>
          <a:srcRect l="-4959" r="-4959"/>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-1</a:t>
            </a:r>
            <a:br>
              <a:rPr lang="en-US" dirty="0" smtClean="0"/>
            </a:br>
            <a:r>
              <a:rPr lang="en-US" sz="2000" dirty="0" smtClean="0">
                <a:solidFill>
                  <a:srgbClr val="800000"/>
                </a:solidFill>
              </a:rPr>
              <a:t>http://</a:t>
            </a:r>
            <a:r>
              <a:rPr lang="en-US" sz="2000" dirty="0" err="1" smtClean="0">
                <a:solidFill>
                  <a:srgbClr val="800000"/>
                </a:solidFill>
              </a:rPr>
              <a:t>en.wikipedia.org</a:t>
            </a:r>
            <a:r>
              <a:rPr lang="en-US" sz="2000" dirty="0" smtClean="0">
                <a:solidFill>
                  <a:srgbClr val="800000"/>
                </a:solidFill>
              </a:rPr>
              <a:t>/wiki/Wave</a:t>
            </a:r>
            <a:endParaRPr lang="en-US" sz="2000" dirty="0">
              <a:solidFill>
                <a:srgbClr val="800000"/>
              </a:solidFill>
            </a:endParaRPr>
          </a:p>
        </p:txBody>
      </p:sp>
      <p:sp>
        <p:nvSpPr>
          <p:cNvPr id="4" name="Content Placeholder 3"/>
          <p:cNvSpPr>
            <a:spLocks noGrp="1"/>
          </p:cNvSpPr>
          <p:nvPr>
            <p:ph sz="half" idx="1"/>
          </p:nvPr>
        </p:nvSpPr>
        <p:spPr/>
        <p:txBody>
          <a:bodyPr>
            <a:normAutofit/>
          </a:bodyPr>
          <a:lstStyle/>
          <a:p>
            <a:r>
              <a:rPr lang="en-US" sz="2000" dirty="0" smtClean="0"/>
              <a:t>Seismic waves are disturbances in an elastic medium</a:t>
            </a:r>
          </a:p>
          <a:p>
            <a:r>
              <a:rPr lang="en-US" sz="2000" dirty="0" smtClean="0"/>
              <a:t>Simple waves typically have an amplitude, a wavelength, and a frequency</a:t>
            </a:r>
          </a:p>
          <a:p>
            <a:r>
              <a:rPr lang="en-US" sz="2000" dirty="0" smtClean="0"/>
              <a:t>The wavelength is related to the frequency:  </a:t>
            </a:r>
          </a:p>
          <a:p>
            <a:pPr>
              <a:buNone/>
            </a:pPr>
            <a:r>
              <a:rPr lang="en-US" sz="2000" dirty="0" smtClean="0">
                <a:latin typeface="Lucida Grande"/>
                <a:ea typeface="Lucida Grande"/>
                <a:cs typeface="Lucida Grande"/>
              </a:rPr>
              <a:t>			</a:t>
            </a:r>
            <a:r>
              <a:rPr lang="en-US" sz="2400" i="1" dirty="0" err="1" smtClean="0">
                <a:solidFill>
                  <a:srgbClr val="800000"/>
                </a:solidFill>
                <a:latin typeface="Times"/>
                <a:ea typeface="Lucida Grande"/>
                <a:cs typeface="Times"/>
              </a:rPr>
              <a:t>f</a:t>
            </a:r>
            <a:r>
              <a:rPr lang="en-US" sz="2400" i="1" dirty="0" smtClean="0">
                <a:solidFill>
                  <a:srgbClr val="800000"/>
                </a:solidFill>
                <a:latin typeface="Times"/>
                <a:ea typeface="Lucida Grande"/>
                <a:cs typeface="Times"/>
              </a:rPr>
              <a:t> </a:t>
            </a:r>
            <a:r>
              <a:rPr lang="en-US" sz="2000" dirty="0" err="1" smtClean="0">
                <a:solidFill>
                  <a:srgbClr val="800000"/>
                </a:solidFill>
                <a:latin typeface="Lucida Grande"/>
                <a:ea typeface="Lucida Grande"/>
                <a:cs typeface="Lucida Grande"/>
              </a:rPr>
              <a:t>λ</a:t>
            </a:r>
            <a:r>
              <a:rPr lang="en-US" sz="2000" dirty="0" smtClean="0">
                <a:solidFill>
                  <a:srgbClr val="800000"/>
                </a:solidFill>
              </a:rPr>
              <a:t>=</a:t>
            </a:r>
            <a:r>
              <a:rPr lang="en-US" sz="2000" dirty="0" err="1" smtClean="0">
                <a:solidFill>
                  <a:srgbClr val="800000"/>
                </a:solidFill>
              </a:rPr>
              <a:t>V</a:t>
            </a:r>
            <a:endParaRPr lang="en-US" sz="2000" dirty="0" smtClean="0">
              <a:solidFill>
                <a:srgbClr val="800000"/>
              </a:solidFill>
            </a:endParaRPr>
          </a:p>
          <a:p>
            <a:r>
              <a:rPr lang="en-US" sz="2000" dirty="0" smtClean="0"/>
              <a:t>Here </a:t>
            </a:r>
            <a:r>
              <a:rPr lang="en-US" sz="2400" i="1" dirty="0" err="1" smtClean="0">
                <a:solidFill>
                  <a:srgbClr val="800000"/>
                </a:solidFill>
                <a:latin typeface="Times"/>
                <a:ea typeface="Lucida Grande"/>
                <a:cs typeface="Times"/>
              </a:rPr>
              <a:t>f</a:t>
            </a:r>
            <a:r>
              <a:rPr lang="en-US" sz="2000" dirty="0" smtClean="0"/>
              <a:t> is frequency, </a:t>
            </a:r>
            <a:r>
              <a:rPr lang="en-US" sz="2000" dirty="0" err="1" smtClean="0">
                <a:solidFill>
                  <a:srgbClr val="800000"/>
                </a:solidFill>
                <a:latin typeface="Lucida Grande"/>
                <a:ea typeface="Lucida Grande"/>
                <a:cs typeface="Lucida Grande"/>
              </a:rPr>
              <a:t>λ</a:t>
            </a:r>
            <a:r>
              <a:rPr lang="en-US" sz="2000" dirty="0" smtClean="0"/>
              <a:t> is wavelength, and </a:t>
            </a:r>
            <a:r>
              <a:rPr lang="en-US" sz="2000" dirty="0" err="1" smtClean="0">
                <a:solidFill>
                  <a:srgbClr val="800000"/>
                </a:solidFill>
              </a:rPr>
              <a:t>V</a:t>
            </a:r>
            <a:r>
              <a:rPr lang="en-US" sz="2000" dirty="0" smtClean="0"/>
              <a:t> is wave phase velocity</a:t>
            </a:r>
          </a:p>
          <a:p>
            <a:endParaRPr lang="en-US" sz="2000" dirty="0"/>
          </a:p>
        </p:txBody>
      </p:sp>
      <p:pic>
        <p:nvPicPr>
          <p:cNvPr id="6" name="Content Placeholder 5" descr="Nonsinusoidal_wavelength.JPG"/>
          <p:cNvPicPr>
            <a:picLocks noGrp="1" noChangeAspect="1"/>
          </p:cNvPicPr>
          <p:nvPr>
            <p:ph sz="half" idx="2"/>
          </p:nvPr>
        </p:nvPicPr>
        <p:blipFill>
          <a:blip r:embed="rId2"/>
          <a:srcRect t="-55103" b="-55103"/>
          <a:stretch>
            <a:fillRect/>
          </a:stretch>
        </p:blip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TotalTime>
  <Words>1315</Words>
  <Application>Microsoft Macintosh PowerPoint</Application>
  <PresentationFormat>On-screen Show (4:3)</PresentationFormat>
  <Paragraphs>144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Lecture 4</vt:lpstr>
      <vt:lpstr>Topics</vt:lpstr>
      <vt:lpstr>Seismology</vt:lpstr>
      <vt:lpstr>Seismology</vt:lpstr>
      <vt:lpstr>Brief History of Seismology-1 http://en.wikipedia.org/wiki/Seismology</vt:lpstr>
      <vt:lpstr>Brief History of Seismology-2 http://en.wikipedia.org/wiki/Seismology</vt:lpstr>
      <vt:lpstr>Brief History of Seismology-3 http://en.wikipedia.org/wiki/Seismology</vt:lpstr>
      <vt:lpstr>Alfred Wegener http://en.wikipedia.org/wiki/Alfred_Wegener</vt:lpstr>
      <vt:lpstr>Waves -1 http://en.wikipedia.org/wiki/Wave</vt:lpstr>
      <vt:lpstr>Waves -2 http://en.wikipedia.org/wiki/Wave</vt:lpstr>
      <vt:lpstr>Waves - 3 http://en.wikipedia.org/wiki/Wave</vt:lpstr>
      <vt:lpstr>Waves - 4 http://en.wikipedia.org/wiki/Wave</vt:lpstr>
      <vt:lpstr>Waves - 5 http://en.wikipedia.org/wiki/Wave</vt:lpstr>
      <vt:lpstr>Waves - 6 http://en.wikipedia.org/wiki/Wave</vt:lpstr>
      <vt:lpstr>Waves - 7 http://en.wikipedia.org/wiki/Wave</vt:lpstr>
      <vt:lpstr>Waves - 8 http://en.wikipedia.org/wiki/Wave</vt:lpstr>
      <vt:lpstr>Seismic Waves are More Complex</vt:lpstr>
      <vt:lpstr>Seismographs and Seismometers http://en.wikipedia.org/wiki/Seismometer</vt:lpstr>
      <vt:lpstr>An Early Seismometer was a Wood-Anderson Torsional Seismometer</vt:lpstr>
      <vt:lpstr>Seismographs and Seismometers http://en.wikipedia.org/wiki/Seismometer</vt:lpstr>
      <vt:lpstr>Seismometers are of Two Types </vt:lpstr>
      <vt:lpstr>Types of Seismic Waves http://en.wikipedia.org/wiki/Seismology</vt:lpstr>
      <vt:lpstr>Types of Seismic Waves http://en.wikipedia.org/wiki/Seismology</vt:lpstr>
    </vt:vector>
  </TitlesOfParts>
  <Company>university of california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Rundle</dc:creator>
  <cp:lastModifiedBy>John Rundle</cp:lastModifiedBy>
  <cp:revision>12</cp:revision>
  <dcterms:created xsi:type="dcterms:W3CDTF">2013-09-27T18:15:33Z</dcterms:created>
  <dcterms:modified xsi:type="dcterms:W3CDTF">2014-10-10T04:02:12Z</dcterms:modified>
</cp:coreProperties>
</file>