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8" r:id="rId3"/>
    <p:sldId id="259" r:id="rId4"/>
    <p:sldId id="260" r:id="rId5"/>
    <p:sldId id="261" r:id="rId6"/>
    <p:sldId id="265" r:id="rId7"/>
    <p:sldId id="268" r:id="rId8"/>
    <p:sldId id="267" r:id="rId9"/>
    <p:sldId id="275" r:id="rId10"/>
    <p:sldId id="291" r:id="rId11"/>
    <p:sldId id="287" r:id="rId12"/>
    <p:sldId id="290" r:id="rId13"/>
    <p:sldId id="285" r:id="rId14"/>
    <p:sldId id="284" r:id="rId15"/>
    <p:sldId id="286" r:id="rId16"/>
    <p:sldId id="293" r:id="rId17"/>
    <p:sldId id="298" r:id="rId18"/>
    <p:sldId id="301" r:id="rId19"/>
    <p:sldId id="299" r:id="rId20"/>
    <p:sldId id="300" r:id="rId21"/>
    <p:sldId id="294" r:id="rId22"/>
    <p:sldId id="295" r:id="rId23"/>
    <p:sldId id="296" r:id="rId24"/>
    <p:sldId id="297" r:id="rId25"/>
    <p:sldId id="288" r:id="rId26"/>
    <p:sldId id="289" r:id="rId27"/>
    <p:sldId id="262" r:id="rId28"/>
    <p:sldId id="272" r:id="rId29"/>
    <p:sldId id="274" r:id="rId30"/>
    <p:sldId id="273" r:id="rId31"/>
    <p:sldId id="264" r:id="rId32"/>
    <p:sldId id="269" r:id="rId33"/>
    <p:sldId id="270" r:id="rId34"/>
    <p:sldId id="271" r:id="rId35"/>
    <p:sldId id="263" r:id="rId36"/>
    <p:sldId id="277" r:id="rId37"/>
    <p:sldId id="276" r:id="rId38"/>
    <p:sldId id="278" r:id="rId39"/>
    <p:sldId id="279" r:id="rId40"/>
    <p:sldId id="280" r:id="rId41"/>
    <p:sldId id="281" r:id="rId42"/>
    <p:sldId id="292" r:id="rId43"/>
    <p:sldId id="304" r:id="rId44"/>
    <p:sldId id="302" r:id="rId45"/>
    <p:sldId id="30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DFF"/>
    <a:srgbClr val="355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2"/>
    <p:restoredTop sz="91209"/>
  </p:normalViewPr>
  <p:slideViewPr>
    <p:cSldViewPr snapToGrid="0" snapToObjects="1" showGuides="1">
      <p:cViewPr varScale="1">
        <p:scale>
          <a:sx n="111" d="100"/>
          <a:sy n="111" d="100"/>
        </p:scale>
        <p:origin x="98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7CD8A-23DB-BB46-8D2D-3B6CFF657FDE}" type="datetimeFigureOut">
              <a:rPr lang="en-US" smtClean="0"/>
              <a:t>12/3/19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2A09D-1309-4E4B-A68F-76B3EF5164C0}" type="slidenum">
              <a:rPr lang="en-US" smtClean="0"/>
              <a:t>‹#›</a:t>
            </a:fld>
            <a:endParaRPr lang="en-US"/>
          </a:p>
        </p:txBody>
      </p:sp>
    </p:spTree>
    <p:extLst>
      <p:ext uri="{BB962C8B-B14F-4D97-AF65-F5344CB8AC3E}">
        <p14:creationId xmlns:p14="http://schemas.microsoft.com/office/powerpoint/2010/main" val="12637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ocial.openhazards.com/john-gel131/node/1345" TargetMode="External"/><Relationship Id="rId2" Type="http://schemas.openxmlformats.org/officeDocument/2006/relationships/hyperlink" Target="https://www.youtube.com/watch?v=DsIqw60c9Hs"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l_MfWQ36Zl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29</a:t>
            </a:r>
          </a:p>
        </p:txBody>
      </p:sp>
      <p:sp>
        <p:nvSpPr>
          <p:cNvPr id="3" name="Subtitle 2"/>
          <p:cNvSpPr>
            <a:spLocks noGrp="1"/>
          </p:cNvSpPr>
          <p:nvPr>
            <p:ph type="subTitle" idx="1"/>
          </p:nvPr>
        </p:nvSpPr>
        <p:spPr/>
        <p:txBody>
          <a:bodyPr/>
          <a:lstStyle/>
          <a:p>
            <a:r>
              <a:rPr lang="en-US" dirty="0">
                <a:solidFill>
                  <a:srgbClr val="0000FF"/>
                </a:solidFill>
              </a:rPr>
              <a:t>Extraterrestrial (Bolide) Impacts</a:t>
            </a:r>
          </a:p>
          <a:p>
            <a:r>
              <a:rPr lang="en-US" dirty="0">
                <a:solidFill>
                  <a:srgbClr val="0000FF"/>
                </a:solidFill>
              </a:rPr>
              <a:t>John Rundle EPS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56"/>
            <a:ext cx="9144000" cy="4928031"/>
          </a:xfrm>
          <a:prstGeom prst="rect">
            <a:avLst/>
          </a:prstGeom>
        </p:spPr>
      </p:pic>
      <p:sp>
        <p:nvSpPr>
          <p:cNvPr id="6" name="TextBox 5"/>
          <p:cNvSpPr txBox="1"/>
          <p:nvPr/>
        </p:nvSpPr>
        <p:spPr>
          <a:xfrm>
            <a:off x="624114" y="304800"/>
            <a:ext cx="7968343" cy="861774"/>
          </a:xfrm>
          <a:prstGeom prst="rect">
            <a:avLst/>
          </a:prstGeom>
          <a:noFill/>
        </p:spPr>
        <p:txBody>
          <a:bodyPr wrap="square" rtlCol="0">
            <a:spAutoFit/>
          </a:bodyPr>
          <a:lstStyle/>
          <a:p>
            <a:pPr algn="ctr"/>
            <a:r>
              <a:rPr lang="en-US" sz="3600" dirty="0">
                <a:solidFill>
                  <a:srgbClr val="FF0000"/>
                </a:solidFill>
              </a:rPr>
              <a:t>Mapped Impact Craters</a:t>
            </a:r>
          </a:p>
          <a:p>
            <a:pPr algn="ctr"/>
            <a:r>
              <a:rPr lang="en-US" sz="1400" dirty="0">
                <a:solidFill>
                  <a:srgbClr val="C00000"/>
                </a:solidFill>
              </a:rPr>
              <a:t>https://</a:t>
            </a:r>
            <a:r>
              <a:rPr lang="en-US" sz="1400" dirty="0" err="1">
                <a:solidFill>
                  <a:srgbClr val="C00000"/>
                </a:solidFill>
              </a:rPr>
              <a:t>upload.wikimedia.org</a:t>
            </a:r>
            <a:r>
              <a:rPr lang="en-US" sz="1400" dirty="0">
                <a:solidFill>
                  <a:srgbClr val="C00000"/>
                </a:solidFill>
              </a:rPr>
              <a:t>/</a:t>
            </a:r>
            <a:r>
              <a:rPr lang="en-US" sz="1400" dirty="0" err="1">
                <a:solidFill>
                  <a:srgbClr val="C00000"/>
                </a:solidFill>
              </a:rPr>
              <a:t>wikipedia</a:t>
            </a:r>
            <a:r>
              <a:rPr lang="en-US" sz="1400" dirty="0">
                <a:solidFill>
                  <a:srgbClr val="C00000"/>
                </a:solidFill>
              </a:rPr>
              <a:t>/commons/c/cc/</a:t>
            </a:r>
            <a:r>
              <a:rPr lang="en-US" sz="1400" dirty="0" err="1">
                <a:solidFill>
                  <a:srgbClr val="C00000"/>
                </a:solidFill>
              </a:rPr>
              <a:t>Earth_Impact_Database_world_map.svg</a:t>
            </a:r>
            <a:endParaRPr lang="en-US" sz="1400" dirty="0">
              <a:solidFill>
                <a:srgbClr val="C00000"/>
              </a:solidFill>
            </a:endParaRPr>
          </a:p>
        </p:txBody>
      </p:sp>
    </p:spTree>
    <p:extLst>
      <p:ext uri="{BB962C8B-B14F-4D97-AF65-F5344CB8AC3E}">
        <p14:creationId xmlns:p14="http://schemas.microsoft.com/office/powerpoint/2010/main" val="67860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400" dirty="0"/>
              <a:t>In 1980, geologist </a:t>
            </a:r>
            <a:r>
              <a:rPr lang="en-US" sz="1400" b="1" dirty="0">
                <a:solidFill>
                  <a:schemeClr val="tx1"/>
                </a:solidFill>
              </a:rPr>
              <a:t>Walter Alvarez </a:t>
            </a:r>
            <a:r>
              <a:rPr lang="en-US" sz="1400" dirty="0"/>
              <a:t>and his father, Nobel Prize-winning scientist Luis Walter Alvarez, put forth his hypothesis that a large extraterrestrial body had struck Earth and led to the death of many of the mega fauna (dinosaurs) present at that time</a:t>
            </a:r>
          </a:p>
          <a:p>
            <a:pPr>
              <a:spcBef>
                <a:spcPts val="0"/>
              </a:spcBef>
              <a:spcAft>
                <a:spcPts val="1200"/>
              </a:spcAft>
            </a:pPr>
            <a:r>
              <a:rPr lang="en-US" sz="1400" dirty="0"/>
              <a:t>In 1981 University of Arizona graduate student Alan R. Hildebrand and faculty adviser William V. Boynton published a draft Earth-impact theory and sought a candidate crater.</a:t>
            </a:r>
          </a:p>
          <a:p>
            <a:pPr>
              <a:spcBef>
                <a:spcPts val="0"/>
              </a:spcBef>
              <a:spcAft>
                <a:spcPts val="1200"/>
              </a:spcAft>
            </a:pPr>
            <a:r>
              <a:rPr lang="en-US" sz="1400" dirty="0"/>
              <a:t>Their evidence included greenish-brown clay with </a:t>
            </a:r>
            <a:r>
              <a:rPr lang="en-US" sz="1400" b="1" dirty="0">
                <a:solidFill>
                  <a:schemeClr val="tx1"/>
                </a:solidFill>
              </a:rPr>
              <a:t>surplus iridium </a:t>
            </a:r>
            <a:r>
              <a:rPr lang="en-US" sz="1400" dirty="0"/>
              <a:t>containing shocked quartz grains and small weathered glass beads that looked to be tektites.</a:t>
            </a:r>
          </a:p>
          <a:p>
            <a:pPr>
              <a:spcBef>
                <a:spcPts val="0"/>
              </a:spcBef>
              <a:spcAft>
                <a:spcPts val="1200"/>
              </a:spcAft>
            </a:pPr>
            <a:r>
              <a:rPr lang="en-US" sz="1400" dirty="0"/>
              <a:t>Thick, jumbled deposits of coarse rock fragments were also present, thought to have been scoured from one place and deposited elsewhere by a </a:t>
            </a:r>
            <a:r>
              <a:rPr lang="en-US" sz="1400" b="1" dirty="0" err="1">
                <a:solidFill>
                  <a:schemeClr val="tx1"/>
                </a:solidFill>
              </a:rPr>
              <a:t>megatsunami</a:t>
            </a:r>
            <a:r>
              <a:rPr lang="en-US" sz="1400" dirty="0"/>
              <a:t> resulting from an Earth impact.</a:t>
            </a:r>
          </a:p>
          <a:p>
            <a:pPr>
              <a:spcBef>
                <a:spcPts val="0"/>
              </a:spcBef>
              <a:spcAft>
                <a:spcPts val="1200"/>
              </a:spcAft>
            </a:pPr>
            <a:r>
              <a:rPr lang="en-US" sz="1400" dirty="0"/>
              <a:t>Such deposits occur in many locations but seem concentrated in the Caribbean basin at the Cretaceous-Paleogene (K–</a:t>
            </a:r>
            <a:r>
              <a:rPr lang="en-US" sz="1400" dirty="0" err="1"/>
              <a:t>Pg</a:t>
            </a:r>
            <a:r>
              <a:rPr lang="en-US" sz="1400" dirty="0"/>
              <a:t>) boundary</a:t>
            </a:r>
          </a:p>
          <a:p>
            <a:pPr>
              <a:spcBef>
                <a:spcPts val="0"/>
              </a:spcBef>
              <a:spcAft>
                <a:spcPts val="1200"/>
              </a:spcAft>
            </a:pPr>
            <a:r>
              <a:rPr lang="en-US" sz="1400" dirty="0"/>
              <a:t>When Haitian professor Florentine </a:t>
            </a:r>
            <a:r>
              <a:rPr lang="en-US" sz="1400" dirty="0" err="1"/>
              <a:t>Morás</a:t>
            </a:r>
            <a:r>
              <a:rPr lang="en-US" sz="1400" dirty="0"/>
              <a:t> discovered what he thought to be evidence of an ancient volcano on Haiti, Hildebrand suggested it could be a telltale feature of a nearby impact</a:t>
            </a:r>
          </a:p>
          <a:p>
            <a:pPr>
              <a:spcBef>
                <a:spcPts val="0"/>
              </a:spcBef>
              <a:spcAft>
                <a:spcPts val="1200"/>
              </a:spcAft>
            </a:pPr>
            <a:r>
              <a:rPr lang="en-US" sz="1400" dirty="0"/>
              <a:t>Tests on samples retrieved from the K–</a:t>
            </a:r>
            <a:r>
              <a:rPr lang="en-US" sz="1400" dirty="0" err="1"/>
              <a:t>Pg</a:t>
            </a:r>
            <a:r>
              <a:rPr lang="en-US" sz="1400" dirty="0"/>
              <a:t> boundary revealed more tektite glass, as well as a world-wide iridium anomaly, formed only in the heat of asteroid impacts and high-yield nuclear detonations.</a:t>
            </a:r>
          </a:p>
          <a:p>
            <a:pPr>
              <a:spcBef>
                <a:spcPts val="0"/>
              </a:spcBef>
              <a:spcAft>
                <a:spcPts val="1200"/>
              </a:spcAft>
            </a:pPr>
            <a:endParaRPr lang="en-US" sz="1400" dirty="0"/>
          </a:p>
        </p:txBody>
      </p:sp>
      <p:sp>
        <p:nvSpPr>
          <p:cNvPr id="4" name="Title 1"/>
          <p:cNvSpPr>
            <a:spLocks noGrp="1"/>
          </p:cNvSpPr>
          <p:nvPr>
            <p:ph type="title"/>
          </p:nvPr>
        </p:nvSpPr>
        <p:spPr/>
        <p:txBody>
          <a:bodyPr>
            <a:normAutofit/>
          </a:bodyPr>
          <a:lstStyle/>
          <a:p>
            <a:r>
              <a:rPr lang="en-US" dirty="0"/>
              <a:t>Death of the Dinosaurs</a:t>
            </a:r>
            <a:br>
              <a:rPr lang="en-US" b="1" dirty="0"/>
            </a:br>
            <a:r>
              <a:rPr lang="en-US" sz="2700" dirty="0">
                <a:solidFill>
                  <a:srgbClr val="355BFF"/>
                </a:solidFill>
              </a:rPr>
              <a:t>https://</a:t>
            </a:r>
            <a:r>
              <a:rPr lang="en-US" sz="2700" dirty="0" err="1">
                <a:solidFill>
                  <a:srgbClr val="355BFF"/>
                </a:solidFill>
              </a:rPr>
              <a:t>en.wikipedia.org</a:t>
            </a:r>
            <a:r>
              <a:rPr lang="en-US" sz="2700" dirty="0">
                <a:solidFill>
                  <a:srgbClr val="355BFF"/>
                </a:solidFill>
              </a:rPr>
              <a:t>/wiki/</a:t>
            </a:r>
            <a:r>
              <a:rPr lang="en-US" sz="2700" dirty="0" err="1">
                <a:solidFill>
                  <a:srgbClr val="355BFF"/>
                </a:solidFill>
              </a:rPr>
              <a:t>Chicxulub_crater</a:t>
            </a:r>
            <a:endParaRPr lang="en-US" sz="2700" dirty="0">
              <a:solidFill>
                <a:srgbClr val="355BFF"/>
              </a:solidFill>
            </a:endParaRPr>
          </a:p>
        </p:txBody>
      </p:sp>
    </p:spTree>
    <p:extLst>
      <p:ext uri="{BB962C8B-B14F-4D97-AF65-F5344CB8AC3E}">
        <p14:creationId xmlns:p14="http://schemas.microsoft.com/office/powerpoint/2010/main" val="194018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Evidence for Bolide Impact: Iridium</a:t>
            </a:r>
            <a:br>
              <a:rPr lang="en-US" dirty="0"/>
            </a:br>
            <a:r>
              <a:rPr lang="en-US" sz="2700" dirty="0">
                <a:solidFill>
                  <a:srgbClr val="355BFF"/>
                </a:solidFill>
              </a:rPr>
              <a:t>https://</a:t>
            </a:r>
            <a:r>
              <a:rPr lang="en-US" sz="2700" dirty="0" err="1">
                <a:solidFill>
                  <a:srgbClr val="355BFF"/>
                </a:solidFill>
              </a:rPr>
              <a:t>en.wikipedia.org</a:t>
            </a:r>
            <a:r>
              <a:rPr lang="en-US" sz="2700" dirty="0">
                <a:solidFill>
                  <a:srgbClr val="355BFF"/>
                </a:solidFill>
              </a:rPr>
              <a:t>/wiki/</a:t>
            </a:r>
            <a:r>
              <a:rPr lang="en-US" sz="2700" dirty="0" err="1">
                <a:solidFill>
                  <a:srgbClr val="355BFF"/>
                </a:solidFill>
              </a:rPr>
              <a:t>Iridium_anomaly</a:t>
            </a:r>
            <a:endParaRPr lang="en-US" sz="2700" dirty="0">
              <a:solidFill>
                <a:srgbClr val="355B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1600" dirty="0">
                <a:solidFill>
                  <a:schemeClr val="tx1"/>
                </a:solidFill>
              </a:rPr>
              <a:t>The  iridium anomaly refers to an unusual abundance of the chemical element iridium in a layer of rock strata at the Cretaceous–Paleogene (K-Pg) boundary. </a:t>
            </a:r>
          </a:p>
          <a:p>
            <a:pPr>
              <a:spcBef>
                <a:spcPts val="0"/>
              </a:spcBef>
              <a:spcAft>
                <a:spcPts val="1200"/>
              </a:spcAft>
            </a:pPr>
            <a:r>
              <a:rPr lang="en-US" sz="1600" dirty="0"/>
              <a:t>The unusually high concentration of a rare metal like iridium is often taken as evidence for an extraterrestrial impact event.</a:t>
            </a:r>
          </a:p>
          <a:p>
            <a:pPr>
              <a:spcBef>
                <a:spcPts val="0"/>
              </a:spcBef>
              <a:spcAft>
                <a:spcPts val="1200"/>
              </a:spcAft>
            </a:pPr>
            <a:r>
              <a:rPr lang="en-US" sz="1600" dirty="0"/>
              <a:t>Iridium is a very rare element in the Earth's crust, but is found in anomalously high concentrations (around 100 times greater than normal) in a thin worldwide layer of clay marking the boundary between the Cretaceous and Paleogene periods, 66 million years ago. </a:t>
            </a:r>
          </a:p>
          <a:p>
            <a:pPr>
              <a:spcBef>
                <a:spcPts val="0"/>
              </a:spcBef>
              <a:spcAft>
                <a:spcPts val="1200"/>
              </a:spcAft>
            </a:pPr>
            <a:r>
              <a:rPr lang="en-US" sz="1600" dirty="0">
                <a:solidFill>
                  <a:schemeClr val="tx1"/>
                </a:solidFill>
              </a:rPr>
              <a:t>This boundary is marked by a major extinction event, including that of the dinosaurs along with about 70% of all other species. </a:t>
            </a:r>
          </a:p>
          <a:p>
            <a:pPr>
              <a:spcBef>
                <a:spcPts val="0"/>
              </a:spcBef>
              <a:spcAft>
                <a:spcPts val="1200"/>
              </a:spcAft>
            </a:pPr>
            <a:r>
              <a:rPr lang="en-US" sz="1600" dirty="0"/>
              <a:t>The physicist Luis Alvarez and his coworkers were the first to link the extinction to an extraterrestrial impact event based on the observation that iridium is much more abundant in meteorites than it is on Earth. </a:t>
            </a:r>
          </a:p>
          <a:p>
            <a:pPr>
              <a:spcBef>
                <a:spcPts val="0"/>
              </a:spcBef>
              <a:spcAft>
                <a:spcPts val="1200"/>
              </a:spcAft>
            </a:pPr>
            <a:r>
              <a:rPr lang="en-US" sz="1600" dirty="0"/>
              <a:t>This theory was later substantiated by other evidence, including the eventual discovery of the impact crater, known as Chicxulub, on the Yucatan Peninsula in Mexico.</a:t>
            </a:r>
          </a:p>
          <a:p>
            <a:pPr>
              <a:spcBef>
                <a:spcPts val="0"/>
              </a:spcBef>
              <a:spcAft>
                <a:spcPts val="1200"/>
              </a:spcAft>
            </a:pPr>
            <a:endParaRPr lang="en-US" sz="1600" dirty="0"/>
          </a:p>
        </p:txBody>
      </p:sp>
    </p:spTree>
    <p:extLst>
      <p:ext uri="{BB962C8B-B14F-4D97-AF65-F5344CB8AC3E}">
        <p14:creationId xmlns:p14="http://schemas.microsoft.com/office/powerpoint/2010/main" val="98866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a:spcBef>
                <a:spcPts val="0"/>
              </a:spcBef>
              <a:spcAft>
                <a:spcPts val="1200"/>
              </a:spcAft>
            </a:pPr>
            <a:r>
              <a:rPr lang="en-US" sz="1600" dirty="0">
                <a:solidFill>
                  <a:schemeClr val="tx1"/>
                </a:solidFill>
              </a:rPr>
              <a:t>The Chicxulub crater is an impact crater buried underneath the Yucatán Peninsula in Mexico.</a:t>
            </a:r>
          </a:p>
          <a:p>
            <a:pPr>
              <a:spcBef>
                <a:spcPts val="0"/>
              </a:spcBef>
              <a:spcAft>
                <a:spcPts val="1200"/>
              </a:spcAft>
            </a:pPr>
            <a:r>
              <a:rPr lang="en-US" sz="1600" dirty="0"/>
              <a:t>Its center is located near the town of Chicxulub, after which the crater is named</a:t>
            </a:r>
          </a:p>
          <a:p>
            <a:pPr>
              <a:spcBef>
                <a:spcPts val="0"/>
              </a:spcBef>
              <a:spcAft>
                <a:spcPts val="1200"/>
              </a:spcAft>
            </a:pPr>
            <a:r>
              <a:rPr lang="en-US" sz="1600" dirty="0"/>
              <a:t>It was formed by a large asteroid or comet about 10 </a:t>
            </a:r>
            <a:r>
              <a:rPr lang="en-US" sz="1600" dirty="0" err="1"/>
              <a:t>kilometres</a:t>
            </a:r>
            <a:r>
              <a:rPr lang="en-US" sz="1600" dirty="0"/>
              <a:t> (6 miles) in diameter, the Chicxulub impactor, striking the Earth, the date of the impact coinciding precisely with the Cretaceous–Paleogene boundary (K–</a:t>
            </a:r>
            <a:r>
              <a:rPr lang="en-US" sz="1600" dirty="0" err="1"/>
              <a:t>Pg</a:t>
            </a:r>
            <a:r>
              <a:rPr lang="en-US" sz="1600" dirty="0"/>
              <a:t> boundary), around 66 million years ago</a:t>
            </a:r>
          </a:p>
          <a:p>
            <a:pPr>
              <a:spcBef>
                <a:spcPts val="0"/>
              </a:spcBef>
              <a:spcAft>
                <a:spcPts val="1200"/>
              </a:spcAft>
            </a:pPr>
            <a:r>
              <a:rPr lang="en-US" sz="1600" dirty="0">
                <a:solidFill>
                  <a:schemeClr val="tx1"/>
                </a:solidFill>
              </a:rPr>
              <a:t>This event is a widely accepted extinction level event (ELE), a mass extinction in which 75% of plant and animal species on Earth suddenly became extinct, including all non-avian dinosaurs. </a:t>
            </a:r>
          </a:p>
          <a:p>
            <a:pPr>
              <a:spcBef>
                <a:spcPts val="0"/>
              </a:spcBef>
              <a:spcAft>
                <a:spcPts val="1200"/>
              </a:spcAft>
            </a:pPr>
            <a:r>
              <a:rPr lang="en-US" sz="1600" dirty="0"/>
              <a:t>The crater is more than 180 kilometers (110 miles) in diameter and 20 km (12 mi) in depth, well into the continental crust of the region of about 10–30 km depth. </a:t>
            </a:r>
          </a:p>
          <a:p>
            <a:pPr>
              <a:spcBef>
                <a:spcPts val="0"/>
              </a:spcBef>
              <a:spcAft>
                <a:spcPts val="1200"/>
              </a:spcAft>
            </a:pPr>
            <a:r>
              <a:rPr lang="en-US" sz="1600" dirty="0"/>
              <a:t>It makes the feature the third of the largest confirmed impact structures on Earth.</a:t>
            </a:r>
          </a:p>
          <a:p>
            <a:pPr>
              <a:spcBef>
                <a:spcPts val="0"/>
              </a:spcBef>
              <a:spcAft>
                <a:spcPts val="1200"/>
              </a:spcAft>
            </a:pPr>
            <a:endParaRPr lang="en-US" sz="1600" dirty="0"/>
          </a:p>
        </p:txBody>
      </p:sp>
      <p:sp>
        <p:nvSpPr>
          <p:cNvPr id="7" name="Title 1"/>
          <p:cNvSpPr>
            <a:spLocks noGrp="1"/>
          </p:cNvSpPr>
          <p:nvPr>
            <p:ph type="title"/>
          </p:nvPr>
        </p:nvSpPr>
        <p:spPr/>
        <p:txBody>
          <a:bodyPr>
            <a:normAutofit/>
          </a:bodyPr>
          <a:lstStyle/>
          <a:p>
            <a:r>
              <a:rPr lang="en-US" dirty="0"/>
              <a:t>Chicxulub crater</a:t>
            </a:r>
            <a:br>
              <a:rPr lang="en-US" b="1" dirty="0"/>
            </a:br>
            <a:r>
              <a:rPr lang="en-US" sz="2700" dirty="0">
                <a:solidFill>
                  <a:srgbClr val="355BFF"/>
                </a:solidFill>
              </a:rPr>
              <a:t>https://</a:t>
            </a:r>
            <a:r>
              <a:rPr lang="en-US" sz="2700" dirty="0" err="1">
                <a:solidFill>
                  <a:srgbClr val="355BFF"/>
                </a:solidFill>
              </a:rPr>
              <a:t>en.wikipedia.org</a:t>
            </a:r>
            <a:r>
              <a:rPr lang="en-US" sz="2700" dirty="0">
                <a:solidFill>
                  <a:srgbClr val="355BFF"/>
                </a:solidFill>
              </a:rPr>
              <a:t>/wiki/</a:t>
            </a:r>
            <a:r>
              <a:rPr lang="en-US" sz="2700" dirty="0" err="1">
                <a:solidFill>
                  <a:srgbClr val="355BFF"/>
                </a:solidFill>
              </a:rPr>
              <a:t>Chicxulub_crater</a:t>
            </a:r>
            <a:endParaRPr lang="en-US" sz="2700" dirty="0">
              <a:solidFill>
                <a:srgbClr val="355BFF"/>
              </a:solidFill>
            </a:endParaRPr>
          </a:p>
        </p:txBody>
      </p:sp>
    </p:spTree>
    <p:extLst>
      <p:ext uri="{BB962C8B-B14F-4D97-AF65-F5344CB8AC3E}">
        <p14:creationId xmlns:p14="http://schemas.microsoft.com/office/powerpoint/2010/main" val="103191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Chicxulub crater</a:t>
            </a:r>
            <a:br>
              <a:rPr lang="en-US" b="1" dirty="0"/>
            </a:br>
            <a:r>
              <a:rPr lang="en-US" sz="2700" dirty="0">
                <a:solidFill>
                  <a:srgbClr val="355BFF"/>
                </a:solidFill>
              </a:rPr>
              <a:t>https://</a:t>
            </a:r>
            <a:r>
              <a:rPr lang="en-US" sz="2700" dirty="0" err="1">
                <a:solidFill>
                  <a:srgbClr val="355BFF"/>
                </a:solidFill>
              </a:rPr>
              <a:t>en.wikipedia.org</a:t>
            </a:r>
            <a:r>
              <a:rPr lang="en-US" sz="2700" dirty="0">
                <a:solidFill>
                  <a:srgbClr val="355BFF"/>
                </a:solidFill>
              </a:rPr>
              <a:t>/wiki/</a:t>
            </a:r>
            <a:r>
              <a:rPr lang="en-US" sz="2700" dirty="0" err="1">
                <a:solidFill>
                  <a:srgbClr val="355BFF"/>
                </a:solidFill>
              </a:rPr>
              <a:t>Chicxulub_crater</a:t>
            </a:r>
            <a:endParaRPr lang="en-US" sz="2700" dirty="0">
              <a:solidFill>
                <a:srgbClr val="355BFF"/>
              </a:solidFill>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0776" y="1600200"/>
            <a:ext cx="3113448" cy="4525963"/>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60829"/>
            <a:ext cx="4038600" cy="4404705"/>
          </a:xfrm>
        </p:spPr>
      </p:pic>
      <p:sp>
        <p:nvSpPr>
          <p:cNvPr id="9" name="TextBox 8"/>
          <p:cNvSpPr txBox="1"/>
          <p:nvPr/>
        </p:nvSpPr>
        <p:spPr>
          <a:xfrm>
            <a:off x="1503947" y="6220326"/>
            <a:ext cx="5678906" cy="369332"/>
          </a:xfrm>
          <a:prstGeom prst="rect">
            <a:avLst/>
          </a:prstGeom>
          <a:noFill/>
        </p:spPr>
        <p:txBody>
          <a:bodyPr wrap="square" rtlCol="0">
            <a:spAutoFit/>
          </a:bodyPr>
          <a:lstStyle/>
          <a:p>
            <a:pPr algn="ctr"/>
            <a:r>
              <a:rPr lang="en-US" dirty="0"/>
              <a:t>A massive bolide struck the earth 66 million years ago</a:t>
            </a:r>
          </a:p>
        </p:txBody>
      </p:sp>
    </p:spTree>
    <p:extLst>
      <p:ext uri="{BB962C8B-B14F-4D97-AF65-F5344CB8AC3E}">
        <p14:creationId xmlns:p14="http://schemas.microsoft.com/office/powerpoint/2010/main" val="10714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821582"/>
            <a:ext cx="4038600" cy="4525963"/>
          </a:xfrm>
        </p:spPr>
        <p:txBody>
          <a:bodyPr>
            <a:noAutofit/>
          </a:bodyPr>
          <a:lstStyle/>
          <a:p>
            <a:pPr>
              <a:spcBef>
                <a:spcPts val="0"/>
              </a:spcBef>
              <a:spcAft>
                <a:spcPts val="1200"/>
              </a:spcAft>
            </a:pPr>
            <a:r>
              <a:rPr lang="en-US" sz="1600" dirty="0"/>
              <a:t>The crater was discovered by </a:t>
            </a:r>
            <a:r>
              <a:rPr lang="en-US" sz="1600" b="1" dirty="0">
                <a:solidFill>
                  <a:schemeClr val="tx1"/>
                </a:solidFill>
              </a:rPr>
              <a:t>Antonio Camargo and Glen Penfield</a:t>
            </a:r>
            <a:r>
              <a:rPr lang="en-US" sz="1600" dirty="0"/>
              <a:t>, geophysicists who had been looking for petroleum in the Yucatán during the late 1970s. </a:t>
            </a:r>
          </a:p>
          <a:p>
            <a:pPr>
              <a:spcBef>
                <a:spcPts val="0"/>
              </a:spcBef>
              <a:spcAft>
                <a:spcPts val="1200"/>
              </a:spcAft>
            </a:pPr>
            <a:r>
              <a:rPr lang="en-US" sz="1600" dirty="0"/>
              <a:t>Penfield was initially unable to obtain evidence that the geological feature was a crater and gave up his search. </a:t>
            </a:r>
          </a:p>
          <a:p>
            <a:pPr>
              <a:spcBef>
                <a:spcPts val="0"/>
              </a:spcBef>
              <a:spcAft>
                <a:spcPts val="1200"/>
              </a:spcAft>
            </a:pPr>
            <a:r>
              <a:rPr lang="en-US" sz="1600" dirty="0"/>
              <a:t>Later, through contact with Alan Hildebrand in 1990, Penfield obtained samples that suggested it was an impact feature. </a:t>
            </a:r>
          </a:p>
          <a:p>
            <a:pPr>
              <a:spcBef>
                <a:spcPts val="0"/>
              </a:spcBef>
              <a:spcAft>
                <a:spcPts val="1200"/>
              </a:spcAft>
            </a:pPr>
            <a:r>
              <a:rPr lang="en-US" sz="1600" dirty="0"/>
              <a:t>Evidence for the impact origin of the crater includes shocked quartz, a gravity anomaly, and tektites in surrounding areas.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49442" y="71969"/>
            <a:ext cx="2756883" cy="6795629"/>
          </a:xfrm>
        </p:spPr>
      </p:pic>
      <p:sp>
        <p:nvSpPr>
          <p:cNvPr id="7" name="Title 1"/>
          <p:cNvSpPr>
            <a:spLocks noGrp="1"/>
          </p:cNvSpPr>
          <p:nvPr>
            <p:ph type="title"/>
          </p:nvPr>
        </p:nvSpPr>
        <p:spPr>
          <a:xfrm>
            <a:off x="457200" y="274638"/>
            <a:ext cx="4038600" cy="1143000"/>
          </a:xfrm>
        </p:spPr>
        <p:txBody>
          <a:bodyPr>
            <a:normAutofit fontScale="90000"/>
          </a:bodyPr>
          <a:lstStyle/>
          <a:p>
            <a:r>
              <a:rPr lang="en-US" dirty="0"/>
              <a:t>Chicxulub crater</a:t>
            </a:r>
            <a:br>
              <a:rPr lang="en-US" b="1" dirty="0"/>
            </a:br>
            <a:r>
              <a:rPr lang="en-US" sz="2700" dirty="0">
                <a:solidFill>
                  <a:srgbClr val="355BFF"/>
                </a:solidFill>
              </a:rPr>
              <a:t>https://</a:t>
            </a:r>
            <a:r>
              <a:rPr lang="en-US" sz="2700" dirty="0" err="1">
                <a:solidFill>
                  <a:srgbClr val="355BFF"/>
                </a:solidFill>
              </a:rPr>
              <a:t>en.wikipedia.org</a:t>
            </a:r>
            <a:r>
              <a:rPr lang="en-US" sz="2700" dirty="0">
                <a:solidFill>
                  <a:srgbClr val="355BFF"/>
                </a:solidFill>
              </a:rPr>
              <a:t>/wiki/</a:t>
            </a:r>
            <a:r>
              <a:rPr lang="en-US" sz="2700" dirty="0" err="1">
                <a:solidFill>
                  <a:srgbClr val="355BFF"/>
                </a:solidFill>
              </a:rPr>
              <a:t>Chicxulub_crater</a:t>
            </a:r>
            <a:endParaRPr lang="en-US" sz="2700" dirty="0">
              <a:solidFill>
                <a:srgbClr val="355BFF"/>
              </a:solidFill>
            </a:endParaRPr>
          </a:p>
        </p:txBody>
      </p:sp>
    </p:spTree>
    <p:extLst>
      <p:ext uri="{BB962C8B-B14F-4D97-AF65-F5344CB8AC3E}">
        <p14:creationId xmlns:p14="http://schemas.microsoft.com/office/powerpoint/2010/main" val="56099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C7BD2-9C6F-514B-8BFA-439991B8CF3D}"/>
              </a:ext>
            </a:extLst>
          </p:cNvPr>
          <p:cNvPicPr>
            <a:picLocks noChangeAspect="1"/>
          </p:cNvPicPr>
          <p:nvPr/>
        </p:nvPicPr>
        <p:blipFill>
          <a:blip r:embed="rId2"/>
          <a:stretch>
            <a:fillRect/>
          </a:stretch>
        </p:blipFill>
        <p:spPr>
          <a:xfrm>
            <a:off x="0" y="398607"/>
            <a:ext cx="9144000" cy="4515014"/>
          </a:xfrm>
          <a:prstGeom prst="rect">
            <a:avLst/>
          </a:prstGeom>
        </p:spPr>
      </p:pic>
      <p:sp>
        <p:nvSpPr>
          <p:cNvPr id="7" name="TextBox 6">
            <a:extLst>
              <a:ext uri="{FF2B5EF4-FFF2-40B4-BE49-F238E27FC236}">
                <a16:creationId xmlns:a16="http://schemas.microsoft.com/office/drawing/2014/main" id="{2DE61DEE-7C74-A24A-BC91-DA13A5181335}"/>
              </a:ext>
            </a:extLst>
          </p:cNvPr>
          <p:cNvSpPr txBox="1"/>
          <p:nvPr/>
        </p:nvSpPr>
        <p:spPr>
          <a:xfrm>
            <a:off x="615042" y="5344885"/>
            <a:ext cx="7913915" cy="369332"/>
          </a:xfrm>
          <a:prstGeom prst="rect">
            <a:avLst/>
          </a:prstGeom>
          <a:noFill/>
        </p:spPr>
        <p:txBody>
          <a:bodyPr wrap="square" rtlCol="0">
            <a:spAutoFit/>
          </a:bodyPr>
          <a:lstStyle/>
          <a:p>
            <a:pPr algn="ctr"/>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
        <p:nvSpPr>
          <p:cNvPr id="2" name="TextBox 1">
            <a:extLst>
              <a:ext uri="{FF2B5EF4-FFF2-40B4-BE49-F238E27FC236}">
                <a16:creationId xmlns:a16="http://schemas.microsoft.com/office/drawing/2014/main" id="{20502958-6266-0E40-B978-5A8D961C5439}"/>
              </a:ext>
            </a:extLst>
          </p:cNvPr>
          <p:cNvSpPr txBox="1"/>
          <p:nvPr/>
        </p:nvSpPr>
        <p:spPr>
          <a:xfrm>
            <a:off x="648182" y="5833640"/>
            <a:ext cx="7882359" cy="646331"/>
          </a:xfrm>
          <a:prstGeom prst="rect">
            <a:avLst/>
          </a:prstGeom>
          <a:noFill/>
        </p:spPr>
        <p:txBody>
          <a:bodyPr wrap="square" rtlCol="0">
            <a:spAutoFit/>
          </a:bodyPr>
          <a:lstStyle/>
          <a:p>
            <a:pPr algn="ctr"/>
            <a:r>
              <a:rPr lang="en-US" dirty="0"/>
              <a:t>Robert DePalma has discovered what may be evidence of the catastrophic phenomena that occurred in the hours just after the Chicxulub bolide struck Earth</a:t>
            </a:r>
          </a:p>
        </p:txBody>
      </p:sp>
    </p:spTree>
    <p:extLst>
      <p:ext uri="{BB962C8B-B14F-4D97-AF65-F5344CB8AC3E}">
        <p14:creationId xmlns:p14="http://schemas.microsoft.com/office/powerpoint/2010/main" val="355724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FECC-D218-F84A-918D-3614D2A1CA11}"/>
              </a:ext>
            </a:extLst>
          </p:cNvPr>
          <p:cNvSpPr>
            <a:spLocks noGrp="1"/>
          </p:cNvSpPr>
          <p:nvPr>
            <p:ph type="title"/>
          </p:nvPr>
        </p:nvSpPr>
        <p:spPr/>
        <p:txBody>
          <a:bodyPr/>
          <a:lstStyle/>
          <a:p>
            <a:r>
              <a:rPr lang="en-US" dirty="0"/>
              <a:t>From the New Yorker</a:t>
            </a:r>
          </a:p>
        </p:txBody>
      </p:sp>
      <p:pic>
        <p:nvPicPr>
          <p:cNvPr id="5" name="Content Placeholder 4">
            <a:extLst>
              <a:ext uri="{FF2B5EF4-FFF2-40B4-BE49-F238E27FC236}">
                <a16:creationId xmlns:a16="http://schemas.microsoft.com/office/drawing/2014/main" id="{27B262C6-969B-9648-A20F-46D35AA671D0}"/>
              </a:ext>
            </a:extLst>
          </p:cNvPr>
          <p:cNvPicPr>
            <a:picLocks noGrp="1" noChangeAspect="1"/>
          </p:cNvPicPr>
          <p:nvPr>
            <p:ph idx="1"/>
          </p:nvPr>
        </p:nvPicPr>
        <p:blipFill>
          <a:blip r:embed="rId2"/>
          <a:stretch>
            <a:fillRect/>
          </a:stretch>
        </p:blipFill>
        <p:spPr>
          <a:xfrm>
            <a:off x="457200" y="2377839"/>
            <a:ext cx="8229600" cy="2970684"/>
          </a:xfrm>
        </p:spPr>
      </p:pic>
      <p:sp>
        <p:nvSpPr>
          <p:cNvPr id="6" name="Rectangle 5">
            <a:extLst>
              <a:ext uri="{FF2B5EF4-FFF2-40B4-BE49-F238E27FC236}">
                <a16:creationId xmlns:a16="http://schemas.microsoft.com/office/drawing/2014/main" id="{69326D14-C36C-C341-BE0D-9481D565B0A0}"/>
              </a:ext>
            </a:extLst>
          </p:cNvPr>
          <p:cNvSpPr/>
          <p:nvPr/>
        </p:nvSpPr>
        <p:spPr>
          <a:xfrm>
            <a:off x="718458" y="5662393"/>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103783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2F137-CDC9-3543-AEDF-1B02F9D664D7}"/>
              </a:ext>
            </a:extLst>
          </p:cNvPr>
          <p:cNvSpPr>
            <a:spLocks noGrp="1"/>
          </p:cNvSpPr>
          <p:nvPr>
            <p:ph type="title"/>
          </p:nvPr>
        </p:nvSpPr>
        <p:spPr/>
        <p:txBody>
          <a:bodyPr/>
          <a:lstStyle/>
          <a:p>
            <a:r>
              <a:rPr lang="en-US" dirty="0"/>
              <a:t>From the New Yorker</a:t>
            </a:r>
          </a:p>
        </p:txBody>
      </p:sp>
      <p:pic>
        <p:nvPicPr>
          <p:cNvPr id="7" name="Content Placeholder 6">
            <a:extLst>
              <a:ext uri="{FF2B5EF4-FFF2-40B4-BE49-F238E27FC236}">
                <a16:creationId xmlns:a16="http://schemas.microsoft.com/office/drawing/2014/main" id="{1841B5A8-BC0A-2841-BA60-3870C239EDFD}"/>
              </a:ext>
            </a:extLst>
          </p:cNvPr>
          <p:cNvPicPr>
            <a:picLocks noGrp="1" noChangeAspect="1"/>
          </p:cNvPicPr>
          <p:nvPr>
            <p:ph idx="1"/>
          </p:nvPr>
        </p:nvPicPr>
        <p:blipFill>
          <a:blip r:embed="rId2"/>
          <a:stretch>
            <a:fillRect/>
          </a:stretch>
        </p:blipFill>
        <p:spPr>
          <a:xfrm>
            <a:off x="1247321" y="1600200"/>
            <a:ext cx="6649358" cy="4525963"/>
          </a:xfrm>
        </p:spPr>
      </p:pic>
      <p:sp>
        <p:nvSpPr>
          <p:cNvPr id="8" name="Rectangle 7">
            <a:extLst>
              <a:ext uri="{FF2B5EF4-FFF2-40B4-BE49-F238E27FC236}">
                <a16:creationId xmlns:a16="http://schemas.microsoft.com/office/drawing/2014/main" id="{41E238E5-773F-CA42-AA03-E746A365147F}"/>
              </a:ext>
            </a:extLst>
          </p:cNvPr>
          <p:cNvSpPr/>
          <p:nvPr/>
        </p:nvSpPr>
        <p:spPr>
          <a:xfrm>
            <a:off x="718458" y="6126163"/>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46704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4B37-8480-A04F-A6A6-6DBD6727A677}"/>
              </a:ext>
            </a:extLst>
          </p:cNvPr>
          <p:cNvSpPr>
            <a:spLocks noGrp="1"/>
          </p:cNvSpPr>
          <p:nvPr>
            <p:ph type="title"/>
          </p:nvPr>
        </p:nvSpPr>
        <p:spPr/>
        <p:txBody>
          <a:bodyPr/>
          <a:lstStyle/>
          <a:p>
            <a:r>
              <a:rPr lang="en-US" dirty="0"/>
              <a:t>From the New Yorker</a:t>
            </a:r>
          </a:p>
        </p:txBody>
      </p:sp>
      <p:pic>
        <p:nvPicPr>
          <p:cNvPr id="5" name="Content Placeholder 4">
            <a:extLst>
              <a:ext uri="{FF2B5EF4-FFF2-40B4-BE49-F238E27FC236}">
                <a16:creationId xmlns:a16="http://schemas.microsoft.com/office/drawing/2014/main" id="{43350204-DEF4-C245-8681-97C92272557C}"/>
              </a:ext>
            </a:extLst>
          </p:cNvPr>
          <p:cNvPicPr>
            <a:picLocks noGrp="1" noChangeAspect="1"/>
          </p:cNvPicPr>
          <p:nvPr>
            <p:ph idx="1"/>
          </p:nvPr>
        </p:nvPicPr>
        <p:blipFill>
          <a:blip r:embed="rId2"/>
          <a:stretch>
            <a:fillRect/>
          </a:stretch>
        </p:blipFill>
        <p:spPr>
          <a:xfrm>
            <a:off x="457200" y="2070750"/>
            <a:ext cx="8229600" cy="3584863"/>
          </a:xfrm>
        </p:spPr>
      </p:pic>
      <p:sp>
        <p:nvSpPr>
          <p:cNvPr id="6" name="Rectangle 5">
            <a:extLst>
              <a:ext uri="{FF2B5EF4-FFF2-40B4-BE49-F238E27FC236}">
                <a16:creationId xmlns:a16="http://schemas.microsoft.com/office/drawing/2014/main" id="{5D47EF0C-6BA6-3648-95F6-773D56995879}"/>
              </a:ext>
            </a:extLst>
          </p:cNvPr>
          <p:cNvSpPr/>
          <p:nvPr/>
        </p:nvSpPr>
        <p:spPr>
          <a:xfrm>
            <a:off x="718458" y="5956307"/>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115529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74638"/>
            <a:ext cx="4191000" cy="1143000"/>
          </a:xfrm>
        </p:spPr>
        <p:txBody>
          <a:bodyPr>
            <a:normAutofit fontScale="90000"/>
          </a:bodyPr>
          <a:lstStyle/>
          <a:p>
            <a:r>
              <a:rPr lang="en-US" dirty="0"/>
              <a:t>Impacts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Impact_event</a:t>
            </a:r>
            <a:endParaRPr lang="en-US" sz="1800" dirty="0">
              <a:solidFill>
                <a:srgbClr val="800000"/>
              </a:solidFill>
            </a:endParaRPr>
          </a:p>
        </p:txBody>
      </p:sp>
      <p:sp>
        <p:nvSpPr>
          <p:cNvPr id="5" name="Content Placeholder 4"/>
          <p:cNvSpPr>
            <a:spLocks noGrp="1"/>
          </p:cNvSpPr>
          <p:nvPr>
            <p:ph sz="half" idx="1"/>
          </p:nvPr>
        </p:nvSpPr>
        <p:spPr>
          <a:xfrm>
            <a:off x="299509" y="274638"/>
            <a:ext cx="4196291" cy="6255364"/>
          </a:xfrm>
        </p:spPr>
        <p:txBody>
          <a:bodyPr>
            <a:noAutofit/>
          </a:bodyPr>
          <a:lstStyle/>
          <a:p>
            <a:pPr>
              <a:spcBef>
                <a:spcPts val="0"/>
              </a:spcBef>
              <a:spcAft>
                <a:spcPts val="1200"/>
              </a:spcAft>
            </a:pPr>
            <a:r>
              <a:rPr lang="en-US" sz="1600" dirty="0"/>
              <a:t>Impact events have physical consequences and have been found to regularly occur in planetary systems, though the most frequent involve asteroids, comets or meteoroids and have minimal impact. </a:t>
            </a:r>
          </a:p>
          <a:p>
            <a:pPr>
              <a:spcBef>
                <a:spcPts val="0"/>
              </a:spcBef>
              <a:spcAft>
                <a:spcPts val="1200"/>
              </a:spcAft>
            </a:pPr>
            <a:r>
              <a:rPr lang="en-US" sz="1600" dirty="0">
                <a:solidFill>
                  <a:schemeClr val="tx1"/>
                </a:solidFill>
              </a:rPr>
              <a:t>When large objects impact terrestrial planets like the Earth, there can be significant physical and </a:t>
            </a:r>
            <a:r>
              <a:rPr lang="en-US" sz="1600" dirty="0" err="1">
                <a:solidFill>
                  <a:schemeClr val="tx1"/>
                </a:solidFill>
              </a:rPr>
              <a:t>biospheric</a:t>
            </a:r>
            <a:r>
              <a:rPr lang="en-US" sz="1600" dirty="0">
                <a:solidFill>
                  <a:schemeClr val="tx1"/>
                </a:solidFill>
              </a:rPr>
              <a:t> consequences, though atmospheres mitigate many surface impacts through atmospheric entry. </a:t>
            </a:r>
          </a:p>
          <a:p>
            <a:pPr>
              <a:spcBef>
                <a:spcPts val="0"/>
              </a:spcBef>
              <a:spcAft>
                <a:spcPts val="1200"/>
              </a:spcAft>
            </a:pPr>
            <a:r>
              <a:rPr lang="en-US" sz="1600" dirty="0"/>
              <a:t>Impact structures are dominant landforms on many of the System's solid objects and present the strongest empirical evidence for their frequency and scale.</a:t>
            </a:r>
          </a:p>
          <a:p>
            <a:pPr>
              <a:spcBef>
                <a:spcPts val="0"/>
              </a:spcBef>
              <a:spcAft>
                <a:spcPts val="1200"/>
              </a:spcAft>
            </a:pPr>
            <a:r>
              <a:rPr lang="en-US" sz="1600" dirty="0"/>
              <a:t>Impact events appear to have played a significant role in the evolution of the Solar System since its formation. </a:t>
            </a:r>
          </a:p>
          <a:p>
            <a:pPr>
              <a:spcBef>
                <a:spcPts val="0"/>
              </a:spcBef>
              <a:spcAft>
                <a:spcPts val="1200"/>
              </a:spcAft>
            </a:pPr>
            <a:r>
              <a:rPr lang="en-US" sz="1600" dirty="0"/>
              <a:t>Very early impact events include the Late Heavy Bombardment, which occurred early in history of the Earth–Moon.</a:t>
            </a:r>
          </a:p>
          <a:p>
            <a:pPr>
              <a:spcBef>
                <a:spcPts val="0"/>
              </a:spcBef>
              <a:spcAft>
                <a:spcPts val="1200"/>
              </a:spcAft>
            </a:pPr>
            <a:endParaRPr lang="en-US" sz="1600" dirty="0"/>
          </a:p>
        </p:txBody>
      </p:sp>
      <p:pic>
        <p:nvPicPr>
          <p:cNvPr id="7" name="Content Placeholder 6" descr="300px-Impact_event.jpg"/>
          <p:cNvPicPr>
            <a:picLocks noGrp="1" noChangeAspect="1"/>
          </p:cNvPicPr>
          <p:nvPr>
            <p:ph sz="half" idx="2"/>
          </p:nvPr>
        </p:nvPicPr>
        <p:blipFill>
          <a:blip r:embed="rId2">
            <a:extLst>
              <a:ext uri="{28A0092B-C50C-407E-A947-70E740481C1C}">
                <a14:useLocalDpi xmlns:a14="http://schemas.microsoft.com/office/drawing/2010/main" val="0"/>
              </a:ext>
            </a:extLst>
          </a:blip>
          <a:srcRect t="-30432" b="-30432"/>
          <a:stretch>
            <a:fillRect/>
          </a:stretch>
        </p:blipFill>
        <p:spPr/>
      </p:pic>
    </p:spTree>
    <p:extLst>
      <p:ext uri="{BB962C8B-B14F-4D97-AF65-F5344CB8AC3E}">
        <p14:creationId xmlns:p14="http://schemas.microsoft.com/office/powerpoint/2010/main" val="234675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99C02C-CFC2-714A-8575-E7FAC57A3C74}"/>
              </a:ext>
            </a:extLst>
          </p:cNvPr>
          <p:cNvSpPr>
            <a:spLocks noGrp="1"/>
          </p:cNvSpPr>
          <p:nvPr>
            <p:ph type="title"/>
          </p:nvPr>
        </p:nvSpPr>
        <p:spPr/>
        <p:txBody>
          <a:bodyPr/>
          <a:lstStyle/>
          <a:p>
            <a:r>
              <a:rPr lang="en-US" dirty="0"/>
              <a:t>From the New Yorker</a:t>
            </a:r>
          </a:p>
        </p:txBody>
      </p:sp>
      <p:pic>
        <p:nvPicPr>
          <p:cNvPr id="9" name="Content Placeholder 8">
            <a:extLst>
              <a:ext uri="{FF2B5EF4-FFF2-40B4-BE49-F238E27FC236}">
                <a16:creationId xmlns:a16="http://schemas.microsoft.com/office/drawing/2014/main" id="{E5E7CE8F-0AA9-2B47-BB3C-C14612B2D9FE}"/>
              </a:ext>
            </a:extLst>
          </p:cNvPr>
          <p:cNvPicPr>
            <a:picLocks noGrp="1" noChangeAspect="1"/>
          </p:cNvPicPr>
          <p:nvPr>
            <p:ph idx="1"/>
          </p:nvPr>
        </p:nvPicPr>
        <p:blipFill>
          <a:blip r:embed="rId2"/>
          <a:stretch>
            <a:fillRect/>
          </a:stretch>
        </p:blipFill>
        <p:spPr>
          <a:xfrm>
            <a:off x="1136105" y="1600200"/>
            <a:ext cx="6871789" cy="4525963"/>
          </a:xfrm>
        </p:spPr>
      </p:pic>
      <p:sp>
        <p:nvSpPr>
          <p:cNvPr id="10" name="Rectangle 9">
            <a:extLst>
              <a:ext uri="{FF2B5EF4-FFF2-40B4-BE49-F238E27FC236}">
                <a16:creationId xmlns:a16="http://schemas.microsoft.com/office/drawing/2014/main" id="{0925D1FF-0C85-B44F-BDEE-24967E826ECB}"/>
              </a:ext>
            </a:extLst>
          </p:cNvPr>
          <p:cNvSpPr/>
          <p:nvPr/>
        </p:nvSpPr>
        <p:spPr>
          <a:xfrm>
            <a:off x="718458" y="6126163"/>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43227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5D7C33-C455-B24D-8E82-20979FFBAF5E}"/>
              </a:ext>
            </a:extLst>
          </p:cNvPr>
          <p:cNvPicPr>
            <a:picLocks noChangeAspect="1"/>
          </p:cNvPicPr>
          <p:nvPr/>
        </p:nvPicPr>
        <p:blipFill>
          <a:blip r:embed="rId2"/>
          <a:stretch>
            <a:fillRect/>
          </a:stretch>
        </p:blipFill>
        <p:spPr>
          <a:xfrm>
            <a:off x="0" y="66077"/>
            <a:ext cx="9144000" cy="6725845"/>
          </a:xfrm>
          <a:prstGeom prst="rect">
            <a:avLst/>
          </a:prstGeom>
        </p:spPr>
      </p:pic>
      <p:sp>
        <p:nvSpPr>
          <p:cNvPr id="10" name="TextBox 9">
            <a:extLst>
              <a:ext uri="{FF2B5EF4-FFF2-40B4-BE49-F238E27FC236}">
                <a16:creationId xmlns:a16="http://schemas.microsoft.com/office/drawing/2014/main" id="{24878AB3-69A9-4F40-BC3B-C4316B4FE389}"/>
              </a:ext>
            </a:extLst>
          </p:cNvPr>
          <p:cNvSpPr txBox="1"/>
          <p:nvPr/>
        </p:nvSpPr>
        <p:spPr>
          <a:xfrm>
            <a:off x="413657" y="6145591"/>
            <a:ext cx="7609115" cy="646331"/>
          </a:xfrm>
          <a:prstGeom prst="rect">
            <a:avLst/>
          </a:prstGeom>
          <a:noFill/>
        </p:spPr>
        <p:txBody>
          <a:bodyPr wrap="square" rtlCol="0">
            <a:spAutoFit/>
          </a:bodyPr>
          <a:lstStyle/>
          <a:p>
            <a:pPr algn="ctr"/>
            <a:r>
              <a:rPr lang="en-US" dirty="0">
                <a:solidFill>
                  <a:schemeClr val="bg1"/>
                </a:solidFill>
              </a:rPr>
              <a:t>Fossils of fish were found with microtektites embedded in their gills.  The circumstances of their conditions indicated almost instantaneous death.</a:t>
            </a:r>
          </a:p>
        </p:txBody>
      </p:sp>
    </p:spTree>
    <p:extLst>
      <p:ext uri="{BB962C8B-B14F-4D97-AF65-F5344CB8AC3E}">
        <p14:creationId xmlns:p14="http://schemas.microsoft.com/office/powerpoint/2010/main" val="258312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D7E8-CD8D-4243-85F1-D0179505AEED}"/>
              </a:ext>
            </a:extLst>
          </p:cNvPr>
          <p:cNvSpPr>
            <a:spLocks noGrp="1"/>
          </p:cNvSpPr>
          <p:nvPr>
            <p:ph type="title"/>
          </p:nvPr>
        </p:nvSpPr>
        <p:spPr/>
        <p:txBody>
          <a:bodyPr/>
          <a:lstStyle/>
          <a:p>
            <a:r>
              <a:rPr lang="en-US" dirty="0"/>
              <a:t>Images from Hell Creek Site, Montana</a:t>
            </a:r>
          </a:p>
        </p:txBody>
      </p:sp>
      <p:pic>
        <p:nvPicPr>
          <p:cNvPr id="6" name="Content Placeholder 5">
            <a:extLst>
              <a:ext uri="{FF2B5EF4-FFF2-40B4-BE49-F238E27FC236}">
                <a16:creationId xmlns:a16="http://schemas.microsoft.com/office/drawing/2014/main" id="{45513EC0-A6D4-A147-A75F-9BCB34042551}"/>
              </a:ext>
            </a:extLst>
          </p:cNvPr>
          <p:cNvPicPr>
            <a:picLocks noGrp="1" noChangeAspect="1"/>
          </p:cNvPicPr>
          <p:nvPr>
            <p:ph sz="half" idx="1"/>
          </p:nvPr>
        </p:nvPicPr>
        <p:blipFill>
          <a:blip r:embed="rId2"/>
          <a:stretch>
            <a:fillRect/>
          </a:stretch>
        </p:blipFill>
        <p:spPr>
          <a:xfrm>
            <a:off x="457200" y="2435017"/>
            <a:ext cx="4038600" cy="2856328"/>
          </a:xfrm>
        </p:spPr>
      </p:pic>
      <p:pic>
        <p:nvPicPr>
          <p:cNvPr id="8" name="Content Placeholder 7">
            <a:extLst>
              <a:ext uri="{FF2B5EF4-FFF2-40B4-BE49-F238E27FC236}">
                <a16:creationId xmlns:a16="http://schemas.microsoft.com/office/drawing/2014/main" id="{22FFAF5B-4427-F841-ADFB-87F524722029}"/>
              </a:ext>
            </a:extLst>
          </p:cNvPr>
          <p:cNvPicPr>
            <a:picLocks noGrp="1" noChangeAspect="1"/>
          </p:cNvPicPr>
          <p:nvPr>
            <p:ph sz="half" idx="2"/>
          </p:nvPr>
        </p:nvPicPr>
        <p:blipFill>
          <a:blip r:embed="rId3"/>
          <a:stretch>
            <a:fillRect/>
          </a:stretch>
        </p:blipFill>
        <p:spPr>
          <a:xfrm>
            <a:off x="4648200" y="2305862"/>
            <a:ext cx="4038600" cy="3114639"/>
          </a:xfrm>
        </p:spPr>
      </p:pic>
      <p:sp>
        <p:nvSpPr>
          <p:cNvPr id="9" name="Rectangle 8">
            <a:extLst>
              <a:ext uri="{FF2B5EF4-FFF2-40B4-BE49-F238E27FC236}">
                <a16:creationId xmlns:a16="http://schemas.microsoft.com/office/drawing/2014/main" id="{EB8B616F-7B7D-3C42-AB0B-FD68081EA907}"/>
              </a:ext>
            </a:extLst>
          </p:cNvPr>
          <p:cNvSpPr/>
          <p:nvPr/>
        </p:nvSpPr>
        <p:spPr>
          <a:xfrm>
            <a:off x="718458" y="6126163"/>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285556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9263-5ECC-FA45-BD21-19C818A40B68}"/>
              </a:ext>
            </a:extLst>
          </p:cNvPr>
          <p:cNvSpPr>
            <a:spLocks noGrp="1"/>
          </p:cNvSpPr>
          <p:nvPr>
            <p:ph type="title"/>
          </p:nvPr>
        </p:nvSpPr>
        <p:spPr/>
        <p:txBody>
          <a:bodyPr/>
          <a:lstStyle/>
          <a:p>
            <a:r>
              <a:rPr lang="en-US" dirty="0"/>
              <a:t>Images from Hell Creek Site, Montana</a:t>
            </a:r>
          </a:p>
        </p:txBody>
      </p:sp>
      <p:pic>
        <p:nvPicPr>
          <p:cNvPr id="6" name="Content Placeholder 5">
            <a:extLst>
              <a:ext uri="{FF2B5EF4-FFF2-40B4-BE49-F238E27FC236}">
                <a16:creationId xmlns:a16="http://schemas.microsoft.com/office/drawing/2014/main" id="{9CD584DB-2E67-8B43-BD8F-C1749F4F34AE}"/>
              </a:ext>
            </a:extLst>
          </p:cNvPr>
          <p:cNvPicPr>
            <a:picLocks noGrp="1" noChangeAspect="1"/>
          </p:cNvPicPr>
          <p:nvPr>
            <p:ph sz="half" idx="1"/>
          </p:nvPr>
        </p:nvPicPr>
        <p:blipFill>
          <a:blip r:embed="rId2"/>
          <a:stretch>
            <a:fillRect/>
          </a:stretch>
        </p:blipFill>
        <p:spPr>
          <a:xfrm>
            <a:off x="884974" y="1600200"/>
            <a:ext cx="3183051" cy="4525963"/>
          </a:xfrm>
        </p:spPr>
      </p:pic>
      <p:pic>
        <p:nvPicPr>
          <p:cNvPr id="8" name="Content Placeholder 7">
            <a:extLst>
              <a:ext uri="{FF2B5EF4-FFF2-40B4-BE49-F238E27FC236}">
                <a16:creationId xmlns:a16="http://schemas.microsoft.com/office/drawing/2014/main" id="{FEDCF2C5-F821-714A-9AB6-D4101F46DAE7}"/>
              </a:ext>
            </a:extLst>
          </p:cNvPr>
          <p:cNvPicPr>
            <a:picLocks noGrp="1" noChangeAspect="1"/>
          </p:cNvPicPr>
          <p:nvPr>
            <p:ph sz="half" idx="2"/>
          </p:nvPr>
        </p:nvPicPr>
        <p:blipFill>
          <a:blip r:embed="rId3"/>
          <a:stretch>
            <a:fillRect/>
          </a:stretch>
        </p:blipFill>
        <p:spPr>
          <a:xfrm>
            <a:off x="5075974" y="1600200"/>
            <a:ext cx="3183051" cy="4525963"/>
          </a:xfrm>
        </p:spPr>
      </p:pic>
      <p:sp>
        <p:nvSpPr>
          <p:cNvPr id="9" name="Rectangle 8">
            <a:extLst>
              <a:ext uri="{FF2B5EF4-FFF2-40B4-BE49-F238E27FC236}">
                <a16:creationId xmlns:a16="http://schemas.microsoft.com/office/drawing/2014/main" id="{FC146801-3F3B-B949-93BE-542C6EA6D8A7}"/>
              </a:ext>
            </a:extLst>
          </p:cNvPr>
          <p:cNvSpPr/>
          <p:nvPr/>
        </p:nvSpPr>
        <p:spPr>
          <a:xfrm>
            <a:off x="718458" y="6267677"/>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701095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475779-5AC3-9A47-A9AE-EA61DE36F80B}"/>
              </a:ext>
            </a:extLst>
          </p:cNvPr>
          <p:cNvPicPr>
            <a:picLocks noChangeAspect="1"/>
          </p:cNvPicPr>
          <p:nvPr/>
        </p:nvPicPr>
        <p:blipFill>
          <a:blip r:embed="rId2"/>
          <a:stretch>
            <a:fillRect/>
          </a:stretch>
        </p:blipFill>
        <p:spPr>
          <a:xfrm>
            <a:off x="0" y="146054"/>
            <a:ext cx="9144000" cy="6152236"/>
          </a:xfrm>
          <a:prstGeom prst="rect">
            <a:avLst/>
          </a:prstGeom>
        </p:spPr>
      </p:pic>
      <p:sp>
        <p:nvSpPr>
          <p:cNvPr id="7" name="Rectangle 6">
            <a:extLst>
              <a:ext uri="{FF2B5EF4-FFF2-40B4-BE49-F238E27FC236}">
                <a16:creationId xmlns:a16="http://schemas.microsoft.com/office/drawing/2014/main" id="{113F5D30-2A3F-D045-8C79-64F15F6ACB8E}"/>
              </a:ext>
            </a:extLst>
          </p:cNvPr>
          <p:cNvSpPr/>
          <p:nvPr/>
        </p:nvSpPr>
        <p:spPr>
          <a:xfrm>
            <a:off x="696686" y="6320452"/>
            <a:ext cx="7750628" cy="369332"/>
          </a:xfrm>
          <a:prstGeom prst="rect">
            <a:avLst/>
          </a:prstGeom>
        </p:spPr>
        <p:txBody>
          <a:bodyPr wrap="square">
            <a:spAutoFit/>
          </a:bodyPr>
          <a:lstStyle/>
          <a:p>
            <a:r>
              <a:rPr lang="en-US" dirty="0">
                <a:solidFill>
                  <a:srgbClr val="FF0000"/>
                </a:solidFill>
              </a:rPr>
              <a:t>https://</a:t>
            </a:r>
            <a:r>
              <a:rPr lang="en-US" dirty="0" err="1">
                <a:solidFill>
                  <a:srgbClr val="FF0000"/>
                </a:solidFill>
              </a:rPr>
              <a:t>www.newyorker.com</a:t>
            </a:r>
            <a:r>
              <a:rPr lang="en-US" dirty="0">
                <a:solidFill>
                  <a:srgbClr val="FF0000"/>
                </a:solidFill>
              </a:rPr>
              <a:t>/magazine/2019/04/08/the-day-the-dinosaurs-died</a:t>
            </a:r>
          </a:p>
        </p:txBody>
      </p:sp>
    </p:spTree>
    <p:extLst>
      <p:ext uri="{BB962C8B-B14F-4D97-AF65-F5344CB8AC3E}">
        <p14:creationId xmlns:p14="http://schemas.microsoft.com/office/powerpoint/2010/main" val="392900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5800" y="274638"/>
            <a:ext cx="4190999" cy="1143000"/>
          </a:xfrm>
        </p:spPr>
        <p:txBody>
          <a:bodyPr>
            <a:normAutofit fontScale="90000"/>
          </a:bodyPr>
          <a:lstStyle/>
          <a:p>
            <a:r>
              <a:rPr lang="en-US" dirty="0"/>
              <a:t>Deccan Traps</a:t>
            </a:r>
            <a:br>
              <a:rPr lang="en-US" dirty="0"/>
            </a:br>
            <a:r>
              <a:rPr lang="en-US" sz="2700" dirty="0">
                <a:solidFill>
                  <a:srgbClr val="355BFF"/>
                </a:solidFill>
              </a:rPr>
              <a:t>https://</a:t>
            </a:r>
            <a:r>
              <a:rPr lang="en-US" sz="2700" dirty="0" err="1">
                <a:solidFill>
                  <a:srgbClr val="355BFF"/>
                </a:solidFill>
              </a:rPr>
              <a:t>en.wikipedia.org</a:t>
            </a:r>
            <a:r>
              <a:rPr lang="en-US" sz="2700" dirty="0">
                <a:solidFill>
                  <a:srgbClr val="355BFF"/>
                </a:solidFill>
              </a:rPr>
              <a:t>/wiki/</a:t>
            </a:r>
            <a:r>
              <a:rPr lang="en-US" sz="2700" dirty="0" err="1">
                <a:solidFill>
                  <a:srgbClr val="355BFF"/>
                </a:solidFill>
              </a:rPr>
              <a:t>Deccan_Traps</a:t>
            </a:r>
            <a:endParaRPr lang="en-US" sz="2700" dirty="0">
              <a:solidFill>
                <a:srgbClr val="355BFF"/>
              </a:solidFill>
            </a:endParaRPr>
          </a:p>
        </p:txBody>
      </p:sp>
      <p:sp>
        <p:nvSpPr>
          <p:cNvPr id="6" name="Content Placeholder 5"/>
          <p:cNvSpPr>
            <a:spLocks noGrp="1"/>
          </p:cNvSpPr>
          <p:nvPr>
            <p:ph sz="half" idx="1"/>
          </p:nvPr>
        </p:nvSpPr>
        <p:spPr>
          <a:xfrm>
            <a:off x="146756" y="403576"/>
            <a:ext cx="4349044" cy="5906913"/>
          </a:xfrm>
        </p:spPr>
        <p:txBody>
          <a:bodyPr>
            <a:noAutofit/>
          </a:bodyPr>
          <a:lstStyle/>
          <a:p>
            <a:pPr>
              <a:spcBef>
                <a:spcPts val="0"/>
              </a:spcBef>
              <a:spcAft>
                <a:spcPts val="1200"/>
              </a:spcAft>
            </a:pPr>
            <a:r>
              <a:rPr lang="en-US" sz="1600" dirty="0"/>
              <a:t>Another possible (but now considered unlikely) cause of the extinction level event at the K/</a:t>
            </a:r>
            <a:r>
              <a:rPr lang="en-US" sz="1600" dirty="0" err="1"/>
              <a:t>Pg</a:t>
            </a:r>
            <a:r>
              <a:rPr lang="en-US" sz="1600" dirty="0"/>
              <a:t> boundary is the </a:t>
            </a:r>
            <a:r>
              <a:rPr lang="en-US" sz="1600" b="1" dirty="0">
                <a:solidFill>
                  <a:schemeClr val="tx1"/>
                </a:solidFill>
              </a:rPr>
              <a:t>Deccan Traps</a:t>
            </a:r>
            <a:r>
              <a:rPr lang="en-US" sz="1600" dirty="0"/>
              <a:t>, a massive ancient eruption sequence</a:t>
            </a:r>
          </a:p>
          <a:p>
            <a:pPr>
              <a:spcBef>
                <a:spcPts val="0"/>
              </a:spcBef>
              <a:spcAft>
                <a:spcPts val="1200"/>
              </a:spcAft>
            </a:pPr>
            <a:r>
              <a:rPr lang="en-US" sz="1600" dirty="0"/>
              <a:t>The Deccan Traps began forming 66.25 million years ago, at the end of the Cretaceous period. </a:t>
            </a:r>
          </a:p>
          <a:p>
            <a:pPr>
              <a:spcBef>
                <a:spcPts val="0"/>
              </a:spcBef>
              <a:spcAft>
                <a:spcPts val="1200"/>
              </a:spcAft>
            </a:pPr>
            <a:r>
              <a:rPr lang="en-US" sz="1600" dirty="0"/>
              <a:t>The bulk of the volcanic eruption occurred at the Western Ghats some 66 million years ago. This series of eruptions may have lasted less than 30,000 years in total.</a:t>
            </a:r>
          </a:p>
          <a:p>
            <a:pPr>
              <a:spcBef>
                <a:spcPts val="0"/>
              </a:spcBef>
              <a:spcAft>
                <a:spcPts val="1200"/>
              </a:spcAft>
            </a:pPr>
            <a:r>
              <a:rPr lang="en-US" sz="1600" dirty="0"/>
              <a:t>The original area covered by the lava flows is estimated to have been as large as 1.5 million km², approximately half the size of modern India. </a:t>
            </a:r>
          </a:p>
          <a:p>
            <a:pPr>
              <a:spcBef>
                <a:spcPts val="0"/>
              </a:spcBef>
              <a:spcAft>
                <a:spcPts val="1200"/>
              </a:spcAft>
            </a:pPr>
            <a:r>
              <a:rPr lang="en-US" sz="1600" dirty="0"/>
              <a:t>The Deccan Traps region was reduced to its current size by erosion and plate tectonics; the present area of directly observable lava flows is around 500,000 km</a:t>
            </a:r>
            <a:r>
              <a:rPr lang="en-US" sz="1600" baseline="30000" dirty="0"/>
              <a:t>2</a:t>
            </a:r>
            <a:r>
              <a:rPr lang="en-US" sz="1600" dirty="0"/>
              <a:t> (200,000 </a:t>
            </a:r>
            <a:r>
              <a:rPr lang="en-US" sz="1600" dirty="0" err="1"/>
              <a:t>sq</a:t>
            </a:r>
            <a:r>
              <a:rPr lang="en-US" sz="1600" dirty="0"/>
              <a:t> mi).</a:t>
            </a:r>
          </a:p>
          <a:p>
            <a:pPr>
              <a:spcBef>
                <a:spcPts val="0"/>
              </a:spcBef>
              <a:spcAft>
                <a:spcPts val="1200"/>
              </a:spcAft>
            </a:pPr>
            <a:endParaRPr lang="en-US" sz="16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47022"/>
            <a:ext cx="4038600" cy="3232319"/>
          </a:xfrm>
        </p:spPr>
      </p:pic>
    </p:spTree>
    <p:extLst>
      <p:ext uri="{BB962C8B-B14F-4D97-AF65-F5344CB8AC3E}">
        <p14:creationId xmlns:p14="http://schemas.microsoft.com/office/powerpoint/2010/main" val="170576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Deccan Traps</a:t>
            </a:r>
            <a:br>
              <a:rPr lang="en-US" dirty="0"/>
            </a:br>
            <a:r>
              <a:rPr lang="en-US" dirty="0">
                <a:solidFill>
                  <a:srgbClr val="355BFF"/>
                </a:solidFill>
              </a:rPr>
              <a:t>https://</a:t>
            </a:r>
            <a:r>
              <a:rPr lang="en-US" dirty="0" err="1">
                <a:solidFill>
                  <a:srgbClr val="355BFF"/>
                </a:solidFill>
              </a:rPr>
              <a:t>en.wikipedia.org</a:t>
            </a:r>
            <a:r>
              <a:rPr lang="en-US" dirty="0">
                <a:solidFill>
                  <a:srgbClr val="355BFF"/>
                </a:solidFill>
              </a:rPr>
              <a:t>/wiki/</a:t>
            </a:r>
            <a:r>
              <a:rPr lang="en-US" dirty="0" err="1">
                <a:solidFill>
                  <a:srgbClr val="355BFF"/>
                </a:solidFill>
              </a:rPr>
              <a:t>Deccan_Traps</a:t>
            </a:r>
            <a:endParaRPr lang="en-US" dirty="0"/>
          </a:p>
        </p:txBody>
      </p:sp>
      <p:sp>
        <p:nvSpPr>
          <p:cNvPr id="3" name="Content Placeholder 2"/>
          <p:cNvSpPr>
            <a:spLocks noGrp="1"/>
          </p:cNvSpPr>
          <p:nvPr>
            <p:ph sz="half" idx="1"/>
          </p:nvPr>
        </p:nvSpPr>
        <p:spPr/>
        <p:txBody>
          <a:bodyPr>
            <a:noAutofit/>
          </a:bodyPr>
          <a:lstStyle/>
          <a:p>
            <a:pPr>
              <a:spcBef>
                <a:spcPts val="0"/>
              </a:spcBef>
              <a:spcAft>
                <a:spcPts val="1200"/>
              </a:spcAft>
            </a:pPr>
            <a:r>
              <a:rPr lang="en-US" sz="1600" dirty="0"/>
              <a:t>Work published in 2014 by geologist </a:t>
            </a:r>
            <a:r>
              <a:rPr lang="en-US" sz="1600" dirty="0" err="1"/>
              <a:t>Gerta</a:t>
            </a:r>
            <a:r>
              <a:rPr lang="en-US" sz="1600" dirty="0"/>
              <a:t> Keller and others on the timing of the Deccan volcanism suggests the extinction may have been caused by both the volcanism and the impact event</a:t>
            </a:r>
          </a:p>
          <a:p>
            <a:pPr>
              <a:spcBef>
                <a:spcPts val="0"/>
              </a:spcBef>
              <a:spcAft>
                <a:spcPts val="1200"/>
              </a:spcAft>
            </a:pPr>
            <a:r>
              <a:rPr lang="en-US" sz="1600" dirty="0"/>
              <a:t>Another possibility is that the impact event led to the Deccan volcanism, since they are on antipodes of each other</a:t>
            </a:r>
          </a:p>
          <a:p>
            <a:pPr>
              <a:spcBef>
                <a:spcPts val="0"/>
              </a:spcBef>
              <a:spcAft>
                <a:spcPts val="1200"/>
              </a:spcAft>
            </a:pPr>
            <a:r>
              <a:rPr lang="en-US" sz="1600" dirty="0"/>
              <a:t>Because of its magnitude, scientists formerly speculated that the gases released during the formation of the Deccan Traps played a role in the Cretaceous–Paleogene (K–</a:t>
            </a:r>
            <a:r>
              <a:rPr lang="en-US" sz="1600" dirty="0" err="1"/>
              <a:t>Pg</a:t>
            </a:r>
            <a:r>
              <a:rPr lang="en-US" sz="1600" dirty="0"/>
              <a:t>) extinction event (also known as the Cretaceous–Tertiary extinction).</a:t>
            </a:r>
          </a:p>
          <a:p>
            <a:pPr>
              <a:spcBef>
                <a:spcPts val="0"/>
              </a:spcBef>
              <a:spcAft>
                <a:spcPts val="1200"/>
              </a:spcAft>
            </a:pPr>
            <a:endParaRPr lang="en-US" sz="16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96169"/>
            <a:ext cx="4038600" cy="3334024"/>
          </a:xfrm>
        </p:spPr>
      </p:pic>
    </p:spTree>
    <p:extLst>
      <p:ext uri="{BB962C8B-B14F-4D97-AF65-F5344CB8AC3E}">
        <p14:creationId xmlns:p14="http://schemas.microsoft.com/office/powerpoint/2010/main" val="1917355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74638"/>
            <a:ext cx="4191000" cy="1143000"/>
          </a:xfrm>
        </p:spPr>
        <p:txBody>
          <a:bodyPr>
            <a:normAutofit/>
          </a:bodyPr>
          <a:lstStyle/>
          <a:p>
            <a:r>
              <a:rPr lang="en-US" sz="2800" dirty="0"/>
              <a:t>Tunguska Impact, 1908</a:t>
            </a:r>
            <a:br>
              <a:rPr lang="en-US" sz="2800"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Tunguska_event</a:t>
            </a:r>
            <a:endParaRPr lang="en-US" sz="1800" dirty="0">
              <a:solidFill>
                <a:srgbClr val="800000"/>
              </a:solidFill>
            </a:endParaRPr>
          </a:p>
        </p:txBody>
      </p:sp>
      <p:pic>
        <p:nvPicPr>
          <p:cNvPr id="11" name="Content Placeholder 10" descr="Screen Shot 2014-01-09 at 9.05.37 AM.png"/>
          <p:cNvPicPr>
            <a:picLocks noGrp="1" noChangeAspect="1"/>
          </p:cNvPicPr>
          <p:nvPr>
            <p:ph sz="half" idx="2"/>
          </p:nvPr>
        </p:nvPicPr>
        <p:blipFill>
          <a:blip r:embed="rId2">
            <a:extLst>
              <a:ext uri="{28A0092B-C50C-407E-A947-70E740481C1C}">
                <a14:useLocalDpi xmlns:a14="http://schemas.microsoft.com/office/drawing/2010/main" val="0"/>
              </a:ext>
            </a:extLst>
          </a:blip>
          <a:srcRect l="-2433" r="-2433"/>
          <a:stretch>
            <a:fillRect/>
          </a:stretch>
        </p:blipFill>
        <p:spPr/>
      </p:pic>
      <p:sp>
        <p:nvSpPr>
          <p:cNvPr id="10" name="Content Placeholder 9"/>
          <p:cNvSpPr>
            <a:spLocks noGrp="1"/>
          </p:cNvSpPr>
          <p:nvPr>
            <p:ph sz="half" idx="1"/>
          </p:nvPr>
        </p:nvSpPr>
        <p:spPr>
          <a:xfrm>
            <a:off x="335450" y="794408"/>
            <a:ext cx="4160350" cy="5086626"/>
          </a:xfrm>
        </p:spPr>
        <p:txBody>
          <a:bodyPr>
            <a:noAutofit/>
          </a:bodyPr>
          <a:lstStyle/>
          <a:p>
            <a:pPr>
              <a:spcBef>
                <a:spcPts val="0"/>
              </a:spcBef>
              <a:spcAft>
                <a:spcPts val="1200"/>
              </a:spcAft>
            </a:pPr>
            <a:r>
              <a:rPr lang="en-US" sz="1400" dirty="0">
                <a:solidFill>
                  <a:schemeClr val="tx1"/>
                </a:solidFill>
              </a:rPr>
              <a:t>The Tunguska event was a large explosion caused by the impact of a small asteroid or comet on June 30, 1908.</a:t>
            </a:r>
          </a:p>
          <a:p>
            <a:pPr>
              <a:spcBef>
                <a:spcPts val="0"/>
              </a:spcBef>
              <a:spcAft>
                <a:spcPts val="1200"/>
              </a:spcAft>
            </a:pPr>
            <a:r>
              <a:rPr lang="en-US" sz="1400" dirty="0">
                <a:solidFill>
                  <a:schemeClr val="tx1"/>
                </a:solidFill>
              </a:rPr>
              <a:t>The explosion occurred at an altitude of 5–10 </a:t>
            </a:r>
            <a:r>
              <a:rPr lang="en-US" sz="1400" dirty="0" err="1">
                <a:solidFill>
                  <a:schemeClr val="tx1"/>
                </a:solidFill>
              </a:rPr>
              <a:t>kilometres</a:t>
            </a:r>
            <a:r>
              <a:rPr lang="en-US" sz="1400" dirty="0">
                <a:solidFill>
                  <a:schemeClr val="tx1"/>
                </a:solidFill>
              </a:rPr>
              <a:t> (3–6 mi) at 60.886°N, 101.894°E. </a:t>
            </a:r>
          </a:p>
          <a:p>
            <a:pPr>
              <a:spcBef>
                <a:spcPts val="0"/>
              </a:spcBef>
              <a:spcAft>
                <a:spcPts val="1200"/>
              </a:spcAft>
            </a:pPr>
            <a:r>
              <a:rPr lang="en-US" sz="1400" dirty="0"/>
              <a:t>Different studies have yielded widely varying estimates of the impacting object's size, on the order of 60 m (200 </a:t>
            </a:r>
            <a:r>
              <a:rPr lang="en-US" sz="1400" dirty="0" err="1"/>
              <a:t>ft</a:t>
            </a:r>
            <a:r>
              <a:rPr lang="en-US" sz="1400" dirty="0"/>
              <a:t>) to 190 m (620 </a:t>
            </a:r>
            <a:r>
              <a:rPr lang="en-US" sz="1400" dirty="0" err="1"/>
              <a:t>ft</a:t>
            </a:r>
            <a:r>
              <a:rPr lang="en-US" sz="1400" dirty="0"/>
              <a:t>).</a:t>
            </a:r>
          </a:p>
          <a:p>
            <a:pPr>
              <a:spcBef>
                <a:spcPts val="0"/>
              </a:spcBef>
              <a:spcAft>
                <a:spcPts val="1200"/>
              </a:spcAft>
            </a:pPr>
            <a:r>
              <a:rPr lang="en-US" sz="1400" dirty="0"/>
              <a:t>It is the largest impact event on or near Earth in recorded history. </a:t>
            </a:r>
          </a:p>
          <a:p>
            <a:pPr>
              <a:spcBef>
                <a:spcPts val="0"/>
              </a:spcBef>
              <a:spcAft>
                <a:spcPts val="1200"/>
              </a:spcAft>
            </a:pPr>
            <a:r>
              <a:rPr lang="en-US" sz="1400" dirty="0">
                <a:solidFill>
                  <a:schemeClr val="tx1"/>
                </a:solidFill>
              </a:rPr>
              <a:t>It is classified as an impact even though the asteroid or comet is believed to have been an airburst </a:t>
            </a:r>
            <a:r>
              <a:rPr lang="en-US" sz="1400" dirty="0" err="1">
                <a:solidFill>
                  <a:schemeClr val="tx1"/>
                </a:solidFill>
              </a:rPr>
              <a:t>ather</a:t>
            </a:r>
            <a:r>
              <a:rPr lang="en-US" sz="1400" dirty="0">
                <a:solidFill>
                  <a:schemeClr val="tx1"/>
                </a:solidFill>
              </a:rPr>
              <a:t> than hitting the surface.</a:t>
            </a:r>
          </a:p>
          <a:p>
            <a:pPr>
              <a:spcBef>
                <a:spcPts val="0"/>
              </a:spcBef>
              <a:spcAft>
                <a:spcPts val="1200"/>
              </a:spcAft>
            </a:pPr>
            <a:r>
              <a:rPr lang="en-US" sz="1400" dirty="0"/>
              <a:t>In 2013, a team of researchers led by Victor </a:t>
            </a:r>
            <a:r>
              <a:rPr lang="en-US" sz="1400" dirty="0" err="1"/>
              <a:t>Kvasnytsya</a:t>
            </a:r>
            <a:r>
              <a:rPr lang="en-US" sz="1400" dirty="0"/>
              <a:t> of the National Academy of Sciences of Ukraine published analysis results of micro-samples from a peat bog near the blast epicenter showing fragments that may be of meteoric origin.</a:t>
            </a:r>
          </a:p>
          <a:p>
            <a:pPr>
              <a:spcBef>
                <a:spcPts val="0"/>
              </a:spcBef>
              <a:spcAft>
                <a:spcPts val="1200"/>
              </a:spcAft>
            </a:pPr>
            <a:endParaRPr lang="en-US" sz="1400" dirty="0"/>
          </a:p>
        </p:txBody>
      </p:sp>
    </p:spTree>
    <p:extLst>
      <p:ext uri="{BB962C8B-B14F-4D97-AF65-F5344CB8AC3E}">
        <p14:creationId xmlns:p14="http://schemas.microsoft.com/office/powerpoint/2010/main" val="3917183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4216" y="274638"/>
            <a:ext cx="3942583" cy="1143000"/>
          </a:xfrm>
        </p:spPr>
        <p:txBody>
          <a:bodyPr>
            <a:normAutofit fontScale="90000"/>
          </a:bodyPr>
          <a:lstStyle/>
          <a:p>
            <a:r>
              <a:rPr lang="en-US" dirty="0"/>
              <a:t>Energetics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Tunguska_event</a:t>
            </a:r>
            <a:endParaRPr lang="en-US" sz="1800" dirty="0">
              <a:solidFill>
                <a:srgbClr val="800000"/>
              </a:solidFill>
            </a:endParaRPr>
          </a:p>
        </p:txBody>
      </p:sp>
      <p:sp>
        <p:nvSpPr>
          <p:cNvPr id="3" name="Content Placeholder 2"/>
          <p:cNvSpPr>
            <a:spLocks noGrp="1"/>
          </p:cNvSpPr>
          <p:nvPr>
            <p:ph sz="half" idx="1"/>
          </p:nvPr>
        </p:nvSpPr>
        <p:spPr>
          <a:xfrm>
            <a:off x="457200" y="1077456"/>
            <a:ext cx="4038600" cy="5024961"/>
          </a:xfrm>
        </p:spPr>
        <p:txBody>
          <a:bodyPr>
            <a:noAutofit/>
          </a:bodyPr>
          <a:lstStyle/>
          <a:p>
            <a:pPr>
              <a:spcBef>
                <a:spcPts val="0"/>
              </a:spcBef>
              <a:spcAft>
                <a:spcPts val="600"/>
              </a:spcAft>
            </a:pPr>
            <a:r>
              <a:rPr lang="en-US" sz="1400" dirty="0"/>
              <a:t>Estimates of the energy of the blast range from as low as three to as high as 30 megatons of TNT (between 13 and 130 PJ).</a:t>
            </a:r>
          </a:p>
          <a:p>
            <a:pPr>
              <a:spcBef>
                <a:spcPts val="0"/>
              </a:spcBef>
              <a:spcAft>
                <a:spcPts val="600"/>
              </a:spcAft>
            </a:pPr>
            <a:r>
              <a:rPr lang="en-US" sz="1400" dirty="0"/>
              <a:t>Most likely it was between 10–15 megatons of TNT (42–63 PJ).)</a:t>
            </a:r>
          </a:p>
          <a:p>
            <a:pPr>
              <a:spcBef>
                <a:spcPts val="0"/>
              </a:spcBef>
              <a:spcAft>
                <a:spcPts val="600"/>
              </a:spcAft>
            </a:pPr>
            <a:r>
              <a:rPr lang="en-US" sz="1400" dirty="0"/>
              <a:t>The energy of the explosion was about 1,000 times greater than that of the atomic bomb dropped on Hiroshima, Japan:</a:t>
            </a:r>
          </a:p>
          <a:p>
            <a:pPr marL="0" indent="0">
              <a:spcBef>
                <a:spcPts val="0"/>
              </a:spcBef>
              <a:spcAft>
                <a:spcPts val="600"/>
              </a:spcAft>
              <a:buNone/>
            </a:pPr>
            <a:endParaRPr lang="en-US" sz="1400" dirty="0"/>
          </a:p>
          <a:p>
            <a:pPr lvl="1">
              <a:spcBef>
                <a:spcPts val="0"/>
              </a:spcBef>
              <a:spcAft>
                <a:spcPts val="600"/>
              </a:spcAft>
            </a:pPr>
            <a:r>
              <a:rPr lang="en-US" sz="1400" dirty="0">
                <a:solidFill>
                  <a:schemeClr val="tx1"/>
                </a:solidFill>
              </a:rPr>
              <a:t>Roughly equal to that of the United States' Castle Bravo ground-based thermonuclear test detonation on March 1, 1954</a:t>
            </a:r>
          </a:p>
          <a:p>
            <a:pPr lvl="1">
              <a:spcBef>
                <a:spcPts val="0"/>
              </a:spcBef>
              <a:spcAft>
                <a:spcPts val="600"/>
              </a:spcAft>
            </a:pPr>
            <a:r>
              <a:rPr lang="en-US" sz="1400" dirty="0">
                <a:solidFill>
                  <a:schemeClr val="tx1"/>
                </a:solidFill>
              </a:rPr>
              <a:t>About two-fifths that of the Soviet Union's later Tsar </a:t>
            </a:r>
            <a:r>
              <a:rPr lang="en-US" sz="1400" dirty="0" err="1">
                <a:solidFill>
                  <a:schemeClr val="tx1"/>
                </a:solidFill>
              </a:rPr>
              <a:t>Bomba</a:t>
            </a:r>
            <a:r>
              <a:rPr lang="en-US" sz="1400" dirty="0">
                <a:solidFill>
                  <a:schemeClr val="tx1"/>
                </a:solidFill>
              </a:rPr>
              <a:t> (the largest nuclear weapon ever detonated).[11]</a:t>
            </a:r>
          </a:p>
          <a:p>
            <a:pPr lvl="1">
              <a:spcBef>
                <a:spcPts val="0"/>
              </a:spcBef>
              <a:spcAft>
                <a:spcPts val="600"/>
              </a:spcAft>
            </a:pPr>
            <a:endParaRPr lang="en-US" sz="1400" dirty="0">
              <a:solidFill>
                <a:schemeClr val="tx1"/>
              </a:solidFill>
            </a:endParaRPr>
          </a:p>
          <a:p>
            <a:pPr marL="287338" lvl="1">
              <a:spcBef>
                <a:spcPts val="0"/>
              </a:spcBef>
              <a:spcAft>
                <a:spcPts val="600"/>
              </a:spcAft>
              <a:buFont typeface="Arial"/>
              <a:buChar char="•"/>
            </a:pPr>
            <a:r>
              <a:rPr lang="en-US" sz="1400" dirty="0"/>
              <a:t>It is estimated that the Tunguska explosion knocked down some 80 million trees over an area of 2,150 square </a:t>
            </a:r>
            <a:r>
              <a:rPr lang="en-US" sz="1400" dirty="0" err="1"/>
              <a:t>kilometres</a:t>
            </a:r>
            <a:r>
              <a:rPr lang="en-US" sz="1400" dirty="0"/>
              <a:t> (830 </a:t>
            </a:r>
            <a:r>
              <a:rPr lang="en-US" sz="1400" dirty="0" err="1"/>
              <a:t>sq</a:t>
            </a:r>
            <a:r>
              <a:rPr lang="en-US" sz="1400" dirty="0"/>
              <a:t> mi)</a:t>
            </a:r>
          </a:p>
          <a:p>
            <a:pPr>
              <a:spcBef>
                <a:spcPts val="0"/>
              </a:spcBef>
              <a:spcAft>
                <a:spcPts val="600"/>
              </a:spcAft>
            </a:pPr>
            <a:endParaRPr lang="en-US" sz="1400" dirty="0"/>
          </a:p>
        </p:txBody>
      </p:sp>
      <p:pic>
        <p:nvPicPr>
          <p:cNvPr id="6" name="Content Placeholder 5" descr="Tunguska.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152" b="-2769"/>
          <a:stretch/>
        </p:blipFill>
        <p:spPr>
          <a:xfrm>
            <a:off x="5315562" y="1641464"/>
            <a:ext cx="3371238" cy="2360410"/>
          </a:xfrm>
        </p:spPr>
      </p:pic>
      <p:pic>
        <p:nvPicPr>
          <p:cNvPr id="7" name="Picture 6" descr="Tunguska_epice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96" y="4236942"/>
            <a:ext cx="3319604" cy="2334788"/>
          </a:xfrm>
          <a:prstGeom prst="rect">
            <a:avLst/>
          </a:prstGeom>
        </p:spPr>
      </p:pic>
      <p:sp>
        <p:nvSpPr>
          <p:cNvPr id="8" name="TextBox 7"/>
          <p:cNvSpPr txBox="1"/>
          <p:nvPr/>
        </p:nvSpPr>
        <p:spPr>
          <a:xfrm>
            <a:off x="5582842" y="1833190"/>
            <a:ext cx="958428" cy="369332"/>
          </a:xfrm>
          <a:prstGeom prst="rect">
            <a:avLst/>
          </a:prstGeom>
          <a:noFill/>
        </p:spPr>
        <p:txBody>
          <a:bodyPr wrap="square" rtlCol="0">
            <a:spAutoFit/>
          </a:bodyPr>
          <a:lstStyle/>
          <a:p>
            <a:r>
              <a:rPr lang="en-US" dirty="0"/>
              <a:t>1927</a:t>
            </a:r>
          </a:p>
        </p:txBody>
      </p:sp>
      <p:sp>
        <p:nvSpPr>
          <p:cNvPr id="9" name="TextBox 8"/>
          <p:cNvSpPr txBox="1"/>
          <p:nvPr/>
        </p:nvSpPr>
        <p:spPr>
          <a:xfrm>
            <a:off x="7484373" y="6108717"/>
            <a:ext cx="958428" cy="369332"/>
          </a:xfrm>
          <a:prstGeom prst="rect">
            <a:avLst/>
          </a:prstGeom>
          <a:noFill/>
        </p:spPr>
        <p:txBody>
          <a:bodyPr wrap="square" rtlCol="0">
            <a:spAutoFit/>
          </a:bodyPr>
          <a:lstStyle/>
          <a:p>
            <a:pPr algn="r"/>
            <a:r>
              <a:rPr lang="en-US" dirty="0">
                <a:solidFill>
                  <a:schemeClr val="bg1"/>
                </a:solidFill>
              </a:rPr>
              <a:t>2008</a:t>
            </a:r>
          </a:p>
        </p:txBody>
      </p:sp>
    </p:spTree>
    <p:extLst>
      <p:ext uri="{BB962C8B-B14F-4D97-AF65-F5344CB8AC3E}">
        <p14:creationId xmlns:p14="http://schemas.microsoft.com/office/powerpoint/2010/main" val="333285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Field Investigations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Tunguska_event</a:t>
            </a:r>
            <a:endParaRPr lang="en-US" sz="1800" dirty="0">
              <a:solidFill>
                <a:srgbClr val="800000"/>
              </a:solidFill>
            </a:endParaRPr>
          </a:p>
        </p:txBody>
      </p:sp>
      <p:sp>
        <p:nvSpPr>
          <p:cNvPr id="3" name="Content Placeholder 2"/>
          <p:cNvSpPr>
            <a:spLocks noGrp="1"/>
          </p:cNvSpPr>
          <p:nvPr>
            <p:ph idx="1"/>
          </p:nvPr>
        </p:nvSpPr>
        <p:spPr/>
        <p:txBody>
          <a:bodyPr>
            <a:noAutofit/>
          </a:bodyPr>
          <a:lstStyle/>
          <a:p>
            <a:pPr>
              <a:spcBef>
                <a:spcPts val="0"/>
              </a:spcBef>
              <a:spcAft>
                <a:spcPts val="600"/>
              </a:spcAft>
            </a:pPr>
            <a:r>
              <a:rPr lang="en-US" sz="1400" dirty="0"/>
              <a:t>There was little scientific curiosity about the impact at the time, possibly due to the isolation of the Tunguska region. </a:t>
            </a:r>
          </a:p>
          <a:p>
            <a:pPr>
              <a:spcBef>
                <a:spcPts val="0"/>
              </a:spcBef>
              <a:spcAft>
                <a:spcPts val="600"/>
              </a:spcAft>
            </a:pPr>
            <a:r>
              <a:rPr lang="en-US" sz="1400" dirty="0"/>
              <a:t>If there were any early expeditions to the site, the records were likely to have been lost during the subsequent chaotic years—World War I, the Russian Revolution of 1917 and the Russian Civil War.</a:t>
            </a:r>
          </a:p>
          <a:p>
            <a:pPr>
              <a:spcBef>
                <a:spcPts val="0"/>
              </a:spcBef>
              <a:spcAft>
                <a:spcPts val="600"/>
              </a:spcAft>
            </a:pPr>
            <a:r>
              <a:rPr lang="en-US" sz="1400" dirty="0">
                <a:solidFill>
                  <a:schemeClr val="tx1"/>
                </a:solidFill>
              </a:rPr>
              <a:t>The first recorded expedition arrived at the scene more than a decade after the event. </a:t>
            </a:r>
          </a:p>
          <a:p>
            <a:pPr>
              <a:spcBef>
                <a:spcPts val="0"/>
              </a:spcBef>
              <a:spcAft>
                <a:spcPts val="600"/>
              </a:spcAft>
            </a:pPr>
            <a:r>
              <a:rPr lang="en-US" sz="1400" b="1" dirty="0">
                <a:solidFill>
                  <a:schemeClr val="tx1"/>
                </a:solidFill>
              </a:rPr>
              <a:t>In 1921</a:t>
            </a:r>
            <a:r>
              <a:rPr lang="en-US" sz="1400" dirty="0">
                <a:solidFill>
                  <a:schemeClr val="tx1"/>
                </a:solidFill>
              </a:rPr>
              <a:t>, the Russian mineralogist Leonid Kulik, visiting the </a:t>
            </a:r>
            <a:r>
              <a:rPr lang="en-US" sz="1400" dirty="0" err="1">
                <a:solidFill>
                  <a:schemeClr val="tx1"/>
                </a:solidFill>
              </a:rPr>
              <a:t>Podkamennaya</a:t>
            </a:r>
            <a:r>
              <a:rPr lang="en-US" sz="1400" dirty="0">
                <a:solidFill>
                  <a:schemeClr val="tx1"/>
                </a:solidFill>
              </a:rPr>
              <a:t> Tunguska River basin as part of a survey for the Soviet Academy of Sciences, deduced from local accounts that the explosion had been caused by a giant meteorite impact. </a:t>
            </a:r>
          </a:p>
          <a:p>
            <a:pPr>
              <a:spcBef>
                <a:spcPts val="0"/>
              </a:spcBef>
              <a:spcAft>
                <a:spcPts val="600"/>
              </a:spcAft>
            </a:pPr>
            <a:r>
              <a:rPr lang="en-US" sz="1400" dirty="0"/>
              <a:t>He persuaded the Soviet government to fund an expedition to the Tunguska region, based on the prospect of meteoric iron that could be salvaged to aid Soviet industry, and Kulik's party eventually undertook an expedition in 1927.</a:t>
            </a:r>
          </a:p>
          <a:p>
            <a:pPr>
              <a:spcBef>
                <a:spcPts val="0"/>
              </a:spcBef>
              <a:spcAft>
                <a:spcPts val="600"/>
              </a:spcAft>
            </a:pPr>
            <a:r>
              <a:rPr lang="en-US" sz="1400" dirty="0"/>
              <a:t>The spectacle that confronted </a:t>
            </a:r>
            <a:r>
              <a:rPr lang="en-US" sz="1400" dirty="0" err="1"/>
              <a:t>Kulik</a:t>
            </a:r>
            <a:r>
              <a:rPr lang="en-US" sz="1400" dirty="0"/>
              <a:t> as he stood on a ridge overlooking the devastated area was overwhelming. </a:t>
            </a:r>
          </a:p>
          <a:p>
            <a:pPr>
              <a:spcBef>
                <a:spcPts val="0"/>
              </a:spcBef>
              <a:spcAft>
                <a:spcPts val="600"/>
              </a:spcAft>
            </a:pPr>
            <a:r>
              <a:rPr lang="en-US" sz="1400" dirty="0"/>
              <a:t>To the explorers' surprise, no crater was to be found. There was instead around ground zero a vast zone (8 </a:t>
            </a:r>
            <a:r>
              <a:rPr lang="en-US" sz="1400" dirty="0" err="1"/>
              <a:t>kilometres</a:t>
            </a:r>
            <a:r>
              <a:rPr lang="en-US" sz="1400" dirty="0"/>
              <a:t> [5.0 mi] across) of trees scorched and devoid of branches, but standing upright. </a:t>
            </a:r>
          </a:p>
          <a:p>
            <a:pPr>
              <a:spcBef>
                <a:spcPts val="0"/>
              </a:spcBef>
              <a:spcAft>
                <a:spcPts val="600"/>
              </a:spcAft>
            </a:pPr>
            <a:r>
              <a:rPr lang="en-US" sz="1400" dirty="0"/>
              <a:t>Those farther away had been partly scorched and knocked down in a direction away from the center. </a:t>
            </a:r>
          </a:p>
          <a:p>
            <a:pPr>
              <a:spcBef>
                <a:spcPts val="0"/>
              </a:spcBef>
              <a:spcAft>
                <a:spcPts val="600"/>
              </a:spcAft>
            </a:pPr>
            <a:r>
              <a:rPr lang="en-US" sz="1400" dirty="0"/>
              <a:t>Much later, in the 1960s, it was established that the zone of leveled forest occupied an area of some 2,150 square </a:t>
            </a:r>
            <a:r>
              <a:rPr lang="en-US" sz="1400" dirty="0" err="1"/>
              <a:t>kilometres</a:t>
            </a:r>
            <a:r>
              <a:rPr lang="en-US" sz="1400" dirty="0"/>
              <a:t> (830 </a:t>
            </a:r>
            <a:r>
              <a:rPr lang="en-US" sz="1400" dirty="0" err="1"/>
              <a:t>sq</a:t>
            </a:r>
            <a:r>
              <a:rPr lang="en-US" sz="1400" dirty="0"/>
              <a:t> mi), its shape resembling a gigantic spread-eagled butterfly with a "wingspan" of 70 </a:t>
            </a:r>
            <a:r>
              <a:rPr lang="en-US" sz="1400" dirty="0" err="1"/>
              <a:t>kilometres</a:t>
            </a:r>
            <a:r>
              <a:rPr lang="en-US" sz="1400" dirty="0"/>
              <a:t> (43 mi) and a "body length" of 55 </a:t>
            </a:r>
            <a:r>
              <a:rPr lang="en-US" sz="1400" dirty="0" err="1"/>
              <a:t>kilometres</a:t>
            </a:r>
            <a:r>
              <a:rPr lang="en-US" sz="1400" dirty="0"/>
              <a:t> (34 mi)</a:t>
            </a:r>
          </a:p>
          <a:p>
            <a:pPr>
              <a:spcBef>
                <a:spcPts val="0"/>
              </a:spcBef>
              <a:spcAft>
                <a:spcPts val="600"/>
              </a:spcAft>
            </a:pPr>
            <a:endParaRPr lang="en-US" sz="1400" dirty="0"/>
          </a:p>
          <a:p>
            <a:pPr>
              <a:spcBef>
                <a:spcPts val="0"/>
              </a:spcBef>
              <a:spcAft>
                <a:spcPts val="600"/>
              </a:spcAft>
            </a:pPr>
            <a:endParaRPr lang="en-US" sz="1400" dirty="0"/>
          </a:p>
          <a:p>
            <a:pPr>
              <a:spcBef>
                <a:spcPts val="0"/>
              </a:spcBef>
              <a:spcAft>
                <a:spcPts val="600"/>
              </a:spcAft>
            </a:pPr>
            <a:endParaRPr lang="en-US" sz="1400" dirty="0"/>
          </a:p>
        </p:txBody>
      </p:sp>
    </p:spTree>
    <p:extLst>
      <p:ext uri="{BB962C8B-B14F-4D97-AF65-F5344CB8AC3E}">
        <p14:creationId xmlns:p14="http://schemas.microsoft.com/office/powerpoint/2010/main" val="344565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Significant Impacts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Impact_event</a:t>
            </a:r>
            <a:endParaRPr lang="en-US" sz="1800" dirty="0">
              <a:solidFill>
                <a:srgbClr val="800000"/>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1400" dirty="0">
                <a:solidFill>
                  <a:schemeClr val="tx1"/>
                </a:solidFill>
              </a:rPr>
              <a:t>Major impact events have significantly shaped Earth's history, have been implicated in the formation of the Earth–Moon system, the evolutionary history of life, the origin of water on Earth and several mass extinctions. </a:t>
            </a:r>
          </a:p>
          <a:p>
            <a:pPr>
              <a:spcBef>
                <a:spcPts val="0"/>
              </a:spcBef>
              <a:spcAft>
                <a:spcPts val="1200"/>
              </a:spcAft>
            </a:pPr>
            <a:r>
              <a:rPr lang="en-US" sz="1400" dirty="0"/>
              <a:t>Impact structures are the result of impact events on solid objects and, as the dominant landforms on many of the System's solid objects, present the most solid evidence of prehistoric events. </a:t>
            </a:r>
          </a:p>
          <a:p>
            <a:pPr>
              <a:spcBef>
                <a:spcPts val="0"/>
              </a:spcBef>
              <a:spcAft>
                <a:spcPts val="1200"/>
              </a:spcAft>
            </a:pPr>
            <a:r>
              <a:rPr lang="en-US" sz="1400" dirty="0">
                <a:solidFill>
                  <a:schemeClr val="tx1"/>
                </a:solidFill>
              </a:rPr>
              <a:t>Notable impact events include the the </a:t>
            </a:r>
            <a:r>
              <a:rPr lang="en-US" sz="1400" b="1" dirty="0" err="1">
                <a:solidFill>
                  <a:schemeClr val="tx1"/>
                </a:solidFill>
              </a:rPr>
              <a:t>Chicxulub</a:t>
            </a:r>
            <a:r>
              <a:rPr lang="en-US" sz="1400" b="1" dirty="0">
                <a:solidFill>
                  <a:schemeClr val="tx1"/>
                </a:solidFill>
              </a:rPr>
              <a:t> impact</a:t>
            </a:r>
            <a:r>
              <a:rPr lang="en-US" sz="1400" dirty="0">
                <a:solidFill>
                  <a:schemeClr val="tx1"/>
                </a:solidFill>
              </a:rPr>
              <a:t>, 66 million years ago, believed to be the cause of the Cretaceous–</a:t>
            </a:r>
            <a:r>
              <a:rPr lang="en-US" sz="1400" dirty="0" err="1">
                <a:solidFill>
                  <a:schemeClr val="tx1"/>
                </a:solidFill>
              </a:rPr>
              <a:t>Paleogene</a:t>
            </a:r>
            <a:r>
              <a:rPr lang="en-US" sz="1400" dirty="0">
                <a:solidFill>
                  <a:schemeClr val="tx1"/>
                </a:solidFill>
              </a:rPr>
              <a:t> extinction event </a:t>
            </a:r>
          </a:p>
          <a:p>
            <a:pPr>
              <a:spcBef>
                <a:spcPts val="0"/>
              </a:spcBef>
              <a:spcAft>
                <a:spcPts val="1200"/>
              </a:spcAft>
            </a:pPr>
            <a:r>
              <a:rPr lang="en-US" sz="1400" dirty="0">
                <a:solidFill>
                  <a:schemeClr val="tx1"/>
                </a:solidFill>
              </a:rPr>
              <a:t>One of the best-known recorded impacts in modern times was the </a:t>
            </a:r>
            <a:r>
              <a:rPr lang="en-US" sz="1400" b="1" dirty="0">
                <a:solidFill>
                  <a:schemeClr val="tx1"/>
                </a:solidFill>
              </a:rPr>
              <a:t>Tunguska event</a:t>
            </a:r>
            <a:r>
              <a:rPr lang="en-US" sz="1400" dirty="0">
                <a:solidFill>
                  <a:schemeClr val="tx1"/>
                </a:solidFill>
              </a:rPr>
              <a:t>, which occurred in Siberia, Russia, in 1908.</a:t>
            </a:r>
          </a:p>
          <a:p>
            <a:pPr>
              <a:spcBef>
                <a:spcPts val="0"/>
              </a:spcBef>
              <a:spcAft>
                <a:spcPts val="1200"/>
              </a:spcAft>
            </a:pPr>
            <a:r>
              <a:rPr lang="en-US" sz="1400" dirty="0">
                <a:solidFill>
                  <a:schemeClr val="tx1"/>
                </a:solidFill>
              </a:rPr>
              <a:t>The </a:t>
            </a:r>
            <a:r>
              <a:rPr lang="en-US" sz="1400" b="1" dirty="0">
                <a:solidFill>
                  <a:schemeClr val="tx1"/>
                </a:solidFill>
              </a:rPr>
              <a:t>2013 Chelyabinsk meteor </a:t>
            </a:r>
            <a:r>
              <a:rPr lang="en-US" sz="1400" dirty="0">
                <a:solidFill>
                  <a:schemeClr val="tx1"/>
                </a:solidFill>
              </a:rPr>
              <a:t>event is the only known such event to result in a large number of injuries, and the Chelyabinsk meteor is the largest recorded object to have encountered the Earth since the Tunguska event. </a:t>
            </a:r>
          </a:p>
          <a:p>
            <a:pPr>
              <a:spcBef>
                <a:spcPts val="0"/>
              </a:spcBef>
              <a:spcAft>
                <a:spcPts val="1200"/>
              </a:spcAft>
            </a:pPr>
            <a:r>
              <a:rPr lang="en-US" sz="1400" dirty="0">
                <a:solidFill>
                  <a:schemeClr val="tx1"/>
                </a:solidFill>
              </a:rPr>
              <a:t>The most notable non-terrestrial event is the </a:t>
            </a:r>
            <a:r>
              <a:rPr lang="en-US" sz="1400" b="1" dirty="0">
                <a:solidFill>
                  <a:schemeClr val="tx1"/>
                </a:solidFill>
              </a:rPr>
              <a:t>Comet Shoemaker–Levy 9 impact</a:t>
            </a:r>
            <a:r>
              <a:rPr lang="en-US" sz="1400" dirty="0">
                <a:solidFill>
                  <a:schemeClr val="tx1"/>
                </a:solidFill>
              </a:rPr>
              <a:t>, which provided the first direct observation of an extraterrestrial collision of Solar System objects, when the comet broke apart and collided with Jupiter in July 1994</a:t>
            </a:r>
            <a:r>
              <a:rPr lang="en-US" sz="1400" dirty="0"/>
              <a:t>. </a:t>
            </a:r>
          </a:p>
          <a:p>
            <a:pPr>
              <a:spcBef>
                <a:spcPts val="0"/>
              </a:spcBef>
              <a:spcAft>
                <a:spcPts val="1200"/>
              </a:spcAft>
            </a:pPr>
            <a:r>
              <a:rPr lang="en-US" sz="1400" dirty="0"/>
              <a:t>Impact events have been a plot and background element in science fiction since knowledge of real impacts became established in the scientific mainstream.</a:t>
            </a:r>
          </a:p>
          <a:p>
            <a:pPr>
              <a:spcBef>
                <a:spcPts val="0"/>
              </a:spcBef>
              <a:spcAft>
                <a:spcPts val="1200"/>
              </a:spcAft>
            </a:pPr>
            <a:endParaRPr lang="en-US" sz="1400" dirty="0"/>
          </a:p>
        </p:txBody>
      </p:sp>
    </p:spTree>
    <p:extLst>
      <p:ext uri="{BB962C8B-B14F-4D97-AF65-F5344CB8AC3E}">
        <p14:creationId xmlns:p14="http://schemas.microsoft.com/office/powerpoint/2010/main" val="229251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0999" cy="1143000"/>
          </a:xfrm>
        </p:spPr>
        <p:txBody>
          <a:bodyPr>
            <a:normAutofit fontScale="90000"/>
          </a:bodyPr>
          <a:lstStyle/>
          <a:p>
            <a:r>
              <a:rPr lang="en-US" dirty="0"/>
              <a:t>Evidence for Meteorite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Tunguska_event</a:t>
            </a:r>
            <a:endParaRPr lang="en-US" sz="1800" dirty="0">
              <a:solidFill>
                <a:srgbClr val="800000"/>
              </a:solidFill>
            </a:endParaRPr>
          </a:p>
        </p:txBody>
      </p:sp>
      <p:sp>
        <p:nvSpPr>
          <p:cNvPr id="3" name="Content Placeholder 2"/>
          <p:cNvSpPr>
            <a:spLocks noGrp="1"/>
          </p:cNvSpPr>
          <p:nvPr>
            <p:ph sz="half" idx="1"/>
          </p:nvPr>
        </p:nvSpPr>
        <p:spPr>
          <a:xfrm>
            <a:off x="263568" y="274638"/>
            <a:ext cx="4232232" cy="6135548"/>
          </a:xfrm>
        </p:spPr>
        <p:txBody>
          <a:bodyPr>
            <a:noAutofit/>
          </a:bodyPr>
          <a:lstStyle/>
          <a:p>
            <a:pPr>
              <a:spcBef>
                <a:spcPts val="0"/>
              </a:spcBef>
              <a:spcAft>
                <a:spcPts val="600"/>
              </a:spcAft>
            </a:pPr>
            <a:r>
              <a:rPr lang="en-US" sz="1400" dirty="0"/>
              <a:t>It is also estimated that the shock wave from the blast would have measured 5.0 on the Richter scale. </a:t>
            </a:r>
          </a:p>
          <a:p>
            <a:pPr>
              <a:spcBef>
                <a:spcPts val="0"/>
              </a:spcBef>
              <a:spcAft>
                <a:spcPts val="600"/>
              </a:spcAft>
            </a:pPr>
            <a:r>
              <a:rPr lang="en-US" sz="1400" dirty="0">
                <a:solidFill>
                  <a:schemeClr val="tx1"/>
                </a:solidFill>
              </a:rPr>
              <a:t>Expeditions sent to the area in the 1950s and 1960s found microscopic silicate and magnetite spheres in siftings of the soil</a:t>
            </a:r>
            <a:r>
              <a:rPr lang="en-US" sz="1400" dirty="0"/>
              <a:t>.</a:t>
            </a:r>
          </a:p>
          <a:p>
            <a:pPr>
              <a:spcBef>
                <a:spcPts val="0"/>
              </a:spcBef>
              <a:spcAft>
                <a:spcPts val="600"/>
              </a:spcAft>
            </a:pPr>
            <a:r>
              <a:rPr lang="en-US" sz="1400" dirty="0">
                <a:solidFill>
                  <a:schemeClr val="tx1"/>
                </a:solidFill>
              </a:rPr>
              <a:t>Similar spheres were predicted to exist in the felled trees, although they could not be detected by contemporary means. </a:t>
            </a:r>
          </a:p>
          <a:p>
            <a:pPr>
              <a:spcBef>
                <a:spcPts val="0"/>
              </a:spcBef>
              <a:spcAft>
                <a:spcPts val="600"/>
              </a:spcAft>
            </a:pPr>
            <a:r>
              <a:rPr lang="en-US" sz="1400" dirty="0"/>
              <a:t>Later expeditions did identify such spheres in the resin of the trees. </a:t>
            </a:r>
          </a:p>
          <a:p>
            <a:pPr>
              <a:spcBef>
                <a:spcPts val="0"/>
              </a:spcBef>
              <a:spcAft>
                <a:spcPts val="600"/>
              </a:spcAft>
            </a:pPr>
            <a:r>
              <a:rPr lang="en-US" sz="1400" dirty="0">
                <a:solidFill>
                  <a:schemeClr val="tx1"/>
                </a:solidFill>
              </a:rPr>
              <a:t>Chemical analysis showed that the spheres contained high proportions of nickel relative to iron, which is also found in meteorites, leading to the conclusion they were of extraterrestrial origin. </a:t>
            </a:r>
          </a:p>
          <a:p>
            <a:pPr>
              <a:spcBef>
                <a:spcPts val="0"/>
              </a:spcBef>
              <a:spcAft>
                <a:spcPts val="600"/>
              </a:spcAft>
            </a:pPr>
            <a:r>
              <a:rPr lang="en-US" sz="1400" dirty="0"/>
              <a:t>The concentration of the spheres in different regions of the soil was also found to be consistent with the expected distribution of debris from a meteorite air burst.</a:t>
            </a:r>
          </a:p>
          <a:p>
            <a:pPr>
              <a:spcBef>
                <a:spcPts val="0"/>
              </a:spcBef>
              <a:spcAft>
                <a:spcPts val="600"/>
              </a:spcAft>
            </a:pPr>
            <a:r>
              <a:rPr lang="en-US" sz="1400" dirty="0"/>
              <a:t>Later studies of the spheres found unusual ratios of numerous other metals relative to the surrounding environment, which was taken as further evidence of their extraterrestrial origin.</a:t>
            </a:r>
          </a:p>
          <a:p>
            <a:pPr>
              <a:spcBef>
                <a:spcPts val="0"/>
              </a:spcBef>
              <a:spcAft>
                <a:spcPts val="600"/>
              </a:spcAft>
            </a:pPr>
            <a:endParaRPr lang="en-US" sz="1400" dirty="0"/>
          </a:p>
          <a:p>
            <a:pPr>
              <a:spcBef>
                <a:spcPts val="0"/>
              </a:spcBef>
              <a:spcAft>
                <a:spcPts val="600"/>
              </a:spcAft>
            </a:pPr>
            <a:endParaRPr lang="en-US" sz="1400" dirty="0"/>
          </a:p>
        </p:txBody>
      </p:sp>
      <p:pic>
        <p:nvPicPr>
          <p:cNvPr id="5" name="Content Placeholder 4" descr="800px-Tunguska_event_fallen_trees.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463" b="-4062"/>
          <a:stretch/>
        </p:blipFill>
        <p:spPr>
          <a:xfrm>
            <a:off x="4648200" y="1605517"/>
            <a:ext cx="4038600" cy="2755780"/>
          </a:xfrm>
        </p:spPr>
      </p:pic>
      <p:sp>
        <p:nvSpPr>
          <p:cNvPr id="7" name="TextBox 6"/>
          <p:cNvSpPr txBox="1"/>
          <p:nvPr/>
        </p:nvSpPr>
        <p:spPr>
          <a:xfrm>
            <a:off x="4732237" y="4792662"/>
            <a:ext cx="3954562" cy="830997"/>
          </a:xfrm>
          <a:prstGeom prst="rect">
            <a:avLst/>
          </a:prstGeom>
          <a:noFill/>
        </p:spPr>
        <p:txBody>
          <a:bodyPr wrap="square" rtlCol="0">
            <a:spAutoFit/>
          </a:bodyPr>
          <a:lstStyle/>
          <a:p>
            <a:pPr algn="ctr"/>
            <a:r>
              <a:rPr lang="en-US" sz="1600" dirty="0">
                <a:solidFill>
                  <a:srgbClr val="800000"/>
                </a:solidFill>
                <a:latin typeface="Helvetica Neue Light"/>
                <a:cs typeface="Helvetica Neue Light"/>
              </a:rPr>
              <a:t>Photograph from </a:t>
            </a:r>
            <a:r>
              <a:rPr lang="en-US" sz="1600" dirty="0" err="1">
                <a:solidFill>
                  <a:srgbClr val="800000"/>
                </a:solidFill>
                <a:latin typeface="Helvetica Neue Light"/>
                <a:cs typeface="Helvetica Neue Light"/>
              </a:rPr>
              <a:t>Kulik's</a:t>
            </a:r>
            <a:r>
              <a:rPr lang="en-US" sz="1600" dirty="0">
                <a:solidFill>
                  <a:srgbClr val="800000"/>
                </a:solidFill>
                <a:latin typeface="Helvetica Neue Light"/>
                <a:cs typeface="Helvetica Neue Light"/>
              </a:rPr>
              <a:t> 1929 expedition taken near the </a:t>
            </a:r>
            <a:r>
              <a:rPr lang="en-US" sz="1600" dirty="0" err="1">
                <a:solidFill>
                  <a:srgbClr val="800000"/>
                </a:solidFill>
                <a:latin typeface="Helvetica Neue Light"/>
                <a:cs typeface="Helvetica Neue Light"/>
              </a:rPr>
              <a:t>Hushmo</a:t>
            </a:r>
            <a:r>
              <a:rPr lang="en-US" sz="1600" dirty="0">
                <a:solidFill>
                  <a:srgbClr val="800000"/>
                </a:solidFill>
                <a:latin typeface="Helvetica Neue Light"/>
                <a:cs typeface="Helvetica Neue Light"/>
              </a:rPr>
              <a:t> river.</a:t>
            </a:r>
          </a:p>
          <a:p>
            <a:pPr algn="ct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2405425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Comet Shoemaker-Levy Impact</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/wiki/Comet_Shoemaker%E2%80%93Levy_9</a:t>
            </a:r>
          </a:p>
        </p:txBody>
      </p:sp>
      <p:pic>
        <p:nvPicPr>
          <p:cNvPr id="7" name="Content Placeholder 6" descr="Jupiter_showing_SL9_impact_sites.jpg"/>
          <p:cNvPicPr>
            <a:picLocks noGrp="1" noChangeAspect="1"/>
          </p:cNvPicPr>
          <p:nvPr>
            <p:ph sz="half" idx="1"/>
          </p:nvPr>
        </p:nvPicPr>
        <p:blipFill>
          <a:blip r:embed="rId2">
            <a:extLst>
              <a:ext uri="{28A0092B-C50C-407E-A947-70E740481C1C}">
                <a14:useLocalDpi xmlns:a14="http://schemas.microsoft.com/office/drawing/2010/main" val="0"/>
              </a:ext>
            </a:extLst>
          </a:blip>
          <a:srcRect t="-20976" b="-20976"/>
          <a:stretch>
            <a:fillRect/>
          </a:stretch>
        </p:blipFill>
        <p:spPr>
          <a:xfrm>
            <a:off x="457200" y="2180062"/>
            <a:ext cx="3746774" cy="4198921"/>
          </a:xfrm>
        </p:spPr>
      </p:pic>
      <p:pic>
        <p:nvPicPr>
          <p:cNvPr id="5" name="Content Placeholder 4" descr="Screen Shot 2014-01-09 at 9.10.44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289" b="-1155"/>
          <a:stretch/>
        </p:blipFill>
        <p:spPr>
          <a:xfrm>
            <a:off x="4516420" y="2535350"/>
            <a:ext cx="4277160" cy="3299248"/>
          </a:xfrm>
        </p:spPr>
      </p:pic>
      <p:sp>
        <p:nvSpPr>
          <p:cNvPr id="8" name="TextBox 7"/>
          <p:cNvSpPr txBox="1"/>
          <p:nvPr/>
        </p:nvSpPr>
        <p:spPr>
          <a:xfrm>
            <a:off x="457200" y="5935657"/>
            <a:ext cx="3746774" cy="646331"/>
          </a:xfrm>
          <a:prstGeom prst="rect">
            <a:avLst/>
          </a:prstGeom>
          <a:noFill/>
        </p:spPr>
        <p:txBody>
          <a:bodyPr wrap="square" rtlCol="0">
            <a:spAutoFit/>
          </a:bodyPr>
          <a:lstStyle/>
          <a:p>
            <a:pPr algn="ctr"/>
            <a:r>
              <a:rPr lang="en-US" dirty="0">
                <a:solidFill>
                  <a:srgbClr val="800000"/>
                </a:solidFill>
                <a:latin typeface="Helvetica Neue Light"/>
                <a:cs typeface="Helvetica Neue Light"/>
              </a:rPr>
              <a:t>Brown spots mark impact sites on Jupiter's southern hemisphere </a:t>
            </a:r>
          </a:p>
        </p:txBody>
      </p:sp>
      <p:sp>
        <p:nvSpPr>
          <p:cNvPr id="3" name="TextBox 2"/>
          <p:cNvSpPr txBox="1"/>
          <p:nvPr/>
        </p:nvSpPr>
        <p:spPr>
          <a:xfrm>
            <a:off x="602166" y="1529151"/>
            <a:ext cx="7694341" cy="830997"/>
          </a:xfrm>
          <a:prstGeom prst="rect">
            <a:avLst/>
          </a:prstGeom>
          <a:noFill/>
        </p:spPr>
        <p:txBody>
          <a:bodyPr wrap="square" rtlCol="0">
            <a:spAutoFit/>
          </a:bodyPr>
          <a:lstStyle/>
          <a:p>
            <a:r>
              <a:rPr lang="en-US" sz="1600" b="1" dirty="0"/>
              <a:t>Comet Shoemaker–Levy 9</a:t>
            </a:r>
            <a:r>
              <a:rPr lang="en-US" sz="1600" dirty="0"/>
              <a:t> (formally designated </a:t>
            </a:r>
            <a:r>
              <a:rPr lang="en-US" sz="1600" b="1" dirty="0"/>
              <a:t>D/1993 F2</a:t>
            </a:r>
            <a:r>
              <a:rPr lang="en-US" sz="1600" dirty="0"/>
              <a:t>) was a comet that broke apart in July 1992 and collided with Jupiter in July 1994, providing the first direct observation of an extraterrestrial collision of Solar System objects.</a:t>
            </a:r>
          </a:p>
        </p:txBody>
      </p:sp>
    </p:spTree>
    <p:extLst>
      <p:ext uri="{BB962C8B-B14F-4D97-AF65-F5344CB8AC3E}">
        <p14:creationId xmlns:p14="http://schemas.microsoft.com/office/powerpoint/2010/main" val="294270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Collision with Jupiter</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/wiki/Comet_Shoemaker%E2%80%93Levy_9</a:t>
            </a:r>
          </a:p>
        </p:txBody>
      </p:sp>
      <p:sp>
        <p:nvSpPr>
          <p:cNvPr id="6" name="Content Placeholder 5"/>
          <p:cNvSpPr>
            <a:spLocks noGrp="1"/>
          </p:cNvSpPr>
          <p:nvPr>
            <p:ph idx="1"/>
          </p:nvPr>
        </p:nvSpPr>
        <p:spPr>
          <a:xfrm>
            <a:off x="457200" y="1468398"/>
            <a:ext cx="8229600" cy="4525963"/>
          </a:xfrm>
        </p:spPr>
        <p:txBody>
          <a:bodyPr>
            <a:noAutofit/>
          </a:bodyPr>
          <a:lstStyle/>
          <a:p>
            <a:pPr>
              <a:spcBef>
                <a:spcPts val="0"/>
              </a:spcBef>
              <a:spcAft>
                <a:spcPts val="600"/>
              </a:spcAft>
            </a:pPr>
            <a:r>
              <a:rPr lang="en-US" sz="1400" dirty="0"/>
              <a:t>Comet Shoemaker–Levy 9 (formally designated D/1993 F2) was a comet that broke apart and collided with Jupiter in July 1994, providing the first direct observation of an extraterrestrial collision of Solar System objects.</a:t>
            </a:r>
          </a:p>
          <a:p>
            <a:pPr>
              <a:spcBef>
                <a:spcPts val="0"/>
              </a:spcBef>
              <a:spcAft>
                <a:spcPts val="600"/>
              </a:spcAft>
            </a:pPr>
            <a:r>
              <a:rPr lang="en-US" sz="1400" dirty="0"/>
              <a:t>The collision provided new information about Jupiter and highlighted its role in reducing space debris in the inner Solar System.</a:t>
            </a:r>
          </a:p>
          <a:p>
            <a:pPr>
              <a:spcBef>
                <a:spcPts val="0"/>
              </a:spcBef>
              <a:spcAft>
                <a:spcPts val="600"/>
              </a:spcAft>
            </a:pPr>
            <a:r>
              <a:rPr lang="en-US" sz="1400" dirty="0">
                <a:solidFill>
                  <a:schemeClr val="tx1"/>
                </a:solidFill>
              </a:rPr>
              <a:t>The comet was discovered by astronomers Carolyn and Eugene M. Shoemaker and David Levy. Shoemaker–Levy 9, at the time captured by, and then orbiting, Jupiter, was located on the night of March 24, 1993, in a photograph taken with the 40 cm (16 in) Schmidt telescope at the Palomar Observatory in California. </a:t>
            </a:r>
          </a:p>
          <a:p>
            <a:pPr>
              <a:spcBef>
                <a:spcPts val="0"/>
              </a:spcBef>
              <a:spcAft>
                <a:spcPts val="600"/>
              </a:spcAft>
            </a:pPr>
            <a:r>
              <a:rPr lang="en-US" sz="1400" dirty="0">
                <a:solidFill>
                  <a:schemeClr val="tx1"/>
                </a:solidFill>
              </a:rPr>
              <a:t>It was the first comet observed to be orbiting a planet, and had probably been </a:t>
            </a:r>
            <a:r>
              <a:rPr lang="en-US" sz="1400" b="1" dirty="0">
                <a:solidFill>
                  <a:schemeClr val="tx1"/>
                </a:solidFill>
              </a:rPr>
              <a:t>captured by the planet around 20 – 30 years earlier</a:t>
            </a:r>
            <a:r>
              <a:rPr lang="en-US" sz="1400" dirty="0">
                <a:solidFill>
                  <a:schemeClr val="tx1"/>
                </a:solidFill>
              </a:rPr>
              <a:t>.</a:t>
            </a:r>
          </a:p>
          <a:p>
            <a:pPr>
              <a:spcBef>
                <a:spcPts val="0"/>
              </a:spcBef>
              <a:spcAft>
                <a:spcPts val="600"/>
              </a:spcAft>
            </a:pPr>
            <a:r>
              <a:rPr lang="en-US" sz="1400" dirty="0"/>
              <a:t>Calculations showed that its unusual fragmented form was due to a previous closer approach to Jupiter in July 1992. </a:t>
            </a:r>
          </a:p>
          <a:p>
            <a:pPr>
              <a:spcBef>
                <a:spcPts val="0"/>
              </a:spcBef>
              <a:spcAft>
                <a:spcPts val="600"/>
              </a:spcAft>
            </a:pPr>
            <a:r>
              <a:rPr lang="en-US" sz="1400" dirty="0"/>
              <a:t>At that time, the orbit of Shoemaker–Levy 9 passed within Jupiter's Roche limit, and Jupiter's tidal forces had acted to pull the comet apart. </a:t>
            </a:r>
          </a:p>
          <a:p>
            <a:pPr>
              <a:spcBef>
                <a:spcPts val="0"/>
              </a:spcBef>
              <a:spcAft>
                <a:spcPts val="600"/>
              </a:spcAft>
            </a:pPr>
            <a:r>
              <a:rPr lang="en-US" sz="1400" dirty="0"/>
              <a:t>The comet was later observed as a series of fragments ranging up to 2 km (1.2 mi) in diameter. </a:t>
            </a:r>
          </a:p>
          <a:p>
            <a:pPr>
              <a:spcBef>
                <a:spcPts val="0"/>
              </a:spcBef>
              <a:spcAft>
                <a:spcPts val="600"/>
              </a:spcAft>
            </a:pPr>
            <a:r>
              <a:rPr lang="en-US" sz="1400" dirty="0"/>
              <a:t>These fragments collided with Jupiter's southern hemisphere between </a:t>
            </a:r>
            <a:r>
              <a:rPr lang="en-US" sz="1400" dirty="0">
                <a:solidFill>
                  <a:schemeClr val="tx1"/>
                </a:solidFill>
              </a:rPr>
              <a:t>July 16 and July 22, 1994</a:t>
            </a:r>
            <a:r>
              <a:rPr lang="en-US" sz="1400" dirty="0"/>
              <a:t>, at a speed of approximately 60 km/s (37 mi/s) or 216,000 km/h (134,000 mph). </a:t>
            </a:r>
          </a:p>
          <a:p>
            <a:pPr>
              <a:spcBef>
                <a:spcPts val="0"/>
              </a:spcBef>
              <a:spcAft>
                <a:spcPts val="600"/>
              </a:spcAft>
            </a:pPr>
            <a:r>
              <a:rPr lang="en-US" sz="1400" dirty="0"/>
              <a:t>The prominent scars from the impacts were more easily visible than the Great Red Spot and persisted for many months.</a:t>
            </a:r>
          </a:p>
          <a:p>
            <a:pPr>
              <a:spcBef>
                <a:spcPts val="0"/>
              </a:spcBef>
              <a:spcAft>
                <a:spcPts val="600"/>
              </a:spcAft>
            </a:pPr>
            <a:endParaRPr lang="en-US" sz="1400" dirty="0"/>
          </a:p>
        </p:txBody>
      </p:sp>
    </p:spTree>
    <p:extLst>
      <p:ext uri="{BB962C8B-B14F-4D97-AF65-F5344CB8AC3E}">
        <p14:creationId xmlns:p14="http://schemas.microsoft.com/office/powerpoint/2010/main" val="706078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3922" y="274638"/>
            <a:ext cx="3762877" cy="1143000"/>
          </a:xfrm>
        </p:spPr>
        <p:txBody>
          <a:bodyPr>
            <a:normAutofit fontScale="90000"/>
          </a:bodyPr>
          <a:lstStyle/>
          <a:p>
            <a:r>
              <a:rPr lang="en-US" dirty="0"/>
              <a:t>Other Observations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/wiki/Comet_Shoemaker%E2%80%93Levy_9</a:t>
            </a:r>
            <a:endParaRPr lang="en-US" sz="1800" dirty="0"/>
          </a:p>
        </p:txBody>
      </p:sp>
      <p:sp>
        <p:nvSpPr>
          <p:cNvPr id="5" name="Content Placeholder 4"/>
          <p:cNvSpPr>
            <a:spLocks noGrp="1"/>
          </p:cNvSpPr>
          <p:nvPr>
            <p:ph sz="half" idx="1"/>
          </p:nvPr>
        </p:nvSpPr>
        <p:spPr>
          <a:xfrm>
            <a:off x="299509" y="287558"/>
            <a:ext cx="4768177" cy="6302350"/>
          </a:xfrm>
        </p:spPr>
        <p:txBody>
          <a:bodyPr>
            <a:noAutofit/>
          </a:bodyPr>
          <a:lstStyle/>
          <a:p>
            <a:pPr>
              <a:spcBef>
                <a:spcPts val="0"/>
              </a:spcBef>
              <a:spcAft>
                <a:spcPts val="600"/>
              </a:spcAft>
            </a:pPr>
            <a:r>
              <a:rPr lang="en-US" sz="1600" dirty="0"/>
              <a:t>Anticipation grew as the predicted date for the collisions approached, and astronomers trained terrestrial telescopes on Jupiter. </a:t>
            </a:r>
          </a:p>
          <a:p>
            <a:pPr>
              <a:spcBef>
                <a:spcPts val="0"/>
              </a:spcBef>
              <a:spcAft>
                <a:spcPts val="600"/>
              </a:spcAft>
            </a:pPr>
            <a:r>
              <a:rPr lang="en-US" sz="1600" dirty="0">
                <a:solidFill>
                  <a:schemeClr val="tx1"/>
                </a:solidFill>
              </a:rPr>
              <a:t>Several space observatories did the same, including the Hubble Space Telescope, the ROSAT X-ray observing satellite, and significantly the </a:t>
            </a:r>
            <a:r>
              <a:rPr lang="en-US" sz="1600" b="1" dirty="0">
                <a:solidFill>
                  <a:schemeClr val="tx1"/>
                </a:solidFill>
              </a:rPr>
              <a:t>Galileo spacecraft</a:t>
            </a:r>
            <a:r>
              <a:rPr lang="en-US" sz="1600" dirty="0">
                <a:solidFill>
                  <a:schemeClr val="tx1"/>
                </a:solidFill>
              </a:rPr>
              <a:t>, then on its way to a rendezvous with Jupiter scheduled for 1995. </a:t>
            </a:r>
          </a:p>
          <a:p>
            <a:pPr>
              <a:spcBef>
                <a:spcPts val="0"/>
              </a:spcBef>
              <a:spcAft>
                <a:spcPts val="600"/>
              </a:spcAft>
            </a:pPr>
            <a:r>
              <a:rPr lang="en-US" sz="1600" dirty="0"/>
              <a:t>While the impacts took place on the side of Jupiter hidden from Earth, Galileo, then at a distance of 1.6 AU from the planet, was able to see the impacts as they occurred. </a:t>
            </a:r>
          </a:p>
          <a:p>
            <a:pPr>
              <a:spcBef>
                <a:spcPts val="0"/>
              </a:spcBef>
              <a:spcAft>
                <a:spcPts val="600"/>
              </a:spcAft>
            </a:pPr>
            <a:r>
              <a:rPr lang="en-US" sz="1600" dirty="0"/>
              <a:t>Jupiter's rapid rotation brought the impact sites into view for terrestrial observers a few minutes after the collisions.</a:t>
            </a:r>
          </a:p>
          <a:p>
            <a:pPr>
              <a:spcBef>
                <a:spcPts val="0"/>
              </a:spcBef>
              <a:spcAft>
                <a:spcPts val="600"/>
              </a:spcAft>
            </a:pPr>
            <a:r>
              <a:rPr lang="en-US" sz="1600" dirty="0"/>
              <a:t>Two other satellites made observations at the time of the impact</a:t>
            </a:r>
          </a:p>
          <a:p>
            <a:pPr>
              <a:spcBef>
                <a:spcPts val="0"/>
              </a:spcBef>
              <a:spcAft>
                <a:spcPts val="600"/>
              </a:spcAft>
            </a:pPr>
            <a:r>
              <a:rPr lang="en-US" sz="1600" dirty="0">
                <a:solidFill>
                  <a:schemeClr val="tx1"/>
                </a:solidFill>
              </a:rPr>
              <a:t>The Ulysses spacecraft, primarily designed for solar observations, was pointed towards Jupiter from its location 2.6 AU away, and the distant Voyager 2 probe, some 44 AU from was programmed to look for radio emission in the 1–390 kHz range.</a:t>
            </a:r>
          </a:p>
          <a:p>
            <a:pPr>
              <a:spcBef>
                <a:spcPts val="0"/>
              </a:spcBef>
              <a:spcAft>
                <a:spcPts val="600"/>
              </a:spcAft>
            </a:pPr>
            <a:endParaRPr lang="en-US" sz="1600" dirty="0"/>
          </a:p>
        </p:txBody>
      </p:sp>
      <p:pic>
        <p:nvPicPr>
          <p:cNvPr id="7" name="Content Placeholder 6" descr="SL9_BDGLNQ12R_hst19.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004" r="-5912"/>
          <a:stretch/>
        </p:blipFill>
        <p:spPr>
          <a:xfrm>
            <a:off x="5642744" y="1600201"/>
            <a:ext cx="3042999" cy="4047856"/>
          </a:xfrm>
        </p:spPr>
      </p:pic>
      <p:sp>
        <p:nvSpPr>
          <p:cNvPr id="8" name="TextBox 7"/>
          <p:cNvSpPr txBox="1"/>
          <p:nvPr/>
        </p:nvSpPr>
        <p:spPr>
          <a:xfrm>
            <a:off x="5403137" y="5859006"/>
            <a:ext cx="3534202" cy="954107"/>
          </a:xfrm>
          <a:prstGeom prst="rect">
            <a:avLst/>
          </a:prstGeom>
          <a:noFill/>
        </p:spPr>
        <p:txBody>
          <a:bodyPr wrap="square" rtlCol="0">
            <a:spAutoFit/>
          </a:bodyPr>
          <a:lstStyle/>
          <a:p>
            <a:pPr algn="ctr"/>
            <a:r>
              <a:rPr lang="en-US" sz="1400" dirty="0"/>
              <a:t>Jupiter in Ultraviolet (about 2.5 hours after R's impact). The black dot near the top is a Galilean moon transiting Jupiter.</a:t>
            </a:r>
          </a:p>
          <a:p>
            <a:pPr algn="ctr"/>
            <a:endParaRPr lang="en-US" sz="1400" dirty="0"/>
          </a:p>
        </p:txBody>
      </p:sp>
    </p:spTree>
    <p:extLst>
      <p:ext uri="{BB962C8B-B14F-4D97-AF65-F5344CB8AC3E}">
        <p14:creationId xmlns:p14="http://schemas.microsoft.com/office/powerpoint/2010/main" val="3124471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7686" y="274638"/>
            <a:ext cx="3619113" cy="1143000"/>
          </a:xfrm>
        </p:spPr>
        <p:txBody>
          <a:bodyPr>
            <a:normAutofit fontScale="90000"/>
          </a:bodyPr>
          <a:lstStyle/>
          <a:p>
            <a:r>
              <a:rPr lang="en-US" dirty="0"/>
              <a:t>Other Observations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/wiki/Comet_Shoemaker%E2%80%93Levy_9</a:t>
            </a:r>
            <a:endParaRPr lang="en-US" sz="1800" dirty="0"/>
          </a:p>
        </p:txBody>
      </p:sp>
      <p:sp>
        <p:nvSpPr>
          <p:cNvPr id="5" name="Content Placeholder 4"/>
          <p:cNvSpPr>
            <a:spLocks noGrp="1"/>
          </p:cNvSpPr>
          <p:nvPr>
            <p:ph sz="half" idx="1"/>
          </p:nvPr>
        </p:nvSpPr>
        <p:spPr>
          <a:xfrm>
            <a:off x="299509" y="862692"/>
            <a:ext cx="4768177" cy="5706805"/>
          </a:xfrm>
        </p:spPr>
        <p:txBody>
          <a:bodyPr>
            <a:noAutofit/>
          </a:bodyPr>
          <a:lstStyle/>
          <a:p>
            <a:pPr>
              <a:spcBef>
                <a:spcPts val="0"/>
              </a:spcBef>
              <a:spcAft>
                <a:spcPts val="600"/>
              </a:spcAft>
            </a:pPr>
            <a:r>
              <a:rPr lang="en-US" sz="1400" dirty="0"/>
              <a:t>Astronomers had expected to see the fireballs from the impacts, but did not have any idea in advance how visible the atmospheric effects of the impacts would be from Earth. </a:t>
            </a:r>
          </a:p>
          <a:p>
            <a:pPr>
              <a:spcBef>
                <a:spcPts val="0"/>
              </a:spcBef>
              <a:spcAft>
                <a:spcPts val="600"/>
              </a:spcAft>
            </a:pPr>
            <a:r>
              <a:rPr lang="en-US" sz="1400" dirty="0"/>
              <a:t>Observers soon saw a huge dark spot after the first impact. </a:t>
            </a:r>
          </a:p>
          <a:p>
            <a:pPr>
              <a:spcBef>
                <a:spcPts val="0"/>
              </a:spcBef>
              <a:spcAft>
                <a:spcPts val="600"/>
              </a:spcAft>
            </a:pPr>
            <a:r>
              <a:rPr lang="en-US" sz="1400" dirty="0"/>
              <a:t>The spot was visible even in very small telescopes, and was about 6,000 km (3,700 mi) (one Earth radius) across. </a:t>
            </a:r>
          </a:p>
          <a:p>
            <a:pPr>
              <a:spcBef>
                <a:spcPts val="0"/>
              </a:spcBef>
              <a:spcAft>
                <a:spcPts val="600"/>
              </a:spcAft>
            </a:pPr>
            <a:r>
              <a:rPr lang="en-US" sz="1400" dirty="0"/>
              <a:t>This and subsequent dark spots were thought to have been caused by debris from the impacts, and were markedly asymmetric, forming crescent shapes in front of the direction of impact </a:t>
            </a:r>
          </a:p>
          <a:p>
            <a:pPr>
              <a:spcBef>
                <a:spcPts val="0"/>
              </a:spcBef>
              <a:spcAft>
                <a:spcPts val="600"/>
              </a:spcAft>
            </a:pPr>
            <a:r>
              <a:rPr lang="en-US" sz="1400" dirty="0">
                <a:solidFill>
                  <a:schemeClr val="tx1"/>
                </a:solidFill>
              </a:rPr>
              <a:t>Over the next 6 days, 21 distinct impacts were observed, with the </a:t>
            </a:r>
            <a:r>
              <a:rPr lang="en-US" sz="1400" b="1" dirty="0">
                <a:solidFill>
                  <a:schemeClr val="tx1"/>
                </a:solidFill>
              </a:rPr>
              <a:t>largest coming on July 18 at 07:33 UTC when fragment G struck Jupiter</a:t>
            </a:r>
            <a:r>
              <a:rPr lang="en-US" sz="1400" dirty="0">
                <a:solidFill>
                  <a:schemeClr val="tx1"/>
                </a:solidFill>
              </a:rPr>
              <a:t>. </a:t>
            </a:r>
          </a:p>
          <a:p>
            <a:pPr>
              <a:spcBef>
                <a:spcPts val="0"/>
              </a:spcBef>
              <a:spcAft>
                <a:spcPts val="600"/>
              </a:spcAft>
            </a:pPr>
            <a:r>
              <a:rPr lang="en-US" sz="1400" dirty="0">
                <a:solidFill>
                  <a:schemeClr val="tx1"/>
                </a:solidFill>
              </a:rPr>
              <a:t>This impact created a giant dark spot over 12,000 km across, and was estimated to have released an energy equivalent to 6,000,000 megatons of TNT (600 times the world's nuclear arsenal).</a:t>
            </a:r>
          </a:p>
          <a:p>
            <a:pPr>
              <a:spcBef>
                <a:spcPts val="0"/>
              </a:spcBef>
              <a:spcAft>
                <a:spcPts val="600"/>
              </a:spcAft>
            </a:pPr>
            <a:r>
              <a:rPr lang="en-US" sz="1400" dirty="0"/>
              <a:t>Two impacts 12 hours apart on July 19 created impact marks of similar size to that caused by fragment G, and impacts continued until July 22, when fragment W struck the planet.</a:t>
            </a:r>
          </a:p>
          <a:p>
            <a:pPr>
              <a:spcBef>
                <a:spcPts val="0"/>
              </a:spcBef>
              <a:spcAft>
                <a:spcPts val="600"/>
              </a:spcAft>
            </a:pPr>
            <a:endParaRPr lang="en-US" sz="1400" dirty="0"/>
          </a:p>
        </p:txBody>
      </p:sp>
      <p:pic>
        <p:nvPicPr>
          <p:cNvPr id="3" name="Content Placeholder 2" descr="524px-Impact_fireball_appears_over_the_limb_of_Jupiter.jpg"/>
          <p:cNvPicPr>
            <a:picLocks noGrp="1" noChangeAspect="1"/>
          </p:cNvPicPr>
          <p:nvPr>
            <p:ph sz="half" idx="2"/>
          </p:nvPr>
        </p:nvPicPr>
        <p:blipFill>
          <a:blip r:embed="rId2">
            <a:extLst>
              <a:ext uri="{28A0092B-C50C-407E-A947-70E740481C1C}">
                <a14:useLocalDpi xmlns:a14="http://schemas.microsoft.com/office/drawing/2010/main" val="0"/>
              </a:ext>
            </a:extLst>
          </a:blip>
          <a:srcRect l="-1087" r="-1087"/>
          <a:stretch>
            <a:fillRect/>
          </a:stretch>
        </p:blipFill>
        <p:spPr>
          <a:xfrm>
            <a:off x="5244540" y="1576236"/>
            <a:ext cx="3490179" cy="3911361"/>
          </a:xfrm>
        </p:spPr>
      </p:pic>
      <p:sp>
        <p:nvSpPr>
          <p:cNvPr id="6" name="TextBox 5"/>
          <p:cNvSpPr txBox="1"/>
          <p:nvPr/>
        </p:nvSpPr>
        <p:spPr>
          <a:xfrm>
            <a:off x="5244539" y="5679286"/>
            <a:ext cx="3584977" cy="738664"/>
          </a:xfrm>
          <a:prstGeom prst="rect">
            <a:avLst/>
          </a:prstGeom>
          <a:noFill/>
        </p:spPr>
        <p:txBody>
          <a:bodyPr wrap="square" rtlCol="0">
            <a:spAutoFit/>
          </a:bodyPr>
          <a:lstStyle/>
          <a:p>
            <a:pPr algn="ctr"/>
            <a:r>
              <a:rPr lang="en-US" sz="1400" dirty="0"/>
              <a:t>HST images of a fireball from the first impact appearing over the limb of the planet</a:t>
            </a:r>
          </a:p>
          <a:p>
            <a:pPr algn="ctr"/>
            <a:endParaRPr lang="en-US" sz="1400" dirty="0"/>
          </a:p>
        </p:txBody>
      </p:sp>
    </p:spTree>
    <p:extLst>
      <p:ext uri="{BB962C8B-B14F-4D97-AF65-F5344CB8AC3E}">
        <p14:creationId xmlns:p14="http://schemas.microsoft.com/office/powerpoint/2010/main" val="207783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a:bodyPr>
          <a:lstStyle/>
          <a:p>
            <a:r>
              <a:rPr lang="en-US" sz="2700" dirty="0"/>
              <a:t>Chelyabinsk Impact, 2013</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sz="1800" dirty="0">
              <a:solidFill>
                <a:srgbClr val="800000"/>
              </a:solidFill>
            </a:endParaRPr>
          </a:p>
        </p:txBody>
      </p:sp>
      <p:sp>
        <p:nvSpPr>
          <p:cNvPr id="3" name="Content Placeholder 2"/>
          <p:cNvSpPr>
            <a:spLocks noGrp="1"/>
          </p:cNvSpPr>
          <p:nvPr>
            <p:ph sz="half" idx="1"/>
          </p:nvPr>
        </p:nvSpPr>
        <p:spPr>
          <a:xfrm>
            <a:off x="457199" y="1460294"/>
            <a:ext cx="5724661" cy="5073582"/>
          </a:xfrm>
        </p:spPr>
        <p:txBody>
          <a:bodyPr>
            <a:noAutofit/>
          </a:bodyPr>
          <a:lstStyle/>
          <a:p>
            <a:pPr>
              <a:spcBef>
                <a:spcPts val="0"/>
              </a:spcBef>
              <a:spcAft>
                <a:spcPts val="600"/>
              </a:spcAft>
            </a:pPr>
            <a:r>
              <a:rPr lang="en-US" sz="1400" dirty="0"/>
              <a:t>The Tunguska event is the strongest, but not the only, example of bolide air-bursts in recent history. </a:t>
            </a:r>
          </a:p>
          <a:p>
            <a:pPr>
              <a:spcBef>
                <a:spcPts val="0"/>
              </a:spcBef>
              <a:spcAft>
                <a:spcPts val="600"/>
              </a:spcAft>
            </a:pPr>
            <a:r>
              <a:rPr lang="en-US" sz="1400" dirty="0">
                <a:solidFill>
                  <a:schemeClr val="tx1"/>
                </a:solidFill>
              </a:rPr>
              <a:t>A much smaller air burst occurred over a populated area in Russia on February 15, 2013, at 7:25:00 Moscow time at Chelyabinsk in the Ural district of Russia,. </a:t>
            </a:r>
          </a:p>
          <a:p>
            <a:pPr>
              <a:spcBef>
                <a:spcPts val="0"/>
              </a:spcBef>
              <a:spcAft>
                <a:spcPts val="600"/>
              </a:spcAft>
            </a:pPr>
            <a:r>
              <a:rPr lang="en-US" sz="1400" dirty="0"/>
              <a:t>It inflicted over 1,200 injuries, mainly from broken glass falling from windows shattered by the meteor's shock wave.</a:t>
            </a:r>
          </a:p>
          <a:p>
            <a:pPr>
              <a:spcBef>
                <a:spcPts val="0"/>
              </a:spcBef>
              <a:spcAft>
                <a:spcPts val="600"/>
              </a:spcAft>
            </a:pPr>
            <a:r>
              <a:rPr lang="en-US" sz="1400" dirty="0">
                <a:solidFill>
                  <a:schemeClr val="tx1"/>
                </a:solidFill>
              </a:rPr>
              <a:t>The Chelyabinsk meteor was a near-Earth asteroid that entered Earth's atmosphere over Russia on 15 February 2013 at about 09:20 YEKT (03:20 UTC), with an estimated speed of 18.6 km/s (over 41,000 mph or 66,960 km/h), almost 60 times the speed of sound.</a:t>
            </a:r>
          </a:p>
          <a:p>
            <a:pPr>
              <a:spcBef>
                <a:spcPts val="0"/>
              </a:spcBef>
              <a:spcAft>
                <a:spcPts val="600"/>
              </a:spcAft>
            </a:pPr>
            <a:r>
              <a:rPr lang="en-US" sz="1400" dirty="0"/>
              <a:t>It quickly became a brilliant </a:t>
            </a:r>
            <a:r>
              <a:rPr lang="en-US" sz="1400" dirty="0" err="1"/>
              <a:t>superbolide</a:t>
            </a:r>
            <a:r>
              <a:rPr lang="en-US" sz="1400" dirty="0"/>
              <a:t> meteor over the southern Ural region. </a:t>
            </a:r>
          </a:p>
          <a:p>
            <a:pPr>
              <a:spcBef>
                <a:spcPts val="0"/>
              </a:spcBef>
              <a:spcAft>
                <a:spcPts val="600"/>
              </a:spcAft>
            </a:pPr>
            <a:r>
              <a:rPr lang="en-US" sz="1400" dirty="0"/>
              <a:t>The light from the meteor was brighter than the sun. </a:t>
            </a:r>
          </a:p>
          <a:p>
            <a:pPr>
              <a:spcBef>
                <a:spcPts val="0"/>
              </a:spcBef>
              <a:spcAft>
                <a:spcPts val="600"/>
              </a:spcAft>
            </a:pPr>
            <a:r>
              <a:rPr lang="en-US" sz="1400" dirty="0"/>
              <a:t>It was observed over a wide area of the region and in neighboring republics. </a:t>
            </a:r>
          </a:p>
          <a:p>
            <a:pPr>
              <a:spcBef>
                <a:spcPts val="0"/>
              </a:spcBef>
              <a:spcAft>
                <a:spcPts val="600"/>
              </a:spcAft>
            </a:pPr>
            <a:r>
              <a:rPr lang="en-US" sz="1400" dirty="0"/>
              <a:t>Eyewitnesses also felt intense heat from the fireball.</a:t>
            </a:r>
          </a:p>
          <a:p>
            <a:pPr>
              <a:spcBef>
                <a:spcPts val="0"/>
              </a:spcBef>
              <a:spcAft>
                <a:spcPts val="600"/>
              </a:spcAft>
            </a:pPr>
            <a:endParaRPr lang="en-US" sz="1400" dirty="0"/>
          </a:p>
          <a:p>
            <a:pPr>
              <a:spcBef>
                <a:spcPts val="0"/>
              </a:spcBef>
              <a:spcAft>
                <a:spcPts val="600"/>
              </a:spcAft>
            </a:pPr>
            <a:endParaRPr lang="en-US" sz="1400" dirty="0"/>
          </a:p>
        </p:txBody>
      </p:sp>
      <p:pic>
        <p:nvPicPr>
          <p:cNvPr id="5" name="Content Placeholder 4" descr="Screen Shot 2014-01-09 at 9.08.13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988" r="-6396"/>
          <a:stretch/>
        </p:blipFill>
        <p:spPr>
          <a:xfrm>
            <a:off x="6181860" y="70729"/>
            <a:ext cx="2862616" cy="6787271"/>
          </a:xfrm>
        </p:spPr>
      </p:pic>
    </p:spTree>
    <p:extLst>
      <p:ext uri="{BB962C8B-B14F-4D97-AF65-F5344CB8AC3E}">
        <p14:creationId xmlns:p14="http://schemas.microsoft.com/office/powerpoint/2010/main" val="1240836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Chelyabinsk Effects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sz="1800" dirty="0">
              <a:solidFill>
                <a:srgbClr val="800000"/>
              </a:solidFill>
            </a:endParaRPr>
          </a:p>
        </p:txBody>
      </p:sp>
      <p:sp>
        <p:nvSpPr>
          <p:cNvPr id="6" name="Content Placeholder 5"/>
          <p:cNvSpPr>
            <a:spLocks noGrp="1"/>
          </p:cNvSpPr>
          <p:nvPr>
            <p:ph idx="1"/>
          </p:nvPr>
        </p:nvSpPr>
        <p:spPr/>
        <p:txBody>
          <a:bodyPr>
            <a:noAutofit/>
          </a:bodyPr>
          <a:lstStyle/>
          <a:p>
            <a:pPr>
              <a:spcBef>
                <a:spcPts val="0"/>
              </a:spcBef>
              <a:spcAft>
                <a:spcPts val="600"/>
              </a:spcAft>
            </a:pPr>
            <a:r>
              <a:rPr lang="en-US" sz="1600" dirty="0">
                <a:solidFill>
                  <a:schemeClr val="tx1"/>
                </a:solidFill>
              </a:rPr>
              <a:t>Due to its enormous velocity and shallow atmospheric entry angle, the object exploded in an air burst over </a:t>
            </a:r>
            <a:r>
              <a:rPr lang="en-US" sz="1600" b="1" dirty="0">
                <a:solidFill>
                  <a:schemeClr val="tx1"/>
                </a:solidFill>
              </a:rPr>
              <a:t>Chelyabinsk Oblast</a:t>
            </a:r>
            <a:r>
              <a:rPr lang="en-US" sz="1600" dirty="0">
                <a:solidFill>
                  <a:schemeClr val="tx1"/>
                </a:solidFill>
              </a:rPr>
              <a:t>, at a height of around 23.3 km (14.5 miles, 76,000 feet). </a:t>
            </a:r>
          </a:p>
          <a:p>
            <a:pPr>
              <a:spcBef>
                <a:spcPts val="0"/>
              </a:spcBef>
              <a:spcAft>
                <a:spcPts val="600"/>
              </a:spcAft>
            </a:pPr>
            <a:r>
              <a:rPr lang="en-US" sz="1600" dirty="0"/>
              <a:t>The explosion generated a bright flash, producing many small fragmentary meteorites and a powerful shock wave. </a:t>
            </a:r>
          </a:p>
          <a:p>
            <a:pPr>
              <a:spcBef>
                <a:spcPts val="0"/>
              </a:spcBef>
              <a:spcAft>
                <a:spcPts val="600"/>
              </a:spcAft>
            </a:pPr>
            <a:r>
              <a:rPr lang="en-US" sz="1600" dirty="0">
                <a:solidFill>
                  <a:schemeClr val="tx1"/>
                </a:solidFill>
              </a:rPr>
              <a:t>The atmosphere absorbed most of the object's energy, with a total kinetic energy before atmospheric impact equivalent to approximately 500 kilotons of TNT (about 1.8 PJ), 20–30 times more energy than was released from the atomic bomb detonated at Hiroshima.</a:t>
            </a:r>
          </a:p>
          <a:p>
            <a:pPr>
              <a:spcBef>
                <a:spcPts val="0"/>
              </a:spcBef>
              <a:spcAft>
                <a:spcPts val="600"/>
              </a:spcAft>
            </a:pPr>
            <a:r>
              <a:rPr lang="en-US" sz="1600" dirty="0">
                <a:solidFill>
                  <a:schemeClr val="tx1"/>
                </a:solidFill>
              </a:rPr>
              <a:t>The object was undetected before its atmospheric entry and its explosion created panic among local residents. </a:t>
            </a:r>
          </a:p>
          <a:p>
            <a:pPr>
              <a:spcBef>
                <a:spcPts val="0"/>
              </a:spcBef>
              <a:spcAft>
                <a:spcPts val="600"/>
              </a:spcAft>
            </a:pPr>
            <a:r>
              <a:rPr lang="en-US" sz="1600" dirty="0">
                <a:solidFill>
                  <a:schemeClr val="tx1"/>
                </a:solidFill>
              </a:rPr>
              <a:t>About 1,500 people were injured seriously enough to seek medical treatment.</a:t>
            </a:r>
          </a:p>
          <a:p>
            <a:pPr>
              <a:spcBef>
                <a:spcPts val="0"/>
              </a:spcBef>
              <a:spcAft>
                <a:spcPts val="600"/>
              </a:spcAft>
            </a:pPr>
            <a:r>
              <a:rPr lang="en-US" sz="1600" dirty="0"/>
              <a:t>All of the injuries were due to indirect effects rather than the meteor itself, mainly from broken glass from windows that were blown in when the shock wave arrived, minutes after the </a:t>
            </a:r>
            <a:r>
              <a:rPr lang="en-US" sz="1600" dirty="0" err="1"/>
              <a:t>superbolide's</a:t>
            </a:r>
            <a:r>
              <a:rPr lang="en-US" sz="1600" dirty="0"/>
              <a:t> flash. </a:t>
            </a:r>
          </a:p>
          <a:p>
            <a:pPr>
              <a:spcBef>
                <a:spcPts val="0"/>
              </a:spcBef>
              <a:spcAft>
                <a:spcPts val="600"/>
              </a:spcAft>
            </a:pPr>
            <a:r>
              <a:rPr lang="en-US" sz="1600" dirty="0"/>
              <a:t>Some 7,200 buildings in six cities across the region were damaged by the explosion's shock wave, and authorities scrambled to help repair the structures in sub-zero (°C) temperatures.</a:t>
            </a:r>
          </a:p>
          <a:p>
            <a:pPr>
              <a:spcBef>
                <a:spcPts val="0"/>
              </a:spcBef>
              <a:spcAft>
                <a:spcPts val="600"/>
              </a:spcAft>
            </a:pPr>
            <a:endParaRPr lang="en-US" sz="1600" dirty="0"/>
          </a:p>
        </p:txBody>
      </p:sp>
    </p:spTree>
    <p:extLst>
      <p:ext uri="{BB962C8B-B14F-4D97-AF65-F5344CB8AC3E}">
        <p14:creationId xmlns:p14="http://schemas.microsoft.com/office/powerpoint/2010/main" val="98353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Flight Path</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sz="1800" dirty="0">
              <a:solidFill>
                <a:srgbClr val="800000"/>
              </a:solidFill>
            </a:endParaRPr>
          </a:p>
        </p:txBody>
      </p:sp>
      <p:pic>
        <p:nvPicPr>
          <p:cNvPr id="5" name="Content Placeholder 4" descr="800px-Trajectory_of_Chelyabinsk_meteoroid_en.png"/>
          <p:cNvPicPr>
            <a:picLocks noGrp="1" noChangeAspect="1"/>
          </p:cNvPicPr>
          <p:nvPr>
            <p:ph sz="half" idx="1"/>
          </p:nvPr>
        </p:nvPicPr>
        <p:blipFill>
          <a:blip r:embed="rId2">
            <a:extLst>
              <a:ext uri="{28A0092B-C50C-407E-A947-70E740481C1C}">
                <a14:useLocalDpi xmlns:a14="http://schemas.microsoft.com/office/drawing/2010/main" val="0"/>
              </a:ext>
            </a:extLst>
          </a:blip>
          <a:srcRect t="-25087" b="-25087"/>
          <a:stretch>
            <a:fillRect/>
          </a:stretch>
        </p:blipFill>
        <p:spPr/>
      </p:pic>
      <p:pic>
        <p:nvPicPr>
          <p:cNvPr id="6" name="Content Placeholder 5" descr="800px-Meteoroid_-_Meteor_(Bolide)_-_Meteorite.gif"/>
          <p:cNvPicPr>
            <a:picLocks noGrp="1" noChangeAspect="1"/>
          </p:cNvPicPr>
          <p:nvPr>
            <p:ph sz="half" idx="2"/>
          </p:nvPr>
        </p:nvPicPr>
        <p:blipFill>
          <a:blip r:embed="rId3">
            <a:extLst>
              <a:ext uri="{28A0092B-C50C-407E-A947-70E740481C1C}">
                <a14:useLocalDpi xmlns:a14="http://schemas.microsoft.com/office/drawing/2010/main" val="0"/>
              </a:ext>
            </a:extLst>
          </a:blip>
          <a:srcRect t="-43780" b="-43780"/>
          <a:stretch>
            <a:fillRect/>
          </a:stretch>
        </p:blipFill>
        <p:spPr>
          <a:xfrm>
            <a:off x="4648200" y="1312632"/>
            <a:ext cx="4038600" cy="4525963"/>
          </a:xfrm>
        </p:spPr>
      </p:pic>
      <p:sp>
        <p:nvSpPr>
          <p:cNvPr id="7" name="TextBox 6"/>
          <p:cNvSpPr txBox="1"/>
          <p:nvPr/>
        </p:nvSpPr>
        <p:spPr>
          <a:xfrm>
            <a:off x="1269888" y="5595428"/>
            <a:ext cx="2228344" cy="584776"/>
          </a:xfrm>
          <a:prstGeom prst="rect">
            <a:avLst/>
          </a:prstGeom>
          <a:noFill/>
        </p:spPr>
        <p:txBody>
          <a:bodyPr wrap="square" rtlCol="0">
            <a:spAutoFit/>
          </a:bodyPr>
          <a:lstStyle/>
          <a:p>
            <a:pPr algn="ctr"/>
            <a:r>
              <a:rPr lang="en-US" sz="1600" dirty="0">
                <a:solidFill>
                  <a:srgbClr val="800000"/>
                </a:solidFill>
                <a:latin typeface="Helvetica Neue Light"/>
                <a:cs typeface="Helvetica Neue Light"/>
              </a:rPr>
              <a:t>The meteorite's path in relation to the ground.</a:t>
            </a:r>
          </a:p>
        </p:txBody>
      </p:sp>
      <p:sp>
        <p:nvSpPr>
          <p:cNvPr id="8" name="TextBox 7"/>
          <p:cNvSpPr txBox="1"/>
          <p:nvPr/>
        </p:nvSpPr>
        <p:spPr>
          <a:xfrm>
            <a:off x="5031752" y="5008310"/>
            <a:ext cx="3439408" cy="923330"/>
          </a:xfrm>
          <a:prstGeom prst="rect">
            <a:avLst/>
          </a:prstGeom>
          <a:noFill/>
        </p:spPr>
        <p:txBody>
          <a:bodyPr wrap="square" rtlCol="0">
            <a:spAutoFit/>
          </a:bodyPr>
          <a:lstStyle/>
          <a:p>
            <a:pPr algn="ctr"/>
            <a:r>
              <a:rPr lang="en-US" dirty="0">
                <a:solidFill>
                  <a:srgbClr val="800000"/>
                </a:solidFill>
                <a:latin typeface="Helvetica Neue Light"/>
                <a:cs typeface="Helvetica Neue Light"/>
              </a:rPr>
              <a:t>Illustrating all "phases", from atmospheric entry to explosion.</a:t>
            </a:r>
          </a:p>
          <a:p>
            <a:pPr algn="ctr"/>
            <a:endParaRPr lang="en-US" dirty="0">
              <a:solidFill>
                <a:srgbClr val="800000"/>
              </a:solidFill>
              <a:latin typeface="Helvetica Neue Light"/>
              <a:cs typeface="Helvetica Neue Light"/>
            </a:endParaRPr>
          </a:p>
        </p:txBody>
      </p:sp>
    </p:spTree>
    <p:extLst>
      <p:ext uri="{BB962C8B-B14F-4D97-AF65-F5344CB8AC3E}">
        <p14:creationId xmlns:p14="http://schemas.microsoft.com/office/powerpoint/2010/main" val="366874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Injuries and Damage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sz="1800" dirty="0">
              <a:solidFill>
                <a:srgbClr val="800000"/>
              </a:solidFill>
            </a:endParaRPr>
          </a:p>
        </p:txBody>
      </p:sp>
      <p:sp>
        <p:nvSpPr>
          <p:cNvPr id="5" name="Content Placeholder 4"/>
          <p:cNvSpPr>
            <a:spLocks noGrp="1"/>
          </p:cNvSpPr>
          <p:nvPr>
            <p:ph idx="1"/>
          </p:nvPr>
        </p:nvSpPr>
        <p:spPr>
          <a:xfrm>
            <a:off x="239607" y="1576236"/>
            <a:ext cx="8613869" cy="4525963"/>
          </a:xfrm>
        </p:spPr>
        <p:txBody>
          <a:bodyPr>
            <a:noAutofit/>
          </a:bodyPr>
          <a:lstStyle/>
          <a:p>
            <a:pPr>
              <a:spcBef>
                <a:spcPts val="0"/>
              </a:spcBef>
              <a:spcAft>
                <a:spcPts val="600"/>
              </a:spcAft>
            </a:pPr>
            <a:r>
              <a:rPr lang="en-US" sz="1400" dirty="0">
                <a:solidFill>
                  <a:schemeClr val="tx1"/>
                </a:solidFill>
              </a:rPr>
              <a:t>The meteor's unpredicted arrival and air burst resulted in considerable injuries. Russian authorities stated that 1,491 people, including 311 children, sought medical attention in Chelyabinsk Oblast within the first few days.</a:t>
            </a:r>
          </a:p>
          <a:p>
            <a:pPr>
              <a:spcBef>
                <a:spcPts val="0"/>
              </a:spcBef>
              <a:spcAft>
                <a:spcPts val="600"/>
              </a:spcAft>
            </a:pPr>
            <a:r>
              <a:rPr lang="en-US" sz="1400" dirty="0"/>
              <a:t>Health officials said 112 people had been </a:t>
            </a:r>
            <a:r>
              <a:rPr lang="en-US" sz="1400" dirty="0" err="1"/>
              <a:t>hospitalised</a:t>
            </a:r>
            <a:r>
              <a:rPr lang="en-US" sz="1400" dirty="0"/>
              <a:t>, with two in serious condition. A 52-year-old woman with a broken spine was flown to Moscow for treatment.</a:t>
            </a:r>
          </a:p>
          <a:p>
            <a:pPr>
              <a:spcBef>
                <a:spcPts val="0"/>
              </a:spcBef>
              <a:spcAft>
                <a:spcPts val="600"/>
              </a:spcAft>
            </a:pPr>
            <a:r>
              <a:rPr lang="en-US" sz="1400" dirty="0"/>
              <a:t>Most people were hurt by shattered, falling or blown-in glass.</a:t>
            </a:r>
          </a:p>
          <a:p>
            <a:pPr>
              <a:spcBef>
                <a:spcPts val="0"/>
              </a:spcBef>
              <a:spcAft>
                <a:spcPts val="600"/>
              </a:spcAft>
            </a:pPr>
            <a:r>
              <a:rPr lang="en-US" sz="1400" dirty="0">
                <a:solidFill>
                  <a:schemeClr val="tx1"/>
                </a:solidFill>
              </a:rPr>
              <a:t>The intense light from the meteor, momentarily 30 times brighter than the Sun, led to over 180 cases of eye pain, and 70 people subsequently reported temporary flash blindness.</a:t>
            </a:r>
          </a:p>
          <a:p>
            <a:pPr>
              <a:spcBef>
                <a:spcPts val="0"/>
              </a:spcBef>
              <a:spcAft>
                <a:spcPts val="600"/>
              </a:spcAft>
            </a:pPr>
            <a:r>
              <a:rPr lang="en-US" sz="1400" dirty="0">
                <a:solidFill>
                  <a:schemeClr val="tx1"/>
                </a:solidFill>
              </a:rPr>
              <a:t>Twenty people reported ultraviolet burns similar to sunburn, possibly intensified by the presence of snow on the ground.</a:t>
            </a:r>
          </a:p>
          <a:p>
            <a:pPr>
              <a:spcBef>
                <a:spcPts val="0"/>
              </a:spcBef>
              <a:spcAft>
                <a:spcPts val="600"/>
              </a:spcAft>
            </a:pPr>
            <a:r>
              <a:rPr lang="en-US" sz="1400" dirty="0"/>
              <a:t>A fourth-grade teacher in Chelyabinsk, </a:t>
            </a:r>
            <a:r>
              <a:rPr lang="en-US" sz="1400" dirty="0" err="1"/>
              <a:t>Yulia</a:t>
            </a:r>
            <a:r>
              <a:rPr lang="en-US" sz="1400" dirty="0"/>
              <a:t> </a:t>
            </a:r>
            <a:r>
              <a:rPr lang="en-US" sz="1400" dirty="0" err="1"/>
              <a:t>Karbysheva</a:t>
            </a:r>
            <a:r>
              <a:rPr lang="en-US" sz="1400" dirty="0"/>
              <a:t>, saved 44 children from potentially life threatening imploding window glass cuts. </a:t>
            </a:r>
          </a:p>
          <a:p>
            <a:pPr>
              <a:spcBef>
                <a:spcPts val="0"/>
              </a:spcBef>
              <a:spcAft>
                <a:spcPts val="600"/>
              </a:spcAft>
            </a:pPr>
            <a:r>
              <a:rPr lang="en-US" sz="1400" dirty="0"/>
              <a:t>Despite not knowing the origin of the intense flash of light, </a:t>
            </a:r>
            <a:r>
              <a:rPr lang="en-US" sz="1400" dirty="0" err="1"/>
              <a:t>Karbysheva</a:t>
            </a:r>
            <a:r>
              <a:rPr lang="en-US" sz="1400" dirty="0"/>
              <a:t> thought it prudent to take precautionary measures by ordering her students to stay away from the room's windows and to perform a duck and cover maneuver.</a:t>
            </a:r>
          </a:p>
          <a:p>
            <a:pPr>
              <a:spcBef>
                <a:spcPts val="0"/>
              </a:spcBef>
              <a:spcAft>
                <a:spcPts val="600"/>
              </a:spcAft>
            </a:pPr>
            <a:r>
              <a:rPr lang="en-US" sz="1400" dirty="0"/>
              <a:t> </a:t>
            </a:r>
            <a:r>
              <a:rPr lang="en-US" sz="1400" dirty="0" err="1"/>
              <a:t>Karbysheva</a:t>
            </a:r>
            <a:r>
              <a:rPr lang="en-US" sz="1400" dirty="0"/>
              <a:t>, who remained standing, was seriously lacerated when the air blast arrived and window glass severed a tendon in one of her arms</a:t>
            </a:r>
          </a:p>
          <a:p>
            <a:pPr>
              <a:spcBef>
                <a:spcPts val="0"/>
              </a:spcBef>
              <a:spcAft>
                <a:spcPts val="600"/>
              </a:spcAft>
            </a:pPr>
            <a:r>
              <a:rPr lang="en-US" sz="1400" dirty="0"/>
              <a:t>However, not one of her students, who she ordered to hide under their desks, suffered a cut. </a:t>
            </a:r>
          </a:p>
          <a:p>
            <a:pPr>
              <a:spcBef>
                <a:spcPts val="0"/>
              </a:spcBef>
              <a:spcAft>
                <a:spcPts val="600"/>
              </a:spcAft>
            </a:pPr>
            <a:endParaRPr lang="en-US" sz="1400" dirty="0"/>
          </a:p>
        </p:txBody>
      </p:sp>
    </p:spTree>
    <p:extLst>
      <p:ext uri="{BB962C8B-B14F-4D97-AF65-F5344CB8AC3E}">
        <p14:creationId xmlns:p14="http://schemas.microsoft.com/office/powerpoint/2010/main" val="116405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Injuries and Damage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dirty="0"/>
          </a:p>
        </p:txBody>
      </p:sp>
      <p:pic>
        <p:nvPicPr>
          <p:cNvPr id="5" name="Content Placeholder 4" descr="800px-Chelyabinsk_meteor_event_consequences_in_Drama_Theatre.jpg"/>
          <p:cNvPicPr>
            <a:picLocks noGrp="1" noChangeAspect="1"/>
          </p:cNvPicPr>
          <p:nvPr>
            <p:ph sz="half" idx="1"/>
          </p:nvPr>
        </p:nvPicPr>
        <p:blipFill>
          <a:blip r:embed="rId2">
            <a:extLst>
              <a:ext uri="{28A0092B-C50C-407E-A947-70E740481C1C}">
                <a14:useLocalDpi xmlns:a14="http://schemas.microsoft.com/office/drawing/2010/main" val="0"/>
              </a:ext>
            </a:extLst>
          </a:blip>
          <a:srcRect t="-24712" b="-24712"/>
          <a:stretch>
            <a:fillRect/>
          </a:stretch>
        </p:blipFill>
        <p:spPr/>
      </p:pic>
      <p:pic>
        <p:nvPicPr>
          <p:cNvPr id="6" name="Content Placeholder 5" descr="800px-Цинковый_завод_Челябинска.jpg"/>
          <p:cNvPicPr>
            <a:picLocks noGrp="1" noChangeAspect="1"/>
          </p:cNvPicPr>
          <p:nvPr>
            <p:ph sz="half" idx="2"/>
          </p:nvPr>
        </p:nvPicPr>
        <p:blipFill>
          <a:blip r:embed="rId3">
            <a:extLst>
              <a:ext uri="{28A0092B-C50C-407E-A947-70E740481C1C}">
                <a14:useLocalDpi xmlns:a14="http://schemas.microsoft.com/office/drawing/2010/main" val="0"/>
              </a:ext>
            </a:extLst>
          </a:blip>
          <a:srcRect t="-24712" b="-24712"/>
          <a:stretch>
            <a:fillRect/>
          </a:stretch>
        </p:blipFill>
        <p:spPr/>
      </p:pic>
      <p:sp>
        <p:nvSpPr>
          <p:cNvPr id="7" name="TextBox 6"/>
          <p:cNvSpPr txBox="1"/>
          <p:nvPr/>
        </p:nvSpPr>
        <p:spPr>
          <a:xfrm>
            <a:off x="457200" y="5811103"/>
            <a:ext cx="4038600" cy="584776"/>
          </a:xfrm>
          <a:prstGeom prst="rect">
            <a:avLst/>
          </a:prstGeom>
          <a:noFill/>
        </p:spPr>
        <p:txBody>
          <a:bodyPr wrap="square" rtlCol="0">
            <a:spAutoFit/>
          </a:bodyPr>
          <a:lstStyle/>
          <a:p>
            <a:pPr algn="ctr"/>
            <a:r>
              <a:rPr lang="en-US" sz="1600" dirty="0">
                <a:solidFill>
                  <a:srgbClr val="800000"/>
                </a:solidFill>
                <a:latin typeface="Helvetica Neue Light"/>
                <a:cs typeface="Helvetica Neue Light"/>
              </a:rPr>
              <a:t>Shattered windows in the foyer of the Chelyabinsk Drama Theatre</a:t>
            </a:r>
          </a:p>
        </p:txBody>
      </p:sp>
      <p:sp>
        <p:nvSpPr>
          <p:cNvPr id="8" name="TextBox 7"/>
          <p:cNvSpPr txBox="1"/>
          <p:nvPr/>
        </p:nvSpPr>
        <p:spPr>
          <a:xfrm>
            <a:off x="4852041" y="5799118"/>
            <a:ext cx="3834759" cy="830997"/>
          </a:xfrm>
          <a:prstGeom prst="rect">
            <a:avLst/>
          </a:prstGeom>
          <a:noFill/>
        </p:spPr>
        <p:txBody>
          <a:bodyPr wrap="square" rtlCol="0">
            <a:spAutoFit/>
          </a:bodyPr>
          <a:lstStyle/>
          <a:p>
            <a:pPr algn="ctr"/>
            <a:r>
              <a:rPr lang="en-US" sz="1600" dirty="0">
                <a:solidFill>
                  <a:srgbClr val="800000"/>
                </a:solidFill>
                <a:latin typeface="Helvetica Neue Light"/>
                <a:cs typeface="Helvetica Neue Light"/>
              </a:rPr>
              <a:t>The collapsed roof over the warehouse section of a zinc factory in Chelyabinsk</a:t>
            </a:r>
          </a:p>
          <a:p>
            <a:pPr algn="ct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226361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6684" y="274638"/>
            <a:ext cx="4385855" cy="1143000"/>
          </a:xfrm>
        </p:spPr>
        <p:txBody>
          <a:bodyPr>
            <a:normAutofit/>
          </a:bodyPr>
          <a:lstStyle/>
          <a:p>
            <a:r>
              <a:rPr lang="en-US" dirty="0"/>
              <a:t>Frequency</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Impact_event</a:t>
            </a:r>
            <a:endParaRPr lang="en-US" sz="1800" dirty="0">
              <a:solidFill>
                <a:srgbClr val="800000"/>
              </a:solidFill>
            </a:endParaRPr>
          </a:p>
        </p:txBody>
      </p:sp>
      <p:sp>
        <p:nvSpPr>
          <p:cNvPr id="3" name="Content Placeholder 2"/>
          <p:cNvSpPr>
            <a:spLocks noGrp="1"/>
          </p:cNvSpPr>
          <p:nvPr>
            <p:ph sz="half" idx="1"/>
          </p:nvPr>
        </p:nvSpPr>
        <p:spPr>
          <a:xfrm>
            <a:off x="179705" y="129178"/>
            <a:ext cx="4316095" cy="6074698"/>
          </a:xfrm>
        </p:spPr>
        <p:txBody>
          <a:bodyPr>
            <a:noAutofit/>
          </a:bodyPr>
          <a:lstStyle/>
          <a:p>
            <a:pPr>
              <a:spcBef>
                <a:spcPts val="0"/>
              </a:spcBef>
              <a:spcAft>
                <a:spcPts val="600"/>
              </a:spcAft>
            </a:pPr>
            <a:r>
              <a:rPr lang="en-US" sz="1600" dirty="0"/>
              <a:t>Small objects frequently collide with Earth. </a:t>
            </a:r>
          </a:p>
          <a:p>
            <a:pPr>
              <a:spcBef>
                <a:spcPts val="0"/>
              </a:spcBef>
              <a:spcAft>
                <a:spcPts val="600"/>
              </a:spcAft>
            </a:pPr>
            <a:r>
              <a:rPr lang="en-US" sz="1600" dirty="0">
                <a:solidFill>
                  <a:schemeClr val="tx1"/>
                </a:solidFill>
              </a:rPr>
              <a:t>The lunar cratering record shows that the </a:t>
            </a:r>
            <a:r>
              <a:rPr lang="en-US" sz="1600" b="1" dirty="0">
                <a:solidFill>
                  <a:schemeClr val="tx1"/>
                </a:solidFill>
              </a:rPr>
              <a:t>frequency of impacts decreases as approximately the cube</a:t>
            </a:r>
            <a:r>
              <a:rPr lang="en-US" sz="1600" dirty="0">
                <a:solidFill>
                  <a:schemeClr val="tx1"/>
                </a:solidFill>
              </a:rPr>
              <a:t> of the resulting crater's diameter, which is on average proportional to the diameter of the impactor.</a:t>
            </a:r>
          </a:p>
          <a:p>
            <a:pPr>
              <a:spcBef>
                <a:spcPts val="0"/>
              </a:spcBef>
              <a:spcAft>
                <a:spcPts val="600"/>
              </a:spcAft>
            </a:pPr>
            <a:r>
              <a:rPr lang="en-US" sz="1600" dirty="0"/>
              <a:t>Asteroids with a 1 km (0.62 mi) diameter strike Earth every 500,000 years on average.</a:t>
            </a:r>
          </a:p>
          <a:p>
            <a:pPr>
              <a:spcBef>
                <a:spcPts val="0"/>
              </a:spcBef>
              <a:spcAft>
                <a:spcPts val="600"/>
              </a:spcAft>
            </a:pPr>
            <a:r>
              <a:rPr lang="en-US" sz="1600" dirty="0"/>
              <a:t>Large collisions – with 5 km (3 mi) objects – happen approximately once every twenty million years.</a:t>
            </a:r>
          </a:p>
          <a:p>
            <a:pPr>
              <a:spcBef>
                <a:spcPts val="0"/>
              </a:spcBef>
              <a:spcAft>
                <a:spcPts val="600"/>
              </a:spcAft>
            </a:pPr>
            <a:r>
              <a:rPr lang="en-US" sz="1600" dirty="0">
                <a:solidFill>
                  <a:schemeClr val="tx1"/>
                </a:solidFill>
              </a:rPr>
              <a:t>The last known impact of an object of 10 km (6 mi) or more in diameter was at the Cretaceous–</a:t>
            </a:r>
            <a:r>
              <a:rPr lang="en-US" sz="1600" dirty="0" err="1">
                <a:solidFill>
                  <a:schemeClr val="tx1"/>
                </a:solidFill>
              </a:rPr>
              <a:t>Paleogene</a:t>
            </a:r>
            <a:r>
              <a:rPr lang="en-US" sz="1600" dirty="0">
                <a:solidFill>
                  <a:schemeClr val="tx1"/>
                </a:solidFill>
              </a:rPr>
              <a:t> extinction event 66 million years ago.</a:t>
            </a:r>
          </a:p>
          <a:p>
            <a:pPr>
              <a:spcBef>
                <a:spcPts val="0"/>
              </a:spcBef>
              <a:spcAft>
                <a:spcPts val="600"/>
              </a:spcAft>
            </a:pPr>
            <a:r>
              <a:rPr lang="en-US" sz="1600" dirty="0"/>
              <a:t>The energy released by an </a:t>
            </a:r>
            <a:r>
              <a:rPr lang="en-US" sz="1600" dirty="0" err="1"/>
              <a:t>impactor</a:t>
            </a:r>
            <a:r>
              <a:rPr lang="en-US" sz="1600" dirty="0"/>
              <a:t> depends on diameter, density, velocity, and angle.</a:t>
            </a:r>
          </a:p>
          <a:p>
            <a:pPr>
              <a:spcBef>
                <a:spcPts val="0"/>
              </a:spcBef>
              <a:spcAft>
                <a:spcPts val="600"/>
              </a:spcAft>
            </a:pPr>
            <a:r>
              <a:rPr lang="en-US" sz="1600" dirty="0"/>
              <a:t>The diameter of most near-Earth asteroids that have not been studied by radar or infrared can generally only be estimated within about a factor of 2 based on the asteroid brightness.</a:t>
            </a:r>
          </a:p>
          <a:p>
            <a:pPr marL="0" indent="0">
              <a:spcBef>
                <a:spcPts val="0"/>
              </a:spcBef>
              <a:spcAft>
                <a:spcPts val="600"/>
              </a:spcAft>
              <a:buNone/>
            </a:pPr>
            <a:endParaRPr lang="en-US" sz="1600" dirty="0"/>
          </a:p>
          <a:p>
            <a:pPr>
              <a:spcBef>
                <a:spcPts val="0"/>
              </a:spcBef>
              <a:spcAft>
                <a:spcPts val="600"/>
              </a:spcAft>
            </a:pPr>
            <a:endParaRPr lang="en-US" sz="1600" dirty="0"/>
          </a:p>
        </p:txBody>
      </p:sp>
      <p:pic>
        <p:nvPicPr>
          <p:cNvPr id="6" name="Content Placeholder 5" descr="Screen Shot 2014-01-09 at 9.16.39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46" b="-1798"/>
          <a:stretch/>
        </p:blipFill>
        <p:spPr>
          <a:xfrm>
            <a:off x="4492460" y="2061797"/>
            <a:ext cx="4567014" cy="2899561"/>
          </a:xfrm>
        </p:spPr>
      </p:pic>
      <p:sp>
        <p:nvSpPr>
          <p:cNvPr id="7" name="TextBox 6"/>
          <p:cNvSpPr txBox="1"/>
          <p:nvPr/>
        </p:nvSpPr>
        <p:spPr>
          <a:xfrm>
            <a:off x="4624414" y="6139361"/>
            <a:ext cx="4348866" cy="523220"/>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The table above uses a density of 2600 kg/m3, velocity of 17 km/s, and an angle of 45 degrees </a:t>
            </a:r>
          </a:p>
        </p:txBody>
      </p:sp>
      <p:sp>
        <p:nvSpPr>
          <p:cNvPr id="2" name="TextBox 1">
            <a:extLst>
              <a:ext uri="{FF2B5EF4-FFF2-40B4-BE49-F238E27FC236}">
                <a16:creationId xmlns:a16="http://schemas.microsoft.com/office/drawing/2014/main" id="{E538A2DE-0A66-BD41-98D2-6B399563BA04}"/>
              </a:ext>
            </a:extLst>
          </p:cNvPr>
          <p:cNvSpPr txBox="1"/>
          <p:nvPr/>
        </p:nvSpPr>
        <p:spPr>
          <a:xfrm>
            <a:off x="5245768" y="1578666"/>
            <a:ext cx="2714325" cy="369332"/>
          </a:xfrm>
          <a:prstGeom prst="rect">
            <a:avLst/>
          </a:prstGeom>
          <a:noFill/>
        </p:spPr>
        <p:txBody>
          <a:bodyPr wrap="square" rtlCol="0">
            <a:spAutoFit/>
          </a:bodyPr>
          <a:lstStyle/>
          <a:p>
            <a:pPr algn="ctr"/>
            <a:r>
              <a:rPr lang="en-US" dirty="0">
                <a:solidFill>
                  <a:srgbClr val="123DFF"/>
                </a:solidFill>
              </a:rPr>
              <a:t>Airburst Frequency</a:t>
            </a:r>
          </a:p>
        </p:txBody>
      </p:sp>
      <p:sp>
        <p:nvSpPr>
          <p:cNvPr id="8" name="TextBox 7">
            <a:extLst>
              <a:ext uri="{FF2B5EF4-FFF2-40B4-BE49-F238E27FC236}">
                <a16:creationId xmlns:a16="http://schemas.microsoft.com/office/drawing/2014/main" id="{88A8AEAD-4E1F-AC48-862E-4B75BD126BF7}"/>
              </a:ext>
            </a:extLst>
          </p:cNvPr>
          <p:cNvSpPr txBox="1"/>
          <p:nvPr/>
        </p:nvSpPr>
        <p:spPr>
          <a:xfrm>
            <a:off x="4744217" y="5024627"/>
            <a:ext cx="4037377" cy="1077218"/>
          </a:xfrm>
          <a:prstGeom prst="rect">
            <a:avLst/>
          </a:prstGeom>
          <a:noFill/>
        </p:spPr>
        <p:txBody>
          <a:bodyPr wrap="square" rtlCol="0">
            <a:spAutoFit/>
          </a:bodyPr>
          <a:lstStyle/>
          <a:p>
            <a:pPr algn="ctr"/>
            <a:r>
              <a:rPr lang="en-US" sz="1600" dirty="0">
                <a:latin typeface="Helvetica Neue Light"/>
                <a:cs typeface="Helvetica Neue Light"/>
              </a:rPr>
              <a:t>At least one known asteroid with a diameter of over 1 km (0.62 mi), (29075) 1950 DA, has a possibility of colliding with Earth on March 16, 2880.</a:t>
            </a:r>
          </a:p>
        </p:txBody>
      </p:sp>
    </p:spTree>
    <p:extLst>
      <p:ext uri="{BB962C8B-B14F-4D97-AF65-F5344CB8AC3E}">
        <p14:creationId xmlns:p14="http://schemas.microsoft.com/office/powerpoint/2010/main" val="213232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Injuries and Damage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dirty="0"/>
          </a:p>
        </p:txBody>
      </p:sp>
      <p:sp>
        <p:nvSpPr>
          <p:cNvPr id="8" name="Content Placeholder 7"/>
          <p:cNvSpPr>
            <a:spLocks noGrp="1"/>
          </p:cNvSpPr>
          <p:nvPr>
            <p:ph idx="1"/>
          </p:nvPr>
        </p:nvSpPr>
        <p:spPr/>
        <p:txBody>
          <a:bodyPr>
            <a:noAutofit/>
          </a:bodyPr>
          <a:lstStyle/>
          <a:p>
            <a:pPr>
              <a:spcBef>
                <a:spcPts val="0"/>
              </a:spcBef>
              <a:spcAft>
                <a:spcPts val="1200"/>
              </a:spcAft>
            </a:pPr>
            <a:r>
              <a:rPr lang="en-US" sz="1600" dirty="0">
                <a:solidFill>
                  <a:schemeClr val="tx1"/>
                </a:solidFill>
              </a:rPr>
              <a:t>By 5 March 2013 the number of damaged buildings was tallied at over 7,200, which included some 6,040 apartment blocks, 293 medical facilities, 718 schools and universities, 100 cultural organizations, and 43 sport facilities, of which only about one and a half percent had not yet been repaired.</a:t>
            </a:r>
          </a:p>
          <a:p>
            <a:pPr>
              <a:spcBef>
                <a:spcPts val="0"/>
              </a:spcBef>
              <a:spcAft>
                <a:spcPts val="1200"/>
              </a:spcAft>
            </a:pPr>
            <a:r>
              <a:rPr lang="en-US" sz="1600" dirty="0">
                <a:solidFill>
                  <a:schemeClr val="tx1"/>
                </a:solidFill>
              </a:rPr>
              <a:t>The oblast's governor estimated the damage to buildings at more than 1 billion rubles (approximately US$33 million). </a:t>
            </a:r>
          </a:p>
          <a:p>
            <a:pPr>
              <a:spcBef>
                <a:spcPts val="0"/>
              </a:spcBef>
              <a:spcAft>
                <a:spcPts val="1200"/>
              </a:spcAft>
            </a:pPr>
            <a:r>
              <a:rPr lang="en-US" sz="1600" dirty="0"/>
              <a:t>Chelyabinsk authorities said that broken windows of apartment homes, but not the glazing of enclosed balconies, would be replaced at the state's expense.</a:t>
            </a:r>
          </a:p>
          <a:p>
            <a:pPr>
              <a:spcBef>
                <a:spcPts val="0"/>
              </a:spcBef>
              <a:spcAft>
                <a:spcPts val="1200"/>
              </a:spcAft>
            </a:pPr>
            <a:r>
              <a:rPr lang="en-US" sz="1600" dirty="0"/>
              <a:t>Discussion on social media sites started almost immediately after the event (including </a:t>
            </a:r>
            <a:r>
              <a:rPr lang="en-US" sz="1600" b="1" dirty="0">
                <a:solidFill>
                  <a:schemeClr val="tx1"/>
                </a:solidFill>
              </a:rPr>
              <a:t>initial skepticism</a:t>
            </a:r>
            <a:r>
              <a:rPr lang="en-US" sz="1600" dirty="0"/>
              <a:t>, given the sophistication of modern computer-generated imagery), and heavy coverage by the international media had begun by the time the Associated Press put out a brief report with the Russian government's confirmation less than two hours afterwards.</a:t>
            </a:r>
          </a:p>
          <a:p>
            <a:pPr>
              <a:spcBef>
                <a:spcPts val="0"/>
              </a:spcBef>
              <a:spcAft>
                <a:spcPts val="1200"/>
              </a:spcAft>
            </a:pPr>
            <a:r>
              <a:rPr lang="en-US" sz="1600" dirty="0"/>
              <a:t>Less than 15 hours after the meteor impact, videos of the meteor and its aftermath had been viewed millions of times.</a:t>
            </a:r>
          </a:p>
          <a:p>
            <a:pPr marL="0" indent="0">
              <a:spcBef>
                <a:spcPts val="0"/>
              </a:spcBef>
              <a:spcAft>
                <a:spcPts val="1200"/>
              </a:spcAft>
              <a:buNone/>
            </a:pPr>
            <a:endParaRPr lang="en-US" sz="1600" dirty="0"/>
          </a:p>
          <a:p>
            <a:pPr>
              <a:spcBef>
                <a:spcPts val="0"/>
              </a:spcBef>
              <a:spcAft>
                <a:spcPts val="1200"/>
              </a:spcAft>
            </a:pPr>
            <a:endParaRPr lang="en-US" sz="1600" dirty="0"/>
          </a:p>
        </p:txBody>
      </p:sp>
    </p:spTree>
    <p:extLst>
      <p:ext uri="{BB962C8B-B14F-4D97-AF65-F5344CB8AC3E}">
        <p14:creationId xmlns:p14="http://schemas.microsoft.com/office/powerpoint/2010/main" val="4200667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9160" y="274638"/>
            <a:ext cx="4517639" cy="1143000"/>
          </a:xfrm>
        </p:spPr>
        <p:txBody>
          <a:bodyPr>
            <a:normAutofit fontScale="90000"/>
          </a:bodyPr>
          <a:lstStyle/>
          <a:p>
            <a:r>
              <a:rPr lang="en-US" dirty="0"/>
              <a:t>Origin of Chelyabinsk Meteorite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Chelyabinsk_meteor</a:t>
            </a:r>
            <a:endParaRPr lang="en-US" sz="1800" dirty="0">
              <a:solidFill>
                <a:srgbClr val="800000"/>
              </a:solidFill>
            </a:endParaRPr>
          </a:p>
        </p:txBody>
      </p:sp>
      <p:sp>
        <p:nvSpPr>
          <p:cNvPr id="5" name="Content Placeholder 4"/>
          <p:cNvSpPr>
            <a:spLocks noGrp="1"/>
          </p:cNvSpPr>
          <p:nvPr>
            <p:ph sz="half" idx="1"/>
          </p:nvPr>
        </p:nvSpPr>
        <p:spPr>
          <a:xfrm>
            <a:off x="265520" y="1603355"/>
            <a:ext cx="4038600" cy="4571835"/>
          </a:xfrm>
        </p:spPr>
        <p:txBody>
          <a:bodyPr>
            <a:noAutofit/>
          </a:bodyPr>
          <a:lstStyle/>
          <a:p>
            <a:pPr>
              <a:spcBef>
                <a:spcPts val="0"/>
              </a:spcBef>
              <a:spcAft>
                <a:spcPts val="1200"/>
              </a:spcAft>
            </a:pPr>
            <a:r>
              <a:rPr lang="en-US" sz="1400" dirty="0">
                <a:solidFill>
                  <a:schemeClr val="tx1"/>
                </a:solidFill>
              </a:rPr>
              <a:t>Preliminary calculations showed the object was not related to 15 February close approach of what was at the time known as asteroid 2012 DA14 (later named 367943 </a:t>
            </a:r>
            <a:r>
              <a:rPr lang="en-US" sz="1400" dirty="0" err="1">
                <a:solidFill>
                  <a:schemeClr val="tx1"/>
                </a:solidFill>
              </a:rPr>
              <a:t>Duende</a:t>
            </a:r>
            <a:r>
              <a:rPr lang="en-US" sz="1400" dirty="0">
                <a:solidFill>
                  <a:schemeClr val="tx1"/>
                </a:solidFill>
              </a:rPr>
              <a:t>) that passed the Earth 16 hours later at a distance of 27,700 km.</a:t>
            </a:r>
          </a:p>
          <a:p>
            <a:pPr>
              <a:spcBef>
                <a:spcPts val="0"/>
              </a:spcBef>
              <a:spcAft>
                <a:spcPts val="1200"/>
              </a:spcAft>
            </a:pPr>
            <a:r>
              <a:rPr lang="en-US" sz="1400" dirty="0"/>
              <a:t>The </a:t>
            </a:r>
            <a:r>
              <a:rPr lang="en-US" sz="1400" dirty="0" err="1"/>
              <a:t>Sodankylä</a:t>
            </a:r>
            <a:r>
              <a:rPr lang="en-US" sz="1400" dirty="0"/>
              <a:t> Geophysical Observatory, Russian sources, the European Space Agency, NASA and the Royal Astronomical Society all indicated the two objects could not have been related because the two asteroids had widely different trajectories. </a:t>
            </a:r>
          </a:p>
          <a:p>
            <a:pPr>
              <a:spcBef>
                <a:spcPts val="0"/>
              </a:spcBef>
              <a:spcAft>
                <a:spcPts val="1200"/>
              </a:spcAft>
            </a:pPr>
            <a:r>
              <a:rPr lang="en-US" sz="1400" dirty="0">
                <a:solidFill>
                  <a:schemeClr val="tx1"/>
                </a:solidFill>
              </a:rPr>
              <a:t>However, further analysis revealed that before its intersection with the Earth, the orbit of the Chelyabinsk meteor around the sun was similar to a larger asteroid, the 2 km object (86039) 1999 NC43, suggesting that the two bodies may once have been part of the same object.</a:t>
            </a:r>
          </a:p>
          <a:p>
            <a:pPr>
              <a:spcBef>
                <a:spcPts val="0"/>
              </a:spcBef>
              <a:spcAft>
                <a:spcPts val="1200"/>
              </a:spcAft>
            </a:pPr>
            <a:endParaRPr lang="en-US" sz="1400" dirty="0"/>
          </a:p>
        </p:txBody>
      </p:sp>
      <p:pic>
        <p:nvPicPr>
          <p:cNvPr id="7" name="Content Placeholder 6" descr="767px-Orbit_of_2012_DA14_and_Chelyabinsk_meteor_2.jpg"/>
          <p:cNvPicPr>
            <a:picLocks noGrp="1" noChangeAspect="1"/>
          </p:cNvPicPr>
          <p:nvPr>
            <p:ph sz="half" idx="2"/>
          </p:nvPr>
        </p:nvPicPr>
        <p:blipFill>
          <a:blip r:embed="rId2">
            <a:extLst>
              <a:ext uri="{28A0092B-C50C-407E-A947-70E740481C1C}">
                <a14:useLocalDpi xmlns:a14="http://schemas.microsoft.com/office/drawing/2010/main" val="0"/>
              </a:ext>
            </a:extLst>
          </a:blip>
          <a:srcRect t="-21749" b="-21749"/>
          <a:stretch>
            <a:fillRect/>
          </a:stretch>
        </p:blipFill>
        <p:spPr/>
      </p:pic>
      <p:sp>
        <p:nvSpPr>
          <p:cNvPr id="8" name="TextBox 7"/>
          <p:cNvSpPr txBox="1"/>
          <p:nvPr/>
        </p:nvSpPr>
        <p:spPr>
          <a:xfrm>
            <a:off x="4648200" y="5667319"/>
            <a:ext cx="4038600" cy="954107"/>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Comparison of the former orbit of the Chelyabinsk meteor (larger elliptical blue orbit) and asteroid 2012 DA14 (smaller circular blue orbit), showing that they are dissimilar.</a:t>
            </a:r>
          </a:p>
        </p:txBody>
      </p:sp>
      <p:sp>
        <p:nvSpPr>
          <p:cNvPr id="2" name="TextBox 1">
            <a:extLst>
              <a:ext uri="{FF2B5EF4-FFF2-40B4-BE49-F238E27FC236}">
                <a16:creationId xmlns:a16="http://schemas.microsoft.com/office/drawing/2014/main" id="{8DC81110-23EB-AA43-B3C0-6C103FC6A688}"/>
              </a:ext>
            </a:extLst>
          </p:cNvPr>
          <p:cNvSpPr txBox="1"/>
          <p:nvPr/>
        </p:nvSpPr>
        <p:spPr>
          <a:xfrm>
            <a:off x="5868365" y="1886675"/>
            <a:ext cx="2818434" cy="369332"/>
          </a:xfrm>
          <a:prstGeom prst="rect">
            <a:avLst/>
          </a:prstGeom>
          <a:noFill/>
        </p:spPr>
        <p:txBody>
          <a:bodyPr wrap="square" rtlCol="0">
            <a:spAutoFit/>
          </a:bodyPr>
          <a:lstStyle/>
          <a:p>
            <a:pPr algn="ctr"/>
            <a:r>
              <a:rPr lang="en-US" dirty="0"/>
              <a:t>Note the elliptical orbit</a:t>
            </a:r>
          </a:p>
        </p:txBody>
      </p:sp>
      <p:cxnSp>
        <p:nvCxnSpPr>
          <p:cNvPr id="6" name="Straight Arrow Connector 5">
            <a:extLst>
              <a:ext uri="{FF2B5EF4-FFF2-40B4-BE49-F238E27FC236}">
                <a16:creationId xmlns:a16="http://schemas.microsoft.com/office/drawing/2014/main" id="{AB75CC0F-3B85-C741-96FF-8C5E476C9D10}"/>
              </a:ext>
            </a:extLst>
          </p:cNvPr>
          <p:cNvCxnSpPr/>
          <p:nvPr/>
        </p:nvCxnSpPr>
        <p:spPr>
          <a:xfrm>
            <a:off x="7720314" y="2187615"/>
            <a:ext cx="81023" cy="50928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641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hlinkClick r:id="rId2"/>
              </a:rPr>
              <a:t>Chelyabinsk Video</a:t>
            </a:r>
            <a:br>
              <a:rPr lang="en-US" dirty="0">
                <a:hlinkClick r:id="rId3"/>
              </a:rPr>
            </a:br>
            <a:r>
              <a:rPr lang="en-US" sz="2700" dirty="0">
                <a:solidFill>
                  <a:srgbClr val="355BFF"/>
                </a:solidFill>
              </a:rPr>
              <a:t>https://</a:t>
            </a:r>
            <a:r>
              <a:rPr lang="en-US" sz="2700" dirty="0" err="1">
                <a:solidFill>
                  <a:srgbClr val="355BFF"/>
                </a:solidFill>
              </a:rPr>
              <a:t>www.youtube.com</a:t>
            </a:r>
            <a:r>
              <a:rPr lang="en-US" sz="2700" dirty="0">
                <a:solidFill>
                  <a:srgbClr val="355BFF"/>
                </a:solidFill>
              </a:rPr>
              <a:t>/</a:t>
            </a:r>
            <a:r>
              <a:rPr lang="en-US" sz="2700" dirty="0" err="1">
                <a:solidFill>
                  <a:srgbClr val="355BFF"/>
                </a:solidFill>
              </a:rPr>
              <a:t>watch?v</a:t>
            </a:r>
            <a:r>
              <a:rPr lang="en-US" sz="2700" dirty="0">
                <a:solidFill>
                  <a:srgbClr val="355BFF"/>
                </a:solidFill>
              </a:rPr>
              <a:t>=DsIqw60c9Hs</a:t>
            </a:r>
          </a:p>
        </p:txBody>
      </p:sp>
      <p:pic>
        <p:nvPicPr>
          <p:cNvPr id="9" name="Content Placeholder 8" descr="Screen Shot 2014-12-09 at 6.39.06 PM.png">
            <a:hlinkClick r:id="rId2"/>
          </p:cNvPr>
          <p:cNvPicPr>
            <a:picLocks noGrp="1" noChangeAspect="1"/>
          </p:cNvPicPr>
          <p:nvPr>
            <p:ph idx="1"/>
          </p:nvPr>
        </p:nvPicPr>
        <p:blipFill>
          <a:blip r:embed="rId4">
            <a:extLst>
              <a:ext uri="{28A0092B-C50C-407E-A947-70E740481C1C}">
                <a14:useLocalDpi xmlns:a14="http://schemas.microsoft.com/office/drawing/2010/main" val="0"/>
              </a:ext>
            </a:extLst>
          </a:blip>
          <a:srcRect l="-4703" r="-4703"/>
          <a:stretch>
            <a:fillRect/>
          </a:stretch>
        </p:blipFill>
        <p:spPr/>
      </p:pic>
    </p:spTree>
    <p:extLst>
      <p:ext uri="{BB962C8B-B14F-4D97-AF65-F5344CB8AC3E}">
        <p14:creationId xmlns:p14="http://schemas.microsoft.com/office/powerpoint/2010/main" val="198526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4BC1-05E2-8B4E-9647-72327AAF0D09}"/>
              </a:ext>
            </a:extLst>
          </p:cNvPr>
          <p:cNvSpPr>
            <a:spLocks noGrp="1"/>
          </p:cNvSpPr>
          <p:nvPr>
            <p:ph type="title"/>
          </p:nvPr>
        </p:nvSpPr>
        <p:spPr/>
        <p:txBody>
          <a:bodyPr>
            <a:normAutofit/>
          </a:bodyPr>
          <a:lstStyle/>
          <a:p>
            <a:r>
              <a:rPr lang="en-US" dirty="0">
                <a:solidFill>
                  <a:srgbClr val="123DFF"/>
                </a:solidFill>
              </a:rPr>
              <a:t>NASA Video</a:t>
            </a:r>
            <a:br>
              <a:rPr lang="en-US" dirty="0">
                <a:solidFill>
                  <a:srgbClr val="123DFF"/>
                </a:solidFill>
              </a:rPr>
            </a:br>
            <a:r>
              <a:rPr lang="en-US" sz="2700" dirty="0">
                <a:solidFill>
                  <a:srgbClr val="123DFF"/>
                </a:solidFill>
              </a:rPr>
              <a:t>https://</a:t>
            </a:r>
            <a:r>
              <a:rPr lang="en-US" sz="2700" dirty="0" err="1">
                <a:solidFill>
                  <a:srgbClr val="123DFF"/>
                </a:solidFill>
              </a:rPr>
              <a:t>www.youtube.com</a:t>
            </a:r>
            <a:r>
              <a:rPr lang="en-US" sz="2700" dirty="0">
                <a:solidFill>
                  <a:srgbClr val="123DFF"/>
                </a:solidFill>
              </a:rPr>
              <a:t>/</a:t>
            </a:r>
            <a:r>
              <a:rPr lang="en-US" sz="2700" dirty="0" err="1">
                <a:solidFill>
                  <a:srgbClr val="123DFF"/>
                </a:solidFill>
              </a:rPr>
              <a:t>watch?v</a:t>
            </a:r>
            <a:r>
              <a:rPr lang="en-US" sz="2700" dirty="0">
                <a:solidFill>
                  <a:srgbClr val="123DFF"/>
                </a:solidFill>
              </a:rPr>
              <a:t>=l_MfWQ36Zl0</a:t>
            </a:r>
          </a:p>
        </p:txBody>
      </p:sp>
      <p:pic>
        <p:nvPicPr>
          <p:cNvPr id="5" name="Content Placeholder 4">
            <a:hlinkClick r:id="rId2"/>
            <a:extLst>
              <a:ext uri="{FF2B5EF4-FFF2-40B4-BE49-F238E27FC236}">
                <a16:creationId xmlns:a16="http://schemas.microsoft.com/office/drawing/2014/main" id="{8435C80A-9574-BA44-A4A8-C1826A10A4C1}"/>
              </a:ext>
            </a:extLst>
          </p:cNvPr>
          <p:cNvPicPr>
            <a:picLocks noGrp="1" noChangeAspect="1"/>
          </p:cNvPicPr>
          <p:nvPr>
            <p:ph idx="1"/>
          </p:nvPr>
        </p:nvPicPr>
        <p:blipFill rotWithShape="1">
          <a:blip r:embed="rId3"/>
          <a:srcRect r="704"/>
          <a:stretch/>
        </p:blipFill>
        <p:spPr>
          <a:xfrm>
            <a:off x="556889" y="1600200"/>
            <a:ext cx="7973654" cy="4525963"/>
          </a:xfrm>
        </p:spPr>
      </p:pic>
    </p:spTree>
    <p:extLst>
      <p:ext uri="{BB962C8B-B14F-4D97-AF65-F5344CB8AC3E}">
        <p14:creationId xmlns:p14="http://schemas.microsoft.com/office/powerpoint/2010/main" val="3729734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A920-D8A0-954F-80EE-842C5EE916D8}"/>
              </a:ext>
            </a:extLst>
          </p:cNvPr>
          <p:cNvSpPr>
            <a:spLocks noGrp="1"/>
          </p:cNvSpPr>
          <p:nvPr>
            <p:ph type="title"/>
          </p:nvPr>
        </p:nvSpPr>
        <p:spPr/>
        <p:txBody>
          <a:bodyPr/>
          <a:lstStyle/>
          <a:p>
            <a:r>
              <a:rPr lang="en-US" dirty="0"/>
              <a:t>Interstellar Objects: </a:t>
            </a:r>
            <a:r>
              <a:rPr lang="en-US" dirty="0" err="1"/>
              <a:t>Oumuamua</a:t>
            </a:r>
            <a:endParaRPr lang="en-US" dirty="0"/>
          </a:p>
        </p:txBody>
      </p:sp>
      <p:pic>
        <p:nvPicPr>
          <p:cNvPr id="5" name="Content Placeholder 4">
            <a:extLst>
              <a:ext uri="{FF2B5EF4-FFF2-40B4-BE49-F238E27FC236}">
                <a16:creationId xmlns:a16="http://schemas.microsoft.com/office/drawing/2014/main" id="{A8C09603-976B-F244-9CFC-27F643CFF4A7}"/>
              </a:ext>
            </a:extLst>
          </p:cNvPr>
          <p:cNvPicPr>
            <a:picLocks noGrp="1" noChangeAspect="1"/>
          </p:cNvPicPr>
          <p:nvPr>
            <p:ph idx="1"/>
          </p:nvPr>
        </p:nvPicPr>
        <p:blipFill>
          <a:blip r:embed="rId2"/>
          <a:stretch>
            <a:fillRect/>
          </a:stretch>
        </p:blipFill>
        <p:spPr>
          <a:xfrm>
            <a:off x="980142" y="1600200"/>
            <a:ext cx="7183715" cy="4525963"/>
          </a:xfrm>
        </p:spPr>
      </p:pic>
    </p:spTree>
    <p:extLst>
      <p:ext uri="{BB962C8B-B14F-4D97-AF65-F5344CB8AC3E}">
        <p14:creationId xmlns:p14="http://schemas.microsoft.com/office/powerpoint/2010/main" val="3115483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5098D3-EEBC-3844-954F-7C657425F85F}"/>
              </a:ext>
            </a:extLst>
          </p:cNvPr>
          <p:cNvSpPr>
            <a:spLocks noGrp="1"/>
          </p:cNvSpPr>
          <p:nvPr>
            <p:ph type="title"/>
          </p:nvPr>
        </p:nvSpPr>
        <p:spPr/>
        <p:txBody>
          <a:bodyPr>
            <a:normAutofit fontScale="90000"/>
          </a:bodyPr>
          <a:lstStyle/>
          <a:p>
            <a:r>
              <a:rPr lang="en-US" dirty="0"/>
              <a:t>Second Confirmed Interstellar Object:</a:t>
            </a:r>
            <a:br>
              <a:rPr lang="en-US" dirty="0"/>
            </a:br>
            <a:r>
              <a:rPr lang="en-US" dirty="0"/>
              <a:t>2I/Borisov</a:t>
            </a:r>
          </a:p>
        </p:txBody>
      </p:sp>
      <p:pic>
        <p:nvPicPr>
          <p:cNvPr id="6" name="Picture 5">
            <a:extLst>
              <a:ext uri="{FF2B5EF4-FFF2-40B4-BE49-F238E27FC236}">
                <a16:creationId xmlns:a16="http://schemas.microsoft.com/office/drawing/2014/main" id="{2F6874C4-6852-7845-9403-C26B4CBA3577}"/>
              </a:ext>
            </a:extLst>
          </p:cNvPr>
          <p:cNvPicPr>
            <a:picLocks noChangeAspect="1"/>
          </p:cNvPicPr>
          <p:nvPr/>
        </p:nvPicPr>
        <p:blipFill>
          <a:blip r:embed="rId2"/>
          <a:stretch>
            <a:fillRect/>
          </a:stretch>
        </p:blipFill>
        <p:spPr>
          <a:xfrm>
            <a:off x="173365" y="1493133"/>
            <a:ext cx="8797270" cy="4464376"/>
          </a:xfrm>
          <a:prstGeom prst="rect">
            <a:avLst/>
          </a:prstGeom>
        </p:spPr>
      </p:pic>
    </p:spTree>
    <p:extLst>
      <p:ext uri="{BB962C8B-B14F-4D97-AF65-F5344CB8AC3E}">
        <p14:creationId xmlns:p14="http://schemas.microsoft.com/office/powerpoint/2010/main" val="406318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1784" y="274638"/>
            <a:ext cx="4599297" cy="6526084"/>
          </a:xfrm>
        </p:spPr>
        <p:txBody>
          <a:bodyPr>
            <a:noAutofit/>
          </a:bodyPr>
          <a:lstStyle/>
          <a:p>
            <a:pPr>
              <a:spcBef>
                <a:spcPts val="0"/>
              </a:spcBef>
              <a:spcAft>
                <a:spcPts val="1200"/>
              </a:spcAft>
            </a:pPr>
            <a:r>
              <a:rPr lang="en-US" sz="1600" dirty="0">
                <a:solidFill>
                  <a:schemeClr val="tx1"/>
                </a:solidFill>
              </a:rPr>
              <a:t>The minimum impact velocity on Earth is 11 km/s with asteroid impacts averaging around 17 km/s, with </a:t>
            </a:r>
            <a:r>
              <a:rPr lang="en-US" sz="1600" dirty="0"/>
              <a:t>most probable impact angle of 45 degrees</a:t>
            </a:r>
          </a:p>
          <a:p>
            <a:pPr>
              <a:spcBef>
                <a:spcPts val="0"/>
              </a:spcBef>
              <a:spcAft>
                <a:spcPts val="1200"/>
              </a:spcAft>
            </a:pPr>
            <a:r>
              <a:rPr lang="en-US" sz="1600" dirty="0"/>
              <a:t>Stony asteroids with a diameter of 4 meters (13 </a:t>
            </a:r>
            <a:r>
              <a:rPr lang="en-US" sz="1600" dirty="0" err="1"/>
              <a:t>ft</a:t>
            </a:r>
            <a:r>
              <a:rPr lang="en-US" sz="1600" dirty="0"/>
              <a:t>) impact Earth approximately once per year. </a:t>
            </a:r>
          </a:p>
          <a:p>
            <a:pPr>
              <a:spcBef>
                <a:spcPts val="0"/>
              </a:spcBef>
              <a:spcAft>
                <a:spcPts val="1200"/>
              </a:spcAft>
            </a:pPr>
            <a:r>
              <a:rPr lang="en-US" sz="1600" b="1" dirty="0">
                <a:solidFill>
                  <a:schemeClr val="tx1"/>
                </a:solidFill>
              </a:rPr>
              <a:t>Asteroids with a diameter of 7 meters </a:t>
            </a:r>
            <a:r>
              <a:rPr lang="en-US" sz="1600" dirty="0">
                <a:solidFill>
                  <a:schemeClr val="tx1"/>
                </a:solidFill>
              </a:rPr>
              <a:t>enter Earth's atmosphere with as much kinetic energy as Little Boy (the atomic bomb dropped on Hiroshima, approximately 16 kilotons of TNT) </a:t>
            </a:r>
            <a:r>
              <a:rPr lang="en-US" sz="1600" b="1" dirty="0">
                <a:solidFill>
                  <a:schemeClr val="tx1"/>
                </a:solidFill>
              </a:rPr>
              <a:t>about every 5 years</a:t>
            </a:r>
            <a:r>
              <a:rPr lang="en-US" sz="1600" dirty="0">
                <a:solidFill>
                  <a:schemeClr val="tx1"/>
                </a:solidFill>
              </a:rPr>
              <a:t>, but the air burst only generates a much reduced 5 kilotons of TNT.</a:t>
            </a:r>
          </a:p>
          <a:p>
            <a:pPr>
              <a:spcBef>
                <a:spcPts val="0"/>
              </a:spcBef>
              <a:spcAft>
                <a:spcPts val="1200"/>
              </a:spcAft>
            </a:pPr>
            <a:r>
              <a:rPr lang="en-US" sz="1600" dirty="0"/>
              <a:t>These ordinarily explode in the upper atmosphere, and most or all of the solids are vaporized. </a:t>
            </a:r>
          </a:p>
          <a:p>
            <a:pPr>
              <a:spcBef>
                <a:spcPts val="0"/>
              </a:spcBef>
              <a:spcAft>
                <a:spcPts val="1200"/>
              </a:spcAft>
            </a:pPr>
            <a:r>
              <a:rPr lang="en-US" sz="1600" dirty="0"/>
              <a:t>Objects with a diameter of roughly 50 m (164 </a:t>
            </a:r>
            <a:r>
              <a:rPr lang="en-US" sz="1600" dirty="0" err="1"/>
              <a:t>ft</a:t>
            </a:r>
            <a:r>
              <a:rPr lang="en-US" sz="1600" dirty="0"/>
              <a:t>) strike Earth approximately once every thousand years, producing explosions comparable to the one known to have detonated roughly 8.5 kilometers (28,000 </a:t>
            </a:r>
            <a:r>
              <a:rPr lang="en-US" sz="1600" dirty="0" err="1"/>
              <a:t>ft</a:t>
            </a:r>
            <a:r>
              <a:rPr lang="en-US" sz="1600" dirty="0"/>
              <a:t>) above Tunguska in 1908.</a:t>
            </a:r>
          </a:p>
        </p:txBody>
      </p:sp>
      <p:sp>
        <p:nvSpPr>
          <p:cNvPr id="7" name="TextBox 6"/>
          <p:cNvSpPr txBox="1"/>
          <p:nvPr/>
        </p:nvSpPr>
        <p:spPr>
          <a:xfrm>
            <a:off x="4744217" y="5140130"/>
            <a:ext cx="4037377" cy="1077218"/>
          </a:xfrm>
          <a:prstGeom prst="rect">
            <a:avLst/>
          </a:prstGeom>
          <a:noFill/>
        </p:spPr>
        <p:txBody>
          <a:bodyPr wrap="square" rtlCol="0">
            <a:spAutoFit/>
          </a:bodyPr>
          <a:lstStyle/>
          <a:p>
            <a:pPr algn="ctr"/>
            <a:r>
              <a:rPr lang="en-US" sz="1600" dirty="0">
                <a:latin typeface="Helvetica Neue Light"/>
                <a:cs typeface="Helvetica Neue Light"/>
              </a:rPr>
              <a:t>At least one known asteroid with a diameter of over 1 km (0.62 mi), (29075) 1950 DA, has a possibility of colliding with Earth on March 16, 2880.</a:t>
            </a:r>
          </a:p>
        </p:txBody>
      </p:sp>
      <p:sp>
        <p:nvSpPr>
          <p:cNvPr id="8" name="Title 3"/>
          <p:cNvSpPr>
            <a:spLocks noGrp="1"/>
          </p:cNvSpPr>
          <p:nvPr>
            <p:ph type="title"/>
          </p:nvPr>
        </p:nvSpPr>
        <p:spPr>
          <a:xfrm>
            <a:off x="4456684" y="274638"/>
            <a:ext cx="4385855" cy="1143000"/>
          </a:xfrm>
        </p:spPr>
        <p:txBody>
          <a:bodyPr>
            <a:normAutofit/>
          </a:bodyPr>
          <a:lstStyle/>
          <a:p>
            <a:r>
              <a:rPr lang="en-US" dirty="0"/>
              <a:t>Frequency</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Impact_event</a:t>
            </a:r>
            <a:endParaRPr lang="en-US" sz="1800" dirty="0">
              <a:solidFill>
                <a:srgbClr val="800000"/>
              </a:solidFill>
            </a:endParaRPr>
          </a:p>
        </p:txBody>
      </p:sp>
      <p:sp>
        <p:nvSpPr>
          <p:cNvPr id="9" name="TextBox 8"/>
          <p:cNvSpPr txBox="1"/>
          <p:nvPr/>
        </p:nvSpPr>
        <p:spPr>
          <a:xfrm>
            <a:off x="4672334" y="6277502"/>
            <a:ext cx="4348866" cy="523220"/>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The table above uses a density of 2600 kg/m3, velocity of 17 km/s, and an angle of 45 degrees </a:t>
            </a:r>
          </a:p>
        </p:txBody>
      </p:sp>
      <p:pic>
        <p:nvPicPr>
          <p:cNvPr id="11" name="Content Placeholder 5" descr="Screen Shot 2014-01-09 at 9.16.39 AM.png">
            <a:extLst>
              <a:ext uri="{FF2B5EF4-FFF2-40B4-BE49-F238E27FC236}">
                <a16:creationId xmlns:a16="http://schemas.microsoft.com/office/drawing/2014/main" id="{15B20C95-F6C5-954F-85CD-13E5F54FE614}"/>
              </a:ext>
            </a:extLst>
          </p:cNvPr>
          <p:cNvPicPr>
            <a:picLocks noChangeAspect="1"/>
          </p:cNvPicPr>
          <p:nvPr/>
        </p:nvPicPr>
        <p:blipFill rotWithShape="1">
          <a:blip r:embed="rId2">
            <a:extLst>
              <a:ext uri="{28A0092B-C50C-407E-A947-70E740481C1C}">
                <a14:useLocalDpi xmlns:a14="http://schemas.microsoft.com/office/drawing/2010/main" val="0"/>
              </a:ext>
            </a:extLst>
          </a:blip>
          <a:srcRect t="-1246" b="-1798"/>
          <a:stretch/>
        </p:blipFill>
        <p:spPr>
          <a:xfrm>
            <a:off x="4492460" y="2061797"/>
            <a:ext cx="4567014" cy="2899561"/>
          </a:xfrm>
          <a:prstGeom prst="rect">
            <a:avLst/>
          </a:prstGeom>
        </p:spPr>
      </p:pic>
      <p:sp>
        <p:nvSpPr>
          <p:cNvPr id="13" name="TextBox 12">
            <a:extLst>
              <a:ext uri="{FF2B5EF4-FFF2-40B4-BE49-F238E27FC236}">
                <a16:creationId xmlns:a16="http://schemas.microsoft.com/office/drawing/2014/main" id="{5981AE98-F065-804C-B45F-68C9B679DA95}"/>
              </a:ext>
            </a:extLst>
          </p:cNvPr>
          <p:cNvSpPr txBox="1"/>
          <p:nvPr/>
        </p:nvSpPr>
        <p:spPr>
          <a:xfrm>
            <a:off x="5245768" y="1578666"/>
            <a:ext cx="2714325" cy="369332"/>
          </a:xfrm>
          <a:prstGeom prst="rect">
            <a:avLst/>
          </a:prstGeom>
          <a:noFill/>
        </p:spPr>
        <p:txBody>
          <a:bodyPr wrap="square" rtlCol="0">
            <a:spAutoFit/>
          </a:bodyPr>
          <a:lstStyle/>
          <a:p>
            <a:pPr algn="ctr"/>
            <a:r>
              <a:rPr lang="en-US" dirty="0">
                <a:solidFill>
                  <a:srgbClr val="123DFF"/>
                </a:solidFill>
              </a:rPr>
              <a:t>Airburst Frequency</a:t>
            </a:r>
          </a:p>
        </p:txBody>
      </p:sp>
    </p:spTree>
    <p:extLst>
      <p:ext uri="{BB962C8B-B14F-4D97-AF65-F5344CB8AC3E}">
        <p14:creationId xmlns:p14="http://schemas.microsoft.com/office/powerpoint/2010/main" val="235057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8200" y="274638"/>
            <a:ext cx="4038600" cy="1143000"/>
          </a:xfrm>
        </p:spPr>
        <p:txBody>
          <a:bodyPr>
            <a:normAutofit fontScale="90000"/>
          </a:bodyPr>
          <a:lstStyle/>
          <a:p>
            <a:r>
              <a:rPr lang="en-US" dirty="0"/>
              <a:t>Frequency</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Impact_event</a:t>
            </a:r>
            <a:endParaRPr lang="en-US" dirty="0"/>
          </a:p>
        </p:txBody>
      </p:sp>
      <p:sp>
        <p:nvSpPr>
          <p:cNvPr id="6" name="Content Placeholder 5"/>
          <p:cNvSpPr>
            <a:spLocks noGrp="1"/>
          </p:cNvSpPr>
          <p:nvPr>
            <p:ph sz="half" idx="1"/>
          </p:nvPr>
        </p:nvSpPr>
        <p:spPr>
          <a:xfrm>
            <a:off x="119803" y="274638"/>
            <a:ext cx="4696297" cy="5851525"/>
          </a:xfrm>
        </p:spPr>
        <p:txBody>
          <a:bodyPr>
            <a:noAutofit/>
          </a:bodyPr>
          <a:lstStyle/>
          <a:p>
            <a:pPr>
              <a:spcBef>
                <a:spcPts val="0"/>
              </a:spcBef>
              <a:spcAft>
                <a:spcPts val="600"/>
              </a:spcAft>
            </a:pPr>
            <a:r>
              <a:rPr lang="en-US" sz="1600" dirty="0"/>
              <a:t>Objects with a diameter less than 1 m (3.3 </a:t>
            </a:r>
            <a:r>
              <a:rPr lang="en-US" sz="1600" dirty="0" err="1"/>
              <a:t>ft</a:t>
            </a:r>
            <a:r>
              <a:rPr lang="en-US" sz="1600" dirty="0"/>
              <a:t>) are called meteoroids and seldom make it to the ground to become meteorites. </a:t>
            </a:r>
          </a:p>
          <a:p>
            <a:pPr>
              <a:spcBef>
                <a:spcPts val="0"/>
              </a:spcBef>
              <a:spcAft>
                <a:spcPts val="600"/>
              </a:spcAft>
            </a:pPr>
            <a:r>
              <a:rPr lang="en-US" sz="1600" dirty="0">
                <a:solidFill>
                  <a:schemeClr val="tx1"/>
                </a:solidFill>
              </a:rPr>
              <a:t>An estimated 500 meteorites reach the surface each year, but </a:t>
            </a:r>
            <a:r>
              <a:rPr lang="en-US" sz="1600" b="1" dirty="0">
                <a:solidFill>
                  <a:schemeClr val="tx1"/>
                </a:solidFill>
              </a:rPr>
              <a:t>only 5 or 6 of these </a:t>
            </a:r>
            <a:r>
              <a:rPr lang="en-US" sz="1600" dirty="0">
                <a:solidFill>
                  <a:schemeClr val="tx1"/>
                </a:solidFill>
              </a:rPr>
              <a:t>typically create a weather radar signature with a strewn field large enough to be recovered and be made known to scientists.</a:t>
            </a:r>
          </a:p>
          <a:p>
            <a:pPr>
              <a:spcBef>
                <a:spcPts val="0"/>
              </a:spcBef>
              <a:spcAft>
                <a:spcPts val="600"/>
              </a:spcAft>
            </a:pPr>
            <a:r>
              <a:rPr lang="en-US" sz="1600" dirty="0">
                <a:solidFill>
                  <a:schemeClr val="tx1"/>
                </a:solidFill>
              </a:rPr>
              <a:t>Although no human is known to have been killed directly by an impact, over one thousand people were injured by the Chelyabinsk meteor airburst event over Russia in 2013.</a:t>
            </a:r>
          </a:p>
          <a:p>
            <a:pPr>
              <a:spcBef>
                <a:spcPts val="0"/>
              </a:spcBef>
              <a:spcAft>
                <a:spcPts val="600"/>
              </a:spcAft>
            </a:pPr>
            <a:r>
              <a:rPr lang="en-US" sz="1600" dirty="0">
                <a:solidFill>
                  <a:srgbClr val="355BFF"/>
                </a:solidFill>
              </a:rPr>
              <a:t>In 2005 it was estimated that the chance of a person born today dying due to an impact is around 1 in 200 000.</a:t>
            </a:r>
          </a:p>
          <a:p>
            <a:pPr>
              <a:spcBef>
                <a:spcPts val="0"/>
              </a:spcBef>
              <a:spcAft>
                <a:spcPts val="600"/>
              </a:spcAft>
            </a:pPr>
            <a:r>
              <a:rPr lang="en-US" sz="1600" dirty="0"/>
              <a:t>The 4-meter-sized asteroid 2008 TC3 is the only known object to be detected before impacting the Earth.</a:t>
            </a:r>
          </a:p>
          <a:p>
            <a:pPr>
              <a:spcBef>
                <a:spcPts val="0"/>
              </a:spcBef>
              <a:spcAft>
                <a:spcPts val="600"/>
              </a:spcAft>
            </a:pPr>
            <a:r>
              <a:rPr lang="en-US" sz="1600" dirty="0">
                <a:solidFill>
                  <a:schemeClr val="tx1"/>
                </a:solidFill>
              </a:rPr>
              <a:t>An impact event is commonly seen as a scenario that would bring about the end of civilization. In 2000, Discover Magazine published a list of 20 possible sudden doomsday scenarios with an impact event listed as the most likely to occur.</a:t>
            </a:r>
            <a:endParaRPr lang="en-US" sz="1600" dirty="0"/>
          </a:p>
          <a:p>
            <a:pPr>
              <a:spcBef>
                <a:spcPts val="0"/>
              </a:spcBef>
              <a:spcAft>
                <a:spcPts val="600"/>
              </a:spcAft>
            </a:pPr>
            <a:endParaRPr lang="en-US" sz="1600" dirty="0"/>
          </a:p>
        </p:txBody>
      </p:sp>
      <p:pic>
        <p:nvPicPr>
          <p:cNvPr id="9" name="Content Placeholder 8" descr="476px-Coast_Impact.jpg"/>
          <p:cNvPicPr>
            <a:picLocks noGrp="1" noChangeAspect="1"/>
          </p:cNvPicPr>
          <p:nvPr>
            <p:ph sz="half" idx="2"/>
          </p:nvPr>
        </p:nvPicPr>
        <p:blipFill>
          <a:blip r:embed="rId2">
            <a:extLst>
              <a:ext uri="{28A0092B-C50C-407E-A947-70E740481C1C}">
                <a14:useLocalDpi xmlns:a14="http://schemas.microsoft.com/office/drawing/2010/main" val="0"/>
              </a:ext>
            </a:extLst>
          </a:blip>
          <a:srcRect l="-6145" r="-6145"/>
          <a:stretch>
            <a:fillRect/>
          </a:stretch>
        </p:blipFill>
        <p:spPr/>
      </p:pic>
      <p:sp>
        <p:nvSpPr>
          <p:cNvPr id="10" name="TextBox 9"/>
          <p:cNvSpPr txBox="1"/>
          <p:nvPr/>
        </p:nvSpPr>
        <p:spPr>
          <a:xfrm>
            <a:off x="4648200" y="6266399"/>
            <a:ext cx="4038600" cy="369332"/>
          </a:xfrm>
          <a:prstGeom prst="rect">
            <a:avLst/>
          </a:prstGeom>
          <a:noFill/>
        </p:spPr>
        <p:txBody>
          <a:bodyPr wrap="square" rtlCol="0">
            <a:spAutoFit/>
          </a:bodyPr>
          <a:lstStyle/>
          <a:p>
            <a:pPr algn="ctr"/>
            <a:r>
              <a:rPr lang="en-US" dirty="0">
                <a:solidFill>
                  <a:srgbClr val="800000"/>
                </a:solidFill>
                <a:latin typeface="Helvetica Neue Light"/>
                <a:cs typeface="Helvetica Neue Light"/>
              </a:rPr>
              <a:t>NASA artist depiction of K/T event</a:t>
            </a:r>
          </a:p>
        </p:txBody>
      </p:sp>
    </p:spTree>
    <p:extLst>
      <p:ext uri="{BB962C8B-B14F-4D97-AF65-F5344CB8AC3E}">
        <p14:creationId xmlns:p14="http://schemas.microsoft.com/office/powerpoint/2010/main" val="327521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6780" y="274638"/>
            <a:ext cx="4541600" cy="1143000"/>
          </a:xfrm>
        </p:spPr>
        <p:txBody>
          <a:bodyPr>
            <a:normAutofit fontScale="90000"/>
          </a:bodyPr>
          <a:lstStyle/>
          <a:p>
            <a:r>
              <a:rPr lang="en-US" dirty="0"/>
              <a:t>Historical Developments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Impact_event</a:t>
            </a:r>
            <a:endParaRPr lang="en-US" sz="1800" dirty="0">
              <a:solidFill>
                <a:srgbClr val="800000"/>
              </a:solidFill>
            </a:endParaRPr>
          </a:p>
        </p:txBody>
      </p:sp>
      <p:sp>
        <p:nvSpPr>
          <p:cNvPr id="3" name="Content Placeholder 2"/>
          <p:cNvSpPr>
            <a:spLocks noGrp="1"/>
          </p:cNvSpPr>
          <p:nvPr>
            <p:ph sz="half" idx="1"/>
          </p:nvPr>
        </p:nvSpPr>
        <p:spPr>
          <a:xfrm>
            <a:off x="227627" y="274638"/>
            <a:ext cx="4268173" cy="6243383"/>
          </a:xfrm>
        </p:spPr>
        <p:txBody>
          <a:bodyPr>
            <a:noAutofit/>
          </a:bodyPr>
          <a:lstStyle/>
          <a:p>
            <a:pPr>
              <a:spcBef>
                <a:spcPts val="0"/>
              </a:spcBef>
              <a:spcAft>
                <a:spcPts val="1200"/>
              </a:spcAft>
            </a:pPr>
            <a:r>
              <a:rPr lang="en-US" sz="1400" dirty="0"/>
              <a:t>Impacts have had a significant geological and climatic influence.</a:t>
            </a:r>
          </a:p>
          <a:p>
            <a:pPr>
              <a:spcBef>
                <a:spcPts val="0"/>
              </a:spcBef>
              <a:spcAft>
                <a:spcPts val="1200"/>
              </a:spcAft>
            </a:pPr>
            <a:r>
              <a:rPr lang="en-US" sz="1400" b="1" dirty="0">
                <a:solidFill>
                  <a:schemeClr val="tx1"/>
                </a:solidFill>
              </a:rPr>
              <a:t>The Moon is widely attributed to at least 2 huge impacts early in Earth's history. </a:t>
            </a:r>
          </a:p>
          <a:p>
            <a:pPr>
              <a:spcBef>
                <a:spcPts val="0"/>
              </a:spcBef>
              <a:spcAft>
                <a:spcPts val="1200"/>
              </a:spcAft>
            </a:pPr>
            <a:r>
              <a:rPr lang="en-US" sz="1400" dirty="0"/>
              <a:t>Impact events earlier in the history of Earth have been credited with creative as well as destructive events</a:t>
            </a:r>
          </a:p>
          <a:p>
            <a:pPr>
              <a:spcBef>
                <a:spcPts val="0"/>
              </a:spcBef>
              <a:spcAft>
                <a:spcPts val="1200"/>
              </a:spcAft>
            </a:pPr>
            <a:r>
              <a:rPr lang="en-US" sz="1400" dirty="0"/>
              <a:t>It has been proposed that impacting comets delivered the Earth's water, and some have suggested that the origins of life may have been influenced by impacting objects by bringing organic chemicals or </a:t>
            </a:r>
            <a:r>
              <a:rPr lang="en-US" sz="1400" dirty="0" err="1"/>
              <a:t>lifeforms</a:t>
            </a:r>
            <a:r>
              <a:rPr lang="en-US" sz="1400" dirty="0"/>
              <a:t> to the Earth's surface, a theory known as exogenesis.</a:t>
            </a:r>
          </a:p>
          <a:p>
            <a:pPr>
              <a:spcBef>
                <a:spcPts val="0"/>
              </a:spcBef>
              <a:spcAft>
                <a:spcPts val="1200"/>
              </a:spcAft>
            </a:pPr>
            <a:r>
              <a:rPr lang="en-US" sz="1400" dirty="0"/>
              <a:t>Eugene Shoemaker was first to prove that meteorite impacts have affected the Earth.</a:t>
            </a:r>
          </a:p>
          <a:p>
            <a:pPr>
              <a:spcBef>
                <a:spcPts val="0"/>
              </a:spcBef>
              <a:spcAft>
                <a:spcPts val="1200"/>
              </a:spcAft>
            </a:pPr>
            <a:r>
              <a:rPr lang="en-US" sz="1400" dirty="0">
                <a:solidFill>
                  <a:schemeClr val="tx1"/>
                </a:solidFill>
              </a:rPr>
              <a:t>Large-scale terrestrial impacts of the sort that produced the Barringer Crater, locally known as Meteor Crater, northeast of Flagstaff, Arizona, are rare. </a:t>
            </a:r>
          </a:p>
          <a:p>
            <a:pPr>
              <a:spcBef>
                <a:spcPts val="0"/>
              </a:spcBef>
              <a:spcAft>
                <a:spcPts val="1200"/>
              </a:spcAft>
            </a:pPr>
            <a:r>
              <a:rPr lang="en-US" sz="1400" dirty="0"/>
              <a:t>Instead, it was widely thought that cratering was the result of volcanism</a:t>
            </a:r>
          </a:p>
        </p:txBody>
      </p:sp>
      <p:pic>
        <p:nvPicPr>
          <p:cNvPr id="6" name="Content Placeholder 5" descr="800px-Meteor.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462" b="-4978"/>
          <a:stretch/>
        </p:blipFill>
        <p:spPr>
          <a:xfrm>
            <a:off x="4648200" y="2576056"/>
            <a:ext cx="4038600" cy="2635964"/>
          </a:xfrm>
        </p:spPr>
      </p:pic>
      <p:sp>
        <p:nvSpPr>
          <p:cNvPr id="7" name="TextBox 6"/>
          <p:cNvSpPr txBox="1"/>
          <p:nvPr/>
        </p:nvSpPr>
        <p:spPr>
          <a:xfrm>
            <a:off x="4648200" y="5271924"/>
            <a:ext cx="4205277" cy="1169551"/>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The Barringer Crater, for example, was originally ascribed to a prehistoric volcanic explosion (not an unreasonable hypothesis, given that the volcanic San Francisco Peaks stand only 30 miles (48 km) to the west). </a:t>
            </a:r>
          </a:p>
        </p:txBody>
      </p:sp>
    </p:spTree>
    <p:extLst>
      <p:ext uri="{BB962C8B-B14F-4D97-AF65-F5344CB8AC3E}">
        <p14:creationId xmlns:p14="http://schemas.microsoft.com/office/powerpoint/2010/main" val="318423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Historical Developments</a:t>
            </a:r>
            <a:br>
              <a:rPr lang="en-US" dirty="0"/>
            </a:br>
            <a:r>
              <a:rPr lang="en-US" sz="1800" dirty="0">
                <a:solidFill>
                  <a:srgbClr val="000000"/>
                </a:solidFill>
              </a:rPr>
              <a:t>http://</a:t>
            </a:r>
            <a:r>
              <a:rPr lang="en-US" sz="1800" dirty="0" err="1">
                <a:solidFill>
                  <a:srgbClr val="000000"/>
                </a:solidFill>
              </a:rPr>
              <a:t>en.wikipedia.org</a:t>
            </a:r>
            <a:r>
              <a:rPr lang="en-US" sz="1800" dirty="0">
                <a:solidFill>
                  <a:srgbClr val="000000"/>
                </a:solidFill>
              </a:rPr>
              <a:t>/wiki/</a:t>
            </a:r>
            <a:r>
              <a:rPr lang="en-US" sz="1800" dirty="0" err="1">
                <a:solidFill>
                  <a:srgbClr val="000000"/>
                </a:solidFill>
              </a:rPr>
              <a:t>Impact_event</a:t>
            </a:r>
            <a:endParaRPr lang="en-US" sz="1800" dirty="0"/>
          </a:p>
        </p:txBody>
      </p:sp>
      <p:sp>
        <p:nvSpPr>
          <p:cNvPr id="3" name="Content Placeholder 2"/>
          <p:cNvSpPr>
            <a:spLocks noGrp="1"/>
          </p:cNvSpPr>
          <p:nvPr>
            <p:ph idx="1"/>
          </p:nvPr>
        </p:nvSpPr>
        <p:spPr>
          <a:xfrm>
            <a:off x="457200" y="1638701"/>
            <a:ext cx="8229600" cy="4525963"/>
          </a:xfrm>
        </p:spPr>
        <p:txBody>
          <a:bodyPr>
            <a:noAutofit/>
          </a:bodyPr>
          <a:lstStyle/>
          <a:p>
            <a:pPr>
              <a:spcBef>
                <a:spcPts val="0"/>
              </a:spcBef>
              <a:spcAft>
                <a:spcPts val="600"/>
              </a:spcAft>
            </a:pPr>
            <a:r>
              <a:rPr lang="en-US" sz="1400" dirty="0"/>
              <a:t>The findings of late 20th-century space exploration and the work of scientists such as Shoemaker demonstrated that impact cratering was by far the most widespread geological process at work on the solar system's solid bodies.</a:t>
            </a:r>
          </a:p>
          <a:p>
            <a:pPr>
              <a:spcBef>
                <a:spcPts val="0"/>
              </a:spcBef>
              <a:spcAft>
                <a:spcPts val="600"/>
              </a:spcAft>
            </a:pPr>
            <a:r>
              <a:rPr lang="en-US" sz="1400" dirty="0"/>
              <a:t>Every surveyed solid body in the solar system was found to be cratered, and there was no reason to believe that the Earth had somehow escaped bombardment from space. </a:t>
            </a:r>
          </a:p>
          <a:p>
            <a:pPr>
              <a:spcBef>
                <a:spcPts val="0"/>
              </a:spcBef>
              <a:spcAft>
                <a:spcPts val="600"/>
              </a:spcAft>
            </a:pPr>
            <a:r>
              <a:rPr lang="en-US" sz="1400" dirty="0"/>
              <a:t>In the last few decades of the twentieth century, a large number of highly modified impact craters began to be identified. </a:t>
            </a:r>
          </a:p>
          <a:p>
            <a:pPr>
              <a:spcBef>
                <a:spcPts val="0"/>
              </a:spcBef>
              <a:spcAft>
                <a:spcPts val="600"/>
              </a:spcAft>
            </a:pPr>
            <a:r>
              <a:rPr lang="en-US" sz="1400" dirty="0"/>
              <a:t>The largest of these include </a:t>
            </a:r>
            <a:r>
              <a:rPr lang="en-US" sz="1400" dirty="0" err="1"/>
              <a:t>Vredefort</a:t>
            </a:r>
            <a:r>
              <a:rPr lang="en-US" sz="1400" dirty="0"/>
              <a:t> Crater, Sudbury Crater, </a:t>
            </a:r>
            <a:r>
              <a:rPr lang="en-US" sz="1400" dirty="0" err="1"/>
              <a:t>Chicxulub</a:t>
            </a:r>
            <a:r>
              <a:rPr lang="en-US" sz="1400" dirty="0"/>
              <a:t> Crater, and Manicouagan Crater. </a:t>
            </a:r>
          </a:p>
          <a:p>
            <a:pPr>
              <a:spcBef>
                <a:spcPts val="0"/>
              </a:spcBef>
              <a:spcAft>
                <a:spcPts val="600"/>
              </a:spcAft>
            </a:pPr>
            <a:r>
              <a:rPr lang="en-US" sz="1400" dirty="0">
                <a:solidFill>
                  <a:schemeClr val="tx1"/>
                </a:solidFill>
              </a:rPr>
              <a:t>The first observation of a major impact event occurred in 1994, the collision of the comet Shoemaker-Levy 9 with Jupiter</a:t>
            </a:r>
          </a:p>
          <a:p>
            <a:pPr>
              <a:spcBef>
                <a:spcPts val="0"/>
              </a:spcBef>
              <a:spcAft>
                <a:spcPts val="600"/>
              </a:spcAft>
            </a:pPr>
            <a:r>
              <a:rPr lang="en-US" sz="1400" dirty="0"/>
              <a:t>To date, no such events have been observed on Earth.</a:t>
            </a:r>
          </a:p>
          <a:p>
            <a:pPr>
              <a:spcBef>
                <a:spcPts val="0"/>
              </a:spcBef>
              <a:spcAft>
                <a:spcPts val="600"/>
              </a:spcAft>
            </a:pPr>
            <a:r>
              <a:rPr lang="en-US" sz="1400" dirty="0">
                <a:solidFill>
                  <a:schemeClr val="tx1"/>
                </a:solidFill>
              </a:rPr>
              <a:t>Based on crater formation rates determined from the Earth's closest celestial partner, the Moon, </a:t>
            </a:r>
            <a:r>
              <a:rPr lang="en-US" sz="1400" dirty="0" err="1">
                <a:solidFill>
                  <a:schemeClr val="tx1"/>
                </a:solidFill>
              </a:rPr>
              <a:t>astrogeologists</a:t>
            </a:r>
            <a:r>
              <a:rPr lang="en-US" sz="1400" dirty="0">
                <a:solidFill>
                  <a:schemeClr val="tx1"/>
                </a:solidFill>
              </a:rPr>
              <a:t> have determined that during the last </a:t>
            </a:r>
            <a:r>
              <a:rPr lang="en-US" sz="1400" b="1" dirty="0">
                <a:solidFill>
                  <a:schemeClr val="tx1"/>
                </a:solidFill>
              </a:rPr>
              <a:t>600 million years</a:t>
            </a:r>
            <a:r>
              <a:rPr lang="en-US" sz="1400" dirty="0">
                <a:solidFill>
                  <a:schemeClr val="tx1"/>
                </a:solidFill>
              </a:rPr>
              <a:t>, the Earth has been struck by </a:t>
            </a:r>
            <a:r>
              <a:rPr lang="en-US" sz="1400" b="1" dirty="0">
                <a:solidFill>
                  <a:schemeClr val="tx1"/>
                </a:solidFill>
              </a:rPr>
              <a:t>60 objects of a diameter of 5 km </a:t>
            </a:r>
            <a:r>
              <a:rPr lang="en-US" sz="1400" dirty="0">
                <a:solidFill>
                  <a:schemeClr val="tx1"/>
                </a:solidFill>
              </a:rPr>
              <a:t>(3 mi) or more. </a:t>
            </a:r>
          </a:p>
          <a:p>
            <a:pPr>
              <a:spcBef>
                <a:spcPts val="0"/>
              </a:spcBef>
              <a:spcAft>
                <a:spcPts val="600"/>
              </a:spcAft>
            </a:pPr>
            <a:r>
              <a:rPr lang="en-US" sz="1400" dirty="0"/>
              <a:t>The smallest of these </a:t>
            </a:r>
            <a:r>
              <a:rPr lang="en-US" sz="1400" dirty="0" err="1"/>
              <a:t>impactors</a:t>
            </a:r>
            <a:r>
              <a:rPr lang="en-US" sz="1400" dirty="0"/>
              <a:t> would release the equivalent of ten million megatons of TNT and leave a crater 95 km (60 mi) across. </a:t>
            </a:r>
          </a:p>
          <a:p>
            <a:pPr>
              <a:spcBef>
                <a:spcPts val="0"/>
              </a:spcBef>
              <a:spcAft>
                <a:spcPts val="600"/>
              </a:spcAft>
            </a:pPr>
            <a:r>
              <a:rPr lang="en-US" sz="1400" dirty="0"/>
              <a:t>For comparison, the largest nuclear weapon ever detonated, the Tsar </a:t>
            </a:r>
            <a:r>
              <a:rPr lang="en-US" sz="1400" dirty="0" err="1"/>
              <a:t>Bomba</a:t>
            </a:r>
            <a:r>
              <a:rPr lang="en-US" sz="1400" dirty="0"/>
              <a:t>, had a yield of 50 megatons.</a:t>
            </a:r>
          </a:p>
          <a:p>
            <a:pPr>
              <a:spcBef>
                <a:spcPts val="0"/>
              </a:spcBef>
              <a:spcAft>
                <a:spcPts val="600"/>
              </a:spcAft>
            </a:pPr>
            <a:endParaRPr lang="en-US" sz="1400" dirty="0"/>
          </a:p>
        </p:txBody>
      </p:sp>
    </p:spTree>
    <p:extLst>
      <p:ext uri="{BB962C8B-B14F-4D97-AF65-F5344CB8AC3E}">
        <p14:creationId xmlns:p14="http://schemas.microsoft.com/office/powerpoint/2010/main" val="330019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Impact Examples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8287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4821</TotalTime>
  <Words>4977</Words>
  <Application>Microsoft Macintosh PowerPoint</Application>
  <PresentationFormat>On-screen Show (4:3)</PresentationFormat>
  <Paragraphs>239</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Helvetica Neue Light</vt:lpstr>
      <vt:lpstr>Office Theme</vt:lpstr>
      <vt:lpstr>Lecture 29</vt:lpstr>
      <vt:lpstr>Impacts http://en.wikipedia.org/wiki/Impact_event</vt:lpstr>
      <vt:lpstr>Significant Impacts http://en.wikipedia.org/wiki/Impact_event</vt:lpstr>
      <vt:lpstr>Frequency http://en.wikipedia.org/wiki/Impact_event</vt:lpstr>
      <vt:lpstr>Frequency http://en.wikipedia.org/wiki/Impact_event</vt:lpstr>
      <vt:lpstr>Frequency http://en.wikipedia.org/wiki/Impact_event</vt:lpstr>
      <vt:lpstr>Historical Developments http://en.wikipedia.org/wiki/Impact_event</vt:lpstr>
      <vt:lpstr>Historical Developments http://en.wikipedia.org/wiki/Impact_event</vt:lpstr>
      <vt:lpstr>Impact Examples</vt:lpstr>
      <vt:lpstr>PowerPoint Presentation</vt:lpstr>
      <vt:lpstr>Death of the Dinosaurs https://en.wikipedia.org/wiki/Chicxulub_crater</vt:lpstr>
      <vt:lpstr>Evidence for Bolide Impact: Iridium https://en.wikipedia.org/wiki/Iridium_anomaly</vt:lpstr>
      <vt:lpstr>Chicxulub crater https://en.wikipedia.org/wiki/Chicxulub_crater</vt:lpstr>
      <vt:lpstr>Chicxulub crater https://en.wikipedia.org/wiki/Chicxulub_crater</vt:lpstr>
      <vt:lpstr>Chicxulub crater https://en.wikipedia.org/wiki/Chicxulub_crater</vt:lpstr>
      <vt:lpstr>PowerPoint Presentation</vt:lpstr>
      <vt:lpstr>From the New Yorker</vt:lpstr>
      <vt:lpstr>From the New Yorker</vt:lpstr>
      <vt:lpstr>From the New Yorker</vt:lpstr>
      <vt:lpstr>From the New Yorker</vt:lpstr>
      <vt:lpstr>PowerPoint Presentation</vt:lpstr>
      <vt:lpstr>Images from Hell Creek Site, Montana</vt:lpstr>
      <vt:lpstr>Images from Hell Creek Site, Montana</vt:lpstr>
      <vt:lpstr>PowerPoint Presentation</vt:lpstr>
      <vt:lpstr>Deccan Traps https://en.wikipedia.org/wiki/Deccan_Traps</vt:lpstr>
      <vt:lpstr>Deccan Traps https://en.wikipedia.org/wiki/Deccan_Traps</vt:lpstr>
      <vt:lpstr>Tunguska Impact, 1908 http://en.wikipedia.org/wiki/Tunguska_event</vt:lpstr>
      <vt:lpstr>Energetics http://en.wikipedia.org/wiki/Tunguska_event</vt:lpstr>
      <vt:lpstr>Field Investigations http://en.wikipedia.org/wiki/Tunguska_event</vt:lpstr>
      <vt:lpstr>Evidence for Meteorite http://en.wikipedia.org/wiki/Tunguska_event</vt:lpstr>
      <vt:lpstr>Comet Shoemaker-Levy Impact http://en.wikipedia.org/wiki/Comet_Shoemaker%E2%80%93Levy_9</vt:lpstr>
      <vt:lpstr>Collision with Jupiter http://en.wikipedia.org/wiki/Comet_Shoemaker%E2%80%93Levy_9</vt:lpstr>
      <vt:lpstr>Other Observations http://en.wikipedia.org/wiki/Comet_Shoemaker%E2%80%93Levy_9</vt:lpstr>
      <vt:lpstr>Other Observations http://en.wikipedia.org/wiki/Comet_Shoemaker%E2%80%93Levy_9</vt:lpstr>
      <vt:lpstr>Chelyabinsk Impact, 2013 http://en.wikipedia.org/wiki/Chelyabinsk_meteor</vt:lpstr>
      <vt:lpstr>Chelyabinsk Effects http://en.wikipedia.org/wiki/Chelyabinsk_meteor</vt:lpstr>
      <vt:lpstr>Flight Path http://en.wikipedia.org/wiki/Chelyabinsk_meteor</vt:lpstr>
      <vt:lpstr>Injuries and Damage http://en.wikipedia.org/wiki/Chelyabinsk_meteor</vt:lpstr>
      <vt:lpstr>Injuries and Damage http://en.wikipedia.org/wiki/Chelyabinsk_meteor</vt:lpstr>
      <vt:lpstr>Injuries and Damage http://en.wikipedia.org/wiki/Chelyabinsk_meteor</vt:lpstr>
      <vt:lpstr>Origin of Chelyabinsk Meteorite http://en.wikipedia.org/wiki/Chelyabinsk_meteor</vt:lpstr>
      <vt:lpstr>Chelyabinsk Video https://www.youtube.com/watch?v=DsIqw60c9Hs</vt:lpstr>
      <vt:lpstr>NASA Video https://www.youtube.com/watch?v=l_MfWQ36Zl0</vt:lpstr>
      <vt:lpstr>Interstellar Objects: Oumuamua</vt:lpstr>
      <vt:lpstr>Second Confirmed Interstellar Object: 2I/Borisov</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97</cp:revision>
  <dcterms:created xsi:type="dcterms:W3CDTF">2013-10-07T21:38:56Z</dcterms:created>
  <dcterms:modified xsi:type="dcterms:W3CDTF">2019-12-04T04:11:23Z</dcterms:modified>
</cp:coreProperties>
</file>