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56" r:id="rId2"/>
    <p:sldId id="258" r:id="rId3"/>
    <p:sldId id="310" r:id="rId4"/>
    <p:sldId id="311" r:id="rId5"/>
    <p:sldId id="312" r:id="rId6"/>
    <p:sldId id="313" r:id="rId7"/>
    <p:sldId id="314" r:id="rId8"/>
    <p:sldId id="261" r:id="rId9"/>
    <p:sldId id="257" r:id="rId10"/>
    <p:sldId id="259" r:id="rId11"/>
    <p:sldId id="262" r:id="rId12"/>
    <p:sldId id="272" r:id="rId13"/>
    <p:sldId id="267" r:id="rId14"/>
    <p:sldId id="282" r:id="rId15"/>
    <p:sldId id="285" r:id="rId16"/>
    <p:sldId id="284" r:id="rId17"/>
    <p:sldId id="283" r:id="rId18"/>
    <p:sldId id="266" r:id="rId19"/>
    <p:sldId id="271" r:id="rId20"/>
    <p:sldId id="287" r:id="rId21"/>
    <p:sldId id="290" r:id="rId22"/>
    <p:sldId id="264" r:id="rId23"/>
    <p:sldId id="291" r:id="rId24"/>
    <p:sldId id="308" r:id="rId25"/>
    <p:sldId id="265" r:id="rId26"/>
    <p:sldId id="281" r:id="rId27"/>
    <p:sldId id="273" r:id="rId28"/>
    <p:sldId id="288" r:id="rId29"/>
    <p:sldId id="278" r:id="rId30"/>
    <p:sldId id="277" r:id="rId31"/>
    <p:sldId id="289" r:id="rId32"/>
    <p:sldId id="274" r:id="rId33"/>
    <p:sldId id="276" r:id="rId34"/>
    <p:sldId id="260" r:id="rId35"/>
    <p:sldId id="263" r:id="rId36"/>
    <p:sldId id="280" r:id="rId37"/>
    <p:sldId id="279" r:id="rId38"/>
    <p:sldId id="270" r:id="rId39"/>
    <p:sldId id="286" r:id="rId40"/>
    <p:sldId id="292" r:id="rId41"/>
    <p:sldId id="293" r:id="rId42"/>
    <p:sldId id="269" r:id="rId43"/>
    <p:sldId id="304" r:id="rId44"/>
    <p:sldId id="295" r:id="rId45"/>
    <p:sldId id="294" r:id="rId46"/>
    <p:sldId id="296" r:id="rId47"/>
    <p:sldId id="297" r:id="rId48"/>
    <p:sldId id="298" r:id="rId49"/>
    <p:sldId id="299" r:id="rId50"/>
    <p:sldId id="300" r:id="rId51"/>
    <p:sldId id="301" r:id="rId52"/>
    <p:sldId id="302" r:id="rId53"/>
    <p:sldId id="303" r:id="rId54"/>
    <p:sldId id="305" r:id="rId55"/>
    <p:sldId id="306" r:id="rId56"/>
    <p:sldId id="309"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5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29"/>
    <p:restoredTop sz="94640"/>
  </p:normalViewPr>
  <p:slideViewPr>
    <p:cSldViewPr snapToGrid="0" snapToObjects="1" showGuides="1">
      <p:cViewPr varScale="1">
        <p:scale>
          <a:sx n="112" d="100"/>
          <a:sy n="112" d="100"/>
        </p:scale>
        <p:origin x="1336" y="18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43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243F7-A40A-EE43-8691-AAF057152B68}" type="datetimeFigureOut">
              <a:rPr lang="en-US" smtClean="0"/>
              <a:t>11/26/17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2B06DF-32FA-864D-9680-F0F78804F62A}" type="slidenum">
              <a:rPr lang="en-US" smtClean="0"/>
              <a:t>‹#›</a:t>
            </a:fld>
            <a:endParaRPr lang="en-US"/>
          </a:p>
        </p:txBody>
      </p:sp>
    </p:spTree>
    <p:extLst>
      <p:ext uri="{BB962C8B-B14F-4D97-AF65-F5344CB8AC3E}">
        <p14:creationId xmlns:p14="http://schemas.microsoft.com/office/powerpoint/2010/main" val="267703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2B06DF-32FA-864D-9680-F0F78804F62A}" type="slidenum">
              <a:rPr lang="en-US" smtClean="0"/>
              <a:t>23</a:t>
            </a:fld>
            <a:endParaRPr lang="en-US"/>
          </a:p>
        </p:txBody>
      </p:sp>
    </p:spTree>
    <p:extLst>
      <p:ext uri="{BB962C8B-B14F-4D97-AF65-F5344CB8AC3E}">
        <p14:creationId xmlns:p14="http://schemas.microsoft.com/office/powerpoint/2010/main" val="315643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639DA9-3EAB-0743-ACF5-80313A4CC431}" type="datetimeFigureOut">
              <a:rPr lang="en-US" smtClean="0"/>
              <a:pPr/>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39DA9-3EAB-0743-ACF5-80313A4CC431}" type="datetimeFigureOut">
              <a:rPr lang="en-US" smtClean="0"/>
              <a:pPr/>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39DA9-3EAB-0743-ACF5-80313A4CC431}" type="datetimeFigureOut">
              <a:rPr lang="en-US" smtClean="0"/>
              <a:pPr/>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39DA9-3EAB-0743-ACF5-80313A4CC431}" type="datetimeFigureOut">
              <a:rPr lang="en-US" smtClean="0"/>
              <a:pPr/>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639DA9-3EAB-0743-ACF5-80313A4CC431}" type="datetimeFigureOut">
              <a:rPr lang="en-US" smtClean="0"/>
              <a:pPr/>
              <a:t>11/26/17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639DA9-3EAB-0743-ACF5-80313A4CC431}" type="datetimeFigureOut">
              <a:rPr lang="en-US" smtClean="0"/>
              <a:pPr/>
              <a:t>11/26/17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639DA9-3EAB-0743-ACF5-80313A4CC431}" type="datetimeFigureOut">
              <a:rPr lang="en-US" smtClean="0"/>
              <a:pPr/>
              <a:t>11/26/17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639DA9-3EAB-0743-ACF5-80313A4CC431}" type="datetimeFigureOut">
              <a:rPr lang="en-US" smtClean="0"/>
              <a:pPr/>
              <a:t>11/26/17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39DA9-3EAB-0743-ACF5-80313A4CC431}" type="datetimeFigureOut">
              <a:rPr lang="en-US" smtClean="0"/>
              <a:pPr/>
              <a:t>11/26/17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639DA9-3EAB-0743-ACF5-80313A4CC431}" type="datetimeFigureOut">
              <a:rPr lang="en-US" smtClean="0"/>
              <a:pPr/>
              <a:t>11/26/17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639DA9-3EAB-0743-ACF5-80313A4CC431}" type="datetimeFigureOut">
              <a:rPr lang="en-US" smtClean="0"/>
              <a:pPr/>
              <a:t>11/26/17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39DA9-3EAB-0743-ACF5-80313A4CC431}" type="datetimeFigureOut">
              <a:rPr lang="en-US" smtClean="0"/>
              <a:pPr/>
              <a:t>11/26/17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3CC9D-6EAB-594E-A35A-5D5CDDFB64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b="0" i="0" kern="1200">
          <a:solidFill>
            <a:srgbClr val="FF0000"/>
          </a:solidFill>
          <a:latin typeface="Helvetica Neue Light"/>
          <a:ea typeface="+mj-ea"/>
          <a:cs typeface="Helvetica Neue Light"/>
        </a:defRPr>
      </a:lvl1pPr>
    </p:titleStyle>
    <p:bodyStyle>
      <a:lvl1pPr marL="342900" indent="-342900" algn="l" defTabSz="457200" rtl="0" eaLnBrk="1" latinLnBrk="0" hangingPunct="1">
        <a:spcBef>
          <a:spcPct val="20000"/>
        </a:spcBef>
        <a:buFont typeface="Arial"/>
        <a:buChar char="•"/>
        <a:defRPr sz="2800" b="0" i="0" kern="1200">
          <a:solidFill>
            <a:srgbClr val="0000FF"/>
          </a:solidFill>
          <a:latin typeface="Helvetica Neue Light"/>
          <a:ea typeface="+mn-ea"/>
          <a:cs typeface="Helvetica Neue Light"/>
        </a:defRPr>
      </a:lvl1pPr>
      <a:lvl2pPr marL="742950" indent="-285750" algn="l" defTabSz="457200" rtl="0" eaLnBrk="1" latinLnBrk="0" hangingPunct="1">
        <a:spcBef>
          <a:spcPct val="20000"/>
        </a:spcBef>
        <a:buFont typeface="Arial"/>
        <a:buChar char="–"/>
        <a:defRPr sz="2400" b="0" i="0" kern="1200">
          <a:solidFill>
            <a:srgbClr val="0000FF"/>
          </a:solidFill>
          <a:latin typeface="Helvetica Neue Light"/>
          <a:ea typeface="+mn-ea"/>
          <a:cs typeface="Helvetica Neue Light"/>
        </a:defRPr>
      </a:lvl2pPr>
      <a:lvl3pPr marL="1143000" indent="-228600" algn="l" defTabSz="457200" rtl="0" eaLnBrk="1" latinLnBrk="0" hangingPunct="1">
        <a:spcBef>
          <a:spcPct val="20000"/>
        </a:spcBef>
        <a:buFont typeface="Arial"/>
        <a:buChar char="•"/>
        <a:defRPr sz="2000" b="0" i="0" kern="1200">
          <a:solidFill>
            <a:srgbClr val="0000FF"/>
          </a:solidFill>
          <a:latin typeface="Helvetica Neue Light"/>
          <a:ea typeface="+mn-ea"/>
          <a:cs typeface="Helvetica Neue Light"/>
        </a:defRPr>
      </a:lvl3pPr>
      <a:lvl4pPr marL="1600200" indent="-228600" algn="l" defTabSz="457200" rtl="0" eaLnBrk="1" latinLnBrk="0" hangingPunct="1">
        <a:spcBef>
          <a:spcPct val="20000"/>
        </a:spcBef>
        <a:buFont typeface="Arial"/>
        <a:buChar char="–"/>
        <a:defRPr sz="1800" b="0" i="0" kern="1200">
          <a:solidFill>
            <a:srgbClr val="0000FF"/>
          </a:solidFill>
          <a:latin typeface="Helvetica Neue Light"/>
          <a:ea typeface="+mn-ea"/>
          <a:cs typeface="Helvetica Neue Light"/>
        </a:defRPr>
      </a:lvl4pPr>
      <a:lvl5pPr marL="2057400" indent="-228600" algn="l" defTabSz="457200" rtl="0" eaLnBrk="1" latinLnBrk="0" hangingPunct="1">
        <a:spcBef>
          <a:spcPct val="20000"/>
        </a:spcBef>
        <a:buFont typeface="Arial"/>
        <a:buChar char="»"/>
        <a:defRPr sz="1600" b="0" i="0" kern="1200">
          <a:solidFill>
            <a:srgbClr val="0000FF"/>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gif"/></Relationships>
</file>

<file path=ppt/slides/_rels/slide23.xml.rels><?xml version="1.0" encoding="UTF-8" standalone="yes"?>
<Relationships xmlns="http://schemas.openxmlformats.org/package/2006/relationships"><Relationship Id="rId3" Type="http://schemas.openxmlformats.org/officeDocument/2006/relationships/image" Target="../media/image19.gif"/><Relationship Id="rId4" Type="http://schemas.openxmlformats.org/officeDocument/2006/relationships/image" Target="../media/image20.gif"/><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 Id="rId3"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gi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3.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4.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7.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24</a:t>
            </a:r>
            <a:endParaRPr lang="en-US" dirty="0"/>
          </a:p>
        </p:txBody>
      </p:sp>
      <p:sp>
        <p:nvSpPr>
          <p:cNvPr id="3" name="Subtitle 2"/>
          <p:cNvSpPr>
            <a:spLocks noGrp="1"/>
          </p:cNvSpPr>
          <p:nvPr>
            <p:ph type="subTitle" idx="1"/>
          </p:nvPr>
        </p:nvSpPr>
        <p:spPr/>
        <p:txBody>
          <a:bodyPr/>
          <a:lstStyle/>
          <a:p>
            <a:r>
              <a:rPr lang="en-US" dirty="0" smtClean="0">
                <a:solidFill>
                  <a:srgbClr val="0000FF"/>
                </a:solidFill>
              </a:rPr>
              <a:t>Tornadoes</a:t>
            </a:r>
          </a:p>
          <a:p>
            <a:r>
              <a:rPr lang="en-US" dirty="0" smtClean="0">
                <a:solidFill>
                  <a:srgbClr val="0000FF"/>
                </a:solidFill>
              </a:rPr>
              <a:t>John </a:t>
            </a:r>
            <a:r>
              <a:rPr lang="en-US" smtClean="0">
                <a:solidFill>
                  <a:srgbClr val="0000FF"/>
                </a:solidFill>
              </a:rPr>
              <a:t>Rundle GEL/EPS </a:t>
            </a:r>
            <a:r>
              <a:rPr lang="en-US" dirty="0" smtClean="0">
                <a:solidFill>
                  <a:srgbClr val="0000FF"/>
                </a:solidFill>
              </a:rPr>
              <a:t>131</a:t>
            </a:r>
            <a:endParaRPr lang="en-US" dirty="0">
              <a:solidFill>
                <a:srgbClr val="0000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48200" y="274638"/>
            <a:ext cx="4038600" cy="1143000"/>
          </a:xfrm>
        </p:spPr>
        <p:txBody>
          <a:bodyPr>
            <a:normAutofit fontScale="90000"/>
          </a:bodyPr>
          <a:lstStyle/>
          <a:p>
            <a:r>
              <a:rPr lang="en-US" dirty="0" smtClean="0"/>
              <a:t>Types of Tornadoes</a:t>
            </a:r>
            <a:r>
              <a:rPr lang="en-US" dirty="0"/>
              <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smtClean="0">
                <a:solidFill>
                  <a:srgbClr val="800000"/>
                </a:solidFill>
              </a:rPr>
              <a:t>Tornado</a:t>
            </a:r>
            <a:r>
              <a:rPr lang="en-US" sz="1800" dirty="0">
                <a:solidFill>
                  <a:srgbClr val="800000"/>
                </a:solidFill>
              </a:rPr>
              <a:t/>
            </a:r>
            <a:br>
              <a:rPr lang="en-US" sz="1800" dirty="0">
                <a:solidFill>
                  <a:srgbClr val="800000"/>
                </a:solidFill>
              </a:rPr>
            </a:br>
            <a:r>
              <a:rPr lang="en-US" sz="1800" dirty="0">
                <a:solidFill>
                  <a:srgbClr val="800000"/>
                </a:solidFill>
              </a:rPr>
              <a:t>http://</a:t>
            </a:r>
            <a:r>
              <a:rPr lang="en-US" sz="1800" dirty="0" err="1">
                <a:solidFill>
                  <a:srgbClr val="800000"/>
                </a:solidFill>
              </a:rPr>
              <a:t>www.srh.noaa.gov</a:t>
            </a:r>
            <a:r>
              <a:rPr lang="en-US" sz="1800" dirty="0">
                <a:solidFill>
                  <a:srgbClr val="800000"/>
                </a:solidFill>
              </a:rPr>
              <a:t>/</a:t>
            </a:r>
            <a:r>
              <a:rPr lang="en-US" sz="1800" dirty="0" err="1">
                <a:solidFill>
                  <a:srgbClr val="800000"/>
                </a:solidFill>
              </a:rPr>
              <a:t>mfl</a:t>
            </a:r>
            <a:r>
              <a:rPr lang="en-US" sz="1800" dirty="0">
                <a:solidFill>
                  <a:srgbClr val="800000"/>
                </a:solidFill>
              </a:rPr>
              <a:t>/?n=waterspouts</a:t>
            </a:r>
          </a:p>
        </p:txBody>
      </p:sp>
      <p:sp>
        <p:nvSpPr>
          <p:cNvPr id="5" name="Content Placeholder 4"/>
          <p:cNvSpPr>
            <a:spLocks noGrp="1"/>
          </p:cNvSpPr>
          <p:nvPr>
            <p:ph sz="half" idx="1"/>
          </p:nvPr>
        </p:nvSpPr>
        <p:spPr>
          <a:xfrm>
            <a:off x="457200" y="397733"/>
            <a:ext cx="4038600" cy="6109079"/>
          </a:xfrm>
        </p:spPr>
        <p:txBody>
          <a:bodyPr>
            <a:noAutofit/>
          </a:bodyPr>
          <a:lstStyle/>
          <a:p>
            <a:r>
              <a:rPr lang="en-US" sz="1800" dirty="0" smtClean="0"/>
              <a:t>“Various </a:t>
            </a:r>
            <a:r>
              <a:rPr lang="en-US" sz="1800" dirty="0"/>
              <a:t>types of tornadoes include the </a:t>
            </a:r>
            <a:r>
              <a:rPr lang="en-US" sz="1800" dirty="0" err="1"/>
              <a:t>landspout</a:t>
            </a:r>
            <a:r>
              <a:rPr lang="en-US" sz="1800" dirty="0"/>
              <a:t>, multiple vortex tornado, and waterspout. </a:t>
            </a:r>
            <a:endParaRPr lang="en-US" sz="1800" dirty="0" smtClean="0"/>
          </a:p>
          <a:p>
            <a:r>
              <a:rPr lang="en-US" sz="1800" dirty="0" smtClean="0">
                <a:solidFill>
                  <a:srgbClr val="000000"/>
                </a:solidFill>
              </a:rPr>
              <a:t>Waterspouts </a:t>
            </a:r>
            <a:r>
              <a:rPr lang="en-US" sz="1800" dirty="0">
                <a:solidFill>
                  <a:srgbClr val="000000"/>
                </a:solidFill>
              </a:rPr>
              <a:t>are characterized by a spiraling funnel-shaped wind current, connecting to a large cumulus or cumulonimbus cloud.</a:t>
            </a:r>
            <a:r>
              <a:rPr lang="en-US" sz="1800" dirty="0"/>
              <a:t> </a:t>
            </a:r>
            <a:endParaRPr lang="en-US" sz="1800" dirty="0" smtClean="0"/>
          </a:p>
          <a:p>
            <a:r>
              <a:rPr lang="en-US" sz="1800" dirty="0" smtClean="0"/>
              <a:t>They </a:t>
            </a:r>
            <a:r>
              <a:rPr lang="en-US" sz="1800" dirty="0"/>
              <a:t>are generally classified as non-</a:t>
            </a:r>
            <a:r>
              <a:rPr lang="en-US" sz="1800" dirty="0" err="1"/>
              <a:t>supercellular</a:t>
            </a:r>
            <a:r>
              <a:rPr lang="en-US" sz="1800" dirty="0"/>
              <a:t> tornadoes that develop over bodies of water, but there is disagreement over whether to classify them as true tornadoes. </a:t>
            </a:r>
            <a:endParaRPr lang="en-US" sz="1800" dirty="0" smtClean="0"/>
          </a:p>
          <a:p>
            <a:r>
              <a:rPr lang="en-US" sz="1800" dirty="0" smtClean="0"/>
              <a:t>These </a:t>
            </a:r>
            <a:r>
              <a:rPr lang="en-US" sz="1800" dirty="0"/>
              <a:t>spiraling columns of air frequently develop in tropical areas close to the equator, and are less common at high latitudes</a:t>
            </a:r>
            <a:r>
              <a:rPr lang="en-US" sz="1800" dirty="0" smtClean="0"/>
              <a:t>.</a:t>
            </a:r>
          </a:p>
          <a:p>
            <a:r>
              <a:rPr lang="en-US" sz="1800" dirty="0" smtClean="0"/>
              <a:t>Other </a:t>
            </a:r>
            <a:r>
              <a:rPr lang="en-US" sz="1800" dirty="0"/>
              <a:t>tornado-like phenomena that exist in nature include the </a:t>
            </a:r>
            <a:r>
              <a:rPr lang="en-US" sz="1800" dirty="0" err="1"/>
              <a:t>gustnado</a:t>
            </a:r>
            <a:r>
              <a:rPr lang="en-US" sz="1800" dirty="0"/>
              <a:t>, dust devil, fire whirls, and steam </a:t>
            </a:r>
            <a:r>
              <a:rPr lang="en-US" sz="1800" dirty="0" smtClean="0"/>
              <a:t>devil</a:t>
            </a:r>
          </a:p>
          <a:p>
            <a:endParaRPr lang="en-US" sz="1800" dirty="0"/>
          </a:p>
        </p:txBody>
      </p:sp>
      <p:pic>
        <p:nvPicPr>
          <p:cNvPr id="10" name="Content Placeholder 9" descr="waterspout_generic.jpg"/>
          <p:cNvPicPr>
            <a:picLocks noGrp="1" noChangeAspect="1"/>
          </p:cNvPicPr>
          <p:nvPr>
            <p:ph sz="half" idx="2"/>
          </p:nvPr>
        </p:nvPicPr>
        <p:blipFill>
          <a:blip r:embed="rId2">
            <a:extLst>
              <a:ext uri="{28A0092B-C50C-407E-A947-70E740481C1C}">
                <a14:useLocalDpi xmlns:a14="http://schemas.microsoft.com/office/drawing/2010/main" val="0"/>
              </a:ext>
            </a:extLst>
          </a:blip>
          <a:srcRect l="-14982" r="-14982"/>
          <a:stretch>
            <a:fillRect/>
          </a:stretch>
        </p:blipFill>
        <p:spPr/>
      </p:pic>
      <p:sp>
        <p:nvSpPr>
          <p:cNvPr id="11" name="TextBox 10"/>
          <p:cNvSpPr txBox="1"/>
          <p:nvPr/>
        </p:nvSpPr>
        <p:spPr>
          <a:xfrm>
            <a:off x="4900179" y="6217105"/>
            <a:ext cx="3573245" cy="369332"/>
          </a:xfrm>
          <a:prstGeom prst="rect">
            <a:avLst/>
          </a:prstGeom>
          <a:noFill/>
        </p:spPr>
        <p:txBody>
          <a:bodyPr wrap="square" rtlCol="0">
            <a:spAutoFit/>
          </a:bodyPr>
          <a:lstStyle/>
          <a:p>
            <a:pPr algn="ctr"/>
            <a:r>
              <a:rPr lang="en-US" dirty="0" smtClean="0">
                <a:solidFill>
                  <a:srgbClr val="800000"/>
                </a:solidFill>
                <a:latin typeface="Helvetica Neue Light"/>
                <a:cs typeface="Helvetica Neue Light"/>
              </a:rPr>
              <a:t>South Florida</a:t>
            </a:r>
            <a:endParaRPr lang="en-US" dirty="0">
              <a:solidFill>
                <a:srgbClr val="800000"/>
              </a:solidFill>
              <a:latin typeface="Helvetica Neue Light"/>
              <a:cs typeface="Helvetica Neue Light"/>
            </a:endParaRPr>
          </a:p>
        </p:txBody>
      </p:sp>
    </p:spTree>
    <p:extLst>
      <p:ext uri="{BB962C8B-B14F-4D97-AF65-F5344CB8AC3E}">
        <p14:creationId xmlns:p14="http://schemas.microsoft.com/office/powerpoint/2010/main" val="1526593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061" y="274638"/>
            <a:ext cx="8061739" cy="1143000"/>
          </a:xfrm>
        </p:spPr>
        <p:txBody>
          <a:bodyPr>
            <a:normAutofit/>
          </a:bodyPr>
          <a:lstStyle/>
          <a:p>
            <a:r>
              <a:rPr lang="en-US" dirty="0" smtClean="0"/>
              <a:t>Other Small </a:t>
            </a:r>
            <a:r>
              <a:rPr lang="en-US" dirty="0"/>
              <a:t>Scale Circulations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/wiki/Tornado</a:t>
            </a:r>
          </a:p>
        </p:txBody>
      </p:sp>
      <p:sp>
        <p:nvSpPr>
          <p:cNvPr id="3" name="Content Placeholder 2"/>
          <p:cNvSpPr>
            <a:spLocks noGrp="1"/>
          </p:cNvSpPr>
          <p:nvPr>
            <p:ph sz="half" idx="1"/>
          </p:nvPr>
        </p:nvSpPr>
        <p:spPr>
          <a:xfrm>
            <a:off x="457200" y="1500990"/>
            <a:ext cx="4038600" cy="4739420"/>
          </a:xfrm>
        </p:spPr>
        <p:txBody>
          <a:bodyPr>
            <a:noAutofit/>
          </a:bodyPr>
          <a:lstStyle/>
          <a:p>
            <a:r>
              <a:rPr lang="en-US" sz="1600" dirty="0" smtClean="0"/>
              <a:t>“A </a:t>
            </a:r>
            <a:r>
              <a:rPr lang="en-US" sz="1600" dirty="0"/>
              <a:t>dust devil resembles a tornado in that it is a vertical swirling column of air. </a:t>
            </a:r>
            <a:endParaRPr lang="en-US" sz="1600" dirty="0" smtClean="0"/>
          </a:p>
          <a:p>
            <a:r>
              <a:rPr lang="en-US" sz="1600" dirty="0" smtClean="0"/>
              <a:t>However</a:t>
            </a:r>
            <a:r>
              <a:rPr lang="en-US" sz="1600" dirty="0"/>
              <a:t>, they form under clear skies and are no stronger than the weakest tornadoes. </a:t>
            </a:r>
            <a:endParaRPr lang="en-US" sz="1600" dirty="0" smtClean="0"/>
          </a:p>
          <a:p>
            <a:r>
              <a:rPr lang="en-US" sz="1600" dirty="0" smtClean="0"/>
              <a:t>They </a:t>
            </a:r>
            <a:r>
              <a:rPr lang="en-US" sz="1600" dirty="0"/>
              <a:t>form when a strong convective updraft is formed near the ground on a hot day</a:t>
            </a:r>
            <a:r>
              <a:rPr lang="en-US" sz="1600" dirty="0" smtClean="0"/>
              <a:t>.</a:t>
            </a:r>
          </a:p>
          <a:p>
            <a:r>
              <a:rPr lang="en-US" sz="1600" dirty="0" smtClean="0">
                <a:solidFill>
                  <a:srgbClr val="000000"/>
                </a:solidFill>
              </a:rPr>
              <a:t>If </a:t>
            </a:r>
            <a:r>
              <a:rPr lang="en-US" sz="1600" dirty="0">
                <a:solidFill>
                  <a:srgbClr val="000000"/>
                </a:solidFill>
              </a:rPr>
              <a:t>there is enough low level wind shear, the column of hot, rising air can develop a small cyclonic motion that can be seen near the ground. </a:t>
            </a:r>
            <a:endParaRPr lang="en-US" sz="1600" dirty="0" smtClean="0">
              <a:solidFill>
                <a:srgbClr val="000000"/>
              </a:solidFill>
            </a:endParaRPr>
          </a:p>
          <a:p>
            <a:r>
              <a:rPr lang="en-US" sz="1600" dirty="0" smtClean="0"/>
              <a:t>They </a:t>
            </a:r>
            <a:r>
              <a:rPr lang="en-US" sz="1600" dirty="0"/>
              <a:t>are not considered tornadoes because they form during fair weather and are not associated with any clouds. </a:t>
            </a:r>
            <a:endParaRPr lang="en-US" sz="1600" dirty="0" smtClean="0"/>
          </a:p>
          <a:p>
            <a:r>
              <a:rPr lang="en-US" sz="1600" dirty="0" smtClean="0"/>
              <a:t>However</a:t>
            </a:r>
            <a:r>
              <a:rPr lang="en-US" sz="1600" dirty="0"/>
              <a:t>, they can, on occasion, result in major damage in arid </a:t>
            </a:r>
            <a:r>
              <a:rPr lang="en-US" sz="1600" dirty="0" smtClean="0"/>
              <a:t>areas.</a:t>
            </a:r>
            <a:endParaRPr lang="en-US" sz="1600" dirty="0"/>
          </a:p>
          <a:p>
            <a:r>
              <a:rPr lang="en-US" sz="1600" dirty="0" smtClean="0"/>
              <a:t>Other types of small scale circulations are </a:t>
            </a:r>
            <a:r>
              <a:rPr lang="en-US" sz="1600" dirty="0" err="1" smtClean="0">
                <a:solidFill>
                  <a:srgbClr val="000090"/>
                </a:solidFill>
              </a:rPr>
              <a:t>gustnados</a:t>
            </a:r>
            <a:r>
              <a:rPr lang="en-US" sz="1600" dirty="0" smtClean="0">
                <a:solidFill>
                  <a:srgbClr val="000090"/>
                </a:solidFill>
              </a:rPr>
              <a:t>, fire whirls and steam devils “</a:t>
            </a:r>
          </a:p>
        </p:txBody>
      </p:sp>
      <p:pic>
        <p:nvPicPr>
          <p:cNvPr id="5" name="Content Placeholder 4" descr="220px-Dust_devil.jpg"/>
          <p:cNvPicPr>
            <a:picLocks noGrp="1" noChangeAspect="1"/>
          </p:cNvPicPr>
          <p:nvPr>
            <p:ph sz="half" idx="2"/>
          </p:nvPr>
        </p:nvPicPr>
        <p:blipFill>
          <a:blip r:embed="rId2">
            <a:extLst>
              <a:ext uri="{28A0092B-C50C-407E-A947-70E740481C1C}">
                <a14:useLocalDpi xmlns:a14="http://schemas.microsoft.com/office/drawing/2010/main" val="0"/>
              </a:ext>
            </a:extLst>
          </a:blip>
          <a:srcRect l="-9420" r="-9420"/>
          <a:stretch>
            <a:fillRect/>
          </a:stretch>
        </p:blipFill>
        <p:spPr/>
      </p:pic>
      <p:sp>
        <p:nvSpPr>
          <p:cNvPr id="4" name="TextBox 3"/>
          <p:cNvSpPr txBox="1"/>
          <p:nvPr/>
        </p:nvSpPr>
        <p:spPr>
          <a:xfrm>
            <a:off x="4970725" y="6339620"/>
            <a:ext cx="3442797" cy="338554"/>
          </a:xfrm>
          <a:prstGeom prst="rect">
            <a:avLst/>
          </a:prstGeom>
          <a:noFill/>
        </p:spPr>
        <p:txBody>
          <a:bodyPr wrap="square" rtlCol="0">
            <a:spAutoFit/>
          </a:bodyPr>
          <a:lstStyle/>
          <a:p>
            <a:pPr algn="ctr"/>
            <a:r>
              <a:rPr lang="en-US" sz="1600" dirty="0" smtClean="0">
                <a:latin typeface="Helvetica Neue"/>
                <a:cs typeface="Helvetica Neue"/>
              </a:rPr>
              <a:t>A dust devil in Arizona</a:t>
            </a:r>
            <a:endParaRPr lang="en-US" sz="1600" dirty="0">
              <a:latin typeface="Helvetica Neue"/>
              <a:cs typeface="Helvetica Neue"/>
            </a:endParaRPr>
          </a:p>
        </p:txBody>
      </p:sp>
    </p:spTree>
    <p:extLst>
      <p:ext uri="{BB962C8B-B14F-4D97-AF65-F5344CB8AC3E}">
        <p14:creationId xmlns:p14="http://schemas.microsoft.com/office/powerpoint/2010/main" val="78866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74638"/>
            <a:ext cx="4191000" cy="1143000"/>
          </a:xfrm>
        </p:spPr>
        <p:txBody>
          <a:bodyPr>
            <a:normAutofit fontScale="90000"/>
          </a:bodyPr>
          <a:lstStyle/>
          <a:p>
            <a:r>
              <a:rPr lang="en-US" dirty="0" smtClean="0"/>
              <a:t>Multiple </a:t>
            </a:r>
            <a:r>
              <a:rPr lang="en-US" dirty="0"/>
              <a:t>Vortex Tornadoes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/wiki/Tornado</a:t>
            </a:r>
          </a:p>
        </p:txBody>
      </p:sp>
      <p:sp>
        <p:nvSpPr>
          <p:cNvPr id="3" name="Content Placeholder 2"/>
          <p:cNvSpPr>
            <a:spLocks noGrp="1"/>
          </p:cNvSpPr>
          <p:nvPr>
            <p:ph sz="half" idx="1"/>
          </p:nvPr>
        </p:nvSpPr>
        <p:spPr>
          <a:xfrm>
            <a:off x="238119" y="548574"/>
            <a:ext cx="4257681" cy="5900178"/>
          </a:xfrm>
        </p:spPr>
        <p:txBody>
          <a:bodyPr>
            <a:noAutofit/>
          </a:bodyPr>
          <a:lstStyle/>
          <a:p>
            <a:r>
              <a:rPr lang="en-US" sz="1600" dirty="0" smtClean="0"/>
              <a:t>“A </a:t>
            </a:r>
            <a:r>
              <a:rPr lang="en-US" sz="1600" dirty="0"/>
              <a:t>multiple-vortex tornado is a type of tornado in which two or more columns of spinning air rotate around a common center. </a:t>
            </a:r>
            <a:endParaRPr lang="en-US" sz="1600" dirty="0" smtClean="0"/>
          </a:p>
          <a:p>
            <a:r>
              <a:rPr lang="en-US" sz="1600" dirty="0" smtClean="0">
                <a:solidFill>
                  <a:srgbClr val="000000"/>
                </a:solidFill>
              </a:rPr>
              <a:t>A </a:t>
            </a:r>
            <a:r>
              <a:rPr lang="en-US" sz="1600" dirty="0">
                <a:solidFill>
                  <a:srgbClr val="000000"/>
                </a:solidFill>
              </a:rPr>
              <a:t>multi-vortex structure can occur in almost any circulation, but is very often observed in intense tornadoes</a:t>
            </a:r>
            <a:r>
              <a:rPr lang="en-US" sz="1600" dirty="0"/>
              <a:t>. </a:t>
            </a:r>
            <a:endParaRPr lang="en-US" sz="1600" dirty="0" smtClean="0"/>
          </a:p>
          <a:p>
            <a:r>
              <a:rPr lang="en-US" sz="1600" dirty="0" smtClean="0"/>
              <a:t>These </a:t>
            </a:r>
            <a:r>
              <a:rPr lang="en-US" sz="1600" dirty="0"/>
              <a:t>vortices often create small areas of heavier damage along the main tornado path</a:t>
            </a:r>
            <a:r>
              <a:rPr lang="en-US" sz="1600" dirty="0" smtClean="0"/>
              <a:t>.</a:t>
            </a:r>
          </a:p>
          <a:p>
            <a:r>
              <a:rPr lang="en-US" sz="1600" dirty="0" smtClean="0"/>
              <a:t>This </a:t>
            </a:r>
            <a:r>
              <a:rPr lang="en-US" sz="1600" dirty="0"/>
              <a:t>is a distinct phenomenon from a satellite tornado, which is a weaker tornado which forms very near a large, strong tornado contained within the same </a:t>
            </a:r>
            <a:r>
              <a:rPr lang="en-US" sz="1600" dirty="0" err="1"/>
              <a:t>mesocyclone</a:t>
            </a:r>
            <a:r>
              <a:rPr lang="en-US" sz="1600" dirty="0"/>
              <a:t>. </a:t>
            </a:r>
            <a:endParaRPr lang="en-US" sz="1600" dirty="0" smtClean="0"/>
          </a:p>
          <a:p>
            <a:r>
              <a:rPr lang="en-US" sz="1600" dirty="0" smtClean="0"/>
              <a:t>The </a:t>
            </a:r>
            <a:r>
              <a:rPr lang="en-US" sz="1600" dirty="0"/>
              <a:t>satellite tornado may appear to "orbit" the larger tornado (hence the name), giving the appearance of one, large multi-vortex tornado. </a:t>
            </a:r>
            <a:endParaRPr lang="en-US" sz="1600" dirty="0" smtClean="0"/>
          </a:p>
          <a:p>
            <a:r>
              <a:rPr lang="en-US" sz="1600" dirty="0" smtClean="0"/>
              <a:t>However</a:t>
            </a:r>
            <a:r>
              <a:rPr lang="en-US" sz="1600" dirty="0"/>
              <a:t>, a satellite tornado is a distinct circulation, and is much smaller than the main funnel</a:t>
            </a:r>
            <a:r>
              <a:rPr lang="en-US" sz="1600" dirty="0" smtClean="0"/>
              <a:t>.”</a:t>
            </a:r>
            <a:endParaRPr lang="en-US" sz="1600" dirty="0"/>
          </a:p>
          <a:p>
            <a:endParaRPr lang="en-US" sz="1600" dirty="0"/>
          </a:p>
        </p:txBody>
      </p:sp>
      <p:pic>
        <p:nvPicPr>
          <p:cNvPr id="7" name="Content Placeholder 6" descr="1957_Dallas_multi-vortex_1_edited.JPG"/>
          <p:cNvPicPr>
            <a:picLocks noGrp="1" noChangeAspect="1"/>
          </p:cNvPicPr>
          <p:nvPr>
            <p:ph sz="half" idx="2"/>
          </p:nvPr>
        </p:nvPicPr>
        <p:blipFill>
          <a:blip r:embed="rId2">
            <a:extLst>
              <a:ext uri="{28A0092B-C50C-407E-A947-70E740481C1C}">
                <a14:useLocalDpi xmlns:a14="http://schemas.microsoft.com/office/drawing/2010/main" val="0"/>
              </a:ext>
            </a:extLst>
          </a:blip>
          <a:srcRect t="-34352" b="-34352"/>
          <a:stretch>
            <a:fillRect/>
          </a:stretch>
        </p:blipFill>
        <p:spPr/>
      </p:pic>
    </p:spTree>
    <p:extLst>
      <p:ext uri="{BB962C8B-B14F-4D97-AF65-F5344CB8AC3E}">
        <p14:creationId xmlns:p14="http://schemas.microsoft.com/office/powerpoint/2010/main" val="2245138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Formation </a:t>
            </a:r>
            <a:r>
              <a:rPr lang="en-US" dirty="0"/>
              <a:t>of Tornadoes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/wiki/Tornado</a:t>
            </a:r>
          </a:p>
        </p:txBody>
      </p:sp>
      <p:pic>
        <p:nvPicPr>
          <p:cNvPr id="11" name="Content Placeholder 10" descr="800px-Wall_cloud12_-_NOAA.jpg"/>
          <p:cNvPicPr>
            <a:picLocks noGrp="1" noChangeAspect="1"/>
          </p:cNvPicPr>
          <p:nvPr>
            <p:ph idx="1"/>
          </p:nvPr>
        </p:nvPicPr>
        <p:blipFill>
          <a:blip r:embed="rId2">
            <a:extLst>
              <a:ext uri="{28A0092B-C50C-407E-A947-70E740481C1C}">
                <a14:useLocalDpi xmlns:a14="http://schemas.microsoft.com/office/drawing/2010/main" val="0"/>
              </a:ext>
            </a:extLst>
          </a:blip>
          <a:srcRect l="-8413" r="-8413"/>
          <a:stretch>
            <a:fillRect/>
          </a:stretch>
        </p:blipFill>
        <p:spPr/>
      </p:pic>
      <p:sp>
        <p:nvSpPr>
          <p:cNvPr id="2" name="TextBox 1"/>
          <p:cNvSpPr txBox="1"/>
          <p:nvPr/>
        </p:nvSpPr>
        <p:spPr>
          <a:xfrm>
            <a:off x="1766046" y="6290016"/>
            <a:ext cx="5486648" cy="369332"/>
          </a:xfrm>
          <a:prstGeom prst="rect">
            <a:avLst/>
          </a:prstGeom>
          <a:noFill/>
        </p:spPr>
        <p:txBody>
          <a:bodyPr wrap="square" rtlCol="0">
            <a:spAutoFit/>
          </a:bodyPr>
          <a:lstStyle/>
          <a:p>
            <a:pPr algn="ctr"/>
            <a:r>
              <a:rPr lang="en-US" dirty="0" smtClean="0">
                <a:solidFill>
                  <a:srgbClr val="800000"/>
                </a:solidFill>
                <a:latin typeface="Helvetica Neue Light"/>
                <a:cs typeface="Helvetica Neue Light"/>
              </a:rPr>
              <a:t>A “wall cloud”, precursor to a tornado</a:t>
            </a:r>
            <a:endParaRPr lang="en-US" dirty="0">
              <a:solidFill>
                <a:srgbClr val="800000"/>
              </a:solidFill>
              <a:latin typeface="Helvetica Neue Light"/>
              <a:cs typeface="Helvetica Neue Light"/>
            </a:endParaRPr>
          </a:p>
        </p:txBody>
      </p:sp>
    </p:spTree>
    <p:extLst>
      <p:ext uri="{BB962C8B-B14F-4D97-AF65-F5344CB8AC3E}">
        <p14:creationId xmlns:p14="http://schemas.microsoft.com/office/powerpoint/2010/main" val="2791752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86"/>
            <a:ext cx="8229600" cy="1143000"/>
          </a:xfrm>
        </p:spPr>
        <p:txBody>
          <a:bodyPr>
            <a:normAutofit/>
          </a:bodyPr>
          <a:lstStyle/>
          <a:p>
            <a:r>
              <a:rPr lang="en-US" dirty="0"/>
              <a:t>Storm Spotting</a:t>
            </a:r>
            <a:br>
              <a:rPr lang="en-US" dirty="0"/>
            </a:br>
            <a:r>
              <a:rPr lang="en-US" sz="1600" dirty="0">
                <a:solidFill>
                  <a:srgbClr val="800000"/>
                </a:solidFill>
              </a:rPr>
              <a:t>http://</a:t>
            </a:r>
            <a:r>
              <a:rPr lang="en-US" sz="1600" dirty="0" err="1">
                <a:solidFill>
                  <a:srgbClr val="800000"/>
                </a:solidFill>
              </a:rPr>
              <a:t>en.wikipedia.org</a:t>
            </a:r>
            <a:r>
              <a:rPr lang="en-US" sz="1600" dirty="0">
                <a:solidFill>
                  <a:srgbClr val="800000"/>
                </a:solidFill>
              </a:rPr>
              <a:t>/wiki/Tornado</a:t>
            </a:r>
          </a:p>
        </p:txBody>
      </p:sp>
      <p:sp>
        <p:nvSpPr>
          <p:cNvPr id="3" name="Content Placeholder 2"/>
          <p:cNvSpPr>
            <a:spLocks noGrp="1"/>
          </p:cNvSpPr>
          <p:nvPr>
            <p:ph idx="1"/>
          </p:nvPr>
        </p:nvSpPr>
        <p:spPr>
          <a:xfrm>
            <a:off x="457200" y="1213281"/>
            <a:ext cx="8229600" cy="4525963"/>
          </a:xfrm>
        </p:spPr>
        <p:txBody>
          <a:bodyPr>
            <a:noAutofit/>
          </a:bodyPr>
          <a:lstStyle/>
          <a:p>
            <a:r>
              <a:rPr lang="en-US" sz="1800" dirty="0" smtClean="0"/>
              <a:t>“</a:t>
            </a:r>
            <a:r>
              <a:rPr lang="en-US" sz="1800" dirty="0" smtClean="0">
                <a:solidFill>
                  <a:srgbClr val="000000"/>
                </a:solidFill>
              </a:rPr>
              <a:t>In </a:t>
            </a:r>
            <a:r>
              <a:rPr lang="en-US" sz="1800" dirty="0">
                <a:solidFill>
                  <a:srgbClr val="000000"/>
                </a:solidFill>
              </a:rPr>
              <a:t>the mid-1970s, the U.S. National Weather Service (NWS) increased its efforts to train storm spotters to spot key features of storms which indicate severe hail, damaging winds, and tornadoes, as well as damage itself and flash flooding. </a:t>
            </a:r>
            <a:endParaRPr lang="en-US" sz="1800" dirty="0" smtClean="0">
              <a:solidFill>
                <a:srgbClr val="000000"/>
              </a:solidFill>
            </a:endParaRPr>
          </a:p>
          <a:p>
            <a:r>
              <a:rPr lang="en-US" sz="1800" dirty="0" smtClean="0"/>
              <a:t>The </a:t>
            </a:r>
            <a:r>
              <a:rPr lang="en-US" sz="1800" dirty="0"/>
              <a:t>program was called </a:t>
            </a:r>
            <a:r>
              <a:rPr lang="en-US" sz="1800" dirty="0" err="1"/>
              <a:t>Skywarn</a:t>
            </a:r>
            <a:r>
              <a:rPr lang="en-US" sz="1800" dirty="0"/>
              <a:t>, and the spotters were local sheriff's deputies, state troopers, firefighters, ambulance drivers, amateur radio operators, civil defense (now emergency management) spotters, storm chasers, and ordinary citizens. </a:t>
            </a:r>
            <a:endParaRPr lang="en-US" sz="1800" dirty="0" smtClean="0"/>
          </a:p>
          <a:p>
            <a:r>
              <a:rPr lang="en-US" sz="1800" dirty="0" smtClean="0"/>
              <a:t>When </a:t>
            </a:r>
            <a:r>
              <a:rPr lang="en-US" sz="1800" dirty="0"/>
              <a:t>severe weather is anticipated, local weather service offices request that these spotters look out for severe weather, and report any tornadoes immediately, so that the office can warn of the hazard</a:t>
            </a:r>
            <a:r>
              <a:rPr lang="en-US" sz="1800" dirty="0" smtClean="0"/>
              <a:t>.</a:t>
            </a:r>
            <a:r>
              <a:rPr lang="en-US" sz="1800" dirty="0"/>
              <a:t> </a:t>
            </a:r>
          </a:p>
          <a:p>
            <a:r>
              <a:rPr lang="en-US" sz="1800" dirty="0" smtClean="0"/>
              <a:t>The </a:t>
            </a:r>
            <a:r>
              <a:rPr lang="en-US" sz="1800" dirty="0"/>
              <a:t>organizations activate public warning systems such as sirens and the Emergency Alert System, and forward the report to the NWS</a:t>
            </a:r>
            <a:r>
              <a:rPr lang="en-US" sz="1800" dirty="0" smtClean="0"/>
              <a:t>.</a:t>
            </a:r>
          </a:p>
          <a:p>
            <a:r>
              <a:rPr lang="en-US" sz="1800" dirty="0" smtClean="0"/>
              <a:t>There </a:t>
            </a:r>
            <a:r>
              <a:rPr lang="en-US" sz="1800" dirty="0"/>
              <a:t>are more than 230,000 trained </a:t>
            </a:r>
            <a:r>
              <a:rPr lang="en-US" sz="1800" dirty="0" err="1"/>
              <a:t>Skywarn</a:t>
            </a:r>
            <a:r>
              <a:rPr lang="en-US" sz="1800" dirty="0"/>
              <a:t> weather spotters across the United States</a:t>
            </a:r>
            <a:r>
              <a:rPr lang="en-US" sz="1800" dirty="0" smtClean="0"/>
              <a:t>.</a:t>
            </a:r>
            <a:r>
              <a:rPr lang="en-US" sz="1800" dirty="0"/>
              <a:t> </a:t>
            </a:r>
          </a:p>
        </p:txBody>
      </p:sp>
    </p:spTree>
    <p:extLst>
      <p:ext uri="{BB962C8B-B14F-4D97-AF65-F5344CB8AC3E}">
        <p14:creationId xmlns:p14="http://schemas.microsoft.com/office/powerpoint/2010/main" val="2608345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05192" y="274638"/>
            <a:ext cx="4281607" cy="1143000"/>
          </a:xfrm>
        </p:spPr>
        <p:txBody>
          <a:bodyPr>
            <a:normAutofit fontScale="90000"/>
          </a:bodyPr>
          <a:lstStyle/>
          <a:p>
            <a:r>
              <a:rPr lang="en-US" dirty="0" smtClean="0"/>
              <a:t>Spotting Wall </a:t>
            </a:r>
            <a:r>
              <a:rPr lang="en-US" dirty="0" err="1" smtClean="0"/>
              <a:t>Clounds</a:t>
            </a:r>
            <a:r>
              <a:rPr lang="en-US" dirty="0" smtClean="0"/>
              <a:t/>
            </a:r>
            <a:br>
              <a:rPr lang="en-US" dirty="0" smtClean="0"/>
            </a:br>
            <a:r>
              <a:rPr lang="en-US" sz="1800" dirty="0" smtClean="0">
                <a:solidFill>
                  <a:srgbClr val="800000"/>
                </a:solidFill>
              </a:rPr>
              <a:t>http://</a:t>
            </a:r>
            <a:r>
              <a:rPr lang="en-US" sz="1800" dirty="0" err="1" smtClean="0">
                <a:solidFill>
                  <a:srgbClr val="800000"/>
                </a:solidFill>
              </a:rPr>
              <a:t>en.wikipedia.org</a:t>
            </a:r>
            <a:endParaRPr lang="en-US" sz="1800" dirty="0">
              <a:solidFill>
                <a:srgbClr val="800000"/>
              </a:solidFill>
            </a:endParaRPr>
          </a:p>
        </p:txBody>
      </p:sp>
      <p:sp>
        <p:nvSpPr>
          <p:cNvPr id="3" name="Content Placeholder 2"/>
          <p:cNvSpPr>
            <a:spLocks noGrp="1"/>
          </p:cNvSpPr>
          <p:nvPr>
            <p:ph sz="half" idx="1"/>
          </p:nvPr>
        </p:nvSpPr>
        <p:spPr>
          <a:xfrm>
            <a:off x="189313" y="211242"/>
            <a:ext cx="4038600" cy="5185871"/>
          </a:xfrm>
        </p:spPr>
        <p:txBody>
          <a:bodyPr>
            <a:noAutofit/>
          </a:bodyPr>
          <a:lstStyle/>
          <a:p>
            <a:r>
              <a:rPr lang="en-US" sz="1600" dirty="0" smtClean="0"/>
              <a:t>“In </a:t>
            </a:r>
            <a:r>
              <a:rPr lang="en-US" sz="1600" dirty="0"/>
              <a:t>Europe, several nations are organizing spotter networks under the auspices of </a:t>
            </a:r>
            <a:r>
              <a:rPr lang="en-US" sz="1600" dirty="0" err="1"/>
              <a:t>Skywarn</a:t>
            </a:r>
            <a:r>
              <a:rPr lang="en-US" sz="1600" dirty="0"/>
              <a:t> </a:t>
            </a:r>
            <a:r>
              <a:rPr lang="en-US" sz="1600" dirty="0" smtClean="0"/>
              <a:t>Europe </a:t>
            </a:r>
            <a:r>
              <a:rPr lang="en-US" sz="1600" dirty="0"/>
              <a:t>and the Tornado and Storm Research </a:t>
            </a:r>
            <a:r>
              <a:rPr lang="en-US" sz="1600" dirty="0" err="1"/>
              <a:t>Organisation</a:t>
            </a:r>
            <a:r>
              <a:rPr lang="en-US" sz="1600" dirty="0"/>
              <a:t> (TORRO) has maintained a network of spotters in the United Kingdom since 1974. </a:t>
            </a:r>
          </a:p>
          <a:p>
            <a:r>
              <a:rPr lang="en-US" sz="1600" dirty="0">
                <a:solidFill>
                  <a:srgbClr val="000000"/>
                </a:solidFill>
              </a:rPr>
              <a:t>Storm spotters are needed because radar systems such as NEXRAD do not detect a tornado; merely signatures which hint at the presence of tornadoes.</a:t>
            </a:r>
          </a:p>
          <a:p>
            <a:r>
              <a:rPr lang="en-US" sz="1600" dirty="0"/>
              <a:t>Radar may give a warning before there is any visual evidence of a tornado or imminent tornado, but ground truth from an observer can either verify the threat or determine that a tornado is not imminent.</a:t>
            </a:r>
          </a:p>
          <a:p>
            <a:r>
              <a:rPr lang="en-US" sz="1600" dirty="0"/>
              <a:t>The spotter's ability to see what radar cannot is especially important as distance from the radar site increases, because the radar beam becomes progressively higher in altitude further away from the radar, chiefly due to curvature of Earth, and the beam also spreads out</a:t>
            </a:r>
            <a:r>
              <a:rPr lang="en-US" sz="1600" dirty="0" smtClean="0"/>
              <a:t>.”</a:t>
            </a:r>
            <a:endParaRPr lang="en-US" sz="1600" dirty="0"/>
          </a:p>
          <a:p>
            <a:pPr marL="0" indent="0">
              <a:buNone/>
            </a:pPr>
            <a:endParaRPr lang="en-US" sz="1600" dirty="0"/>
          </a:p>
          <a:p>
            <a:endParaRPr lang="en-US" sz="1600" dirty="0"/>
          </a:p>
        </p:txBody>
      </p:sp>
      <p:pic>
        <p:nvPicPr>
          <p:cNvPr id="6" name="Content Placeholder 5" descr="download.jpe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4297" b="-1731"/>
          <a:stretch/>
        </p:blipFill>
        <p:spPr>
          <a:xfrm>
            <a:off x="4405192" y="1617161"/>
            <a:ext cx="4281607" cy="2945075"/>
          </a:xfrm>
        </p:spPr>
      </p:pic>
    </p:spTree>
    <p:extLst>
      <p:ext uri="{BB962C8B-B14F-4D97-AF65-F5344CB8AC3E}">
        <p14:creationId xmlns:p14="http://schemas.microsoft.com/office/powerpoint/2010/main" val="3581796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45662" y="274638"/>
            <a:ext cx="4341137" cy="1143000"/>
          </a:xfrm>
        </p:spPr>
        <p:txBody>
          <a:bodyPr>
            <a:normAutofit/>
          </a:bodyPr>
          <a:lstStyle/>
          <a:p>
            <a:r>
              <a:rPr lang="en-US" dirty="0"/>
              <a:t>Wall Cloud</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/wiki/Tornado</a:t>
            </a:r>
          </a:p>
        </p:txBody>
      </p:sp>
      <p:sp>
        <p:nvSpPr>
          <p:cNvPr id="5" name="Content Placeholder 4"/>
          <p:cNvSpPr>
            <a:spLocks noGrp="1"/>
          </p:cNvSpPr>
          <p:nvPr>
            <p:ph sz="half" idx="1"/>
          </p:nvPr>
        </p:nvSpPr>
        <p:spPr>
          <a:xfrm>
            <a:off x="188507" y="433374"/>
            <a:ext cx="4227917" cy="6025297"/>
          </a:xfrm>
        </p:spPr>
        <p:txBody>
          <a:bodyPr>
            <a:normAutofit/>
          </a:bodyPr>
          <a:lstStyle/>
          <a:p>
            <a:r>
              <a:rPr lang="en-US" sz="1600" dirty="0" smtClean="0"/>
              <a:t>“Only </a:t>
            </a:r>
            <a:r>
              <a:rPr lang="en-US" sz="1600" dirty="0"/>
              <a:t>wall clouds that rotate spawn tornadoes, and usually precede the tornado by five to thirty minutes</a:t>
            </a:r>
            <a:r>
              <a:rPr lang="en-US" sz="1600" dirty="0" smtClean="0"/>
              <a:t>.</a:t>
            </a:r>
          </a:p>
          <a:p>
            <a:r>
              <a:rPr lang="en-US" sz="1600" dirty="0" smtClean="0">
                <a:solidFill>
                  <a:schemeClr val="tx1"/>
                </a:solidFill>
              </a:rPr>
              <a:t>Rotating </a:t>
            </a:r>
            <a:r>
              <a:rPr lang="en-US" sz="1600" dirty="0">
                <a:solidFill>
                  <a:schemeClr val="tx1"/>
                </a:solidFill>
              </a:rPr>
              <a:t>wall clouds are the visual manifestation of a </a:t>
            </a:r>
            <a:r>
              <a:rPr lang="en-US" sz="1600" dirty="0" err="1">
                <a:solidFill>
                  <a:schemeClr val="tx1"/>
                </a:solidFill>
              </a:rPr>
              <a:t>mesocyclone</a:t>
            </a:r>
            <a:r>
              <a:rPr lang="en-US" sz="1600" dirty="0">
                <a:solidFill>
                  <a:schemeClr val="tx1"/>
                </a:solidFill>
              </a:rPr>
              <a:t>. </a:t>
            </a:r>
            <a:endParaRPr lang="en-US" sz="1600" dirty="0" smtClean="0">
              <a:solidFill>
                <a:schemeClr val="tx1"/>
              </a:solidFill>
            </a:endParaRPr>
          </a:p>
          <a:p>
            <a:r>
              <a:rPr lang="en-US" sz="1600" dirty="0" smtClean="0"/>
              <a:t>Barring </a:t>
            </a:r>
            <a:r>
              <a:rPr lang="en-US" sz="1600" dirty="0"/>
              <a:t>a low-level boundary, </a:t>
            </a:r>
            <a:r>
              <a:rPr lang="en-US" sz="1600" dirty="0" err="1"/>
              <a:t>tornadogenesis</a:t>
            </a:r>
            <a:r>
              <a:rPr lang="en-US" sz="1600" dirty="0"/>
              <a:t> is highly unlikely unless a rear flank downdraft occurs, which is usually visibly evidenced by evaporation of cloud adjacent to a corner of a wall cloud. </a:t>
            </a:r>
            <a:endParaRPr lang="en-US" sz="1600" dirty="0" smtClean="0"/>
          </a:p>
          <a:p>
            <a:r>
              <a:rPr lang="en-US" sz="1600" dirty="0" smtClean="0"/>
              <a:t>A </a:t>
            </a:r>
            <a:r>
              <a:rPr lang="en-US" sz="1600" dirty="0"/>
              <a:t>tornado often occurs as this happens or shortly </a:t>
            </a:r>
            <a:r>
              <a:rPr lang="en-US" sz="1600" dirty="0" smtClean="0"/>
              <a:t>after</a:t>
            </a:r>
            <a:endParaRPr lang="en-US" sz="1600" dirty="0"/>
          </a:p>
          <a:p>
            <a:r>
              <a:rPr lang="en-US" sz="1600" dirty="0" smtClean="0">
                <a:solidFill>
                  <a:srgbClr val="000000"/>
                </a:solidFill>
              </a:rPr>
              <a:t>First</a:t>
            </a:r>
            <a:r>
              <a:rPr lang="en-US" sz="1600" dirty="0">
                <a:solidFill>
                  <a:srgbClr val="000000"/>
                </a:solidFill>
              </a:rPr>
              <a:t>, a funnel cloud dips and in nearly all cases by the time it reaches halfway down, a surface swirl has already developed, signifying a tornado is on the ground before condensation connects the surface circulation to the storm. </a:t>
            </a:r>
            <a:endParaRPr lang="en-US" sz="1600" dirty="0" smtClean="0">
              <a:solidFill>
                <a:srgbClr val="000000"/>
              </a:solidFill>
            </a:endParaRPr>
          </a:p>
          <a:p>
            <a:r>
              <a:rPr lang="en-US" sz="1600" dirty="0" smtClean="0"/>
              <a:t>Tornadoes </a:t>
            </a:r>
            <a:r>
              <a:rPr lang="en-US" sz="1600" dirty="0"/>
              <a:t>may also occur without wall clouds, under flanking lines, and on the leading edge. Spotters watch all areas of a storm, and the cloud base and </a:t>
            </a:r>
            <a:r>
              <a:rPr lang="en-US" sz="1600" dirty="0" smtClean="0"/>
              <a:t>surface”</a:t>
            </a:r>
            <a:endParaRPr lang="en-US" sz="1600" dirty="0"/>
          </a:p>
          <a:p>
            <a:endParaRPr lang="en-US" sz="1600" dirty="0"/>
          </a:p>
        </p:txBody>
      </p:sp>
      <p:pic>
        <p:nvPicPr>
          <p:cNvPr id="7" name="Content Placeholder 10" descr="800px-Wall_cloud12_-_NOAA.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3678" b="-3761"/>
          <a:stretch/>
        </p:blipFill>
        <p:spPr>
          <a:xfrm>
            <a:off x="4618434" y="1706451"/>
            <a:ext cx="4038600" cy="2787845"/>
          </a:xfrm>
        </p:spPr>
      </p:pic>
    </p:spTree>
    <p:extLst>
      <p:ext uri="{BB962C8B-B14F-4D97-AF65-F5344CB8AC3E}">
        <p14:creationId xmlns:p14="http://schemas.microsoft.com/office/powerpoint/2010/main" val="1529474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6290" y="274638"/>
            <a:ext cx="4420509" cy="1143000"/>
          </a:xfrm>
        </p:spPr>
        <p:txBody>
          <a:bodyPr/>
          <a:lstStyle/>
          <a:p>
            <a:r>
              <a:rPr lang="en-US" dirty="0" smtClean="0"/>
              <a:t>Tornado Genesis</a:t>
            </a:r>
            <a:endParaRPr lang="en-US" dirty="0"/>
          </a:p>
        </p:txBody>
      </p:sp>
      <p:sp>
        <p:nvSpPr>
          <p:cNvPr id="3" name="Content Placeholder 2"/>
          <p:cNvSpPr>
            <a:spLocks noGrp="1"/>
          </p:cNvSpPr>
          <p:nvPr>
            <p:ph sz="half" idx="1"/>
          </p:nvPr>
        </p:nvSpPr>
        <p:spPr>
          <a:xfrm>
            <a:off x="307570" y="486138"/>
            <a:ext cx="4188230" cy="5942772"/>
          </a:xfrm>
        </p:spPr>
        <p:txBody>
          <a:bodyPr>
            <a:noAutofit/>
          </a:bodyPr>
          <a:lstStyle/>
          <a:p>
            <a:r>
              <a:rPr lang="en-US" sz="1800" dirty="0" smtClean="0"/>
              <a:t>“Storm </a:t>
            </a:r>
            <a:r>
              <a:rPr lang="en-US" sz="1800" dirty="0"/>
              <a:t>spotters are trained to discern whether a storm seen from a distance is a </a:t>
            </a:r>
            <a:r>
              <a:rPr lang="en-US" sz="1800" dirty="0" err="1"/>
              <a:t>supercell</a:t>
            </a:r>
            <a:r>
              <a:rPr lang="en-US" sz="1800" dirty="0"/>
              <a:t>. </a:t>
            </a:r>
            <a:endParaRPr lang="en-US" sz="1800" dirty="0" smtClean="0"/>
          </a:p>
          <a:p>
            <a:r>
              <a:rPr lang="en-US" sz="1800" dirty="0" smtClean="0"/>
              <a:t>They </a:t>
            </a:r>
            <a:r>
              <a:rPr lang="en-US" sz="1800" dirty="0"/>
              <a:t>typically look to its rear, the main region of updraft and inflow. </a:t>
            </a:r>
            <a:endParaRPr lang="en-US" sz="1800" dirty="0" smtClean="0"/>
          </a:p>
          <a:p>
            <a:r>
              <a:rPr lang="en-US" sz="1800" dirty="0" smtClean="0"/>
              <a:t>Under </a:t>
            </a:r>
            <a:r>
              <a:rPr lang="en-US" sz="1800" dirty="0"/>
              <a:t>the updraft is a rain-free base, and the next step of </a:t>
            </a:r>
            <a:r>
              <a:rPr lang="en-US" sz="1800" dirty="0" err="1"/>
              <a:t>tornadogenesis</a:t>
            </a:r>
            <a:r>
              <a:rPr lang="en-US" sz="1800" dirty="0"/>
              <a:t> is the formation of a rotating wall cloud. </a:t>
            </a:r>
            <a:endParaRPr lang="en-US" sz="1800" dirty="0" smtClean="0"/>
          </a:p>
          <a:p>
            <a:r>
              <a:rPr lang="en-US" sz="1800" dirty="0" smtClean="0">
                <a:solidFill>
                  <a:srgbClr val="000000"/>
                </a:solidFill>
              </a:rPr>
              <a:t>The </a:t>
            </a:r>
            <a:r>
              <a:rPr lang="en-US" sz="1800" dirty="0">
                <a:solidFill>
                  <a:srgbClr val="000000"/>
                </a:solidFill>
              </a:rPr>
              <a:t>vast majority of intense tornadoes occur with a wall cloud on the backside of a </a:t>
            </a:r>
            <a:r>
              <a:rPr lang="en-US" sz="1800" dirty="0" err="1">
                <a:solidFill>
                  <a:srgbClr val="000000"/>
                </a:solidFill>
              </a:rPr>
              <a:t>supercell</a:t>
            </a:r>
            <a:r>
              <a:rPr lang="en-US" sz="1800" dirty="0" smtClean="0">
                <a:solidFill>
                  <a:srgbClr val="000000"/>
                </a:solidFill>
              </a:rPr>
              <a:t>.</a:t>
            </a:r>
            <a:r>
              <a:rPr lang="en-US" sz="1800" dirty="0">
                <a:solidFill>
                  <a:srgbClr val="000000"/>
                </a:solidFill>
              </a:rPr>
              <a:t> </a:t>
            </a:r>
          </a:p>
          <a:p>
            <a:r>
              <a:rPr lang="en-US" sz="1800" dirty="0"/>
              <a:t>Evidence of a supercell comes from the storm's shape and structure, and cloud tower features such as a hard and vigorous updraft tower, a persistent, large overshooting top, a hard anvil (especially when </a:t>
            </a:r>
            <a:r>
              <a:rPr lang="en-US" sz="1800" dirty="0" smtClean="0"/>
              <a:t>sheared </a:t>
            </a:r>
            <a:r>
              <a:rPr lang="en-US" sz="1800" dirty="0"/>
              <a:t>against strong upper level winds), and a corkscrew look or striations. </a:t>
            </a:r>
            <a:endParaRPr lang="en-US" sz="1800" dirty="0" smtClean="0"/>
          </a:p>
        </p:txBody>
      </p:sp>
      <p:pic>
        <p:nvPicPr>
          <p:cNvPr id="5" name="Content Placeholder 10" descr="800px-Wall_cloud12_-_NOAA.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912" b="-2616"/>
          <a:stretch/>
        </p:blipFill>
        <p:spPr>
          <a:xfrm>
            <a:off x="4648200" y="1597319"/>
            <a:ext cx="4038600" cy="2738241"/>
          </a:xfrm>
        </p:spPr>
      </p:pic>
      <p:sp>
        <p:nvSpPr>
          <p:cNvPr id="6" name="TextBox 5"/>
          <p:cNvSpPr txBox="1"/>
          <p:nvPr/>
        </p:nvSpPr>
        <p:spPr>
          <a:xfrm>
            <a:off x="4722684" y="4781998"/>
            <a:ext cx="3869427" cy="954107"/>
          </a:xfrm>
          <a:prstGeom prst="rect">
            <a:avLst/>
          </a:prstGeom>
          <a:noFill/>
        </p:spPr>
        <p:txBody>
          <a:bodyPr wrap="square" rtlCol="0">
            <a:spAutoFit/>
          </a:bodyPr>
          <a:lstStyle/>
          <a:p>
            <a:pPr marL="285750" indent="-285750">
              <a:buFont typeface="Arial"/>
              <a:buChar char="•"/>
            </a:pPr>
            <a:r>
              <a:rPr lang="en-US" sz="1400" dirty="0" err="1">
                <a:solidFill>
                  <a:srgbClr val="800000"/>
                </a:solidFill>
                <a:latin typeface="Helvetica Neue Light"/>
                <a:cs typeface="Helvetica Neue Light"/>
              </a:rPr>
              <a:t>Tornadogenesis</a:t>
            </a:r>
            <a:r>
              <a:rPr lang="en-US" sz="1400" dirty="0">
                <a:solidFill>
                  <a:srgbClr val="800000"/>
                </a:solidFill>
                <a:latin typeface="Helvetica Neue Light"/>
                <a:cs typeface="Helvetica Neue Light"/>
              </a:rPr>
              <a:t> is most likely at the interface of the updraft and rear flank downdraft, and requires a balance between the outflow and inflow. </a:t>
            </a:r>
            <a:endParaRPr lang="en-US" dirty="0">
              <a:solidFill>
                <a:srgbClr val="800000"/>
              </a:solidFill>
            </a:endParaRPr>
          </a:p>
        </p:txBody>
      </p:sp>
    </p:spTree>
    <p:extLst>
      <p:ext uri="{BB962C8B-B14F-4D97-AF65-F5344CB8AC3E}">
        <p14:creationId xmlns:p14="http://schemas.microsoft.com/office/powerpoint/2010/main" val="2828629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125821"/>
            <a:ext cx="4592897" cy="1143000"/>
          </a:xfrm>
        </p:spPr>
        <p:txBody>
          <a:bodyPr>
            <a:normAutofit/>
          </a:bodyPr>
          <a:lstStyle/>
          <a:p>
            <a:r>
              <a:rPr lang="en-US" dirty="0" smtClean="0"/>
              <a:t>Detecting Tornadoes</a:t>
            </a:r>
            <a:r>
              <a:rPr lang="en-US" dirty="0"/>
              <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/wiki/Tornado</a:t>
            </a:r>
          </a:p>
        </p:txBody>
      </p:sp>
      <p:pic>
        <p:nvPicPr>
          <p:cNvPr id="7" name="Content Placeholder 6" descr="800px-Tornado1857.jpg"/>
          <p:cNvPicPr>
            <a:picLocks noGrp="1" noChangeAspect="1"/>
          </p:cNvPicPr>
          <p:nvPr>
            <p:ph idx="1"/>
          </p:nvPr>
        </p:nvPicPr>
        <p:blipFill>
          <a:blip r:embed="rId2">
            <a:extLst>
              <a:ext uri="{28A0092B-C50C-407E-A947-70E740481C1C}">
                <a14:useLocalDpi xmlns:a14="http://schemas.microsoft.com/office/drawing/2010/main" val="0"/>
              </a:ext>
            </a:extLst>
          </a:blip>
          <a:srcRect t="-2881" b="-2881"/>
          <a:stretch>
            <a:fillRect/>
          </a:stretch>
        </p:blipFill>
        <p:spPr>
          <a:xfrm>
            <a:off x="3679135" y="1044624"/>
            <a:ext cx="5262321" cy="2894073"/>
          </a:xfrm>
        </p:spPr>
      </p:pic>
      <p:sp>
        <p:nvSpPr>
          <p:cNvPr id="8" name="Content Placeholder 2"/>
          <p:cNvSpPr txBox="1">
            <a:spLocks/>
          </p:cNvSpPr>
          <p:nvPr/>
        </p:nvSpPr>
        <p:spPr>
          <a:xfrm>
            <a:off x="288531" y="4018064"/>
            <a:ext cx="8492089" cy="25596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b="0" i="0" kern="1200">
                <a:solidFill>
                  <a:srgbClr val="0000FF"/>
                </a:solidFill>
                <a:latin typeface="Helvetica Neue Light"/>
                <a:ea typeface="+mn-ea"/>
                <a:cs typeface="Helvetica Neue Light"/>
              </a:defRPr>
            </a:lvl1pPr>
            <a:lvl2pPr marL="742950" indent="-285750" algn="l" defTabSz="457200" rtl="0" eaLnBrk="1" latinLnBrk="0" hangingPunct="1">
              <a:spcBef>
                <a:spcPct val="20000"/>
              </a:spcBef>
              <a:buFont typeface="Arial"/>
              <a:buChar char="–"/>
              <a:defRPr sz="2400" b="0" i="0" kern="1200">
                <a:solidFill>
                  <a:srgbClr val="0000FF"/>
                </a:solidFill>
                <a:latin typeface="Helvetica Neue Light"/>
                <a:ea typeface="+mn-ea"/>
                <a:cs typeface="Helvetica Neue Light"/>
              </a:defRPr>
            </a:lvl2pPr>
            <a:lvl3pPr marL="1143000" indent="-228600" algn="l" defTabSz="457200" rtl="0" eaLnBrk="1" latinLnBrk="0" hangingPunct="1">
              <a:spcBef>
                <a:spcPct val="20000"/>
              </a:spcBef>
              <a:buFont typeface="Arial"/>
              <a:buChar char="•"/>
              <a:defRPr sz="2000" b="0" i="0" kern="1200">
                <a:solidFill>
                  <a:srgbClr val="0000FF"/>
                </a:solidFill>
                <a:latin typeface="Helvetica Neue Light"/>
                <a:ea typeface="+mn-ea"/>
                <a:cs typeface="Helvetica Neue Light"/>
              </a:defRPr>
            </a:lvl3pPr>
            <a:lvl4pPr marL="1600200" indent="-228600" algn="l" defTabSz="457200" rtl="0" eaLnBrk="1" latinLnBrk="0" hangingPunct="1">
              <a:spcBef>
                <a:spcPct val="20000"/>
              </a:spcBef>
              <a:buFont typeface="Arial"/>
              <a:buChar char="–"/>
              <a:defRPr sz="1800" b="0" i="0" kern="1200">
                <a:solidFill>
                  <a:srgbClr val="0000FF"/>
                </a:solidFill>
                <a:latin typeface="Helvetica Neue Light"/>
                <a:ea typeface="+mn-ea"/>
                <a:cs typeface="Helvetica Neue Light"/>
              </a:defRPr>
            </a:lvl4pPr>
            <a:lvl5pPr marL="2057400" indent="-228600" algn="l" defTabSz="457200" rtl="0" eaLnBrk="1" latinLnBrk="0" hangingPunct="1">
              <a:spcBef>
                <a:spcPct val="20000"/>
              </a:spcBef>
              <a:buFont typeface="Arial"/>
              <a:buChar char="»"/>
              <a:defRPr sz="1600" b="0" i="0" kern="1200">
                <a:solidFill>
                  <a:srgbClr val="0000FF"/>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“Rigorous attempts to warn of tornadoes began in the United States in the mid-20th century. </a:t>
            </a:r>
          </a:p>
          <a:p>
            <a:r>
              <a:rPr lang="en-US" sz="1400" dirty="0" smtClean="0"/>
              <a:t>Before the 1950s, the only method of detecting a tornado was by someone seeing it on the ground. </a:t>
            </a:r>
          </a:p>
          <a:p>
            <a:r>
              <a:rPr lang="en-US" sz="1400" dirty="0" smtClean="0"/>
              <a:t>Often, news of a tornado would reach a local weather office after the storm. </a:t>
            </a:r>
          </a:p>
          <a:p>
            <a:r>
              <a:rPr lang="en-US" sz="1400" dirty="0" smtClean="0"/>
              <a:t>However, with the advent of weather radar, areas near a local office could get advance warning of severe weather. </a:t>
            </a:r>
          </a:p>
          <a:p>
            <a:r>
              <a:rPr lang="en-US" sz="1400" dirty="0" smtClean="0">
                <a:solidFill>
                  <a:srgbClr val="000000"/>
                </a:solidFill>
              </a:rPr>
              <a:t>The first public tornado warnings were issued in 1950 and the first tornado watches and convective outlooks in 1952.</a:t>
            </a:r>
          </a:p>
          <a:p>
            <a:r>
              <a:rPr lang="en-US" sz="1400" dirty="0" smtClean="0"/>
              <a:t>In 1953 it was confirmed that </a:t>
            </a:r>
            <a:r>
              <a:rPr lang="en-US" sz="1400" dirty="0" smtClean="0">
                <a:solidFill>
                  <a:schemeClr val="tx1"/>
                </a:solidFill>
              </a:rPr>
              <a:t>hook echoes </a:t>
            </a:r>
            <a:r>
              <a:rPr lang="en-US" sz="1400" dirty="0" smtClean="0"/>
              <a:t>are associated with tornadoes.</a:t>
            </a:r>
          </a:p>
          <a:p>
            <a:r>
              <a:rPr lang="en-US" sz="1400" dirty="0" smtClean="0"/>
              <a:t>By recognizing these radar signatures, meteorologists could detect thunderstorms probably producing tornadoes from dozens of miles away.”</a:t>
            </a:r>
          </a:p>
          <a:p>
            <a:endParaRPr lang="en-US" sz="1400" dirty="0"/>
          </a:p>
        </p:txBody>
      </p:sp>
      <p:sp>
        <p:nvSpPr>
          <p:cNvPr id="9" name="TextBox 8"/>
          <p:cNvSpPr txBox="1"/>
          <p:nvPr/>
        </p:nvSpPr>
        <p:spPr>
          <a:xfrm>
            <a:off x="328214" y="2210789"/>
            <a:ext cx="3277624" cy="830997"/>
          </a:xfrm>
          <a:prstGeom prst="rect">
            <a:avLst/>
          </a:prstGeom>
          <a:noFill/>
        </p:spPr>
        <p:txBody>
          <a:bodyPr wrap="square" rtlCol="0">
            <a:spAutoFit/>
          </a:bodyPr>
          <a:lstStyle/>
          <a:p>
            <a:pPr algn="ctr"/>
            <a:r>
              <a:rPr lang="en-US" sz="1600" dirty="0" smtClean="0">
                <a:solidFill>
                  <a:srgbClr val="800000"/>
                </a:solidFill>
                <a:latin typeface="Helvetica Neue Light"/>
                <a:cs typeface="Helvetica Neue Light"/>
              </a:rPr>
              <a:t>“Path </a:t>
            </a:r>
            <a:r>
              <a:rPr lang="en-US" sz="1600" dirty="0">
                <a:solidFill>
                  <a:srgbClr val="800000"/>
                </a:solidFill>
                <a:latin typeface="Helvetica Neue Light"/>
                <a:cs typeface="Helvetica Neue Light"/>
              </a:rPr>
              <a:t>of a tornado across Wisconsin on August 21, </a:t>
            </a:r>
            <a:r>
              <a:rPr lang="en-US" sz="1600" dirty="0" smtClean="0">
                <a:solidFill>
                  <a:srgbClr val="800000"/>
                </a:solidFill>
                <a:latin typeface="Helvetica Neue Light"/>
                <a:cs typeface="Helvetica Neue Light"/>
              </a:rPr>
              <a:t>1857”</a:t>
            </a:r>
            <a:endParaRPr lang="en-US" sz="1600" dirty="0">
              <a:solidFill>
                <a:srgbClr val="800000"/>
              </a:solidFill>
              <a:latin typeface="Helvetica Neue Light"/>
              <a:cs typeface="Helvetica Neue Light"/>
            </a:endParaRPr>
          </a:p>
          <a:p>
            <a:pPr algn="ctr"/>
            <a:endParaRPr lang="en-US" sz="1600" dirty="0">
              <a:solidFill>
                <a:srgbClr val="800000"/>
              </a:solidFill>
              <a:latin typeface="Helvetica Neue Light"/>
              <a:cs typeface="Helvetica Neue Light"/>
            </a:endParaRPr>
          </a:p>
        </p:txBody>
      </p:sp>
    </p:spTree>
    <p:extLst>
      <p:ext uri="{BB962C8B-B14F-4D97-AF65-F5344CB8AC3E}">
        <p14:creationId xmlns:p14="http://schemas.microsoft.com/office/powerpoint/2010/main" val="1528097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3860" y="274638"/>
            <a:ext cx="4112940" cy="1143000"/>
          </a:xfrm>
        </p:spPr>
        <p:txBody>
          <a:bodyPr>
            <a:normAutofit/>
          </a:bodyPr>
          <a:lstStyle/>
          <a:p>
            <a:r>
              <a:rPr lang="en-US" dirty="0"/>
              <a:t>Research</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/wiki/Tornado</a:t>
            </a:r>
          </a:p>
        </p:txBody>
      </p:sp>
      <p:sp>
        <p:nvSpPr>
          <p:cNvPr id="3" name="Content Placeholder 2"/>
          <p:cNvSpPr>
            <a:spLocks noGrp="1"/>
          </p:cNvSpPr>
          <p:nvPr>
            <p:ph sz="half" idx="1"/>
          </p:nvPr>
        </p:nvSpPr>
        <p:spPr>
          <a:xfrm>
            <a:off x="367902" y="327400"/>
            <a:ext cx="4205958" cy="5719396"/>
          </a:xfrm>
        </p:spPr>
        <p:txBody>
          <a:bodyPr>
            <a:noAutofit/>
          </a:bodyPr>
          <a:lstStyle/>
          <a:p>
            <a:r>
              <a:rPr lang="en-US" sz="1600" dirty="0" smtClean="0"/>
              <a:t>“Meteorology </a:t>
            </a:r>
            <a:r>
              <a:rPr lang="en-US" sz="1600" dirty="0"/>
              <a:t>is a relatively young science and the study of tornadoes is newer still. </a:t>
            </a:r>
            <a:endParaRPr lang="en-US" sz="1600" dirty="0" smtClean="0"/>
          </a:p>
          <a:p>
            <a:r>
              <a:rPr lang="en-US" sz="1600" dirty="0" smtClean="0"/>
              <a:t>Although </a:t>
            </a:r>
            <a:r>
              <a:rPr lang="en-US" sz="1600" dirty="0"/>
              <a:t>researched for about 140 years and intensively for around 60 years, there are still aspects of tornadoes which remain a mystery</a:t>
            </a:r>
            <a:r>
              <a:rPr lang="en-US" sz="1600" dirty="0" smtClean="0"/>
              <a:t>.</a:t>
            </a:r>
          </a:p>
          <a:p>
            <a:r>
              <a:rPr lang="en-US" sz="1600" dirty="0" smtClean="0"/>
              <a:t>Scientists </a:t>
            </a:r>
            <a:r>
              <a:rPr lang="en-US" sz="1600" dirty="0"/>
              <a:t>have a fairly good understanding of the development of thunderstorms and </a:t>
            </a:r>
            <a:r>
              <a:rPr lang="en-US" sz="1600" dirty="0" err="1"/>
              <a:t>mesocyclones</a:t>
            </a:r>
            <a:r>
              <a:rPr lang="en-US" sz="1600" dirty="0" smtClean="0"/>
              <a:t>,</a:t>
            </a:r>
            <a:r>
              <a:rPr lang="en-US" sz="1600" dirty="0"/>
              <a:t> </a:t>
            </a:r>
            <a:r>
              <a:rPr lang="en-US" sz="1600" dirty="0" smtClean="0"/>
              <a:t>and </a:t>
            </a:r>
            <a:r>
              <a:rPr lang="en-US" sz="1600" dirty="0"/>
              <a:t>the meteorological conditions conducive to their formation. </a:t>
            </a:r>
            <a:endParaRPr lang="en-US" sz="1600" dirty="0" smtClean="0"/>
          </a:p>
          <a:p>
            <a:r>
              <a:rPr lang="en-US" sz="1600" dirty="0" smtClean="0">
                <a:solidFill>
                  <a:srgbClr val="000000"/>
                </a:solidFill>
              </a:rPr>
              <a:t>However</a:t>
            </a:r>
            <a:r>
              <a:rPr lang="en-US" sz="1600" dirty="0">
                <a:solidFill>
                  <a:srgbClr val="000000"/>
                </a:solidFill>
              </a:rPr>
              <a:t>, the step from </a:t>
            </a:r>
            <a:r>
              <a:rPr lang="en-US" sz="1600" dirty="0" err="1" smtClean="0">
                <a:solidFill>
                  <a:srgbClr val="000000"/>
                </a:solidFill>
              </a:rPr>
              <a:t>supercell</a:t>
            </a:r>
            <a:r>
              <a:rPr lang="en-US" sz="1600" dirty="0" smtClean="0">
                <a:solidFill>
                  <a:srgbClr val="000000"/>
                </a:solidFill>
              </a:rPr>
              <a:t>, a large rotating, violent cloud structure (</a:t>
            </a:r>
            <a:r>
              <a:rPr lang="en-US" sz="1600" dirty="0">
                <a:solidFill>
                  <a:srgbClr val="000000"/>
                </a:solidFill>
              </a:rPr>
              <a:t>or other respective formative processes) to </a:t>
            </a:r>
            <a:r>
              <a:rPr lang="en-US" sz="1600" dirty="0" err="1">
                <a:solidFill>
                  <a:srgbClr val="000000"/>
                </a:solidFill>
              </a:rPr>
              <a:t>tornadogenesis</a:t>
            </a:r>
            <a:r>
              <a:rPr lang="en-US" sz="1600" dirty="0">
                <a:solidFill>
                  <a:srgbClr val="000000"/>
                </a:solidFill>
              </a:rPr>
              <a:t> and predicting </a:t>
            </a:r>
            <a:r>
              <a:rPr lang="en-US" sz="1600" dirty="0" err="1">
                <a:solidFill>
                  <a:srgbClr val="000000"/>
                </a:solidFill>
              </a:rPr>
              <a:t>tornadic</a:t>
            </a:r>
            <a:r>
              <a:rPr lang="en-US" sz="1600" dirty="0">
                <a:solidFill>
                  <a:srgbClr val="000000"/>
                </a:solidFill>
              </a:rPr>
              <a:t> vs. non-</a:t>
            </a:r>
            <a:r>
              <a:rPr lang="en-US" sz="1600" dirty="0" err="1">
                <a:solidFill>
                  <a:srgbClr val="000000"/>
                </a:solidFill>
              </a:rPr>
              <a:t>tornadic</a:t>
            </a:r>
            <a:r>
              <a:rPr lang="en-US" sz="1600" dirty="0">
                <a:solidFill>
                  <a:srgbClr val="000000"/>
                </a:solidFill>
              </a:rPr>
              <a:t> </a:t>
            </a:r>
            <a:r>
              <a:rPr lang="en-US" sz="1600" dirty="0" err="1">
                <a:solidFill>
                  <a:srgbClr val="000000"/>
                </a:solidFill>
              </a:rPr>
              <a:t>mesocyclones</a:t>
            </a:r>
            <a:r>
              <a:rPr lang="en-US" sz="1600" dirty="0">
                <a:solidFill>
                  <a:srgbClr val="000000"/>
                </a:solidFill>
              </a:rPr>
              <a:t> is not yet well known and is the focus of much research</a:t>
            </a:r>
            <a:r>
              <a:rPr lang="en-US" sz="1600" dirty="0" smtClean="0">
                <a:solidFill>
                  <a:srgbClr val="000000"/>
                </a:solidFill>
              </a:rPr>
              <a:t>.</a:t>
            </a:r>
            <a:endParaRPr lang="en-US" sz="1600" dirty="0">
              <a:solidFill>
                <a:srgbClr val="000000"/>
              </a:solidFill>
            </a:endParaRPr>
          </a:p>
          <a:p>
            <a:r>
              <a:rPr lang="en-US" sz="1600" dirty="0"/>
              <a:t>Also under study are the low-level </a:t>
            </a:r>
            <a:r>
              <a:rPr lang="en-US" sz="1600" dirty="0" err="1"/>
              <a:t>mesocyclone</a:t>
            </a:r>
            <a:r>
              <a:rPr lang="en-US" sz="1600" dirty="0"/>
              <a:t> and the stretching of low-level </a:t>
            </a:r>
            <a:r>
              <a:rPr lang="en-US" sz="1600" dirty="0" err="1"/>
              <a:t>vorticity</a:t>
            </a:r>
            <a:r>
              <a:rPr lang="en-US" sz="1600" dirty="0"/>
              <a:t> which tightens into a tornado</a:t>
            </a:r>
            <a:r>
              <a:rPr lang="en-US" sz="1600" dirty="0" smtClean="0"/>
              <a:t>,</a:t>
            </a:r>
            <a:r>
              <a:rPr lang="en-US" sz="1600" dirty="0"/>
              <a:t> </a:t>
            </a:r>
            <a:r>
              <a:rPr lang="en-US" sz="1600" dirty="0" smtClean="0"/>
              <a:t>namely</a:t>
            </a:r>
            <a:r>
              <a:rPr lang="en-US" sz="1600" dirty="0"/>
              <a:t>, what are the processes and what is the relationship of the environment and the convective storm. </a:t>
            </a:r>
            <a:r>
              <a:rPr lang="en-US" sz="1600" dirty="0" smtClean="0"/>
              <a:t>“</a:t>
            </a:r>
          </a:p>
          <a:p>
            <a:endParaRPr lang="en-US" sz="1600" dirty="0"/>
          </a:p>
        </p:txBody>
      </p:sp>
      <p:pic>
        <p:nvPicPr>
          <p:cNvPr id="5" name="Content Placeholder 4" descr="Tornado_with_DOW.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310" b="-2022"/>
          <a:stretch/>
        </p:blipFill>
        <p:spPr>
          <a:xfrm>
            <a:off x="4648200" y="1567557"/>
            <a:ext cx="4038600" cy="2797766"/>
          </a:xfrm>
        </p:spPr>
      </p:pic>
      <p:sp>
        <p:nvSpPr>
          <p:cNvPr id="4" name="TextBox 3"/>
          <p:cNvSpPr txBox="1"/>
          <p:nvPr/>
        </p:nvSpPr>
        <p:spPr>
          <a:xfrm>
            <a:off x="4648200" y="4553815"/>
            <a:ext cx="4038600" cy="2246769"/>
          </a:xfrm>
          <a:prstGeom prst="rect">
            <a:avLst/>
          </a:prstGeom>
          <a:noFill/>
        </p:spPr>
        <p:txBody>
          <a:bodyPr wrap="square" rtlCol="0">
            <a:spAutoFit/>
          </a:bodyPr>
          <a:lstStyle/>
          <a:p>
            <a:pPr marL="285750" indent="-285750">
              <a:buFont typeface="Arial"/>
              <a:buChar char="•"/>
            </a:pPr>
            <a:r>
              <a:rPr lang="en-US" sz="1400" dirty="0" smtClean="0">
                <a:solidFill>
                  <a:srgbClr val="800000"/>
                </a:solidFill>
                <a:latin typeface="Helvetica Neue Light"/>
                <a:cs typeface="Helvetica Neue Light"/>
              </a:rPr>
              <a:t>“</a:t>
            </a:r>
            <a:r>
              <a:rPr lang="en-US" sz="1400" dirty="0" err="1" smtClean="0">
                <a:solidFill>
                  <a:srgbClr val="800000"/>
                </a:solidFill>
                <a:latin typeface="Helvetica Neue Light"/>
                <a:cs typeface="Helvetica Neue Light"/>
              </a:rPr>
              <a:t>Mesocyclone</a:t>
            </a:r>
            <a:r>
              <a:rPr lang="en-US" sz="1400" dirty="0" smtClean="0">
                <a:solidFill>
                  <a:srgbClr val="800000"/>
                </a:solidFill>
                <a:latin typeface="Helvetica Neue Light"/>
                <a:cs typeface="Helvetica Neue Light"/>
              </a:rPr>
              <a:t>: </a:t>
            </a:r>
            <a:r>
              <a:rPr lang="en-US" sz="1400" dirty="0">
                <a:solidFill>
                  <a:srgbClr val="800000"/>
                </a:solidFill>
                <a:latin typeface="Helvetica Neue Light"/>
                <a:ea typeface="Times New Roman"/>
                <a:cs typeface="Helvetica Neue Light"/>
              </a:rPr>
              <a:t>a cyclonic air mass associated with a </a:t>
            </a:r>
            <a:r>
              <a:rPr lang="en-US" sz="1400" dirty="0" err="1" smtClean="0">
                <a:solidFill>
                  <a:srgbClr val="800000"/>
                </a:solidFill>
                <a:latin typeface="Helvetica Neue Light"/>
                <a:ea typeface="Times New Roman"/>
                <a:cs typeface="Helvetica Neue Light"/>
              </a:rPr>
              <a:t>supercell</a:t>
            </a:r>
            <a:endParaRPr lang="en-US" sz="1400" dirty="0" smtClean="0">
              <a:solidFill>
                <a:srgbClr val="800000"/>
              </a:solidFill>
              <a:latin typeface="Helvetica Neue Light"/>
              <a:ea typeface="Times New Roman"/>
              <a:cs typeface="Helvetica Neue Light"/>
            </a:endParaRPr>
          </a:p>
          <a:p>
            <a:pPr marL="285750" indent="-285750">
              <a:buFont typeface="Arial"/>
              <a:buChar char="•"/>
            </a:pPr>
            <a:r>
              <a:rPr lang="en-US" sz="1400" dirty="0" smtClean="0">
                <a:solidFill>
                  <a:srgbClr val="800000"/>
                </a:solidFill>
                <a:latin typeface="Helvetica Neue Light"/>
                <a:ea typeface="Times New Roman"/>
                <a:cs typeface="Helvetica Neue Light"/>
              </a:rPr>
              <a:t>Its </a:t>
            </a:r>
            <a:r>
              <a:rPr lang="en-US" sz="1400" dirty="0">
                <a:solidFill>
                  <a:srgbClr val="800000"/>
                </a:solidFill>
                <a:latin typeface="Helvetica Neue Light"/>
                <a:ea typeface="Times New Roman"/>
                <a:cs typeface="Helvetica Neue Light"/>
              </a:rPr>
              <a:t>presence is a condition for a tornado warning</a:t>
            </a:r>
            <a:r>
              <a:rPr lang="en-US" sz="1400" dirty="0" smtClean="0">
                <a:solidFill>
                  <a:srgbClr val="800000"/>
                </a:solidFill>
                <a:latin typeface="Helvetica Neue Light"/>
                <a:ea typeface="Times New Roman"/>
                <a:cs typeface="Helvetica Neue Light"/>
              </a:rPr>
              <a:t>.</a:t>
            </a:r>
            <a:endParaRPr lang="en-US" sz="1400" dirty="0" smtClean="0">
              <a:solidFill>
                <a:srgbClr val="800000"/>
              </a:solidFill>
              <a:latin typeface="Helvetica Neue Light"/>
              <a:cs typeface="Helvetica Neue Light"/>
            </a:endParaRPr>
          </a:p>
          <a:p>
            <a:pPr marL="285750" indent="-285750">
              <a:buFont typeface="Arial"/>
              <a:buChar char="•"/>
            </a:pPr>
            <a:r>
              <a:rPr lang="en-US" sz="1400" dirty="0" smtClean="0">
                <a:solidFill>
                  <a:srgbClr val="800000"/>
                </a:solidFill>
                <a:latin typeface="Helvetica Neue Light"/>
                <a:cs typeface="Helvetica Neue Light"/>
              </a:rPr>
              <a:t>Intense </a:t>
            </a:r>
            <a:r>
              <a:rPr lang="en-US" sz="1400" dirty="0">
                <a:solidFill>
                  <a:srgbClr val="800000"/>
                </a:solidFill>
                <a:latin typeface="Helvetica Neue Light"/>
                <a:cs typeface="Helvetica Neue Light"/>
              </a:rPr>
              <a:t>tornadoes have been observed forming simultaneously with a </a:t>
            </a:r>
            <a:r>
              <a:rPr lang="en-US" sz="1400" dirty="0" err="1">
                <a:solidFill>
                  <a:srgbClr val="800000"/>
                </a:solidFill>
                <a:latin typeface="Helvetica Neue Light"/>
                <a:cs typeface="Helvetica Neue Light"/>
              </a:rPr>
              <a:t>mesocyclone</a:t>
            </a:r>
            <a:r>
              <a:rPr lang="en-US" sz="1400" dirty="0">
                <a:solidFill>
                  <a:srgbClr val="800000"/>
                </a:solidFill>
                <a:latin typeface="Helvetica Neue Light"/>
                <a:cs typeface="Helvetica Neue Light"/>
              </a:rPr>
              <a:t> aloft (rather than succeeding </a:t>
            </a:r>
            <a:r>
              <a:rPr lang="en-US" sz="1400" dirty="0" err="1">
                <a:solidFill>
                  <a:srgbClr val="800000"/>
                </a:solidFill>
                <a:latin typeface="Helvetica Neue Light"/>
                <a:cs typeface="Helvetica Neue Light"/>
              </a:rPr>
              <a:t>mesocyclogenesis</a:t>
            </a:r>
            <a:r>
              <a:rPr lang="en-US" sz="1400" dirty="0">
                <a:solidFill>
                  <a:srgbClr val="800000"/>
                </a:solidFill>
                <a:latin typeface="Helvetica Neue Light"/>
                <a:cs typeface="Helvetica Neue Light"/>
              </a:rPr>
              <a:t>) and some intense tornadoes have occurred without a mid-level </a:t>
            </a:r>
            <a:r>
              <a:rPr lang="en-US" sz="1400" dirty="0" err="1">
                <a:solidFill>
                  <a:srgbClr val="800000"/>
                </a:solidFill>
                <a:latin typeface="Helvetica Neue Light"/>
                <a:cs typeface="Helvetica Neue Light"/>
              </a:rPr>
              <a:t>mesocyclone</a:t>
            </a:r>
            <a:r>
              <a:rPr lang="en-US" sz="1400" dirty="0" smtClean="0">
                <a:solidFill>
                  <a:srgbClr val="800000"/>
                </a:solidFill>
                <a:latin typeface="Helvetica Neue Light"/>
                <a:cs typeface="Helvetica Neue Light"/>
              </a:rPr>
              <a:t>.”</a:t>
            </a:r>
            <a:endParaRPr lang="en-US" sz="1400" dirty="0">
              <a:solidFill>
                <a:srgbClr val="800000"/>
              </a:solidFill>
              <a:latin typeface="Helvetica Neue Light"/>
              <a:cs typeface="Helvetica Neue Light"/>
            </a:endParaRPr>
          </a:p>
        </p:txBody>
      </p:sp>
    </p:spTree>
    <p:extLst>
      <p:ext uri="{BB962C8B-B14F-4D97-AF65-F5344CB8AC3E}">
        <p14:creationId xmlns:p14="http://schemas.microsoft.com/office/powerpoint/2010/main" val="594522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Tornadoes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/wiki/Tornado</a:t>
            </a:r>
          </a:p>
        </p:txBody>
      </p:sp>
      <p:pic>
        <p:nvPicPr>
          <p:cNvPr id="4" name="Content Placeholder 3" descr="800px-Dszpics1.jpg"/>
          <p:cNvPicPr>
            <a:picLocks noGrp="1" noChangeAspect="1"/>
          </p:cNvPicPr>
          <p:nvPr>
            <p:ph idx="1"/>
          </p:nvPr>
        </p:nvPicPr>
        <p:blipFill>
          <a:blip r:embed="rId2">
            <a:extLst>
              <a:ext uri="{28A0092B-C50C-407E-A947-70E740481C1C}">
                <a14:useLocalDpi xmlns:a14="http://schemas.microsoft.com/office/drawing/2010/main" val="0"/>
              </a:ext>
            </a:extLst>
          </a:blip>
          <a:srcRect l="-10231" r="-10231"/>
          <a:stretch>
            <a:fillRect/>
          </a:stretch>
        </p:blipFill>
        <p:spPr>
          <a:xfrm>
            <a:off x="1033118" y="1600201"/>
            <a:ext cx="7122913" cy="3917328"/>
          </a:xfrm>
        </p:spPr>
      </p:pic>
      <p:sp>
        <p:nvSpPr>
          <p:cNvPr id="5" name="TextBox 4"/>
          <p:cNvSpPr txBox="1"/>
          <p:nvPr/>
        </p:nvSpPr>
        <p:spPr>
          <a:xfrm>
            <a:off x="834072" y="5610574"/>
            <a:ext cx="7525614" cy="1169551"/>
          </a:xfrm>
          <a:prstGeom prst="rect">
            <a:avLst/>
          </a:prstGeom>
          <a:noFill/>
        </p:spPr>
        <p:txBody>
          <a:bodyPr wrap="square" rtlCol="0">
            <a:spAutoFit/>
          </a:bodyPr>
          <a:lstStyle/>
          <a:p>
            <a:pPr marL="285750" indent="-285750">
              <a:buFont typeface="Arial"/>
              <a:buChar char="•"/>
            </a:pPr>
            <a:r>
              <a:rPr lang="en-US" sz="1400" dirty="0" smtClean="0">
                <a:solidFill>
                  <a:srgbClr val="800000"/>
                </a:solidFill>
                <a:latin typeface="Helvetica Neue Light"/>
                <a:cs typeface="Helvetica Neue Light"/>
              </a:rPr>
              <a:t>“A </a:t>
            </a:r>
            <a:r>
              <a:rPr lang="en-US" sz="1400" dirty="0">
                <a:solidFill>
                  <a:srgbClr val="800000"/>
                </a:solidFill>
                <a:latin typeface="Helvetica Neue Light"/>
                <a:cs typeface="Helvetica Neue Light"/>
              </a:rPr>
              <a:t>tornado near Anadarko, Oklahoma. </a:t>
            </a:r>
            <a:endParaRPr lang="en-US" sz="1400" dirty="0" smtClean="0">
              <a:solidFill>
                <a:srgbClr val="800000"/>
              </a:solidFill>
              <a:latin typeface="Helvetica Neue Light"/>
              <a:cs typeface="Helvetica Neue Light"/>
            </a:endParaRPr>
          </a:p>
          <a:p>
            <a:pPr marL="285750" indent="-285750">
              <a:buFont typeface="Arial"/>
              <a:buChar char="•"/>
            </a:pPr>
            <a:r>
              <a:rPr lang="en-US" sz="1400" dirty="0" smtClean="0">
                <a:solidFill>
                  <a:srgbClr val="800000"/>
                </a:solidFill>
                <a:latin typeface="Helvetica Neue Light"/>
                <a:cs typeface="Helvetica Neue Light"/>
              </a:rPr>
              <a:t>The </a:t>
            </a:r>
            <a:r>
              <a:rPr lang="en-US" sz="1400" dirty="0">
                <a:solidFill>
                  <a:srgbClr val="800000"/>
                </a:solidFill>
                <a:latin typeface="Helvetica Neue Light"/>
                <a:cs typeface="Helvetica Neue Light"/>
              </a:rPr>
              <a:t>funnel is the thin tube reaching from the cloud to the ground. </a:t>
            </a:r>
            <a:endParaRPr lang="en-US" sz="1400" dirty="0" smtClean="0">
              <a:solidFill>
                <a:srgbClr val="800000"/>
              </a:solidFill>
              <a:latin typeface="Helvetica Neue Light"/>
              <a:cs typeface="Helvetica Neue Light"/>
            </a:endParaRPr>
          </a:p>
          <a:p>
            <a:pPr marL="285750" indent="-285750">
              <a:buFont typeface="Arial"/>
              <a:buChar char="•"/>
            </a:pPr>
            <a:r>
              <a:rPr lang="en-US" sz="1400" dirty="0" smtClean="0">
                <a:solidFill>
                  <a:srgbClr val="800000"/>
                </a:solidFill>
                <a:latin typeface="Helvetica Neue Light"/>
                <a:cs typeface="Helvetica Neue Light"/>
              </a:rPr>
              <a:t>The </a:t>
            </a:r>
            <a:r>
              <a:rPr lang="en-US" sz="1400" dirty="0">
                <a:solidFill>
                  <a:srgbClr val="800000"/>
                </a:solidFill>
                <a:latin typeface="Helvetica Neue Light"/>
                <a:cs typeface="Helvetica Neue Light"/>
              </a:rPr>
              <a:t>lower part of this tornado is surrounded by a translucent dust cloud, kicked up by the tornado's strong winds at the surface</a:t>
            </a:r>
            <a:r>
              <a:rPr lang="en-US" sz="1400" dirty="0" smtClean="0">
                <a:solidFill>
                  <a:srgbClr val="800000"/>
                </a:solidFill>
                <a:latin typeface="Helvetica Neue Light"/>
                <a:cs typeface="Helvetica Neue Light"/>
              </a:rPr>
              <a:t>.</a:t>
            </a:r>
          </a:p>
          <a:p>
            <a:pPr marL="285750" indent="-285750">
              <a:buFont typeface="Arial"/>
              <a:buChar char="•"/>
            </a:pPr>
            <a:r>
              <a:rPr lang="en-US" sz="1400" dirty="0" smtClean="0">
                <a:solidFill>
                  <a:srgbClr val="800000"/>
                </a:solidFill>
                <a:latin typeface="Helvetica Neue Light"/>
                <a:cs typeface="Helvetica Neue Light"/>
              </a:rPr>
              <a:t>The </a:t>
            </a:r>
            <a:r>
              <a:rPr lang="en-US" sz="1400" dirty="0">
                <a:solidFill>
                  <a:srgbClr val="800000"/>
                </a:solidFill>
                <a:latin typeface="Helvetica Neue Light"/>
                <a:cs typeface="Helvetica Neue Light"/>
              </a:rPr>
              <a:t>wind of the tornado has a much wider radius than the funnel itself</a:t>
            </a:r>
            <a:r>
              <a:rPr lang="en-US" sz="1400" dirty="0" smtClean="0">
                <a:solidFill>
                  <a:srgbClr val="800000"/>
                </a:solidFill>
                <a:latin typeface="Helvetica Neue Light"/>
                <a:cs typeface="Helvetica Neue Light"/>
              </a:rPr>
              <a:t>.”</a:t>
            </a:r>
            <a:endParaRPr lang="en-US" sz="1400" dirty="0">
              <a:solidFill>
                <a:srgbClr val="800000"/>
              </a:solidFill>
              <a:latin typeface="Helvetica Neue Light"/>
              <a:cs typeface="Helvetica Neue Light"/>
            </a:endParaRPr>
          </a:p>
        </p:txBody>
      </p:sp>
    </p:spTree>
    <p:extLst>
      <p:ext uri="{BB962C8B-B14F-4D97-AF65-F5344CB8AC3E}">
        <p14:creationId xmlns:p14="http://schemas.microsoft.com/office/powerpoint/2010/main" val="4124093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100" dirty="0" smtClean="0"/>
              <a:t>Doppler on Wheels and Other Research Programs</a:t>
            </a:r>
            <a:r>
              <a:rPr lang="en-US" dirty="0"/>
              <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/wiki/Tornado</a:t>
            </a:r>
          </a:p>
        </p:txBody>
      </p:sp>
      <p:sp>
        <p:nvSpPr>
          <p:cNvPr id="6" name="Content Placeholder 5"/>
          <p:cNvSpPr>
            <a:spLocks noGrp="1"/>
          </p:cNvSpPr>
          <p:nvPr>
            <p:ph idx="1"/>
          </p:nvPr>
        </p:nvSpPr>
        <p:spPr>
          <a:xfrm>
            <a:off x="457200" y="1600200"/>
            <a:ext cx="8229600" cy="4838700"/>
          </a:xfrm>
        </p:spPr>
        <p:txBody>
          <a:bodyPr>
            <a:noAutofit/>
          </a:bodyPr>
          <a:lstStyle/>
          <a:p>
            <a:r>
              <a:rPr lang="en-US" sz="1600" dirty="0" smtClean="0"/>
              <a:t>“Scientists </a:t>
            </a:r>
            <a:r>
              <a:rPr lang="en-US" sz="1600" dirty="0"/>
              <a:t>still do not know the exact mechanisms by which most tornadoes form, and occasional tornadoes still strike without a tornado warning being issued</a:t>
            </a:r>
            <a:r>
              <a:rPr lang="en-US" sz="1600" dirty="0" smtClean="0"/>
              <a:t>.</a:t>
            </a:r>
          </a:p>
          <a:p>
            <a:r>
              <a:rPr lang="en-US" sz="1600" dirty="0" smtClean="0"/>
              <a:t>Analysis </a:t>
            </a:r>
            <a:r>
              <a:rPr lang="en-US" sz="1600" dirty="0"/>
              <a:t>of observations including both stationary and mobile (surface and aerial) in-situ and remote sensing (passive and active) instruments generates new ideas and refines existing notions. </a:t>
            </a:r>
            <a:endParaRPr lang="en-US" sz="1600" dirty="0" smtClean="0"/>
          </a:p>
          <a:p>
            <a:r>
              <a:rPr lang="en-US" sz="1600" dirty="0" smtClean="0">
                <a:solidFill>
                  <a:srgbClr val="000000"/>
                </a:solidFill>
              </a:rPr>
              <a:t>Numerical </a:t>
            </a:r>
            <a:r>
              <a:rPr lang="en-US" sz="1600" dirty="0">
                <a:solidFill>
                  <a:srgbClr val="000000"/>
                </a:solidFill>
              </a:rPr>
              <a:t>modeling also provides new insights as observations and new discoveries are integrated into our physical understanding and then tested in computer </a:t>
            </a:r>
            <a:r>
              <a:rPr lang="en-US" sz="1600" dirty="0" smtClean="0">
                <a:solidFill>
                  <a:srgbClr val="000000"/>
                </a:solidFill>
              </a:rPr>
              <a:t>simulations</a:t>
            </a:r>
          </a:p>
          <a:p>
            <a:r>
              <a:rPr lang="en-US" sz="1600" dirty="0"/>
              <a:t>D</a:t>
            </a:r>
            <a:r>
              <a:rPr lang="en-US" sz="1600" dirty="0" smtClean="0"/>
              <a:t>evelopment </a:t>
            </a:r>
            <a:r>
              <a:rPr lang="en-US" sz="1600" dirty="0"/>
              <a:t>of new observation technologies and installation of finer spatial and temporal resolution observation networks have aided increased understanding and better predictions</a:t>
            </a:r>
            <a:r>
              <a:rPr lang="en-US" sz="1600" dirty="0" smtClean="0"/>
              <a:t>.</a:t>
            </a:r>
            <a:r>
              <a:rPr lang="en-US" sz="1600" dirty="0"/>
              <a:t> </a:t>
            </a:r>
          </a:p>
          <a:p>
            <a:r>
              <a:rPr lang="en-US" sz="1600" dirty="0"/>
              <a:t>Research programs, including field projects such as the VORTEX projects (Verification of the Origins of Rotation in Tornadoes Experiment), deployment of TOTO (the </a:t>
            </a:r>
            <a:r>
              <a:rPr lang="en-US" sz="1600" dirty="0" err="1"/>
              <a:t>TOtable</a:t>
            </a:r>
            <a:r>
              <a:rPr lang="en-US" sz="1600" dirty="0"/>
              <a:t> Tornado Observatory), </a:t>
            </a:r>
            <a:r>
              <a:rPr lang="en-US" sz="1600" dirty="0">
                <a:solidFill>
                  <a:schemeClr val="tx1"/>
                </a:solidFill>
              </a:rPr>
              <a:t>Doppler On Wheels (DOW), </a:t>
            </a:r>
            <a:r>
              <a:rPr lang="en-US" sz="1600" dirty="0"/>
              <a:t>and dozens of other programs, hope to solve many questions that still plague meteorologists</a:t>
            </a:r>
            <a:r>
              <a:rPr lang="en-US" sz="1600" dirty="0" smtClean="0"/>
              <a:t>.</a:t>
            </a:r>
          </a:p>
          <a:p>
            <a:r>
              <a:rPr lang="en-US" sz="1600" dirty="0" smtClean="0"/>
              <a:t>Universities</a:t>
            </a:r>
            <a:r>
              <a:rPr lang="en-US" sz="1600" dirty="0"/>
              <a:t>, government agencies such as the National Severe Storms Laboratory, private-sector meteorologists, and the National Center for Atmospheric Research are some of the organizations very active in research; with various sources of funding, both private and public, a chief entity being the National Science Foundation</a:t>
            </a:r>
            <a:r>
              <a:rPr lang="en-US" sz="1600" dirty="0" smtClean="0"/>
              <a:t>.”</a:t>
            </a:r>
            <a:endParaRPr lang="en-US" sz="1600" dirty="0"/>
          </a:p>
          <a:p>
            <a:endParaRPr lang="en-US" sz="1600" dirty="0"/>
          </a:p>
        </p:txBody>
      </p:sp>
    </p:spTree>
    <p:extLst>
      <p:ext uri="{BB962C8B-B14F-4D97-AF65-F5344CB8AC3E}">
        <p14:creationId xmlns:p14="http://schemas.microsoft.com/office/powerpoint/2010/main" val="3696231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95800" y="274638"/>
            <a:ext cx="4191000" cy="1143000"/>
          </a:xfrm>
        </p:spPr>
        <p:txBody>
          <a:bodyPr>
            <a:normAutofit/>
          </a:bodyPr>
          <a:lstStyle/>
          <a:p>
            <a:r>
              <a:rPr lang="en-US" dirty="0" smtClean="0"/>
              <a:t>NEXRAD</a:t>
            </a:r>
            <a:r>
              <a:rPr lang="en-US" dirty="0"/>
              <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/wiki/NEXRAD</a:t>
            </a:r>
          </a:p>
        </p:txBody>
      </p:sp>
      <p:sp>
        <p:nvSpPr>
          <p:cNvPr id="3" name="Content Placeholder 2"/>
          <p:cNvSpPr>
            <a:spLocks noGrp="1"/>
          </p:cNvSpPr>
          <p:nvPr>
            <p:ph sz="half" idx="1"/>
          </p:nvPr>
        </p:nvSpPr>
        <p:spPr>
          <a:xfrm>
            <a:off x="114300" y="94652"/>
            <a:ext cx="4533900" cy="5992639"/>
          </a:xfrm>
        </p:spPr>
        <p:txBody>
          <a:bodyPr>
            <a:noAutofit/>
          </a:bodyPr>
          <a:lstStyle/>
          <a:p>
            <a:r>
              <a:rPr lang="en-US" sz="1800" dirty="0" smtClean="0"/>
              <a:t>“Today</a:t>
            </a:r>
            <a:r>
              <a:rPr lang="en-US" sz="1800" dirty="0"/>
              <a:t>, most developed countries have a network of weather radars, which remains the main method of detecting signatures probably associated with tornadoes. </a:t>
            </a:r>
            <a:endParaRPr lang="en-US" sz="1800" dirty="0" smtClean="0"/>
          </a:p>
          <a:p>
            <a:r>
              <a:rPr lang="en-US" sz="1800" dirty="0" smtClean="0"/>
              <a:t>In </a:t>
            </a:r>
            <a:r>
              <a:rPr lang="en-US" sz="1800" dirty="0"/>
              <a:t>the United States and a few other countries, Doppler weather radar stations are used. </a:t>
            </a:r>
            <a:endParaRPr lang="en-US" sz="1800" dirty="0" smtClean="0"/>
          </a:p>
          <a:p>
            <a:r>
              <a:rPr lang="en-US" sz="1800" dirty="0" smtClean="0">
                <a:solidFill>
                  <a:srgbClr val="000000"/>
                </a:solidFill>
              </a:rPr>
              <a:t>These </a:t>
            </a:r>
            <a:r>
              <a:rPr lang="en-US" sz="1800" dirty="0">
                <a:solidFill>
                  <a:srgbClr val="000000"/>
                </a:solidFill>
              </a:rPr>
              <a:t>devices measure the velocity and radial direction (towards or away from the radar) of the winds in a storm, and so can spot evidence of rotation in storms from more than a hundred miles (160 km) away. </a:t>
            </a:r>
            <a:endParaRPr lang="en-US" sz="1800" dirty="0" smtClean="0">
              <a:solidFill>
                <a:srgbClr val="000000"/>
              </a:solidFill>
            </a:endParaRPr>
          </a:p>
          <a:p>
            <a:r>
              <a:rPr lang="en-US" sz="1800" dirty="0" smtClean="0"/>
              <a:t>When </a:t>
            </a:r>
            <a:r>
              <a:rPr lang="en-US" sz="1800" dirty="0"/>
              <a:t>storms are distant from a radar, only areas high within the storm are observed and the important areas below are not sampled</a:t>
            </a:r>
            <a:r>
              <a:rPr lang="en-US" sz="1800" dirty="0" smtClean="0"/>
              <a:t>.</a:t>
            </a:r>
          </a:p>
          <a:p>
            <a:r>
              <a:rPr lang="en-US" sz="1800" dirty="0" smtClean="0"/>
              <a:t>Also</a:t>
            </a:r>
            <a:r>
              <a:rPr lang="en-US" sz="1800" dirty="0"/>
              <a:t>, most populated areas on Earth are now visible from the Geostationary Operational Environmental Satellites (GOES), which aid in the </a:t>
            </a:r>
            <a:r>
              <a:rPr lang="en-US" sz="1800" dirty="0" smtClean="0"/>
              <a:t>forecasting </a:t>
            </a:r>
            <a:r>
              <a:rPr lang="en-US" sz="1800" dirty="0"/>
              <a:t>of tornadic storms</a:t>
            </a:r>
            <a:r>
              <a:rPr lang="en-US" sz="1800" dirty="0" smtClean="0"/>
              <a:t>.”</a:t>
            </a:r>
            <a:endParaRPr lang="en-US" sz="1800" dirty="0"/>
          </a:p>
          <a:p>
            <a:endParaRPr lang="en-US" sz="1800" dirty="0"/>
          </a:p>
        </p:txBody>
      </p:sp>
      <p:pic>
        <p:nvPicPr>
          <p:cNvPr id="6" name="Content Placeholder 5" descr="LabNexrad.jpg"/>
          <p:cNvPicPr>
            <a:picLocks noGrp="1" noChangeAspect="1"/>
          </p:cNvPicPr>
          <p:nvPr>
            <p:ph sz="half" idx="2"/>
          </p:nvPr>
        </p:nvPicPr>
        <p:blipFill>
          <a:blip r:embed="rId2">
            <a:extLst>
              <a:ext uri="{28A0092B-C50C-407E-A947-70E740481C1C}">
                <a14:useLocalDpi xmlns:a14="http://schemas.microsoft.com/office/drawing/2010/main" val="0"/>
              </a:ext>
            </a:extLst>
          </a:blip>
          <a:srcRect t="-24712" b="-24712"/>
          <a:stretch>
            <a:fillRect/>
          </a:stretch>
        </p:blipFill>
        <p:spPr/>
      </p:pic>
    </p:spTree>
    <p:extLst>
      <p:ext uri="{BB962C8B-B14F-4D97-AF65-F5344CB8AC3E}">
        <p14:creationId xmlns:p14="http://schemas.microsoft.com/office/powerpoint/2010/main" val="3431071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NEXRAD Images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/wiki/NEXRAD</a:t>
            </a:r>
          </a:p>
        </p:txBody>
      </p:sp>
      <p:pic>
        <p:nvPicPr>
          <p:cNvPr id="5" name="Content Placeholder 4" descr="800px-05june-rapiddow-wide.gif"/>
          <p:cNvPicPr>
            <a:picLocks noGrp="1" noChangeAspect="1"/>
          </p:cNvPicPr>
          <p:nvPr>
            <p:ph idx="1"/>
          </p:nvPr>
        </p:nvPicPr>
        <p:blipFill>
          <a:blip r:embed="rId2">
            <a:extLst>
              <a:ext uri="{28A0092B-C50C-407E-A947-70E740481C1C}">
                <a14:useLocalDpi xmlns:a14="http://schemas.microsoft.com/office/drawing/2010/main" val="0"/>
              </a:ext>
            </a:extLst>
          </a:blip>
          <a:srcRect t="-13214" b="-13214"/>
          <a:stretch>
            <a:fillRect/>
          </a:stretch>
        </p:blipFill>
        <p:spPr/>
      </p:pic>
    </p:spTree>
    <p:extLst>
      <p:ext uri="{BB962C8B-B14F-4D97-AF65-F5344CB8AC3E}">
        <p14:creationId xmlns:p14="http://schemas.microsoft.com/office/powerpoint/2010/main" val="22951361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NEXRAD Improvements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smtClean="0">
                <a:solidFill>
                  <a:srgbClr val="800000"/>
                </a:solidFill>
              </a:rPr>
              <a:t>NEXRAD</a:t>
            </a:r>
            <a:endParaRPr lang="en-US" sz="1800" dirty="0">
              <a:solidFill>
                <a:srgbClr val="800000"/>
              </a:solidFill>
            </a:endParaRPr>
          </a:p>
        </p:txBody>
      </p:sp>
      <p:pic>
        <p:nvPicPr>
          <p:cNvPr id="9" name="Content Placeholder 8" descr="Non-Polarimetric_Radar.gif"/>
          <p:cNvPicPr>
            <a:picLocks noGrp="1" noChangeAspect="1"/>
          </p:cNvPicPr>
          <p:nvPr>
            <p:ph sz="half" idx="1"/>
          </p:nvPr>
        </p:nvPicPr>
        <p:blipFill>
          <a:blip r:embed="rId3">
            <a:extLst>
              <a:ext uri="{28A0092B-C50C-407E-A947-70E740481C1C}">
                <a14:useLocalDpi xmlns:a14="http://schemas.microsoft.com/office/drawing/2010/main" val="0"/>
              </a:ext>
            </a:extLst>
          </a:blip>
          <a:srcRect t="-48059" b="-48059"/>
          <a:stretch>
            <a:fillRect/>
          </a:stretch>
        </p:blipFill>
        <p:spPr>
          <a:xfrm>
            <a:off x="457200" y="320391"/>
            <a:ext cx="4038600" cy="4525963"/>
          </a:xfrm>
        </p:spPr>
      </p:pic>
      <p:pic>
        <p:nvPicPr>
          <p:cNvPr id="10" name="Content Placeholder 9" descr="Polarimetric_Radar.gif"/>
          <p:cNvPicPr>
            <a:picLocks noGrp="1" noChangeAspect="1"/>
          </p:cNvPicPr>
          <p:nvPr>
            <p:ph sz="half" idx="2"/>
          </p:nvPr>
        </p:nvPicPr>
        <p:blipFill>
          <a:blip r:embed="rId4">
            <a:extLst>
              <a:ext uri="{28A0092B-C50C-407E-A947-70E740481C1C}">
                <a14:useLocalDpi xmlns:a14="http://schemas.microsoft.com/office/drawing/2010/main" val="0"/>
              </a:ext>
            </a:extLst>
          </a:blip>
          <a:srcRect t="-48059" b="-48059"/>
          <a:stretch>
            <a:fillRect/>
          </a:stretch>
        </p:blipFill>
        <p:spPr>
          <a:xfrm>
            <a:off x="4648200" y="320391"/>
            <a:ext cx="4038600" cy="4525963"/>
          </a:xfrm>
        </p:spPr>
      </p:pic>
      <p:sp>
        <p:nvSpPr>
          <p:cNvPr id="11" name="TextBox 10"/>
          <p:cNvSpPr txBox="1"/>
          <p:nvPr/>
        </p:nvSpPr>
        <p:spPr>
          <a:xfrm>
            <a:off x="457200" y="3968471"/>
            <a:ext cx="8105146" cy="2246769"/>
          </a:xfrm>
          <a:prstGeom prst="rect">
            <a:avLst/>
          </a:prstGeom>
          <a:noFill/>
        </p:spPr>
        <p:txBody>
          <a:bodyPr wrap="square" rtlCol="0">
            <a:spAutoFit/>
          </a:bodyPr>
          <a:lstStyle/>
          <a:p>
            <a:pPr marL="285750" indent="-285750">
              <a:buFont typeface="Arial"/>
              <a:buChar char="•"/>
            </a:pPr>
            <a:r>
              <a:rPr lang="en-US" sz="1400" dirty="0" smtClean="0">
                <a:solidFill>
                  <a:srgbClr val="1D57FF"/>
                </a:solidFill>
                <a:latin typeface="Helvetica Neue Light"/>
                <a:cs typeface="Helvetica Neue Light"/>
              </a:rPr>
              <a:t>“NEXRAD </a:t>
            </a:r>
            <a:r>
              <a:rPr lang="en-US" sz="1400" dirty="0">
                <a:solidFill>
                  <a:srgbClr val="1D57FF"/>
                </a:solidFill>
                <a:latin typeface="Helvetica Neue Light"/>
                <a:cs typeface="Helvetica Neue Light"/>
              </a:rPr>
              <a:t>sites across the nation are currently being upgraded to </a:t>
            </a:r>
            <a:r>
              <a:rPr lang="en-US" sz="1400" dirty="0" err="1">
                <a:solidFill>
                  <a:srgbClr val="1D57FF"/>
                </a:solidFill>
                <a:latin typeface="Helvetica Neue Light"/>
                <a:cs typeface="Helvetica Neue Light"/>
              </a:rPr>
              <a:t>polarimetric</a:t>
            </a:r>
            <a:r>
              <a:rPr lang="en-US" sz="1400" dirty="0">
                <a:solidFill>
                  <a:srgbClr val="1D57FF"/>
                </a:solidFill>
                <a:latin typeface="Helvetica Neue Light"/>
                <a:cs typeface="Helvetica Neue Light"/>
              </a:rPr>
              <a:t> radar, which adds vertical polarization to the current horizontal radar waves, in order to more accurately discern what is reflecting the signal. </a:t>
            </a:r>
            <a:endParaRPr lang="en-US" sz="1400" dirty="0" smtClean="0">
              <a:solidFill>
                <a:srgbClr val="1D57FF"/>
              </a:solidFill>
              <a:latin typeface="Helvetica Neue Light"/>
              <a:cs typeface="Helvetica Neue Light"/>
            </a:endParaRPr>
          </a:p>
          <a:p>
            <a:pPr marL="285750" indent="-285750">
              <a:buFont typeface="Arial"/>
              <a:buChar char="•"/>
            </a:pPr>
            <a:r>
              <a:rPr lang="en-US" sz="1400" b="1" dirty="0" smtClean="0">
                <a:latin typeface="Helvetica Neue Light"/>
                <a:cs typeface="Helvetica Neue Light"/>
              </a:rPr>
              <a:t>This </a:t>
            </a:r>
            <a:r>
              <a:rPr lang="en-US" sz="1400" b="1" dirty="0">
                <a:latin typeface="Helvetica Neue Light"/>
                <a:cs typeface="Helvetica Neue Light"/>
              </a:rPr>
              <a:t>so-called dual polarization allows the radar to distinguish between rain, hail and snow, something the horizontally polarized radars cannot accurately do. </a:t>
            </a:r>
            <a:endParaRPr lang="en-US" sz="1400" b="1" dirty="0" smtClean="0">
              <a:latin typeface="Helvetica Neue Light"/>
              <a:cs typeface="Helvetica Neue Light"/>
            </a:endParaRPr>
          </a:p>
          <a:p>
            <a:pPr marL="285750" indent="-285750">
              <a:buFont typeface="Arial"/>
              <a:buChar char="•"/>
            </a:pPr>
            <a:r>
              <a:rPr lang="en-US" sz="1400" dirty="0" smtClean="0">
                <a:solidFill>
                  <a:srgbClr val="1D57FF"/>
                </a:solidFill>
                <a:latin typeface="Helvetica Neue Light"/>
                <a:cs typeface="Helvetica Neue Light"/>
              </a:rPr>
              <a:t>Early </a:t>
            </a:r>
            <a:r>
              <a:rPr lang="en-US" sz="1400" dirty="0">
                <a:solidFill>
                  <a:srgbClr val="1D57FF"/>
                </a:solidFill>
                <a:latin typeface="Helvetica Neue Light"/>
                <a:cs typeface="Helvetica Neue Light"/>
              </a:rPr>
              <a:t>trials have shown that rain, ice pellets, snow, hail, birds, insects, and ground clutter all have different signatures with dual-polarization, which could mark a significant improvement in forecasting winter storms and severe thunderstorms</a:t>
            </a:r>
            <a:r>
              <a:rPr lang="en-US" sz="1400" dirty="0" smtClean="0">
                <a:solidFill>
                  <a:srgbClr val="1D57FF"/>
                </a:solidFill>
                <a:latin typeface="Helvetica Neue Light"/>
                <a:cs typeface="Helvetica Neue Light"/>
              </a:rPr>
              <a:t>.</a:t>
            </a:r>
          </a:p>
          <a:p>
            <a:pPr marL="285750" indent="-285750">
              <a:buFont typeface="Arial"/>
              <a:buChar char="•"/>
            </a:pPr>
            <a:r>
              <a:rPr lang="en-US" sz="1400" dirty="0" smtClean="0">
                <a:solidFill>
                  <a:srgbClr val="1D57FF"/>
                </a:solidFill>
                <a:latin typeface="Helvetica Neue Light"/>
                <a:cs typeface="Helvetica Neue Light"/>
              </a:rPr>
              <a:t>The </a:t>
            </a:r>
            <a:r>
              <a:rPr lang="en-US" sz="1400" dirty="0">
                <a:solidFill>
                  <a:srgbClr val="1D57FF"/>
                </a:solidFill>
                <a:latin typeface="Helvetica Neue Light"/>
                <a:cs typeface="Helvetica Neue Light"/>
              </a:rPr>
              <a:t>deployment of the dual polarization capability (Build 12) to NEXRAD sites began in 2010 and will be complete by the summer of 2013. </a:t>
            </a:r>
            <a:r>
              <a:rPr lang="en-US" sz="1400" dirty="0" smtClean="0">
                <a:solidFill>
                  <a:srgbClr val="1D57FF"/>
                </a:solidFill>
                <a:latin typeface="Helvetica Neue Light"/>
                <a:cs typeface="Helvetica Neue Light"/>
              </a:rPr>
              <a:t>“</a:t>
            </a:r>
            <a:endParaRPr lang="en-US" sz="1400" dirty="0">
              <a:solidFill>
                <a:srgbClr val="1D57FF"/>
              </a:solidFill>
              <a:latin typeface="Helvetica Neue Light"/>
              <a:cs typeface="Helvetica Neue Light"/>
            </a:endParaRPr>
          </a:p>
        </p:txBody>
      </p:sp>
    </p:spTree>
    <p:extLst>
      <p:ext uri="{BB962C8B-B14F-4D97-AF65-F5344CB8AC3E}">
        <p14:creationId xmlns:p14="http://schemas.microsoft.com/office/powerpoint/2010/main" val="32477613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Anatomy of a </a:t>
            </a:r>
            <a:r>
              <a:rPr lang="en-US" dirty="0" err="1" smtClean="0"/>
              <a:t>Supercell</a:t>
            </a:r>
            <a:r>
              <a:rPr lang="en-US" dirty="0"/>
              <a:t> from NEXRAD</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/wiki/Tornado</a:t>
            </a:r>
          </a:p>
        </p:txBody>
      </p:sp>
      <p:pic>
        <p:nvPicPr>
          <p:cNvPr id="4" name="Content Placeholder 3" descr="Tornadic_classic_supercell_radar.gif"/>
          <p:cNvPicPr>
            <a:picLocks noGrp="1" noChangeAspect="1"/>
          </p:cNvPicPr>
          <p:nvPr>
            <p:ph idx="1"/>
          </p:nvPr>
        </p:nvPicPr>
        <p:blipFill>
          <a:blip r:embed="rId2">
            <a:extLst>
              <a:ext uri="{28A0092B-C50C-407E-A947-70E740481C1C}">
                <a14:useLocalDpi xmlns:a14="http://schemas.microsoft.com/office/drawing/2010/main" val="0"/>
              </a:ext>
            </a:extLst>
          </a:blip>
          <a:srcRect l="-35663" r="-35663"/>
          <a:stretch>
            <a:fillRect/>
          </a:stretch>
        </p:blipFill>
        <p:spPr/>
      </p:pic>
      <p:sp>
        <p:nvSpPr>
          <p:cNvPr id="5" name="TextBox 4"/>
          <p:cNvSpPr txBox="1"/>
          <p:nvPr/>
        </p:nvSpPr>
        <p:spPr>
          <a:xfrm>
            <a:off x="2083597" y="6210649"/>
            <a:ext cx="5040176" cy="523220"/>
          </a:xfrm>
          <a:prstGeom prst="rect">
            <a:avLst/>
          </a:prstGeom>
          <a:noFill/>
        </p:spPr>
        <p:txBody>
          <a:bodyPr wrap="square" rtlCol="0">
            <a:spAutoFit/>
          </a:bodyPr>
          <a:lstStyle/>
          <a:p>
            <a:pPr algn="ctr"/>
            <a:r>
              <a:rPr lang="en-US" sz="1400" dirty="0" smtClean="0">
                <a:solidFill>
                  <a:srgbClr val="800000"/>
                </a:solidFill>
                <a:latin typeface="Helvetica Neue Light"/>
                <a:cs typeface="Helvetica Neue Light"/>
              </a:rPr>
              <a:t>“A </a:t>
            </a:r>
            <a:r>
              <a:rPr lang="en-US" sz="1400" dirty="0">
                <a:solidFill>
                  <a:srgbClr val="800000"/>
                </a:solidFill>
                <a:latin typeface="Helvetica Neue Light"/>
                <a:cs typeface="Helvetica Neue Light"/>
              </a:rPr>
              <a:t>radar image of a violently </a:t>
            </a:r>
            <a:r>
              <a:rPr lang="en-US" sz="1400" dirty="0" err="1" smtClean="0">
                <a:solidFill>
                  <a:srgbClr val="800000"/>
                </a:solidFill>
                <a:latin typeface="Helvetica Neue Light"/>
                <a:cs typeface="Helvetica Neue Light"/>
              </a:rPr>
              <a:t>tornadic</a:t>
            </a:r>
            <a:r>
              <a:rPr lang="en-US" sz="1400" dirty="0" smtClean="0">
                <a:solidFill>
                  <a:srgbClr val="800000"/>
                </a:solidFill>
                <a:latin typeface="Helvetica Neue Light"/>
                <a:cs typeface="Helvetica Neue Light"/>
              </a:rPr>
              <a:t> classic </a:t>
            </a:r>
            <a:r>
              <a:rPr lang="en-US" sz="1400" dirty="0" err="1">
                <a:solidFill>
                  <a:srgbClr val="800000"/>
                </a:solidFill>
                <a:latin typeface="Helvetica Neue Light"/>
                <a:cs typeface="Helvetica Neue Light"/>
              </a:rPr>
              <a:t>supercell</a:t>
            </a:r>
            <a:r>
              <a:rPr lang="en-US" sz="1400" dirty="0">
                <a:solidFill>
                  <a:srgbClr val="800000"/>
                </a:solidFill>
                <a:latin typeface="Helvetica Neue Light"/>
                <a:cs typeface="Helvetica Neue Light"/>
              </a:rPr>
              <a:t> near Oklahoma City, Oklahoma, USA on May 3, </a:t>
            </a:r>
            <a:r>
              <a:rPr lang="en-US" sz="1400" dirty="0" smtClean="0">
                <a:solidFill>
                  <a:srgbClr val="800000"/>
                </a:solidFill>
                <a:latin typeface="Helvetica Neue Light"/>
                <a:cs typeface="Helvetica Neue Light"/>
              </a:rPr>
              <a:t>1999”</a:t>
            </a:r>
            <a:endParaRPr lang="en-US" sz="1400" dirty="0">
              <a:solidFill>
                <a:srgbClr val="800000"/>
              </a:solidFill>
              <a:latin typeface="Helvetica Neue Light"/>
              <a:cs typeface="Helvetica Neue Light"/>
            </a:endParaRPr>
          </a:p>
        </p:txBody>
      </p:sp>
    </p:spTree>
    <p:extLst>
      <p:ext uri="{BB962C8B-B14F-4D97-AF65-F5344CB8AC3E}">
        <p14:creationId xmlns:p14="http://schemas.microsoft.com/office/powerpoint/2010/main" val="27041950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1822" y="274638"/>
            <a:ext cx="3854978" cy="1143000"/>
          </a:xfrm>
        </p:spPr>
        <p:txBody>
          <a:bodyPr>
            <a:normAutofit/>
          </a:bodyPr>
          <a:lstStyle/>
          <a:p>
            <a:r>
              <a:rPr lang="en-US" dirty="0"/>
              <a:t>Sounds</a:t>
            </a:r>
            <a:br>
              <a:rPr lang="en-US" dirty="0"/>
            </a:br>
            <a:r>
              <a:rPr lang="en-US" sz="1600" dirty="0">
                <a:solidFill>
                  <a:srgbClr val="800000"/>
                </a:solidFill>
              </a:rPr>
              <a:t>http://</a:t>
            </a:r>
            <a:r>
              <a:rPr lang="en-US" sz="1600" dirty="0" err="1">
                <a:solidFill>
                  <a:srgbClr val="800000"/>
                </a:solidFill>
              </a:rPr>
              <a:t>en.wikipedia.org</a:t>
            </a:r>
            <a:r>
              <a:rPr lang="en-US" sz="1600" dirty="0">
                <a:solidFill>
                  <a:srgbClr val="800000"/>
                </a:solidFill>
              </a:rPr>
              <a:t>/wiki/Tornado</a:t>
            </a:r>
          </a:p>
        </p:txBody>
      </p:sp>
      <p:pic>
        <p:nvPicPr>
          <p:cNvPr id="9" name="Content Placeholder 8" descr="Tornado_infrasound_sources.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326" b="-2565"/>
          <a:stretch/>
        </p:blipFill>
        <p:spPr>
          <a:xfrm>
            <a:off x="4692147" y="1994156"/>
            <a:ext cx="4111575" cy="3353341"/>
          </a:xfrm>
        </p:spPr>
      </p:pic>
      <p:sp>
        <p:nvSpPr>
          <p:cNvPr id="8" name="Content Placeholder 7"/>
          <p:cNvSpPr>
            <a:spLocks noGrp="1"/>
          </p:cNvSpPr>
          <p:nvPr>
            <p:ph sz="half" idx="1"/>
          </p:nvPr>
        </p:nvSpPr>
        <p:spPr>
          <a:xfrm>
            <a:off x="457200" y="674635"/>
            <a:ext cx="4038600" cy="5664980"/>
          </a:xfrm>
        </p:spPr>
        <p:txBody>
          <a:bodyPr>
            <a:noAutofit/>
          </a:bodyPr>
          <a:lstStyle/>
          <a:p>
            <a:r>
              <a:rPr lang="en-US" sz="1600" dirty="0" smtClean="0"/>
              <a:t>“Tornadoes </a:t>
            </a:r>
            <a:r>
              <a:rPr lang="en-US" sz="1600" dirty="0"/>
              <a:t>emit widely on the acoustics spectrum and the sounds are caused by multiple mechanisms. </a:t>
            </a:r>
            <a:endParaRPr lang="en-US" sz="1600" dirty="0" smtClean="0"/>
          </a:p>
          <a:p>
            <a:r>
              <a:rPr lang="en-US" sz="1600" dirty="0" smtClean="0"/>
              <a:t>Various </a:t>
            </a:r>
            <a:r>
              <a:rPr lang="en-US" sz="1600" dirty="0"/>
              <a:t>sounds of tornadoes have been reported, mostly related to familiar sounds for the witness and generally some variation of a whooshing roar</a:t>
            </a:r>
            <a:r>
              <a:rPr lang="en-US" sz="1600" dirty="0" smtClean="0"/>
              <a:t>.</a:t>
            </a:r>
          </a:p>
          <a:p>
            <a:r>
              <a:rPr lang="en-US" sz="1600" dirty="0" smtClean="0">
                <a:solidFill>
                  <a:srgbClr val="000000"/>
                </a:solidFill>
              </a:rPr>
              <a:t>Popularly </a:t>
            </a:r>
            <a:r>
              <a:rPr lang="en-US" sz="1600" dirty="0">
                <a:solidFill>
                  <a:srgbClr val="000000"/>
                </a:solidFill>
              </a:rPr>
              <a:t>reported sounds include a freight train, rushing rapids or waterfall, a nearby jet engine, or combinations of these. </a:t>
            </a:r>
            <a:endParaRPr lang="en-US" sz="1600" dirty="0" smtClean="0">
              <a:solidFill>
                <a:srgbClr val="000000"/>
              </a:solidFill>
            </a:endParaRPr>
          </a:p>
          <a:p>
            <a:r>
              <a:rPr lang="en-US" sz="1600" dirty="0" smtClean="0"/>
              <a:t>Many </a:t>
            </a:r>
            <a:r>
              <a:rPr lang="en-US" sz="1600" dirty="0"/>
              <a:t>tornadoes are not audible from much </a:t>
            </a:r>
            <a:r>
              <a:rPr lang="en-US" sz="1600" dirty="0" smtClean="0"/>
              <a:t>distance</a:t>
            </a:r>
          </a:p>
          <a:p>
            <a:r>
              <a:rPr lang="en-US" sz="1600" dirty="0" smtClean="0"/>
              <a:t>The </a:t>
            </a:r>
            <a:r>
              <a:rPr lang="en-US" sz="1600" dirty="0"/>
              <a:t>nature and propagation distance of the audible sound depends on atmospheric conditions and topography</a:t>
            </a:r>
            <a:r>
              <a:rPr lang="en-US" sz="1600" dirty="0" smtClean="0"/>
              <a:t>.</a:t>
            </a:r>
            <a:endParaRPr lang="en-US" sz="1600" dirty="0"/>
          </a:p>
          <a:p>
            <a:r>
              <a:rPr lang="en-US" sz="1600" dirty="0"/>
              <a:t>The winds of the tornado vortex and of constituent turbulent eddies, as well as airflow interaction with the surface and debris, contribute to the sounds. </a:t>
            </a:r>
            <a:r>
              <a:rPr lang="en-US" sz="1600" dirty="0" smtClean="0"/>
              <a:t>“</a:t>
            </a:r>
            <a:endParaRPr lang="en-US" sz="1600" dirty="0"/>
          </a:p>
          <a:p>
            <a:endParaRPr lang="en-US" sz="1600" dirty="0"/>
          </a:p>
        </p:txBody>
      </p:sp>
      <p:sp>
        <p:nvSpPr>
          <p:cNvPr id="4" name="TextBox 3"/>
          <p:cNvSpPr txBox="1"/>
          <p:nvPr/>
        </p:nvSpPr>
        <p:spPr>
          <a:xfrm>
            <a:off x="4658360" y="5400104"/>
            <a:ext cx="4191001" cy="1077218"/>
          </a:xfrm>
          <a:prstGeom prst="rect">
            <a:avLst/>
          </a:prstGeom>
          <a:noFill/>
        </p:spPr>
        <p:txBody>
          <a:bodyPr wrap="square" rtlCol="0">
            <a:spAutoFit/>
          </a:bodyPr>
          <a:lstStyle/>
          <a:p>
            <a:pPr algn="ctr"/>
            <a:r>
              <a:rPr lang="en-US" sz="1600" dirty="0" smtClean="0">
                <a:solidFill>
                  <a:srgbClr val="800000"/>
                </a:solidFill>
                <a:latin typeface="Helvetica Neue Light"/>
                <a:cs typeface="Helvetica Neue Light"/>
              </a:rPr>
              <a:t>“An </a:t>
            </a:r>
            <a:r>
              <a:rPr lang="en-US" sz="1600" dirty="0">
                <a:solidFill>
                  <a:srgbClr val="800000"/>
                </a:solidFill>
                <a:latin typeface="Helvetica Neue Light"/>
                <a:cs typeface="Helvetica Neue Light"/>
              </a:rPr>
              <a:t>illustration of generation of infrasound in tornadoes by the </a:t>
            </a:r>
            <a:r>
              <a:rPr lang="en-US" sz="1600" dirty="0" smtClean="0">
                <a:solidFill>
                  <a:srgbClr val="800000"/>
                </a:solidFill>
                <a:latin typeface="Helvetica Neue Light"/>
                <a:cs typeface="Helvetica Neue Light"/>
              </a:rPr>
              <a:t>NOAA Earth </a:t>
            </a:r>
            <a:r>
              <a:rPr lang="en-US" sz="1600" dirty="0">
                <a:solidFill>
                  <a:srgbClr val="800000"/>
                </a:solidFill>
                <a:latin typeface="Helvetica Neue Light"/>
                <a:cs typeface="Helvetica Neue Light"/>
              </a:rPr>
              <a:t>System Research Laboratory's Infrasound </a:t>
            </a:r>
            <a:r>
              <a:rPr lang="en-US" sz="1600" dirty="0" smtClean="0">
                <a:solidFill>
                  <a:srgbClr val="800000"/>
                </a:solidFill>
                <a:latin typeface="Helvetica Neue Light"/>
                <a:cs typeface="Helvetica Neue Light"/>
              </a:rPr>
              <a:t>Program”</a:t>
            </a:r>
            <a:endParaRPr lang="en-US" sz="1600" dirty="0">
              <a:solidFill>
                <a:srgbClr val="800000"/>
              </a:solidFill>
              <a:latin typeface="Helvetica Neue Light"/>
              <a:cs typeface="Helvetica Neue Light"/>
            </a:endParaRPr>
          </a:p>
          <a:p>
            <a:pPr algn="ctr"/>
            <a:endParaRPr lang="en-US" sz="1600" dirty="0">
              <a:solidFill>
                <a:srgbClr val="800000"/>
              </a:solidFill>
              <a:latin typeface="Helvetica Neue Light"/>
              <a:cs typeface="Helvetica Neue Light"/>
            </a:endParaRPr>
          </a:p>
        </p:txBody>
      </p:sp>
    </p:spTree>
    <p:extLst>
      <p:ext uri="{BB962C8B-B14F-4D97-AF65-F5344CB8AC3E}">
        <p14:creationId xmlns:p14="http://schemas.microsoft.com/office/powerpoint/2010/main" val="1253431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7805" y="357162"/>
            <a:ext cx="4217995" cy="6101511"/>
          </a:xfrm>
        </p:spPr>
        <p:txBody>
          <a:bodyPr>
            <a:normAutofit/>
          </a:bodyPr>
          <a:lstStyle/>
          <a:p>
            <a:r>
              <a:rPr lang="en-US" sz="1600" dirty="0" smtClean="0"/>
              <a:t>“Funnel </a:t>
            </a:r>
            <a:r>
              <a:rPr lang="en-US" sz="1600" dirty="0"/>
              <a:t>clouds also produce sounds. </a:t>
            </a:r>
            <a:endParaRPr lang="en-US" sz="1600" dirty="0" smtClean="0"/>
          </a:p>
          <a:p>
            <a:r>
              <a:rPr lang="en-US" sz="1600" dirty="0" smtClean="0">
                <a:solidFill>
                  <a:srgbClr val="000000"/>
                </a:solidFill>
              </a:rPr>
              <a:t>Funnel </a:t>
            </a:r>
            <a:r>
              <a:rPr lang="en-US" sz="1600" dirty="0">
                <a:solidFill>
                  <a:srgbClr val="000000"/>
                </a:solidFill>
              </a:rPr>
              <a:t>clouds and small tornadoes are reported as whistling, whining, humming, or the buzzing of innumerable bees or electricity, or more or less harmonic, whereas many tornadoes are reported as a continuous, deep rumbling, or an irregular sound of "noise”.</a:t>
            </a:r>
          </a:p>
          <a:p>
            <a:r>
              <a:rPr lang="en-US" sz="1600" dirty="0" smtClean="0"/>
              <a:t>Tornadoes </a:t>
            </a:r>
            <a:r>
              <a:rPr lang="en-US" sz="1600" dirty="0"/>
              <a:t>also produce identifiable inaudible infrasonic </a:t>
            </a:r>
            <a:r>
              <a:rPr lang="en-US" sz="1600" dirty="0" smtClean="0"/>
              <a:t>signatures</a:t>
            </a:r>
          </a:p>
          <a:p>
            <a:r>
              <a:rPr lang="en-US" sz="1600" dirty="0"/>
              <a:t>Unlike audible signatures, </a:t>
            </a:r>
            <a:r>
              <a:rPr lang="en-US" sz="1600" dirty="0" err="1"/>
              <a:t>tornadic</a:t>
            </a:r>
            <a:r>
              <a:rPr lang="en-US" sz="1600" dirty="0"/>
              <a:t> signatures have been </a:t>
            </a:r>
            <a:r>
              <a:rPr lang="en-US" sz="1600" dirty="0" smtClean="0"/>
              <a:t>isolated</a:t>
            </a:r>
            <a:endParaRPr lang="en-US" sz="1600" dirty="0"/>
          </a:p>
          <a:p>
            <a:r>
              <a:rPr lang="en-US" sz="1600" dirty="0" smtClean="0"/>
              <a:t>Due </a:t>
            </a:r>
            <a:r>
              <a:rPr lang="en-US" sz="1600" dirty="0"/>
              <a:t>to the long distance propagation of low-frequency sound, efforts are ongoing to develop tornado prediction and detection devices with additional value in understanding tornado morphology, dynamics, and creation</a:t>
            </a:r>
            <a:r>
              <a:rPr lang="en-US" sz="1600" dirty="0" smtClean="0"/>
              <a:t>.</a:t>
            </a:r>
          </a:p>
          <a:p>
            <a:r>
              <a:rPr lang="en-US" sz="1600" dirty="0" smtClean="0">
                <a:solidFill>
                  <a:schemeClr val="tx1"/>
                </a:solidFill>
              </a:rPr>
              <a:t>Tornadoes </a:t>
            </a:r>
            <a:r>
              <a:rPr lang="en-US" sz="1600" dirty="0">
                <a:solidFill>
                  <a:schemeClr val="tx1"/>
                </a:solidFill>
              </a:rPr>
              <a:t>also produce a detectable seismic signature, and research continues on isolating it and understanding the process</a:t>
            </a:r>
            <a:r>
              <a:rPr lang="en-US" sz="1600" dirty="0" smtClean="0">
                <a:solidFill>
                  <a:schemeClr val="tx1"/>
                </a:solidFill>
              </a:rPr>
              <a:t>.”</a:t>
            </a:r>
            <a:endParaRPr lang="en-US" sz="1600" dirty="0">
              <a:solidFill>
                <a:schemeClr val="tx1"/>
              </a:solidFill>
            </a:endParaRPr>
          </a:p>
          <a:p>
            <a:endParaRPr lang="en-US" sz="1600" dirty="0" smtClean="0"/>
          </a:p>
        </p:txBody>
      </p:sp>
      <p:pic>
        <p:nvPicPr>
          <p:cNvPr id="5" name="Content Placeholder 8" descr="Tornado_infrasound_sources.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326" b="-2565"/>
          <a:stretch/>
        </p:blipFill>
        <p:spPr>
          <a:xfrm>
            <a:off x="4692147" y="1994156"/>
            <a:ext cx="4111575" cy="3353341"/>
          </a:xfrm>
        </p:spPr>
      </p:pic>
      <p:sp>
        <p:nvSpPr>
          <p:cNvPr id="6" name="Title 1"/>
          <p:cNvSpPr>
            <a:spLocks noGrp="1"/>
          </p:cNvSpPr>
          <p:nvPr>
            <p:ph type="title"/>
          </p:nvPr>
        </p:nvSpPr>
        <p:spPr>
          <a:xfrm>
            <a:off x="4831822" y="274638"/>
            <a:ext cx="3854978" cy="1143000"/>
          </a:xfrm>
        </p:spPr>
        <p:txBody>
          <a:bodyPr>
            <a:normAutofit/>
          </a:bodyPr>
          <a:lstStyle/>
          <a:p>
            <a:r>
              <a:rPr lang="en-US" sz="2700" dirty="0" smtClean="0"/>
              <a:t>Sounds and Seismology</a:t>
            </a:r>
            <a:r>
              <a:rPr lang="en-US" sz="2700" dirty="0"/>
              <a:t/>
            </a:r>
            <a:br>
              <a:rPr lang="en-US" sz="2700" dirty="0"/>
            </a:br>
            <a:r>
              <a:rPr lang="en-US" sz="1600" dirty="0">
                <a:solidFill>
                  <a:srgbClr val="800000"/>
                </a:solidFill>
              </a:rPr>
              <a:t>http://</a:t>
            </a:r>
            <a:r>
              <a:rPr lang="en-US" sz="1600" dirty="0" err="1">
                <a:solidFill>
                  <a:srgbClr val="800000"/>
                </a:solidFill>
              </a:rPr>
              <a:t>en.wikipedia.org</a:t>
            </a:r>
            <a:r>
              <a:rPr lang="en-US" sz="1600" dirty="0">
                <a:solidFill>
                  <a:srgbClr val="800000"/>
                </a:solidFill>
              </a:rPr>
              <a:t>/wiki/Tornado</a:t>
            </a:r>
          </a:p>
        </p:txBody>
      </p:sp>
      <p:sp>
        <p:nvSpPr>
          <p:cNvPr id="7" name="TextBox 6"/>
          <p:cNvSpPr txBox="1"/>
          <p:nvPr/>
        </p:nvSpPr>
        <p:spPr>
          <a:xfrm>
            <a:off x="4658360" y="5400104"/>
            <a:ext cx="4191001" cy="1077218"/>
          </a:xfrm>
          <a:prstGeom prst="rect">
            <a:avLst/>
          </a:prstGeom>
          <a:noFill/>
        </p:spPr>
        <p:txBody>
          <a:bodyPr wrap="square" rtlCol="0">
            <a:spAutoFit/>
          </a:bodyPr>
          <a:lstStyle/>
          <a:p>
            <a:pPr algn="ctr"/>
            <a:r>
              <a:rPr lang="en-US" sz="1600" dirty="0" smtClean="0">
                <a:solidFill>
                  <a:srgbClr val="800000"/>
                </a:solidFill>
                <a:latin typeface="Helvetica Neue Light"/>
                <a:cs typeface="Helvetica Neue Light"/>
              </a:rPr>
              <a:t>“An </a:t>
            </a:r>
            <a:r>
              <a:rPr lang="en-US" sz="1600" dirty="0">
                <a:solidFill>
                  <a:srgbClr val="800000"/>
                </a:solidFill>
                <a:latin typeface="Helvetica Neue Light"/>
                <a:cs typeface="Helvetica Neue Light"/>
              </a:rPr>
              <a:t>illustration of generation of infrasound in tornadoes by the </a:t>
            </a:r>
            <a:r>
              <a:rPr lang="en-US" sz="1600" dirty="0" smtClean="0">
                <a:solidFill>
                  <a:srgbClr val="800000"/>
                </a:solidFill>
                <a:latin typeface="Helvetica Neue Light"/>
                <a:cs typeface="Helvetica Neue Light"/>
              </a:rPr>
              <a:t>NOAA Earth </a:t>
            </a:r>
            <a:r>
              <a:rPr lang="en-US" sz="1600" dirty="0">
                <a:solidFill>
                  <a:srgbClr val="800000"/>
                </a:solidFill>
                <a:latin typeface="Helvetica Neue Light"/>
                <a:cs typeface="Helvetica Neue Light"/>
              </a:rPr>
              <a:t>System Research Laboratory's Infrasound </a:t>
            </a:r>
            <a:r>
              <a:rPr lang="en-US" sz="1600" dirty="0" smtClean="0">
                <a:solidFill>
                  <a:srgbClr val="800000"/>
                </a:solidFill>
                <a:latin typeface="Helvetica Neue Light"/>
                <a:cs typeface="Helvetica Neue Light"/>
              </a:rPr>
              <a:t>Program”</a:t>
            </a:r>
            <a:endParaRPr lang="en-US" sz="1600" dirty="0">
              <a:solidFill>
                <a:srgbClr val="800000"/>
              </a:solidFill>
              <a:latin typeface="Helvetica Neue Light"/>
              <a:cs typeface="Helvetica Neue Light"/>
            </a:endParaRPr>
          </a:p>
          <a:p>
            <a:pPr algn="ctr"/>
            <a:endParaRPr lang="en-US" sz="1600" dirty="0">
              <a:solidFill>
                <a:srgbClr val="800000"/>
              </a:solidFill>
              <a:latin typeface="Helvetica Neue Light"/>
              <a:cs typeface="Helvetica Neue Light"/>
            </a:endParaRPr>
          </a:p>
        </p:txBody>
      </p:sp>
    </p:spTree>
    <p:extLst>
      <p:ext uri="{BB962C8B-B14F-4D97-AF65-F5344CB8AC3E}">
        <p14:creationId xmlns:p14="http://schemas.microsoft.com/office/powerpoint/2010/main" val="900232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274638"/>
            <a:ext cx="4038600" cy="1143000"/>
          </a:xfrm>
        </p:spPr>
        <p:txBody>
          <a:bodyPr>
            <a:normAutofit/>
          </a:bodyPr>
          <a:lstStyle/>
          <a:p>
            <a:r>
              <a:rPr lang="en-US" dirty="0" smtClean="0"/>
              <a:t>Fujita Scale</a:t>
            </a:r>
            <a:br>
              <a:rPr lang="en-US" dirty="0" smtClean="0"/>
            </a:br>
            <a:r>
              <a:rPr lang="en-US" sz="1600" dirty="0">
                <a:solidFill>
                  <a:srgbClr val="800000"/>
                </a:solidFill>
              </a:rPr>
              <a:t>http://</a:t>
            </a:r>
            <a:r>
              <a:rPr lang="en-US" sz="1600" dirty="0" err="1">
                <a:solidFill>
                  <a:srgbClr val="800000"/>
                </a:solidFill>
              </a:rPr>
              <a:t>en.wikipedia.org</a:t>
            </a:r>
            <a:r>
              <a:rPr lang="en-US" sz="1600" dirty="0">
                <a:solidFill>
                  <a:srgbClr val="800000"/>
                </a:solidFill>
              </a:rPr>
              <a:t>/wiki/</a:t>
            </a:r>
            <a:r>
              <a:rPr lang="en-US" sz="1600" dirty="0" err="1">
                <a:solidFill>
                  <a:srgbClr val="800000"/>
                </a:solidFill>
              </a:rPr>
              <a:t>Fujita_scale</a:t>
            </a:r>
            <a:endParaRPr lang="en-US" sz="1600" dirty="0"/>
          </a:p>
        </p:txBody>
      </p:sp>
      <p:sp>
        <p:nvSpPr>
          <p:cNvPr id="3" name="Content Placeholder 2"/>
          <p:cNvSpPr>
            <a:spLocks noGrp="1"/>
          </p:cNvSpPr>
          <p:nvPr>
            <p:ph sz="half" idx="1"/>
          </p:nvPr>
        </p:nvSpPr>
        <p:spPr>
          <a:xfrm>
            <a:off x="457200" y="634951"/>
            <a:ext cx="4038600" cy="5659869"/>
          </a:xfrm>
        </p:spPr>
        <p:txBody>
          <a:bodyPr>
            <a:noAutofit/>
          </a:bodyPr>
          <a:lstStyle/>
          <a:p>
            <a:r>
              <a:rPr lang="en-US" sz="1600" dirty="0" smtClean="0"/>
              <a:t>“</a:t>
            </a:r>
            <a:r>
              <a:rPr lang="en-US" sz="1600" dirty="0" smtClean="0">
                <a:solidFill>
                  <a:srgbClr val="000000"/>
                </a:solidFill>
              </a:rPr>
              <a:t>The </a:t>
            </a:r>
            <a:r>
              <a:rPr lang="en-US" sz="1600" dirty="0">
                <a:solidFill>
                  <a:srgbClr val="000000"/>
                </a:solidFill>
              </a:rPr>
              <a:t>original scale as derived by Fujita was a theoretical 13-level scale (F0–F12) designed to smoothly connect the Beaufort scale and the Mach number scale.</a:t>
            </a:r>
            <a:r>
              <a:rPr lang="en-US" sz="1600" dirty="0"/>
              <a:t> </a:t>
            </a:r>
            <a:endParaRPr lang="en-US" sz="1600" dirty="0" smtClean="0"/>
          </a:p>
          <a:p>
            <a:r>
              <a:rPr lang="en-US" sz="1600" dirty="0" smtClean="0"/>
              <a:t>F1 </a:t>
            </a:r>
            <a:r>
              <a:rPr lang="en-US" sz="1600" dirty="0"/>
              <a:t>corresponds to the twelfth level of the Beaufort scale, and F12 corresponds to Mach number 1.0. </a:t>
            </a:r>
            <a:endParaRPr lang="en-US" sz="1600" dirty="0" smtClean="0"/>
          </a:p>
          <a:p>
            <a:r>
              <a:rPr lang="en-US" sz="1600" dirty="0" smtClean="0"/>
              <a:t>F0 </a:t>
            </a:r>
            <a:r>
              <a:rPr lang="en-US" sz="1600" dirty="0"/>
              <a:t>was placed at a position specifying no damage (approximately the eighth level of the Beaufort scale), in analogy to how the Beaufort's </a:t>
            </a:r>
            <a:r>
              <a:rPr lang="en-US" sz="1600" dirty="0" err="1"/>
              <a:t>zeroth</a:t>
            </a:r>
            <a:r>
              <a:rPr lang="en-US" sz="1600" dirty="0"/>
              <a:t> level specifies little to no wind. </a:t>
            </a:r>
            <a:endParaRPr lang="en-US" sz="1600" dirty="0" smtClean="0"/>
          </a:p>
          <a:p>
            <a:r>
              <a:rPr lang="en-US" sz="1600" dirty="0" smtClean="0"/>
              <a:t>From </a:t>
            </a:r>
            <a:r>
              <a:rPr lang="en-US" sz="1600" dirty="0"/>
              <a:t>these wind speed numbers, qualitative descriptions of damage were made for each category of the Fujita scale, and then these descriptions were used to classify </a:t>
            </a:r>
            <a:r>
              <a:rPr lang="en-US" sz="1600" dirty="0" smtClean="0"/>
              <a:t>tornadoes.</a:t>
            </a:r>
            <a:endParaRPr lang="en-US" sz="1600" dirty="0"/>
          </a:p>
          <a:p>
            <a:r>
              <a:rPr lang="en-US" sz="1600" dirty="0" smtClean="0"/>
              <a:t>The </a:t>
            </a:r>
            <a:r>
              <a:rPr lang="en-US" sz="1600" dirty="0"/>
              <a:t>diagram on the right illustrates the relationship between the Beaufort, Fujita, and Mach number scales</a:t>
            </a:r>
            <a:r>
              <a:rPr lang="en-US" sz="1600" dirty="0" smtClean="0"/>
              <a:t>.”</a:t>
            </a:r>
            <a:endParaRPr lang="en-US" sz="1600" dirty="0"/>
          </a:p>
        </p:txBody>
      </p:sp>
      <p:pic>
        <p:nvPicPr>
          <p:cNvPr id="5" name="Content Placeholder 4" descr="428px-Fujita_scale_technical.png"/>
          <p:cNvPicPr>
            <a:picLocks noGrp="1" noChangeAspect="1"/>
          </p:cNvPicPr>
          <p:nvPr>
            <p:ph sz="half" idx="2"/>
          </p:nvPr>
        </p:nvPicPr>
        <p:blipFill>
          <a:blip r:embed="rId2">
            <a:extLst>
              <a:ext uri="{28A0092B-C50C-407E-A947-70E740481C1C}">
                <a14:useLocalDpi xmlns:a14="http://schemas.microsoft.com/office/drawing/2010/main" val="0"/>
              </a:ext>
            </a:extLst>
          </a:blip>
          <a:srcRect l="-8376" r="-8376"/>
          <a:stretch>
            <a:fillRect/>
          </a:stretch>
        </p:blipFill>
        <p:spPr/>
      </p:pic>
    </p:spTree>
    <p:extLst>
      <p:ext uri="{BB962C8B-B14F-4D97-AF65-F5344CB8AC3E}">
        <p14:creationId xmlns:p14="http://schemas.microsoft.com/office/powerpoint/2010/main" val="34971048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611" y="274638"/>
            <a:ext cx="8131190" cy="1143000"/>
          </a:xfrm>
        </p:spPr>
        <p:txBody>
          <a:bodyPr>
            <a:normAutofit/>
          </a:bodyPr>
          <a:lstStyle/>
          <a:p>
            <a:r>
              <a:rPr lang="en-US" dirty="0" smtClean="0"/>
              <a:t>Fujita </a:t>
            </a:r>
            <a:r>
              <a:rPr lang="en-US" dirty="0"/>
              <a:t>Scale</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Fujita_scale</a:t>
            </a:r>
            <a:endParaRPr lang="en-US" sz="1800" dirty="0">
              <a:solidFill>
                <a:srgbClr val="800000"/>
              </a:solidFill>
            </a:endParaRPr>
          </a:p>
        </p:txBody>
      </p:sp>
      <p:sp>
        <p:nvSpPr>
          <p:cNvPr id="3" name="Content Placeholder 2"/>
          <p:cNvSpPr>
            <a:spLocks noGrp="1"/>
          </p:cNvSpPr>
          <p:nvPr>
            <p:ph sz="half" idx="1"/>
          </p:nvPr>
        </p:nvSpPr>
        <p:spPr>
          <a:xfrm>
            <a:off x="457200" y="1656815"/>
            <a:ext cx="4038600" cy="4901052"/>
          </a:xfrm>
        </p:spPr>
        <p:txBody>
          <a:bodyPr>
            <a:noAutofit/>
          </a:bodyPr>
          <a:lstStyle/>
          <a:p>
            <a:r>
              <a:rPr lang="en-US" sz="1600" dirty="0" smtClean="0"/>
              <a:t>“At </a:t>
            </a:r>
            <a:r>
              <a:rPr lang="en-US" sz="1600" dirty="0"/>
              <a:t>the time Fujita derived the scale, little information was available on damage caused by wind, so the original scale presented little more than educated guesses at wind speed ranges for specific tiers of damage. </a:t>
            </a:r>
            <a:endParaRPr lang="en-US" sz="1600" dirty="0" smtClean="0"/>
          </a:p>
          <a:p>
            <a:r>
              <a:rPr lang="en-US" sz="1600" dirty="0" smtClean="0">
                <a:solidFill>
                  <a:srgbClr val="000000"/>
                </a:solidFill>
              </a:rPr>
              <a:t>Fujita </a:t>
            </a:r>
            <a:r>
              <a:rPr lang="en-US" sz="1600" dirty="0">
                <a:solidFill>
                  <a:srgbClr val="000000"/>
                </a:solidFill>
              </a:rPr>
              <a:t>intended that only F0–F5 be used in practice, as this covered all possible levels of damage to frame homes as well as the expected estimated bounds of wind speeds. </a:t>
            </a:r>
            <a:endParaRPr lang="en-US" sz="1600" dirty="0" smtClean="0">
              <a:solidFill>
                <a:srgbClr val="000000"/>
              </a:solidFill>
            </a:endParaRPr>
          </a:p>
          <a:p>
            <a:r>
              <a:rPr lang="en-US" sz="1600" dirty="0" smtClean="0"/>
              <a:t>He </a:t>
            </a:r>
            <a:r>
              <a:rPr lang="en-US" sz="1600" dirty="0"/>
              <a:t>did, however, add a description for F6, which he phrased as "inconceivable tornado", to allow for wind speeds exceeding F5 and for possible future advancements in damage analysis which might show it</a:t>
            </a:r>
            <a:r>
              <a:rPr lang="en-US" sz="1600" dirty="0" smtClean="0"/>
              <a:t>.”</a:t>
            </a:r>
            <a:endParaRPr lang="en-US" sz="1600" dirty="0"/>
          </a:p>
          <a:p>
            <a:endParaRPr lang="en-US" sz="1600" dirty="0"/>
          </a:p>
        </p:txBody>
      </p:sp>
      <p:pic>
        <p:nvPicPr>
          <p:cNvPr id="5" name="Content Placeholder 4" descr="428px-Fujita_scale_technical.png"/>
          <p:cNvPicPr>
            <a:picLocks noGrp="1" noChangeAspect="1"/>
          </p:cNvPicPr>
          <p:nvPr>
            <p:ph sz="half" idx="2"/>
          </p:nvPr>
        </p:nvPicPr>
        <p:blipFill>
          <a:blip r:embed="rId2">
            <a:extLst>
              <a:ext uri="{28A0092B-C50C-407E-A947-70E740481C1C}">
                <a14:useLocalDpi xmlns:a14="http://schemas.microsoft.com/office/drawing/2010/main" val="0"/>
              </a:ext>
            </a:extLst>
          </a:blip>
          <a:srcRect l="-8376" r="-8376"/>
          <a:stretch>
            <a:fillRect/>
          </a:stretch>
        </p:blipFill>
        <p:spPr/>
      </p:pic>
    </p:spTree>
    <p:extLst>
      <p:ext uri="{BB962C8B-B14F-4D97-AF65-F5344CB8AC3E}">
        <p14:creationId xmlns:p14="http://schemas.microsoft.com/office/powerpoint/2010/main" val="20724528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Fujita Scale</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Fujita_scale</a:t>
            </a:r>
            <a:endParaRPr lang="en-US" sz="1800" dirty="0">
              <a:solidFill>
                <a:srgbClr val="800000"/>
              </a:solidFill>
            </a:endParaRPr>
          </a:p>
        </p:txBody>
      </p:sp>
      <p:sp>
        <p:nvSpPr>
          <p:cNvPr id="5" name="Content Placeholder 4"/>
          <p:cNvSpPr>
            <a:spLocks noGrp="1"/>
          </p:cNvSpPr>
          <p:nvPr>
            <p:ph sz="half" idx="1"/>
          </p:nvPr>
        </p:nvSpPr>
        <p:spPr/>
        <p:txBody>
          <a:bodyPr>
            <a:noAutofit/>
          </a:bodyPr>
          <a:lstStyle/>
          <a:p>
            <a:r>
              <a:rPr lang="en-US" sz="1600" dirty="0" smtClean="0"/>
              <a:t>“</a:t>
            </a:r>
            <a:r>
              <a:rPr lang="en-US" sz="1600" dirty="0" smtClean="0">
                <a:solidFill>
                  <a:srgbClr val="000000"/>
                </a:solidFill>
              </a:rPr>
              <a:t>The </a:t>
            </a:r>
            <a:r>
              <a:rPr lang="en-US" sz="1600" dirty="0">
                <a:solidFill>
                  <a:srgbClr val="000000"/>
                </a:solidFill>
              </a:rPr>
              <a:t>Fujita scale (F-Scale), or Fujita–Pearson scale, is a scale for rating tornado intensity, based primarily on the damage tornadoes inflict on human-built structures and vegetation</a:t>
            </a:r>
            <a:r>
              <a:rPr lang="en-US" sz="1600" dirty="0"/>
              <a:t>. </a:t>
            </a:r>
            <a:endParaRPr lang="en-US" sz="1600" dirty="0" smtClean="0"/>
          </a:p>
          <a:p>
            <a:r>
              <a:rPr lang="en-US" sz="1600" dirty="0" smtClean="0"/>
              <a:t>The </a:t>
            </a:r>
            <a:r>
              <a:rPr lang="en-US" sz="1600" dirty="0"/>
              <a:t>official Fujita scale category is determined by meteorologists and engineers after a ground or aerial damage survey, or </a:t>
            </a:r>
            <a:r>
              <a:rPr lang="en-US" sz="1600" dirty="0" smtClean="0"/>
              <a:t>both.</a:t>
            </a:r>
          </a:p>
          <a:p>
            <a:r>
              <a:rPr lang="en-US" sz="1600" dirty="0" smtClean="0"/>
              <a:t>Depending </a:t>
            </a:r>
            <a:r>
              <a:rPr lang="en-US" sz="1600" dirty="0"/>
              <a:t>on the circumstances, ground-swirl patterns (</a:t>
            </a:r>
            <a:r>
              <a:rPr lang="en-US" sz="1600" dirty="0" err="1"/>
              <a:t>cycloidal</a:t>
            </a:r>
            <a:r>
              <a:rPr lang="en-US" sz="1600" dirty="0"/>
              <a:t> marks), radar tracking, eyewitness testimonies, media reports and damage imagery, as well as photogrammetry or </a:t>
            </a:r>
            <a:r>
              <a:rPr lang="en-US" sz="1600" dirty="0" err="1"/>
              <a:t>videogrammetry</a:t>
            </a:r>
            <a:r>
              <a:rPr lang="en-US" sz="1600" dirty="0"/>
              <a:t> if motion picture recording is </a:t>
            </a:r>
            <a:r>
              <a:rPr lang="en-US" sz="1600" dirty="0" smtClean="0"/>
              <a:t>available can also be used. </a:t>
            </a:r>
          </a:p>
          <a:p>
            <a:r>
              <a:rPr lang="en-US" sz="1600" dirty="0" smtClean="0"/>
              <a:t>The </a:t>
            </a:r>
            <a:r>
              <a:rPr lang="en-US" sz="1600" dirty="0"/>
              <a:t>F-Scale was replaced with the Enhanced Fujita Scale (EF-Scale) in the United States in February 2007</a:t>
            </a:r>
            <a:r>
              <a:rPr lang="en-US" sz="1600" dirty="0" smtClean="0"/>
              <a:t>.”</a:t>
            </a:r>
            <a:endParaRPr lang="en-US" sz="1600" dirty="0"/>
          </a:p>
          <a:p>
            <a:endParaRPr lang="en-US" sz="1600" dirty="0"/>
          </a:p>
        </p:txBody>
      </p:sp>
      <p:pic>
        <p:nvPicPr>
          <p:cNvPr id="7" name="Content Placeholder 6" descr="Screen Shot 2013-12-30 at 6.50.34 PM.png"/>
          <p:cNvPicPr>
            <a:picLocks noGrp="1" noChangeAspect="1"/>
          </p:cNvPicPr>
          <p:nvPr>
            <p:ph sz="half" idx="2"/>
          </p:nvPr>
        </p:nvPicPr>
        <p:blipFill>
          <a:blip r:embed="rId2">
            <a:extLst>
              <a:ext uri="{28A0092B-C50C-407E-A947-70E740481C1C}">
                <a14:useLocalDpi xmlns:a14="http://schemas.microsoft.com/office/drawing/2010/main" val="0"/>
              </a:ext>
            </a:extLst>
          </a:blip>
          <a:srcRect t="-26369" b="-26369"/>
          <a:stretch>
            <a:fillRect/>
          </a:stretch>
        </p:blipFill>
        <p:spPr/>
      </p:pic>
    </p:spTree>
    <p:extLst>
      <p:ext uri="{BB962C8B-B14F-4D97-AF65-F5344CB8AC3E}">
        <p14:creationId xmlns:p14="http://schemas.microsoft.com/office/powerpoint/2010/main" val="1263299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ars_occurence_hazar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893" y="4138988"/>
            <a:ext cx="3657600" cy="2297487"/>
          </a:xfrm>
          <a:prstGeom prst="rect">
            <a:avLst/>
          </a:prstGeom>
        </p:spPr>
      </p:pic>
      <p:pic>
        <p:nvPicPr>
          <p:cNvPr id="13" name="Picture 12" descr="bars_killed_hazard_ne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993" y="4195032"/>
            <a:ext cx="3657600" cy="2297487"/>
          </a:xfrm>
          <a:prstGeom prst="rect">
            <a:avLst/>
          </a:prstGeom>
        </p:spPr>
      </p:pic>
      <p:pic>
        <p:nvPicPr>
          <p:cNvPr id="11" name="Picture 10" descr="bars_damage_hazard_ne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9893" y="1625239"/>
            <a:ext cx="3657600" cy="2297487"/>
          </a:xfrm>
          <a:prstGeom prst="rect">
            <a:avLst/>
          </a:prstGeom>
        </p:spPr>
      </p:pic>
      <p:pic>
        <p:nvPicPr>
          <p:cNvPr id="2" name="Picture 1" descr="bars_affected_hazard_ne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1625239"/>
            <a:ext cx="3657600" cy="2297487"/>
          </a:xfrm>
          <a:prstGeom prst="rect">
            <a:avLst/>
          </a:prstGeom>
        </p:spPr>
      </p:pic>
      <p:sp>
        <p:nvSpPr>
          <p:cNvPr id="4" name="Title 3"/>
          <p:cNvSpPr>
            <a:spLocks noGrp="1"/>
          </p:cNvSpPr>
          <p:nvPr>
            <p:ph type="title"/>
          </p:nvPr>
        </p:nvSpPr>
        <p:spPr/>
        <p:txBody>
          <a:bodyPr>
            <a:normAutofit/>
          </a:bodyPr>
          <a:lstStyle/>
          <a:p>
            <a:r>
              <a:rPr lang="en-US" dirty="0" smtClean="0"/>
              <a:t>Global Tornado Statistics, 1980-2008</a:t>
            </a:r>
            <a:r>
              <a:rPr lang="en-US" dirty="0"/>
              <a:t/>
            </a:r>
            <a:br>
              <a:rPr lang="en-US" dirty="0"/>
            </a:br>
            <a:r>
              <a:rPr lang="en-US" sz="1800" dirty="0">
                <a:solidFill>
                  <a:srgbClr val="800000"/>
                </a:solidFill>
              </a:rPr>
              <a:t>http://</a:t>
            </a:r>
            <a:r>
              <a:rPr lang="en-US" sz="1800" dirty="0" err="1">
                <a:solidFill>
                  <a:srgbClr val="800000"/>
                </a:solidFill>
              </a:rPr>
              <a:t>www.preventionweb.net</a:t>
            </a:r>
            <a:r>
              <a:rPr lang="en-US" sz="1800" dirty="0">
                <a:solidFill>
                  <a:srgbClr val="800000"/>
                </a:solidFill>
              </a:rPr>
              <a:t>/</a:t>
            </a:r>
            <a:r>
              <a:rPr lang="en-US" sz="1800" dirty="0" err="1">
                <a:solidFill>
                  <a:srgbClr val="800000"/>
                </a:solidFill>
              </a:rPr>
              <a:t>english</a:t>
            </a:r>
            <a:r>
              <a:rPr lang="en-US" sz="1800" dirty="0">
                <a:solidFill>
                  <a:srgbClr val="800000"/>
                </a:solidFill>
              </a:rPr>
              <a:t>/hazards/statistics/?hid</a:t>
            </a:r>
            <a:r>
              <a:rPr lang="en-US" sz="1800" dirty="0" smtClean="0">
                <a:solidFill>
                  <a:srgbClr val="800000"/>
                </a:solidFill>
              </a:rPr>
              <a:t>=70</a:t>
            </a:r>
            <a:endParaRPr lang="en-US" sz="1800" dirty="0">
              <a:solidFill>
                <a:srgbClr val="800000"/>
              </a:solidFill>
            </a:endParaRPr>
          </a:p>
        </p:txBody>
      </p:sp>
      <p:sp>
        <p:nvSpPr>
          <p:cNvPr id="6" name="TextBox 5"/>
          <p:cNvSpPr txBox="1"/>
          <p:nvPr/>
        </p:nvSpPr>
        <p:spPr>
          <a:xfrm>
            <a:off x="881914" y="1582829"/>
            <a:ext cx="1399306" cy="276999"/>
          </a:xfrm>
          <a:prstGeom prst="rect">
            <a:avLst/>
          </a:prstGeom>
          <a:noFill/>
        </p:spPr>
        <p:txBody>
          <a:bodyPr wrap="square" rtlCol="0">
            <a:spAutoFit/>
          </a:bodyPr>
          <a:lstStyle/>
          <a:p>
            <a:pPr algn="ctr"/>
            <a:r>
              <a:rPr lang="en-US" sz="1200" dirty="0" smtClean="0">
                <a:latin typeface="Helvetica Neue Light"/>
                <a:cs typeface="Helvetica Neue Light"/>
              </a:rPr>
              <a:t>Persons Affected</a:t>
            </a:r>
            <a:endParaRPr lang="en-US" sz="1200" dirty="0">
              <a:latin typeface="Helvetica Neue Light"/>
              <a:cs typeface="Helvetica Neue Light"/>
            </a:endParaRPr>
          </a:p>
        </p:txBody>
      </p:sp>
      <p:sp>
        <p:nvSpPr>
          <p:cNvPr id="8" name="TextBox 7"/>
          <p:cNvSpPr txBox="1"/>
          <p:nvPr/>
        </p:nvSpPr>
        <p:spPr>
          <a:xfrm>
            <a:off x="4997054" y="1601275"/>
            <a:ext cx="2458072" cy="276999"/>
          </a:xfrm>
          <a:prstGeom prst="rect">
            <a:avLst/>
          </a:prstGeom>
          <a:noFill/>
        </p:spPr>
        <p:txBody>
          <a:bodyPr wrap="square" rtlCol="0">
            <a:spAutoFit/>
          </a:bodyPr>
          <a:lstStyle/>
          <a:p>
            <a:pPr algn="ctr"/>
            <a:r>
              <a:rPr lang="en-US" sz="1200" dirty="0" smtClean="0">
                <a:latin typeface="Helvetica Neue Light"/>
                <a:cs typeface="Helvetica Neue Light"/>
              </a:rPr>
              <a:t>Economic Damage (USD in B$)</a:t>
            </a:r>
            <a:endParaRPr lang="en-US" sz="1200" dirty="0">
              <a:latin typeface="Helvetica Neue Light"/>
              <a:cs typeface="Helvetica Neue Light"/>
            </a:endParaRPr>
          </a:p>
        </p:txBody>
      </p:sp>
      <p:sp>
        <p:nvSpPr>
          <p:cNvPr id="10" name="TextBox 9"/>
          <p:cNvSpPr txBox="1"/>
          <p:nvPr/>
        </p:nvSpPr>
        <p:spPr>
          <a:xfrm>
            <a:off x="810893" y="4169632"/>
            <a:ext cx="1399306" cy="276999"/>
          </a:xfrm>
          <a:prstGeom prst="rect">
            <a:avLst/>
          </a:prstGeom>
          <a:noFill/>
        </p:spPr>
        <p:txBody>
          <a:bodyPr wrap="square" rtlCol="0">
            <a:spAutoFit/>
          </a:bodyPr>
          <a:lstStyle/>
          <a:p>
            <a:pPr algn="ctr"/>
            <a:r>
              <a:rPr lang="en-US" sz="1200" dirty="0" smtClean="0">
                <a:latin typeface="Helvetica Neue Light"/>
                <a:cs typeface="Helvetica Neue Light"/>
              </a:rPr>
              <a:t>Persons Killed</a:t>
            </a:r>
            <a:endParaRPr lang="en-US" sz="1200" dirty="0">
              <a:latin typeface="Helvetica Neue Light"/>
              <a:cs typeface="Helvetica Neue Light"/>
            </a:endParaRPr>
          </a:p>
        </p:txBody>
      </p:sp>
      <p:sp>
        <p:nvSpPr>
          <p:cNvPr id="12" name="TextBox 11"/>
          <p:cNvSpPr txBox="1"/>
          <p:nvPr/>
        </p:nvSpPr>
        <p:spPr>
          <a:xfrm>
            <a:off x="4902514" y="4119097"/>
            <a:ext cx="2458072" cy="276999"/>
          </a:xfrm>
          <a:prstGeom prst="rect">
            <a:avLst/>
          </a:prstGeom>
          <a:noFill/>
        </p:spPr>
        <p:txBody>
          <a:bodyPr wrap="square" rtlCol="0">
            <a:spAutoFit/>
          </a:bodyPr>
          <a:lstStyle/>
          <a:p>
            <a:pPr algn="ctr"/>
            <a:r>
              <a:rPr lang="en-US" sz="1200" dirty="0" smtClean="0">
                <a:latin typeface="Helvetica Neue Light"/>
                <a:cs typeface="Helvetica Neue Light"/>
              </a:rPr>
              <a:t>Number of Reported Events</a:t>
            </a:r>
            <a:endParaRPr lang="en-US" sz="1200" dirty="0">
              <a:latin typeface="Helvetica Neue Light"/>
              <a:cs typeface="Helvetica Neue Light"/>
            </a:endParaRPr>
          </a:p>
        </p:txBody>
      </p:sp>
    </p:spTree>
    <p:extLst>
      <p:ext uri="{BB962C8B-B14F-4D97-AF65-F5344CB8AC3E}">
        <p14:creationId xmlns:p14="http://schemas.microsoft.com/office/powerpoint/2010/main" val="31355531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Fujita Scale: Relation to Damage</a:t>
            </a:r>
            <a:br>
              <a:rPr lang="en-US" dirty="0" smtClean="0"/>
            </a:br>
            <a:r>
              <a:rPr lang="en-US" sz="1800" dirty="0" smtClean="0">
                <a:solidFill>
                  <a:srgbClr val="800000"/>
                </a:solidFill>
              </a:rPr>
              <a:t>http</a:t>
            </a:r>
            <a:r>
              <a:rPr lang="en-US" sz="1800" dirty="0">
                <a:solidFill>
                  <a:srgbClr val="800000"/>
                </a:solidFill>
              </a:rPr>
              <a:t>://</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Fujita_scale</a:t>
            </a:r>
            <a:endParaRPr lang="en-US" dirty="0"/>
          </a:p>
        </p:txBody>
      </p:sp>
      <p:pic>
        <p:nvPicPr>
          <p:cNvPr id="7" name="Content Placeholder 6" descr="Screen Shot 2013-12-30 at 6.49.16 PM.png"/>
          <p:cNvPicPr>
            <a:picLocks noGrp="1" noChangeAspect="1"/>
          </p:cNvPicPr>
          <p:nvPr>
            <p:ph idx="1"/>
          </p:nvPr>
        </p:nvPicPr>
        <p:blipFill>
          <a:blip r:embed="rId2">
            <a:extLst>
              <a:ext uri="{28A0092B-C50C-407E-A947-70E740481C1C}">
                <a14:useLocalDpi xmlns:a14="http://schemas.microsoft.com/office/drawing/2010/main" val="0"/>
              </a:ext>
            </a:extLst>
          </a:blip>
          <a:srcRect l="-1433" r="-1433"/>
          <a:stretch>
            <a:fillRect/>
          </a:stretch>
        </p:blipFill>
        <p:spPr/>
      </p:pic>
    </p:spTree>
    <p:extLst>
      <p:ext uri="{BB962C8B-B14F-4D97-AF65-F5344CB8AC3E}">
        <p14:creationId xmlns:p14="http://schemas.microsoft.com/office/powerpoint/2010/main" val="13115063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Enhanced </a:t>
            </a:r>
            <a:r>
              <a:rPr lang="en-US" dirty="0"/>
              <a:t>Fujita Scale</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Enhanced_Fujita_scale</a:t>
            </a:r>
            <a:endParaRPr lang="en-US" sz="1800" dirty="0">
              <a:solidFill>
                <a:srgbClr val="800000"/>
              </a:solidFill>
            </a:endParaRPr>
          </a:p>
        </p:txBody>
      </p:sp>
      <p:sp>
        <p:nvSpPr>
          <p:cNvPr id="3" name="Content Placeholder 2"/>
          <p:cNvSpPr>
            <a:spLocks noGrp="1"/>
          </p:cNvSpPr>
          <p:nvPr>
            <p:ph idx="1"/>
          </p:nvPr>
        </p:nvSpPr>
        <p:spPr>
          <a:xfrm>
            <a:off x="467122" y="1639884"/>
            <a:ext cx="8229600" cy="4525963"/>
          </a:xfrm>
        </p:spPr>
        <p:txBody>
          <a:bodyPr>
            <a:noAutofit/>
          </a:bodyPr>
          <a:lstStyle/>
          <a:p>
            <a:r>
              <a:rPr lang="en-US" sz="1800" dirty="0" smtClean="0"/>
              <a:t>“The </a:t>
            </a:r>
            <a:r>
              <a:rPr lang="en-US" sz="1800" dirty="0"/>
              <a:t>Enhanced Fujita Scale (EF scale) rates the strength of tornadoes in the United States and Canada based on the damage they cause</a:t>
            </a:r>
            <a:r>
              <a:rPr lang="en-US" sz="1800" dirty="0" smtClean="0"/>
              <a:t>.</a:t>
            </a:r>
            <a:r>
              <a:rPr lang="en-US" sz="1800" dirty="0"/>
              <a:t> </a:t>
            </a:r>
          </a:p>
          <a:p>
            <a:r>
              <a:rPr lang="en-US" sz="1800" dirty="0"/>
              <a:t>Implemented in place of the Fujita scale introduced in 1971 by Tetsuya Theodore Fujita, it began operational use in the United States on February 1, 2007, followed by Canada on April 1, 2013</a:t>
            </a:r>
            <a:r>
              <a:rPr lang="en-US" sz="1800" dirty="0" smtClean="0"/>
              <a:t>.</a:t>
            </a:r>
            <a:endParaRPr lang="en-US" sz="1800" dirty="0" smtClean="0"/>
          </a:p>
          <a:p>
            <a:r>
              <a:rPr lang="en-US" sz="1800" dirty="0" smtClean="0"/>
              <a:t>The </a:t>
            </a:r>
            <a:r>
              <a:rPr lang="en-US" sz="1800" dirty="0"/>
              <a:t>scale has the same basic design as the original Fujita scale—six categories from zero to five, representing increasing degrees of damage. </a:t>
            </a:r>
            <a:endParaRPr lang="en-US" sz="1800" dirty="0" smtClean="0"/>
          </a:p>
          <a:p>
            <a:r>
              <a:rPr lang="en-US" sz="1800" dirty="0" smtClean="0"/>
              <a:t>It </a:t>
            </a:r>
            <a:r>
              <a:rPr lang="en-US" sz="1800" dirty="0"/>
              <a:t>was revised to reflect better examinations of tornado damage surveys, so as to align wind speeds more closely with associated storm </a:t>
            </a:r>
            <a:r>
              <a:rPr lang="en-US" sz="1800" dirty="0" smtClean="0"/>
              <a:t>damage; the </a:t>
            </a:r>
            <a:r>
              <a:rPr lang="en-US" sz="1800" dirty="0"/>
              <a:t>new scale was publicly unveiled by the National Weather Service </a:t>
            </a:r>
            <a:r>
              <a:rPr lang="en-US" sz="1800" dirty="0" smtClean="0"/>
              <a:t>on </a:t>
            </a:r>
            <a:r>
              <a:rPr lang="en-US" sz="1800" dirty="0"/>
              <a:t>February 2, 2006. </a:t>
            </a:r>
            <a:endParaRPr lang="en-US" sz="1800" dirty="0" smtClean="0"/>
          </a:p>
          <a:p>
            <a:r>
              <a:rPr lang="en-US" sz="1800" dirty="0" smtClean="0">
                <a:solidFill>
                  <a:srgbClr val="000000"/>
                </a:solidFill>
              </a:rPr>
              <a:t>As </a:t>
            </a:r>
            <a:r>
              <a:rPr lang="en-US" sz="1800" dirty="0">
                <a:solidFill>
                  <a:srgbClr val="000000"/>
                </a:solidFill>
              </a:rPr>
              <a:t>with the Fujita scale, the Enhanced Fujita scale remains a damage scale and only a proxy for actual wind speeds. </a:t>
            </a:r>
            <a:endParaRPr lang="en-US" sz="1800" dirty="0" smtClean="0">
              <a:solidFill>
                <a:srgbClr val="000000"/>
              </a:solidFill>
            </a:endParaRPr>
          </a:p>
          <a:p>
            <a:r>
              <a:rPr lang="en-US" sz="1800" dirty="0" smtClean="0"/>
              <a:t>In </a:t>
            </a:r>
            <a:r>
              <a:rPr lang="en-US" sz="1800" dirty="0"/>
              <a:t>addition to damage to structures and vegetation, radar data, photogrammetry, and cycloidal marks (ground swirl patterns) may be utilized when available</a:t>
            </a:r>
            <a:r>
              <a:rPr lang="en-US" sz="1800" dirty="0" smtClean="0"/>
              <a:t>.”</a:t>
            </a:r>
            <a:endParaRPr lang="en-US" sz="1800" dirty="0"/>
          </a:p>
        </p:txBody>
      </p:sp>
    </p:spTree>
    <p:extLst>
      <p:ext uri="{BB962C8B-B14F-4D97-AF65-F5344CB8AC3E}">
        <p14:creationId xmlns:p14="http://schemas.microsoft.com/office/powerpoint/2010/main" val="19824107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Enhanced Fujita Scale</a:t>
            </a:r>
            <a:endParaRPr lang="en-US" dirty="0"/>
          </a:p>
        </p:txBody>
      </p:sp>
      <p:pic>
        <p:nvPicPr>
          <p:cNvPr id="8" name="Content Placeholder 7" descr="Screen Shot 2013-12-30 at 6.46.44 PM.png"/>
          <p:cNvPicPr>
            <a:picLocks noGrp="1" noChangeAspect="1"/>
          </p:cNvPicPr>
          <p:nvPr>
            <p:ph idx="1"/>
          </p:nvPr>
        </p:nvPicPr>
        <p:blipFill>
          <a:blip r:embed="rId2">
            <a:extLst>
              <a:ext uri="{28A0092B-C50C-407E-A947-70E740481C1C}">
                <a14:useLocalDpi xmlns:a14="http://schemas.microsoft.com/office/drawing/2010/main" val="0"/>
              </a:ext>
            </a:extLst>
          </a:blip>
          <a:srcRect l="-34534" r="-34534"/>
          <a:stretch>
            <a:fillRect/>
          </a:stretch>
        </p:blipFill>
        <p:spPr/>
      </p:pic>
    </p:spTree>
    <p:extLst>
      <p:ext uri="{BB962C8B-B14F-4D97-AF65-F5344CB8AC3E}">
        <p14:creationId xmlns:p14="http://schemas.microsoft.com/office/powerpoint/2010/main" val="29351153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079858" y="586732"/>
            <a:ext cx="3886772" cy="1143000"/>
          </a:xfrm>
        </p:spPr>
        <p:txBody>
          <a:bodyPr>
            <a:normAutofit fontScale="90000"/>
          </a:bodyPr>
          <a:lstStyle/>
          <a:p>
            <a:r>
              <a:rPr lang="en-US" dirty="0" smtClean="0"/>
              <a:t>Enhanced Fujita Scale</a:t>
            </a:r>
            <a:endParaRPr lang="en-US" dirty="0"/>
          </a:p>
        </p:txBody>
      </p:sp>
      <p:pic>
        <p:nvPicPr>
          <p:cNvPr id="3" name="Content Placeholder 2" descr="Screen Shot 2013-12-30 at 6.47.14 PM.png"/>
          <p:cNvPicPr>
            <a:picLocks noGrp="1" noChangeAspect="1"/>
          </p:cNvPicPr>
          <p:nvPr>
            <p:ph sz="half" idx="1"/>
          </p:nvPr>
        </p:nvPicPr>
        <p:blipFill>
          <a:blip r:embed="rId2">
            <a:extLst>
              <a:ext uri="{28A0092B-C50C-407E-A947-70E740481C1C}">
                <a14:useLocalDpi xmlns:a14="http://schemas.microsoft.com/office/drawing/2010/main" val="0"/>
              </a:ext>
            </a:extLst>
          </a:blip>
          <a:srcRect l="1582" r="1582"/>
          <a:stretch>
            <a:fillRect/>
          </a:stretch>
        </p:blipFill>
        <p:spPr>
          <a:xfrm>
            <a:off x="263484" y="728568"/>
            <a:ext cx="4816374" cy="5397596"/>
          </a:xfrm>
        </p:spPr>
      </p:pic>
      <p:pic>
        <p:nvPicPr>
          <p:cNvPr id="5" name="Content Placeholder 4" descr="Screen Shot 2013-12-30 at 6.51.58 PM.png"/>
          <p:cNvPicPr>
            <a:picLocks noGrp="1" noChangeAspect="1"/>
          </p:cNvPicPr>
          <p:nvPr>
            <p:ph sz="half" idx="2"/>
          </p:nvPr>
        </p:nvPicPr>
        <p:blipFill>
          <a:blip r:embed="rId3">
            <a:extLst>
              <a:ext uri="{28A0092B-C50C-407E-A947-70E740481C1C}">
                <a14:useLocalDpi xmlns:a14="http://schemas.microsoft.com/office/drawing/2010/main" val="0"/>
              </a:ext>
            </a:extLst>
          </a:blip>
          <a:srcRect t="-19985" b="-19985"/>
          <a:stretch>
            <a:fillRect/>
          </a:stretch>
        </p:blipFill>
        <p:spPr>
          <a:xfrm>
            <a:off x="5419402" y="1861796"/>
            <a:ext cx="3267398" cy="3661695"/>
          </a:xfrm>
        </p:spPr>
      </p:pic>
    </p:spTree>
    <p:extLst>
      <p:ext uri="{BB962C8B-B14F-4D97-AF65-F5344CB8AC3E}">
        <p14:creationId xmlns:p14="http://schemas.microsoft.com/office/powerpoint/2010/main" val="33184306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Locations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Tornado_climatology</a:t>
            </a:r>
            <a:endParaRPr lang="en-US" sz="1800" dirty="0">
              <a:solidFill>
                <a:srgbClr val="800000"/>
              </a:solidFill>
            </a:endParaRPr>
          </a:p>
        </p:txBody>
      </p:sp>
      <p:sp>
        <p:nvSpPr>
          <p:cNvPr id="5" name="Content Placeholder 4"/>
          <p:cNvSpPr>
            <a:spLocks noGrp="1"/>
          </p:cNvSpPr>
          <p:nvPr>
            <p:ph sz="half" idx="1"/>
          </p:nvPr>
        </p:nvSpPr>
        <p:spPr>
          <a:xfrm>
            <a:off x="895996" y="5174587"/>
            <a:ext cx="7504407" cy="1506888"/>
          </a:xfrm>
        </p:spPr>
        <p:txBody>
          <a:bodyPr>
            <a:noAutofit/>
          </a:bodyPr>
          <a:lstStyle/>
          <a:p>
            <a:r>
              <a:rPr lang="en-US" sz="1400" dirty="0" smtClean="0"/>
              <a:t>“Tornadoes </a:t>
            </a:r>
            <a:r>
              <a:rPr lang="en-US" sz="1400" dirty="0"/>
              <a:t>have been observed on every continent except Antarctica. </a:t>
            </a:r>
            <a:endParaRPr lang="en-US" sz="1400" dirty="0" smtClean="0"/>
          </a:p>
          <a:p>
            <a:r>
              <a:rPr lang="en-US" sz="1400" dirty="0" smtClean="0">
                <a:solidFill>
                  <a:srgbClr val="000000"/>
                </a:solidFill>
              </a:rPr>
              <a:t>However</a:t>
            </a:r>
            <a:r>
              <a:rPr lang="en-US" sz="1400" dirty="0">
                <a:solidFill>
                  <a:srgbClr val="000000"/>
                </a:solidFill>
              </a:rPr>
              <a:t>, the vast majority of tornadoes occur in the Tornado Alley </a:t>
            </a:r>
            <a:r>
              <a:rPr lang="en-US" sz="1400" dirty="0"/>
              <a:t>region of the United States, although they can occur nearly anywhere in North America</a:t>
            </a:r>
            <a:r>
              <a:rPr lang="en-US" sz="1400" dirty="0" smtClean="0"/>
              <a:t>.</a:t>
            </a:r>
          </a:p>
          <a:p>
            <a:r>
              <a:rPr lang="en-US" sz="1400" dirty="0" smtClean="0"/>
              <a:t>They </a:t>
            </a:r>
            <a:r>
              <a:rPr lang="en-US" sz="1400" dirty="0"/>
              <a:t>also occasionally occur in south-central and eastern Asia, northern and east-central South America, Southern Africa, northwestern and southeast Europe, western and southeastern Australia, and New Zealand</a:t>
            </a:r>
            <a:r>
              <a:rPr lang="en-US" sz="1400" dirty="0" smtClean="0"/>
              <a:t>.”</a:t>
            </a:r>
          </a:p>
        </p:txBody>
      </p:sp>
      <p:pic>
        <p:nvPicPr>
          <p:cNvPr id="7" name="Content Placeholder 6" descr="800px-Globdisttornado.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3223" b="-3115"/>
          <a:stretch/>
        </p:blipFill>
        <p:spPr>
          <a:xfrm>
            <a:off x="1364857" y="1554309"/>
            <a:ext cx="6421533" cy="3661832"/>
          </a:xfrm>
        </p:spPr>
      </p:pic>
    </p:spTree>
    <p:extLst>
      <p:ext uri="{BB962C8B-B14F-4D97-AF65-F5344CB8AC3E}">
        <p14:creationId xmlns:p14="http://schemas.microsoft.com/office/powerpoint/2010/main" val="27942347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898" y="274638"/>
            <a:ext cx="4370901" cy="1143000"/>
          </a:xfrm>
        </p:spPr>
        <p:txBody>
          <a:bodyPr>
            <a:normAutofit fontScale="90000"/>
          </a:bodyPr>
          <a:lstStyle/>
          <a:p>
            <a:r>
              <a:rPr lang="en-US" dirty="0" smtClean="0"/>
              <a:t>Relationship (?) to </a:t>
            </a:r>
            <a:r>
              <a:rPr lang="en-US" dirty="0"/>
              <a:t>Climate Change</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/wiki/Tornado</a:t>
            </a:r>
          </a:p>
        </p:txBody>
      </p:sp>
      <p:sp>
        <p:nvSpPr>
          <p:cNvPr id="3" name="Content Placeholder 2"/>
          <p:cNvSpPr>
            <a:spLocks noGrp="1"/>
          </p:cNvSpPr>
          <p:nvPr>
            <p:ph sz="half" idx="1"/>
          </p:nvPr>
        </p:nvSpPr>
        <p:spPr>
          <a:xfrm>
            <a:off x="267883" y="274638"/>
            <a:ext cx="4380317" cy="6283247"/>
          </a:xfrm>
        </p:spPr>
        <p:txBody>
          <a:bodyPr>
            <a:noAutofit/>
          </a:bodyPr>
          <a:lstStyle/>
          <a:p>
            <a:r>
              <a:rPr lang="en-US" sz="1400" dirty="0" smtClean="0"/>
              <a:t>“Associations </a:t>
            </a:r>
            <a:r>
              <a:rPr lang="en-US" sz="1400" dirty="0"/>
              <a:t>to various climate and environmental trends </a:t>
            </a:r>
            <a:r>
              <a:rPr lang="en-US" sz="1400" dirty="0" smtClean="0"/>
              <a:t>may exist</a:t>
            </a:r>
            <a:r>
              <a:rPr lang="en-US" sz="1400" dirty="0"/>
              <a:t>. </a:t>
            </a:r>
            <a:endParaRPr lang="en-US" sz="1400" dirty="0" smtClean="0"/>
          </a:p>
          <a:p>
            <a:r>
              <a:rPr lang="en-US" sz="1400" dirty="0" smtClean="0"/>
              <a:t>An </a:t>
            </a:r>
            <a:r>
              <a:rPr lang="en-US" sz="1400" dirty="0"/>
              <a:t>increase in the sea surface temperature of a source region (e.g. Gulf of Mexico and Mediterranean Sea) increases atmospheric moisture content. </a:t>
            </a:r>
            <a:endParaRPr lang="en-US" sz="1400" dirty="0" smtClean="0"/>
          </a:p>
          <a:p>
            <a:r>
              <a:rPr lang="en-US" sz="1400" dirty="0" smtClean="0"/>
              <a:t>Increased </a:t>
            </a:r>
            <a:r>
              <a:rPr lang="en-US" sz="1400" dirty="0"/>
              <a:t>moisture can fuel an increase in severe weather and tornado activity, particularly in the cool season</a:t>
            </a:r>
            <a:r>
              <a:rPr lang="en-US" sz="1400" dirty="0" smtClean="0"/>
              <a:t>.</a:t>
            </a:r>
            <a:r>
              <a:rPr lang="en-US" sz="1400" dirty="0"/>
              <a:t> </a:t>
            </a:r>
          </a:p>
          <a:p>
            <a:r>
              <a:rPr lang="en-US" sz="1400" dirty="0">
                <a:solidFill>
                  <a:srgbClr val="000000"/>
                </a:solidFill>
              </a:rPr>
              <a:t>Some evidence does suggest that the Southern Oscillation is weakly correlated with changes in tornado activity, which vary by season and region, as well as whether the ENSO phase is that of El Niño or La Niña</a:t>
            </a:r>
            <a:r>
              <a:rPr lang="en-US" sz="1400" dirty="0" smtClean="0">
                <a:solidFill>
                  <a:srgbClr val="000000"/>
                </a:solidFill>
              </a:rPr>
              <a:t>.</a:t>
            </a:r>
            <a:r>
              <a:rPr lang="en-US" sz="1400" dirty="0">
                <a:solidFill>
                  <a:srgbClr val="000000"/>
                </a:solidFill>
              </a:rPr>
              <a:t> </a:t>
            </a:r>
          </a:p>
          <a:p>
            <a:r>
              <a:rPr lang="en-US" sz="1400" dirty="0"/>
              <a:t>Climatic shifts may affect tornadoes via </a:t>
            </a:r>
            <a:r>
              <a:rPr lang="en-US" sz="1400" dirty="0" err="1">
                <a:solidFill>
                  <a:schemeClr val="tx1"/>
                </a:solidFill>
              </a:rPr>
              <a:t>teleconnections</a:t>
            </a:r>
            <a:r>
              <a:rPr lang="en-US" sz="1400" dirty="0"/>
              <a:t> in shifting the jet stream and the larger weather patterns. </a:t>
            </a:r>
            <a:endParaRPr lang="en-US" sz="1400" dirty="0" smtClean="0"/>
          </a:p>
          <a:p>
            <a:r>
              <a:rPr lang="en-US" sz="1400" dirty="0" smtClean="0"/>
              <a:t>The </a:t>
            </a:r>
            <a:r>
              <a:rPr lang="en-US" sz="1400" dirty="0"/>
              <a:t>climate-tornado link is confounded by the forces affecting larger patterns and by the local, nuanced nature of tornadoes. </a:t>
            </a:r>
            <a:endParaRPr lang="en-US" sz="1400" dirty="0" smtClean="0"/>
          </a:p>
          <a:p>
            <a:r>
              <a:rPr lang="en-US" sz="1400" dirty="0" smtClean="0"/>
              <a:t>Although </a:t>
            </a:r>
            <a:r>
              <a:rPr lang="en-US" sz="1400" dirty="0"/>
              <a:t>it is reasonable to suspect that global warming may affect trends in tornado activity</a:t>
            </a:r>
            <a:r>
              <a:rPr lang="en-US" sz="1400" dirty="0" smtClean="0"/>
              <a:t>, </a:t>
            </a:r>
            <a:r>
              <a:rPr lang="en-US" sz="1400" dirty="0"/>
              <a:t>any such effect is not yet identifiable due to the complexity, local nature of the storms, and database quality issues. </a:t>
            </a:r>
            <a:endParaRPr lang="en-US" sz="1400" dirty="0" smtClean="0"/>
          </a:p>
          <a:p>
            <a:r>
              <a:rPr lang="en-US" sz="1400" dirty="0" smtClean="0"/>
              <a:t>Any </a:t>
            </a:r>
            <a:r>
              <a:rPr lang="en-US" sz="1400" dirty="0"/>
              <a:t>effect would vary by region</a:t>
            </a:r>
            <a:r>
              <a:rPr lang="en-US" sz="1400" dirty="0" smtClean="0"/>
              <a:t>.”</a:t>
            </a:r>
            <a:endParaRPr lang="en-US" sz="1400" dirty="0"/>
          </a:p>
          <a:p>
            <a:endParaRPr lang="en-US" sz="1400" dirty="0"/>
          </a:p>
        </p:txBody>
      </p:sp>
      <p:pic>
        <p:nvPicPr>
          <p:cNvPr id="5" name="Content Placeholder 4" descr="220px-Tornado-counts-1976-2011.png"/>
          <p:cNvPicPr>
            <a:picLocks noGrp="1" noChangeAspect="1"/>
          </p:cNvPicPr>
          <p:nvPr>
            <p:ph sz="half" idx="2"/>
          </p:nvPr>
        </p:nvPicPr>
        <p:blipFill>
          <a:blip r:embed="rId2">
            <a:extLst>
              <a:ext uri="{28A0092B-C50C-407E-A947-70E740481C1C}">
                <a14:useLocalDpi xmlns:a14="http://schemas.microsoft.com/office/drawing/2010/main" val="0"/>
              </a:ext>
            </a:extLst>
          </a:blip>
          <a:srcRect l="-5162" r="-5162"/>
          <a:stretch>
            <a:fillRect/>
          </a:stretch>
        </p:blipFill>
        <p:spPr>
          <a:xfrm>
            <a:off x="4673060" y="1600201"/>
            <a:ext cx="4193659" cy="4699734"/>
          </a:xfrm>
        </p:spPr>
      </p:pic>
    </p:spTree>
    <p:extLst>
      <p:ext uri="{BB962C8B-B14F-4D97-AF65-F5344CB8AC3E}">
        <p14:creationId xmlns:p14="http://schemas.microsoft.com/office/powerpoint/2010/main" val="526504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Spatial Distribution</a:t>
            </a:r>
            <a:br>
              <a:rPr lang="en-US" dirty="0"/>
            </a:br>
            <a:r>
              <a:rPr lang="en-US" sz="1800" dirty="0">
                <a:solidFill>
                  <a:srgbClr val="800000"/>
                </a:solidFill>
              </a:rPr>
              <a:t>http://</a:t>
            </a:r>
            <a:r>
              <a:rPr lang="en-US" sz="1800" dirty="0" err="1">
                <a:solidFill>
                  <a:srgbClr val="800000"/>
                </a:solidFill>
              </a:rPr>
              <a:t>www.ncdc.noaa.gov</a:t>
            </a:r>
            <a:r>
              <a:rPr lang="en-US" sz="1800" dirty="0">
                <a:solidFill>
                  <a:srgbClr val="800000"/>
                </a:solidFill>
              </a:rPr>
              <a:t>/climate-information/extreme-events/us-tornado-climatology</a:t>
            </a:r>
          </a:p>
        </p:txBody>
      </p:sp>
      <p:pic>
        <p:nvPicPr>
          <p:cNvPr id="7" name="Content Placeholder 6" descr="ann-avg-torn1991-2010.gif"/>
          <p:cNvPicPr>
            <a:picLocks noGrp="1" noChangeAspect="1"/>
          </p:cNvPicPr>
          <p:nvPr>
            <p:ph idx="1"/>
          </p:nvPr>
        </p:nvPicPr>
        <p:blipFill>
          <a:blip r:embed="rId2">
            <a:extLst>
              <a:ext uri="{28A0092B-C50C-407E-A947-70E740481C1C}">
                <a14:useLocalDpi xmlns:a14="http://schemas.microsoft.com/office/drawing/2010/main" val="0"/>
              </a:ext>
            </a:extLst>
          </a:blip>
          <a:srcRect l="-18872" r="-18872"/>
          <a:stretch>
            <a:fillRect/>
          </a:stretch>
        </p:blipFill>
        <p:spPr/>
      </p:pic>
    </p:spTree>
    <p:extLst>
      <p:ext uri="{BB962C8B-B14F-4D97-AF65-F5344CB8AC3E}">
        <p14:creationId xmlns:p14="http://schemas.microsoft.com/office/powerpoint/2010/main" val="15006273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err="1" smtClean="0"/>
              <a:t>Detrended</a:t>
            </a:r>
            <a:r>
              <a:rPr lang="en-US" dirty="0" smtClean="0"/>
              <a:t> </a:t>
            </a:r>
            <a:r>
              <a:rPr lang="en-US" dirty="0"/>
              <a:t>Tornado Counts</a:t>
            </a:r>
            <a:br>
              <a:rPr lang="en-US" dirty="0"/>
            </a:br>
            <a:r>
              <a:rPr lang="en-US" sz="1600" dirty="0"/>
              <a:t>http://</a:t>
            </a:r>
            <a:r>
              <a:rPr lang="en-US" sz="1600" dirty="0" err="1"/>
              <a:t>www.spc.noaa.gov</a:t>
            </a:r>
            <a:r>
              <a:rPr lang="en-US" sz="1600" dirty="0"/>
              <a:t>/</a:t>
            </a:r>
            <a:r>
              <a:rPr lang="en-US" sz="1600" dirty="0" err="1"/>
              <a:t>wcm</a:t>
            </a:r>
            <a:r>
              <a:rPr lang="en-US" sz="1600" dirty="0"/>
              <a:t>/</a:t>
            </a:r>
          </a:p>
        </p:txBody>
      </p:sp>
      <p:pic>
        <p:nvPicPr>
          <p:cNvPr id="7" name="Content Placeholder 6" descr="1953-2013-tornado-detrend-captioned.png"/>
          <p:cNvPicPr>
            <a:picLocks noGrp="1" noChangeAspect="1"/>
          </p:cNvPicPr>
          <p:nvPr>
            <p:ph idx="1"/>
          </p:nvPr>
        </p:nvPicPr>
        <p:blipFill>
          <a:blip r:embed="rId2">
            <a:extLst>
              <a:ext uri="{28A0092B-C50C-407E-A947-70E740481C1C}">
                <a14:useLocalDpi xmlns:a14="http://schemas.microsoft.com/office/drawing/2010/main" val="0"/>
              </a:ext>
            </a:extLst>
          </a:blip>
          <a:srcRect l="-11988" r="-11988"/>
          <a:stretch>
            <a:fillRect/>
          </a:stretch>
        </p:blipFill>
        <p:spPr/>
      </p:pic>
    </p:spTree>
    <p:extLst>
      <p:ext uri="{BB962C8B-B14F-4D97-AF65-F5344CB8AC3E}">
        <p14:creationId xmlns:p14="http://schemas.microsoft.com/office/powerpoint/2010/main" val="947433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Tornado Activity: Fine Grained</a:t>
            </a:r>
            <a:br>
              <a:rPr lang="en-US" dirty="0" smtClean="0"/>
            </a:br>
            <a:r>
              <a:rPr lang="en-US" sz="1800" dirty="0" smtClean="0">
                <a:solidFill>
                  <a:srgbClr val="800000"/>
                </a:solidFill>
              </a:rPr>
              <a:t>http://</a:t>
            </a:r>
            <a:r>
              <a:rPr lang="en-US" sz="1800" dirty="0" err="1" smtClean="0">
                <a:solidFill>
                  <a:srgbClr val="800000"/>
                </a:solidFill>
              </a:rPr>
              <a:t>www.spc.noaa.gov</a:t>
            </a:r>
            <a:r>
              <a:rPr lang="en-US" sz="1800" dirty="0">
                <a:solidFill>
                  <a:srgbClr val="800000"/>
                </a:solidFill>
              </a:rPr>
              <a:t/>
            </a:r>
            <a:br>
              <a:rPr lang="en-US" sz="1800" dirty="0">
                <a:solidFill>
                  <a:srgbClr val="800000"/>
                </a:solidFill>
              </a:rPr>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/wiki/Tornado</a:t>
            </a:r>
          </a:p>
        </p:txBody>
      </p:sp>
      <p:pic>
        <p:nvPicPr>
          <p:cNvPr id="7" name="Content Placeholder 6" descr="Tornado_Alley.gif"/>
          <p:cNvPicPr>
            <a:picLocks noGrp="1" noChangeAspect="1"/>
          </p:cNvPicPr>
          <p:nvPr>
            <p:ph idx="1"/>
          </p:nvPr>
        </p:nvPicPr>
        <p:blipFill>
          <a:blip r:embed="rId2">
            <a:extLst>
              <a:ext uri="{28A0092B-C50C-407E-A947-70E740481C1C}">
                <a14:useLocalDpi xmlns:a14="http://schemas.microsoft.com/office/drawing/2010/main" val="0"/>
              </a:ext>
            </a:extLst>
          </a:blip>
          <a:srcRect l="-21311" r="-21311"/>
          <a:stretch>
            <a:fillRect/>
          </a:stretch>
        </p:blipFill>
        <p:spPr/>
      </p:pic>
    </p:spTree>
    <p:extLst>
      <p:ext uri="{BB962C8B-B14F-4D97-AF65-F5344CB8AC3E}">
        <p14:creationId xmlns:p14="http://schemas.microsoft.com/office/powerpoint/2010/main" val="958258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Tornado Activity: </a:t>
            </a:r>
            <a:r>
              <a:rPr lang="en-US" dirty="0"/>
              <a:t>Coarse Grained</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Tornado_climatology</a:t>
            </a:r>
            <a:endParaRPr lang="en-US" sz="1800" dirty="0">
              <a:solidFill>
                <a:srgbClr val="800000"/>
              </a:solidFill>
            </a:endParaRPr>
          </a:p>
        </p:txBody>
      </p:sp>
      <p:pic>
        <p:nvPicPr>
          <p:cNvPr id="4" name="Content Placeholder 3" descr="800px-Average_Annual_Tornado_Reports.jpg"/>
          <p:cNvPicPr>
            <a:picLocks noGrp="1" noChangeAspect="1"/>
          </p:cNvPicPr>
          <p:nvPr>
            <p:ph idx="1"/>
          </p:nvPr>
        </p:nvPicPr>
        <p:blipFill>
          <a:blip r:embed="rId2">
            <a:extLst>
              <a:ext uri="{28A0092B-C50C-407E-A947-70E740481C1C}">
                <a14:useLocalDpi xmlns:a14="http://schemas.microsoft.com/office/drawing/2010/main" val="0"/>
              </a:ext>
            </a:extLst>
          </a:blip>
          <a:srcRect l="-7959" r="-7959"/>
          <a:stretch>
            <a:fillRect/>
          </a:stretch>
        </p:blipFill>
        <p:spPr/>
      </p:pic>
    </p:spTree>
    <p:extLst>
      <p:ext uri="{BB962C8B-B14F-4D97-AF65-F5344CB8AC3E}">
        <p14:creationId xmlns:p14="http://schemas.microsoft.com/office/powerpoint/2010/main" val="626883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5519" y="556830"/>
            <a:ext cx="4598507" cy="1143000"/>
          </a:xfrm>
        </p:spPr>
        <p:txBody>
          <a:bodyPr>
            <a:normAutofit fontScale="90000"/>
          </a:bodyPr>
          <a:lstStyle/>
          <a:p>
            <a:r>
              <a:rPr lang="en-US" dirty="0" smtClean="0"/>
              <a:t>Global Tornadoes</a:t>
            </a:r>
            <a:br>
              <a:rPr lang="en-US" dirty="0" smtClean="0"/>
            </a:br>
            <a:r>
              <a:rPr lang="en-US" sz="2700" dirty="0" smtClean="0"/>
              <a:t>Summary Statistics, 1980-2008</a:t>
            </a:r>
            <a:br>
              <a:rPr lang="en-US" sz="2700" dirty="0" smtClean="0"/>
            </a:br>
            <a:r>
              <a:rPr lang="en-US" sz="1600" dirty="0" smtClean="0">
                <a:solidFill>
                  <a:srgbClr val="800000"/>
                </a:solidFill>
              </a:rPr>
              <a:t>http</a:t>
            </a:r>
            <a:r>
              <a:rPr lang="en-US" sz="1600" dirty="0">
                <a:solidFill>
                  <a:srgbClr val="800000"/>
                </a:solidFill>
              </a:rPr>
              <a:t>://</a:t>
            </a:r>
            <a:r>
              <a:rPr lang="en-US" sz="1600" dirty="0" err="1">
                <a:solidFill>
                  <a:srgbClr val="800000"/>
                </a:solidFill>
              </a:rPr>
              <a:t>www.preventionweb.net</a:t>
            </a:r>
            <a:r>
              <a:rPr lang="en-US" sz="1600" dirty="0">
                <a:solidFill>
                  <a:srgbClr val="800000"/>
                </a:solidFill>
              </a:rPr>
              <a:t>/</a:t>
            </a:r>
            <a:r>
              <a:rPr lang="en-US" sz="1600" dirty="0" err="1">
                <a:solidFill>
                  <a:srgbClr val="800000"/>
                </a:solidFill>
              </a:rPr>
              <a:t>english</a:t>
            </a:r>
            <a:r>
              <a:rPr lang="en-US" sz="1600" dirty="0">
                <a:solidFill>
                  <a:srgbClr val="800000"/>
                </a:solidFill>
              </a:rPr>
              <a:t>/hazards/statistics/?hid</a:t>
            </a:r>
            <a:r>
              <a:rPr lang="en-US" sz="1600" dirty="0" smtClean="0">
                <a:solidFill>
                  <a:srgbClr val="800000"/>
                </a:solidFill>
              </a:rPr>
              <a:t>=70</a:t>
            </a:r>
            <a:endParaRPr lang="en-US" sz="1600" dirty="0"/>
          </a:p>
        </p:txBody>
      </p:sp>
      <p:pic>
        <p:nvPicPr>
          <p:cNvPr id="5" name="Content Placeholder 4" descr="Screen Shot 2014-01-04 at 12.43.17 P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5288" b="1018"/>
          <a:stretch/>
        </p:blipFill>
        <p:spPr>
          <a:xfrm>
            <a:off x="304800" y="2514599"/>
            <a:ext cx="5028708" cy="2451101"/>
          </a:xfrm>
        </p:spPr>
      </p:pic>
      <p:pic>
        <p:nvPicPr>
          <p:cNvPr id="7" name="Content Placeholder 6" descr="Screen Shot 2014-01-04 at 12.43.25 PM.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892" r="-3368"/>
          <a:stretch/>
        </p:blipFill>
        <p:spPr>
          <a:xfrm>
            <a:off x="5232400" y="101600"/>
            <a:ext cx="3817328" cy="6636099"/>
          </a:xfrm>
        </p:spPr>
      </p:pic>
    </p:spTree>
    <p:extLst>
      <p:ext uri="{BB962C8B-B14F-4D97-AF65-F5344CB8AC3E}">
        <p14:creationId xmlns:p14="http://schemas.microsoft.com/office/powerpoint/2010/main" val="13562480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Tornado Alley</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Tornado_Alley</a:t>
            </a:r>
            <a:endParaRPr lang="en-US" sz="1800" dirty="0">
              <a:solidFill>
                <a:srgbClr val="800000"/>
              </a:solidFill>
            </a:endParaRPr>
          </a:p>
        </p:txBody>
      </p:sp>
      <p:pic>
        <p:nvPicPr>
          <p:cNvPr id="4" name="Content Placeholder 3" descr="512px-Tornado_Alley_Diagram.png"/>
          <p:cNvPicPr>
            <a:picLocks noGrp="1" noChangeAspect="1"/>
          </p:cNvPicPr>
          <p:nvPr>
            <p:ph idx="1"/>
          </p:nvPr>
        </p:nvPicPr>
        <p:blipFill>
          <a:blip r:embed="rId2">
            <a:extLst>
              <a:ext uri="{28A0092B-C50C-407E-A947-70E740481C1C}">
                <a14:useLocalDpi xmlns:a14="http://schemas.microsoft.com/office/drawing/2010/main" val="0"/>
              </a:ext>
            </a:extLst>
          </a:blip>
          <a:srcRect l="-8065" r="-8065"/>
          <a:stretch>
            <a:fillRect/>
          </a:stretch>
        </p:blipFill>
        <p:spPr/>
      </p:pic>
      <p:sp>
        <p:nvSpPr>
          <p:cNvPr id="5" name="TextBox 4"/>
          <p:cNvSpPr txBox="1"/>
          <p:nvPr/>
        </p:nvSpPr>
        <p:spPr>
          <a:xfrm>
            <a:off x="1361440" y="6136640"/>
            <a:ext cx="6654800" cy="584776"/>
          </a:xfrm>
          <a:prstGeom prst="rect">
            <a:avLst/>
          </a:prstGeom>
          <a:noFill/>
        </p:spPr>
        <p:txBody>
          <a:bodyPr wrap="square" rtlCol="0">
            <a:spAutoFit/>
          </a:bodyPr>
          <a:lstStyle/>
          <a:p>
            <a:pPr algn="ctr"/>
            <a:r>
              <a:rPr lang="en-US" sz="1600" dirty="0">
                <a:solidFill>
                  <a:srgbClr val="800000"/>
                </a:solidFill>
                <a:latin typeface="Helvetica Neue Light"/>
                <a:cs typeface="Helvetica Neue Light"/>
              </a:rPr>
              <a:t>A diagram of tornado alley based on 1 tornado or more per decade. Rough location (red), and its contributing weather </a:t>
            </a:r>
            <a:r>
              <a:rPr lang="en-US" sz="1600" dirty="0" smtClean="0">
                <a:solidFill>
                  <a:srgbClr val="800000"/>
                </a:solidFill>
                <a:latin typeface="Helvetica Neue Light"/>
                <a:cs typeface="Helvetica Neue Light"/>
              </a:rPr>
              <a:t>systems</a:t>
            </a:r>
            <a:endParaRPr lang="en-US" sz="1600" dirty="0">
              <a:solidFill>
                <a:srgbClr val="800000"/>
              </a:solidFill>
              <a:latin typeface="Helvetica Neue Light"/>
              <a:cs typeface="Helvetica Neue Light"/>
            </a:endParaRPr>
          </a:p>
        </p:txBody>
      </p:sp>
    </p:spTree>
    <p:extLst>
      <p:ext uri="{BB962C8B-B14F-4D97-AF65-F5344CB8AC3E}">
        <p14:creationId xmlns:p14="http://schemas.microsoft.com/office/powerpoint/2010/main" val="1891653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95800" y="274638"/>
            <a:ext cx="4267200" cy="1143000"/>
          </a:xfrm>
        </p:spPr>
        <p:txBody>
          <a:bodyPr>
            <a:normAutofit/>
          </a:bodyPr>
          <a:lstStyle/>
          <a:p>
            <a:r>
              <a:rPr lang="en-US" dirty="0"/>
              <a:t>Tornado Alley</a:t>
            </a:r>
            <a:br>
              <a:rPr lang="en-US" dirty="0"/>
            </a:br>
            <a:r>
              <a:rPr lang="en-US" sz="1600" dirty="0">
                <a:solidFill>
                  <a:srgbClr val="800000"/>
                </a:solidFill>
              </a:rPr>
              <a:t>http://</a:t>
            </a:r>
            <a:r>
              <a:rPr lang="en-US" sz="1600" dirty="0" err="1">
                <a:solidFill>
                  <a:srgbClr val="800000"/>
                </a:solidFill>
              </a:rPr>
              <a:t>en.wikipedia.org</a:t>
            </a:r>
            <a:r>
              <a:rPr lang="en-US" sz="1600" dirty="0">
                <a:solidFill>
                  <a:srgbClr val="800000"/>
                </a:solidFill>
              </a:rPr>
              <a:t>/wiki/</a:t>
            </a:r>
            <a:r>
              <a:rPr lang="en-US" sz="1600" dirty="0" err="1">
                <a:solidFill>
                  <a:srgbClr val="800000"/>
                </a:solidFill>
              </a:rPr>
              <a:t>Tornado_Alley</a:t>
            </a:r>
            <a:endParaRPr lang="en-US" sz="1600" dirty="0">
              <a:solidFill>
                <a:srgbClr val="800000"/>
              </a:solidFill>
            </a:endParaRPr>
          </a:p>
        </p:txBody>
      </p:sp>
      <p:sp>
        <p:nvSpPr>
          <p:cNvPr id="5" name="Content Placeholder 4"/>
          <p:cNvSpPr>
            <a:spLocks noGrp="1"/>
          </p:cNvSpPr>
          <p:nvPr>
            <p:ph sz="half" idx="1"/>
          </p:nvPr>
        </p:nvSpPr>
        <p:spPr>
          <a:xfrm>
            <a:off x="114300" y="399759"/>
            <a:ext cx="4617720" cy="6207727"/>
          </a:xfrm>
        </p:spPr>
        <p:txBody>
          <a:bodyPr>
            <a:noAutofit/>
          </a:bodyPr>
          <a:lstStyle/>
          <a:p>
            <a:r>
              <a:rPr lang="en-US" sz="1600" dirty="0" smtClean="0"/>
              <a:t>“Over </a:t>
            </a:r>
            <a:r>
              <a:rPr lang="en-US" sz="1600" dirty="0"/>
              <a:t>the years, the location(s) of Tornado Alley have not been clearly defined. </a:t>
            </a:r>
            <a:endParaRPr lang="en-US" sz="1600" dirty="0" smtClean="0"/>
          </a:p>
          <a:p>
            <a:r>
              <a:rPr lang="en-US" sz="1600" dirty="0" smtClean="0"/>
              <a:t>No </a:t>
            </a:r>
            <a:r>
              <a:rPr lang="en-US" sz="1600" dirty="0"/>
              <a:t>official definition of 'tornado alley' or the geographical area of tornado alley has ever been designated by the National Weather Service</a:t>
            </a:r>
            <a:r>
              <a:rPr lang="en-US" sz="1600" dirty="0" smtClean="0"/>
              <a:t>.</a:t>
            </a:r>
          </a:p>
          <a:p>
            <a:r>
              <a:rPr lang="en-US" sz="1600" dirty="0" smtClean="0"/>
              <a:t>According </a:t>
            </a:r>
            <a:r>
              <a:rPr lang="en-US" sz="1600" dirty="0"/>
              <a:t>to the National Severe Storms </a:t>
            </a:r>
            <a:r>
              <a:rPr lang="en-US" sz="1600" dirty="0" smtClean="0"/>
              <a:t>Laboratory </a:t>
            </a:r>
            <a:r>
              <a:rPr lang="en-US" sz="1600" dirty="0"/>
              <a:t>"Tornado Alley" is a term used by the media as a reference to areas that have higher numbers of tornadoes. </a:t>
            </a:r>
            <a:endParaRPr lang="en-US" sz="1600" dirty="0" smtClean="0"/>
          </a:p>
          <a:p>
            <a:r>
              <a:rPr lang="en-US" sz="1600" dirty="0" smtClean="0"/>
              <a:t>A </a:t>
            </a:r>
            <a:r>
              <a:rPr lang="en-US" sz="1600" dirty="0"/>
              <a:t>study of 1921-1995 tornadoes concluded almost one-fourth of all significant tornadoes occur in this area</a:t>
            </a:r>
            <a:r>
              <a:rPr lang="en-US" sz="1600" dirty="0" smtClean="0"/>
              <a:t>.</a:t>
            </a:r>
            <a:endParaRPr lang="en-US" sz="1600" dirty="0"/>
          </a:p>
          <a:p>
            <a:r>
              <a:rPr lang="en-US" sz="1600" dirty="0">
                <a:solidFill>
                  <a:srgbClr val="000000"/>
                </a:solidFill>
              </a:rPr>
              <a:t>Though no state is entirely free of tornadoes, they occur more frequently in the Central United States, between the Rocky Mountains and Appalachian Mountains</a:t>
            </a:r>
            <a:r>
              <a:rPr lang="en-US" sz="1600" dirty="0" smtClean="0">
                <a:solidFill>
                  <a:srgbClr val="000000"/>
                </a:solidFill>
              </a:rPr>
              <a:t>.</a:t>
            </a:r>
          </a:p>
          <a:p>
            <a:r>
              <a:rPr lang="en-US" sz="1600" dirty="0" smtClean="0"/>
              <a:t>Per </a:t>
            </a:r>
            <a:r>
              <a:rPr lang="en-US" sz="1600" dirty="0"/>
              <a:t>square mile, Kansas and Oklahoma rank first and second respectively in the number of </a:t>
            </a:r>
            <a:r>
              <a:rPr lang="en-US" sz="1600" dirty="0" smtClean="0"/>
              <a:t>tornadoes</a:t>
            </a:r>
          </a:p>
          <a:p>
            <a:r>
              <a:rPr lang="en-US" sz="1600" dirty="0" smtClean="0"/>
              <a:t>Regionally</a:t>
            </a:r>
            <a:r>
              <a:rPr lang="en-US" sz="1600" dirty="0"/>
              <a:t>, the frequency of tornadoes in the United States is closely tied with the progression of the warm season when warm and cold air masses often clash</a:t>
            </a:r>
            <a:r>
              <a:rPr lang="en-US" sz="1600" dirty="0" smtClean="0"/>
              <a:t>.”</a:t>
            </a:r>
            <a:endParaRPr lang="en-US" sz="1600" dirty="0"/>
          </a:p>
          <a:p>
            <a:endParaRPr lang="en-US" sz="1600" dirty="0"/>
          </a:p>
        </p:txBody>
      </p:sp>
      <p:pic>
        <p:nvPicPr>
          <p:cNvPr id="7" name="Content Placeholder 6" descr="512px-Tornado_Alley_Diagram.png"/>
          <p:cNvPicPr>
            <a:picLocks noGrp="1" noChangeAspect="1"/>
          </p:cNvPicPr>
          <p:nvPr>
            <p:ph sz="half" idx="2"/>
          </p:nvPr>
        </p:nvPicPr>
        <p:blipFill>
          <a:blip r:embed="rId2">
            <a:extLst>
              <a:ext uri="{28A0092B-C50C-407E-A947-70E740481C1C}">
                <a14:useLocalDpi xmlns:a14="http://schemas.microsoft.com/office/drawing/2010/main" val="0"/>
              </a:ext>
            </a:extLst>
          </a:blip>
          <a:srcRect t="-37735" b="-37735"/>
          <a:stretch>
            <a:fillRect/>
          </a:stretch>
        </p:blipFill>
        <p:spPr/>
      </p:pic>
    </p:spTree>
    <p:extLst>
      <p:ext uri="{BB962C8B-B14F-4D97-AF65-F5344CB8AC3E}">
        <p14:creationId xmlns:p14="http://schemas.microsoft.com/office/powerpoint/2010/main" val="527357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74638"/>
            <a:ext cx="4191000" cy="1143000"/>
          </a:xfrm>
        </p:spPr>
        <p:txBody>
          <a:bodyPr>
            <a:normAutofit/>
          </a:bodyPr>
          <a:lstStyle/>
          <a:p>
            <a:r>
              <a:rPr lang="en-US" dirty="0" smtClean="0"/>
              <a:t>Tornado Myths</a:t>
            </a:r>
            <a:r>
              <a:rPr lang="en-US" dirty="0"/>
              <a:t/>
            </a:r>
            <a:br>
              <a:rPr lang="en-US" dirty="0"/>
            </a:br>
            <a:r>
              <a:rPr lang="en-US" sz="1600" dirty="0">
                <a:solidFill>
                  <a:srgbClr val="800000"/>
                </a:solidFill>
              </a:rPr>
              <a:t>http://</a:t>
            </a:r>
            <a:r>
              <a:rPr lang="en-US" sz="1600" dirty="0" err="1">
                <a:solidFill>
                  <a:srgbClr val="800000"/>
                </a:solidFill>
              </a:rPr>
              <a:t>en.wikipedia.org</a:t>
            </a:r>
            <a:r>
              <a:rPr lang="en-US" sz="1600" dirty="0">
                <a:solidFill>
                  <a:srgbClr val="800000"/>
                </a:solidFill>
              </a:rPr>
              <a:t>/wiki/Tornado</a:t>
            </a:r>
          </a:p>
        </p:txBody>
      </p:sp>
      <p:sp>
        <p:nvSpPr>
          <p:cNvPr id="3" name="Content Placeholder 2"/>
          <p:cNvSpPr>
            <a:spLocks noGrp="1"/>
          </p:cNvSpPr>
          <p:nvPr>
            <p:ph sz="half" idx="1"/>
          </p:nvPr>
        </p:nvSpPr>
        <p:spPr>
          <a:xfrm>
            <a:off x="198432" y="280688"/>
            <a:ext cx="4297367" cy="6078774"/>
          </a:xfrm>
        </p:spPr>
        <p:txBody>
          <a:bodyPr>
            <a:noAutofit/>
          </a:bodyPr>
          <a:lstStyle/>
          <a:p>
            <a:r>
              <a:rPr lang="en-US" sz="1600" smtClean="0"/>
              <a:t>It </a:t>
            </a:r>
            <a:r>
              <a:rPr lang="en-US" sz="1600" dirty="0"/>
              <a:t>is often thought that opening windows will lessen the damage caused by the tornado</a:t>
            </a:r>
            <a:r>
              <a:rPr lang="en-US" sz="1600" dirty="0" smtClean="0"/>
              <a:t>.</a:t>
            </a:r>
          </a:p>
          <a:p>
            <a:r>
              <a:rPr lang="en-US" sz="1600" dirty="0" smtClean="0"/>
              <a:t>While </a:t>
            </a:r>
            <a:r>
              <a:rPr lang="en-US" sz="1600" dirty="0"/>
              <a:t>there is a large drop in atmospheric pressure inside a strong tornado, it is unlikely that the pressure drop would be enough to cause the house to explode. </a:t>
            </a:r>
            <a:endParaRPr lang="en-US" sz="1600" dirty="0" smtClean="0"/>
          </a:p>
          <a:p>
            <a:r>
              <a:rPr lang="en-US" sz="1600" dirty="0" smtClean="0"/>
              <a:t>Some </a:t>
            </a:r>
            <a:r>
              <a:rPr lang="en-US" sz="1600" dirty="0"/>
              <a:t>research indicates that opening windows may actually increase the severity of the tornado's damage. </a:t>
            </a:r>
            <a:endParaRPr lang="en-US" sz="1600" dirty="0" smtClean="0"/>
          </a:p>
          <a:p>
            <a:r>
              <a:rPr lang="en-US" sz="1600" dirty="0" smtClean="0"/>
              <a:t>A </a:t>
            </a:r>
            <a:r>
              <a:rPr lang="en-US" sz="1600" dirty="0"/>
              <a:t>violent tornado can destroy a house whether its windows are open or closed</a:t>
            </a:r>
            <a:r>
              <a:rPr lang="en-US" sz="1600" dirty="0" smtClean="0"/>
              <a:t>.</a:t>
            </a:r>
          </a:p>
          <a:p>
            <a:r>
              <a:rPr lang="en-US" sz="1600" dirty="0"/>
              <a:t>An old belief is that the southwest corner of a basement provides the most protection during a tornado. </a:t>
            </a:r>
            <a:endParaRPr lang="en-US" sz="1600" dirty="0" smtClean="0"/>
          </a:p>
          <a:p>
            <a:r>
              <a:rPr lang="en-US" sz="1600" dirty="0" smtClean="0">
                <a:solidFill>
                  <a:srgbClr val="000000"/>
                </a:solidFill>
              </a:rPr>
              <a:t>The </a:t>
            </a:r>
            <a:r>
              <a:rPr lang="en-US" sz="1600" dirty="0">
                <a:solidFill>
                  <a:srgbClr val="000000"/>
                </a:solidFill>
              </a:rPr>
              <a:t>safest place is the side or corner of an underground room opposite the tornado's direction of approach (usually the northeast corner), or the central-most room on the lowest floor. </a:t>
            </a:r>
            <a:endParaRPr lang="en-US" sz="1600" dirty="0" smtClean="0">
              <a:solidFill>
                <a:srgbClr val="000000"/>
              </a:solidFill>
            </a:endParaRPr>
          </a:p>
          <a:p>
            <a:r>
              <a:rPr lang="en-US" sz="1600" dirty="0" smtClean="0"/>
              <a:t>Taking </a:t>
            </a:r>
            <a:r>
              <a:rPr lang="en-US" sz="1600" dirty="0"/>
              <a:t>shelter in a basement, under a staircase, or under a sturdy piece of furniture such as a workbench further increases chances of </a:t>
            </a:r>
            <a:r>
              <a:rPr lang="en-US" sz="1600" dirty="0" smtClean="0"/>
              <a:t>survival.”</a:t>
            </a:r>
            <a:endParaRPr lang="en-US" sz="1600" dirty="0"/>
          </a:p>
          <a:p>
            <a:endParaRPr lang="en-US" sz="1600" dirty="0"/>
          </a:p>
          <a:p>
            <a:endParaRPr lang="en-US" sz="1600" dirty="0"/>
          </a:p>
        </p:txBody>
      </p:sp>
      <p:pic>
        <p:nvPicPr>
          <p:cNvPr id="5" name="Content Placeholder 4" descr="Saltlaketornado.jpe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100" b="-2498"/>
          <a:stretch/>
        </p:blipFill>
        <p:spPr>
          <a:xfrm>
            <a:off x="4648200" y="1359196"/>
            <a:ext cx="4038600" cy="3194614"/>
          </a:xfrm>
        </p:spPr>
      </p:pic>
      <p:sp>
        <p:nvSpPr>
          <p:cNvPr id="4" name="TextBox 3"/>
          <p:cNvSpPr txBox="1"/>
          <p:nvPr/>
        </p:nvSpPr>
        <p:spPr>
          <a:xfrm>
            <a:off x="4648200" y="4613338"/>
            <a:ext cx="4038600" cy="1077218"/>
          </a:xfrm>
          <a:prstGeom prst="rect">
            <a:avLst/>
          </a:prstGeom>
          <a:noFill/>
        </p:spPr>
        <p:txBody>
          <a:bodyPr wrap="square" rtlCol="0">
            <a:spAutoFit/>
          </a:bodyPr>
          <a:lstStyle/>
          <a:p>
            <a:pPr algn="ctr"/>
            <a:r>
              <a:rPr lang="en-US" sz="1600" dirty="0" smtClean="0">
                <a:solidFill>
                  <a:srgbClr val="800000"/>
                </a:solidFill>
                <a:latin typeface="Helvetica Neue Light"/>
                <a:cs typeface="Helvetica Neue Light"/>
              </a:rPr>
              <a:t>“The </a:t>
            </a:r>
            <a:r>
              <a:rPr lang="en-US" sz="1600" dirty="0">
                <a:solidFill>
                  <a:srgbClr val="800000"/>
                </a:solidFill>
                <a:latin typeface="Helvetica Neue Light"/>
                <a:cs typeface="Helvetica Neue Light"/>
              </a:rPr>
              <a:t>1999 Salt Lake City tornado disproved several misconceptions, including the idea that tornadoes cannot occur in areas like Utah or in cities </a:t>
            </a:r>
            <a:r>
              <a:rPr lang="en-US" sz="1600" dirty="0" smtClean="0">
                <a:solidFill>
                  <a:srgbClr val="800000"/>
                </a:solidFill>
                <a:latin typeface="Helvetica Neue Light"/>
                <a:cs typeface="Helvetica Neue Light"/>
              </a:rPr>
              <a:t>“</a:t>
            </a:r>
            <a:endParaRPr lang="en-US" sz="1600" dirty="0">
              <a:solidFill>
                <a:srgbClr val="800000"/>
              </a:solidFill>
              <a:latin typeface="Helvetica Neue Light"/>
              <a:cs typeface="Helvetica Neue Light"/>
            </a:endParaRPr>
          </a:p>
        </p:txBody>
      </p:sp>
    </p:spTree>
    <p:extLst>
      <p:ext uri="{BB962C8B-B14F-4D97-AF65-F5344CB8AC3E}">
        <p14:creationId xmlns:p14="http://schemas.microsoft.com/office/powerpoint/2010/main" val="364877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Myths </a:t>
            </a:r>
            <a:r>
              <a:rPr lang="en-US" dirty="0"/>
              <a:t>and Misconceptions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/wiki/Tornado</a:t>
            </a:r>
          </a:p>
        </p:txBody>
      </p:sp>
      <p:sp>
        <p:nvSpPr>
          <p:cNvPr id="6" name="Content Placeholder 5"/>
          <p:cNvSpPr>
            <a:spLocks noGrp="1"/>
          </p:cNvSpPr>
          <p:nvPr>
            <p:ph idx="1"/>
          </p:nvPr>
        </p:nvSpPr>
        <p:spPr/>
        <p:txBody>
          <a:bodyPr>
            <a:noAutofit/>
          </a:bodyPr>
          <a:lstStyle/>
          <a:p>
            <a:r>
              <a:rPr lang="en-US" sz="1600" dirty="0" smtClean="0"/>
              <a:t>“</a:t>
            </a:r>
            <a:r>
              <a:rPr lang="en-US" sz="1600" dirty="0">
                <a:solidFill>
                  <a:srgbClr val="000000"/>
                </a:solidFill>
              </a:rPr>
              <a:t>A</a:t>
            </a:r>
            <a:r>
              <a:rPr lang="en-US" sz="1600" dirty="0" smtClean="0">
                <a:solidFill>
                  <a:srgbClr val="000000"/>
                </a:solidFill>
              </a:rPr>
              <a:t> </a:t>
            </a:r>
            <a:r>
              <a:rPr lang="en-US" sz="1600" dirty="0">
                <a:solidFill>
                  <a:srgbClr val="000000"/>
                </a:solidFill>
              </a:rPr>
              <a:t>commonly held misconception is that highway overpasses provide adequate shelter from tornadoes. </a:t>
            </a:r>
            <a:endParaRPr lang="en-US" sz="1600" dirty="0" smtClean="0">
              <a:solidFill>
                <a:srgbClr val="000000"/>
              </a:solidFill>
            </a:endParaRPr>
          </a:p>
          <a:p>
            <a:r>
              <a:rPr lang="en-US" sz="1600" dirty="0" smtClean="0"/>
              <a:t>This </a:t>
            </a:r>
            <a:r>
              <a:rPr lang="en-US" sz="1600" dirty="0"/>
              <a:t>belief is partly inspired by widely circulated video captured during the 1991 tornado outbreak near Andover, Kansas, where a news crew and several other people take shelter under an overpass on the Kansas Turnpike and safely ride out a tornado as it passes by</a:t>
            </a:r>
            <a:r>
              <a:rPr lang="en-US" sz="1600" dirty="0" smtClean="0"/>
              <a:t>.</a:t>
            </a:r>
          </a:p>
          <a:p>
            <a:r>
              <a:rPr lang="en-US" sz="1600" dirty="0" smtClean="0"/>
              <a:t>However</a:t>
            </a:r>
            <a:r>
              <a:rPr lang="en-US" sz="1600" dirty="0"/>
              <a:t>, a highway overpass is a dangerous place during a tornado: the subjects of the video remained safe due to an unlikely combination of </a:t>
            </a:r>
            <a:r>
              <a:rPr lang="en-US" sz="1600" dirty="0" smtClean="0"/>
              <a:t>events</a:t>
            </a:r>
          </a:p>
          <a:p>
            <a:r>
              <a:rPr lang="en-US" sz="1600" dirty="0" smtClean="0"/>
              <a:t>The </a:t>
            </a:r>
            <a:r>
              <a:rPr lang="en-US" sz="1600" dirty="0"/>
              <a:t>storm in question was a weak tornado, did not directly strike the overpass, and the overpass itself was of a unique design</a:t>
            </a:r>
            <a:r>
              <a:rPr lang="en-US" sz="1600" dirty="0" smtClean="0"/>
              <a:t>.</a:t>
            </a:r>
          </a:p>
          <a:p>
            <a:r>
              <a:rPr lang="en-US" sz="1600" dirty="0" smtClean="0">
                <a:solidFill>
                  <a:srgbClr val="000000"/>
                </a:solidFill>
              </a:rPr>
              <a:t>Due </a:t>
            </a:r>
            <a:r>
              <a:rPr lang="en-US" sz="1600" dirty="0">
                <a:solidFill>
                  <a:srgbClr val="000000"/>
                </a:solidFill>
              </a:rPr>
              <a:t>to the </a:t>
            </a:r>
            <a:r>
              <a:rPr lang="en-US" sz="1600" dirty="0" err="1">
                <a:solidFill>
                  <a:srgbClr val="000000"/>
                </a:solidFill>
              </a:rPr>
              <a:t>Venturi</a:t>
            </a:r>
            <a:r>
              <a:rPr lang="en-US" sz="1600" dirty="0">
                <a:solidFill>
                  <a:srgbClr val="000000"/>
                </a:solidFill>
              </a:rPr>
              <a:t> effect, </a:t>
            </a:r>
            <a:r>
              <a:rPr lang="en-US" sz="1600" dirty="0" err="1">
                <a:solidFill>
                  <a:srgbClr val="000000"/>
                </a:solidFill>
              </a:rPr>
              <a:t>tornadic</a:t>
            </a:r>
            <a:r>
              <a:rPr lang="en-US" sz="1600" dirty="0">
                <a:solidFill>
                  <a:srgbClr val="000000"/>
                </a:solidFill>
              </a:rPr>
              <a:t> winds are accelerated in the confined space of an overpass</a:t>
            </a:r>
            <a:r>
              <a:rPr lang="en-US" sz="1600" dirty="0" smtClean="0"/>
              <a:t>.</a:t>
            </a:r>
          </a:p>
          <a:p>
            <a:r>
              <a:rPr lang="en-US" sz="1600" dirty="0" smtClean="0"/>
              <a:t>By </a:t>
            </a:r>
            <a:r>
              <a:rPr lang="en-US" sz="1600" dirty="0"/>
              <a:t>comparison, during the same tornado outbreak, more than 2000 homes were completely destroyed, with another 7000 damaged, and yet only a few dozen people died in their homes</a:t>
            </a:r>
            <a:r>
              <a:rPr lang="en-US" sz="1600" dirty="0" smtClean="0"/>
              <a:t>.</a:t>
            </a:r>
            <a:endParaRPr lang="en-US" sz="1600" dirty="0"/>
          </a:p>
        </p:txBody>
      </p:sp>
    </p:spTree>
    <p:extLst>
      <p:ext uri="{BB962C8B-B14F-4D97-AF65-F5344CB8AC3E}">
        <p14:creationId xmlns:p14="http://schemas.microsoft.com/office/powerpoint/2010/main" val="27484035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Tornadoes: Case Studies</a:t>
            </a:r>
          </a:p>
        </p:txBody>
      </p:sp>
      <p:sp>
        <p:nvSpPr>
          <p:cNvPr id="7" name="TextBox 6"/>
          <p:cNvSpPr txBox="1"/>
          <p:nvPr/>
        </p:nvSpPr>
        <p:spPr>
          <a:xfrm>
            <a:off x="793728" y="1805651"/>
            <a:ext cx="7530499" cy="3323987"/>
          </a:xfrm>
          <a:prstGeom prst="rect">
            <a:avLst/>
          </a:prstGeom>
          <a:noFill/>
        </p:spPr>
        <p:txBody>
          <a:bodyPr wrap="square" rtlCol="0">
            <a:spAutoFit/>
          </a:bodyPr>
          <a:lstStyle/>
          <a:p>
            <a:r>
              <a:rPr lang="en-US" sz="2400" dirty="0">
                <a:solidFill>
                  <a:srgbClr val="0000FF"/>
                </a:solidFill>
                <a:latin typeface="Helvetica Neue Light"/>
                <a:cs typeface="Helvetica Neue Light"/>
              </a:rPr>
              <a:t>April 3-4, 1974</a:t>
            </a:r>
          </a:p>
          <a:p>
            <a:pPr marL="285750" indent="-285750">
              <a:buFont typeface="Arial"/>
              <a:buChar char="•"/>
            </a:pPr>
            <a:r>
              <a:rPr lang="en-US" dirty="0">
                <a:solidFill>
                  <a:srgbClr val="800000"/>
                </a:solidFill>
                <a:latin typeface="Helvetica Neue Light"/>
                <a:cs typeface="Helvetica Neue Light"/>
              </a:rPr>
              <a:t>148 Tornadoes</a:t>
            </a:r>
          </a:p>
          <a:p>
            <a:pPr marL="285750" indent="-285750">
              <a:buFont typeface="Arial"/>
              <a:buChar char="•"/>
            </a:pPr>
            <a:r>
              <a:rPr lang="en-US" dirty="0" smtClean="0">
                <a:solidFill>
                  <a:srgbClr val="800000"/>
                </a:solidFill>
                <a:latin typeface="Helvetica Neue Light"/>
                <a:cs typeface="Helvetica Neue Light"/>
              </a:rPr>
              <a:t>23 </a:t>
            </a:r>
            <a:r>
              <a:rPr lang="en-US" dirty="0">
                <a:solidFill>
                  <a:srgbClr val="800000"/>
                </a:solidFill>
                <a:latin typeface="Helvetica Neue Light"/>
                <a:cs typeface="Helvetica Neue Light"/>
              </a:rPr>
              <a:t>F4 </a:t>
            </a:r>
            <a:r>
              <a:rPr lang="en-US" dirty="0" smtClean="0">
                <a:solidFill>
                  <a:srgbClr val="800000"/>
                </a:solidFill>
                <a:latin typeface="Helvetica Neue Light"/>
                <a:cs typeface="Helvetica Neue Light"/>
              </a:rPr>
              <a:t>Events</a:t>
            </a:r>
          </a:p>
          <a:p>
            <a:pPr marL="285750" indent="-285750">
              <a:buFont typeface="Arial"/>
              <a:buChar char="•"/>
            </a:pPr>
            <a:r>
              <a:rPr lang="en-US" dirty="0">
                <a:solidFill>
                  <a:srgbClr val="800000"/>
                </a:solidFill>
                <a:latin typeface="Helvetica Neue Light"/>
                <a:cs typeface="Helvetica Neue Light"/>
              </a:rPr>
              <a:t>7 </a:t>
            </a:r>
            <a:r>
              <a:rPr lang="en-US" dirty="0" smtClean="0">
                <a:solidFill>
                  <a:srgbClr val="800000"/>
                </a:solidFill>
                <a:latin typeface="Helvetica Neue Light"/>
                <a:cs typeface="Helvetica Neue Light"/>
              </a:rPr>
              <a:t>  F5 </a:t>
            </a:r>
            <a:r>
              <a:rPr lang="en-US" dirty="0">
                <a:solidFill>
                  <a:srgbClr val="800000"/>
                </a:solidFill>
                <a:latin typeface="Helvetica Neue Light"/>
                <a:cs typeface="Helvetica Neue Light"/>
              </a:rPr>
              <a:t>Events</a:t>
            </a:r>
          </a:p>
          <a:p>
            <a:endParaRPr lang="en-US" dirty="0">
              <a:solidFill>
                <a:srgbClr val="800000"/>
              </a:solidFill>
              <a:latin typeface="Helvetica Neue Light"/>
              <a:cs typeface="Helvetica Neue Light"/>
            </a:endParaRPr>
          </a:p>
          <a:p>
            <a:endParaRPr lang="en-US" dirty="0">
              <a:solidFill>
                <a:srgbClr val="800000"/>
              </a:solidFill>
              <a:latin typeface="Helvetica Neue Light"/>
              <a:cs typeface="Helvetica Neue Light"/>
            </a:endParaRPr>
          </a:p>
          <a:p>
            <a:r>
              <a:rPr lang="en-US" sz="2400" dirty="0">
                <a:solidFill>
                  <a:srgbClr val="0000FF"/>
                </a:solidFill>
                <a:latin typeface="Helvetica Neue Light"/>
                <a:cs typeface="Helvetica Neue Light"/>
              </a:rPr>
              <a:t>April 25-26, 2011</a:t>
            </a:r>
          </a:p>
          <a:p>
            <a:pPr marL="285750" indent="-285750">
              <a:buFont typeface="Arial"/>
              <a:buChar char="•"/>
            </a:pPr>
            <a:r>
              <a:rPr lang="en-US" dirty="0">
                <a:solidFill>
                  <a:srgbClr val="800000"/>
                </a:solidFill>
                <a:latin typeface="Helvetica Neue Light"/>
                <a:cs typeface="Helvetica Neue Light"/>
              </a:rPr>
              <a:t>358 Tornadoes</a:t>
            </a:r>
          </a:p>
          <a:p>
            <a:pPr marL="285750" indent="-285750">
              <a:buFont typeface="Arial"/>
              <a:buChar char="•"/>
            </a:pPr>
            <a:r>
              <a:rPr lang="en-US" dirty="0">
                <a:solidFill>
                  <a:srgbClr val="800000"/>
                </a:solidFill>
                <a:latin typeface="Helvetica Neue Light"/>
                <a:cs typeface="Helvetica Neue Light"/>
              </a:rPr>
              <a:t>11 EF4 Events</a:t>
            </a:r>
          </a:p>
          <a:p>
            <a:pPr marL="285750" indent="-285750">
              <a:buFont typeface="Arial"/>
              <a:buChar char="•"/>
            </a:pPr>
            <a:r>
              <a:rPr lang="en-US">
                <a:solidFill>
                  <a:srgbClr val="800000"/>
                </a:solidFill>
                <a:latin typeface="Helvetica Neue Light"/>
                <a:cs typeface="Helvetica Neue Light"/>
              </a:rPr>
              <a:t>4 </a:t>
            </a:r>
            <a:r>
              <a:rPr lang="en-US" smtClean="0">
                <a:solidFill>
                  <a:srgbClr val="800000"/>
                </a:solidFill>
                <a:latin typeface="Helvetica Neue Light"/>
                <a:cs typeface="Helvetica Neue Light"/>
              </a:rPr>
              <a:t>  EF5 </a:t>
            </a:r>
            <a:r>
              <a:rPr lang="en-US" dirty="0">
                <a:solidFill>
                  <a:srgbClr val="800000"/>
                </a:solidFill>
                <a:latin typeface="Helvetica Neue Light"/>
                <a:cs typeface="Helvetica Neue Light"/>
              </a:rPr>
              <a:t>Events</a:t>
            </a:r>
          </a:p>
          <a:p>
            <a:endParaRPr lang="en-US" dirty="0">
              <a:latin typeface="Helvetica Neue Light"/>
              <a:cs typeface="Helvetica Neue Light"/>
            </a:endParaRPr>
          </a:p>
        </p:txBody>
      </p:sp>
      <p:pic>
        <p:nvPicPr>
          <p:cNvPr id="8" name="Picture 7" descr="Screen Shot 2013-12-31 at 12.58.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7466" y="2132009"/>
            <a:ext cx="4029185" cy="693429"/>
          </a:xfrm>
          <a:prstGeom prst="rect">
            <a:avLst/>
          </a:prstGeom>
        </p:spPr>
      </p:pic>
      <p:pic>
        <p:nvPicPr>
          <p:cNvPr id="9" name="Picture 8" descr="Screen Shot 2013-12-31 at 1.09.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1996" y="3728804"/>
            <a:ext cx="4044655" cy="670120"/>
          </a:xfrm>
          <a:prstGeom prst="rect">
            <a:avLst/>
          </a:prstGeom>
        </p:spPr>
      </p:pic>
    </p:spTree>
    <p:extLst>
      <p:ext uri="{BB962C8B-B14F-4D97-AF65-F5344CB8AC3E}">
        <p14:creationId xmlns:p14="http://schemas.microsoft.com/office/powerpoint/2010/main" val="29527428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67567" cy="1143000"/>
          </a:xfrm>
        </p:spPr>
        <p:txBody>
          <a:bodyPr>
            <a:normAutofit/>
          </a:bodyPr>
          <a:lstStyle/>
          <a:p>
            <a:r>
              <a:rPr lang="en-US" dirty="0" smtClean="0"/>
              <a:t>April 3-4</a:t>
            </a:r>
            <a:r>
              <a:rPr lang="en-US" dirty="0"/>
              <a:t>, 1974</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Super_Outbreak</a:t>
            </a:r>
            <a:endParaRPr lang="en-US" sz="1800" dirty="0">
              <a:solidFill>
                <a:srgbClr val="800000"/>
              </a:solidFill>
            </a:endParaRPr>
          </a:p>
        </p:txBody>
      </p:sp>
      <p:sp>
        <p:nvSpPr>
          <p:cNvPr id="3" name="Content Placeholder 2"/>
          <p:cNvSpPr>
            <a:spLocks noGrp="1"/>
          </p:cNvSpPr>
          <p:nvPr>
            <p:ph sz="half" idx="1"/>
          </p:nvPr>
        </p:nvSpPr>
        <p:spPr>
          <a:xfrm>
            <a:off x="457200" y="1540674"/>
            <a:ext cx="4038600" cy="4525963"/>
          </a:xfrm>
        </p:spPr>
        <p:txBody>
          <a:bodyPr>
            <a:noAutofit/>
          </a:bodyPr>
          <a:lstStyle/>
          <a:p>
            <a:r>
              <a:rPr lang="en-US" sz="1800" dirty="0">
                <a:solidFill>
                  <a:srgbClr val="1D57FF"/>
                </a:solidFill>
              </a:rPr>
              <a:t>The Super Outbreak was </a:t>
            </a:r>
            <a:r>
              <a:rPr lang="en-US" sz="1800" dirty="0" smtClean="0">
                <a:solidFill>
                  <a:srgbClr val="1D57FF"/>
                </a:solidFill>
              </a:rPr>
              <a:t>the </a:t>
            </a:r>
            <a:r>
              <a:rPr lang="en-US" sz="1800" dirty="0">
                <a:solidFill>
                  <a:srgbClr val="1D57FF"/>
                </a:solidFill>
              </a:rPr>
              <a:t>most violent tornado outbreak ever recorded, with </a:t>
            </a:r>
            <a:r>
              <a:rPr lang="en-US" sz="1800" b="1" dirty="0">
                <a:solidFill>
                  <a:srgbClr val="000000"/>
                </a:solidFill>
              </a:rPr>
              <a:t>30 F4/F5 tornadoes reported. </a:t>
            </a:r>
            <a:endParaRPr lang="en-US" sz="1800" b="1" dirty="0" smtClean="0">
              <a:solidFill>
                <a:srgbClr val="000000"/>
              </a:solidFill>
            </a:endParaRPr>
          </a:p>
          <a:p>
            <a:r>
              <a:rPr lang="en-US" sz="1800" dirty="0" smtClean="0"/>
              <a:t>From </a:t>
            </a:r>
            <a:r>
              <a:rPr lang="en-US" sz="1800" dirty="0"/>
              <a:t>April 3 to April 4, 1974, there were 148 tornadoes confirmed in 13 U.S. states, including Illinois, Indiana, Michigan, Ohio, Kentucky, Tennessee, Alabama, Mississippi, Georgia, North Carolina, Virginia, West Virginia, and New York; and the Canadian province of Ontario. </a:t>
            </a:r>
            <a:endParaRPr lang="en-US" sz="1800" dirty="0" smtClean="0"/>
          </a:p>
          <a:p>
            <a:r>
              <a:rPr lang="en-US" sz="1800" dirty="0" smtClean="0"/>
              <a:t>It </a:t>
            </a:r>
            <a:r>
              <a:rPr lang="en-US" sz="1800" dirty="0"/>
              <a:t>extensively damaged approximately 900 square miles (2,330 square kilometers) along a total combined path length of 2,600 miles (4,200 km)</a:t>
            </a:r>
            <a:r>
              <a:rPr lang="en-US" sz="1800" dirty="0" smtClean="0"/>
              <a:t>.”</a:t>
            </a:r>
            <a:endParaRPr lang="en-US" sz="1800" dirty="0"/>
          </a:p>
        </p:txBody>
      </p:sp>
      <p:pic>
        <p:nvPicPr>
          <p:cNvPr id="5" name="Picture 4" descr="Screen Shot 2013-12-31 at 12.39.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7768" y="0"/>
            <a:ext cx="3012859" cy="6858000"/>
          </a:xfrm>
          <a:prstGeom prst="rect">
            <a:avLst/>
          </a:prstGeom>
        </p:spPr>
      </p:pic>
    </p:spTree>
    <p:extLst>
      <p:ext uri="{BB962C8B-B14F-4D97-AF65-F5344CB8AC3E}">
        <p14:creationId xmlns:p14="http://schemas.microsoft.com/office/powerpoint/2010/main" val="10388041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67567" cy="1143000"/>
          </a:xfrm>
        </p:spPr>
        <p:txBody>
          <a:bodyPr>
            <a:normAutofit/>
          </a:bodyPr>
          <a:lstStyle/>
          <a:p>
            <a:r>
              <a:rPr lang="en-US" dirty="0" smtClean="0"/>
              <a:t>April 3-4</a:t>
            </a:r>
            <a:r>
              <a:rPr lang="en-US" dirty="0"/>
              <a:t>, 1974</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Super_Outbreak</a:t>
            </a:r>
            <a:endParaRPr lang="en-US" sz="1800" dirty="0">
              <a:solidFill>
                <a:srgbClr val="800000"/>
              </a:solidFill>
            </a:endParaRPr>
          </a:p>
        </p:txBody>
      </p:sp>
      <p:sp>
        <p:nvSpPr>
          <p:cNvPr id="3" name="Content Placeholder 2"/>
          <p:cNvSpPr>
            <a:spLocks noGrp="1"/>
          </p:cNvSpPr>
          <p:nvPr>
            <p:ph sz="half" idx="1"/>
          </p:nvPr>
        </p:nvSpPr>
        <p:spPr/>
        <p:txBody>
          <a:bodyPr>
            <a:noAutofit/>
          </a:bodyPr>
          <a:lstStyle/>
          <a:p>
            <a:r>
              <a:rPr lang="en-US" sz="1800" dirty="0" smtClean="0"/>
              <a:t>The </a:t>
            </a:r>
            <a:r>
              <a:rPr lang="en-US" sz="1800" dirty="0"/>
              <a:t>outbreak far surpassed previous and succeeding events in severity, longevity and extent, with the notable exception of the April 2011 Super Outbreak. </a:t>
            </a:r>
            <a:endParaRPr lang="en-US" sz="1800" dirty="0" smtClean="0"/>
          </a:p>
          <a:p>
            <a:r>
              <a:rPr lang="en-US" sz="1800" dirty="0" smtClean="0"/>
              <a:t>With </a:t>
            </a:r>
            <a:r>
              <a:rPr lang="en-US" sz="1800" dirty="0"/>
              <a:t>a death toll of over 300, this outbreak was the deadliest since the 1936 Tupelo-Gainesville tornado outbreak. </a:t>
            </a:r>
            <a:endParaRPr lang="en-US" sz="1800" dirty="0" smtClean="0"/>
          </a:p>
          <a:p>
            <a:r>
              <a:rPr lang="en-US" sz="1800" dirty="0" smtClean="0"/>
              <a:t>Its </a:t>
            </a:r>
            <a:r>
              <a:rPr lang="en-US" sz="1800" dirty="0"/>
              <a:t>death toll would also not be surpassed until the April 25–28, 2011 tornado outbreak killed 324 people</a:t>
            </a:r>
            <a:r>
              <a:rPr lang="en-US" sz="1800" dirty="0" smtClean="0"/>
              <a:t>.”</a:t>
            </a:r>
            <a:endParaRPr lang="en-US" sz="1800" dirty="0"/>
          </a:p>
          <a:p>
            <a:endParaRPr lang="en-US" sz="1800" dirty="0"/>
          </a:p>
        </p:txBody>
      </p:sp>
      <p:pic>
        <p:nvPicPr>
          <p:cNvPr id="5" name="Picture 4" descr="Screen Shot 2013-12-31 at 12.39.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7768" y="0"/>
            <a:ext cx="3012859" cy="6858000"/>
          </a:xfrm>
          <a:prstGeom prst="rect">
            <a:avLst/>
          </a:prstGeom>
        </p:spPr>
      </p:pic>
    </p:spTree>
    <p:extLst>
      <p:ext uri="{BB962C8B-B14F-4D97-AF65-F5344CB8AC3E}">
        <p14:creationId xmlns:p14="http://schemas.microsoft.com/office/powerpoint/2010/main" val="37601468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274638"/>
            <a:ext cx="4038600" cy="1143000"/>
          </a:xfrm>
        </p:spPr>
        <p:txBody>
          <a:bodyPr>
            <a:normAutofit fontScale="90000"/>
          </a:bodyPr>
          <a:lstStyle/>
          <a:p>
            <a:r>
              <a:rPr lang="en-US" dirty="0" smtClean="0"/>
              <a:t>Meteorology: Details</a:t>
            </a:r>
            <a:r>
              <a:rPr lang="en-US" dirty="0"/>
              <a:t/>
            </a:r>
            <a:br>
              <a:rPr lang="en-US" dirty="0"/>
            </a:br>
            <a:r>
              <a:rPr lang="en-US" sz="1600" dirty="0">
                <a:solidFill>
                  <a:srgbClr val="800000"/>
                </a:solidFill>
              </a:rPr>
              <a:t>http://</a:t>
            </a:r>
            <a:r>
              <a:rPr lang="en-US" sz="1600" dirty="0" err="1">
                <a:solidFill>
                  <a:srgbClr val="800000"/>
                </a:solidFill>
              </a:rPr>
              <a:t>en.wikipedia.org</a:t>
            </a:r>
            <a:r>
              <a:rPr lang="en-US" sz="1600" dirty="0">
                <a:solidFill>
                  <a:srgbClr val="800000"/>
                </a:solidFill>
              </a:rPr>
              <a:t>/wiki/</a:t>
            </a:r>
            <a:r>
              <a:rPr lang="en-US" sz="1600" dirty="0" err="1" smtClean="0">
                <a:solidFill>
                  <a:srgbClr val="800000"/>
                </a:solidFill>
              </a:rPr>
              <a:t>Super_Outbreak</a:t>
            </a:r>
            <a:endParaRPr lang="en-US" sz="1600" dirty="0">
              <a:solidFill>
                <a:srgbClr val="800000"/>
              </a:solidFill>
            </a:endParaRPr>
          </a:p>
        </p:txBody>
      </p:sp>
      <p:sp>
        <p:nvSpPr>
          <p:cNvPr id="3" name="Content Placeholder 2"/>
          <p:cNvSpPr>
            <a:spLocks noGrp="1"/>
          </p:cNvSpPr>
          <p:nvPr>
            <p:ph sz="half" idx="1"/>
          </p:nvPr>
        </p:nvSpPr>
        <p:spPr>
          <a:xfrm>
            <a:off x="457200" y="274638"/>
            <a:ext cx="4038600" cy="6174114"/>
          </a:xfrm>
        </p:spPr>
        <p:txBody>
          <a:bodyPr>
            <a:noAutofit/>
          </a:bodyPr>
          <a:lstStyle/>
          <a:p>
            <a:r>
              <a:rPr lang="en-US" sz="1400" dirty="0" smtClean="0"/>
              <a:t>“A </a:t>
            </a:r>
            <a:r>
              <a:rPr lang="en-US" sz="1400" dirty="0"/>
              <a:t>powerful spring-time low pressure system developed across the North American Interior Plains on April 1. </a:t>
            </a:r>
            <a:endParaRPr lang="en-US" sz="1400" dirty="0" smtClean="0"/>
          </a:p>
          <a:p>
            <a:r>
              <a:rPr lang="en-US" sz="1400" dirty="0" smtClean="0"/>
              <a:t>While </a:t>
            </a:r>
            <a:r>
              <a:rPr lang="en-US" sz="1400" dirty="0"/>
              <a:t>moving into the Mississippi and Ohio Valley areas, a surge of very moist air intensified the storm further while there were sharp temperature contrasts between both sides of the system. </a:t>
            </a:r>
            <a:endParaRPr lang="en-US" sz="1400" dirty="0" smtClean="0"/>
          </a:p>
          <a:p>
            <a:r>
              <a:rPr lang="en-US" sz="1400" dirty="0" smtClean="0">
                <a:solidFill>
                  <a:srgbClr val="000000"/>
                </a:solidFill>
              </a:rPr>
              <a:t>NOAA </a:t>
            </a:r>
            <a:r>
              <a:rPr lang="en-US" sz="1400" dirty="0">
                <a:solidFill>
                  <a:srgbClr val="000000"/>
                </a:solidFill>
              </a:rPr>
              <a:t>officials were expecting a severe weather outbreak on April 3, but not of the extent which ultimately occurred. </a:t>
            </a:r>
            <a:endParaRPr lang="en-US" sz="1400" dirty="0" smtClean="0">
              <a:solidFill>
                <a:srgbClr val="000000"/>
              </a:solidFill>
            </a:endParaRPr>
          </a:p>
          <a:p>
            <a:r>
              <a:rPr lang="en-US" sz="1400" dirty="0" smtClean="0"/>
              <a:t>Several </a:t>
            </a:r>
            <a:r>
              <a:rPr lang="en-US" sz="1400" dirty="0"/>
              <a:t>F2 and F3 tornadoes had struck portions of the Ohio Valley and the South in a separate, earlier outbreak on April 1 and 2, and this earlier storm system included three killer tornadoes in Kentucky, Alabama, and Tennessee. </a:t>
            </a:r>
            <a:endParaRPr lang="en-US" sz="1400" dirty="0" smtClean="0"/>
          </a:p>
          <a:p>
            <a:r>
              <a:rPr lang="en-US" sz="1400" dirty="0" smtClean="0"/>
              <a:t>The </a:t>
            </a:r>
            <a:r>
              <a:rPr lang="en-US" sz="1400" dirty="0"/>
              <a:t>town of Campbellsburg, northeast of Louisville, was hard-hit in this earlier outbreak, with a large portion of the town destroyed by an F3</a:t>
            </a:r>
            <a:r>
              <a:rPr lang="en-US" sz="1400" dirty="0" smtClean="0"/>
              <a:t>.</a:t>
            </a:r>
          </a:p>
          <a:p>
            <a:r>
              <a:rPr lang="en-US" sz="1400" dirty="0" smtClean="0"/>
              <a:t>Between </a:t>
            </a:r>
            <a:r>
              <a:rPr lang="en-US" sz="1400" dirty="0"/>
              <a:t>the two outbreaks, an additional tornado was reported in Indiana in the early morning hours of April 3, several hours before the official start of the outbreak</a:t>
            </a:r>
            <a:r>
              <a:rPr lang="en-US" sz="1400" dirty="0" smtClean="0"/>
              <a:t>.”</a:t>
            </a:r>
            <a:endParaRPr lang="en-US" sz="1400" dirty="0"/>
          </a:p>
        </p:txBody>
      </p:sp>
      <p:pic>
        <p:nvPicPr>
          <p:cNvPr id="5" name="Content Placeholder 4" descr="Surface_map_Super_Outbreak.gif"/>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4540" b="-4276"/>
          <a:stretch/>
        </p:blipFill>
        <p:spPr>
          <a:xfrm>
            <a:off x="4648200" y="1934631"/>
            <a:ext cx="4038600" cy="3174770"/>
          </a:xfrm>
        </p:spPr>
      </p:pic>
    </p:spTree>
    <p:extLst>
      <p:ext uri="{BB962C8B-B14F-4D97-AF65-F5344CB8AC3E}">
        <p14:creationId xmlns:p14="http://schemas.microsoft.com/office/powerpoint/2010/main" val="19855034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817" y="420204"/>
            <a:ext cx="4585346" cy="5598687"/>
          </a:xfrm>
        </p:spPr>
        <p:txBody>
          <a:bodyPr>
            <a:noAutofit/>
          </a:bodyPr>
          <a:lstStyle/>
          <a:p>
            <a:r>
              <a:rPr lang="en-US" sz="1600" dirty="0" smtClean="0"/>
              <a:t>“By </a:t>
            </a:r>
            <a:r>
              <a:rPr lang="en-US" sz="1600" dirty="0"/>
              <a:t>the early afternoon, numerous </a:t>
            </a:r>
            <a:r>
              <a:rPr lang="en-US" sz="1600" dirty="0" err="1"/>
              <a:t>supercells</a:t>
            </a:r>
            <a:r>
              <a:rPr lang="en-US" sz="1600" dirty="0"/>
              <a:t> and clusters of thunderstorms developed and the outbreak began quickly, with storms developing in central Illinois and a secondary zone developing near the Appalachians across eastern Tennessee, central Alabama, and northern Georgia</a:t>
            </a:r>
            <a:r>
              <a:rPr lang="en-US" sz="1600" dirty="0" smtClean="0"/>
              <a:t>.</a:t>
            </a:r>
          </a:p>
          <a:p>
            <a:r>
              <a:rPr lang="en-US" sz="1600" dirty="0" smtClean="0">
                <a:solidFill>
                  <a:srgbClr val="000000"/>
                </a:solidFill>
              </a:rPr>
              <a:t> </a:t>
            </a:r>
            <a:r>
              <a:rPr lang="en-US" sz="1600" dirty="0">
                <a:solidFill>
                  <a:srgbClr val="000000"/>
                </a:solidFill>
              </a:rPr>
              <a:t>The worst of the outbreak shifted towards the Ohio Valley between 4:30 pm and 6:30 pm EDT where it produced four of the seven F5s over a span of just two </a:t>
            </a:r>
            <a:r>
              <a:rPr lang="en-US" sz="1600" dirty="0" smtClean="0">
                <a:solidFill>
                  <a:srgbClr val="000000"/>
                </a:solidFill>
              </a:rPr>
              <a:t>hours</a:t>
            </a:r>
          </a:p>
          <a:p>
            <a:r>
              <a:rPr lang="en-US" sz="1600" dirty="0" smtClean="0"/>
              <a:t>Three </a:t>
            </a:r>
            <a:r>
              <a:rPr lang="en-US" sz="1600" dirty="0"/>
              <a:t>powerful </a:t>
            </a:r>
            <a:r>
              <a:rPr lang="en-US" sz="1600" dirty="0" err="1"/>
              <a:t>supercells</a:t>
            </a:r>
            <a:r>
              <a:rPr lang="en-US" sz="1600" dirty="0"/>
              <a:t> traveled across the area—one in central and southern Ohio, a second one across southern Indiana and Ohio, and a third one in northern Kentucky</a:t>
            </a:r>
            <a:r>
              <a:rPr lang="en-US" sz="1600" dirty="0" smtClean="0"/>
              <a:t>.</a:t>
            </a:r>
          </a:p>
          <a:p>
            <a:r>
              <a:rPr lang="en-US" sz="1600" dirty="0"/>
              <a:t>Additional </a:t>
            </a:r>
            <a:r>
              <a:rPr lang="en-US" sz="1600" dirty="0" err="1"/>
              <a:t>supercells</a:t>
            </a:r>
            <a:r>
              <a:rPr lang="en-US" sz="1600" dirty="0"/>
              <a:t> developed across northern Indiana and southern Michigan producing additional violent and/or killer tornadoes between 6:00 pm and 10:00 pm EDT including the Windsor, Ontario tornado</a:t>
            </a:r>
            <a:r>
              <a:rPr lang="en-US" sz="1600" dirty="0" smtClean="0"/>
              <a:t>.</a:t>
            </a:r>
          </a:p>
          <a:p>
            <a:r>
              <a:rPr lang="en-US" sz="1600" dirty="0" smtClean="0"/>
              <a:t>Thunderstorm </a:t>
            </a:r>
            <a:r>
              <a:rPr lang="en-US" sz="1600" dirty="0"/>
              <a:t>downpours caused flash floods, and north of the warm front in the Upper Peninsula, heavy snowfall was reported</a:t>
            </a:r>
            <a:r>
              <a:rPr lang="en-US" sz="1600" dirty="0" smtClean="0"/>
              <a:t>.”</a:t>
            </a:r>
            <a:endParaRPr lang="en-US" sz="1600" dirty="0"/>
          </a:p>
          <a:p>
            <a:endParaRPr lang="en-US" sz="1600" dirty="0"/>
          </a:p>
          <a:p>
            <a:endParaRPr lang="en-US" sz="1600" dirty="0"/>
          </a:p>
        </p:txBody>
      </p:sp>
      <p:pic>
        <p:nvPicPr>
          <p:cNvPr id="5" name="Content Placeholder 4" descr="Jet_stream_Super_Outbreak.gif"/>
          <p:cNvPicPr>
            <a:picLocks noGrp="1" noChangeAspect="1"/>
          </p:cNvPicPr>
          <p:nvPr>
            <p:ph sz="half" idx="2"/>
          </p:nvPr>
        </p:nvPicPr>
        <p:blipFill>
          <a:blip r:embed="rId2">
            <a:extLst>
              <a:ext uri="{28A0092B-C50C-407E-A947-70E740481C1C}">
                <a14:useLocalDpi xmlns:a14="http://schemas.microsoft.com/office/drawing/2010/main" val="0"/>
              </a:ext>
            </a:extLst>
          </a:blip>
          <a:srcRect t="-37512" b="-37512"/>
          <a:stretch>
            <a:fillRect/>
          </a:stretch>
        </p:blipFill>
        <p:spPr>
          <a:xfrm>
            <a:off x="4872980" y="1600200"/>
            <a:ext cx="4038600" cy="4525963"/>
          </a:xfrm>
        </p:spPr>
      </p:pic>
      <p:sp>
        <p:nvSpPr>
          <p:cNvPr id="6" name="Title 1"/>
          <p:cNvSpPr>
            <a:spLocks noGrp="1"/>
          </p:cNvSpPr>
          <p:nvPr>
            <p:ph type="title"/>
          </p:nvPr>
        </p:nvSpPr>
        <p:spPr>
          <a:xfrm>
            <a:off x="4648200" y="274638"/>
            <a:ext cx="4038600" cy="1143000"/>
          </a:xfrm>
        </p:spPr>
        <p:txBody>
          <a:bodyPr>
            <a:normAutofit fontScale="90000"/>
          </a:bodyPr>
          <a:lstStyle/>
          <a:p>
            <a:r>
              <a:rPr lang="en-US" dirty="0" smtClean="0"/>
              <a:t>Meteorology: Details</a:t>
            </a:r>
            <a:r>
              <a:rPr lang="en-US" dirty="0"/>
              <a:t/>
            </a:r>
            <a:br>
              <a:rPr lang="en-US" dirty="0"/>
            </a:br>
            <a:r>
              <a:rPr lang="en-US" sz="1600" dirty="0">
                <a:solidFill>
                  <a:srgbClr val="800000"/>
                </a:solidFill>
              </a:rPr>
              <a:t>http://</a:t>
            </a:r>
            <a:r>
              <a:rPr lang="en-US" sz="1600" dirty="0" err="1">
                <a:solidFill>
                  <a:srgbClr val="800000"/>
                </a:solidFill>
              </a:rPr>
              <a:t>en.wikipedia.org</a:t>
            </a:r>
            <a:r>
              <a:rPr lang="en-US" sz="1600" dirty="0">
                <a:solidFill>
                  <a:srgbClr val="800000"/>
                </a:solidFill>
              </a:rPr>
              <a:t>/wiki/</a:t>
            </a:r>
            <a:r>
              <a:rPr lang="en-US" sz="1600" dirty="0" err="1" smtClean="0">
                <a:solidFill>
                  <a:srgbClr val="800000"/>
                </a:solidFill>
              </a:rPr>
              <a:t>Super_Outbreak</a:t>
            </a:r>
            <a:endParaRPr lang="en-US" sz="1600" dirty="0">
              <a:solidFill>
                <a:srgbClr val="800000"/>
              </a:solidFill>
            </a:endParaRPr>
          </a:p>
        </p:txBody>
      </p:sp>
    </p:spTree>
    <p:extLst>
      <p:ext uri="{BB962C8B-B14F-4D97-AF65-F5344CB8AC3E}">
        <p14:creationId xmlns:p14="http://schemas.microsoft.com/office/powerpoint/2010/main" val="19141459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US" sz="1600" dirty="0" smtClean="0"/>
              <a:t>“Activity </a:t>
            </a:r>
            <a:r>
              <a:rPr lang="en-US" sz="1600" dirty="0"/>
              <a:t>in the south moved towards the Appalachians during the overnight hours and produced the final tornadoes across the southeast during the morning of April 4</a:t>
            </a:r>
            <a:r>
              <a:rPr lang="en-US" sz="1600" dirty="0" smtClean="0"/>
              <a:t>.</a:t>
            </a:r>
            <a:r>
              <a:rPr lang="en-US" sz="1600" dirty="0"/>
              <a:t> </a:t>
            </a:r>
          </a:p>
          <a:p>
            <a:r>
              <a:rPr lang="en-US" sz="1600" dirty="0">
                <a:solidFill>
                  <a:srgbClr val="000000"/>
                </a:solidFill>
              </a:rPr>
              <a:t>A 2004 survey for Risk Management Solutions, citing an earlier Dr. Ted Fujita study, found that three-quarters of all tornadoes in the 1974 Super Outbreak were produced by 30 'families' of </a:t>
            </a:r>
            <a:r>
              <a:rPr lang="en-US" sz="1600" dirty="0" smtClean="0">
                <a:solidFill>
                  <a:srgbClr val="000000"/>
                </a:solidFill>
              </a:rPr>
              <a:t>tornadoes  -- multiple </a:t>
            </a:r>
            <a:r>
              <a:rPr lang="en-US" sz="1600" dirty="0">
                <a:solidFill>
                  <a:srgbClr val="000000"/>
                </a:solidFill>
              </a:rPr>
              <a:t>tornadoes spawned in succession by a single thunderstorm cell</a:t>
            </a:r>
            <a:r>
              <a:rPr lang="en-US" sz="1600" dirty="0" smtClean="0">
                <a:solidFill>
                  <a:srgbClr val="000000"/>
                </a:solidFill>
              </a:rPr>
              <a:t>.</a:t>
            </a:r>
          </a:p>
          <a:p>
            <a:r>
              <a:rPr lang="en-US" sz="1600" dirty="0" smtClean="0"/>
              <a:t>Note </a:t>
            </a:r>
            <a:r>
              <a:rPr lang="en-US" sz="1600" dirty="0"/>
              <a:t>that most of these tornadoes were not associated with squall lines. These were long-lived and long-tracked </a:t>
            </a:r>
            <a:r>
              <a:rPr lang="en-US" sz="1600" dirty="0" err="1"/>
              <a:t>supercells</a:t>
            </a:r>
            <a:r>
              <a:rPr lang="en-US" sz="1600" dirty="0" smtClean="0"/>
              <a:t>.”</a:t>
            </a:r>
            <a:endParaRPr lang="en-US" sz="1600" dirty="0"/>
          </a:p>
          <a:p>
            <a:endParaRPr lang="en-US" sz="1600" dirty="0"/>
          </a:p>
        </p:txBody>
      </p:sp>
      <p:pic>
        <p:nvPicPr>
          <p:cNvPr id="5" name="Content Placeholder 4" descr="Satellite_Super_Outbreak_1974-04-03_21_GMT.gif"/>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3024" b="-1775"/>
          <a:stretch/>
        </p:blipFill>
        <p:spPr>
          <a:xfrm>
            <a:off x="4648200" y="1676685"/>
            <a:ext cx="4038600" cy="3145008"/>
          </a:xfrm>
        </p:spPr>
      </p:pic>
      <p:sp>
        <p:nvSpPr>
          <p:cNvPr id="6" name="TextBox 5"/>
          <p:cNvSpPr txBox="1"/>
          <p:nvPr/>
        </p:nvSpPr>
        <p:spPr>
          <a:xfrm>
            <a:off x="4648200" y="5218529"/>
            <a:ext cx="4038600" cy="646331"/>
          </a:xfrm>
          <a:prstGeom prst="rect">
            <a:avLst/>
          </a:prstGeom>
          <a:noFill/>
        </p:spPr>
        <p:txBody>
          <a:bodyPr wrap="square" rtlCol="0">
            <a:spAutoFit/>
          </a:bodyPr>
          <a:lstStyle/>
          <a:p>
            <a:pPr algn="ctr"/>
            <a:r>
              <a:rPr lang="en-US" dirty="0" smtClean="0">
                <a:solidFill>
                  <a:srgbClr val="800000"/>
                </a:solidFill>
                <a:latin typeface="Helvetica Neue Light"/>
                <a:cs typeface="Helvetica Neue Light"/>
              </a:rPr>
              <a:t>Satellite image of weather system responsible for super outbreak 1974</a:t>
            </a:r>
            <a:endParaRPr lang="en-US" dirty="0">
              <a:solidFill>
                <a:srgbClr val="800000"/>
              </a:solidFill>
              <a:latin typeface="Helvetica Neue Light"/>
              <a:cs typeface="Helvetica Neue Light"/>
            </a:endParaRPr>
          </a:p>
        </p:txBody>
      </p:sp>
      <p:sp>
        <p:nvSpPr>
          <p:cNvPr id="7" name="Title 1"/>
          <p:cNvSpPr>
            <a:spLocks noGrp="1"/>
          </p:cNvSpPr>
          <p:nvPr>
            <p:ph type="title"/>
          </p:nvPr>
        </p:nvSpPr>
        <p:spPr/>
        <p:txBody>
          <a:bodyPr>
            <a:normAutofit/>
          </a:bodyPr>
          <a:lstStyle/>
          <a:p>
            <a:r>
              <a:rPr lang="en-US" dirty="0"/>
              <a:t>Meteorology</a:t>
            </a:r>
            <a:br>
              <a:rPr lang="en-US" dirty="0"/>
            </a:br>
            <a:r>
              <a:rPr lang="en-US" sz="1600" dirty="0">
                <a:solidFill>
                  <a:srgbClr val="800000"/>
                </a:solidFill>
              </a:rPr>
              <a:t>http://</a:t>
            </a:r>
            <a:r>
              <a:rPr lang="en-US" sz="1600" dirty="0" err="1">
                <a:solidFill>
                  <a:srgbClr val="800000"/>
                </a:solidFill>
              </a:rPr>
              <a:t>en.wikipedia.org</a:t>
            </a:r>
            <a:r>
              <a:rPr lang="en-US" sz="1600" dirty="0">
                <a:solidFill>
                  <a:srgbClr val="800000"/>
                </a:solidFill>
              </a:rPr>
              <a:t>/wiki/</a:t>
            </a:r>
            <a:r>
              <a:rPr lang="en-US" sz="1600" dirty="0" err="1" smtClean="0">
                <a:solidFill>
                  <a:srgbClr val="800000"/>
                </a:solidFill>
              </a:rPr>
              <a:t>Super_Outbreak</a:t>
            </a:r>
            <a:endParaRPr lang="en-US" sz="1600" dirty="0">
              <a:solidFill>
                <a:srgbClr val="800000"/>
              </a:solidFill>
            </a:endParaRPr>
          </a:p>
        </p:txBody>
      </p:sp>
    </p:spTree>
    <p:extLst>
      <p:ext uri="{BB962C8B-B14F-4D97-AF65-F5344CB8AC3E}">
        <p14:creationId xmlns:p14="http://schemas.microsoft.com/office/powerpoint/2010/main" val="475881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399732"/>
          </a:xfrm>
        </p:spPr>
        <p:txBody>
          <a:bodyPr>
            <a:normAutofit fontScale="90000"/>
          </a:bodyPr>
          <a:lstStyle/>
          <a:p>
            <a:r>
              <a:rPr lang="en-US" dirty="0"/>
              <a:t>Anatomy of a </a:t>
            </a:r>
            <a:r>
              <a:rPr lang="en-US" dirty="0" smtClean="0"/>
              <a:t>Thunderstorm </a:t>
            </a:r>
            <a:r>
              <a:rPr lang="en-US" sz="2200" dirty="0">
                <a:solidFill>
                  <a:srgbClr val="C00000"/>
                </a:solidFill>
              </a:rPr>
              <a:t>https://</a:t>
            </a:r>
            <a:r>
              <a:rPr lang="en-US" sz="2200" dirty="0" err="1">
                <a:solidFill>
                  <a:srgbClr val="C00000"/>
                </a:solidFill>
              </a:rPr>
              <a:t>en.wikipedia.org</a:t>
            </a:r>
            <a:r>
              <a:rPr lang="en-US" sz="2200" dirty="0">
                <a:solidFill>
                  <a:srgbClr val="C00000"/>
                </a:solidFill>
              </a:rPr>
              <a:t>/wiki/Supercell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5530"/>
            <a:ext cx="9144000" cy="5661422"/>
          </a:xfrm>
          <a:prstGeom prst="rect">
            <a:avLst/>
          </a:prstGeom>
        </p:spPr>
      </p:pic>
    </p:spTree>
    <p:extLst>
      <p:ext uri="{BB962C8B-B14F-4D97-AF65-F5344CB8AC3E}">
        <p14:creationId xmlns:p14="http://schemas.microsoft.com/office/powerpoint/2010/main" val="2434334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274638"/>
            <a:ext cx="4038600" cy="1143000"/>
          </a:xfrm>
        </p:spPr>
        <p:txBody>
          <a:bodyPr>
            <a:normAutofit fontScale="90000"/>
          </a:bodyPr>
          <a:lstStyle/>
          <a:p>
            <a:r>
              <a:rPr lang="en-US" sz="3100" dirty="0" smtClean="0"/>
              <a:t>Damage in Xenia</a:t>
            </a:r>
            <a:r>
              <a:rPr lang="en-US" sz="3100" dirty="0"/>
              <a:t>, Ohio</a:t>
            </a:r>
            <a:br>
              <a:rPr lang="en-US" sz="3100" dirty="0"/>
            </a:br>
            <a:r>
              <a:rPr lang="en-US" sz="1600" dirty="0">
                <a:solidFill>
                  <a:srgbClr val="800000"/>
                </a:solidFill>
              </a:rPr>
              <a:t>http://</a:t>
            </a:r>
            <a:r>
              <a:rPr lang="en-US" sz="1600" dirty="0" err="1">
                <a:solidFill>
                  <a:srgbClr val="800000"/>
                </a:solidFill>
              </a:rPr>
              <a:t>en.wikipedia.org</a:t>
            </a:r>
            <a:r>
              <a:rPr lang="en-US" sz="1600" dirty="0">
                <a:solidFill>
                  <a:srgbClr val="800000"/>
                </a:solidFill>
              </a:rPr>
              <a:t>/wiki/</a:t>
            </a:r>
            <a:r>
              <a:rPr lang="en-US" sz="1600" dirty="0" err="1">
                <a:solidFill>
                  <a:srgbClr val="800000"/>
                </a:solidFill>
              </a:rPr>
              <a:t>Super_Outbreak</a:t>
            </a:r>
            <a:endParaRPr lang="en-US" sz="1600" dirty="0">
              <a:solidFill>
                <a:srgbClr val="800000"/>
              </a:solidFill>
            </a:endParaRPr>
          </a:p>
        </p:txBody>
      </p:sp>
      <p:sp>
        <p:nvSpPr>
          <p:cNvPr id="3" name="Content Placeholder 2"/>
          <p:cNvSpPr>
            <a:spLocks noGrp="1"/>
          </p:cNvSpPr>
          <p:nvPr>
            <p:ph sz="half" idx="1"/>
          </p:nvPr>
        </p:nvSpPr>
        <p:spPr>
          <a:xfrm>
            <a:off x="123625" y="277532"/>
            <a:ext cx="4439244" cy="6002561"/>
          </a:xfrm>
        </p:spPr>
        <p:txBody>
          <a:bodyPr>
            <a:noAutofit/>
          </a:bodyPr>
          <a:lstStyle/>
          <a:p>
            <a:r>
              <a:rPr lang="en-US" sz="1600" dirty="0" smtClean="0">
                <a:solidFill>
                  <a:srgbClr val="000000"/>
                </a:solidFill>
              </a:rPr>
              <a:t>“The </a:t>
            </a:r>
            <a:r>
              <a:rPr lang="en-US" sz="1600" dirty="0">
                <a:solidFill>
                  <a:srgbClr val="000000"/>
                </a:solidFill>
              </a:rPr>
              <a:t>tornado that struck the city of Xenia, Ohio stands as the deadliest individual tornado of the Super Outbreak, killing 32 and destroying a significant portion of the </a:t>
            </a:r>
            <a:r>
              <a:rPr lang="en-US" sz="1600" dirty="0" smtClean="0">
                <a:solidFill>
                  <a:srgbClr val="000000"/>
                </a:solidFill>
              </a:rPr>
              <a:t>town.</a:t>
            </a:r>
            <a:endParaRPr lang="en-US" sz="1600" dirty="0">
              <a:solidFill>
                <a:srgbClr val="000000"/>
              </a:solidFill>
            </a:endParaRPr>
          </a:p>
          <a:p>
            <a:r>
              <a:rPr lang="en-US" sz="1600" dirty="0" smtClean="0"/>
              <a:t>The </a:t>
            </a:r>
            <a:r>
              <a:rPr lang="en-US" sz="1600" dirty="0"/>
              <a:t>tornado formed near Bellbrook, Ohio, southwest of Xenia, at about 4:30pm EDT. </a:t>
            </a:r>
            <a:endParaRPr lang="en-US" sz="1600" dirty="0" smtClean="0"/>
          </a:p>
          <a:p>
            <a:r>
              <a:rPr lang="en-US" sz="1600" dirty="0" smtClean="0"/>
              <a:t>It </a:t>
            </a:r>
            <a:r>
              <a:rPr lang="en-US" sz="1600" dirty="0"/>
              <a:t>began as a moderate-sized tornado, then intensified while moving northeast at about 50 mph (80 km/h). </a:t>
            </a:r>
            <a:endParaRPr lang="en-US" sz="1600" dirty="0" smtClean="0"/>
          </a:p>
          <a:p>
            <a:r>
              <a:rPr lang="en-US" sz="1600" dirty="0" smtClean="0"/>
              <a:t>The </a:t>
            </a:r>
            <a:r>
              <a:rPr lang="en-US" sz="1600" dirty="0"/>
              <a:t>tornado exhibited multiple-vortex structure and became very large as it approached town. Gil Whitney, the weather specialist for WHIO-TV in Dayton, alerted viewers in Montgomery and Greene County (where Xenia is located) about the possible tornado, broadcasting the radar image of the </a:t>
            </a:r>
            <a:r>
              <a:rPr lang="en-US" sz="1600" dirty="0" err="1"/>
              <a:t>supercell</a:t>
            </a:r>
            <a:r>
              <a:rPr lang="en-US" sz="1600" dirty="0"/>
              <a:t> </a:t>
            </a:r>
            <a:r>
              <a:rPr lang="en-US" sz="1600" dirty="0" smtClean="0"/>
              <a:t>several </a:t>
            </a:r>
            <a:r>
              <a:rPr lang="en-US" sz="1600" dirty="0"/>
              <a:t>minutes before it actually struck. </a:t>
            </a:r>
            <a:endParaRPr lang="en-US" sz="1600" dirty="0" smtClean="0"/>
          </a:p>
          <a:p>
            <a:r>
              <a:rPr lang="en-US" sz="1600" dirty="0" smtClean="0"/>
              <a:t>The </a:t>
            </a:r>
            <a:r>
              <a:rPr lang="en-US" sz="1600" dirty="0"/>
              <a:t>massive tornado slammed into the western part of Xenia, completely flattening the Windsor Park and Arrowhead subdivisions, and sweeping away entire rows of brick homes</a:t>
            </a:r>
            <a:r>
              <a:rPr lang="en-US" sz="1600" dirty="0" smtClean="0"/>
              <a:t>.”</a:t>
            </a:r>
            <a:endParaRPr lang="en-US" sz="1600" dirty="0"/>
          </a:p>
          <a:p>
            <a:endParaRPr lang="en-US" sz="1600" dirty="0"/>
          </a:p>
        </p:txBody>
      </p:sp>
      <p:pic>
        <p:nvPicPr>
          <p:cNvPr id="5" name="Content Placeholder 4" descr="Xenia04.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4954" b="-4676"/>
          <a:stretch/>
        </p:blipFill>
        <p:spPr>
          <a:xfrm>
            <a:off x="4648200" y="1696529"/>
            <a:ext cx="4038600" cy="3055716"/>
          </a:xfrm>
        </p:spPr>
      </p:pic>
      <p:sp>
        <p:nvSpPr>
          <p:cNvPr id="6" name="TextBox 5"/>
          <p:cNvSpPr txBox="1"/>
          <p:nvPr/>
        </p:nvSpPr>
        <p:spPr>
          <a:xfrm>
            <a:off x="4648200" y="4931387"/>
            <a:ext cx="4038600" cy="1169551"/>
          </a:xfrm>
          <a:prstGeom prst="rect">
            <a:avLst/>
          </a:prstGeom>
          <a:noFill/>
        </p:spPr>
        <p:txBody>
          <a:bodyPr wrap="square" rtlCol="0">
            <a:spAutoFit/>
          </a:bodyPr>
          <a:lstStyle/>
          <a:p>
            <a:pPr marL="285750" indent="-285750">
              <a:buFont typeface="Arial"/>
              <a:buChar char="•"/>
            </a:pPr>
            <a:r>
              <a:rPr lang="en-US" sz="1400" dirty="0" smtClean="0">
                <a:solidFill>
                  <a:srgbClr val="800000"/>
                </a:solidFill>
                <a:latin typeface="Helvetica Neue Light"/>
                <a:cs typeface="Helvetica Neue Light"/>
              </a:rPr>
              <a:t>“The </a:t>
            </a:r>
            <a:r>
              <a:rPr lang="en-US" sz="1400" dirty="0">
                <a:solidFill>
                  <a:srgbClr val="800000"/>
                </a:solidFill>
                <a:latin typeface="Helvetica Neue Light"/>
                <a:cs typeface="Helvetica Neue Light"/>
              </a:rPr>
              <a:t>tornado as it enters the Arrowhead subdivision, in the southwestern part of Xenia</a:t>
            </a:r>
            <a:r>
              <a:rPr lang="en-US" sz="1400" dirty="0" smtClean="0">
                <a:solidFill>
                  <a:srgbClr val="800000"/>
                </a:solidFill>
                <a:latin typeface="Helvetica Neue Light"/>
                <a:cs typeface="Helvetica Neue Light"/>
              </a:rPr>
              <a:t>.</a:t>
            </a:r>
          </a:p>
          <a:p>
            <a:pPr marL="285750" indent="-285750">
              <a:buFont typeface="Arial"/>
              <a:buChar char="•"/>
            </a:pPr>
            <a:r>
              <a:rPr lang="en-US" sz="1400" dirty="0" smtClean="0">
                <a:solidFill>
                  <a:srgbClr val="800000"/>
                </a:solidFill>
                <a:latin typeface="Helvetica Neue Light"/>
                <a:cs typeface="Helvetica Neue Light"/>
              </a:rPr>
              <a:t>This </a:t>
            </a:r>
            <a:r>
              <a:rPr lang="en-US" sz="1400" dirty="0">
                <a:solidFill>
                  <a:srgbClr val="800000"/>
                </a:solidFill>
                <a:latin typeface="Helvetica Neue Light"/>
                <a:cs typeface="Helvetica Neue Light"/>
              </a:rPr>
              <a:t>photo was taken by Homer G. </a:t>
            </a:r>
            <a:r>
              <a:rPr lang="en-US" sz="1400" dirty="0" err="1">
                <a:solidFill>
                  <a:srgbClr val="800000"/>
                </a:solidFill>
                <a:latin typeface="Helvetica Neue Light"/>
                <a:cs typeface="Helvetica Neue Light"/>
              </a:rPr>
              <a:t>Ramby</a:t>
            </a:r>
            <a:r>
              <a:rPr lang="en-US" sz="1400" dirty="0">
                <a:solidFill>
                  <a:srgbClr val="800000"/>
                </a:solidFill>
                <a:latin typeface="Helvetica Neue Light"/>
                <a:cs typeface="Helvetica Neue Light"/>
              </a:rPr>
              <a:t> at Royal Woods Lane and Wilmington Pike, 8.3 miles from Arrowhead</a:t>
            </a:r>
            <a:r>
              <a:rPr lang="en-US" sz="1400" dirty="0" smtClean="0">
                <a:solidFill>
                  <a:srgbClr val="800000"/>
                </a:solidFill>
                <a:latin typeface="Helvetica Neue Light"/>
                <a:cs typeface="Helvetica Neue Light"/>
              </a:rPr>
              <a:t>.”</a:t>
            </a:r>
            <a:endParaRPr lang="en-US" sz="1400" dirty="0">
              <a:solidFill>
                <a:srgbClr val="800000"/>
              </a:solidFill>
              <a:latin typeface="Helvetica Neue Light"/>
              <a:cs typeface="Helvetica Neue Light"/>
            </a:endParaRPr>
          </a:p>
        </p:txBody>
      </p:sp>
    </p:spTree>
    <p:extLst>
      <p:ext uri="{BB962C8B-B14F-4D97-AF65-F5344CB8AC3E}">
        <p14:creationId xmlns:p14="http://schemas.microsoft.com/office/powerpoint/2010/main" val="16108862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Damage in Xenia, Ohio</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Super_Outbreak</a:t>
            </a:r>
            <a:endParaRPr lang="en-US" sz="1800" dirty="0"/>
          </a:p>
        </p:txBody>
      </p:sp>
      <p:sp>
        <p:nvSpPr>
          <p:cNvPr id="3" name="Content Placeholder 2"/>
          <p:cNvSpPr>
            <a:spLocks noGrp="1"/>
          </p:cNvSpPr>
          <p:nvPr>
            <p:ph sz="half" idx="1"/>
          </p:nvPr>
        </p:nvSpPr>
        <p:spPr/>
        <p:txBody>
          <a:bodyPr>
            <a:noAutofit/>
          </a:bodyPr>
          <a:lstStyle/>
          <a:p>
            <a:r>
              <a:rPr lang="en-US" sz="1400" dirty="0" smtClean="0"/>
              <a:t>“When </a:t>
            </a:r>
            <a:r>
              <a:rPr lang="en-US" sz="1400" dirty="0"/>
              <a:t>the storm reached central Xenia at 4:40pm, apartment buildings, homes, businesses, churches, and schools including Xenia High School were destroyed. </a:t>
            </a:r>
            <a:endParaRPr lang="en-US" sz="1400" dirty="0" smtClean="0"/>
          </a:p>
          <a:p>
            <a:r>
              <a:rPr lang="en-US" sz="1400" dirty="0" smtClean="0">
                <a:solidFill>
                  <a:srgbClr val="000000"/>
                </a:solidFill>
              </a:rPr>
              <a:t>Students </a:t>
            </a:r>
            <a:r>
              <a:rPr lang="en-US" sz="1400" dirty="0">
                <a:solidFill>
                  <a:srgbClr val="000000"/>
                </a:solidFill>
              </a:rPr>
              <a:t>in the school, practicing for a play, took cover in the main hallway seconds before a direct hit from the tornado. </a:t>
            </a:r>
            <a:endParaRPr lang="en-US" sz="1400" dirty="0" smtClean="0">
              <a:solidFill>
                <a:srgbClr val="000000"/>
              </a:solidFill>
            </a:endParaRPr>
          </a:p>
          <a:p>
            <a:r>
              <a:rPr lang="en-US" sz="1400" dirty="0" smtClean="0">
                <a:solidFill>
                  <a:srgbClr val="000000"/>
                </a:solidFill>
              </a:rPr>
              <a:t>A </a:t>
            </a:r>
            <a:r>
              <a:rPr lang="en-US" sz="1400" dirty="0">
                <a:solidFill>
                  <a:srgbClr val="000000"/>
                </a:solidFill>
              </a:rPr>
              <a:t>school bus dropped on top of the stage the students were practicing on. </a:t>
            </a:r>
            <a:endParaRPr lang="en-US" sz="1400" dirty="0" smtClean="0">
              <a:solidFill>
                <a:srgbClr val="000000"/>
              </a:solidFill>
            </a:endParaRPr>
          </a:p>
          <a:p>
            <a:r>
              <a:rPr lang="en-US" sz="1400" dirty="0" smtClean="0"/>
              <a:t>The </a:t>
            </a:r>
            <a:r>
              <a:rPr lang="en-US" sz="1400" dirty="0"/>
              <a:t>steel-reinforced high school building suffered extensive structural damage</a:t>
            </a:r>
            <a:r>
              <a:rPr lang="en-US" sz="1400" dirty="0" smtClean="0"/>
              <a:t>.</a:t>
            </a:r>
          </a:p>
          <a:p>
            <a:r>
              <a:rPr lang="en-US" sz="1400" dirty="0" smtClean="0"/>
              <a:t>Several </a:t>
            </a:r>
            <a:r>
              <a:rPr lang="en-US" sz="1400" dirty="0"/>
              <a:t>railroad cars were lifted and blown over as the tornado passed over a moving Penn Central freight train in the center of town</a:t>
            </a:r>
            <a:r>
              <a:rPr lang="en-US" sz="1400" dirty="0" smtClean="0"/>
              <a:t>.</a:t>
            </a:r>
          </a:p>
          <a:p>
            <a:r>
              <a:rPr lang="en-US" sz="1400" dirty="0" smtClean="0"/>
              <a:t>It </a:t>
            </a:r>
            <a:r>
              <a:rPr lang="en-US" sz="1400" dirty="0"/>
              <a:t>toppled gravestones in Cherry Grove Cemetery, then moved through the length of the downtown business district, passing west of the courthouse, and into the </a:t>
            </a:r>
            <a:r>
              <a:rPr lang="en-US" sz="1400" dirty="0" err="1"/>
              <a:t>Pinecrest</a:t>
            </a:r>
            <a:r>
              <a:rPr lang="en-US" sz="1400" dirty="0"/>
              <a:t> Garden district, which was extensively affected</a:t>
            </a:r>
            <a:r>
              <a:rPr lang="en-US" sz="1400" dirty="0" smtClean="0"/>
              <a:t>.”</a:t>
            </a:r>
            <a:endParaRPr lang="en-US" sz="1400" dirty="0"/>
          </a:p>
          <a:p>
            <a:r>
              <a:rPr lang="en-US" sz="1400" dirty="0"/>
              <a:t> </a:t>
            </a:r>
          </a:p>
          <a:p>
            <a:endParaRPr lang="en-US" sz="1400" dirty="0"/>
          </a:p>
        </p:txBody>
      </p:sp>
      <p:pic>
        <p:nvPicPr>
          <p:cNvPr id="5" name="Content Placeholder 4" descr="Xenia74.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3503" b="-4388"/>
          <a:stretch/>
        </p:blipFill>
        <p:spPr>
          <a:xfrm>
            <a:off x="4648200" y="1706880"/>
            <a:ext cx="4038600" cy="3098483"/>
          </a:xfrm>
        </p:spPr>
      </p:pic>
      <p:sp>
        <p:nvSpPr>
          <p:cNvPr id="6" name="TextBox 5"/>
          <p:cNvSpPr txBox="1"/>
          <p:nvPr/>
        </p:nvSpPr>
        <p:spPr>
          <a:xfrm>
            <a:off x="4617721" y="4975773"/>
            <a:ext cx="4201160" cy="1600438"/>
          </a:xfrm>
          <a:prstGeom prst="rect">
            <a:avLst/>
          </a:prstGeom>
          <a:noFill/>
        </p:spPr>
        <p:txBody>
          <a:bodyPr wrap="square" rtlCol="0">
            <a:spAutoFit/>
          </a:bodyPr>
          <a:lstStyle/>
          <a:p>
            <a:pPr marL="285750" indent="-285750">
              <a:buFont typeface="Arial"/>
              <a:buChar char="•"/>
            </a:pPr>
            <a:r>
              <a:rPr lang="en-US" sz="1400" dirty="0">
                <a:solidFill>
                  <a:srgbClr val="800000"/>
                </a:solidFill>
                <a:latin typeface="Helvetica Neue Light"/>
                <a:cs typeface="Helvetica Neue Light"/>
              </a:rPr>
              <a:t>The tornado as it is hitting downtown Xenia moving toward the old Xenia high school. This photo was taken by Kitty </a:t>
            </a:r>
            <a:r>
              <a:rPr lang="en-US" sz="1400" dirty="0" err="1">
                <a:solidFill>
                  <a:srgbClr val="800000"/>
                </a:solidFill>
                <a:latin typeface="Helvetica Neue Light"/>
                <a:cs typeface="Helvetica Neue Light"/>
              </a:rPr>
              <a:t>Marchant</a:t>
            </a:r>
            <a:r>
              <a:rPr lang="en-US" sz="1400" dirty="0">
                <a:solidFill>
                  <a:srgbClr val="800000"/>
                </a:solidFill>
                <a:latin typeface="Helvetica Neue Light"/>
                <a:cs typeface="Helvetica Neue Light"/>
              </a:rPr>
              <a:t> on Murray Hill Dr. </a:t>
            </a:r>
            <a:endParaRPr lang="en-US" sz="1400" dirty="0" smtClean="0">
              <a:solidFill>
                <a:srgbClr val="800000"/>
              </a:solidFill>
              <a:latin typeface="Helvetica Neue Light"/>
              <a:cs typeface="Helvetica Neue Light"/>
            </a:endParaRPr>
          </a:p>
          <a:p>
            <a:pPr marL="285750" indent="-285750">
              <a:buFont typeface="Arial"/>
              <a:buChar char="•"/>
            </a:pPr>
            <a:r>
              <a:rPr lang="en-US" sz="1400" dirty="0" smtClean="0">
                <a:solidFill>
                  <a:srgbClr val="800000"/>
                </a:solidFill>
                <a:latin typeface="Helvetica Neue Light"/>
                <a:cs typeface="Helvetica Neue Light"/>
              </a:rPr>
              <a:t>The </a:t>
            </a:r>
            <a:r>
              <a:rPr lang="en-US" sz="1400" dirty="0">
                <a:solidFill>
                  <a:srgbClr val="800000"/>
                </a:solidFill>
                <a:latin typeface="Helvetica Neue Light"/>
                <a:cs typeface="Helvetica Neue Light"/>
              </a:rPr>
              <a:t>houses in the foreground are on </a:t>
            </a:r>
            <a:r>
              <a:rPr lang="en-US" sz="1400" dirty="0" err="1">
                <a:solidFill>
                  <a:srgbClr val="800000"/>
                </a:solidFill>
                <a:latin typeface="Helvetica Neue Light"/>
                <a:cs typeface="Helvetica Neue Light"/>
              </a:rPr>
              <a:t>Eavey</a:t>
            </a:r>
            <a:r>
              <a:rPr lang="en-US" sz="1400" dirty="0">
                <a:solidFill>
                  <a:srgbClr val="800000"/>
                </a:solidFill>
                <a:latin typeface="Helvetica Neue Light"/>
                <a:cs typeface="Helvetica Neue Light"/>
              </a:rPr>
              <a:t> St. and the large red brick structure is a house on S. Columbus St</a:t>
            </a:r>
            <a:r>
              <a:rPr lang="en-US" sz="1400" dirty="0" smtClean="0">
                <a:solidFill>
                  <a:srgbClr val="800000"/>
                </a:solidFill>
                <a:latin typeface="Helvetica Neue Light"/>
                <a:cs typeface="Helvetica Neue Light"/>
              </a:rPr>
              <a:t>.</a:t>
            </a:r>
            <a:endParaRPr lang="en-US" sz="1400" dirty="0">
              <a:solidFill>
                <a:srgbClr val="800000"/>
              </a:solidFill>
              <a:latin typeface="Helvetica Neue Light"/>
              <a:cs typeface="Helvetica Neue Light"/>
            </a:endParaRPr>
          </a:p>
        </p:txBody>
      </p:sp>
    </p:spTree>
    <p:extLst>
      <p:ext uri="{BB962C8B-B14F-4D97-AF65-F5344CB8AC3E}">
        <p14:creationId xmlns:p14="http://schemas.microsoft.com/office/powerpoint/2010/main" val="3138316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Tornado Tracks </a:t>
            </a:r>
            <a:r>
              <a:rPr lang="en-US" dirty="0"/>
              <a:t>in Indiana</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Super_Outbreak</a:t>
            </a:r>
            <a:endParaRPr lang="en-US" sz="1800" dirty="0">
              <a:solidFill>
                <a:srgbClr val="800000"/>
              </a:solidFill>
            </a:endParaRPr>
          </a:p>
        </p:txBody>
      </p:sp>
      <p:pic>
        <p:nvPicPr>
          <p:cNvPr id="5" name="Content Placeholder 4" descr="800px-Super_Outbreak_Indiana.jpg"/>
          <p:cNvPicPr>
            <a:picLocks noGrp="1" noChangeAspect="1"/>
          </p:cNvPicPr>
          <p:nvPr>
            <p:ph idx="1"/>
          </p:nvPr>
        </p:nvPicPr>
        <p:blipFill>
          <a:blip r:embed="rId2">
            <a:extLst>
              <a:ext uri="{28A0092B-C50C-407E-A947-70E740481C1C}">
                <a14:useLocalDpi xmlns:a14="http://schemas.microsoft.com/office/drawing/2010/main" val="0"/>
              </a:ext>
            </a:extLst>
          </a:blip>
          <a:srcRect l="-20459" r="-20459"/>
          <a:stretch>
            <a:fillRect/>
          </a:stretch>
        </p:blipFill>
        <p:spPr/>
      </p:pic>
    </p:spTree>
    <p:extLst>
      <p:ext uri="{BB962C8B-B14F-4D97-AF65-F5344CB8AC3E}">
        <p14:creationId xmlns:p14="http://schemas.microsoft.com/office/powerpoint/2010/main" val="1665543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1143000"/>
          </a:xfrm>
        </p:spPr>
        <p:txBody>
          <a:bodyPr>
            <a:normAutofit fontScale="90000"/>
          </a:bodyPr>
          <a:lstStyle/>
          <a:p>
            <a:r>
              <a:rPr lang="en-US" dirty="0"/>
              <a:t>April 25-28, 2011</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/wiki/April_25%E2%80%9328,_2011_tornado_outbreak#April_27_event</a:t>
            </a:r>
          </a:p>
        </p:txBody>
      </p:sp>
      <p:sp>
        <p:nvSpPr>
          <p:cNvPr id="3" name="Content Placeholder 2"/>
          <p:cNvSpPr>
            <a:spLocks noGrp="1"/>
          </p:cNvSpPr>
          <p:nvPr>
            <p:ph sz="half" idx="1"/>
          </p:nvPr>
        </p:nvSpPr>
        <p:spPr>
          <a:xfrm>
            <a:off x="457200" y="1600200"/>
            <a:ext cx="4920310" cy="4525963"/>
          </a:xfrm>
        </p:spPr>
        <p:txBody>
          <a:bodyPr>
            <a:noAutofit/>
          </a:bodyPr>
          <a:lstStyle/>
          <a:p>
            <a:r>
              <a:rPr lang="en-US" sz="1400" dirty="0" smtClean="0"/>
              <a:t>“</a:t>
            </a:r>
            <a:r>
              <a:rPr lang="en-US" sz="1400" dirty="0" smtClean="0">
                <a:solidFill>
                  <a:srgbClr val="000000"/>
                </a:solidFill>
              </a:rPr>
              <a:t>The </a:t>
            </a:r>
            <a:r>
              <a:rPr lang="en-US" sz="1400" dirty="0">
                <a:solidFill>
                  <a:srgbClr val="000000"/>
                </a:solidFill>
              </a:rPr>
              <a:t>April 25–28, 2011 tornado outbreak was the largest and one of the deadliest tornado outbreaks ever recorded, affecting the Southern, Midwestern, and Northeastern United States and leaving catastrophic destruction in its wake</a:t>
            </a:r>
            <a:r>
              <a:rPr lang="en-US" sz="1400" dirty="0" smtClean="0"/>
              <a:t>.</a:t>
            </a:r>
          </a:p>
          <a:p>
            <a:r>
              <a:rPr lang="en-US" sz="1400" dirty="0" smtClean="0"/>
              <a:t>While </a:t>
            </a:r>
            <a:r>
              <a:rPr lang="en-US" sz="1400" dirty="0"/>
              <a:t>the hardest-hit states were Alabama and Mississippi, the outbreak also produced destructive tornadoes in Arkansas, Georgia, Tennessee, and Virginia, and affected many other areas throughout the Southern and Eastern United States. </a:t>
            </a:r>
            <a:endParaRPr lang="en-US" sz="1400" dirty="0" smtClean="0"/>
          </a:p>
          <a:p>
            <a:r>
              <a:rPr lang="en-US" sz="1400" dirty="0" smtClean="0"/>
              <a:t>In </a:t>
            </a:r>
            <a:r>
              <a:rPr lang="en-US" sz="1400" dirty="0"/>
              <a:t>total, </a:t>
            </a:r>
            <a:r>
              <a:rPr lang="en-US" sz="1400" b="1" dirty="0">
                <a:solidFill>
                  <a:schemeClr val="tx1"/>
                </a:solidFill>
              </a:rPr>
              <a:t>358 tornadoes </a:t>
            </a:r>
            <a:r>
              <a:rPr lang="en-US" sz="1400" dirty="0"/>
              <a:t>were confirmed by the National Weather Service (NWS) and Environment Canada in 21 states from Texas to New York to southern Canada. </a:t>
            </a:r>
            <a:endParaRPr lang="en-US" sz="1400" dirty="0" smtClean="0"/>
          </a:p>
          <a:p>
            <a:r>
              <a:rPr lang="en-US" sz="1400" dirty="0" smtClean="0"/>
              <a:t>Widespread </a:t>
            </a:r>
            <a:r>
              <a:rPr lang="en-US" sz="1400" dirty="0"/>
              <a:t>and destructive tornadoes occurred on each day of the outbreak, with April 27 being the most active day with a record of 211 tornadoes touching down that day from midnight to midnight CDT (0500 – 0500 UTC). </a:t>
            </a:r>
            <a:endParaRPr lang="en-US" sz="1400" dirty="0" smtClean="0"/>
          </a:p>
          <a:p>
            <a:r>
              <a:rPr lang="en-US" sz="1400" dirty="0" smtClean="0"/>
              <a:t>Four </a:t>
            </a:r>
            <a:r>
              <a:rPr lang="en-US" sz="1400" dirty="0"/>
              <a:t>of the tornadoes were destructive enough to be rated EF5 on the Enhanced Fujita scale, which is the highest ranking </a:t>
            </a:r>
            <a:r>
              <a:rPr lang="en-US" sz="1400" dirty="0" smtClean="0"/>
              <a:t>possible</a:t>
            </a:r>
          </a:p>
          <a:p>
            <a:r>
              <a:rPr lang="en-US" sz="1400" dirty="0" smtClean="0"/>
              <a:t>Typically </a:t>
            </a:r>
            <a:r>
              <a:rPr lang="en-US" sz="1400" dirty="0"/>
              <a:t>these tornadoes are only recorded about once each year or less</a:t>
            </a:r>
            <a:r>
              <a:rPr lang="en-US" sz="1400" dirty="0" smtClean="0"/>
              <a:t>.”</a:t>
            </a:r>
            <a:endParaRPr lang="en-US" sz="1400" dirty="0"/>
          </a:p>
          <a:p>
            <a:endParaRPr lang="en-US" sz="1400" dirty="0"/>
          </a:p>
        </p:txBody>
      </p:sp>
      <p:pic>
        <p:nvPicPr>
          <p:cNvPr id="5" name="Picture 4" descr="Screen Shot 2013-12-31 at 1.18.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3744" y="0"/>
            <a:ext cx="3234170" cy="6858000"/>
          </a:xfrm>
          <a:prstGeom prst="rect">
            <a:avLst/>
          </a:prstGeom>
        </p:spPr>
      </p:pic>
    </p:spTree>
    <p:extLst>
      <p:ext uri="{BB962C8B-B14F-4D97-AF65-F5344CB8AC3E}">
        <p14:creationId xmlns:p14="http://schemas.microsoft.com/office/powerpoint/2010/main" val="8081845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375428" y="274638"/>
            <a:ext cx="4311372" cy="1143000"/>
          </a:xfrm>
        </p:spPr>
        <p:txBody>
          <a:bodyPr>
            <a:normAutofit/>
          </a:bodyPr>
          <a:lstStyle/>
          <a:p>
            <a:r>
              <a:rPr lang="en-US" dirty="0" smtClean="0"/>
              <a:t>Damage </a:t>
            </a:r>
            <a:r>
              <a:rPr lang="en-US" dirty="0"/>
              <a:t>and Deaths</a:t>
            </a:r>
            <a:br>
              <a:rPr lang="en-US" dirty="0"/>
            </a:br>
            <a:r>
              <a:rPr lang="en-US" sz="1600" dirty="0">
                <a:solidFill>
                  <a:srgbClr val="800000"/>
                </a:solidFill>
              </a:rPr>
              <a:t>http://</a:t>
            </a:r>
            <a:r>
              <a:rPr lang="en-US" sz="1600" dirty="0" err="1">
                <a:solidFill>
                  <a:srgbClr val="800000"/>
                </a:solidFill>
              </a:rPr>
              <a:t>en.wikipedia.org</a:t>
            </a:r>
            <a:r>
              <a:rPr lang="en-US" sz="1600" dirty="0">
                <a:solidFill>
                  <a:srgbClr val="800000"/>
                </a:solidFill>
              </a:rPr>
              <a:t>/wiki/April_25%E2%80%9328,_2011_tornado_outbreak</a:t>
            </a:r>
          </a:p>
        </p:txBody>
      </p:sp>
      <p:sp>
        <p:nvSpPr>
          <p:cNvPr id="8" name="Content Placeholder 7"/>
          <p:cNvSpPr>
            <a:spLocks noGrp="1"/>
          </p:cNvSpPr>
          <p:nvPr>
            <p:ph sz="half" idx="1"/>
          </p:nvPr>
        </p:nvSpPr>
        <p:spPr>
          <a:xfrm>
            <a:off x="229003" y="459267"/>
            <a:ext cx="4038600" cy="5979564"/>
          </a:xfrm>
        </p:spPr>
        <p:txBody>
          <a:bodyPr>
            <a:noAutofit/>
          </a:bodyPr>
          <a:lstStyle/>
          <a:p>
            <a:r>
              <a:rPr lang="en-US" sz="1400" dirty="0" smtClean="0"/>
              <a:t>“</a:t>
            </a:r>
            <a:r>
              <a:rPr lang="en-US" sz="1400" dirty="0" smtClean="0">
                <a:solidFill>
                  <a:srgbClr val="000000"/>
                </a:solidFill>
              </a:rPr>
              <a:t>In </a:t>
            </a:r>
            <a:r>
              <a:rPr lang="en-US" sz="1400" dirty="0">
                <a:solidFill>
                  <a:srgbClr val="000000"/>
                </a:solidFill>
              </a:rPr>
              <a:t>total, 348 people were killed as a result of the outbreak, which includes 324 tornado-related deaths across six states. </a:t>
            </a:r>
            <a:endParaRPr lang="en-US" sz="1400" dirty="0" smtClean="0">
              <a:solidFill>
                <a:srgbClr val="000000"/>
              </a:solidFill>
            </a:endParaRPr>
          </a:p>
          <a:p>
            <a:r>
              <a:rPr lang="en-US" sz="1400" dirty="0" smtClean="0"/>
              <a:t>In </a:t>
            </a:r>
            <a:r>
              <a:rPr lang="en-US" sz="1400" dirty="0"/>
              <a:t>addition, 24 fatalities were not caused by tornadoes, but were confirmed to be as a result of other thunderstorm-related events such as straight-line winds, hail, flash flooding or lightning</a:t>
            </a:r>
            <a:r>
              <a:rPr lang="en-US" sz="1400" dirty="0" smtClean="0"/>
              <a:t>.</a:t>
            </a:r>
          </a:p>
          <a:p>
            <a:r>
              <a:rPr lang="en-US" sz="1400" dirty="0" smtClean="0">
                <a:solidFill>
                  <a:srgbClr val="000000"/>
                </a:solidFill>
              </a:rPr>
              <a:t>In </a:t>
            </a:r>
            <a:r>
              <a:rPr lang="en-US" sz="1400" dirty="0">
                <a:solidFill>
                  <a:srgbClr val="000000"/>
                </a:solidFill>
              </a:rPr>
              <a:t>Alabama alone, 238 tornado-related deaths were confirmed by the Storm Prediction Center (SPC) and the state's Emergency Management Agency</a:t>
            </a:r>
            <a:r>
              <a:rPr lang="en-US" sz="1400" dirty="0" smtClean="0">
                <a:solidFill>
                  <a:srgbClr val="000000"/>
                </a:solidFill>
              </a:rPr>
              <a:t>.</a:t>
            </a:r>
            <a:endParaRPr lang="en-US" sz="1400" dirty="0">
              <a:solidFill>
                <a:srgbClr val="000000"/>
              </a:solidFill>
            </a:endParaRPr>
          </a:p>
          <a:p>
            <a:r>
              <a:rPr lang="en-US" sz="1400" dirty="0"/>
              <a:t>April 27 had the most tornado-related fatalities in the United States in a single day since the 1925 "Tri-State" outbreak on March 18, 1925, when at least 747 people were killed</a:t>
            </a:r>
            <a:r>
              <a:rPr lang="en-US" sz="1400" dirty="0" smtClean="0"/>
              <a:t>.</a:t>
            </a:r>
          </a:p>
          <a:p>
            <a:r>
              <a:rPr lang="en-US" sz="1400" dirty="0" smtClean="0"/>
              <a:t>Nearly </a:t>
            </a:r>
            <a:r>
              <a:rPr lang="en-US" sz="1400" dirty="0"/>
              <a:t>500 preliminary local storm reports were received for tornadoes over four days, including 292 in 16 states on April 27 alone</a:t>
            </a:r>
            <a:r>
              <a:rPr lang="en-US" sz="1400" dirty="0" smtClean="0"/>
              <a:t>.</a:t>
            </a:r>
          </a:p>
          <a:p>
            <a:r>
              <a:rPr lang="en-US" sz="1400" dirty="0" smtClean="0"/>
              <a:t>This </a:t>
            </a:r>
            <a:r>
              <a:rPr lang="en-US" sz="1400" dirty="0"/>
              <a:t>outbreak was the costliest tornado outbreak and one of the costliest natural disasters in United States history (even after adjustments for inflation), with total damages of approximately $11 billion (2011 USD)</a:t>
            </a:r>
            <a:r>
              <a:rPr lang="en-US" sz="1400" dirty="0" smtClean="0"/>
              <a:t>.”</a:t>
            </a:r>
            <a:endParaRPr lang="en-US" sz="1400" dirty="0"/>
          </a:p>
          <a:p>
            <a:endParaRPr lang="en-US" sz="1400" dirty="0"/>
          </a:p>
        </p:txBody>
      </p:sp>
      <p:pic>
        <p:nvPicPr>
          <p:cNvPr id="10" name="Content Placeholder 9" descr="800px-April_27,_2011_severe_weather_warnings.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4104" b="-3821"/>
          <a:stretch/>
        </p:blipFill>
        <p:spPr>
          <a:xfrm>
            <a:off x="4578749" y="1607228"/>
            <a:ext cx="4038600" cy="2936662"/>
          </a:xfrm>
        </p:spPr>
      </p:pic>
      <p:sp>
        <p:nvSpPr>
          <p:cNvPr id="11" name="TextBox 10"/>
          <p:cNvSpPr txBox="1"/>
          <p:nvPr/>
        </p:nvSpPr>
        <p:spPr>
          <a:xfrm>
            <a:off x="4434960" y="4553815"/>
            <a:ext cx="4464723" cy="738664"/>
          </a:xfrm>
          <a:prstGeom prst="rect">
            <a:avLst/>
          </a:prstGeom>
          <a:noFill/>
        </p:spPr>
        <p:txBody>
          <a:bodyPr wrap="square" rtlCol="0">
            <a:spAutoFit/>
          </a:bodyPr>
          <a:lstStyle/>
          <a:p>
            <a:pPr algn="ctr"/>
            <a:r>
              <a:rPr lang="en-US" sz="1400" dirty="0">
                <a:solidFill>
                  <a:srgbClr val="800000"/>
                </a:solidFill>
                <a:latin typeface="Helvetica Neue Light"/>
                <a:cs typeface="Helvetica Neue Light"/>
              </a:rPr>
              <a:t>Map of all tornado (red), severe thunderstorm (yellow), and flood (green) warnings issued on April 27.</a:t>
            </a:r>
          </a:p>
          <a:p>
            <a:pPr algn="ctr"/>
            <a:endParaRPr lang="en-US" sz="1400" dirty="0">
              <a:solidFill>
                <a:srgbClr val="800000"/>
              </a:solidFill>
              <a:latin typeface="Helvetica Neue Light"/>
              <a:cs typeface="Helvetica Neue Light"/>
            </a:endParaRPr>
          </a:p>
        </p:txBody>
      </p:sp>
    </p:spTree>
    <p:extLst>
      <p:ext uri="{BB962C8B-B14F-4D97-AF65-F5344CB8AC3E}">
        <p14:creationId xmlns:p14="http://schemas.microsoft.com/office/powerpoint/2010/main" val="8833051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Meteorology</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/wiki/April_25%E2%80%9328,_2011_tornado_outbreak</a:t>
            </a:r>
          </a:p>
        </p:txBody>
      </p:sp>
      <p:sp>
        <p:nvSpPr>
          <p:cNvPr id="6" name="Content Placeholder 5"/>
          <p:cNvSpPr>
            <a:spLocks noGrp="1"/>
          </p:cNvSpPr>
          <p:nvPr>
            <p:ph idx="1"/>
          </p:nvPr>
        </p:nvSpPr>
        <p:spPr/>
        <p:txBody>
          <a:bodyPr>
            <a:noAutofit/>
          </a:bodyPr>
          <a:lstStyle/>
          <a:p>
            <a:r>
              <a:rPr lang="en-US" sz="1400" dirty="0" smtClean="0"/>
              <a:t>“</a:t>
            </a:r>
            <a:r>
              <a:rPr lang="en-US" sz="1400" dirty="0" smtClean="0">
                <a:solidFill>
                  <a:schemeClr val="tx1"/>
                </a:solidFill>
              </a:rPr>
              <a:t>The </a:t>
            </a:r>
            <a:r>
              <a:rPr lang="en-US" sz="1400" dirty="0">
                <a:solidFill>
                  <a:schemeClr val="tx1"/>
                </a:solidFill>
              </a:rPr>
              <a:t>outbreak was caused by a vigorous upper-level trough that moved into the Southern Plains states on April 25</a:t>
            </a:r>
            <a:r>
              <a:rPr lang="en-US" sz="1400" dirty="0"/>
              <a:t>. </a:t>
            </a:r>
            <a:endParaRPr lang="en-US" sz="1400" dirty="0" smtClean="0"/>
          </a:p>
          <a:p>
            <a:r>
              <a:rPr lang="en-US" sz="1400" dirty="0" smtClean="0"/>
              <a:t>An </a:t>
            </a:r>
            <a:r>
              <a:rPr lang="en-US" sz="1400" dirty="0"/>
              <a:t>extratropical cyclone developed ahead of this upper-level trough between northeast Oklahoma and western Missouri, which moved northeast</a:t>
            </a:r>
            <a:r>
              <a:rPr lang="en-US" sz="1400" dirty="0" smtClean="0"/>
              <a:t>.</a:t>
            </a:r>
          </a:p>
          <a:p>
            <a:r>
              <a:rPr lang="en-US" sz="1400" dirty="0" smtClean="0"/>
              <a:t>Conditions </a:t>
            </a:r>
            <a:r>
              <a:rPr lang="en-US" sz="1400" dirty="0"/>
              <a:t>were similar on April 26, with a predicted likelihood of severe thunderstorms, including an extended threat of strong to violent long-track tornadoes during the afternoon and evening </a:t>
            </a:r>
            <a:r>
              <a:rPr lang="en-US" sz="1400" dirty="0" smtClean="0"/>
              <a:t>hours</a:t>
            </a:r>
          </a:p>
          <a:p>
            <a:r>
              <a:rPr lang="en-US" sz="1400" dirty="0" smtClean="0"/>
              <a:t>The </a:t>
            </a:r>
            <a:r>
              <a:rPr lang="en-US" sz="1400" dirty="0"/>
              <a:t>storm mode on April 26 was predicted to consist of mostly discrete </a:t>
            </a:r>
            <a:r>
              <a:rPr lang="en-US" sz="1400" dirty="0" err="1"/>
              <a:t>supercells</a:t>
            </a:r>
            <a:r>
              <a:rPr lang="en-US" sz="1400" dirty="0"/>
              <a:t> during the afternoon and early evening, shifting over to a </a:t>
            </a:r>
            <a:r>
              <a:rPr lang="en-US" sz="1400" dirty="0" err="1"/>
              <a:t>mesoscale</a:t>
            </a:r>
            <a:r>
              <a:rPr lang="en-US" sz="1400" dirty="0"/>
              <a:t> convective complex, with more of a threat of damaging winds and hail during the nighttime hours</a:t>
            </a:r>
            <a:r>
              <a:rPr lang="en-US" sz="1400" dirty="0" smtClean="0"/>
              <a:t>.</a:t>
            </a:r>
            <a:endParaRPr lang="en-US" sz="1400" dirty="0"/>
          </a:p>
          <a:p>
            <a:r>
              <a:rPr lang="en-US" sz="1400" dirty="0"/>
              <a:t>As the storm system moved eastward toward the Ohio, Mississippi and Tennessee Valleys on April 27, a very powerful 80–100 knot mid-level jet stream moved into the Ohio and Tennessee Valleys, behind the trough, creating strong wind shear, with a low pressure center moving quickly northeastward across those areas on the 27th. </a:t>
            </a:r>
            <a:endParaRPr lang="en-US" sz="1400" dirty="0" smtClean="0"/>
          </a:p>
          <a:p>
            <a:r>
              <a:rPr lang="en-US" sz="1400" dirty="0" smtClean="0"/>
              <a:t>Temperatures </a:t>
            </a:r>
            <a:r>
              <a:rPr lang="en-US" sz="1400" dirty="0"/>
              <a:t>across the southeastern United States ranged from the 70s °F (mid-20s °C) to the lower 90s °F (near 35 °C). </a:t>
            </a:r>
            <a:endParaRPr lang="en-US" sz="1400" dirty="0" smtClean="0"/>
          </a:p>
          <a:p>
            <a:r>
              <a:rPr lang="en-US" sz="1400" dirty="0" smtClean="0">
                <a:solidFill>
                  <a:srgbClr val="000000"/>
                </a:solidFill>
              </a:rPr>
              <a:t>In </a:t>
            </a:r>
            <a:r>
              <a:rPr lang="en-US" sz="1400" dirty="0">
                <a:solidFill>
                  <a:srgbClr val="000000"/>
                </a:solidFill>
              </a:rPr>
              <a:t>total, 56 severe weather </a:t>
            </a:r>
            <a:r>
              <a:rPr lang="en-US" sz="1400" dirty="0" smtClean="0">
                <a:solidFill>
                  <a:srgbClr val="000000"/>
                </a:solidFill>
              </a:rPr>
              <a:t>watches were </a:t>
            </a:r>
            <a:r>
              <a:rPr lang="en-US" sz="1400" dirty="0">
                <a:solidFill>
                  <a:srgbClr val="000000"/>
                </a:solidFill>
              </a:rPr>
              <a:t>issued by the Storm Prediction Center (SPC) over those four days in the outbreak area, including 41 tornado watches (10 of which were PDS watches) and 15 severe thunderstorm watches</a:t>
            </a:r>
            <a:r>
              <a:rPr lang="en-US" sz="1400" dirty="0" smtClean="0">
                <a:solidFill>
                  <a:srgbClr val="000000"/>
                </a:solidFill>
              </a:rPr>
              <a:t>.”</a:t>
            </a:r>
            <a:endParaRPr lang="en-US" sz="1400" dirty="0">
              <a:solidFill>
                <a:srgbClr val="000000"/>
              </a:solidFill>
            </a:endParaRPr>
          </a:p>
          <a:p>
            <a:endParaRPr lang="en-US" sz="1400" dirty="0"/>
          </a:p>
        </p:txBody>
      </p:sp>
    </p:spTree>
    <p:extLst>
      <p:ext uri="{BB962C8B-B14F-4D97-AF65-F5344CB8AC3E}">
        <p14:creationId xmlns:p14="http://schemas.microsoft.com/office/powerpoint/2010/main" val="31958342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Rainfall</a:t>
            </a:r>
            <a:r>
              <a:rPr lang="en-US" dirty="0"/>
              <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/wiki/April_25%E2%80%9328,_2011_tornado_outbreak</a:t>
            </a:r>
          </a:p>
        </p:txBody>
      </p:sp>
      <p:pic>
        <p:nvPicPr>
          <p:cNvPr id="4" name="Content Placeholder 3" descr="800px-Pcpnweekending04292011.jpg"/>
          <p:cNvPicPr>
            <a:picLocks noGrp="1" noChangeAspect="1"/>
          </p:cNvPicPr>
          <p:nvPr>
            <p:ph idx="1"/>
          </p:nvPr>
        </p:nvPicPr>
        <p:blipFill>
          <a:blip r:embed="rId2">
            <a:extLst>
              <a:ext uri="{28A0092B-C50C-407E-A947-70E740481C1C}">
                <a14:useLocalDpi xmlns:a14="http://schemas.microsoft.com/office/drawing/2010/main" val="0"/>
              </a:ext>
            </a:extLst>
          </a:blip>
          <a:srcRect l="-2049" r="-2049"/>
          <a:stretch>
            <a:fillRect/>
          </a:stretch>
        </p:blipFill>
        <p:spPr/>
      </p:pic>
      <p:sp>
        <p:nvSpPr>
          <p:cNvPr id="5" name="TextBox 4"/>
          <p:cNvSpPr txBox="1"/>
          <p:nvPr/>
        </p:nvSpPr>
        <p:spPr>
          <a:xfrm>
            <a:off x="470130" y="6224277"/>
            <a:ext cx="8226830" cy="738664"/>
          </a:xfrm>
          <a:prstGeom prst="rect">
            <a:avLst/>
          </a:prstGeom>
          <a:noFill/>
        </p:spPr>
        <p:txBody>
          <a:bodyPr wrap="square" rtlCol="0">
            <a:spAutoFit/>
          </a:bodyPr>
          <a:lstStyle/>
          <a:p>
            <a:pPr algn="ctr"/>
            <a:r>
              <a:rPr lang="en-US" sz="1400" smtClean="0">
                <a:solidFill>
                  <a:srgbClr val="800000"/>
                </a:solidFill>
                <a:latin typeface="Helvetica Neue Light"/>
                <a:cs typeface="Helvetica Neue Light"/>
              </a:rPr>
              <a:t>“Rainfall </a:t>
            </a:r>
            <a:r>
              <a:rPr lang="en-US" sz="1400" dirty="0">
                <a:solidFill>
                  <a:srgbClr val="800000"/>
                </a:solidFill>
                <a:latin typeface="Helvetica Neue Light"/>
                <a:cs typeface="Helvetica Neue Light"/>
              </a:rPr>
              <a:t>totals within the United States for the week ending during the morning of April 29, 2011, which shows the extent of the heavy rain event this cyclone </a:t>
            </a:r>
            <a:r>
              <a:rPr lang="en-US" sz="1400" smtClean="0">
                <a:solidFill>
                  <a:srgbClr val="800000"/>
                </a:solidFill>
                <a:latin typeface="Helvetica Neue Light"/>
                <a:cs typeface="Helvetica Neue Light"/>
              </a:rPr>
              <a:t>produced.”</a:t>
            </a:r>
            <a:endParaRPr lang="en-US" sz="1400" dirty="0">
              <a:solidFill>
                <a:srgbClr val="800000"/>
              </a:solidFill>
              <a:latin typeface="Helvetica Neue Light"/>
              <a:cs typeface="Helvetica Neue Light"/>
            </a:endParaRPr>
          </a:p>
          <a:p>
            <a:pPr algn="ctr"/>
            <a:endParaRPr lang="en-US" sz="1400" dirty="0">
              <a:solidFill>
                <a:srgbClr val="800000"/>
              </a:solidFill>
              <a:latin typeface="Helvetica Neue Light"/>
              <a:cs typeface="Helvetica Neue Light"/>
            </a:endParaRPr>
          </a:p>
        </p:txBody>
      </p:sp>
    </p:spTree>
    <p:extLst>
      <p:ext uri="{BB962C8B-B14F-4D97-AF65-F5344CB8AC3E}">
        <p14:creationId xmlns:p14="http://schemas.microsoft.com/office/powerpoint/2010/main" val="537130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Supercells </a:t>
            </a:r>
            <a:r>
              <a:rPr lang="en-US" dirty="0"/>
              <a:t>and Mesocyclones</a:t>
            </a:r>
            <a:br>
              <a:rPr lang="en-US" dirty="0"/>
            </a:br>
            <a:r>
              <a:rPr lang="en-US" dirty="0"/>
              <a:t> </a:t>
            </a:r>
            <a:r>
              <a:rPr lang="en-US" sz="2200" dirty="0">
                <a:solidFill>
                  <a:srgbClr val="C00000"/>
                </a:solidFill>
              </a:rPr>
              <a:t>https://</a:t>
            </a:r>
            <a:r>
              <a:rPr lang="en-US" sz="2200" dirty="0" err="1">
                <a:solidFill>
                  <a:srgbClr val="C00000"/>
                </a:solidFill>
              </a:rPr>
              <a:t>en.wikipedia.org</a:t>
            </a:r>
            <a:r>
              <a:rPr lang="en-US" sz="2200" dirty="0">
                <a:solidFill>
                  <a:srgbClr val="C00000"/>
                </a:solidFill>
              </a:rPr>
              <a:t>/wiki/Supercell</a:t>
            </a:r>
          </a:p>
        </p:txBody>
      </p:sp>
      <p:sp>
        <p:nvSpPr>
          <p:cNvPr id="4" name="Content Placeholder 3"/>
          <p:cNvSpPr>
            <a:spLocks noGrp="1"/>
          </p:cNvSpPr>
          <p:nvPr>
            <p:ph idx="1"/>
          </p:nvPr>
        </p:nvSpPr>
        <p:spPr/>
        <p:txBody>
          <a:bodyPr>
            <a:noAutofit/>
          </a:bodyPr>
          <a:lstStyle/>
          <a:p>
            <a:r>
              <a:rPr lang="en-US" sz="2400" dirty="0"/>
              <a:t>A supercell is a thunderstorm characterized by the presence of a mesocyclone: a deep, persistently rotating updraft</a:t>
            </a:r>
            <a:r>
              <a:rPr lang="en-US" sz="2400" dirty="0" smtClean="0"/>
              <a:t>.</a:t>
            </a:r>
          </a:p>
          <a:p>
            <a:r>
              <a:rPr lang="en-US" sz="2400" dirty="0" smtClean="0"/>
              <a:t>For </a:t>
            </a:r>
            <a:r>
              <a:rPr lang="en-US" sz="2400" dirty="0"/>
              <a:t>this reason, these storms are sometimes referred to as rotating thunderstorms</a:t>
            </a:r>
            <a:r>
              <a:rPr lang="en-US" sz="2400" dirty="0" smtClean="0"/>
              <a:t>.</a:t>
            </a:r>
          </a:p>
          <a:p>
            <a:r>
              <a:rPr lang="en-US" sz="2400" dirty="0" smtClean="0"/>
              <a:t>Of </a:t>
            </a:r>
            <a:r>
              <a:rPr lang="en-US" sz="2400" dirty="0"/>
              <a:t>the four classifications of thunderstorms (supercell, squall line, multi-cell, and single-cell), supercells are the overall least common and have the potential to be the most severe. </a:t>
            </a:r>
            <a:endParaRPr lang="en-US" sz="2400" dirty="0" smtClean="0"/>
          </a:p>
          <a:p>
            <a:r>
              <a:rPr lang="en-US" sz="2400" dirty="0" smtClean="0"/>
              <a:t>Supercells </a:t>
            </a:r>
            <a:r>
              <a:rPr lang="en-US" sz="2400" dirty="0"/>
              <a:t>are often isolated from other thunderstorms, and can dominate the local weather up to 32 </a:t>
            </a:r>
            <a:r>
              <a:rPr lang="en-US" sz="2400" dirty="0" err="1"/>
              <a:t>kilometres</a:t>
            </a:r>
            <a:r>
              <a:rPr lang="en-US" sz="2400" dirty="0"/>
              <a:t> (20 mi) away.</a:t>
            </a:r>
          </a:p>
          <a:p>
            <a:endParaRPr lang="en-US" sz="2400" dirty="0"/>
          </a:p>
        </p:txBody>
      </p:sp>
    </p:spTree>
    <p:extLst>
      <p:ext uri="{BB962C8B-B14F-4D97-AF65-F5344CB8AC3E}">
        <p14:creationId xmlns:p14="http://schemas.microsoft.com/office/powerpoint/2010/main" val="1679323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Supercells</a:t>
            </a:r>
            <a:br>
              <a:rPr lang="en-US" dirty="0"/>
            </a:br>
            <a:r>
              <a:rPr lang="en-US" dirty="0"/>
              <a:t> </a:t>
            </a:r>
            <a:r>
              <a:rPr lang="en-US" sz="2200" dirty="0">
                <a:solidFill>
                  <a:srgbClr val="C00000"/>
                </a:solidFill>
              </a:rPr>
              <a:t>https://</a:t>
            </a:r>
            <a:r>
              <a:rPr lang="en-US" sz="2200" dirty="0" err="1">
                <a:solidFill>
                  <a:srgbClr val="C00000"/>
                </a:solidFill>
              </a:rPr>
              <a:t>en.wikipedia.org</a:t>
            </a:r>
            <a:r>
              <a:rPr lang="en-US" sz="2200" dirty="0">
                <a:solidFill>
                  <a:srgbClr val="C00000"/>
                </a:solidFill>
              </a:rPr>
              <a:t>/wiki/Supercell</a:t>
            </a:r>
          </a:p>
        </p:txBody>
      </p:sp>
      <p:sp>
        <p:nvSpPr>
          <p:cNvPr id="3" name="Content Placeholder 2"/>
          <p:cNvSpPr>
            <a:spLocks noGrp="1"/>
          </p:cNvSpPr>
          <p:nvPr>
            <p:ph idx="1"/>
          </p:nvPr>
        </p:nvSpPr>
        <p:spPr/>
        <p:txBody>
          <a:bodyPr>
            <a:normAutofit lnSpcReduction="10000"/>
          </a:bodyPr>
          <a:lstStyle/>
          <a:p>
            <a:r>
              <a:rPr lang="en-US" sz="2400" dirty="0"/>
              <a:t>Supercells are often put into </a:t>
            </a:r>
            <a:r>
              <a:rPr lang="en-US" sz="2400" dirty="0" smtClean="0"/>
              <a:t>classification </a:t>
            </a:r>
            <a:r>
              <a:rPr lang="en-US" sz="2400" dirty="0"/>
              <a:t>types: </a:t>
            </a:r>
            <a:r>
              <a:rPr lang="en-US" sz="2400" dirty="0" smtClean="0"/>
              <a:t>Low-precipitation </a:t>
            </a:r>
            <a:r>
              <a:rPr lang="en-US" sz="2400" dirty="0"/>
              <a:t>(LP), and High-precipitation (HP). </a:t>
            </a:r>
            <a:endParaRPr lang="en-US" sz="2400" dirty="0" smtClean="0"/>
          </a:p>
          <a:p>
            <a:r>
              <a:rPr lang="en-US" sz="2400" dirty="0" smtClean="0"/>
              <a:t>LP </a:t>
            </a:r>
            <a:r>
              <a:rPr lang="en-US" sz="2400" dirty="0"/>
              <a:t>supercells are usually found in climates that are more arid, such as the high plains of the United States, and HP supercells are most often found in moist climates. </a:t>
            </a:r>
            <a:endParaRPr lang="en-US" sz="2400" dirty="0" smtClean="0"/>
          </a:p>
          <a:p>
            <a:r>
              <a:rPr lang="en-US" sz="2400" dirty="0" smtClean="0"/>
              <a:t>Supercells </a:t>
            </a:r>
            <a:r>
              <a:rPr lang="en-US" sz="2400" dirty="0"/>
              <a:t>can occur anywhere in the world under the right pre-existing weather conditions, but they are most common in the Great Plains of the United States in an area known as Tornado Alley and in the Tornado Corridor of Argentina, Uruguay and southern Brazil</a:t>
            </a:r>
            <a:r>
              <a:rPr lang="en-US" sz="2400" dirty="0" smtClean="0"/>
              <a:t>.</a:t>
            </a:r>
          </a:p>
          <a:p>
            <a:r>
              <a:rPr lang="en-US" sz="2400" dirty="0"/>
              <a:t>Supercells are usually found isolated from other thunderstorms,</a:t>
            </a:r>
            <a:endParaRPr lang="en-US" sz="2400" dirty="0"/>
          </a:p>
          <a:p>
            <a:endParaRPr lang="en-US" sz="2400" dirty="0"/>
          </a:p>
        </p:txBody>
      </p:sp>
    </p:spTree>
    <p:extLst>
      <p:ext uri="{BB962C8B-B14F-4D97-AF65-F5344CB8AC3E}">
        <p14:creationId xmlns:p14="http://schemas.microsoft.com/office/powerpoint/2010/main" val="591621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Tornadoes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/wiki/Tornado</a:t>
            </a:r>
          </a:p>
        </p:txBody>
      </p:sp>
      <p:sp>
        <p:nvSpPr>
          <p:cNvPr id="3" name="Content Placeholder 2"/>
          <p:cNvSpPr>
            <a:spLocks noGrp="1"/>
          </p:cNvSpPr>
          <p:nvPr>
            <p:ph idx="1"/>
          </p:nvPr>
        </p:nvSpPr>
        <p:spPr/>
        <p:txBody>
          <a:bodyPr>
            <a:normAutofit lnSpcReduction="10000"/>
          </a:bodyPr>
          <a:lstStyle/>
          <a:p>
            <a:r>
              <a:rPr lang="en-US" sz="1600" dirty="0" smtClean="0"/>
              <a:t>“A </a:t>
            </a:r>
            <a:r>
              <a:rPr lang="en-US" sz="1600" dirty="0"/>
              <a:t>tornado is "a violently rotating column of air, in contact with the ground, either pendant from a cumuliform cloud or underneath a cumuliform cloud, and often (but not always) visible as a funnel </a:t>
            </a:r>
            <a:r>
              <a:rPr lang="en-US" sz="1600" dirty="0" smtClean="0"/>
              <a:t>cloud”.</a:t>
            </a:r>
          </a:p>
          <a:p>
            <a:r>
              <a:rPr lang="en-US" sz="1600" dirty="0" smtClean="0"/>
              <a:t>For </a:t>
            </a:r>
            <a:r>
              <a:rPr lang="en-US" sz="1600" dirty="0"/>
              <a:t>a vortex to be classified as a tornado, it must be in contact with both the ground and the cloud base. Scientists have not yet created a complete definition of the </a:t>
            </a:r>
            <a:r>
              <a:rPr lang="en-US" sz="1600" dirty="0" smtClean="0"/>
              <a:t>word</a:t>
            </a:r>
          </a:p>
          <a:p>
            <a:r>
              <a:rPr lang="en-US" sz="1600" dirty="0" smtClean="0"/>
              <a:t>For </a:t>
            </a:r>
            <a:r>
              <a:rPr lang="en-US" sz="1600" dirty="0"/>
              <a:t>example, there is disagreement as to whether separate touchdowns of the same funnel constitute separate tornadoes</a:t>
            </a:r>
            <a:r>
              <a:rPr lang="en-US" sz="1600" dirty="0" smtClean="0"/>
              <a:t>.</a:t>
            </a:r>
          </a:p>
          <a:p>
            <a:r>
              <a:rPr lang="en-US" sz="1600" dirty="0" smtClean="0"/>
              <a:t>Tornado </a:t>
            </a:r>
            <a:r>
              <a:rPr lang="en-US" sz="1600" dirty="0"/>
              <a:t>refers to the vortex of wind, not the condensation cloud</a:t>
            </a:r>
            <a:r>
              <a:rPr lang="en-US" sz="1600" dirty="0" smtClean="0"/>
              <a:t>.</a:t>
            </a:r>
            <a:endParaRPr lang="en-US" sz="1600" dirty="0"/>
          </a:p>
          <a:p>
            <a:r>
              <a:rPr lang="en-US" sz="1600" dirty="0" smtClean="0"/>
              <a:t>A </a:t>
            </a:r>
            <a:r>
              <a:rPr lang="en-US" sz="1600" dirty="0"/>
              <a:t>tornado is also commonly referred to as a "twister", and is also sometimes referred to by the old-fashioned colloquial term cyclone</a:t>
            </a:r>
            <a:r>
              <a:rPr lang="en-US" sz="1600" dirty="0" smtClean="0"/>
              <a:t>.</a:t>
            </a:r>
          </a:p>
          <a:p>
            <a:r>
              <a:rPr lang="en-US" sz="1600" dirty="0" smtClean="0"/>
              <a:t>The </a:t>
            </a:r>
            <a:r>
              <a:rPr lang="en-US" sz="1600" dirty="0"/>
              <a:t>term "cyclone" is used as a synonym for "tornado" in the often-aired 1939 film The Wizard of Oz. </a:t>
            </a:r>
            <a:endParaRPr lang="en-US" sz="1600" dirty="0" smtClean="0"/>
          </a:p>
          <a:p>
            <a:r>
              <a:rPr lang="en-US" sz="1600" dirty="0" smtClean="0"/>
              <a:t>The </a:t>
            </a:r>
            <a:r>
              <a:rPr lang="en-US" sz="1600" dirty="0"/>
              <a:t>term "twister" is also used in that film, along with being the title of the 1996 tornado-related film Twister </a:t>
            </a:r>
            <a:endParaRPr lang="en-US" sz="1600" dirty="0" smtClean="0"/>
          </a:p>
          <a:p>
            <a:r>
              <a:rPr lang="en-US" sz="1600" dirty="0">
                <a:solidFill>
                  <a:srgbClr val="000000"/>
                </a:solidFill>
              </a:rPr>
              <a:t>Tornadoes can be detected before or as they occur through the use of Pulse-Doppler radar by recognizing patterns in velocity and reflectivity data, such as hook echoes or debris balls, as well as by the efforts of storm </a:t>
            </a:r>
            <a:r>
              <a:rPr lang="en-US" sz="1600" dirty="0" smtClean="0">
                <a:solidFill>
                  <a:srgbClr val="000000"/>
                </a:solidFill>
              </a:rPr>
              <a:t>spotters”</a:t>
            </a:r>
          </a:p>
          <a:p>
            <a:endParaRPr lang="en-US" sz="1600" dirty="0"/>
          </a:p>
          <a:p>
            <a:endParaRPr lang="en-US" sz="1600" dirty="0"/>
          </a:p>
        </p:txBody>
      </p:sp>
    </p:spTree>
    <p:extLst>
      <p:ext uri="{BB962C8B-B14F-4D97-AF65-F5344CB8AC3E}">
        <p14:creationId xmlns:p14="http://schemas.microsoft.com/office/powerpoint/2010/main" val="2623278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04414" y="274638"/>
            <a:ext cx="4341137" cy="1143000"/>
          </a:xfrm>
        </p:spPr>
        <p:txBody>
          <a:bodyPr>
            <a:normAutofit/>
          </a:bodyPr>
          <a:lstStyle/>
          <a:p>
            <a:r>
              <a:rPr lang="en-US" dirty="0" smtClean="0"/>
              <a:t>Basics</a:t>
            </a:r>
            <a:r>
              <a:rPr lang="en-US" dirty="0"/>
              <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/wiki/Tornado</a:t>
            </a:r>
          </a:p>
        </p:txBody>
      </p:sp>
      <p:sp>
        <p:nvSpPr>
          <p:cNvPr id="5" name="Content Placeholder 4"/>
          <p:cNvSpPr>
            <a:spLocks noGrp="1"/>
          </p:cNvSpPr>
          <p:nvPr>
            <p:ph sz="half" idx="1"/>
          </p:nvPr>
        </p:nvSpPr>
        <p:spPr>
          <a:xfrm>
            <a:off x="457200" y="528715"/>
            <a:ext cx="4394465" cy="6039091"/>
          </a:xfrm>
        </p:spPr>
        <p:txBody>
          <a:bodyPr>
            <a:noAutofit/>
          </a:bodyPr>
          <a:lstStyle/>
          <a:p>
            <a:r>
              <a:rPr lang="en-US" sz="1400" dirty="0" smtClean="0"/>
              <a:t>“Tornadoes </a:t>
            </a:r>
            <a:r>
              <a:rPr lang="en-US" sz="1400" dirty="0"/>
              <a:t>come in many shapes and sizes, but they are typically in the form of a visible condensation funnel, whose narrow end touches the earth and is often encircled by a cloud of debris and dust</a:t>
            </a:r>
            <a:r>
              <a:rPr lang="en-US" sz="1400" dirty="0" smtClean="0"/>
              <a:t>.</a:t>
            </a:r>
          </a:p>
          <a:p>
            <a:r>
              <a:rPr lang="en-US" sz="1400" dirty="0" smtClean="0"/>
              <a:t>Most </a:t>
            </a:r>
            <a:r>
              <a:rPr lang="en-US" sz="1400" dirty="0"/>
              <a:t>tornadoes have wind speeds less than 110 miles per hour (177 km/h), are about 250 feet (76 m) across, and travel a few miles (several kilometers) before dissipating. </a:t>
            </a:r>
            <a:endParaRPr lang="en-US" sz="1400" dirty="0" smtClean="0"/>
          </a:p>
          <a:p>
            <a:r>
              <a:rPr lang="en-US" sz="1400" dirty="0" smtClean="0">
                <a:solidFill>
                  <a:srgbClr val="000000"/>
                </a:solidFill>
              </a:rPr>
              <a:t>The </a:t>
            </a:r>
            <a:r>
              <a:rPr lang="en-US" sz="1400" dirty="0">
                <a:solidFill>
                  <a:srgbClr val="000000"/>
                </a:solidFill>
              </a:rPr>
              <a:t>most extreme tornadoes can attain wind speeds of more than 300 miles per hour (483 km/h), stretch more than two miles (3.2 km) across, and stay on the ground for dozens of miles (more than 100 km)</a:t>
            </a:r>
            <a:r>
              <a:rPr lang="en-US" sz="1400" dirty="0" smtClean="0">
                <a:solidFill>
                  <a:srgbClr val="000000"/>
                </a:solidFill>
              </a:rPr>
              <a:t>.</a:t>
            </a:r>
          </a:p>
          <a:p>
            <a:r>
              <a:rPr lang="en-US" sz="1400" dirty="0" smtClean="0"/>
              <a:t>At right, is shown a </a:t>
            </a:r>
            <a:r>
              <a:rPr lang="en-US" sz="1400" dirty="0"/>
              <a:t>sequence of images </a:t>
            </a:r>
            <a:r>
              <a:rPr lang="en-US" sz="1400" dirty="0" smtClean="0"/>
              <a:t>illustrating </a:t>
            </a:r>
            <a:r>
              <a:rPr lang="en-US" sz="1400" dirty="0"/>
              <a:t>the birth of a tornado. </a:t>
            </a:r>
            <a:endParaRPr lang="en-US" sz="1400" dirty="0" smtClean="0"/>
          </a:p>
          <a:p>
            <a:r>
              <a:rPr lang="en-US" sz="1400" dirty="0" smtClean="0"/>
              <a:t>First</a:t>
            </a:r>
            <a:r>
              <a:rPr lang="en-US" sz="1400" dirty="0"/>
              <a:t>, the rotating cloud base lowers. </a:t>
            </a:r>
            <a:endParaRPr lang="en-US" sz="1400" dirty="0" smtClean="0"/>
          </a:p>
          <a:p>
            <a:r>
              <a:rPr lang="en-US" sz="1400" dirty="0" smtClean="0"/>
              <a:t>This </a:t>
            </a:r>
            <a:r>
              <a:rPr lang="en-US" sz="1400" dirty="0"/>
              <a:t>lowering becomes a funnel, which continues descending while winds build near the surface, kicking up dust and other debris. </a:t>
            </a:r>
            <a:endParaRPr lang="en-US" sz="1400" dirty="0" smtClean="0"/>
          </a:p>
          <a:p>
            <a:r>
              <a:rPr lang="en-US" sz="1400" dirty="0" smtClean="0"/>
              <a:t>Finally</a:t>
            </a:r>
            <a:r>
              <a:rPr lang="en-US" sz="1400" dirty="0"/>
              <a:t>, the visible funnel extends to the ground, and the tornado begins causing major damage</a:t>
            </a:r>
            <a:r>
              <a:rPr lang="en-US" sz="1400" dirty="0" smtClean="0"/>
              <a:t>.</a:t>
            </a:r>
          </a:p>
          <a:p>
            <a:r>
              <a:rPr lang="en-US" sz="1400" dirty="0" smtClean="0"/>
              <a:t>This </a:t>
            </a:r>
            <a:r>
              <a:rPr lang="en-US" sz="1400" dirty="0"/>
              <a:t>tornado, near Dimmitt, Texas, was one of the best-observed violent tornadoes in </a:t>
            </a:r>
            <a:r>
              <a:rPr lang="en-US" sz="1400" dirty="0" smtClean="0"/>
              <a:t>history”</a:t>
            </a:r>
            <a:endParaRPr lang="en-US" sz="1400" dirty="0"/>
          </a:p>
          <a:p>
            <a:endParaRPr lang="en-US" sz="1400" dirty="0"/>
          </a:p>
        </p:txBody>
      </p:sp>
      <p:pic>
        <p:nvPicPr>
          <p:cNvPr id="10" name="Content Placeholder 9" descr="302px-Dimmit_Sequence.jpg"/>
          <p:cNvPicPr>
            <a:picLocks noGrp="1" noChangeAspect="1"/>
          </p:cNvPicPr>
          <p:nvPr>
            <p:ph sz="half" idx="2"/>
          </p:nvPr>
        </p:nvPicPr>
        <p:blipFill>
          <a:blip r:embed="rId2">
            <a:extLst>
              <a:ext uri="{28A0092B-C50C-407E-A947-70E740481C1C}">
                <a14:useLocalDpi xmlns:a14="http://schemas.microsoft.com/office/drawing/2010/main" val="0"/>
              </a:ext>
            </a:extLst>
          </a:blip>
          <a:srcRect l="-45494" r="-45494"/>
          <a:stretch>
            <a:fillRect/>
          </a:stretch>
        </p:blipFill>
        <p:spPr>
          <a:xfrm>
            <a:off x="4648200" y="1600200"/>
            <a:ext cx="4038600" cy="4194175"/>
          </a:xfrm>
        </p:spPr>
      </p:pic>
    </p:spTree>
    <p:extLst>
      <p:ext uri="{BB962C8B-B14F-4D97-AF65-F5344CB8AC3E}">
        <p14:creationId xmlns:p14="http://schemas.microsoft.com/office/powerpoint/2010/main" val="80625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4829</TotalTime>
  <Words>5347</Words>
  <Application>Microsoft Macintosh PowerPoint</Application>
  <PresentationFormat>On-screen Show (4:3)</PresentationFormat>
  <Paragraphs>298</Paragraphs>
  <Slides>56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Calibri</vt:lpstr>
      <vt:lpstr>Helvetica Neue</vt:lpstr>
      <vt:lpstr>Helvetica Neue Light</vt:lpstr>
      <vt:lpstr>Times New Roman</vt:lpstr>
      <vt:lpstr>Arial</vt:lpstr>
      <vt:lpstr>Office Theme</vt:lpstr>
      <vt:lpstr>Lecture 24</vt:lpstr>
      <vt:lpstr>Tornadoes http://en.wikipedia.org/wiki/Tornado</vt:lpstr>
      <vt:lpstr>Global Tornado Statistics, 1980-2008 http://www.preventionweb.net/english/hazards/statistics/?hid=70</vt:lpstr>
      <vt:lpstr>Global Tornadoes Summary Statistics, 1980-2008 http://www.preventionweb.net/english/hazards/statistics/?hid=70</vt:lpstr>
      <vt:lpstr>Anatomy of a Thunderstorm https://en.wikipedia.org/wiki/Supercell</vt:lpstr>
      <vt:lpstr>Supercells and Mesocyclones  https://en.wikipedia.org/wiki/Supercell</vt:lpstr>
      <vt:lpstr>Supercells  https://en.wikipedia.org/wiki/Supercell</vt:lpstr>
      <vt:lpstr>Tornadoes http://en.wikipedia.org/wiki/Tornado</vt:lpstr>
      <vt:lpstr>Basics http://en.wikipedia.org/wiki/Tornado</vt:lpstr>
      <vt:lpstr>Types of Tornadoes http://en.wikipedia.org/wiki/Tornado http://www.srh.noaa.gov/mfl/?n=waterspouts</vt:lpstr>
      <vt:lpstr>Other Small Scale Circulations http://en.wikipedia.org/wiki/Tornado</vt:lpstr>
      <vt:lpstr>Multiple Vortex Tornadoes http://en.wikipedia.org/wiki/Tornado</vt:lpstr>
      <vt:lpstr>Formation of Tornadoes http://en.wikipedia.org/wiki/Tornado</vt:lpstr>
      <vt:lpstr>Storm Spotting http://en.wikipedia.org/wiki/Tornado</vt:lpstr>
      <vt:lpstr>Spotting Wall Clounds http://en.wikipedia.org</vt:lpstr>
      <vt:lpstr>Wall Cloud http://en.wikipedia.org/wiki/Tornado</vt:lpstr>
      <vt:lpstr>Tornado Genesis</vt:lpstr>
      <vt:lpstr>Detecting Tornadoes http://en.wikipedia.org/wiki/Tornado</vt:lpstr>
      <vt:lpstr>Research http://en.wikipedia.org/wiki/Tornado</vt:lpstr>
      <vt:lpstr>Doppler on Wheels and Other Research Programs http://en.wikipedia.org/wiki/Tornado</vt:lpstr>
      <vt:lpstr>NEXRAD http://en.wikipedia.org/wiki/NEXRAD</vt:lpstr>
      <vt:lpstr>NEXRAD Images http://en.wikipedia.org/wiki/NEXRAD</vt:lpstr>
      <vt:lpstr>NEXRAD Improvements http://en.wikipedia.org/wiki/NEXRAD</vt:lpstr>
      <vt:lpstr>Anatomy of a Supercell from NEXRAD http://en.wikipedia.org/wiki/Tornado</vt:lpstr>
      <vt:lpstr>Sounds http://en.wikipedia.org/wiki/Tornado</vt:lpstr>
      <vt:lpstr>Sounds and Seismology http://en.wikipedia.org/wiki/Tornado</vt:lpstr>
      <vt:lpstr>Fujita Scale http://en.wikipedia.org/wiki/Fujita_scale</vt:lpstr>
      <vt:lpstr>Fujita Scale http://en.wikipedia.org/wiki/Fujita_scale</vt:lpstr>
      <vt:lpstr>Fujita Scale http://en.wikipedia.org/wiki/Fujita_scale</vt:lpstr>
      <vt:lpstr>Fujita Scale: Relation to Damage http://en.wikipedia.org/wiki/Fujita_scale</vt:lpstr>
      <vt:lpstr>Enhanced Fujita Scale http://en.wikipedia.org/wiki/Enhanced_Fujita_scale</vt:lpstr>
      <vt:lpstr>Enhanced Fujita Scale</vt:lpstr>
      <vt:lpstr>Enhanced Fujita Scale</vt:lpstr>
      <vt:lpstr>Locations http://en.wikipedia.org/wiki/Tornado_climatology</vt:lpstr>
      <vt:lpstr>Relationship (?) to Climate Change http://en.wikipedia.org/wiki/Tornado</vt:lpstr>
      <vt:lpstr>Spatial Distribution http://www.ncdc.noaa.gov/climate-information/extreme-events/us-tornado-climatology</vt:lpstr>
      <vt:lpstr>Detrended Tornado Counts http://www.spc.noaa.gov/wcm/</vt:lpstr>
      <vt:lpstr>Tornado Activity: Fine Grained http://www.spc.noaa.gov http://en.wikipedia.org/wiki/Tornado</vt:lpstr>
      <vt:lpstr>Tornado Activity: Coarse Grained http://en.wikipedia.org/wiki/Tornado_climatology</vt:lpstr>
      <vt:lpstr>Tornado Alley http://en.wikipedia.org/wiki/Tornado_Alley</vt:lpstr>
      <vt:lpstr>Tornado Alley http://en.wikipedia.org/wiki/Tornado_Alley</vt:lpstr>
      <vt:lpstr>Tornado Myths http://en.wikipedia.org/wiki/Tornado</vt:lpstr>
      <vt:lpstr>Myths and Misconceptions http://en.wikipedia.org/wiki/Tornado</vt:lpstr>
      <vt:lpstr>Tornadoes: Case Studies</vt:lpstr>
      <vt:lpstr>April 3-4, 1974 http://en.wikipedia.org/wiki/Super_Outbreak</vt:lpstr>
      <vt:lpstr>April 3-4, 1974 http://en.wikipedia.org/wiki/Super_Outbreak</vt:lpstr>
      <vt:lpstr>Meteorology: Details http://en.wikipedia.org/wiki/Super_Outbreak</vt:lpstr>
      <vt:lpstr>Meteorology: Details http://en.wikipedia.org/wiki/Super_Outbreak</vt:lpstr>
      <vt:lpstr>Meteorology http://en.wikipedia.org/wiki/Super_Outbreak</vt:lpstr>
      <vt:lpstr>Damage in Xenia, Ohio http://en.wikipedia.org/wiki/Super_Outbreak</vt:lpstr>
      <vt:lpstr>Damage in Xenia, Ohio http://en.wikipedia.org/wiki/Super_Outbreak</vt:lpstr>
      <vt:lpstr>Tornado Tracks in Indiana http://en.wikipedia.org/wiki/Super_Outbreak</vt:lpstr>
      <vt:lpstr>April 25-28, 2011 http://en.wikipedia.org/wiki/April_25%E2%80%9328,_2011_tornado_outbreak#April_27_event</vt:lpstr>
      <vt:lpstr>Damage and Deaths http://en.wikipedia.org/wiki/April_25%E2%80%9328,_2011_tornado_outbreak</vt:lpstr>
      <vt:lpstr>Meteorology http://en.wikipedia.org/wiki/April_25%E2%80%9328,_2011_tornado_outbreak</vt:lpstr>
      <vt:lpstr>Rainfall http://en.wikipedia.org/wiki/April_25%E2%80%9328,_2011_tornado_outbreak</vt:lpstr>
    </vt:vector>
  </TitlesOfParts>
  <Company>university of california</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Rundle</dc:creator>
  <cp:lastModifiedBy>Microsoft Office User</cp:lastModifiedBy>
  <cp:revision>67</cp:revision>
  <dcterms:created xsi:type="dcterms:W3CDTF">2013-10-07T21:38:56Z</dcterms:created>
  <dcterms:modified xsi:type="dcterms:W3CDTF">2017-11-27T00:30:53Z</dcterms:modified>
</cp:coreProperties>
</file>