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312" r:id="rId16"/>
    <p:sldId id="313" r:id="rId17"/>
    <p:sldId id="314" r:id="rId18"/>
    <p:sldId id="315" r:id="rId19"/>
    <p:sldId id="316" r:id="rId20"/>
    <p:sldId id="317" r:id="rId21"/>
    <p:sldId id="318" r:id="rId22"/>
    <p:sldId id="319" r:id="rId23"/>
    <p:sldId id="320" r:id="rId24"/>
    <p:sldId id="32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1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6"/>
    <p:restoredTop sz="94674"/>
  </p:normalViewPr>
  <p:slideViewPr>
    <p:cSldViewPr snapToGrid="0" snapToObjects="1">
      <p:cViewPr varScale="1">
        <p:scale>
          <a:sx n="116" d="100"/>
          <a:sy n="116" d="100"/>
        </p:scale>
        <p:origin x="224"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F639DA9-3EAB-0743-ACF5-80313A4CC431}" type="datetimeFigureOut">
              <a:rPr lang="en-US" smtClean="0">
                <a:solidFill>
                  <a:prstClr val="black">
                    <a:tint val="75000"/>
                  </a:prstClr>
                </a:solidFill>
              </a:rPr>
              <a:pPr/>
              <a:t>11/24/19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03CC9D-6EAB-594E-A35A-5D5CDDFB64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90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solidFill>
                  <a:prstClr val="black">
                    <a:tint val="75000"/>
                  </a:prstClr>
                </a:solidFill>
              </a:rPr>
              <a:pPr/>
              <a:t>11/24/19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03CC9D-6EAB-594E-A35A-5D5CDDFB64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5178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solidFill>
                  <a:prstClr val="black">
                    <a:tint val="75000"/>
                  </a:prstClr>
                </a:solidFill>
              </a:rPr>
              <a:pPr/>
              <a:t>11/24/19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03CC9D-6EAB-594E-A35A-5D5CDDFB64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780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639DA9-3EAB-0743-ACF5-80313A4CC431}" type="datetimeFigureOut">
              <a:rPr lang="en-US" smtClean="0">
                <a:solidFill>
                  <a:prstClr val="black">
                    <a:tint val="75000"/>
                  </a:prstClr>
                </a:solidFill>
              </a:rPr>
              <a:pPr/>
              <a:t>11/24/19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03CC9D-6EAB-594E-A35A-5D5CDDFB64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684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639DA9-3EAB-0743-ACF5-80313A4CC431}" type="datetimeFigureOut">
              <a:rPr lang="en-US" smtClean="0">
                <a:solidFill>
                  <a:prstClr val="black">
                    <a:tint val="75000"/>
                  </a:prstClr>
                </a:solidFill>
              </a:rPr>
              <a:pPr/>
              <a:t>11/24/19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03CC9D-6EAB-594E-A35A-5D5CDDFB64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77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639DA9-3EAB-0743-ACF5-80313A4CC431}" type="datetimeFigureOut">
              <a:rPr lang="en-US" smtClean="0">
                <a:solidFill>
                  <a:prstClr val="black">
                    <a:tint val="75000"/>
                  </a:prstClr>
                </a:solidFill>
              </a:rPr>
              <a:pPr/>
              <a:t>11/24/19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03CC9D-6EAB-594E-A35A-5D5CDDFB64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979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639DA9-3EAB-0743-ACF5-80313A4CC431}" type="datetimeFigureOut">
              <a:rPr lang="en-US" smtClean="0">
                <a:solidFill>
                  <a:prstClr val="black">
                    <a:tint val="75000"/>
                  </a:prstClr>
                </a:solidFill>
              </a:rPr>
              <a:pPr/>
              <a:t>11/24/19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03CC9D-6EAB-594E-A35A-5D5CDDFB64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886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639DA9-3EAB-0743-ACF5-80313A4CC431}" type="datetimeFigureOut">
              <a:rPr lang="en-US" smtClean="0">
                <a:solidFill>
                  <a:prstClr val="black">
                    <a:tint val="75000"/>
                  </a:prstClr>
                </a:solidFill>
              </a:rPr>
              <a:pPr/>
              <a:t>11/24/19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03CC9D-6EAB-594E-A35A-5D5CDDFB64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718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639DA9-3EAB-0743-ACF5-80313A4CC431}" type="datetimeFigureOut">
              <a:rPr lang="en-US" smtClean="0">
                <a:solidFill>
                  <a:prstClr val="black">
                    <a:tint val="75000"/>
                  </a:prstClr>
                </a:solidFill>
              </a:rPr>
              <a:pPr/>
              <a:t>11/24/19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03CC9D-6EAB-594E-A35A-5D5CDDFB64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253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solidFill>
                  <a:prstClr val="black">
                    <a:tint val="75000"/>
                  </a:prstClr>
                </a:solidFill>
              </a:rPr>
              <a:pPr/>
              <a:t>11/24/19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03CC9D-6EAB-594E-A35A-5D5CDDFB64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4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639DA9-3EAB-0743-ACF5-80313A4CC431}" type="datetimeFigureOut">
              <a:rPr lang="en-US" smtClean="0">
                <a:solidFill>
                  <a:prstClr val="black">
                    <a:tint val="75000"/>
                  </a:prstClr>
                </a:solidFill>
              </a:rPr>
              <a:pPr/>
              <a:t>11/24/19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03CC9D-6EAB-594E-A35A-5D5CDDFB64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779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F639DA9-3EAB-0743-ACF5-80313A4CC431}" type="datetimeFigureOut">
              <a:rPr lang="en-US" smtClean="0">
                <a:solidFill>
                  <a:prstClr val="black">
                    <a:tint val="75000"/>
                  </a:prstClr>
                </a:solidFill>
              </a:rPr>
              <a:pPr defTabSz="457200"/>
              <a:t>11/24/19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03CC9D-6EAB-594E-A35A-5D5CDDFB64D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031061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3600" b="0" i="0" kern="1200">
          <a:solidFill>
            <a:srgbClr val="FF0000"/>
          </a:solidFill>
          <a:latin typeface="Helvetica Neue Light"/>
          <a:ea typeface="+mj-ea"/>
          <a:cs typeface="Helvetica Neue Light"/>
        </a:defRPr>
      </a:lvl1pPr>
    </p:titleStyle>
    <p:bodyStyle>
      <a:lvl1pPr marL="342900" indent="-342900" algn="l" defTabSz="457200" rtl="0" eaLnBrk="1" latinLnBrk="0" hangingPunct="1">
        <a:spcBef>
          <a:spcPct val="20000"/>
        </a:spcBef>
        <a:buFont typeface="Arial"/>
        <a:buChar char="•"/>
        <a:defRPr sz="2800" b="0" i="0" kern="1200">
          <a:solidFill>
            <a:srgbClr val="0000FF"/>
          </a:solidFill>
          <a:latin typeface="Helvetica Neue Light"/>
          <a:ea typeface="+mn-ea"/>
          <a:cs typeface="Helvetica Neue Light"/>
        </a:defRPr>
      </a:lvl1pPr>
      <a:lvl2pPr marL="742950" indent="-285750" algn="l" defTabSz="457200" rtl="0" eaLnBrk="1" latinLnBrk="0" hangingPunct="1">
        <a:spcBef>
          <a:spcPct val="20000"/>
        </a:spcBef>
        <a:buFont typeface="Arial"/>
        <a:buChar char="–"/>
        <a:defRPr sz="2400" b="0" i="0" kern="1200">
          <a:solidFill>
            <a:srgbClr val="0000FF"/>
          </a:solidFill>
          <a:latin typeface="Helvetica Neue Light"/>
          <a:ea typeface="+mn-ea"/>
          <a:cs typeface="Helvetica Neue Light"/>
        </a:defRPr>
      </a:lvl2pPr>
      <a:lvl3pPr marL="1143000" indent="-228600" algn="l" defTabSz="457200" rtl="0" eaLnBrk="1" latinLnBrk="0" hangingPunct="1">
        <a:spcBef>
          <a:spcPct val="20000"/>
        </a:spcBef>
        <a:buFont typeface="Arial"/>
        <a:buChar char="•"/>
        <a:defRPr sz="2000" b="0" i="0" kern="1200">
          <a:solidFill>
            <a:srgbClr val="0000FF"/>
          </a:solidFill>
          <a:latin typeface="Helvetica Neue Light"/>
          <a:ea typeface="+mn-ea"/>
          <a:cs typeface="Helvetica Neue Light"/>
        </a:defRPr>
      </a:lvl3pPr>
      <a:lvl4pPr marL="1600200" indent="-228600" algn="l" defTabSz="457200" rtl="0" eaLnBrk="1" latinLnBrk="0" hangingPunct="1">
        <a:spcBef>
          <a:spcPct val="20000"/>
        </a:spcBef>
        <a:buFont typeface="Arial"/>
        <a:buChar char="–"/>
        <a:defRPr sz="1800" b="0" i="0" kern="1200">
          <a:solidFill>
            <a:srgbClr val="0000FF"/>
          </a:solidFill>
          <a:latin typeface="Helvetica Neue Light"/>
          <a:ea typeface="+mn-ea"/>
          <a:cs typeface="Helvetica Neue Light"/>
        </a:defRPr>
      </a:lvl4pPr>
      <a:lvl5pPr marL="2057400" indent="-228600" algn="l" defTabSz="457200" rtl="0" eaLnBrk="1" latinLnBrk="0" hangingPunct="1">
        <a:spcBef>
          <a:spcPct val="20000"/>
        </a:spcBef>
        <a:buFont typeface="Arial"/>
        <a:buChar char="»"/>
        <a:defRPr sz="1600" b="0" i="0" kern="1200">
          <a:solidFill>
            <a:srgbClr val="0000FF"/>
          </a:solidFill>
          <a:latin typeface="Helvetica Neue Light"/>
          <a:ea typeface="+mn-ea"/>
          <a:cs typeface="Helvetica Neue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 Id="rId5" Type="http://schemas.openxmlformats.org/officeDocument/2006/relationships/image" Target="../media/image3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Lecture 23c</a:t>
            </a:r>
          </a:p>
        </p:txBody>
      </p:sp>
      <p:sp>
        <p:nvSpPr>
          <p:cNvPr id="3" name="Subtitle 2"/>
          <p:cNvSpPr>
            <a:spLocks noGrp="1"/>
          </p:cNvSpPr>
          <p:nvPr>
            <p:ph type="subTitle" idx="1"/>
          </p:nvPr>
        </p:nvSpPr>
        <p:spPr/>
        <p:txBody>
          <a:bodyPr/>
          <a:lstStyle/>
          <a:p>
            <a:r>
              <a:rPr lang="en-US" dirty="0">
                <a:solidFill>
                  <a:srgbClr val="0000FF"/>
                </a:solidFill>
              </a:rPr>
              <a:t>Catastrophic Cyclones</a:t>
            </a:r>
          </a:p>
          <a:p>
            <a:r>
              <a:rPr lang="en-US" dirty="0">
                <a:solidFill>
                  <a:srgbClr val="0000FF"/>
                </a:solidFill>
              </a:rPr>
              <a:t>John Rundle </a:t>
            </a:r>
            <a:r>
              <a:rPr lang="en-US">
                <a:solidFill>
                  <a:srgbClr val="0000FF"/>
                </a:solidFill>
              </a:rPr>
              <a:t>GEL/EPS 131</a:t>
            </a:r>
            <a:endParaRPr lang="en-US" dirty="0">
              <a:solidFill>
                <a:srgbClr val="0000FF"/>
              </a:solidFill>
            </a:endParaRPr>
          </a:p>
        </p:txBody>
      </p:sp>
    </p:spTree>
    <p:extLst>
      <p:ext uri="{BB962C8B-B14F-4D97-AF65-F5344CB8AC3E}">
        <p14:creationId xmlns:p14="http://schemas.microsoft.com/office/powerpoint/2010/main" val="849092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3763926" cy="1143000"/>
          </a:xfrm>
        </p:spPr>
        <p:txBody>
          <a:bodyPr/>
          <a:lstStyle/>
          <a:p>
            <a:r>
              <a:rPr lang="en-US" dirty="0"/>
              <a:t>Records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91110" y="1600201"/>
            <a:ext cx="3818781" cy="4525963"/>
          </a:xfrm>
        </p:spPr>
      </p:pic>
      <p:sp>
        <p:nvSpPr>
          <p:cNvPr id="4" name="Content Placeholder 3"/>
          <p:cNvSpPr>
            <a:spLocks noGrp="1"/>
          </p:cNvSpPr>
          <p:nvPr>
            <p:ph sz="half" idx="2"/>
          </p:nvPr>
        </p:nvSpPr>
        <p:spPr>
          <a:xfrm>
            <a:off x="6172200" y="574158"/>
            <a:ext cx="5153140" cy="5858540"/>
          </a:xfrm>
        </p:spPr>
        <p:txBody>
          <a:bodyPr>
            <a:normAutofit/>
          </a:bodyPr>
          <a:lstStyle/>
          <a:p>
            <a:r>
              <a:rPr lang="en-US" sz="1600" dirty="0"/>
              <a:t>When Irma reached Category 5 intensity with winds of 175 mph (280 km/h) at 11:45 UTC on September 5 at 57.7°W, it became the easternmost Atlantic hurricane of this strength on record, surpassing Hurricane David of 1979.</a:t>
            </a:r>
          </a:p>
          <a:p>
            <a:r>
              <a:rPr lang="en-US" sz="1600" dirty="0"/>
              <a:t>By 00:15 UTC on September 6, Irma reached peak intensity with 185 mph (295 km/h) winds and a minimum pressure of 914 mbar (914 </a:t>
            </a:r>
            <a:r>
              <a:rPr lang="en-US" sz="1600" dirty="0" err="1"/>
              <a:t>hPa</a:t>
            </a:r>
            <a:r>
              <a:rPr lang="en-US" sz="1600" dirty="0"/>
              <a:t>; 27.0 </a:t>
            </a:r>
            <a:r>
              <a:rPr lang="en-US" sz="1600" dirty="0" err="1"/>
              <a:t>inHg</a:t>
            </a:r>
            <a:r>
              <a:rPr lang="en-US" sz="1600" dirty="0"/>
              <a:t>). </a:t>
            </a:r>
          </a:p>
          <a:p>
            <a:r>
              <a:rPr lang="en-US" sz="1600" dirty="0">
                <a:solidFill>
                  <a:schemeClr val="tx1"/>
                </a:solidFill>
              </a:rPr>
              <a:t>This ties it as the second-strongest Atlantic hurricane by wind speed, surpassed only by Allen of 1980 which reached wind speeds of 190 mph (305 km/h). </a:t>
            </a:r>
          </a:p>
          <a:p>
            <a:r>
              <a:rPr lang="en-US" sz="1600" dirty="0"/>
              <a:t>Irma achieved one of the longest durations of Category 5 strength winds, and the third-highest accumulated cyclone energy (ACE) index for a tropical cyclone in the Atlantic basin, with a value of 66.6 units </a:t>
            </a:r>
          </a:p>
        </p:txBody>
      </p:sp>
    </p:spTree>
    <p:extLst>
      <p:ext uri="{BB962C8B-B14F-4D97-AF65-F5344CB8AC3E}">
        <p14:creationId xmlns:p14="http://schemas.microsoft.com/office/powerpoint/2010/main" val="657460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935" y="274638"/>
            <a:ext cx="4038600" cy="1143000"/>
          </a:xfrm>
        </p:spPr>
        <p:txBody>
          <a:bodyPr>
            <a:normAutofit fontScale="90000"/>
          </a:bodyPr>
          <a:lstStyle/>
          <a:p>
            <a:r>
              <a:rPr lang="en-US" dirty="0"/>
              <a:t>Hurricane Maria</a:t>
            </a:r>
            <a:br>
              <a:rPr lang="en-US" dirty="0"/>
            </a:br>
            <a:r>
              <a:rPr lang="en-US" sz="2000" dirty="0">
                <a:solidFill>
                  <a:srgbClr val="0F18FF"/>
                </a:solidFill>
              </a:rPr>
              <a:t>September 16 </a:t>
            </a:r>
            <a:r>
              <a:rPr lang="mr-IN" sz="2000" dirty="0">
                <a:solidFill>
                  <a:srgbClr val="0F18FF"/>
                </a:solidFill>
              </a:rPr>
              <a:t>–</a:t>
            </a:r>
            <a:r>
              <a:rPr lang="en-US" sz="2000" dirty="0">
                <a:solidFill>
                  <a:srgbClr val="0F18FF"/>
                </a:solidFill>
              </a:rPr>
              <a:t> October 3, 2017</a:t>
            </a:r>
            <a:br>
              <a:rPr lang="en-US" sz="2000" dirty="0">
                <a:solidFill>
                  <a:srgbClr val="0F18FF"/>
                </a:solidFill>
              </a:rPr>
            </a:br>
            <a:r>
              <a:rPr lang="en-US" sz="1600" dirty="0">
                <a:solidFill>
                  <a:srgbClr val="C00000"/>
                </a:solidFill>
              </a:rPr>
              <a:t>https://</a:t>
            </a:r>
            <a:r>
              <a:rPr lang="en-US" sz="1600" dirty="0" err="1">
                <a:solidFill>
                  <a:srgbClr val="C00000"/>
                </a:solidFill>
              </a:rPr>
              <a:t>en.wikipedia.org</a:t>
            </a:r>
            <a:r>
              <a:rPr lang="en-US" sz="1600" dirty="0">
                <a:solidFill>
                  <a:srgbClr val="C00000"/>
                </a:solidFill>
              </a:rPr>
              <a:t>/wiki/</a:t>
            </a:r>
            <a:r>
              <a:rPr lang="en-US" sz="1600" dirty="0" err="1">
                <a:solidFill>
                  <a:srgbClr val="C00000"/>
                </a:solidFill>
              </a:rPr>
              <a:t>Hurricane_Maria</a:t>
            </a:r>
            <a:endParaRPr lang="en-US" sz="1600" dirty="0">
              <a:solidFill>
                <a:srgbClr val="C00000"/>
              </a:solidFill>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855637" y="30085"/>
            <a:ext cx="2376435" cy="6690452"/>
          </a:xfrm>
        </p:spPr>
      </p:pic>
      <p:sp>
        <p:nvSpPr>
          <p:cNvPr id="7" name="TextBox 6"/>
          <p:cNvSpPr txBox="1"/>
          <p:nvPr/>
        </p:nvSpPr>
        <p:spPr>
          <a:xfrm>
            <a:off x="605929" y="1679945"/>
            <a:ext cx="6691550" cy="4339650"/>
          </a:xfrm>
          <a:prstGeom prst="rect">
            <a:avLst/>
          </a:prstGeom>
          <a:noFill/>
        </p:spPr>
        <p:txBody>
          <a:bodyPr wrap="square" rtlCol="0">
            <a:spAutoFit/>
          </a:bodyPr>
          <a:lstStyle/>
          <a:p>
            <a:pPr marL="285750" indent="-285750">
              <a:spcAft>
                <a:spcPts val="600"/>
              </a:spcAft>
              <a:buFont typeface="Arial" charset="0"/>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Hurricane Maria is regarded as the worst natural disaster on record in Dominica and caused catastrophic damage and a major humanitarian crisis in Puerto Rico. </a:t>
            </a:r>
          </a:p>
          <a:p>
            <a:pPr marL="285750" indent="-285750">
              <a:spcAft>
                <a:spcPts val="600"/>
              </a:spcAft>
              <a:buFont typeface="Arial" charset="0"/>
              <a:buChar char="•"/>
            </a:pPr>
            <a:r>
              <a:rPr lang="en-US" sz="16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The tenth-most intense Atlantic hurricane on record, Maria was the thirteenth named storm, seventh consecutive hurricane, fourth major hurricane, and the second Category 5 hurricane of the hyperactive 2017 Atlantic hurricane season. </a:t>
            </a:r>
          </a:p>
          <a:p>
            <a:pPr marL="285750" indent="-285750">
              <a:spcAft>
                <a:spcPts val="600"/>
              </a:spcAft>
              <a:buFont typeface="Arial" charset="0"/>
              <a:buChar char="•"/>
            </a:pPr>
            <a:r>
              <a:rPr lang="en-US" sz="16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At its peak, the hurricane caused catastrophic damage and numerous fatalities across the northeastern Caribbean, compounding recovery efforts in the areas of the Leeward Islands already struck by Hurricane Irma just two weeks prior. </a:t>
            </a:r>
          </a:p>
          <a:p>
            <a:pPr marL="285750" indent="-285750">
              <a:spcAft>
                <a:spcPts val="600"/>
              </a:spcAft>
              <a:buFont typeface="Arial" charset="0"/>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Maria was the third consecutive major hurricane to threaten the Leeward Islands in two weeks, after Irma made landfall in several of the islands two weeks prior and Hurricane Jose passed dangerously close, bringing tropical storm force winds to Barbuda.</a:t>
            </a:r>
          </a:p>
          <a:p>
            <a:pPr marL="285750" indent="-285750">
              <a:spcAft>
                <a:spcPts val="600"/>
              </a:spcAft>
              <a:buFont typeface="Arial" charset="0"/>
              <a:buChar char="•"/>
            </a:pPr>
            <a:endParaRPr lang="en-US" sz="16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127209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274638"/>
            <a:ext cx="4191000" cy="1143000"/>
          </a:xfrm>
        </p:spPr>
        <p:txBody>
          <a:bodyPr/>
          <a:lstStyle/>
          <a:p>
            <a:r>
              <a:rPr lang="en-US" dirty="0"/>
              <a:t>Impacts</a:t>
            </a:r>
          </a:p>
        </p:txBody>
      </p:sp>
      <p:sp>
        <p:nvSpPr>
          <p:cNvPr id="3" name="Content Placeholder 2"/>
          <p:cNvSpPr>
            <a:spLocks noGrp="1"/>
          </p:cNvSpPr>
          <p:nvPr>
            <p:ph sz="half" idx="1"/>
          </p:nvPr>
        </p:nvSpPr>
        <p:spPr>
          <a:xfrm>
            <a:off x="440675" y="1200055"/>
            <a:ext cx="5579125" cy="4760069"/>
          </a:xfrm>
        </p:spPr>
        <p:txBody>
          <a:bodyPr>
            <a:noAutofit/>
          </a:bodyPr>
          <a:lstStyle/>
          <a:p>
            <a:r>
              <a:rPr lang="en-US" sz="1600" dirty="0"/>
              <a:t>As of November 13, at least 129 people are confirmed to have been killed by the hurricane: 55 in Puerto Rico, 57 in Dominica, 5 in the Dominican Republic, 4 in the contiguous United States, 3 in Haiti, 2 in Guadeloupe, and 3 in the United States Virgin Islands. </a:t>
            </a:r>
          </a:p>
          <a:p>
            <a:r>
              <a:rPr lang="en-US" sz="1600" dirty="0"/>
              <a:t>Dozens of others, mostly in Dominica and Puerto Rico, are still missing. San Juan Mayor </a:t>
            </a:r>
            <a:r>
              <a:rPr lang="en-US" sz="1600" dirty="0" err="1"/>
              <a:t>Yulín</a:t>
            </a:r>
            <a:r>
              <a:rPr lang="en-US" sz="1600" dirty="0"/>
              <a:t> Cruz claimed that the actual death toll in Puerto Rico may actually be as high as 500.</a:t>
            </a:r>
          </a:p>
          <a:p>
            <a:r>
              <a:rPr lang="en-US" sz="1600" dirty="0"/>
              <a:t>Maria wrought catastrophic damage to the entirety of Dominica, which suffered an island-wide communication blackout. Much of the housing stock and infrastructure were left beyond repair, while the island's lush vegetation had been practically eradicated.</a:t>
            </a:r>
          </a:p>
          <a:p>
            <a:r>
              <a:rPr lang="en-US" sz="1600" dirty="0">
                <a:solidFill>
                  <a:schemeClr val="tx1"/>
                </a:solidFill>
              </a:rPr>
              <a:t>Total losses from the hurricane are estimated at between $15.9 and $95 billion (2017 USD), mostly in Puerto Rico, making Maria's cost comparable to that of previous Hurricanes Irma and Harvey.</a:t>
            </a:r>
          </a:p>
          <a:p>
            <a:pPr marL="0" indent="0">
              <a:buNone/>
            </a:pPr>
            <a:endParaRPr lang="en-US" sz="16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421826"/>
            <a:ext cx="4038600" cy="2692400"/>
          </a:xfrm>
        </p:spPr>
      </p:pic>
      <p:sp>
        <p:nvSpPr>
          <p:cNvPr id="6" name="TextBox 5"/>
          <p:cNvSpPr txBox="1"/>
          <p:nvPr/>
        </p:nvSpPr>
        <p:spPr>
          <a:xfrm>
            <a:off x="6298020" y="4401879"/>
            <a:ext cx="3912781" cy="830997"/>
          </a:xfrm>
          <a:prstGeom prst="rect">
            <a:avLst/>
          </a:prstGeom>
          <a:noFill/>
        </p:spPr>
        <p:txBody>
          <a:bodyPr wrap="square" rtlCol="0">
            <a:spAutoFit/>
          </a:bodyPr>
          <a:lstStyle/>
          <a:p>
            <a:pPr algn="ctr"/>
            <a:r>
              <a:rPr lang="en-US" sz="1600" dirty="0">
                <a:solidFill>
                  <a:srgbClr val="C00000"/>
                </a:solidFill>
              </a:rPr>
              <a:t>Infrared loop of Hurricane Maria passing St. Croix, </a:t>
            </a:r>
            <a:r>
              <a:rPr lang="en-US" sz="1600" dirty="0" err="1">
                <a:solidFill>
                  <a:srgbClr val="C00000"/>
                </a:solidFill>
              </a:rPr>
              <a:t>Vieques</a:t>
            </a:r>
            <a:r>
              <a:rPr lang="en-US" sz="1600" dirty="0">
                <a:solidFill>
                  <a:srgbClr val="C00000"/>
                </a:solidFill>
              </a:rPr>
              <a:t>, and </a:t>
            </a:r>
            <a:r>
              <a:rPr lang="en-US" sz="1600" dirty="0" err="1">
                <a:solidFill>
                  <a:srgbClr val="C00000"/>
                </a:solidFill>
              </a:rPr>
              <a:t>landfalling</a:t>
            </a:r>
            <a:r>
              <a:rPr lang="en-US" sz="1600" dirty="0">
                <a:solidFill>
                  <a:srgbClr val="C00000"/>
                </a:solidFill>
              </a:rPr>
              <a:t> on Puerto Rico on the morning of September 20</a:t>
            </a:r>
          </a:p>
        </p:txBody>
      </p:sp>
    </p:spTree>
    <p:extLst>
      <p:ext uri="{BB962C8B-B14F-4D97-AF65-F5344CB8AC3E}">
        <p14:creationId xmlns:p14="http://schemas.microsoft.com/office/powerpoint/2010/main" val="2050631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Damage and Destruction</a:t>
            </a:r>
            <a:br>
              <a:rPr lang="en-US" dirty="0"/>
            </a:br>
            <a:r>
              <a:rPr lang="en-US" dirty="0"/>
              <a:t>in the Lesser Antilles</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10237" y="2346592"/>
            <a:ext cx="5952889" cy="3566160"/>
          </a:xfrm>
        </p:spPr>
      </p:pic>
      <p:pic>
        <p:nvPicPr>
          <p:cNvPr id="6" name="Content Placeholder 5"/>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a:xfrm>
            <a:off x="6557791" y="2141542"/>
            <a:ext cx="4745516" cy="3749040"/>
          </a:xfrm>
        </p:spPr>
      </p:pic>
    </p:spTree>
    <p:extLst>
      <p:ext uri="{BB962C8B-B14F-4D97-AF65-F5344CB8AC3E}">
        <p14:creationId xmlns:p14="http://schemas.microsoft.com/office/powerpoint/2010/main" val="2143313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00207"/>
            <a:ext cx="3451154" cy="1143000"/>
          </a:xfrm>
        </p:spPr>
        <p:txBody>
          <a:bodyPr>
            <a:normAutofit fontScale="90000"/>
          </a:bodyPr>
          <a:lstStyle/>
          <a:p>
            <a:r>
              <a:rPr lang="en-US" dirty="0"/>
              <a:t>US Government Response</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67342" y="1403191"/>
            <a:ext cx="3265013" cy="4338386"/>
          </a:xfrm>
        </p:spPr>
      </p:pic>
      <p:sp>
        <p:nvSpPr>
          <p:cNvPr id="4" name="Content Placeholder 3"/>
          <p:cNvSpPr>
            <a:spLocks noGrp="1"/>
          </p:cNvSpPr>
          <p:nvPr>
            <p:ph sz="half" idx="2"/>
          </p:nvPr>
        </p:nvSpPr>
        <p:spPr>
          <a:xfrm>
            <a:off x="5723861" y="771707"/>
            <a:ext cx="5865885" cy="4923898"/>
          </a:xfrm>
        </p:spPr>
        <p:txBody>
          <a:bodyPr>
            <a:noAutofit/>
          </a:bodyPr>
          <a:lstStyle/>
          <a:p>
            <a:r>
              <a:rPr lang="en-US" sz="1600" dirty="0"/>
              <a:t>San Juan Mayor Carmen </a:t>
            </a:r>
            <a:r>
              <a:rPr lang="en-US" sz="1600" dirty="0" err="1"/>
              <a:t>Yulín</a:t>
            </a:r>
            <a:r>
              <a:rPr lang="en-US" sz="1600" dirty="0"/>
              <a:t> Cruz, called the disaster a "terrifying humanitarian crisis" and pleaded for relief efforts to be sped up on September 26.</a:t>
            </a:r>
          </a:p>
          <a:p>
            <a:r>
              <a:rPr lang="en-US" sz="1600" dirty="0"/>
              <a:t>The White House contested claims that the administration was not responding effectively.</a:t>
            </a:r>
          </a:p>
          <a:p>
            <a:r>
              <a:rPr lang="en-US" sz="1600" dirty="0"/>
              <a:t>General Joseph L. </a:t>
            </a:r>
            <a:r>
              <a:rPr lang="en-US" sz="1600" dirty="0" err="1"/>
              <a:t>Lengyel</a:t>
            </a:r>
            <a:r>
              <a:rPr lang="en-US" sz="1600" dirty="0"/>
              <a:t>, Chief of the National Guard Bureau, defended the Trump Administration's response, and reiterated that relief efforts were hampered by Puerto Rico being an island rather than on the mainland.</a:t>
            </a:r>
          </a:p>
          <a:p>
            <a:r>
              <a:rPr lang="en-US" sz="1600" dirty="0"/>
              <a:t>President Donald Trump responded to accusations that he does not care about Puerto Rico: "Puerto Rico is very important to me, and Puerto Rico -- the people are fantastic people.</a:t>
            </a:r>
          </a:p>
          <a:p>
            <a:r>
              <a:rPr lang="en-US" sz="1600" dirty="0"/>
              <a:t> Frustrated with the federal government's "slow and inadequate response", relief group Oxfam announced on October 2 that it plans to get involved in the humanitarian aid effort, sending a team to "assess a targeted and effective response" and support its local partners' on-the-ground efforts.</a:t>
            </a:r>
          </a:p>
        </p:txBody>
      </p:sp>
      <p:sp>
        <p:nvSpPr>
          <p:cNvPr id="6" name="TextBox 5"/>
          <p:cNvSpPr txBox="1"/>
          <p:nvPr/>
        </p:nvSpPr>
        <p:spPr>
          <a:xfrm>
            <a:off x="2167342" y="5934774"/>
            <a:ext cx="3556519" cy="738664"/>
          </a:xfrm>
          <a:prstGeom prst="rect">
            <a:avLst/>
          </a:prstGeom>
          <a:noFill/>
        </p:spPr>
        <p:txBody>
          <a:bodyPr wrap="square" rtlCol="0">
            <a:spAutoFit/>
          </a:bodyPr>
          <a:lstStyle/>
          <a:p>
            <a:pPr algn="ctr"/>
            <a:r>
              <a:rPr lang="en-US" sz="1400" dirty="0">
                <a:solidFill>
                  <a:srgbClr val="C00000"/>
                </a:solidFill>
              </a:rPr>
              <a:t>San Juan Mayor Carmen Yulín Cruz </a:t>
            </a:r>
            <a:r>
              <a:rPr lang="en-US" sz="1400" i="1" dirty="0">
                <a:solidFill>
                  <a:srgbClr val="C00000"/>
                </a:solidFill>
              </a:rPr>
              <a:t>(pictured)</a:t>
            </a:r>
            <a:r>
              <a:rPr lang="en-US" sz="1400" dirty="0">
                <a:solidFill>
                  <a:srgbClr val="C00000"/>
                </a:solidFill>
              </a:rPr>
              <a:t> harshly criticized the federal response to Maria in Puerto Rico as inadequate.</a:t>
            </a:r>
          </a:p>
        </p:txBody>
      </p:sp>
    </p:spTree>
    <p:extLst>
      <p:ext uri="{BB962C8B-B14F-4D97-AF65-F5344CB8AC3E}">
        <p14:creationId xmlns:p14="http://schemas.microsoft.com/office/powerpoint/2010/main" val="786072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5C57B4-9095-7D45-AE34-2001DBC62056}"/>
              </a:ext>
            </a:extLst>
          </p:cNvPr>
          <p:cNvSpPr>
            <a:spLocks noGrp="1"/>
          </p:cNvSpPr>
          <p:nvPr>
            <p:ph type="title"/>
          </p:nvPr>
        </p:nvSpPr>
        <p:spPr>
          <a:xfrm>
            <a:off x="2248184" y="516945"/>
            <a:ext cx="5703912" cy="994172"/>
          </a:xfrm>
        </p:spPr>
        <p:txBody>
          <a:bodyPr>
            <a:normAutofit/>
          </a:bodyPr>
          <a:lstStyle/>
          <a:p>
            <a:pPr algn="l"/>
            <a:r>
              <a:rPr lang="en-US" dirty="0">
                <a:solidFill>
                  <a:srgbClr val="FF0000"/>
                </a:solidFill>
              </a:rPr>
              <a:t>Hurricane </a:t>
            </a:r>
            <a:r>
              <a:rPr lang="en-US" dirty="0"/>
              <a:t>Dorian 9/2019</a:t>
            </a:r>
            <a:br>
              <a:rPr lang="en-US" dirty="0"/>
            </a:br>
            <a:r>
              <a:rPr lang="en-US" sz="1800" dirty="0">
                <a:solidFill>
                  <a:srgbClr val="0E18C0"/>
                </a:solidFill>
              </a:rPr>
              <a:t>https://</a:t>
            </a:r>
            <a:r>
              <a:rPr lang="en-US" sz="1800" dirty="0" err="1">
                <a:solidFill>
                  <a:srgbClr val="0E18C0"/>
                </a:solidFill>
              </a:rPr>
              <a:t>en.wikipedia.</a:t>
            </a:r>
            <a:r>
              <a:rPr lang="en-US" sz="1800" dirty="0" err="1">
                <a:solidFill>
                  <a:srgbClr val="0D1AFF"/>
                </a:solidFill>
              </a:rPr>
              <a:t>org</a:t>
            </a:r>
            <a:r>
              <a:rPr lang="en-US" sz="1800" dirty="0">
                <a:solidFill>
                  <a:srgbClr val="0E18C0"/>
                </a:solidFill>
              </a:rPr>
              <a:t>/wiki/</a:t>
            </a:r>
            <a:r>
              <a:rPr lang="en-US" sz="1800" dirty="0" err="1">
                <a:solidFill>
                  <a:srgbClr val="0E18C0"/>
                </a:solidFill>
              </a:rPr>
              <a:t>Hurricane_Dorian</a:t>
            </a:r>
            <a:endParaRPr lang="en-US" sz="1800" dirty="0">
              <a:solidFill>
                <a:srgbClr val="0E18C0"/>
              </a:solidFill>
            </a:endParaRPr>
          </a:p>
        </p:txBody>
      </p:sp>
      <p:pic>
        <p:nvPicPr>
          <p:cNvPr id="6" name="Picture 5">
            <a:extLst>
              <a:ext uri="{FF2B5EF4-FFF2-40B4-BE49-F238E27FC236}">
                <a16:creationId xmlns:a16="http://schemas.microsoft.com/office/drawing/2014/main" id="{6D6DDD44-1753-CD48-B9A9-F871D20F4421}"/>
              </a:ext>
            </a:extLst>
          </p:cNvPr>
          <p:cNvPicPr>
            <a:picLocks noChangeAspect="1"/>
          </p:cNvPicPr>
          <p:nvPr/>
        </p:nvPicPr>
        <p:blipFill>
          <a:blip r:embed="rId2"/>
          <a:stretch>
            <a:fillRect/>
          </a:stretch>
        </p:blipFill>
        <p:spPr>
          <a:xfrm>
            <a:off x="8320586" y="99822"/>
            <a:ext cx="2291040" cy="6766560"/>
          </a:xfrm>
          <a:prstGeom prst="rect">
            <a:avLst/>
          </a:prstGeom>
        </p:spPr>
      </p:pic>
      <p:sp>
        <p:nvSpPr>
          <p:cNvPr id="7" name="TextBox 6">
            <a:extLst>
              <a:ext uri="{FF2B5EF4-FFF2-40B4-BE49-F238E27FC236}">
                <a16:creationId xmlns:a16="http://schemas.microsoft.com/office/drawing/2014/main" id="{3828932B-32A2-3147-8E5C-780B2D8A52D9}"/>
              </a:ext>
            </a:extLst>
          </p:cNvPr>
          <p:cNvSpPr txBox="1"/>
          <p:nvPr/>
        </p:nvSpPr>
        <p:spPr>
          <a:xfrm>
            <a:off x="440675" y="2043379"/>
            <a:ext cx="7716139" cy="3708708"/>
          </a:xfrm>
          <a:prstGeom prst="rect">
            <a:avLst/>
          </a:prstGeom>
          <a:noFill/>
        </p:spPr>
        <p:txBody>
          <a:bodyPr wrap="square" rtlCol="0">
            <a:spAutoFit/>
          </a:bodyPr>
          <a:lstStyle/>
          <a:p>
            <a:pPr marL="214313" indent="-214313">
              <a:spcAft>
                <a:spcPts val="600"/>
              </a:spcAft>
              <a:buFont typeface="Arial" panose="020B0604020202020204" pitchFamily="34" charset="0"/>
              <a:buChar char="•"/>
            </a:pPr>
            <a:r>
              <a:rPr lang="en-US" sz="1500" dirty="0">
                <a:latin typeface="Helvetica Neue" panose="02000503000000020004" pitchFamily="2" charset="0"/>
                <a:ea typeface="Helvetica Neue" panose="02000503000000020004" pitchFamily="2" charset="0"/>
                <a:cs typeface="Helvetica Neue" panose="02000503000000020004" pitchFamily="2" charset="0"/>
              </a:rPr>
              <a:t>Hurricane Dorian was the most powerful tropical cyclone on record to strike the Bahamas, and is regarded as the worst natural disaster in the country's history.</a:t>
            </a:r>
          </a:p>
          <a:p>
            <a:pPr marL="214313" indent="-214313">
              <a:spcAft>
                <a:spcPts val="600"/>
              </a:spcAft>
              <a:buFont typeface="Arial" panose="020B0604020202020204" pitchFamily="34" charset="0"/>
              <a:buChar char="•"/>
            </a:pPr>
            <a:r>
              <a:rPr lang="en-US" sz="1500"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It was the fourth named storm, second hurricane, and the first major hurricane of the 2019 Atlantic hurricane season. </a:t>
            </a:r>
          </a:p>
          <a:p>
            <a:pPr marL="214313" indent="-214313">
              <a:spcAft>
                <a:spcPts val="600"/>
              </a:spcAft>
              <a:buFont typeface="Arial" panose="020B0604020202020204" pitchFamily="34" charset="0"/>
              <a:buChar char="•"/>
            </a:pPr>
            <a:r>
              <a:rPr lang="en-US" sz="1500" dirty="0">
                <a:latin typeface="Helvetica Neue" panose="02000503000000020004" pitchFamily="2" charset="0"/>
                <a:ea typeface="Helvetica Neue" panose="02000503000000020004" pitchFamily="2" charset="0"/>
                <a:cs typeface="Helvetica Neue" panose="02000503000000020004" pitchFamily="2" charset="0"/>
              </a:rPr>
              <a:t>Dorian struck the Abaco Islands on September 1 with maximum sustained winds of 185 mph (295 km/h), tying with the Labor Day hurricane of 1935 for the highest winds of an Atlantic hurricane ever recorded at landfall. </a:t>
            </a:r>
          </a:p>
          <a:p>
            <a:pPr marL="214313" indent="-214313">
              <a:spcAft>
                <a:spcPts val="600"/>
              </a:spcAft>
              <a:buFont typeface="Arial" panose="020B0604020202020204" pitchFamily="34" charset="0"/>
              <a:buChar char="•"/>
            </a:pPr>
            <a:r>
              <a:rPr lang="en-US" sz="1500"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Dorian went on to strike Grand Bahama at similar intensity, stalling just north of the territory with unrelenting winds for at least 24 hours. </a:t>
            </a:r>
          </a:p>
          <a:p>
            <a:pPr marL="214313" indent="-214313">
              <a:spcAft>
                <a:spcPts val="600"/>
              </a:spcAft>
              <a:buFont typeface="Arial" panose="020B0604020202020204" pitchFamily="34" charset="0"/>
              <a:buChar char="•"/>
            </a:pPr>
            <a:r>
              <a:rPr lang="en-US" sz="1500"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The resultant damage to these islands was catastrophic; most structures were destroyed or swept out to sea, and at least 70,000 people were left homeless. </a:t>
            </a:r>
          </a:p>
          <a:p>
            <a:pPr marL="214313" indent="-214313">
              <a:spcAft>
                <a:spcPts val="600"/>
              </a:spcAft>
              <a:buFont typeface="Arial" panose="020B0604020202020204" pitchFamily="34" charset="0"/>
              <a:buChar char="•"/>
            </a:pPr>
            <a:r>
              <a:rPr lang="en-US" sz="1500"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The hurricane proceeded along the coasts of the Southeastern United States and Atlantic Canada, leaving behind considerable damage and economic losses throughout those regions.</a:t>
            </a:r>
          </a:p>
        </p:txBody>
      </p:sp>
    </p:spTree>
    <p:extLst>
      <p:ext uri="{BB962C8B-B14F-4D97-AF65-F5344CB8AC3E}">
        <p14:creationId xmlns:p14="http://schemas.microsoft.com/office/powerpoint/2010/main" val="598134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96D80-F737-F241-BB29-23BAB449EE1C}"/>
              </a:ext>
            </a:extLst>
          </p:cNvPr>
          <p:cNvSpPr>
            <a:spLocks noGrp="1"/>
          </p:cNvSpPr>
          <p:nvPr>
            <p:ph type="title"/>
          </p:nvPr>
        </p:nvSpPr>
        <p:spPr/>
        <p:txBody>
          <a:bodyPr>
            <a:normAutofit/>
          </a:bodyPr>
          <a:lstStyle/>
          <a:p>
            <a:r>
              <a:rPr lang="en-US" dirty="0">
                <a:solidFill>
                  <a:srgbClr val="FF0000"/>
                </a:solidFill>
              </a:rPr>
              <a:t>Dorian from the International Space Station</a:t>
            </a:r>
          </a:p>
        </p:txBody>
      </p:sp>
      <p:pic>
        <p:nvPicPr>
          <p:cNvPr id="4" name="Picture 3">
            <a:extLst>
              <a:ext uri="{FF2B5EF4-FFF2-40B4-BE49-F238E27FC236}">
                <a16:creationId xmlns:a16="http://schemas.microsoft.com/office/drawing/2014/main" id="{2A8E7768-BA7C-CA4E-98B4-EA9D5852F995}"/>
              </a:ext>
            </a:extLst>
          </p:cNvPr>
          <p:cNvPicPr>
            <a:picLocks noChangeAspect="1"/>
          </p:cNvPicPr>
          <p:nvPr/>
        </p:nvPicPr>
        <p:blipFill>
          <a:blip r:embed="rId2"/>
          <a:stretch>
            <a:fillRect/>
          </a:stretch>
        </p:blipFill>
        <p:spPr>
          <a:xfrm>
            <a:off x="3254293" y="2075548"/>
            <a:ext cx="5683414" cy="3791903"/>
          </a:xfrm>
          <a:prstGeom prst="rect">
            <a:avLst/>
          </a:prstGeom>
        </p:spPr>
      </p:pic>
    </p:spTree>
    <p:extLst>
      <p:ext uri="{BB962C8B-B14F-4D97-AF65-F5344CB8AC3E}">
        <p14:creationId xmlns:p14="http://schemas.microsoft.com/office/powerpoint/2010/main" val="2452658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50F53-52CC-0E42-BDA0-97FA9CB2D135}"/>
              </a:ext>
            </a:extLst>
          </p:cNvPr>
          <p:cNvSpPr>
            <a:spLocks noGrp="1"/>
          </p:cNvSpPr>
          <p:nvPr>
            <p:ph type="title"/>
          </p:nvPr>
        </p:nvSpPr>
        <p:spPr>
          <a:xfrm>
            <a:off x="2152651" y="1131094"/>
            <a:ext cx="2769643" cy="994172"/>
          </a:xfrm>
        </p:spPr>
        <p:txBody>
          <a:bodyPr>
            <a:normAutofit fontScale="90000"/>
          </a:bodyPr>
          <a:lstStyle/>
          <a:p>
            <a:r>
              <a:rPr lang="en-US" dirty="0"/>
              <a:t>Statistics and Storm Track</a:t>
            </a:r>
          </a:p>
        </p:txBody>
      </p:sp>
      <p:pic>
        <p:nvPicPr>
          <p:cNvPr id="4" name="Picture 3">
            <a:extLst>
              <a:ext uri="{FF2B5EF4-FFF2-40B4-BE49-F238E27FC236}">
                <a16:creationId xmlns:a16="http://schemas.microsoft.com/office/drawing/2014/main" id="{9D1DCB6E-6AE2-E144-B556-B9BAA937E19A}"/>
              </a:ext>
            </a:extLst>
          </p:cNvPr>
          <p:cNvPicPr>
            <a:picLocks noChangeAspect="1"/>
          </p:cNvPicPr>
          <p:nvPr/>
        </p:nvPicPr>
        <p:blipFill>
          <a:blip r:embed="rId2"/>
          <a:stretch>
            <a:fillRect/>
          </a:stretch>
        </p:blipFill>
        <p:spPr>
          <a:xfrm>
            <a:off x="7277810" y="914400"/>
            <a:ext cx="3143250" cy="5086350"/>
          </a:xfrm>
          <a:prstGeom prst="rect">
            <a:avLst/>
          </a:prstGeom>
        </p:spPr>
      </p:pic>
      <p:pic>
        <p:nvPicPr>
          <p:cNvPr id="6" name="Picture 5">
            <a:extLst>
              <a:ext uri="{FF2B5EF4-FFF2-40B4-BE49-F238E27FC236}">
                <a16:creationId xmlns:a16="http://schemas.microsoft.com/office/drawing/2014/main" id="{6821D6BE-01B0-4247-97D9-3B6A8A0EEE7C}"/>
              </a:ext>
            </a:extLst>
          </p:cNvPr>
          <p:cNvPicPr>
            <a:picLocks noChangeAspect="1"/>
          </p:cNvPicPr>
          <p:nvPr/>
        </p:nvPicPr>
        <p:blipFill>
          <a:blip r:embed="rId3"/>
          <a:stretch>
            <a:fillRect/>
          </a:stretch>
        </p:blipFill>
        <p:spPr>
          <a:xfrm>
            <a:off x="2152650" y="2125267"/>
            <a:ext cx="4101784" cy="3602625"/>
          </a:xfrm>
          <a:prstGeom prst="rect">
            <a:avLst/>
          </a:prstGeom>
        </p:spPr>
      </p:pic>
    </p:spTree>
    <p:extLst>
      <p:ext uri="{BB962C8B-B14F-4D97-AF65-F5344CB8AC3E}">
        <p14:creationId xmlns:p14="http://schemas.microsoft.com/office/powerpoint/2010/main" val="419233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FEE8B-074E-E947-8FE6-298A6FD5DCB2}"/>
              </a:ext>
            </a:extLst>
          </p:cNvPr>
          <p:cNvSpPr>
            <a:spLocks noGrp="1"/>
          </p:cNvSpPr>
          <p:nvPr>
            <p:ph type="title"/>
          </p:nvPr>
        </p:nvSpPr>
        <p:spPr>
          <a:xfrm>
            <a:off x="2152650" y="1131094"/>
            <a:ext cx="2595634" cy="994172"/>
          </a:xfrm>
        </p:spPr>
        <p:txBody>
          <a:bodyPr>
            <a:normAutofit fontScale="90000"/>
          </a:bodyPr>
          <a:lstStyle/>
          <a:p>
            <a:r>
              <a:rPr lang="en-US" dirty="0">
                <a:solidFill>
                  <a:srgbClr val="FF0000"/>
                </a:solidFill>
              </a:rPr>
              <a:t>Precipitation &amp; Impacts</a:t>
            </a:r>
          </a:p>
        </p:txBody>
      </p:sp>
      <p:pic>
        <p:nvPicPr>
          <p:cNvPr id="4" name="Picture 3">
            <a:extLst>
              <a:ext uri="{FF2B5EF4-FFF2-40B4-BE49-F238E27FC236}">
                <a16:creationId xmlns:a16="http://schemas.microsoft.com/office/drawing/2014/main" id="{54D1C0D9-8A12-AD44-87AA-036C59997433}"/>
              </a:ext>
            </a:extLst>
          </p:cNvPr>
          <p:cNvPicPr>
            <a:picLocks noChangeAspect="1"/>
          </p:cNvPicPr>
          <p:nvPr/>
        </p:nvPicPr>
        <p:blipFill>
          <a:blip r:embed="rId2"/>
          <a:stretch>
            <a:fillRect/>
          </a:stretch>
        </p:blipFill>
        <p:spPr>
          <a:xfrm>
            <a:off x="7179190" y="857250"/>
            <a:ext cx="3340496" cy="5143500"/>
          </a:xfrm>
          <a:prstGeom prst="rect">
            <a:avLst/>
          </a:prstGeom>
        </p:spPr>
      </p:pic>
      <p:pic>
        <p:nvPicPr>
          <p:cNvPr id="6" name="Picture 5">
            <a:extLst>
              <a:ext uri="{FF2B5EF4-FFF2-40B4-BE49-F238E27FC236}">
                <a16:creationId xmlns:a16="http://schemas.microsoft.com/office/drawing/2014/main" id="{DE454D31-55E3-E04D-955D-71DE6F2CCE0F}"/>
              </a:ext>
            </a:extLst>
          </p:cNvPr>
          <p:cNvPicPr>
            <a:picLocks noChangeAspect="1"/>
          </p:cNvPicPr>
          <p:nvPr/>
        </p:nvPicPr>
        <p:blipFill>
          <a:blip r:embed="rId3"/>
          <a:stretch>
            <a:fillRect/>
          </a:stretch>
        </p:blipFill>
        <p:spPr>
          <a:xfrm>
            <a:off x="793214" y="2360692"/>
            <a:ext cx="6049675" cy="4103696"/>
          </a:xfrm>
          <a:prstGeom prst="rect">
            <a:avLst/>
          </a:prstGeom>
        </p:spPr>
      </p:pic>
    </p:spTree>
    <p:extLst>
      <p:ext uri="{BB962C8B-B14F-4D97-AF65-F5344CB8AC3E}">
        <p14:creationId xmlns:p14="http://schemas.microsoft.com/office/powerpoint/2010/main" val="41880234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5840AB-8510-6F41-94F6-7195AE875587}"/>
              </a:ext>
            </a:extLst>
          </p:cNvPr>
          <p:cNvPicPr>
            <a:picLocks noChangeAspect="1"/>
          </p:cNvPicPr>
          <p:nvPr/>
        </p:nvPicPr>
        <p:blipFill>
          <a:blip r:embed="rId2"/>
          <a:stretch>
            <a:fillRect/>
          </a:stretch>
        </p:blipFill>
        <p:spPr>
          <a:xfrm>
            <a:off x="2022459" y="1154089"/>
            <a:ext cx="3086872" cy="2057400"/>
          </a:xfrm>
          <a:prstGeom prst="rect">
            <a:avLst/>
          </a:prstGeom>
        </p:spPr>
      </p:pic>
      <p:pic>
        <p:nvPicPr>
          <p:cNvPr id="6" name="Picture 5">
            <a:extLst>
              <a:ext uri="{FF2B5EF4-FFF2-40B4-BE49-F238E27FC236}">
                <a16:creationId xmlns:a16="http://schemas.microsoft.com/office/drawing/2014/main" id="{0B1CAAFE-EBCB-184B-8C8C-96E0632B1BC6}"/>
              </a:ext>
            </a:extLst>
          </p:cNvPr>
          <p:cNvPicPr>
            <a:picLocks noChangeAspect="1"/>
          </p:cNvPicPr>
          <p:nvPr/>
        </p:nvPicPr>
        <p:blipFill>
          <a:blip r:embed="rId3"/>
          <a:stretch>
            <a:fillRect/>
          </a:stretch>
        </p:blipFill>
        <p:spPr>
          <a:xfrm>
            <a:off x="2022459" y="3467383"/>
            <a:ext cx="3086100" cy="2314575"/>
          </a:xfrm>
          <a:prstGeom prst="rect">
            <a:avLst/>
          </a:prstGeom>
        </p:spPr>
      </p:pic>
      <p:pic>
        <p:nvPicPr>
          <p:cNvPr id="8" name="Picture 7">
            <a:extLst>
              <a:ext uri="{FF2B5EF4-FFF2-40B4-BE49-F238E27FC236}">
                <a16:creationId xmlns:a16="http://schemas.microsoft.com/office/drawing/2014/main" id="{96A047F3-6CAA-B94C-8D4E-6EBF86890DC8}"/>
              </a:ext>
            </a:extLst>
          </p:cNvPr>
          <p:cNvPicPr>
            <a:picLocks noChangeAspect="1"/>
          </p:cNvPicPr>
          <p:nvPr/>
        </p:nvPicPr>
        <p:blipFill>
          <a:blip r:embed="rId4"/>
          <a:stretch>
            <a:fillRect/>
          </a:stretch>
        </p:blipFill>
        <p:spPr>
          <a:xfrm>
            <a:off x="6158268" y="1154089"/>
            <a:ext cx="3663858" cy="2057400"/>
          </a:xfrm>
          <a:prstGeom prst="rect">
            <a:avLst/>
          </a:prstGeom>
        </p:spPr>
      </p:pic>
      <p:pic>
        <p:nvPicPr>
          <p:cNvPr id="10" name="Picture 9">
            <a:extLst>
              <a:ext uri="{FF2B5EF4-FFF2-40B4-BE49-F238E27FC236}">
                <a16:creationId xmlns:a16="http://schemas.microsoft.com/office/drawing/2014/main" id="{AF81678E-4FD4-F244-B76F-A66DA7A8354A}"/>
              </a:ext>
            </a:extLst>
          </p:cNvPr>
          <p:cNvPicPr>
            <a:picLocks noChangeAspect="1"/>
          </p:cNvPicPr>
          <p:nvPr/>
        </p:nvPicPr>
        <p:blipFill>
          <a:blip r:embed="rId5"/>
          <a:stretch>
            <a:fillRect/>
          </a:stretch>
        </p:blipFill>
        <p:spPr>
          <a:xfrm>
            <a:off x="6158269" y="3467383"/>
            <a:ext cx="3958449" cy="2030684"/>
          </a:xfrm>
          <a:prstGeom prst="rect">
            <a:avLst/>
          </a:prstGeom>
        </p:spPr>
      </p:pic>
    </p:spTree>
    <p:extLst>
      <p:ext uri="{BB962C8B-B14F-4D97-AF65-F5344CB8AC3E}">
        <p14:creationId xmlns:p14="http://schemas.microsoft.com/office/powerpoint/2010/main" val="4253579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7258" y="184260"/>
            <a:ext cx="4423142" cy="1143000"/>
          </a:xfrm>
        </p:spPr>
        <p:txBody>
          <a:bodyPr>
            <a:normAutofit fontScale="90000"/>
          </a:bodyPr>
          <a:lstStyle/>
          <a:p>
            <a:r>
              <a:rPr lang="en-US" dirty="0"/>
              <a:t>Hurricane Harvey</a:t>
            </a:r>
            <a:br>
              <a:rPr lang="en-US" dirty="0"/>
            </a:br>
            <a:r>
              <a:rPr lang="en-US" sz="2000" dirty="0">
                <a:solidFill>
                  <a:srgbClr val="0F18FF"/>
                </a:solidFill>
              </a:rPr>
              <a:t>August 17- September 3, 2017</a:t>
            </a:r>
            <a:br>
              <a:rPr lang="en-US" sz="2000" dirty="0">
                <a:solidFill>
                  <a:srgbClr val="0F18FF"/>
                </a:solidFill>
              </a:rPr>
            </a:br>
            <a:r>
              <a:rPr lang="en-US" sz="1800" dirty="0">
                <a:solidFill>
                  <a:srgbClr val="C00000"/>
                </a:solidFill>
              </a:rPr>
              <a:t>https://</a:t>
            </a:r>
            <a:r>
              <a:rPr lang="en-US" sz="1800" dirty="0" err="1">
                <a:solidFill>
                  <a:srgbClr val="C00000"/>
                </a:solidFill>
              </a:rPr>
              <a:t>en.wikipedia.org</a:t>
            </a:r>
            <a:r>
              <a:rPr lang="en-US" sz="1800" dirty="0">
                <a:solidFill>
                  <a:srgbClr val="C00000"/>
                </a:solidFill>
              </a:rPr>
              <a:t>/wiki/</a:t>
            </a:r>
            <a:r>
              <a:rPr lang="en-US" sz="1800" dirty="0" err="1">
                <a:solidFill>
                  <a:srgbClr val="C00000"/>
                </a:solidFill>
              </a:rPr>
              <a:t>Hurricane_Harvey</a:t>
            </a:r>
            <a:endParaRPr lang="en-US" sz="1800" dirty="0">
              <a:solidFill>
                <a:srgbClr val="C00000"/>
              </a:solidFill>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60360" y="274639"/>
            <a:ext cx="2284626" cy="6250991"/>
          </a:xfrm>
        </p:spPr>
      </p:pic>
      <p:sp>
        <p:nvSpPr>
          <p:cNvPr id="7" name="TextBox 6"/>
          <p:cNvSpPr txBox="1"/>
          <p:nvPr/>
        </p:nvSpPr>
        <p:spPr>
          <a:xfrm>
            <a:off x="920890" y="1524298"/>
            <a:ext cx="6240074" cy="4339650"/>
          </a:xfrm>
          <a:prstGeom prst="rect">
            <a:avLst/>
          </a:prstGeom>
          <a:noFill/>
        </p:spPr>
        <p:txBody>
          <a:bodyPr wrap="square" rtlCol="0">
            <a:spAutoFit/>
          </a:bodyPr>
          <a:lstStyle/>
          <a:p>
            <a:pPr marL="285750" indent="-285750">
              <a:spcAft>
                <a:spcPts val="600"/>
              </a:spcAft>
              <a:buFont typeface="Arial" charset="0"/>
              <a:buChar char="•"/>
            </a:pPr>
            <a:r>
              <a:rPr lang="en-US" sz="16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Hurricane Harvey was the costliest tropical cyclone on record, inflicting nearly $200 billion in damage, primarily from widespread flooding in the Houston metropolitan area, breaking the previous record set by Hurricane Katrina. </a:t>
            </a:r>
          </a:p>
          <a:p>
            <a:pPr marL="285750" indent="-285750">
              <a:spcAft>
                <a:spcPts val="600"/>
              </a:spcAft>
              <a:buFont typeface="Arial" charset="0"/>
              <a:buChar char="•"/>
            </a:pPr>
            <a:r>
              <a:rPr lang="en-US" sz="16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It was the first major hurricane to make landfall in the United States since Wilma in 2005, ending a record 12-year span in which no hurricanes made landfall at such an intensity in the country. </a:t>
            </a:r>
          </a:p>
          <a:p>
            <a:pPr marL="285750" indent="-285750">
              <a:spcAft>
                <a:spcPts val="600"/>
              </a:spcAft>
              <a:buFont typeface="Arial" charset="0"/>
              <a:buChar char="•"/>
            </a:pPr>
            <a:r>
              <a:rPr lang="en-US" sz="16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In a four-day period, many areas received more than 40 inches (100 cm) of rain as the system slowly meandered over eastern Texas and adjacent waters, causing catastrophic flooding. </a:t>
            </a:r>
          </a:p>
          <a:p>
            <a:pPr marL="285750" indent="-285750">
              <a:spcAft>
                <a:spcPts val="600"/>
              </a:spcAft>
              <a:buFont typeface="Arial" charset="0"/>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With peak accumulations of 64.58 inches (164.0 cm), Harvey was the wettest tropical cyclone on record in the United States</a:t>
            </a:r>
            <a:r>
              <a:rPr lang="en-US" sz="16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 </a:t>
            </a:r>
          </a:p>
          <a:p>
            <a:pPr marL="285750" indent="-285750">
              <a:spcAft>
                <a:spcPts val="600"/>
              </a:spcAft>
              <a:buFont typeface="Arial" charset="0"/>
              <a:buChar char="•"/>
            </a:pPr>
            <a:r>
              <a:rPr lang="en-US" sz="16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The resulting floods inundated hundreds of thousands of homes, displaced more than 30,000 people, and prompted more than 17,000 rescues </a:t>
            </a:r>
          </a:p>
        </p:txBody>
      </p:sp>
    </p:spTree>
    <p:extLst>
      <p:ext uri="{BB962C8B-B14F-4D97-AF65-F5344CB8AC3E}">
        <p14:creationId xmlns:p14="http://schemas.microsoft.com/office/powerpoint/2010/main" val="18374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75BA6-3AE1-4B43-B7AF-D353FD36142D}"/>
              </a:ext>
            </a:extLst>
          </p:cNvPr>
          <p:cNvSpPr>
            <a:spLocks noGrp="1"/>
          </p:cNvSpPr>
          <p:nvPr>
            <p:ph type="title"/>
          </p:nvPr>
        </p:nvSpPr>
        <p:spPr>
          <a:xfrm>
            <a:off x="2152650" y="1131094"/>
            <a:ext cx="2380682" cy="994172"/>
          </a:xfrm>
        </p:spPr>
        <p:txBody>
          <a:bodyPr>
            <a:normAutofit fontScale="90000"/>
          </a:bodyPr>
          <a:lstStyle/>
          <a:p>
            <a:r>
              <a:rPr lang="en-US" dirty="0">
                <a:solidFill>
                  <a:srgbClr val="FF0000"/>
                </a:solidFill>
              </a:rPr>
              <a:t>Controversy</a:t>
            </a:r>
          </a:p>
        </p:txBody>
      </p:sp>
      <p:pic>
        <p:nvPicPr>
          <p:cNvPr id="6" name="Picture 5">
            <a:extLst>
              <a:ext uri="{FF2B5EF4-FFF2-40B4-BE49-F238E27FC236}">
                <a16:creationId xmlns:a16="http://schemas.microsoft.com/office/drawing/2014/main" id="{BA8DD15A-781D-F448-91BC-31A22C0E7458}"/>
              </a:ext>
            </a:extLst>
          </p:cNvPr>
          <p:cNvPicPr>
            <a:picLocks noChangeAspect="1"/>
          </p:cNvPicPr>
          <p:nvPr/>
        </p:nvPicPr>
        <p:blipFill>
          <a:blip r:embed="rId2"/>
          <a:stretch>
            <a:fillRect/>
          </a:stretch>
        </p:blipFill>
        <p:spPr>
          <a:xfrm>
            <a:off x="4518793" y="1848896"/>
            <a:ext cx="5783791" cy="3875483"/>
          </a:xfrm>
          <a:prstGeom prst="rect">
            <a:avLst/>
          </a:prstGeom>
        </p:spPr>
      </p:pic>
    </p:spTree>
    <p:extLst>
      <p:ext uri="{BB962C8B-B14F-4D97-AF65-F5344CB8AC3E}">
        <p14:creationId xmlns:p14="http://schemas.microsoft.com/office/powerpoint/2010/main" val="2246993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73186-B175-FA49-AE28-BFCBF899A305}"/>
              </a:ext>
            </a:extLst>
          </p:cNvPr>
          <p:cNvSpPr>
            <a:spLocks noGrp="1"/>
          </p:cNvSpPr>
          <p:nvPr>
            <p:ph type="title"/>
          </p:nvPr>
        </p:nvSpPr>
        <p:spPr>
          <a:xfrm>
            <a:off x="609600" y="274638"/>
            <a:ext cx="5163239" cy="1143000"/>
          </a:xfrm>
        </p:spPr>
        <p:txBody>
          <a:bodyPr/>
          <a:lstStyle/>
          <a:p>
            <a:r>
              <a:rPr lang="en-US" dirty="0"/>
              <a:t>Pacific Typhoons 2019</a:t>
            </a:r>
          </a:p>
        </p:txBody>
      </p:sp>
      <p:pic>
        <p:nvPicPr>
          <p:cNvPr id="4" name="Picture 3">
            <a:extLst>
              <a:ext uri="{FF2B5EF4-FFF2-40B4-BE49-F238E27FC236}">
                <a16:creationId xmlns:a16="http://schemas.microsoft.com/office/drawing/2014/main" id="{6BE1D4C9-E235-8644-97EF-059F9312DACE}"/>
              </a:ext>
            </a:extLst>
          </p:cNvPr>
          <p:cNvPicPr>
            <a:picLocks noChangeAspect="1"/>
          </p:cNvPicPr>
          <p:nvPr/>
        </p:nvPicPr>
        <p:blipFill>
          <a:blip r:embed="rId2"/>
          <a:stretch>
            <a:fillRect/>
          </a:stretch>
        </p:blipFill>
        <p:spPr>
          <a:xfrm>
            <a:off x="9151296" y="0"/>
            <a:ext cx="2526632" cy="6858000"/>
          </a:xfrm>
          <a:prstGeom prst="rect">
            <a:avLst/>
          </a:prstGeom>
        </p:spPr>
      </p:pic>
      <p:sp>
        <p:nvSpPr>
          <p:cNvPr id="5" name="TextBox 4">
            <a:extLst>
              <a:ext uri="{FF2B5EF4-FFF2-40B4-BE49-F238E27FC236}">
                <a16:creationId xmlns:a16="http://schemas.microsoft.com/office/drawing/2014/main" id="{D4F9C940-C8F4-8241-82F2-2207330299D7}"/>
              </a:ext>
            </a:extLst>
          </p:cNvPr>
          <p:cNvSpPr txBox="1"/>
          <p:nvPr/>
        </p:nvSpPr>
        <p:spPr>
          <a:xfrm>
            <a:off x="616945" y="1872867"/>
            <a:ext cx="7921127" cy="2893100"/>
          </a:xfrm>
          <a:prstGeom prst="rect">
            <a:avLst/>
          </a:prstGeom>
          <a:noFill/>
        </p:spPr>
        <p:txBody>
          <a:bodyPr wrap="square" rtlCol="0">
            <a:spAutoFit/>
          </a:bodyPr>
          <a:lstStyle/>
          <a:p>
            <a:pPr>
              <a:spcAft>
                <a:spcPts val="600"/>
              </a:spcAft>
            </a:pPr>
            <a:r>
              <a:rPr lang="en-US"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The 2019 Pacific typhoon season is currently the second-costliest Pacific typhoon season on record, only behind the previous year.</a:t>
            </a:r>
          </a:p>
          <a:p>
            <a:pPr>
              <a:spcAft>
                <a:spcPts val="600"/>
              </a:spcAft>
            </a:pPr>
            <a:r>
              <a:rPr lang="en-US"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The season runs throughout most of the year, though most tropical cyclones typically develop between May and October. </a:t>
            </a:r>
          </a:p>
          <a:p>
            <a:pPr>
              <a:spcAft>
                <a:spcPts val="600"/>
              </a:spcAft>
            </a:pPr>
            <a:r>
              <a:rPr lang="en-US"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The season was an average, but notable season. </a:t>
            </a:r>
          </a:p>
          <a:p>
            <a:pPr>
              <a:spcAft>
                <a:spcPts val="600"/>
              </a:spcAft>
            </a:pPr>
            <a:r>
              <a:rPr lang="en-US"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A notable storm, Typhoon </a:t>
            </a:r>
            <a:r>
              <a:rPr lang="en-US" dirty="0" err="1">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Lekima</a:t>
            </a:r>
            <a:r>
              <a:rPr lang="en-US"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 became the second costliest typhoon in Chinese history, behind Typhoon </a:t>
            </a:r>
            <a:r>
              <a:rPr lang="en-US" dirty="0" err="1">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Fitow</a:t>
            </a:r>
            <a:r>
              <a:rPr lang="en-US"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 of 2013. </a:t>
            </a:r>
          </a:p>
          <a:p>
            <a:pPr>
              <a:spcAft>
                <a:spcPts val="600"/>
              </a:spcAft>
            </a:pPr>
            <a:r>
              <a:rPr lang="en-US"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Typhoon </a:t>
            </a:r>
            <a:r>
              <a:rPr lang="en-US" dirty="0" err="1">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Hagibis</a:t>
            </a:r>
            <a:r>
              <a:rPr lang="en-US" dirty="0">
                <a:solidFill>
                  <a:srgbClr val="0D1AFF"/>
                </a:solidFill>
                <a:latin typeface="Helvetica Neue" panose="02000503000000020004" pitchFamily="2" charset="0"/>
                <a:ea typeface="Helvetica Neue" panose="02000503000000020004" pitchFamily="2" charset="0"/>
                <a:cs typeface="Helvetica Neue" panose="02000503000000020004" pitchFamily="2" charset="0"/>
              </a:rPr>
              <a:t> became one of the costliest tropical cyclones in Japanese history. </a:t>
            </a:r>
          </a:p>
        </p:txBody>
      </p:sp>
    </p:spTree>
    <p:extLst>
      <p:ext uri="{BB962C8B-B14F-4D97-AF65-F5344CB8AC3E}">
        <p14:creationId xmlns:p14="http://schemas.microsoft.com/office/powerpoint/2010/main" val="3392798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0119E-A956-FF4B-9F12-709A316A0618}"/>
              </a:ext>
            </a:extLst>
          </p:cNvPr>
          <p:cNvSpPr>
            <a:spLocks noGrp="1"/>
          </p:cNvSpPr>
          <p:nvPr>
            <p:ph type="title"/>
          </p:nvPr>
        </p:nvSpPr>
        <p:spPr/>
        <p:txBody>
          <a:bodyPr/>
          <a:lstStyle/>
          <a:p>
            <a:r>
              <a:rPr lang="en-US" dirty="0"/>
              <a:t>Super Typhoon </a:t>
            </a:r>
            <a:r>
              <a:rPr lang="en-US" dirty="0" err="1"/>
              <a:t>Hagabis</a:t>
            </a:r>
            <a:r>
              <a:rPr lang="en-US" dirty="0"/>
              <a:t>, 2019</a:t>
            </a:r>
          </a:p>
        </p:txBody>
      </p:sp>
      <p:pic>
        <p:nvPicPr>
          <p:cNvPr id="4" name="Picture 3">
            <a:extLst>
              <a:ext uri="{FF2B5EF4-FFF2-40B4-BE49-F238E27FC236}">
                <a16:creationId xmlns:a16="http://schemas.microsoft.com/office/drawing/2014/main" id="{330901DE-D647-E64E-8C3D-99C11318B57B}"/>
              </a:ext>
            </a:extLst>
          </p:cNvPr>
          <p:cNvPicPr>
            <a:picLocks noChangeAspect="1"/>
          </p:cNvPicPr>
          <p:nvPr/>
        </p:nvPicPr>
        <p:blipFill>
          <a:blip r:embed="rId2"/>
          <a:stretch>
            <a:fillRect/>
          </a:stretch>
        </p:blipFill>
        <p:spPr>
          <a:xfrm>
            <a:off x="1254087" y="1531344"/>
            <a:ext cx="4754880" cy="4754880"/>
          </a:xfrm>
          <a:prstGeom prst="rect">
            <a:avLst/>
          </a:prstGeom>
        </p:spPr>
      </p:pic>
      <p:pic>
        <p:nvPicPr>
          <p:cNvPr id="6" name="Picture 5">
            <a:extLst>
              <a:ext uri="{FF2B5EF4-FFF2-40B4-BE49-F238E27FC236}">
                <a16:creationId xmlns:a16="http://schemas.microsoft.com/office/drawing/2014/main" id="{EE916FBA-6B66-DB43-A021-2001592DA0AE}"/>
              </a:ext>
            </a:extLst>
          </p:cNvPr>
          <p:cNvPicPr>
            <a:picLocks noChangeAspect="1"/>
          </p:cNvPicPr>
          <p:nvPr/>
        </p:nvPicPr>
        <p:blipFill>
          <a:blip r:embed="rId3"/>
          <a:stretch>
            <a:fillRect/>
          </a:stretch>
        </p:blipFill>
        <p:spPr>
          <a:xfrm>
            <a:off x="6465538" y="1531344"/>
            <a:ext cx="4968365" cy="4754880"/>
          </a:xfrm>
          <a:prstGeom prst="rect">
            <a:avLst/>
          </a:prstGeom>
        </p:spPr>
      </p:pic>
    </p:spTree>
    <p:extLst>
      <p:ext uri="{BB962C8B-B14F-4D97-AF65-F5344CB8AC3E}">
        <p14:creationId xmlns:p14="http://schemas.microsoft.com/office/powerpoint/2010/main" val="4121180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A4C852-796C-C448-9534-0D362F538815}"/>
              </a:ext>
            </a:extLst>
          </p:cNvPr>
          <p:cNvSpPr>
            <a:spLocks noGrp="1"/>
          </p:cNvSpPr>
          <p:nvPr>
            <p:ph type="title"/>
          </p:nvPr>
        </p:nvSpPr>
        <p:spPr/>
        <p:txBody>
          <a:bodyPr/>
          <a:lstStyle/>
          <a:p>
            <a:r>
              <a:rPr lang="en-US" dirty="0"/>
              <a:t>Super Typhoon </a:t>
            </a:r>
            <a:r>
              <a:rPr lang="en-US" dirty="0" err="1"/>
              <a:t>Hagabis</a:t>
            </a:r>
            <a:r>
              <a:rPr lang="en-US" dirty="0"/>
              <a:t>, 2019</a:t>
            </a:r>
          </a:p>
        </p:txBody>
      </p:sp>
      <p:sp>
        <p:nvSpPr>
          <p:cNvPr id="4" name="Content Placeholder 3">
            <a:extLst>
              <a:ext uri="{FF2B5EF4-FFF2-40B4-BE49-F238E27FC236}">
                <a16:creationId xmlns:a16="http://schemas.microsoft.com/office/drawing/2014/main" id="{87F2E177-A967-0645-AAA6-F64A906CB914}"/>
              </a:ext>
            </a:extLst>
          </p:cNvPr>
          <p:cNvSpPr>
            <a:spLocks noGrp="1"/>
          </p:cNvSpPr>
          <p:nvPr>
            <p:ph idx="1"/>
          </p:nvPr>
        </p:nvSpPr>
        <p:spPr>
          <a:xfrm>
            <a:off x="609600" y="1600201"/>
            <a:ext cx="6165773" cy="4525963"/>
          </a:xfrm>
        </p:spPr>
        <p:txBody>
          <a:bodyPr>
            <a:normAutofit/>
          </a:bodyPr>
          <a:lstStyle/>
          <a:p>
            <a:r>
              <a:rPr lang="en-US" sz="1600" dirty="0"/>
              <a:t>On October 7, while continuing to move west, </a:t>
            </a:r>
            <a:r>
              <a:rPr lang="en-US" sz="1600" dirty="0" err="1"/>
              <a:t>Hagibis</a:t>
            </a:r>
            <a:r>
              <a:rPr lang="en-US" sz="1600" dirty="0"/>
              <a:t> explosively intensified and became a super typhoon in the space of only a few hours, developing a pinhole eye. </a:t>
            </a:r>
          </a:p>
          <a:p>
            <a:r>
              <a:rPr lang="en-US" sz="1600" dirty="0"/>
              <a:t>As it approached the uninhabited areas of the Mariana Islands, strong convective activity as a result of extremely </a:t>
            </a:r>
            <a:r>
              <a:rPr lang="en-US" sz="1600" dirty="0" err="1"/>
              <a:t>favourable</a:t>
            </a:r>
            <a:r>
              <a:rPr lang="en-US" sz="1600" dirty="0"/>
              <a:t> conditions saw </a:t>
            </a:r>
            <a:r>
              <a:rPr lang="en-US" sz="1600" dirty="0" err="1"/>
              <a:t>Hagibis</a:t>
            </a:r>
            <a:r>
              <a:rPr lang="en-US" sz="1600" dirty="0"/>
              <a:t> became a very powerful Category 5-equivalent super typhoon on the Saffir-Simpson hurricane wind scale, with one-minute sustained wind speeds of 260 km/h (160 mph). </a:t>
            </a:r>
          </a:p>
          <a:p>
            <a:r>
              <a:rPr lang="en-US" sz="1600" dirty="0"/>
              <a:t>The National Weather Service also began issuing advisories for its areas of responsibility, with a typhoon warning issued for </a:t>
            </a:r>
            <a:r>
              <a:rPr lang="en-US" sz="1600" dirty="0" err="1"/>
              <a:t>Garapan</a:t>
            </a:r>
            <a:r>
              <a:rPr lang="en-US" sz="1600" dirty="0"/>
              <a:t> and Tinian, and tropical storm advisories issued for </a:t>
            </a:r>
            <a:r>
              <a:rPr lang="en-US" sz="1600" dirty="0" err="1"/>
              <a:t>Sinapalo</a:t>
            </a:r>
            <a:r>
              <a:rPr lang="en-US" sz="1600" dirty="0"/>
              <a:t> and </a:t>
            </a:r>
            <a:r>
              <a:rPr lang="en-US" sz="1600" dirty="0" err="1"/>
              <a:t>Hagåtña</a:t>
            </a:r>
            <a:r>
              <a:rPr lang="en-US" sz="1600" dirty="0"/>
              <a:t>. </a:t>
            </a:r>
          </a:p>
          <a:p>
            <a:r>
              <a:rPr lang="en-US" sz="1600" dirty="0" err="1"/>
              <a:t>Hagibis</a:t>
            </a:r>
            <a:r>
              <a:rPr lang="en-US" sz="1600" dirty="0"/>
              <a:t> passed over the Mariana Islands at 15:30 UTC on October 7 at peak intensity, with 10-minute sustained winds of 195 km/h (120 mph) and a central pressure of 915 </a:t>
            </a:r>
            <a:r>
              <a:rPr lang="en-US" sz="1600" dirty="0" err="1"/>
              <a:t>hPa</a:t>
            </a:r>
            <a:r>
              <a:rPr lang="en-US" sz="1600" dirty="0"/>
              <a:t> (27.02 inHg). </a:t>
            </a:r>
          </a:p>
        </p:txBody>
      </p:sp>
      <p:pic>
        <p:nvPicPr>
          <p:cNvPr id="6" name="Picture 5">
            <a:extLst>
              <a:ext uri="{FF2B5EF4-FFF2-40B4-BE49-F238E27FC236}">
                <a16:creationId xmlns:a16="http://schemas.microsoft.com/office/drawing/2014/main" id="{D56CC5B9-322B-2E4E-8F35-B4F2ACF642D2}"/>
              </a:ext>
            </a:extLst>
          </p:cNvPr>
          <p:cNvPicPr>
            <a:picLocks noChangeAspect="1"/>
          </p:cNvPicPr>
          <p:nvPr/>
        </p:nvPicPr>
        <p:blipFill>
          <a:blip r:embed="rId2"/>
          <a:stretch>
            <a:fillRect/>
          </a:stretch>
        </p:blipFill>
        <p:spPr>
          <a:xfrm>
            <a:off x="6693917" y="1417638"/>
            <a:ext cx="5498083" cy="4865860"/>
          </a:xfrm>
          <a:prstGeom prst="rect">
            <a:avLst/>
          </a:prstGeom>
        </p:spPr>
      </p:pic>
    </p:spTree>
    <p:extLst>
      <p:ext uri="{BB962C8B-B14F-4D97-AF65-F5344CB8AC3E}">
        <p14:creationId xmlns:p14="http://schemas.microsoft.com/office/powerpoint/2010/main" val="3291138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EDF20-3DA9-E749-8A3E-F833DB2450E5}"/>
              </a:ext>
            </a:extLst>
          </p:cNvPr>
          <p:cNvSpPr>
            <a:spLocks noGrp="1"/>
          </p:cNvSpPr>
          <p:nvPr>
            <p:ph type="title"/>
          </p:nvPr>
        </p:nvSpPr>
        <p:spPr/>
        <p:txBody>
          <a:bodyPr/>
          <a:lstStyle/>
          <a:p>
            <a:r>
              <a:rPr lang="en-US" dirty="0"/>
              <a:t>Impacts</a:t>
            </a:r>
          </a:p>
        </p:txBody>
      </p:sp>
      <p:sp>
        <p:nvSpPr>
          <p:cNvPr id="3" name="Content Placeholder 2">
            <a:extLst>
              <a:ext uri="{FF2B5EF4-FFF2-40B4-BE49-F238E27FC236}">
                <a16:creationId xmlns:a16="http://schemas.microsoft.com/office/drawing/2014/main" id="{EED25A29-57DD-B949-BE72-379FA43B437B}"/>
              </a:ext>
            </a:extLst>
          </p:cNvPr>
          <p:cNvSpPr>
            <a:spLocks noGrp="1"/>
          </p:cNvSpPr>
          <p:nvPr>
            <p:ph idx="1"/>
          </p:nvPr>
        </p:nvSpPr>
        <p:spPr>
          <a:xfrm>
            <a:off x="609600" y="1600201"/>
            <a:ext cx="7179325" cy="4525963"/>
          </a:xfrm>
        </p:spPr>
        <p:txBody>
          <a:bodyPr>
            <a:normAutofit/>
          </a:bodyPr>
          <a:lstStyle/>
          <a:p>
            <a:pPr>
              <a:spcBef>
                <a:spcPts val="0"/>
              </a:spcBef>
              <a:spcAft>
                <a:spcPts val="600"/>
              </a:spcAft>
            </a:pPr>
            <a:r>
              <a:rPr lang="en-US" sz="1400" dirty="0"/>
              <a:t>In the afternoon, some areas of Japan suffered heavy flooding, with tens of thousands of homes lacking power. </a:t>
            </a:r>
          </a:p>
          <a:p>
            <a:pPr>
              <a:spcBef>
                <a:spcPts val="0"/>
              </a:spcBef>
              <a:spcAft>
                <a:spcPts val="600"/>
              </a:spcAft>
            </a:pPr>
            <a:r>
              <a:rPr lang="en-US" sz="1400" dirty="0"/>
              <a:t>The Japan Meteorological Agency warned that high winds could cause further flooding </a:t>
            </a:r>
            <a:r>
              <a:rPr lang="en-US" sz="1400"/>
              <a:t>and landslides, and issued </a:t>
            </a:r>
            <a:r>
              <a:rPr lang="en-US" sz="1400" dirty="0"/>
              <a:t>evacuation advisories in high-risk areas.</a:t>
            </a:r>
          </a:p>
          <a:p>
            <a:pPr>
              <a:spcBef>
                <a:spcPts val="0"/>
              </a:spcBef>
              <a:spcAft>
                <a:spcPts val="600"/>
              </a:spcAft>
            </a:pPr>
            <a:r>
              <a:rPr lang="en-US" sz="1400" dirty="0"/>
              <a:t>Over 30 inches (76 cm) of rain fell in parts of Japan. Japan's Fire and Disaster Management Agency stated that at least 95 people have been confirmed dead, 7 people are missing, with 346 people injured by the storm</a:t>
            </a:r>
          </a:p>
          <a:p>
            <a:pPr>
              <a:spcBef>
                <a:spcPts val="0"/>
              </a:spcBef>
              <a:spcAft>
                <a:spcPts val="600"/>
              </a:spcAft>
            </a:pPr>
            <a:r>
              <a:rPr lang="en-US" sz="1400" dirty="0"/>
              <a:t>More than 270,000 households have lost power across the country.</a:t>
            </a:r>
          </a:p>
          <a:p>
            <a:pPr>
              <a:spcBef>
                <a:spcPts val="0"/>
              </a:spcBef>
              <a:spcAft>
                <a:spcPts val="600"/>
              </a:spcAft>
            </a:pPr>
            <a:r>
              <a:rPr lang="en-US" sz="1400" dirty="0"/>
              <a:t>Ten trains of the Hokuriku Shinkansen Line in Nagano City were inundated by flood waters, leading to a loss of ¥32.8 billion (US$300 million).</a:t>
            </a:r>
          </a:p>
          <a:p>
            <a:pPr>
              <a:spcBef>
                <a:spcPts val="0"/>
              </a:spcBef>
              <a:spcAft>
                <a:spcPts val="600"/>
              </a:spcAft>
            </a:pPr>
            <a:r>
              <a:rPr lang="en-US" sz="1400" dirty="0">
                <a:solidFill>
                  <a:schemeClr val="tx1"/>
                </a:solidFill>
              </a:rPr>
              <a:t>Insured losses throughout the country are estimated as greater than US$9 billion.</a:t>
            </a:r>
          </a:p>
          <a:p>
            <a:pPr>
              <a:spcBef>
                <a:spcPts val="0"/>
              </a:spcBef>
              <a:spcAft>
                <a:spcPts val="600"/>
              </a:spcAft>
            </a:pPr>
            <a:r>
              <a:rPr lang="en-US" sz="1400" dirty="0"/>
              <a:t>At around 6:22 p.m. JST on 12 October, a magnitude 5.7 earthquake occurred off the coast of Chiba Prefecture, worsening the dangerous conditions already created by </a:t>
            </a:r>
            <a:r>
              <a:rPr lang="en-US" sz="1400" dirty="0" err="1"/>
              <a:t>Hagibis</a:t>
            </a:r>
            <a:r>
              <a:rPr lang="en-US" sz="1400" dirty="0"/>
              <a:t>.</a:t>
            </a:r>
          </a:p>
          <a:p>
            <a:pPr>
              <a:spcBef>
                <a:spcPts val="0"/>
              </a:spcBef>
              <a:spcAft>
                <a:spcPts val="600"/>
              </a:spcAft>
            </a:pPr>
            <a:r>
              <a:rPr lang="en-US" sz="1400" dirty="0" err="1"/>
              <a:t>Hagibis</a:t>
            </a:r>
            <a:r>
              <a:rPr lang="en-US" sz="1400" dirty="0"/>
              <a:t> also led to the cancellation of several sporting events, such as qualifying for the Japanese Grand Prix and three world cup rugby matches.</a:t>
            </a:r>
          </a:p>
          <a:p>
            <a:pPr>
              <a:spcBef>
                <a:spcPts val="0"/>
              </a:spcBef>
              <a:spcAft>
                <a:spcPts val="600"/>
              </a:spcAft>
            </a:pPr>
            <a:endParaRPr lang="en-US" sz="1400" dirty="0"/>
          </a:p>
        </p:txBody>
      </p:sp>
      <p:pic>
        <p:nvPicPr>
          <p:cNvPr id="5" name="Picture 4">
            <a:extLst>
              <a:ext uri="{FF2B5EF4-FFF2-40B4-BE49-F238E27FC236}">
                <a16:creationId xmlns:a16="http://schemas.microsoft.com/office/drawing/2014/main" id="{DB463181-E6DF-2C4A-A2FA-A72C7A64DCAF}"/>
              </a:ext>
            </a:extLst>
          </p:cNvPr>
          <p:cNvPicPr>
            <a:picLocks noChangeAspect="1"/>
          </p:cNvPicPr>
          <p:nvPr/>
        </p:nvPicPr>
        <p:blipFill>
          <a:blip r:embed="rId2"/>
          <a:stretch>
            <a:fillRect/>
          </a:stretch>
        </p:blipFill>
        <p:spPr>
          <a:xfrm>
            <a:off x="7788925" y="1079652"/>
            <a:ext cx="4021716" cy="5410659"/>
          </a:xfrm>
          <a:prstGeom prst="rect">
            <a:avLst/>
          </a:prstGeom>
        </p:spPr>
      </p:pic>
    </p:spTree>
    <p:extLst>
      <p:ext uri="{BB962C8B-B14F-4D97-AF65-F5344CB8AC3E}">
        <p14:creationId xmlns:p14="http://schemas.microsoft.com/office/powerpoint/2010/main" val="2261418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5025" y="765641"/>
            <a:ext cx="3212493" cy="1143000"/>
          </a:xfrm>
        </p:spPr>
        <p:txBody>
          <a:bodyPr>
            <a:normAutofit fontScale="90000"/>
          </a:bodyPr>
          <a:lstStyle/>
          <a:p>
            <a:r>
              <a:rPr lang="en-US" dirty="0"/>
              <a:t>Hurricane Harvey 2017</a:t>
            </a:r>
            <a:br>
              <a:rPr lang="en-US" dirty="0"/>
            </a:br>
            <a:r>
              <a:rPr lang="en-US" sz="1800" dirty="0">
                <a:solidFill>
                  <a:srgbClr val="C00000"/>
                </a:solidFill>
              </a:rPr>
              <a:t>https://</a:t>
            </a:r>
            <a:r>
              <a:rPr lang="en-US" sz="1800" dirty="0" err="1">
                <a:solidFill>
                  <a:srgbClr val="C00000"/>
                </a:solidFill>
              </a:rPr>
              <a:t>weather.com</a:t>
            </a:r>
            <a:r>
              <a:rPr lang="en-US" sz="1800" dirty="0">
                <a:solidFill>
                  <a:srgbClr val="C00000"/>
                </a:solidFill>
              </a:rPr>
              <a:t>/storms/hurricane/news/tropical-storm-</a:t>
            </a:r>
            <a:r>
              <a:rPr lang="en-US" sz="1800" dirty="0" err="1">
                <a:solidFill>
                  <a:srgbClr val="C00000"/>
                </a:solidFill>
              </a:rPr>
              <a:t>harvey</a:t>
            </a:r>
            <a:r>
              <a:rPr lang="en-US" sz="1800" dirty="0">
                <a:solidFill>
                  <a:srgbClr val="C00000"/>
                </a:solidFill>
              </a:rPr>
              <a:t>-forecast-</a:t>
            </a:r>
            <a:r>
              <a:rPr lang="en-US" sz="1800" dirty="0" err="1">
                <a:solidFill>
                  <a:srgbClr val="C00000"/>
                </a:solidFill>
              </a:rPr>
              <a:t>texas</a:t>
            </a:r>
            <a:r>
              <a:rPr lang="en-US" sz="1800" dirty="0">
                <a:solidFill>
                  <a:srgbClr val="C00000"/>
                </a:solidFill>
              </a:rPr>
              <a:t>-</a:t>
            </a:r>
            <a:r>
              <a:rPr lang="en-US" sz="1800" dirty="0" err="1">
                <a:solidFill>
                  <a:srgbClr val="C00000"/>
                </a:solidFill>
              </a:rPr>
              <a:t>louisiana-arkansas</a:t>
            </a:r>
            <a:endParaRPr lang="en-US" sz="1800" dirty="0">
              <a:solidFill>
                <a:srgbClr val="C00000"/>
              </a:solidFill>
            </a:endParaRPr>
          </a:p>
        </p:txBody>
      </p:sp>
      <p:sp>
        <p:nvSpPr>
          <p:cNvPr id="3" name="Content Placeholder 2"/>
          <p:cNvSpPr>
            <a:spLocks noGrp="1"/>
          </p:cNvSpPr>
          <p:nvPr>
            <p:ph sz="half" idx="1"/>
          </p:nvPr>
        </p:nvSpPr>
        <p:spPr>
          <a:xfrm>
            <a:off x="1856504" y="3442861"/>
            <a:ext cx="8451278" cy="3262742"/>
          </a:xfrm>
        </p:spPr>
        <p:txBody>
          <a:bodyPr>
            <a:noAutofit/>
          </a:bodyPr>
          <a:lstStyle/>
          <a:p>
            <a:r>
              <a:rPr lang="en-US" sz="1600" dirty="0"/>
              <a:t>Harvey was a catastrophic flood disaster in southeast Texas.</a:t>
            </a:r>
          </a:p>
          <a:p>
            <a:r>
              <a:rPr lang="en-US" sz="1600" dirty="0">
                <a:solidFill>
                  <a:schemeClr val="tx1"/>
                </a:solidFill>
              </a:rPr>
              <a:t>Harvey made landfall as a Category 4 Hurricane with winds of 130 mph near Rockport, Texas. </a:t>
            </a:r>
          </a:p>
          <a:p>
            <a:r>
              <a:rPr lang="en-US" sz="1600" dirty="0"/>
              <a:t>Harvey meandered around southern Texas for days as a weakening hurricane and tropical storm.</a:t>
            </a:r>
          </a:p>
          <a:p>
            <a:r>
              <a:rPr lang="en-US" sz="1600" dirty="0"/>
              <a:t>As a tropical storm, Harvey dropped 40-61 inches of rainfall in southeast Texas and southwest Louisiana.</a:t>
            </a:r>
          </a:p>
          <a:p>
            <a:r>
              <a:rPr lang="en-US" sz="1600" dirty="0"/>
              <a:t>All-time U.S. tropical cyclone rain records were broken.</a:t>
            </a:r>
          </a:p>
          <a:p>
            <a:r>
              <a:rPr lang="en-US" sz="1600" dirty="0"/>
              <a:t>Harvey triggered flash flooding in parts of Arkansas, Kentucky, and Tennessee from Aug. 31-Sept. 1.</a:t>
            </a:r>
          </a:p>
          <a:p>
            <a:r>
              <a:rPr lang="en-US" sz="1600" dirty="0"/>
              <a:t>Harvey's long-lived odyssey has come to an end but its catastrophic impacts will be felt for weeks and months </a:t>
            </a:r>
          </a:p>
          <a:p>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504" y="316652"/>
            <a:ext cx="5345652" cy="3048241"/>
          </a:xfrm>
          <a:prstGeom prst="rect">
            <a:avLst/>
          </a:prstGeom>
        </p:spPr>
      </p:pic>
    </p:spTree>
    <p:extLst>
      <p:ext uri="{BB962C8B-B14F-4D97-AF65-F5344CB8AC3E}">
        <p14:creationId xmlns:p14="http://schemas.microsoft.com/office/powerpoint/2010/main" val="1735892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4038600" cy="1143000"/>
          </a:xfrm>
        </p:spPr>
        <p:txBody>
          <a:bodyPr>
            <a:normAutofit fontScale="90000"/>
          </a:bodyPr>
          <a:lstStyle/>
          <a:p>
            <a:r>
              <a:rPr lang="en-US" dirty="0"/>
              <a:t>Harvey Storm Track</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81200" y="1456368"/>
            <a:ext cx="4038600" cy="249572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981200" y="4141455"/>
            <a:ext cx="4038600" cy="2271712"/>
          </a:xfrm>
        </p:spPr>
      </p:pic>
      <p:sp>
        <p:nvSpPr>
          <p:cNvPr id="7" name="TextBox 6"/>
          <p:cNvSpPr txBox="1"/>
          <p:nvPr/>
        </p:nvSpPr>
        <p:spPr>
          <a:xfrm>
            <a:off x="6213513" y="604831"/>
            <a:ext cx="5273194" cy="5724644"/>
          </a:xfrm>
          <a:prstGeom prst="rect">
            <a:avLst/>
          </a:prstGeom>
          <a:noFill/>
        </p:spPr>
        <p:txBody>
          <a:bodyPr wrap="square" rtlCol="0">
            <a:spAutoFit/>
          </a:bodyPr>
          <a:lstStyle/>
          <a:p>
            <a:pPr marL="285750" indent="-285750">
              <a:spcAft>
                <a:spcPts val="600"/>
              </a:spcAft>
              <a:buFont typeface="Arial" charset="0"/>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After striking land, the storm moved over the </a:t>
            </a:r>
            <a:r>
              <a:rPr lang="en-US" sz="1600" dirty="0" err="1">
                <a:latin typeface="Helvetica Neue" panose="02000503000000020004" pitchFamily="2" charset="0"/>
                <a:ea typeface="Helvetica Neue" panose="02000503000000020004" pitchFamily="2" charset="0"/>
                <a:cs typeface="Helvetica Neue" panose="02000503000000020004" pitchFamily="2" charset="0"/>
              </a:rPr>
              <a:t>Copano</a:t>
            </a:r>
            <a:r>
              <a:rPr lang="en-US" sz="1600" dirty="0">
                <a:latin typeface="Helvetica Neue" panose="02000503000000020004" pitchFamily="2" charset="0"/>
                <a:ea typeface="Helvetica Neue" panose="02000503000000020004" pitchFamily="2" charset="0"/>
                <a:cs typeface="Helvetica Neue" panose="02000503000000020004" pitchFamily="2" charset="0"/>
              </a:rPr>
              <a:t> Bay and made a second landfall in Texas just north of Holiday Beach at 06:00 UTC on August 26 as a Category 3 hurricane. </a:t>
            </a:r>
          </a:p>
          <a:p>
            <a:pPr marL="285750" indent="-285750">
              <a:spcAft>
                <a:spcPts val="600"/>
              </a:spcAft>
              <a:buFont typeface="Arial" charset="0"/>
              <a:buChar char="•"/>
            </a:pPr>
            <a:r>
              <a:rPr lang="en-US" sz="16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Harvey weakened to a tropical storm at 18:00 UTC on August 26.</a:t>
            </a:r>
          </a:p>
          <a:p>
            <a:pPr marL="285750" indent="-285750">
              <a:spcAft>
                <a:spcPts val="600"/>
              </a:spcAft>
              <a:buFont typeface="Arial" charset="0"/>
              <a:buChar char="•"/>
            </a:pPr>
            <a:r>
              <a:rPr lang="en-US" sz="16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For about two days the storm stalled just inland, dropping very heavy rainfall and causing widespread flash flooding. </a:t>
            </a:r>
          </a:p>
          <a:p>
            <a:pPr marL="285750" indent="-285750">
              <a:spcAft>
                <a:spcPts val="600"/>
              </a:spcAft>
              <a:buFont typeface="Arial" charset="0"/>
              <a:buChar char="•"/>
            </a:pPr>
            <a:r>
              <a:rPr lang="en-US" sz="16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Harvey's center drifted back towards the southeast, positioning itself near or just off the Texas coast at Matagorda on August 28. </a:t>
            </a:r>
          </a:p>
          <a:p>
            <a:pPr marL="285750" indent="-285750">
              <a:spcAft>
                <a:spcPts val="600"/>
              </a:spcAft>
              <a:buFont typeface="Arial" charset="0"/>
              <a:buChar char="•"/>
            </a:pPr>
            <a:r>
              <a:rPr lang="en-US" sz="16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Once offshore, convection blossomed and allowed the once-exposed low-level circulation to become obscured. </a:t>
            </a:r>
          </a:p>
          <a:p>
            <a:pPr marL="285750" indent="-285750">
              <a:spcAft>
                <a:spcPts val="600"/>
              </a:spcAft>
              <a:buFont typeface="Arial" charset="0"/>
              <a:buChar char="•"/>
            </a:pPr>
            <a:r>
              <a:rPr lang="en-US" sz="16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An Air Force reconnaissance plane investigating the system during the afternoon of August 29 found that maximum winds had increased to 50 mph (85 km/h). </a:t>
            </a:r>
          </a:p>
          <a:p>
            <a:pPr marL="285750" indent="-285750">
              <a:spcAft>
                <a:spcPts val="600"/>
              </a:spcAft>
              <a:buFont typeface="Arial" charset="0"/>
              <a:buChar char="•"/>
            </a:pPr>
            <a:r>
              <a:rPr lang="en-US" sz="16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Around 09:00 UTC the next morning, Harvey made its third and final landfall just west of Cameron, Louisiana, with winds of 45 mph (75 km/h).</a:t>
            </a:r>
          </a:p>
        </p:txBody>
      </p:sp>
    </p:spTree>
    <p:extLst>
      <p:ext uri="{BB962C8B-B14F-4D97-AF65-F5344CB8AC3E}">
        <p14:creationId xmlns:p14="http://schemas.microsoft.com/office/powerpoint/2010/main" val="1571633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Harvey Caused Widespread Flooding</a:t>
            </a:r>
            <a:br>
              <a:rPr lang="en-US" dirty="0"/>
            </a:br>
            <a:r>
              <a:rPr lang="en-US" dirty="0"/>
              <a:t>in the Houston Metro Area</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02958" y="1596175"/>
            <a:ext cx="3416597" cy="2315003"/>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387202" y="4178595"/>
            <a:ext cx="3432352" cy="2286000"/>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8527" y="1596175"/>
            <a:ext cx="3476846" cy="231902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9338" y="4178595"/>
            <a:ext cx="4061421" cy="2286000"/>
          </a:xfrm>
          <a:prstGeom prst="rect">
            <a:avLst/>
          </a:prstGeom>
        </p:spPr>
      </p:pic>
    </p:spTree>
    <p:extLst>
      <p:ext uri="{BB962C8B-B14F-4D97-AF65-F5344CB8AC3E}">
        <p14:creationId xmlns:p14="http://schemas.microsoft.com/office/powerpoint/2010/main" val="403124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61685" y="274638"/>
            <a:ext cx="4033172" cy="1143000"/>
          </a:xfrm>
        </p:spPr>
        <p:txBody>
          <a:bodyPr>
            <a:normAutofit fontScale="90000"/>
          </a:bodyPr>
          <a:lstStyle/>
          <a:p>
            <a:r>
              <a:rPr lang="en-US" dirty="0"/>
              <a:t>Hurricane Irma 2017</a:t>
            </a:r>
            <a:br>
              <a:rPr lang="en-US" dirty="0"/>
            </a:br>
            <a:r>
              <a:rPr lang="en-US" sz="2200" dirty="0">
                <a:solidFill>
                  <a:srgbClr val="0F18FF"/>
                </a:solidFill>
              </a:rPr>
              <a:t>August 30-September 16, 2017</a:t>
            </a:r>
            <a:br>
              <a:rPr lang="en-US" sz="2200" dirty="0">
                <a:solidFill>
                  <a:srgbClr val="0F18FF"/>
                </a:solidFill>
              </a:rPr>
            </a:br>
            <a:r>
              <a:rPr lang="en-US" sz="1600" dirty="0">
                <a:solidFill>
                  <a:srgbClr val="C00000"/>
                </a:solidFill>
              </a:rPr>
              <a:t>https://</a:t>
            </a:r>
            <a:r>
              <a:rPr lang="en-US" sz="1600" dirty="0" err="1">
                <a:solidFill>
                  <a:srgbClr val="C00000"/>
                </a:solidFill>
              </a:rPr>
              <a:t>en.wikipedia.org</a:t>
            </a:r>
            <a:r>
              <a:rPr lang="en-US" sz="1600" dirty="0">
                <a:solidFill>
                  <a:srgbClr val="C00000"/>
                </a:solidFill>
              </a:rPr>
              <a:t>/wiki/</a:t>
            </a:r>
            <a:r>
              <a:rPr lang="en-US" sz="1600" dirty="0" err="1">
                <a:solidFill>
                  <a:srgbClr val="C00000"/>
                </a:solidFill>
              </a:rPr>
              <a:t>Hurricane_Irma</a:t>
            </a:r>
            <a:endParaRPr lang="en-US" sz="1600" dirty="0">
              <a:solidFill>
                <a:srgbClr val="C00000"/>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1897" y="0"/>
            <a:ext cx="2432680" cy="6858000"/>
          </a:xfrm>
          <a:prstGeom prst="rect">
            <a:avLst/>
          </a:prstGeom>
        </p:spPr>
      </p:pic>
      <p:sp>
        <p:nvSpPr>
          <p:cNvPr id="12" name="Content Placeholder 11"/>
          <p:cNvSpPr>
            <a:spLocks noGrp="1"/>
          </p:cNvSpPr>
          <p:nvPr>
            <p:ph sz="half" idx="1"/>
          </p:nvPr>
        </p:nvSpPr>
        <p:spPr>
          <a:xfrm>
            <a:off x="936434" y="1600201"/>
            <a:ext cx="6414208" cy="4789967"/>
          </a:xfrm>
        </p:spPr>
        <p:txBody>
          <a:bodyPr>
            <a:noAutofit/>
          </a:bodyPr>
          <a:lstStyle/>
          <a:p>
            <a:r>
              <a:rPr lang="en-US" sz="1600" dirty="0"/>
              <a:t>Hurricane Irma was an extremely powerful and catastrophic Cape Verde-type hurricane, the strongest observed in the Atlantic since Wilma in 2005 in terms of maximum sustained winds. </a:t>
            </a:r>
          </a:p>
          <a:p>
            <a:r>
              <a:rPr lang="en-US" sz="1600" dirty="0"/>
              <a:t>It was the first Category 5 hurricane to strike the Leeward Islands on record, followed by Hurricane Maria two weeks later, and the costliest Caribbean hurricane.</a:t>
            </a:r>
          </a:p>
          <a:p>
            <a:r>
              <a:rPr lang="en-US" sz="1600" dirty="0">
                <a:solidFill>
                  <a:schemeClr val="tx1"/>
                </a:solidFill>
              </a:rPr>
              <a:t>It was also the most intense Atlantic hurricane to strike the United States since Katrina in 2005, and the first major hurricane to make landfall in Florida since Wilma in 2005. </a:t>
            </a:r>
          </a:p>
          <a:p>
            <a:r>
              <a:rPr lang="en-US" sz="1600" dirty="0"/>
              <a:t>The ninth named storm, fourth hurricane, second major hurricane, and first Category 5 hurricane of the 2017 Atlantic hurricane season, Irma caused widespread and catastrophic damage throughout its long lifetime, particularly in parts of the northeastern Caribbean and the Florida Keys. </a:t>
            </a:r>
          </a:p>
        </p:txBody>
      </p:sp>
    </p:spTree>
    <p:extLst>
      <p:ext uri="{BB962C8B-B14F-4D97-AF65-F5344CB8AC3E}">
        <p14:creationId xmlns:p14="http://schemas.microsoft.com/office/powerpoint/2010/main" val="1338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Irma Storm Track and Infrared Loop</a:t>
            </a:r>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03930" y="1237555"/>
            <a:ext cx="4215871" cy="2605276"/>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48547" y="1195325"/>
            <a:ext cx="3962254" cy="2647506"/>
          </a:xfrm>
        </p:spPr>
      </p:pic>
      <p:sp>
        <p:nvSpPr>
          <p:cNvPr id="10" name="TextBox 9"/>
          <p:cNvSpPr txBox="1"/>
          <p:nvPr/>
        </p:nvSpPr>
        <p:spPr>
          <a:xfrm>
            <a:off x="903383" y="3893954"/>
            <a:ext cx="9307417" cy="3216265"/>
          </a:xfrm>
          <a:prstGeom prst="rect">
            <a:avLst/>
          </a:prstGeom>
          <a:noFill/>
        </p:spPr>
        <p:txBody>
          <a:bodyPr wrap="square" rtlCol="0">
            <a:spAutoFit/>
          </a:bodyPr>
          <a:lstStyle/>
          <a:p>
            <a:pPr marL="285750" indent="-285750">
              <a:spcAft>
                <a:spcPts val="600"/>
              </a:spcAft>
              <a:buFont typeface="Arial" charset="0"/>
              <a:buChar char="•"/>
            </a:pPr>
            <a:r>
              <a:rPr lang="en-US" sz="14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On September 4, Florida Governor Rick Scott declared a state of emergency for Florida, and placed 100 members of the Florida National Guard on duty to assist in preparations. </a:t>
            </a:r>
          </a:p>
          <a:p>
            <a:pPr marL="285750" indent="-285750">
              <a:spcAft>
                <a:spcPts val="600"/>
              </a:spcAft>
              <a:buFont typeface="Arial" charset="0"/>
              <a:buChar char="•"/>
            </a:pPr>
            <a:r>
              <a:rPr lang="en-US" sz="14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All 7,000 troops were ordered to be on duty by September 8.</a:t>
            </a:r>
          </a:p>
          <a:p>
            <a:pPr marL="285750" indent="-285750">
              <a:spcAft>
                <a:spcPts val="600"/>
              </a:spcAft>
              <a:buFont typeface="Arial" charset="0"/>
              <a:buChar char="•"/>
            </a:pPr>
            <a:r>
              <a:rPr lang="en-US" sz="14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Officials advised residents to stock their hurricane kits.[68] Governor Scott suspended tolls on all toll roads in Florida, including Florida's Turnpike, starting at 5:00 p.m. on September 5.</a:t>
            </a:r>
          </a:p>
          <a:p>
            <a:pPr marL="285750" indent="-285750">
              <a:spcAft>
                <a:spcPts val="600"/>
              </a:spcAft>
              <a:buFont typeface="Arial" charset="0"/>
              <a:buChar char="•"/>
            </a:pPr>
            <a:r>
              <a:rPr lang="en-US" sz="14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All state offices in Florida were closed on September 8.</a:t>
            </a:r>
          </a:p>
          <a:p>
            <a:pPr marL="285750" indent="-285750">
              <a:spcAft>
                <a:spcPts val="600"/>
              </a:spcAft>
              <a:buFont typeface="Arial" charset="0"/>
              <a:buChar char="•"/>
            </a:pPr>
            <a:r>
              <a:rPr lang="en-US" sz="14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All schools in the Florida Keys were ordered closed from September 6 until further notice. </a:t>
            </a:r>
          </a:p>
          <a:p>
            <a:pPr marL="285750" indent="-285750">
              <a:spcAft>
                <a:spcPts val="600"/>
              </a:spcAft>
              <a:buFont typeface="Arial" charset="0"/>
              <a:buChar char="•"/>
            </a:pPr>
            <a:r>
              <a:rPr lang="en-US" sz="14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Mandatory evacuations for the islands were expected, with tourists to leave on September 6 and residents the following day; an estimated 25% of residents stayed.</a:t>
            </a:r>
          </a:p>
          <a:p>
            <a:pPr marL="285750" indent="-285750">
              <a:spcAft>
                <a:spcPts val="600"/>
              </a:spcAft>
              <a:buFont typeface="Arial" charset="0"/>
              <a:buChar char="•"/>
            </a:pPr>
            <a:r>
              <a:rPr lang="en-US" sz="14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rPr>
              <a:t>Schools and colleges were closed in 44 of the state's 67 counties, before Governor Scott ordered all state colleges, universities, schools, and offices to be closed from September 8 to 11.</a:t>
            </a:r>
          </a:p>
          <a:p>
            <a:pPr marL="285750" indent="-285750">
              <a:spcAft>
                <a:spcPts val="600"/>
              </a:spcAft>
              <a:buFont typeface="Arial" charset="0"/>
              <a:buChar char="•"/>
            </a:pPr>
            <a:endParaRPr lang="en-US" sz="1400" dirty="0">
              <a:solidFill>
                <a:srgbClr val="0F18FF"/>
              </a:solidFill>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18038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Effect of Low Pressure in a </a:t>
            </a:r>
            <a:r>
              <a:rPr lang="en-US"/>
              <a:t>Tropical Cyclone</a:t>
            </a:r>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82309" y="1600201"/>
            <a:ext cx="3818382" cy="4525963"/>
          </a:xfrm>
        </p:spPr>
      </p:pic>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01788" y="1600201"/>
            <a:ext cx="3597424" cy="4525963"/>
          </a:xfrm>
        </p:spPr>
      </p:pic>
      <p:sp>
        <p:nvSpPr>
          <p:cNvPr id="11" name="TextBox 10"/>
          <p:cNvSpPr txBox="1"/>
          <p:nvPr/>
        </p:nvSpPr>
        <p:spPr>
          <a:xfrm>
            <a:off x="2406502" y="6283843"/>
            <a:ext cx="7272670" cy="276999"/>
          </a:xfrm>
          <a:prstGeom prst="rect">
            <a:avLst/>
          </a:prstGeom>
          <a:noFill/>
        </p:spPr>
        <p:txBody>
          <a:bodyPr wrap="square" rtlCol="0">
            <a:spAutoFit/>
          </a:bodyPr>
          <a:lstStyle/>
          <a:p>
            <a:pPr algn="ctr"/>
            <a:r>
              <a:rPr lang="en-US" sz="1200" dirty="0"/>
              <a:t>http://</a:t>
            </a:r>
            <a:r>
              <a:rPr lang="en-US" sz="1200" dirty="0" err="1"/>
              <a:t>www.telegraph.co.uk</a:t>
            </a:r>
            <a:r>
              <a:rPr lang="en-US" sz="1200" dirty="0"/>
              <a:t>/news/2017/09/10/force-hurricane-</a:t>
            </a:r>
            <a:r>
              <a:rPr lang="en-US" sz="1200" dirty="0" err="1"/>
              <a:t>irma</a:t>
            </a:r>
            <a:r>
              <a:rPr lang="en-US" sz="1200" dirty="0"/>
              <a:t>-displayed-sucks-water-</a:t>
            </a:r>
            <a:r>
              <a:rPr lang="en-US" sz="1200" dirty="0" err="1"/>
              <a:t>bahamas</a:t>
            </a:r>
            <a:r>
              <a:rPr lang="en-US" sz="1200" dirty="0"/>
              <a:t>-beach/</a:t>
            </a:r>
          </a:p>
        </p:txBody>
      </p:sp>
    </p:spTree>
    <p:extLst>
      <p:ext uri="{BB962C8B-B14F-4D97-AF65-F5344CB8AC3E}">
        <p14:creationId xmlns:p14="http://schemas.microsoft.com/office/powerpoint/2010/main" val="1176870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Impacts of Irma</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81200" y="1687640"/>
            <a:ext cx="4038600" cy="2692400"/>
          </a:xfrm>
        </p:spPr>
      </p:pic>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533104"/>
            <a:ext cx="4038600" cy="3596878"/>
          </a:xfrm>
        </p:spPr>
      </p:pic>
      <p:sp>
        <p:nvSpPr>
          <p:cNvPr id="7" name="TextBox 6"/>
          <p:cNvSpPr txBox="1"/>
          <p:nvPr/>
        </p:nvSpPr>
        <p:spPr>
          <a:xfrm>
            <a:off x="1981200" y="4662158"/>
            <a:ext cx="4038600" cy="1169551"/>
          </a:xfrm>
          <a:prstGeom prst="rect">
            <a:avLst/>
          </a:prstGeom>
          <a:noFill/>
        </p:spPr>
        <p:txBody>
          <a:bodyPr wrap="square" rtlCol="0">
            <a:spAutoFit/>
          </a:bodyPr>
          <a:lstStyle/>
          <a:p>
            <a:r>
              <a:rPr lang="en-US" sz="1400">
                <a:solidFill>
                  <a:srgbClr val="C00000"/>
                </a:solidFill>
              </a:rPr>
              <a:t>Operational Land Imager imagery by Landsat 8 of the Virgin Islands from before Hurricane Irma's impact on August 25, 2017, and after on September 10, 2017, depicting a "browning" of the landscape and vegetation.[180]</a:t>
            </a:r>
          </a:p>
        </p:txBody>
      </p:sp>
    </p:spTree>
    <p:extLst>
      <p:ext uri="{BB962C8B-B14F-4D97-AF65-F5344CB8AC3E}">
        <p14:creationId xmlns:p14="http://schemas.microsoft.com/office/powerpoint/2010/main" val="134242402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TotalTime>
  <Words>1798</Words>
  <Application>Microsoft Macintosh PowerPoint</Application>
  <PresentationFormat>Widescreen</PresentationFormat>
  <Paragraphs>99</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Helvetica Neue</vt:lpstr>
      <vt:lpstr>Helvetica Neue Light</vt:lpstr>
      <vt:lpstr>1_Office Theme</vt:lpstr>
      <vt:lpstr>Lecture 23c</vt:lpstr>
      <vt:lpstr>Hurricane Harvey August 17- September 3, 2017 https://en.wikipedia.org/wiki/Hurricane_Harvey</vt:lpstr>
      <vt:lpstr>Hurricane Harvey 2017 https://weather.com/storms/hurricane/news/tropical-storm-harvey-forecast-texas-louisiana-arkansas</vt:lpstr>
      <vt:lpstr>Harvey Storm Track</vt:lpstr>
      <vt:lpstr>Harvey Caused Widespread Flooding in the Houston Metro Area</vt:lpstr>
      <vt:lpstr>Hurricane Irma 2017 August 30-September 16, 2017 https://en.wikipedia.org/wiki/Hurricane_Irma</vt:lpstr>
      <vt:lpstr>Irma Storm Track and Infrared Loop</vt:lpstr>
      <vt:lpstr>Effect of Low Pressure in a Tropical Cyclone</vt:lpstr>
      <vt:lpstr>Impacts of Irma</vt:lpstr>
      <vt:lpstr>Records</vt:lpstr>
      <vt:lpstr>Hurricane Maria September 16 – October 3, 2017 https://en.wikipedia.org/wiki/Hurricane_Maria</vt:lpstr>
      <vt:lpstr>Impacts</vt:lpstr>
      <vt:lpstr>Damage and Destruction in the Lesser Antilles</vt:lpstr>
      <vt:lpstr>US Government Response</vt:lpstr>
      <vt:lpstr>Hurricane Dorian 9/2019 https://en.wikipedia.org/wiki/Hurricane_Dorian</vt:lpstr>
      <vt:lpstr>Dorian from the International Space Station</vt:lpstr>
      <vt:lpstr>Statistics and Storm Track</vt:lpstr>
      <vt:lpstr>Precipitation &amp; Impacts</vt:lpstr>
      <vt:lpstr>PowerPoint Presentation</vt:lpstr>
      <vt:lpstr>Controversy</vt:lpstr>
      <vt:lpstr>Pacific Typhoons 2019</vt:lpstr>
      <vt:lpstr>Super Typhoon Hagabis, 2019</vt:lpstr>
      <vt:lpstr>Super Typhoon Hagabis, 2019</vt:lpstr>
      <vt:lpstr>Impacts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23c</dc:title>
  <dc:creator>John Rundle</dc:creator>
  <cp:lastModifiedBy>Microsoft Office User</cp:lastModifiedBy>
  <cp:revision>9</cp:revision>
  <dcterms:created xsi:type="dcterms:W3CDTF">2017-11-22T18:18:28Z</dcterms:created>
  <dcterms:modified xsi:type="dcterms:W3CDTF">2019-11-25T00:34:32Z</dcterms:modified>
</cp:coreProperties>
</file>