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9" r:id="rId3"/>
    <p:sldId id="296" r:id="rId4"/>
    <p:sldId id="297" r:id="rId5"/>
    <p:sldId id="298" r:id="rId6"/>
    <p:sldId id="299" r:id="rId7"/>
    <p:sldId id="277" r:id="rId8"/>
    <p:sldId id="300" r:id="rId9"/>
    <p:sldId id="302" r:id="rId10"/>
    <p:sldId id="301" r:id="rId11"/>
    <p:sldId id="303" r:id="rId12"/>
    <p:sldId id="274" r:id="rId13"/>
    <p:sldId id="281" r:id="rId14"/>
    <p:sldId id="282" r:id="rId15"/>
    <p:sldId id="276" r:id="rId16"/>
    <p:sldId id="306" r:id="rId17"/>
    <p:sldId id="304" r:id="rId18"/>
    <p:sldId id="271" r:id="rId19"/>
    <p:sldId id="309" r:id="rId20"/>
    <p:sldId id="310" r:id="rId21"/>
    <p:sldId id="311" r:id="rId22"/>
    <p:sldId id="308" r:id="rId23"/>
    <p:sldId id="312" r:id="rId24"/>
    <p:sldId id="313" r:id="rId25"/>
    <p:sldId id="314" r:id="rId26"/>
    <p:sldId id="307" r:id="rId27"/>
    <p:sldId id="315"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029" autoAdjust="0"/>
    <p:restoredTop sz="94660"/>
  </p:normalViewPr>
  <p:slideViewPr>
    <p:cSldViewPr snapToGrid="0" snapToObjects="1" showGuides="1">
      <p:cViewPr varScale="1">
        <p:scale>
          <a:sx n="126" d="100"/>
          <a:sy n="126" d="100"/>
        </p:scale>
        <p:origin x="-448" y="-9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639DA9-3EAB-0743-ACF5-80313A4CC431}" type="datetimeFigureOut">
              <a:rPr lang="en-US" smtClean="0"/>
              <a:pPr/>
              <a:t>3/9/17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639DA9-3EAB-0743-ACF5-80313A4CC431}" type="datetimeFigureOut">
              <a:rPr lang="en-US" smtClean="0"/>
              <a:pPr/>
              <a:t>3/9/17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639DA9-3EAB-0743-ACF5-80313A4CC431}" type="datetimeFigureOut">
              <a:rPr lang="en-US" smtClean="0"/>
              <a:pPr/>
              <a:t>3/9/17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639DA9-3EAB-0743-ACF5-80313A4CC431}" type="datetimeFigureOut">
              <a:rPr lang="en-US" smtClean="0"/>
              <a:pPr/>
              <a:t>3/9/17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639DA9-3EAB-0743-ACF5-80313A4CC431}" type="datetimeFigureOut">
              <a:rPr lang="en-US" smtClean="0"/>
              <a:pPr/>
              <a:t>3/9/17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639DA9-3EAB-0743-ACF5-80313A4CC431}" type="datetimeFigureOut">
              <a:rPr lang="en-US" smtClean="0"/>
              <a:pPr/>
              <a:t>3/9/17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639DA9-3EAB-0743-ACF5-80313A4CC431}" type="datetimeFigureOut">
              <a:rPr lang="en-US" smtClean="0"/>
              <a:pPr/>
              <a:t>3/9/17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639DA9-3EAB-0743-ACF5-80313A4CC431}" type="datetimeFigureOut">
              <a:rPr lang="en-US" smtClean="0"/>
              <a:pPr/>
              <a:t>3/9/17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39DA9-3EAB-0743-ACF5-80313A4CC431}" type="datetimeFigureOut">
              <a:rPr lang="en-US" smtClean="0"/>
              <a:pPr/>
              <a:t>3/9/17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3/9/17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3/9/17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39DA9-3EAB-0743-ACF5-80313A4CC431}" type="datetimeFigureOut">
              <a:rPr lang="en-US" smtClean="0"/>
              <a:pPr/>
              <a:t>3/9/17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3CC9D-6EAB-594E-A35A-5D5CDDFB64D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b="0" i="0" kern="1200">
          <a:solidFill>
            <a:srgbClr val="FF0000"/>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2800" b="0" i="0" kern="1200">
          <a:solidFill>
            <a:srgbClr val="0000FF"/>
          </a:solidFill>
          <a:latin typeface="Helvetica Neue Light"/>
          <a:ea typeface="+mn-ea"/>
          <a:cs typeface="Helvetica Neue Light"/>
        </a:defRPr>
      </a:lvl1pPr>
      <a:lvl2pPr marL="742950" indent="-285750" algn="l" defTabSz="457200" rtl="0" eaLnBrk="1" latinLnBrk="0" hangingPunct="1">
        <a:spcBef>
          <a:spcPct val="20000"/>
        </a:spcBef>
        <a:buFont typeface="Arial"/>
        <a:buChar char="–"/>
        <a:defRPr sz="2400" b="0" i="0" kern="1200">
          <a:solidFill>
            <a:srgbClr val="0000FF"/>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000" b="0" i="0" kern="1200">
          <a:solidFill>
            <a:srgbClr val="0000FF"/>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1800" b="0" i="0" kern="1200">
          <a:solidFill>
            <a:srgbClr val="0000FF"/>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1600" b="0" i="0" kern="1200">
          <a:solidFill>
            <a:srgbClr val="0000FF"/>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7.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9.png"/><Relationship Id="rId1" Type="http://schemas.microsoft.com/office/2007/relationships/media" Target="../media/media1.mov"/><Relationship Id="rId2" Type="http://schemas.openxmlformats.org/officeDocument/2006/relationships/video" Target="../media/media1.mov"/></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Lecture </a:t>
            </a:r>
            <a:r>
              <a:rPr lang="en-US" dirty="0" smtClean="0"/>
              <a:t>23b</a:t>
            </a:r>
            <a:endParaRPr lang="en-US" dirty="0"/>
          </a:p>
        </p:txBody>
      </p:sp>
      <p:sp>
        <p:nvSpPr>
          <p:cNvPr id="3" name="Subtitle 2"/>
          <p:cNvSpPr>
            <a:spLocks noGrp="1"/>
          </p:cNvSpPr>
          <p:nvPr>
            <p:ph type="subTitle" idx="1"/>
          </p:nvPr>
        </p:nvSpPr>
        <p:spPr/>
        <p:txBody>
          <a:bodyPr/>
          <a:lstStyle/>
          <a:p>
            <a:r>
              <a:rPr lang="en-US" dirty="0" smtClean="0">
                <a:solidFill>
                  <a:srgbClr val="0000FF"/>
                </a:solidFill>
              </a:rPr>
              <a:t>Catastrophic Cyclones</a:t>
            </a:r>
          </a:p>
          <a:p>
            <a:r>
              <a:rPr lang="en-US" dirty="0" smtClean="0">
                <a:solidFill>
                  <a:srgbClr val="0000FF"/>
                </a:solidFill>
              </a:rPr>
              <a:t>John Rundle GEL/EPS 131 WQ2014</a:t>
            </a:r>
            <a:endParaRPr lang="en-US"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Utor</a:t>
            </a:r>
            <a:r>
              <a:rPr lang="en-US" dirty="0" smtClean="0"/>
              <a:t> Track </a:t>
            </a:r>
            <a:r>
              <a:rPr lang="en-US" dirty="0"/>
              <a:t>and Animation</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Typhoon_Utor</a:t>
            </a:r>
            <a:r>
              <a:rPr lang="en-US" sz="1800" dirty="0">
                <a:solidFill>
                  <a:srgbClr val="800000"/>
                </a:solidFill>
              </a:rPr>
              <a:t>_(2013)</a:t>
            </a:r>
          </a:p>
        </p:txBody>
      </p:sp>
      <p:sp>
        <p:nvSpPr>
          <p:cNvPr id="3" name="Content Placeholder 2"/>
          <p:cNvSpPr>
            <a:spLocks noGrp="1"/>
          </p:cNvSpPr>
          <p:nvPr>
            <p:ph sz="half" idx="1"/>
          </p:nvPr>
        </p:nvSpPr>
        <p:spPr/>
        <p:txBody>
          <a:bodyPr>
            <a:normAutofit/>
          </a:bodyPr>
          <a:lstStyle/>
          <a:p>
            <a:r>
              <a:rPr lang="en-US" sz="1600" dirty="0" smtClean="0"/>
              <a:t>“As it tracked westward, </a:t>
            </a:r>
            <a:r>
              <a:rPr lang="en-US" sz="1600" dirty="0" err="1" smtClean="0"/>
              <a:t>Utor</a:t>
            </a:r>
            <a:r>
              <a:rPr lang="en-US" sz="1600" dirty="0" smtClean="0"/>
              <a:t> became </a:t>
            </a:r>
            <a:r>
              <a:rPr lang="en-US" sz="1600" dirty="0"/>
              <a:t>exceptionally symmetrical, as the convective bands had further deepened and wrapped tighter around a 13 nautical miles (24 km; 15 mi) pin-hole </a:t>
            </a:r>
            <a:r>
              <a:rPr lang="en-US" sz="1600" dirty="0" smtClean="0"/>
              <a:t>eye</a:t>
            </a:r>
          </a:p>
          <a:p>
            <a:r>
              <a:rPr lang="en-US" sz="1600" dirty="0" smtClean="0"/>
              <a:t>This development prompted JTWC to  upgrade </a:t>
            </a:r>
            <a:r>
              <a:rPr lang="en-US" sz="1600" dirty="0" err="1"/>
              <a:t>Utor</a:t>
            </a:r>
            <a:r>
              <a:rPr lang="en-US" sz="1600" dirty="0"/>
              <a:t> to a super typhoon.</a:t>
            </a:r>
          </a:p>
          <a:p>
            <a:r>
              <a:rPr lang="en-US" sz="1600" dirty="0"/>
              <a:t>Due to land interaction with Luzon, the pin-hole eye filled in quickly</a:t>
            </a:r>
          </a:p>
          <a:p>
            <a:r>
              <a:rPr lang="en-US" sz="1600" dirty="0"/>
              <a:t>As a result, JTWC downgraded </a:t>
            </a:r>
            <a:r>
              <a:rPr lang="en-US" sz="1600" dirty="0" err="1"/>
              <a:t>Utor</a:t>
            </a:r>
            <a:r>
              <a:rPr lang="en-US" sz="1600" dirty="0"/>
              <a:t> to a typhoon at 18:00 UTC.</a:t>
            </a:r>
          </a:p>
          <a:p>
            <a:r>
              <a:rPr lang="en-US" sz="1600" dirty="0"/>
              <a:t>Tracking along the southern periphery of a subtropical ridge to the north, </a:t>
            </a:r>
            <a:r>
              <a:rPr lang="en-US" sz="1600" dirty="0" err="1"/>
              <a:t>Utor</a:t>
            </a:r>
            <a:r>
              <a:rPr lang="en-US" sz="1600" dirty="0"/>
              <a:t> made landfall over northern Luzon around 19:00 UTC (03:00 PHT on August 12)</a:t>
            </a:r>
            <a:r>
              <a:rPr lang="en-US" sz="1600" dirty="0" smtClean="0"/>
              <a:t>.”</a:t>
            </a:r>
            <a:endParaRPr lang="en-US" sz="1600" dirty="0"/>
          </a:p>
          <a:p>
            <a:endParaRPr lang="en-US" sz="1600" dirty="0"/>
          </a:p>
        </p:txBody>
      </p:sp>
      <p:pic>
        <p:nvPicPr>
          <p:cNvPr id="5" name="Content Placeholder 4" descr="800px-Utor_2013_track.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309" b="-1764"/>
          <a:stretch/>
        </p:blipFill>
        <p:spPr>
          <a:xfrm>
            <a:off x="5283798" y="1662224"/>
            <a:ext cx="3403001" cy="2038029"/>
          </a:xfrm>
        </p:spPr>
      </p:pic>
      <p:pic>
        <p:nvPicPr>
          <p:cNvPr id="6" name="Picture 5" descr="Typhoon_Utor_2013_making_landfal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798" y="3884822"/>
            <a:ext cx="3411977" cy="2274651"/>
          </a:xfrm>
          <a:prstGeom prst="rect">
            <a:avLst/>
          </a:prstGeom>
        </p:spPr>
      </p:pic>
      <p:sp>
        <p:nvSpPr>
          <p:cNvPr id="7" name="TextBox 6"/>
          <p:cNvSpPr txBox="1"/>
          <p:nvPr/>
        </p:nvSpPr>
        <p:spPr>
          <a:xfrm>
            <a:off x="5023722" y="6163433"/>
            <a:ext cx="3952555" cy="584776"/>
          </a:xfrm>
          <a:prstGeom prst="rect">
            <a:avLst/>
          </a:prstGeom>
          <a:noFill/>
        </p:spPr>
        <p:txBody>
          <a:bodyPr wrap="square" rtlCol="0">
            <a:spAutoFit/>
          </a:bodyPr>
          <a:lstStyle/>
          <a:p>
            <a:pPr algn="ctr"/>
            <a:r>
              <a:rPr lang="en-US" sz="1600" dirty="0" smtClean="0">
                <a:solidFill>
                  <a:srgbClr val="800000"/>
                </a:solidFill>
                <a:latin typeface="Helvetica Neue Light"/>
                <a:cs typeface="Helvetica Neue Light"/>
              </a:rPr>
              <a:t>Infrared image loop: Philippines landfall</a:t>
            </a:r>
          </a:p>
          <a:p>
            <a:pPr algn="ctr"/>
            <a:r>
              <a:rPr lang="en-US" sz="1600" dirty="0" smtClean="0">
                <a:solidFill>
                  <a:srgbClr val="800000"/>
                </a:solidFill>
                <a:latin typeface="Helvetica Neue Light"/>
                <a:cs typeface="Helvetica Neue Light"/>
              </a:rPr>
              <a:t>http://</a:t>
            </a:r>
            <a:r>
              <a:rPr lang="en-US" sz="1600" dirty="0" err="1" smtClean="0">
                <a:solidFill>
                  <a:srgbClr val="800000"/>
                </a:solidFill>
                <a:latin typeface="Helvetica Neue Light"/>
                <a:cs typeface="Helvetica Neue Light"/>
              </a:rPr>
              <a:t>www.nhc.noaa.gov</a:t>
            </a:r>
            <a:endParaRPr lang="en-US" sz="1600" dirty="0">
              <a:solidFill>
                <a:srgbClr val="800000"/>
              </a:solidFill>
              <a:latin typeface="Helvetica Neue Light"/>
              <a:cs typeface="Helvetica Neue Light"/>
            </a:endParaRPr>
          </a:p>
        </p:txBody>
      </p:sp>
    </p:spTree>
    <p:extLst>
      <p:ext uri="{BB962C8B-B14F-4D97-AF65-F5344CB8AC3E}">
        <p14:creationId xmlns:p14="http://schemas.microsoft.com/office/powerpoint/2010/main" val="25478487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66164" y="274638"/>
            <a:ext cx="4120636" cy="1143000"/>
          </a:xfrm>
        </p:spPr>
        <p:txBody>
          <a:bodyPr>
            <a:normAutofit fontScale="90000"/>
          </a:bodyPr>
          <a:lstStyle/>
          <a:p>
            <a:r>
              <a:rPr lang="en-US" dirty="0" smtClean="0"/>
              <a:t>Impact </a:t>
            </a:r>
            <a:r>
              <a:rPr lang="en-US" dirty="0"/>
              <a:t>on China</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Typhoon_Utor</a:t>
            </a:r>
            <a:r>
              <a:rPr lang="en-US" sz="1800" dirty="0">
                <a:solidFill>
                  <a:srgbClr val="800000"/>
                </a:solidFill>
              </a:rPr>
              <a:t>_(2013)</a:t>
            </a:r>
          </a:p>
        </p:txBody>
      </p:sp>
      <p:sp>
        <p:nvSpPr>
          <p:cNvPr id="10" name="Content Placeholder 9"/>
          <p:cNvSpPr>
            <a:spLocks noGrp="1"/>
          </p:cNvSpPr>
          <p:nvPr>
            <p:ph sz="half" idx="1"/>
          </p:nvPr>
        </p:nvSpPr>
        <p:spPr>
          <a:xfrm>
            <a:off x="457200" y="274638"/>
            <a:ext cx="4038600" cy="6224995"/>
          </a:xfrm>
        </p:spPr>
        <p:txBody>
          <a:bodyPr>
            <a:noAutofit/>
          </a:bodyPr>
          <a:lstStyle/>
          <a:p>
            <a:r>
              <a:rPr lang="en-US" sz="1400" dirty="0" smtClean="0"/>
              <a:t>“On </a:t>
            </a:r>
            <a:r>
              <a:rPr lang="en-US" sz="1400" dirty="0"/>
              <a:t>August 14, </a:t>
            </a:r>
            <a:r>
              <a:rPr lang="en-US" sz="1400" dirty="0" err="1"/>
              <a:t>Utor</a:t>
            </a:r>
            <a:r>
              <a:rPr lang="en-US" sz="1400" dirty="0"/>
              <a:t> made landfall over </a:t>
            </a:r>
            <a:r>
              <a:rPr lang="en-US" sz="1400" dirty="0" err="1"/>
              <a:t>Yangjiang</a:t>
            </a:r>
            <a:r>
              <a:rPr lang="en-US" sz="1400" dirty="0"/>
              <a:t> in Guangdong, China as a minimal typhoon</a:t>
            </a:r>
            <a:r>
              <a:rPr lang="en-US" sz="1400" dirty="0" smtClean="0"/>
              <a:t>.</a:t>
            </a:r>
          </a:p>
          <a:p>
            <a:r>
              <a:rPr lang="en-US" sz="1400" dirty="0" smtClean="0"/>
              <a:t>At </a:t>
            </a:r>
            <a:r>
              <a:rPr lang="en-US" sz="1400" dirty="0"/>
              <a:t>12:00 UTC, JMA downgraded </a:t>
            </a:r>
            <a:r>
              <a:rPr lang="en-US" sz="1400" dirty="0" err="1"/>
              <a:t>Utor</a:t>
            </a:r>
            <a:r>
              <a:rPr lang="en-US" sz="1400" dirty="0"/>
              <a:t> to a severe tropical storm, shortly before JTWC issued a final warning to the rapidly weakening system due to land interaction</a:t>
            </a:r>
            <a:r>
              <a:rPr lang="en-US" sz="1400" dirty="0" smtClean="0"/>
              <a:t>.</a:t>
            </a:r>
          </a:p>
          <a:p>
            <a:r>
              <a:rPr lang="en-US" sz="1400" dirty="0" err="1" smtClean="0"/>
              <a:t>Utor</a:t>
            </a:r>
            <a:r>
              <a:rPr lang="en-US" sz="1400" dirty="0" smtClean="0"/>
              <a:t> </a:t>
            </a:r>
            <a:r>
              <a:rPr lang="en-US" sz="1400" dirty="0"/>
              <a:t>weakened into a tropical storm overland, and JMA downgraded the system into a tropical depression at noon on August 15</a:t>
            </a:r>
            <a:r>
              <a:rPr lang="en-US" sz="1400" dirty="0" smtClean="0"/>
              <a:t>.</a:t>
            </a:r>
          </a:p>
          <a:p>
            <a:r>
              <a:rPr lang="en-US" sz="1400" dirty="0"/>
              <a:t>T</a:t>
            </a:r>
            <a:r>
              <a:rPr lang="en-US" sz="1400" dirty="0" smtClean="0"/>
              <a:t>he </a:t>
            </a:r>
            <a:r>
              <a:rPr lang="en-US" sz="1400" dirty="0"/>
              <a:t>remnants began tracking very slowly in Guangxi, until the tropical depression finally dissipated on August 18</a:t>
            </a:r>
            <a:r>
              <a:rPr lang="en-US" sz="1400" dirty="0" smtClean="0"/>
              <a:t>.</a:t>
            </a:r>
          </a:p>
          <a:p>
            <a:r>
              <a:rPr lang="en-US" sz="1400" dirty="0"/>
              <a:t>Widespread damage took place in Guangdong Province where at least four people were killed and four others were listed missing. </a:t>
            </a:r>
            <a:endParaRPr lang="en-US" sz="1400" dirty="0" smtClean="0"/>
          </a:p>
          <a:p>
            <a:r>
              <a:rPr lang="en-US" sz="1400" dirty="0" smtClean="0"/>
              <a:t>An </a:t>
            </a:r>
            <a:r>
              <a:rPr lang="en-US" sz="1400" dirty="0"/>
              <a:t>estimated 109 million people were affected, 16.15 million of whom were temporarily relocated due to the threat of flooding. </a:t>
            </a:r>
            <a:r>
              <a:rPr lang="en-US" sz="1400" dirty="0" smtClean="0"/>
              <a:t>Six </a:t>
            </a:r>
            <a:r>
              <a:rPr lang="en-US" sz="1400" dirty="0"/>
              <a:t>people were killed in Guangxi Province while nearly 100 million were affected. Losses in the province reached ¥382 million (US$62.4 million)</a:t>
            </a:r>
            <a:r>
              <a:rPr lang="en-US" sz="1400" dirty="0" smtClean="0"/>
              <a:t>.</a:t>
            </a:r>
          </a:p>
          <a:p>
            <a:r>
              <a:rPr lang="en-US" sz="1400" dirty="0" smtClean="0"/>
              <a:t>Prolonged heavy rains in Hunan Province triggered widespread flooding that caused substantial damage. “</a:t>
            </a:r>
          </a:p>
          <a:p>
            <a:endParaRPr lang="en-US" sz="1400" dirty="0"/>
          </a:p>
          <a:p>
            <a:endParaRPr lang="en-US" sz="1400" dirty="0"/>
          </a:p>
          <a:p>
            <a:endParaRPr lang="en-US" sz="1400" dirty="0"/>
          </a:p>
        </p:txBody>
      </p:sp>
      <p:pic>
        <p:nvPicPr>
          <p:cNvPr id="12" name="Content Placeholder 11" descr="screen_shot_2013-09-01_at_8.16.34_pm.png"/>
          <p:cNvPicPr>
            <a:picLocks noGrp="1" noChangeAspect="1"/>
          </p:cNvPicPr>
          <p:nvPr>
            <p:ph sz="half" idx="2"/>
          </p:nvPr>
        </p:nvPicPr>
        <p:blipFill>
          <a:blip r:embed="rId2">
            <a:extLst>
              <a:ext uri="{28A0092B-C50C-407E-A947-70E740481C1C}">
                <a14:useLocalDpi xmlns:a14="http://schemas.microsoft.com/office/drawing/2010/main" val="0"/>
              </a:ext>
            </a:extLst>
          </a:blip>
          <a:srcRect l="-12854" r="-12854"/>
          <a:stretch>
            <a:fillRect/>
          </a:stretch>
        </p:blipFill>
        <p:spPr/>
      </p:pic>
    </p:spTree>
    <p:extLst>
      <p:ext uri="{BB962C8B-B14F-4D97-AF65-F5344CB8AC3E}">
        <p14:creationId xmlns:p14="http://schemas.microsoft.com/office/powerpoint/2010/main" val="13881057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358" y="274638"/>
            <a:ext cx="5453251" cy="1143000"/>
          </a:xfrm>
        </p:spPr>
        <p:txBody>
          <a:bodyPr>
            <a:normAutofit fontScale="90000"/>
          </a:bodyPr>
          <a:lstStyle/>
          <a:p>
            <a:r>
              <a:rPr lang="en-US" sz="2700" dirty="0" smtClean="0"/>
              <a:t>Typhoon </a:t>
            </a:r>
            <a:r>
              <a:rPr lang="en-US" sz="2700" dirty="0" err="1"/>
              <a:t>Wipha</a:t>
            </a:r>
            <a:r>
              <a:rPr lang="en-US" sz="2700" dirty="0"/>
              <a:t>, October 9-18, 2013</a:t>
            </a:r>
            <a:r>
              <a:rPr lang="en-US" dirty="0" smtClean="0"/>
              <a:t/>
            </a:r>
            <a:br>
              <a:rPr lang="en-US" dirty="0" smtClean="0"/>
            </a:br>
            <a:r>
              <a:rPr lang="en-US" sz="1800" dirty="0" smtClean="0">
                <a:solidFill>
                  <a:srgbClr val="800000"/>
                </a:solidFill>
              </a:rPr>
              <a:t>http</a:t>
            </a:r>
            <a:r>
              <a:rPr lang="en-US" sz="1800" dirty="0">
                <a:solidFill>
                  <a:srgbClr val="800000"/>
                </a:solidFill>
              </a:rPr>
              <a:t>://</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Typhoon_Wipha</a:t>
            </a:r>
            <a:r>
              <a:rPr lang="en-US" sz="1800" dirty="0">
                <a:solidFill>
                  <a:srgbClr val="800000"/>
                </a:solidFill>
              </a:rPr>
              <a:t>_(2013)</a:t>
            </a:r>
          </a:p>
        </p:txBody>
      </p:sp>
      <p:sp>
        <p:nvSpPr>
          <p:cNvPr id="3" name="Content Placeholder 2"/>
          <p:cNvSpPr>
            <a:spLocks noGrp="1"/>
          </p:cNvSpPr>
          <p:nvPr>
            <p:ph sz="half" idx="1"/>
          </p:nvPr>
        </p:nvSpPr>
        <p:spPr>
          <a:xfrm>
            <a:off x="270440" y="1366681"/>
            <a:ext cx="5238833" cy="4930754"/>
          </a:xfrm>
        </p:spPr>
        <p:txBody>
          <a:bodyPr>
            <a:noAutofit/>
          </a:bodyPr>
          <a:lstStyle/>
          <a:p>
            <a:r>
              <a:rPr lang="en-US" sz="1400" dirty="0" smtClean="0"/>
              <a:t>“Typhoon </a:t>
            </a:r>
            <a:r>
              <a:rPr lang="en-US" sz="1400" dirty="0" err="1"/>
              <a:t>Wipha</a:t>
            </a:r>
            <a:r>
              <a:rPr lang="en-US" sz="1400" dirty="0"/>
              <a:t>, (international designation: 1326, JTWC designation: 25W, PAGASA name: </a:t>
            </a:r>
            <a:r>
              <a:rPr lang="en-US" sz="1400" dirty="0" err="1"/>
              <a:t>Tino</a:t>
            </a:r>
            <a:r>
              <a:rPr lang="en-US" sz="1400" dirty="0"/>
              <a:t>) was a large typhoon that caused extensive damage in Japan in mid-October 2013. </a:t>
            </a:r>
            <a:endParaRPr lang="en-US" sz="1400" dirty="0" smtClean="0"/>
          </a:p>
          <a:p>
            <a:r>
              <a:rPr lang="en-US" sz="1400" dirty="0" smtClean="0"/>
              <a:t>The </a:t>
            </a:r>
            <a:r>
              <a:rPr lang="en-US" sz="1400" dirty="0"/>
              <a:t>system originated from a tropical depression well to the east of Guam on October </a:t>
            </a:r>
            <a:r>
              <a:rPr lang="en-US" sz="1400" dirty="0" smtClean="0"/>
              <a:t>8, and reached </a:t>
            </a:r>
            <a:r>
              <a:rPr lang="en-US" sz="1400" dirty="0"/>
              <a:t>typhoon status on October 12. </a:t>
            </a:r>
            <a:endParaRPr lang="en-US" sz="1400" dirty="0" smtClean="0"/>
          </a:p>
          <a:p>
            <a:r>
              <a:rPr lang="en-US" sz="1400" dirty="0"/>
              <a:t>M</a:t>
            </a:r>
            <a:r>
              <a:rPr lang="en-US" sz="1400" dirty="0" smtClean="0"/>
              <a:t>oving </a:t>
            </a:r>
            <a:r>
              <a:rPr lang="en-US" sz="1400" dirty="0"/>
              <a:t>northwestward, </a:t>
            </a:r>
            <a:r>
              <a:rPr lang="en-US" sz="1400" dirty="0" err="1"/>
              <a:t>Wipha</a:t>
            </a:r>
            <a:r>
              <a:rPr lang="en-US" sz="1400" dirty="0"/>
              <a:t> grew into a very large system and ultimately attained its peak intensity on October 14 with winds of 165 km/h (105 mph) and an atmospheric pressure of 930 mbar (</a:t>
            </a:r>
            <a:r>
              <a:rPr lang="en-US" sz="1400" dirty="0" err="1"/>
              <a:t>hPa</a:t>
            </a:r>
            <a:r>
              <a:rPr lang="en-US" sz="1400" dirty="0"/>
              <a:t>; 27.46 </a:t>
            </a:r>
            <a:r>
              <a:rPr lang="en-US" sz="1400" dirty="0" err="1"/>
              <a:t>inHg</a:t>
            </a:r>
            <a:r>
              <a:rPr lang="en-US" sz="1400" dirty="0"/>
              <a:t>). </a:t>
            </a:r>
            <a:endParaRPr lang="en-US" sz="1400" dirty="0" smtClean="0"/>
          </a:p>
          <a:p>
            <a:r>
              <a:rPr lang="en-US" sz="1400" dirty="0" smtClean="0"/>
              <a:t>Accelerating </a:t>
            </a:r>
            <a:r>
              <a:rPr lang="en-US" sz="1400" dirty="0"/>
              <a:t>and turning more northerly, the typhoon weakened as conditions became less conducive for tropical cyclones. </a:t>
            </a:r>
            <a:endParaRPr lang="en-US" sz="1400" dirty="0" smtClean="0"/>
          </a:p>
          <a:p>
            <a:r>
              <a:rPr lang="en-US" sz="1400" dirty="0" err="1" smtClean="0"/>
              <a:t>Wipha</a:t>
            </a:r>
            <a:r>
              <a:rPr lang="en-US" sz="1400" dirty="0" smtClean="0"/>
              <a:t> </a:t>
            </a:r>
            <a:r>
              <a:rPr lang="en-US" sz="1400" dirty="0"/>
              <a:t>dramatically accelerated northeastward on October 15 as it interacted with a stalled out front over Japan. </a:t>
            </a:r>
            <a:endParaRPr lang="en-US" sz="1400" dirty="0" smtClean="0"/>
          </a:p>
          <a:p>
            <a:r>
              <a:rPr lang="en-US" sz="1400" dirty="0" smtClean="0"/>
              <a:t>Simultaneously</a:t>
            </a:r>
            <a:r>
              <a:rPr lang="en-US" sz="1400" dirty="0"/>
              <a:t>, the storm began transitioning into an </a:t>
            </a:r>
            <a:r>
              <a:rPr lang="en-US" sz="1400" dirty="0" err="1"/>
              <a:t>extratropical</a:t>
            </a:r>
            <a:r>
              <a:rPr lang="en-US" sz="1400" dirty="0"/>
              <a:t> cyclone, a process which it completed early on October 16. </a:t>
            </a:r>
            <a:endParaRPr lang="en-US" sz="1400" dirty="0" smtClean="0"/>
          </a:p>
          <a:p>
            <a:r>
              <a:rPr lang="en-US" sz="1400" dirty="0" smtClean="0"/>
              <a:t>Upon </a:t>
            </a:r>
            <a:r>
              <a:rPr lang="en-US" sz="1400" dirty="0"/>
              <a:t>doing so, gale-force winds spanned an area 2,220 km (1,380 mi) in diameter. It is said that the storm caused over 100 million dollars of damage. </a:t>
            </a:r>
            <a:r>
              <a:rPr lang="en-US" sz="1400" dirty="0" smtClean="0"/>
              <a:t>“</a:t>
            </a:r>
            <a:endParaRPr lang="en-US" sz="1400" dirty="0"/>
          </a:p>
          <a:p>
            <a:endParaRPr lang="en-US" sz="1400" dirty="0"/>
          </a:p>
        </p:txBody>
      </p:sp>
      <p:pic>
        <p:nvPicPr>
          <p:cNvPr id="6" name="Picture 5" descr="Screen Shot 2013-12-22 at 2.02.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612" y="470846"/>
            <a:ext cx="2568933" cy="6106984"/>
          </a:xfrm>
          <a:prstGeom prst="rect">
            <a:avLst/>
          </a:prstGeom>
        </p:spPr>
      </p:pic>
    </p:spTree>
    <p:extLst>
      <p:ext uri="{BB962C8B-B14F-4D97-AF65-F5344CB8AC3E}">
        <p14:creationId xmlns:p14="http://schemas.microsoft.com/office/powerpoint/2010/main" val="50416939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t>Typhoon </a:t>
            </a:r>
            <a:r>
              <a:rPr lang="en-US" sz="3100" dirty="0" err="1" smtClean="0"/>
              <a:t>Wipha</a:t>
            </a:r>
            <a:r>
              <a:rPr lang="en-US" sz="3100" dirty="0" smtClean="0"/>
              <a:t>, October </a:t>
            </a:r>
            <a:r>
              <a:rPr lang="en-US" sz="3100" dirty="0"/>
              <a:t>9-18, 2013</a:t>
            </a:r>
            <a:r>
              <a:rPr lang="en-US" sz="4400" dirty="0"/>
              <a:t/>
            </a:r>
            <a:br>
              <a:rPr lang="en-US" sz="4400"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Typhoon_Wipha</a:t>
            </a:r>
            <a:r>
              <a:rPr lang="en-US" sz="1800" dirty="0">
                <a:solidFill>
                  <a:srgbClr val="800000"/>
                </a:solidFill>
              </a:rPr>
              <a:t>_(2013)</a:t>
            </a:r>
            <a:br>
              <a:rPr lang="en-US" sz="1800" dirty="0">
                <a:solidFill>
                  <a:srgbClr val="800000"/>
                </a:solidFill>
              </a:rPr>
            </a:br>
            <a:r>
              <a:rPr lang="en-US" sz="1800" dirty="0">
                <a:solidFill>
                  <a:srgbClr val="800000"/>
                </a:solidFill>
              </a:rPr>
              <a:t>http://</a:t>
            </a:r>
            <a:r>
              <a:rPr lang="en-US" sz="1800" dirty="0" err="1">
                <a:solidFill>
                  <a:srgbClr val="800000"/>
                </a:solidFill>
              </a:rPr>
              <a:t>www.usno.navy.mil</a:t>
            </a:r>
            <a:r>
              <a:rPr lang="en-US" sz="1800" dirty="0">
                <a:solidFill>
                  <a:srgbClr val="800000"/>
                </a:solidFill>
              </a:rPr>
              <a:t>/JTWC/</a:t>
            </a:r>
            <a:endParaRPr lang="en-US" sz="1800" dirty="0"/>
          </a:p>
        </p:txBody>
      </p:sp>
      <p:sp>
        <p:nvSpPr>
          <p:cNvPr id="3" name="Content Placeholder 2"/>
          <p:cNvSpPr>
            <a:spLocks noGrp="1"/>
          </p:cNvSpPr>
          <p:nvPr>
            <p:ph sz="half" idx="1"/>
          </p:nvPr>
        </p:nvSpPr>
        <p:spPr/>
        <p:txBody>
          <a:bodyPr>
            <a:noAutofit/>
          </a:bodyPr>
          <a:lstStyle/>
          <a:p>
            <a:r>
              <a:rPr lang="en-US" sz="1400" dirty="0" smtClean="0"/>
              <a:t>“In </a:t>
            </a:r>
            <a:r>
              <a:rPr lang="en-US" sz="1400" dirty="0"/>
              <a:t>anticipation of heavy rains at the debilitated Fukushima Daiichi Nuclear Power Plant, the Tokyo Electric Power Company (TEPCO) placed sandbags around a drainage ditch holding back radioactive water.[10] </a:t>
            </a:r>
            <a:endParaRPr lang="en-US" sz="1400" dirty="0" smtClean="0"/>
          </a:p>
          <a:p>
            <a:r>
              <a:rPr lang="en-US" sz="1400" dirty="0" smtClean="0"/>
              <a:t>Regarded </a:t>
            </a:r>
            <a:r>
              <a:rPr lang="en-US" sz="1400" dirty="0"/>
              <a:t>as a "once in a decade storm" by the JMA, schools throughout Tokyo were closed on October 16. </a:t>
            </a:r>
            <a:endParaRPr lang="en-US" sz="1400" dirty="0" smtClean="0"/>
          </a:p>
          <a:p>
            <a:r>
              <a:rPr lang="en-US" sz="1400" dirty="0" smtClean="0"/>
              <a:t>Significant </a:t>
            </a:r>
            <a:r>
              <a:rPr lang="en-US" sz="1400" dirty="0"/>
              <a:t>disruptions to transportation took place, with over 60,000 people having their flights canceled and train service in parts of the city was suspended. </a:t>
            </a:r>
            <a:endParaRPr lang="en-US" sz="1400" dirty="0" smtClean="0"/>
          </a:p>
          <a:p>
            <a:r>
              <a:rPr lang="en-US" sz="1400" dirty="0" smtClean="0"/>
              <a:t>Typhoon </a:t>
            </a:r>
            <a:r>
              <a:rPr lang="en-US" sz="1400" dirty="0" err="1"/>
              <a:t>Wipha</a:t>
            </a:r>
            <a:r>
              <a:rPr lang="en-US" sz="1400" dirty="0"/>
              <a:t> weakened as it skirted Japan's eastern coastline on October 15. Though the storm caused only limited damage on the mainland, it spawned a massive landslide on the island of </a:t>
            </a:r>
            <a:r>
              <a:rPr lang="en-US" sz="1400" dirty="0" err="1"/>
              <a:t>Izu</a:t>
            </a:r>
            <a:r>
              <a:rPr lang="en-US" sz="1400" dirty="0"/>
              <a:t> </a:t>
            </a:r>
            <a:r>
              <a:rPr lang="en-US" sz="1400" dirty="0" err="1"/>
              <a:t>Ōshima</a:t>
            </a:r>
            <a:r>
              <a:rPr lang="en-US" sz="1400" dirty="0"/>
              <a:t>, killing at least 31 and leaving 13 others missing</a:t>
            </a:r>
            <a:r>
              <a:rPr lang="en-US" sz="1400" dirty="0" smtClean="0"/>
              <a:t>.”</a:t>
            </a:r>
            <a:endParaRPr lang="en-US" sz="1400" dirty="0"/>
          </a:p>
          <a:p>
            <a:endParaRPr lang="en-US" sz="1400" dirty="0"/>
          </a:p>
        </p:txBody>
      </p:sp>
      <p:pic>
        <p:nvPicPr>
          <p:cNvPr id="5" name="Content Placeholder 4" descr="image_16.jpg"/>
          <p:cNvPicPr>
            <a:picLocks noGrp="1" noChangeAspect="1"/>
          </p:cNvPicPr>
          <p:nvPr>
            <p:ph sz="half" idx="2"/>
          </p:nvPr>
        </p:nvPicPr>
        <p:blipFill>
          <a:blip r:embed="rId2">
            <a:extLst>
              <a:ext uri="{28A0092B-C50C-407E-A947-70E740481C1C}">
                <a14:useLocalDpi xmlns:a14="http://schemas.microsoft.com/office/drawing/2010/main" val="0"/>
              </a:ext>
            </a:extLst>
          </a:blip>
          <a:srcRect t="-22318" b="-22318"/>
          <a:stretch>
            <a:fillRect/>
          </a:stretch>
        </p:blipFill>
        <p:spPr>
          <a:xfrm>
            <a:off x="4713288" y="1606550"/>
            <a:ext cx="4038600" cy="4733925"/>
          </a:xfrm>
        </p:spPr>
      </p:pic>
    </p:spTree>
    <p:extLst>
      <p:ext uri="{BB962C8B-B14F-4D97-AF65-F5344CB8AC3E}">
        <p14:creationId xmlns:p14="http://schemas.microsoft.com/office/powerpoint/2010/main" val="2467210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t>Typhoon </a:t>
            </a:r>
            <a:r>
              <a:rPr lang="en-US" sz="3100" dirty="0" err="1"/>
              <a:t>Wipha</a:t>
            </a:r>
            <a:r>
              <a:rPr lang="en-US" sz="3100" dirty="0"/>
              <a:t>, October 9-18, 2013</a:t>
            </a:r>
            <a:br>
              <a:rPr lang="en-US" sz="3100"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Typhoon_Wipha</a:t>
            </a:r>
            <a:r>
              <a:rPr lang="en-US" sz="1800" dirty="0">
                <a:solidFill>
                  <a:srgbClr val="800000"/>
                </a:solidFill>
              </a:rPr>
              <a:t>_(2013)</a:t>
            </a:r>
            <a:br>
              <a:rPr lang="en-US" sz="1800" dirty="0">
                <a:solidFill>
                  <a:srgbClr val="800000"/>
                </a:solidFill>
              </a:rPr>
            </a:br>
            <a:r>
              <a:rPr lang="en-US" sz="1800" dirty="0">
                <a:solidFill>
                  <a:srgbClr val="800000"/>
                </a:solidFill>
              </a:rPr>
              <a:t>http://</a:t>
            </a:r>
            <a:r>
              <a:rPr lang="en-US" sz="1800" dirty="0" err="1">
                <a:solidFill>
                  <a:srgbClr val="800000"/>
                </a:solidFill>
              </a:rPr>
              <a:t>gdacs.org</a:t>
            </a:r>
            <a:r>
              <a:rPr lang="en-US" sz="1800" dirty="0">
                <a:solidFill>
                  <a:srgbClr val="800000"/>
                </a:solidFill>
              </a:rPr>
              <a:t>/</a:t>
            </a:r>
            <a:endParaRPr lang="en-US" sz="1800" dirty="0"/>
          </a:p>
        </p:txBody>
      </p:sp>
      <p:sp>
        <p:nvSpPr>
          <p:cNvPr id="3" name="Content Placeholder 2"/>
          <p:cNvSpPr>
            <a:spLocks noGrp="1"/>
          </p:cNvSpPr>
          <p:nvPr>
            <p:ph sz="half" idx="1"/>
          </p:nvPr>
        </p:nvSpPr>
        <p:spPr/>
        <p:txBody>
          <a:bodyPr>
            <a:noAutofit/>
          </a:bodyPr>
          <a:lstStyle/>
          <a:p>
            <a:r>
              <a:rPr lang="en-US" sz="1600" dirty="0" smtClean="0"/>
              <a:t>“At </a:t>
            </a:r>
            <a:r>
              <a:rPr lang="en-US" sz="1600" dirty="0"/>
              <a:t>the Fukushima Daiichi plant, 12 water storage tanks overflowed from the typhoon's heavy rains. </a:t>
            </a:r>
          </a:p>
          <a:p>
            <a:r>
              <a:rPr lang="en-US" sz="1600" dirty="0"/>
              <a:t>Beta radiation levels skyrocketed to 400,000 </a:t>
            </a:r>
            <a:r>
              <a:rPr lang="en-US" sz="1600" dirty="0" err="1"/>
              <a:t>becquerels</a:t>
            </a:r>
            <a:r>
              <a:rPr lang="en-US" sz="1600" dirty="0"/>
              <a:t> in the wake of the storm, 6,500 times greater than prior to </a:t>
            </a:r>
            <a:r>
              <a:rPr lang="en-US" sz="1600" dirty="0" err="1"/>
              <a:t>Wipha</a:t>
            </a:r>
            <a:r>
              <a:rPr lang="en-US" sz="1600" dirty="0"/>
              <a:t>. </a:t>
            </a:r>
          </a:p>
          <a:p>
            <a:r>
              <a:rPr lang="en-US" sz="1600" dirty="0"/>
              <a:t>The overflow was blamed on TEPCO's inadequate preparation and not heeding warnings of the storm. </a:t>
            </a:r>
          </a:p>
          <a:p>
            <a:r>
              <a:rPr lang="en-US" sz="1600" dirty="0"/>
              <a:t>On October 24, it was announced that radiation levels in water near the Fukushima nuclear plant reached an all-time high of 140,000 </a:t>
            </a:r>
            <a:r>
              <a:rPr lang="en-US" sz="1600" dirty="0" err="1"/>
              <a:t>becquerels</a:t>
            </a:r>
            <a:r>
              <a:rPr lang="en-US" sz="1600" dirty="0"/>
              <a:t>, greatly surpassing the previous peak of 59,000 </a:t>
            </a:r>
            <a:r>
              <a:rPr lang="en-US" sz="1600" dirty="0" err="1"/>
              <a:t>becquerels</a:t>
            </a:r>
            <a:r>
              <a:rPr lang="en-US" sz="1600" dirty="0"/>
              <a:t>. </a:t>
            </a:r>
          </a:p>
          <a:p>
            <a:r>
              <a:rPr lang="en-US" sz="1600" dirty="0"/>
              <a:t>The spike in radiation is at least partially attributed to torrential rains from Typhoon </a:t>
            </a:r>
            <a:r>
              <a:rPr lang="en-US" sz="1600" dirty="0" err="1"/>
              <a:t>Wipha</a:t>
            </a:r>
            <a:r>
              <a:rPr lang="en-US" sz="1600" dirty="0" smtClean="0"/>
              <a:t>.”</a:t>
            </a:r>
            <a:endParaRPr lang="en-US" sz="1600" dirty="0"/>
          </a:p>
          <a:p>
            <a:endParaRPr lang="en-US" sz="1600" dirty="0"/>
          </a:p>
          <a:p>
            <a:endParaRPr lang="en-US" sz="1600" dirty="0"/>
          </a:p>
        </p:txBody>
      </p:sp>
      <p:pic>
        <p:nvPicPr>
          <p:cNvPr id="5" name="Content Placeholder 4" descr="image_15.jpg"/>
          <p:cNvPicPr>
            <a:picLocks noGrp="1" noChangeAspect="1"/>
          </p:cNvPicPr>
          <p:nvPr>
            <p:ph sz="half" idx="2"/>
          </p:nvPr>
        </p:nvPicPr>
        <p:blipFill>
          <a:blip r:embed="rId2">
            <a:extLst>
              <a:ext uri="{28A0092B-C50C-407E-A947-70E740481C1C}">
                <a14:useLocalDpi xmlns:a14="http://schemas.microsoft.com/office/drawing/2010/main" val="0"/>
              </a:ext>
            </a:extLst>
          </a:blip>
          <a:srcRect t="-30048" b="-30048"/>
          <a:stretch>
            <a:fillRect/>
          </a:stretch>
        </p:blipFill>
        <p:spPr/>
      </p:pic>
    </p:spTree>
    <p:extLst>
      <p:ext uri="{BB962C8B-B14F-4D97-AF65-F5344CB8AC3E}">
        <p14:creationId xmlns:p14="http://schemas.microsoft.com/office/powerpoint/2010/main" val="619802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531345" cy="1143000"/>
          </a:xfrm>
        </p:spPr>
        <p:txBody>
          <a:bodyPr>
            <a:normAutofit/>
          </a:bodyPr>
          <a:lstStyle/>
          <a:p>
            <a:r>
              <a:rPr lang="en-US" dirty="0" smtClean="0"/>
              <a:t>Super Typhoon </a:t>
            </a:r>
            <a:r>
              <a:rPr lang="en-US" dirty="0" err="1" smtClean="0"/>
              <a:t>Phailin</a:t>
            </a:r>
            <a:r>
              <a:rPr lang="en-US" dirty="0"/>
              <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Cyclone_Phailin</a:t>
            </a:r>
            <a:endParaRPr lang="en-US" sz="1800" dirty="0">
              <a:solidFill>
                <a:srgbClr val="800000"/>
              </a:solidFill>
            </a:endParaRPr>
          </a:p>
        </p:txBody>
      </p:sp>
      <p:sp>
        <p:nvSpPr>
          <p:cNvPr id="6" name="Content Placeholder 5"/>
          <p:cNvSpPr>
            <a:spLocks noGrp="1"/>
          </p:cNvSpPr>
          <p:nvPr>
            <p:ph sz="half" idx="1"/>
          </p:nvPr>
        </p:nvSpPr>
        <p:spPr>
          <a:xfrm>
            <a:off x="233445" y="1600200"/>
            <a:ext cx="5857818" cy="4852740"/>
          </a:xfrm>
        </p:spPr>
        <p:txBody>
          <a:bodyPr>
            <a:noAutofit/>
          </a:bodyPr>
          <a:lstStyle/>
          <a:p>
            <a:r>
              <a:rPr lang="en-US" sz="1400" dirty="0" smtClean="0"/>
              <a:t>“Very </a:t>
            </a:r>
            <a:r>
              <a:rPr lang="en-US" sz="1400" dirty="0"/>
              <a:t>Severe Cyclonic Storm </a:t>
            </a:r>
            <a:r>
              <a:rPr lang="en-US" sz="1400" dirty="0" err="1"/>
              <a:t>Phailin</a:t>
            </a:r>
            <a:r>
              <a:rPr lang="en-US" sz="1400" dirty="0"/>
              <a:t> was the second-strongest tropical cyclone ever to make landfall in India, behind only the 1999 </a:t>
            </a:r>
            <a:r>
              <a:rPr lang="en-US" sz="1400" dirty="0" err="1"/>
              <a:t>Odisha</a:t>
            </a:r>
            <a:r>
              <a:rPr lang="en-US" sz="1400" dirty="0"/>
              <a:t> cyclone</a:t>
            </a:r>
            <a:r>
              <a:rPr lang="en-US" sz="1400" dirty="0" smtClean="0"/>
              <a:t>.</a:t>
            </a:r>
          </a:p>
          <a:p>
            <a:r>
              <a:rPr lang="en-US" sz="1400" dirty="0" smtClean="0"/>
              <a:t>The </a:t>
            </a:r>
            <a:r>
              <a:rPr lang="en-US" sz="1400" dirty="0"/>
              <a:t>system was first noted as a tropical depression on October 4, 2013 within the Gulf of Thailand, to the west of </a:t>
            </a:r>
            <a:r>
              <a:rPr lang="en-US" sz="1400" dirty="0" err="1"/>
              <a:t>Pnom</a:t>
            </a:r>
            <a:r>
              <a:rPr lang="en-US" sz="1400" dirty="0"/>
              <a:t> Penh in Cambodia. </a:t>
            </a:r>
            <a:endParaRPr lang="en-US" sz="1400" dirty="0" smtClean="0"/>
          </a:p>
          <a:p>
            <a:r>
              <a:rPr lang="en-US" sz="1400" dirty="0" smtClean="0"/>
              <a:t>Over </a:t>
            </a:r>
            <a:r>
              <a:rPr lang="en-US" sz="1400" dirty="0"/>
              <a:t>the next few days, it moved westwards within an area of low to moderate vertical wind shear, before as it passed over the Malay Peninsula, it moved out of the Western Pacific Basin on October 6. </a:t>
            </a:r>
            <a:endParaRPr lang="en-US" sz="1400" dirty="0" smtClean="0"/>
          </a:p>
          <a:p>
            <a:r>
              <a:rPr lang="en-US" sz="1400" dirty="0" err="1" smtClean="0"/>
              <a:t>Phailin</a:t>
            </a:r>
            <a:r>
              <a:rPr lang="en-US" sz="1400" dirty="0" smtClean="0"/>
              <a:t> </a:t>
            </a:r>
            <a:r>
              <a:rPr lang="en-US" sz="1400" dirty="0"/>
              <a:t>intensified rapidly and became </a:t>
            </a:r>
            <a:r>
              <a:rPr lang="en-US" sz="1400" dirty="0" smtClean="0"/>
              <a:t>a </a:t>
            </a:r>
            <a:r>
              <a:rPr lang="en-US" sz="1400" dirty="0"/>
              <a:t>category 5 hurricane on the </a:t>
            </a:r>
            <a:r>
              <a:rPr lang="en-US" sz="1400" dirty="0" err="1" smtClean="0"/>
              <a:t>Saffir</a:t>
            </a:r>
            <a:r>
              <a:rPr lang="en-US" sz="1400" dirty="0" smtClean="0"/>
              <a:t> Simpson scale </a:t>
            </a:r>
            <a:r>
              <a:rPr lang="en-US" sz="1400" dirty="0"/>
              <a:t>before it started to weaken during the next day as it approached the Indian state of </a:t>
            </a:r>
            <a:r>
              <a:rPr lang="en-US" sz="1400" dirty="0" err="1"/>
              <a:t>Odisha</a:t>
            </a:r>
            <a:r>
              <a:rPr lang="en-US" sz="1400" dirty="0" smtClean="0"/>
              <a:t>.</a:t>
            </a:r>
          </a:p>
          <a:p>
            <a:r>
              <a:rPr lang="en-US" sz="1400" dirty="0" smtClean="0"/>
              <a:t> </a:t>
            </a:r>
            <a:r>
              <a:rPr lang="en-US" sz="1400" dirty="0"/>
              <a:t>It made landfall later that day, near </a:t>
            </a:r>
            <a:r>
              <a:rPr lang="en-US" sz="1400" dirty="0" err="1"/>
              <a:t>Gopalpur</a:t>
            </a:r>
            <a:r>
              <a:rPr lang="en-US" sz="1400" dirty="0"/>
              <a:t> in </a:t>
            </a:r>
            <a:r>
              <a:rPr lang="en-US" sz="1400" dirty="0" err="1"/>
              <a:t>Odisha</a:t>
            </a:r>
            <a:r>
              <a:rPr lang="en-US" sz="1400" dirty="0"/>
              <a:t> coast at around 2130 IST (1600 UTC). </a:t>
            </a:r>
            <a:endParaRPr lang="en-US" sz="1400" dirty="0" smtClean="0"/>
          </a:p>
          <a:p>
            <a:r>
              <a:rPr lang="en-US" sz="1400" dirty="0" smtClean="0"/>
              <a:t>It </a:t>
            </a:r>
            <a:r>
              <a:rPr lang="en-US" sz="1400" dirty="0"/>
              <a:t>subsequently weakened over land as a result of frictional forces, before it was last noted on October 14, as it degenerated into a well marked area of low pressure</a:t>
            </a:r>
            <a:r>
              <a:rPr lang="en-US" sz="1400" dirty="0" smtClean="0"/>
              <a:t>.</a:t>
            </a:r>
          </a:p>
          <a:p>
            <a:r>
              <a:rPr lang="en-US" sz="1400" dirty="0"/>
              <a:t>The cyclone prompted India's biggest evacuation in 23 years with more than 550,000 people moved up from the coastline in </a:t>
            </a:r>
            <a:r>
              <a:rPr lang="en-US" sz="1400" dirty="0" err="1"/>
              <a:t>Odisha</a:t>
            </a:r>
            <a:r>
              <a:rPr lang="en-US" sz="1400" dirty="0"/>
              <a:t> and Andhra Pradesh to safer places</a:t>
            </a:r>
            <a:r>
              <a:rPr lang="en-US" sz="1400" dirty="0" smtClean="0"/>
              <a:t>.”</a:t>
            </a:r>
            <a:endParaRPr lang="en-US" sz="1400" dirty="0"/>
          </a:p>
          <a:p>
            <a:endParaRPr lang="en-US" sz="1400" dirty="0"/>
          </a:p>
          <a:p>
            <a:endParaRPr lang="en-US" sz="1400" dirty="0"/>
          </a:p>
          <a:p>
            <a:r>
              <a:rPr lang="en-US" sz="1400" dirty="0"/>
              <a:t> </a:t>
            </a:r>
          </a:p>
          <a:p>
            <a:endParaRPr lang="en-US" sz="1400" dirty="0"/>
          </a:p>
        </p:txBody>
      </p:sp>
      <p:pic>
        <p:nvPicPr>
          <p:cNvPr id="8" name="Picture 7" descr="Screen Shot 2013-12-22 at 8.48.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1263" y="158453"/>
            <a:ext cx="2760935" cy="6497401"/>
          </a:xfrm>
          <a:prstGeom prst="rect">
            <a:avLst/>
          </a:prstGeom>
        </p:spPr>
      </p:pic>
    </p:spTree>
    <p:extLst>
      <p:ext uri="{BB962C8B-B14F-4D97-AF65-F5344CB8AC3E}">
        <p14:creationId xmlns:p14="http://schemas.microsoft.com/office/powerpoint/2010/main" val="309583983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6692" y="274638"/>
            <a:ext cx="4410107" cy="1143000"/>
          </a:xfrm>
        </p:spPr>
        <p:txBody>
          <a:bodyPr>
            <a:normAutofit fontScale="90000"/>
          </a:bodyPr>
          <a:lstStyle/>
          <a:p>
            <a:r>
              <a:rPr lang="en-US" dirty="0" smtClean="0"/>
              <a:t>Typhoon </a:t>
            </a:r>
            <a:r>
              <a:rPr lang="en-US" dirty="0" err="1" smtClean="0"/>
              <a:t>Phailin</a:t>
            </a:r>
            <a:r>
              <a:rPr lang="en-US" dirty="0"/>
              <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Cyclone_Phailin</a:t>
            </a:r>
            <a:endParaRPr lang="en-US" sz="1800" dirty="0"/>
          </a:p>
        </p:txBody>
      </p:sp>
      <p:sp>
        <p:nvSpPr>
          <p:cNvPr id="3" name="Content Placeholder 2"/>
          <p:cNvSpPr>
            <a:spLocks noGrp="1"/>
          </p:cNvSpPr>
          <p:nvPr>
            <p:ph sz="half" idx="1"/>
          </p:nvPr>
        </p:nvSpPr>
        <p:spPr>
          <a:xfrm>
            <a:off x="242426" y="280766"/>
            <a:ext cx="4249036" cy="5958069"/>
          </a:xfrm>
        </p:spPr>
        <p:txBody>
          <a:bodyPr>
            <a:noAutofit/>
          </a:bodyPr>
          <a:lstStyle/>
          <a:p>
            <a:r>
              <a:rPr lang="en-US" sz="1400" dirty="0" smtClean="0"/>
              <a:t>“On </a:t>
            </a:r>
            <a:r>
              <a:rPr lang="en-US" sz="1400" dirty="0"/>
              <a:t>October 4, the Japan Meteorological Agency started to monitor a tropical depression that had developed in the Gulf of Thailand, about 400 km (250 mi) west of Ho Chi Minh City in Vietnam</a:t>
            </a:r>
            <a:r>
              <a:rPr lang="en-US" sz="1400" dirty="0" smtClean="0"/>
              <a:t>.</a:t>
            </a:r>
          </a:p>
          <a:p>
            <a:r>
              <a:rPr lang="en-US" sz="1400" dirty="0" smtClean="0"/>
              <a:t>Over </a:t>
            </a:r>
            <a:r>
              <a:rPr lang="en-US" sz="1400" dirty="0"/>
              <a:t>the next couple of days the system moved westward within an area of low to moderate vertical wind shear before it passed over the Malay Peninsula and moved out of the Western Pacific Basin on October 6</a:t>
            </a:r>
            <a:r>
              <a:rPr lang="en-US" sz="1400" dirty="0" smtClean="0"/>
              <a:t>.</a:t>
            </a:r>
          </a:p>
          <a:p>
            <a:r>
              <a:rPr lang="en-US" sz="1400" dirty="0" smtClean="0"/>
              <a:t>The </a:t>
            </a:r>
            <a:r>
              <a:rPr lang="en-US" sz="1400" dirty="0"/>
              <a:t>system then subsequently emerged into the Andaman Sea during the next day, before the India Meteorological Department (IMD) started to monitor the system as Depression BOB 04 early on October 8</a:t>
            </a:r>
            <a:r>
              <a:rPr lang="en-US" sz="1400" dirty="0" smtClean="0"/>
              <a:t>.</a:t>
            </a:r>
          </a:p>
          <a:p>
            <a:r>
              <a:rPr lang="en-US" sz="1400" dirty="0" smtClean="0"/>
              <a:t>During </a:t>
            </a:r>
            <a:r>
              <a:rPr lang="en-US" sz="1400" dirty="0"/>
              <a:t>that day the system moved towards the west-northwest into an environment for more development before the IMD reported that the system had become a deep depression early on October 9 as it intensified and consolidated further</a:t>
            </a:r>
            <a:r>
              <a:rPr lang="en-US" sz="1400" dirty="0" smtClean="0"/>
              <a:t>.</a:t>
            </a:r>
          </a:p>
          <a:p>
            <a:r>
              <a:rPr lang="en-US" sz="1400" dirty="0" smtClean="0"/>
              <a:t>The </a:t>
            </a:r>
            <a:r>
              <a:rPr lang="en-US" sz="1400" dirty="0"/>
              <a:t>United States Joint Typhoon Warning Center (JTWC) subsequently initiated advisories on the depression and designated it as Tropical Cyclone 02B, before the system slightly weakened, as it passed near to </a:t>
            </a:r>
            <a:r>
              <a:rPr lang="en-US" sz="1400" dirty="0" err="1"/>
              <a:t>Mayabunder</a:t>
            </a:r>
            <a:r>
              <a:rPr lang="en-US" sz="1400" dirty="0"/>
              <a:t> in the Andaman Islands and moved into the Bay of Bengal</a:t>
            </a:r>
            <a:r>
              <a:rPr lang="en-US" sz="1400" dirty="0" smtClean="0"/>
              <a:t>.”</a:t>
            </a:r>
          </a:p>
          <a:p>
            <a:endParaRPr lang="en-US" sz="1400" dirty="0"/>
          </a:p>
        </p:txBody>
      </p:sp>
      <p:pic>
        <p:nvPicPr>
          <p:cNvPr id="5" name="Content Placeholder 4" descr="800px-Phailin_2013_track.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947" b="-2439"/>
          <a:stretch/>
        </p:blipFill>
        <p:spPr>
          <a:xfrm>
            <a:off x="4722902" y="1522184"/>
            <a:ext cx="4038600" cy="2633473"/>
          </a:xfrm>
        </p:spPr>
      </p:pic>
      <p:sp>
        <p:nvSpPr>
          <p:cNvPr id="6" name="TextBox 5"/>
          <p:cNvSpPr txBox="1"/>
          <p:nvPr/>
        </p:nvSpPr>
        <p:spPr>
          <a:xfrm>
            <a:off x="4722902" y="4286205"/>
            <a:ext cx="4038600" cy="1815882"/>
          </a:xfrm>
          <a:prstGeom prst="rect">
            <a:avLst/>
          </a:prstGeom>
          <a:noFill/>
        </p:spPr>
        <p:txBody>
          <a:bodyPr wrap="square" rtlCol="0">
            <a:spAutoFit/>
          </a:bodyPr>
          <a:lstStyle/>
          <a:p>
            <a:pPr marL="285750" indent="-285750">
              <a:buFont typeface="Arial"/>
              <a:buChar char="•"/>
            </a:pPr>
            <a:r>
              <a:rPr lang="en-US" sz="1600" dirty="0">
                <a:solidFill>
                  <a:srgbClr val="800000"/>
                </a:solidFill>
                <a:latin typeface="Helvetica Neue Light"/>
                <a:cs typeface="Helvetica Neue Light"/>
              </a:rPr>
              <a:t>After moving into the Bay of Bengal, the system quickly reorganized as it moved along the southern edge of a subtropical ridge of high pressure. </a:t>
            </a:r>
          </a:p>
          <a:p>
            <a:pPr marL="285750" indent="-285750">
              <a:buFont typeface="Arial"/>
              <a:buChar char="•"/>
            </a:pPr>
            <a:r>
              <a:rPr lang="en-US" sz="1600" dirty="0">
                <a:solidFill>
                  <a:srgbClr val="800000"/>
                </a:solidFill>
                <a:latin typeface="Helvetica Neue Light"/>
                <a:cs typeface="Helvetica Neue Light"/>
              </a:rPr>
              <a:t>The IMD reported that the system had intensified into a cyclonic storm and named it </a:t>
            </a:r>
            <a:r>
              <a:rPr lang="en-US" sz="1600" dirty="0" err="1">
                <a:solidFill>
                  <a:srgbClr val="800000"/>
                </a:solidFill>
                <a:latin typeface="Helvetica Neue Light"/>
                <a:cs typeface="Helvetica Neue Light"/>
              </a:rPr>
              <a:t>Phailin</a:t>
            </a:r>
            <a:r>
              <a:rPr lang="en-US" sz="1600" dirty="0" smtClean="0">
                <a:solidFill>
                  <a:srgbClr val="800000"/>
                </a:solidFill>
                <a:latin typeface="Helvetica Neue Light"/>
                <a:cs typeface="Helvetica Neue Light"/>
              </a:rPr>
              <a:t>.</a:t>
            </a:r>
            <a:endParaRPr lang="en-US" sz="1600" dirty="0">
              <a:solidFill>
                <a:srgbClr val="800000"/>
              </a:solidFill>
              <a:latin typeface="Helvetica Neue Light"/>
              <a:cs typeface="Helvetica Neue Light"/>
            </a:endParaRPr>
          </a:p>
        </p:txBody>
      </p:sp>
    </p:spTree>
    <p:extLst>
      <p:ext uri="{BB962C8B-B14F-4D97-AF65-F5344CB8AC3E}">
        <p14:creationId xmlns:p14="http://schemas.microsoft.com/office/powerpoint/2010/main" val="13972746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0732" y="274638"/>
            <a:ext cx="4326067" cy="1143000"/>
          </a:xfrm>
        </p:spPr>
        <p:txBody>
          <a:bodyPr>
            <a:normAutofit fontScale="90000"/>
          </a:bodyPr>
          <a:lstStyle/>
          <a:p>
            <a:r>
              <a:rPr lang="en-US" dirty="0" err="1" smtClean="0"/>
              <a:t>Phailin</a:t>
            </a:r>
            <a:r>
              <a:rPr lang="en-US" dirty="0"/>
              <a:t> Landfall</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Cyclone_Phailin</a:t>
            </a:r>
            <a:endParaRPr lang="en-US" sz="1800" dirty="0">
              <a:solidFill>
                <a:srgbClr val="800000"/>
              </a:solidFill>
            </a:endParaRPr>
          </a:p>
        </p:txBody>
      </p:sp>
      <p:sp>
        <p:nvSpPr>
          <p:cNvPr id="3" name="Content Placeholder 2"/>
          <p:cNvSpPr>
            <a:spLocks noGrp="1"/>
          </p:cNvSpPr>
          <p:nvPr>
            <p:ph sz="half" idx="1"/>
          </p:nvPr>
        </p:nvSpPr>
        <p:spPr>
          <a:xfrm>
            <a:off x="112050" y="296623"/>
            <a:ext cx="4424094" cy="6329270"/>
          </a:xfrm>
        </p:spPr>
        <p:txBody>
          <a:bodyPr>
            <a:noAutofit/>
          </a:bodyPr>
          <a:lstStyle/>
          <a:p>
            <a:r>
              <a:rPr lang="en-US" sz="1400" dirty="0" smtClean="0"/>
              <a:t>“In </a:t>
            </a:r>
            <a:r>
              <a:rPr lang="en-US" sz="1400" dirty="0" err="1"/>
              <a:t>Odisha</a:t>
            </a:r>
            <a:r>
              <a:rPr lang="en-US" sz="1400" dirty="0"/>
              <a:t>, the government issued a high </a:t>
            </a:r>
            <a:endParaRPr lang="en-US" sz="1400" dirty="0" smtClean="0"/>
          </a:p>
          <a:p>
            <a:r>
              <a:rPr lang="en-US" sz="1400" dirty="0" smtClean="0"/>
              <a:t>Food </a:t>
            </a:r>
            <a:r>
              <a:rPr lang="en-US" sz="1400" dirty="0"/>
              <a:t>and relief materials were stocked-up at storm shelters across the state</a:t>
            </a:r>
            <a:r>
              <a:rPr lang="en-US" sz="1400" dirty="0" smtClean="0"/>
              <a:t>.</a:t>
            </a:r>
          </a:p>
          <a:p>
            <a:r>
              <a:rPr lang="en-US" sz="1400" dirty="0" smtClean="0"/>
              <a:t>The </a:t>
            </a:r>
            <a:r>
              <a:rPr lang="en-US" sz="1400" dirty="0"/>
              <a:t>Chief Minister of </a:t>
            </a:r>
            <a:r>
              <a:rPr lang="en-US" sz="1400" dirty="0" err="1"/>
              <a:t>Odisha</a:t>
            </a:r>
            <a:r>
              <a:rPr lang="en-US" sz="1400" dirty="0"/>
              <a:t> wrote to the Union </a:t>
            </a:r>
            <a:r>
              <a:rPr lang="en-US" sz="1400" dirty="0" err="1"/>
              <a:t>Defence</a:t>
            </a:r>
            <a:r>
              <a:rPr lang="en-US" sz="1400" dirty="0"/>
              <a:t> Minister seeking support from </a:t>
            </a:r>
            <a:r>
              <a:rPr lang="en-US" sz="1400" dirty="0" err="1"/>
              <a:t>defence</a:t>
            </a:r>
            <a:r>
              <a:rPr lang="en-US" sz="1400" dirty="0"/>
              <a:t> personnel, particularly the Air Force and Navy, for rescue and relief operations</a:t>
            </a:r>
            <a:r>
              <a:rPr lang="en-US" sz="1400" dirty="0" smtClean="0"/>
              <a:t>.</a:t>
            </a:r>
          </a:p>
          <a:p>
            <a:r>
              <a:rPr lang="en-US" sz="1400" dirty="0" smtClean="0"/>
              <a:t> </a:t>
            </a:r>
            <a:r>
              <a:rPr lang="en-US" sz="1400" dirty="0" err="1"/>
              <a:t>Odisha</a:t>
            </a:r>
            <a:r>
              <a:rPr lang="en-US" sz="1400" dirty="0"/>
              <a:t> government had made arrangements for over 1,000,560 food packets for relief</a:t>
            </a:r>
            <a:r>
              <a:rPr lang="en-US" sz="1400" dirty="0" smtClean="0"/>
              <a:t>.</a:t>
            </a:r>
          </a:p>
          <a:p>
            <a:r>
              <a:rPr lang="en-US" sz="1400" dirty="0" smtClean="0"/>
              <a:t>Indian </a:t>
            </a:r>
            <a:r>
              <a:rPr lang="en-US" sz="1400" dirty="0"/>
              <a:t>Air Force helicopters were kept on standby in West Bengal to move in for help at short notice. </a:t>
            </a:r>
            <a:endParaRPr lang="en-US" sz="1400" dirty="0" smtClean="0"/>
          </a:p>
          <a:p>
            <a:r>
              <a:rPr lang="en-US" sz="1400" dirty="0" smtClean="0"/>
              <a:t>A </a:t>
            </a:r>
            <a:r>
              <a:rPr lang="en-US" sz="1400" dirty="0"/>
              <a:t>total of 1,154,725 people were evacuated in the wake of the storm and the following floods in the state</a:t>
            </a:r>
            <a:r>
              <a:rPr lang="en-US" sz="1400" dirty="0" smtClean="0"/>
              <a:t>.</a:t>
            </a:r>
            <a:r>
              <a:rPr lang="en-US" sz="1400" dirty="0"/>
              <a:t> </a:t>
            </a:r>
          </a:p>
          <a:p>
            <a:r>
              <a:rPr lang="en-US" sz="1400" dirty="0" smtClean="0"/>
              <a:t>It </a:t>
            </a:r>
            <a:r>
              <a:rPr lang="en-US" sz="1400" dirty="0"/>
              <a:t>was also reported that due to high winds, </a:t>
            </a:r>
            <a:r>
              <a:rPr lang="en-US" sz="1400" dirty="0" smtClean="0"/>
              <a:t>nine  </a:t>
            </a:r>
            <a:r>
              <a:rPr lang="en-US" sz="1400" dirty="0"/>
              <a:t>people were killed in </a:t>
            </a:r>
            <a:r>
              <a:rPr lang="en-US" sz="1400" dirty="0" err="1"/>
              <a:t>Odisha</a:t>
            </a:r>
            <a:r>
              <a:rPr lang="en-US" sz="1400" dirty="0" smtClean="0"/>
              <a:t>.</a:t>
            </a:r>
          </a:p>
          <a:p>
            <a:r>
              <a:rPr lang="en-US" sz="1400" dirty="0" smtClean="0"/>
              <a:t>In </a:t>
            </a:r>
            <a:r>
              <a:rPr lang="en-US" sz="1400" dirty="0"/>
              <a:t>a period of 24 hours ending on 13 October, </a:t>
            </a:r>
            <a:r>
              <a:rPr lang="en-US" sz="1400" dirty="0" err="1"/>
              <a:t>Banki</a:t>
            </a:r>
            <a:r>
              <a:rPr lang="en-US" sz="1400" dirty="0"/>
              <a:t> and </a:t>
            </a:r>
            <a:r>
              <a:rPr lang="en-US" sz="1400" dirty="0" err="1"/>
              <a:t>Balimundali</a:t>
            </a:r>
            <a:r>
              <a:rPr lang="en-US" sz="1400" dirty="0"/>
              <a:t> in </a:t>
            </a:r>
            <a:r>
              <a:rPr lang="en-US" sz="1400" dirty="0" err="1"/>
              <a:t>Odisha</a:t>
            </a:r>
            <a:r>
              <a:rPr lang="en-US" sz="1400" dirty="0"/>
              <a:t> received heavy rainfall of 381 mm and 305 mm respectively</a:t>
            </a:r>
            <a:r>
              <a:rPr lang="en-US" sz="1400" dirty="0" smtClean="0"/>
              <a:t>.</a:t>
            </a:r>
            <a:r>
              <a:rPr lang="en-US" sz="1400" dirty="0"/>
              <a:t> </a:t>
            </a:r>
          </a:p>
          <a:p>
            <a:r>
              <a:rPr lang="en-US" sz="1400" dirty="0"/>
              <a:t>As the storm moved inland, wind speeds picked up from 100 km/h (62 mph) to 200 km/h (120 mph) within 30 </a:t>
            </a:r>
            <a:r>
              <a:rPr lang="en-US" sz="1400" dirty="0" smtClean="0"/>
              <a:t>minutes] </a:t>
            </a:r>
          </a:p>
          <a:p>
            <a:r>
              <a:rPr lang="en-US" sz="1400" dirty="0" smtClean="0"/>
              <a:t>As </a:t>
            </a:r>
            <a:r>
              <a:rPr lang="en-US" sz="1400" dirty="0"/>
              <a:t>of 18 October, 44 people have been reported dead from </a:t>
            </a:r>
            <a:r>
              <a:rPr lang="en-US" sz="1400" dirty="0" err="1"/>
              <a:t>Odisha</a:t>
            </a:r>
            <a:r>
              <a:rPr lang="en-US" sz="1400" dirty="0" smtClean="0"/>
              <a:t>.</a:t>
            </a:r>
            <a:r>
              <a:rPr lang="en-US" sz="1400" dirty="0"/>
              <a:t> </a:t>
            </a:r>
          </a:p>
          <a:p>
            <a:r>
              <a:rPr lang="en-US" sz="1400" dirty="0"/>
              <a:t>Losses across </a:t>
            </a:r>
            <a:r>
              <a:rPr lang="en-US" sz="1400" dirty="0" err="1"/>
              <a:t>Odisha</a:t>
            </a:r>
            <a:r>
              <a:rPr lang="en-US" sz="1400" dirty="0"/>
              <a:t> amounted to 42.4 billion rupees (US$688 million)</a:t>
            </a:r>
            <a:r>
              <a:rPr lang="en-US" sz="1400" dirty="0" smtClean="0"/>
              <a:t>.”</a:t>
            </a:r>
            <a:endParaRPr lang="en-US" sz="1400" dirty="0"/>
          </a:p>
          <a:p>
            <a:endParaRPr lang="en-US" sz="1400" dirty="0"/>
          </a:p>
        </p:txBody>
      </p:sp>
      <p:pic>
        <p:nvPicPr>
          <p:cNvPr id="5" name="Content Placeholder 4" descr="Phailin_landfall_RGB_Animation_12_Oct_2013.gif"/>
          <p:cNvPicPr>
            <a:picLocks noGrp="1" noChangeAspect="1"/>
          </p:cNvPicPr>
          <p:nvPr>
            <p:ph sz="half" idx="2"/>
          </p:nvPr>
        </p:nvPicPr>
        <p:blipFill>
          <a:blip r:embed="rId2">
            <a:extLst>
              <a:ext uri="{28A0092B-C50C-407E-A947-70E740481C1C}">
                <a14:useLocalDpi xmlns:a14="http://schemas.microsoft.com/office/drawing/2010/main" val="0"/>
              </a:ext>
            </a:extLst>
          </a:blip>
          <a:srcRect t="-34051" b="-34051"/>
          <a:stretch>
            <a:fillRect/>
          </a:stretch>
        </p:blipFill>
        <p:spPr>
          <a:xfrm>
            <a:off x="4648200" y="666300"/>
            <a:ext cx="4038600" cy="4525963"/>
          </a:xfrm>
        </p:spPr>
      </p:pic>
      <p:sp>
        <p:nvSpPr>
          <p:cNvPr id="6" name="TextBox 5"/>
          <p:cNvSpPr txBox="1"/>
          <p:nvPr/>
        </p:nvSpPr>
        <p:spPr>
          <a:xfrm>
            <a:off x="4648200" y="4594568"/>
            <a:ext cx="4038600" cy="2031325"/>
          </a:xfrm>
          <a:prstGeom prst="rect">
            <a:avLst/>
          </a:prstGeom>
          <a:noFill/>
        </p:spPr>
        <p:txBody>
          <a:bodyPr wrap="square" rtlCol="0">
            <a:spAutoFit/>
          </a:bodyPr>
          <a:lstStyle/>
          <a:p>
            <a:pPr marL="285750" indent="-285750">
              <a:buFont typeface="Arial"/>
              <a:buChar char="•"/>
            </a:pPr>
            <a:r>
              <a:rPr lang="en-US" sz="1400" dirty="0">
                <a:solidFill>
                  <a:srgbClr val="800000"/>
                </a:solidFill>
                <a:latin typeface="Helvetica Neue Light"/>
                <a:cs typeface="Helvetica Neue Light"/>
              </a:rPr>
              <a:t>The </a:t>
            </a:r>
            <a:r>
              <a:rPr lang="en-US" sz="1400" dirty="0" smtClean="0">
                <a:solidFill>
                  <a:srgbClr val="800000"/>
                </a:solidFill>
                <a:latin typeface="Helvetica Neue Light"/>
                <a:cs typeface="Helvetica Neue Light"/>
              </a:rPr>
              <a:t>system </a:t>
            </a:r>
            <a:r>
              <a:rPr lang="en-US" sz="1400" dirty="0">
                <a:solidFill>
                  <a:srgbClr val="800000"/>
                </a:solidFill>
                <a:latin typeface="Helvetica Neue Light"/>
                <a:cs typeface="Helvetica Neue Light"/>
              </a:rPr>
              <a:t>made landfall </a:t>
            </a:r>
            <a:r>
              <a:rPr lang="en-US" sz="1400" dirty="0" smtClean="0">
                <a:solidFill>
                  <a:srgbClr val="800000"/>
                </a:solidFill>
                <a:latin typeface="Helvetica Neue Light"/>
                <a:cs typeface="Helvetica Neue Light"/>
              </a:rPr>
              <a:t>on October 11 near </a:t>
            </a:r>
            <a:r>
              <a:rPr lang="en-US" sz="1400" dirty="0" err="1">
                <a:solidFill>
                  <a:srgbClr val="800000"/>
                </a:solidFill>
                <a:latin typeface="Helvetica Neue Light"/>
                <a:cs typeface="Helvetica Neue Light"/>
              </a:rPr>
              <a:t>Gopalpur</a:t>
            </a:r>
            <a:r>
              <a:rPr lang="en-US" sz="1400" dirty="0">
                <a:solidFill>
                  <a:srgbClr val="800000"/>
                </a:solidFill>
                <a:latin typeface="Helvetica Neue Light"/>
                <a:cs typeface="Helvetica Neue Light"/>
              </a:rPr>
              <a:t> in </a:t>
            </a:r>
            <a:r>
              <a:rPr lang="en-US" sz="1400" dirty="0" err="1">
                <a:solidFill>
                  <a:srgbClr val="800000"/>
                </a:solidFill>
                <a:latin typeface="Helvetica Neue Light"/>
                <a:cs typeface="Helvetica Neue Light"/>
              </a:rPr>
              <a:t>Odisha</a:t>
            </a:r>
            <a:r>
              <a:rPr lang="en-US" sz="1400" dirty="0">
                <a:solidFill>
                  <a:srgbClr val="800000"/>
                </a:solidFill>
                <a:latin typeface="Helvetica Neue Light"/>
                <a:cs typeface="Helvetica Neue Light"/>
              </a:rPr>
              <a:t>, at around 22:30 IST (17:00 UTC) </a:t>
            </a:r>
            <a:r>
              <a:rPr lang="en-US" sz="1400" dirty="0" smtClean="0">
                <a:solidFill>
                  <a:srgbClr val="800000"/>
                </a:solidFill>
                <a:latin typeface="Helvetica Neue Light"/>
                <a:cs typeface="Helvetica Neue Light"/>
              </a:rPr>
              <a:t>on as </a:t>
            </a:r>
            <a:r>
              <a:rPr lang="en-US" sz="1400" dirty="0">
                <a:solidFill>
                  <a:srgbClr val="800000"/>
                </a:solidFill>
                <a:latin typeface="Helvetica Neue Light"/>
                <a:cs typeface="Helvetica Neue Light"/>
              </a:rPr>
              <a:t>a very severe cyclonic storm.[12] </a:t>
            </a:r>
            <a:endParaRPr lang="en-US" sz="1400" dirty="0" smtClean="0">
              <a:solidFill>
                <a:srgbClr val="800000"/>
              </a:solidFill>
              <a:latin typeface="Helvetica Neue Light"/>
              <a:cs typeface="Helvetica Neue Light"/>
            </a:endParaRPr>
          </a:p>
          <a:p>
            <a:pPr marL="285750" indent="-285750">
              <a:buFont typeface="Arial"/>
              <a:buChar char="•"/>
            </a:pPr>
            <a:r>
              <a:rPr lang="en-US" sz="1400" dirty="0" smtClean="0">
                <a:solidFill>
                  <a:srgbClr val="800000"/>
                </a:solidFill>
                <a:latin typeface="Helvetica Neue Light"/>
                <a:cs typeface="Helvetica Neue Light"/>
              </a:rPr>
              <a:t>After </a:t>
            </a:r>
            <a:r>
              <a:rPr lang="en-US" sz="1400" dirty="0">
                <a:solidFill>
                  <a:srgbClr val="800000"/>
                </a:solidFill>
                <a:latin typeface="Helvetica Neue Light"/>
                <a:cs typeface="Helvetica Neue Light"/>
              </a:rPr>
              <a:t>the system made landfall, the JTWC issued their final advisory on </a:t>
            </a:r>
            <a:r>
              <a:rPr lang="en-US" sz="1400" dirty="0" err="1">
                <a:solidFill>
                  <a:srgbClr val="800000"/>
                </a:solidFill>
                <a:latin typeface="Helvetica Neue Light"/>
                <a:cs typeface="Helvetica Neue Light"/>
              </a:rPr>
              <a:t>Phailin</a:t>
            </a:r>
            <a:r>
              <a:rPr lang="en-US" sz="1400" dirty="0">
                <a:solidFill>
                  <a:srgbClr val="800000"/>
                </a:solidFill>
                <a:latin typeface="Helvetica Neue Light"/>
                <a:cs typeface="Helvetica Neue Light"/>
              </a:rPr>
              <a:t>, before during the next day the </a:t>
            </a:r>
            <a:r>
              <a:rPr lang="en-US" sz="1400" dirty="0" smtClean="0">
                <a:solidFill>
                  <a:srgbClr val="800000"/>
                </a:solidFill>
                <a:latin typeface="Helvetica Neue Light"/>
                <a:cs typeface="Helvetica Neue Light"/>
              </a:rPr>
              <a:t>India Meteorological Department (IMD) </a:t>
            </a:r>
            <a:r>
              <a:rPr lang="en-US" sz="1400" dirty="0">
                <a:solidFill>
                  <a:srgbClr val="800000"/>
                </a:solidFill>
                <a:latin typeface="Helvetica Neue Light"/>
                <a:cs typeface="Helvetica Neue Light"/>
              </a:rPr>
              <a:t>reported that the system had weakened into a cyclonic storm</a:t>
            </a:r>
            <a:r>
              <a:rPr lang="en-US" sz="1400" dirty="0" smtClean="0">
                <a:solidFill>
                  <a:srgbClr val="800000"/>
                </a:solidFill>
                <a:latin typeface="Helvetica Neue Light"/>
                <a:cs typeface="Helvetica Neue Light"/>
              </a:rPr>
              <a:t>.</a:t>
            </a:r>
            <a:endParaRPr lang="en-US" sz="1400" dirty="0">
              <a:solidFill>
                <a:srgbClr val="800000"/>
              </a:solidFill>
              <a:latin typeface="Helvetica Neue Light"/>
              <a:cs typeface="Helvetica Neue Light"/>
            </a:endParaRPr>
          </a:p>
        </p:txBody>
      </p:sp>
    </p:spTree>
    <p:extLst>
      <p:ext uri="{BB962C8B-B14F-4D97-AF65-F5344CB8AC3E}">
        <p14:creationId xmlns:p14="http://schemas.microsoft.com/office/powerpoint/2010/main" val="21798404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2118"/>
            <a:ext cx="5500290" cy="698569"/>
          </a:xfrm>
        </p:spPr>
        <p:txBody>
          <a:bodyPr>
            <a:normAutofit fontScale="90000"/>
          </a:bodyPr>
          <a:lstStyle/>
          <a:p>
            <a:r>
              <a:rPr lang="en-US" sz="2800" dirty="0" smtClean="0"/>
              <a:t>Super Typhoon </a:t>
            </a:r>
            <a:r>
              <a:rPr lang="en-US" sz="2800" dirty="0" err="1" smtClean="0"/>
              <a:t>Haiyan</a:t>
            </a:r>
            <a:r>
              <a:rPr lang="en-US" sz="2800" dirty="0"/>
              <a:t/>
            </a:r>
            <a:br>
              <a:rPr lang="en-US" sz="2800"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Typhoon_Haiyan</a:t>
            </a:r>
            <a:endParaRPr lang="en-US" sz="1800" dirty="0">
              <a:solidFill>
                <a:srgbClr val="800000"/>
              </a:solidFill>
            </a:endParaRPr>
          </a:p>
        </p:txBody>
      </p:sp>
      <p:sp>
        <p:nvSpPr>
          <p:cNvPr id="3" name="Content Placeholder 2"/>
          <p:cNvSpPr>
            <a:spLocks noGrp="1"/>
          </p:cNvSpPr>
          <p:nvPr>
            <p:ph sz="half" idx="1"/>
          </p:nvPr>
        </p:nvSpPr>
        <p:spPr>
          <a:xfrm>
            <a:off x="233444" y="1217301"/>
            <a:ext cx="5925272" cy="5313850"/>
          </a:xfrm>
        </p:spPr>
        <p:txBody>
          <a:bodyPr>
            <a:noAutofit/>
          </a:bodyPr>
          <a:lstStyle/>
          <a:p>
            <a:r>
              <a:rPr lang="en-US" sz="1400" dirty="0" smtClean="0"/>
              <a:t>“Typhoon </a:t>
            </a:r>
            <a:r>
              <a:rPr lang="en-US" sz="1400" dirty="0" err="1"/>
              <a:t>Haiyan</a:t>
            </a:r>
            <a:r>
              <a:rPr lang="en-US" sz="1400" dirty="0"/>
              <a:t>, known as Typhoon Yolanda in the Philippines, was an exceptionally powerful tropical cyclone that devastated portions of Southeast Asia, particularly the Philippines, in early November 2013. </a:t>
            </a:r>
            <a:endParaRPr lang="en-US" sz="1400" dirty="0" smtClean="0"/>
          </a:p>
          <a:p>
            <a:r>
              <a:rPr lang="en-US" sz="1400" dirty="0" smtClean="0"/>
              <a:t>It </a:t>
            </a:r>
            <a:r>
              <a:rPr lang="en-US" sz="1400" dirty="0"/>
              <a:t>is the deadliest Philippine typhoon on record</a:t>
            </a:r>
            <a:r>
              <a:rPr lang="en-US" sz="1400" dirty="0" smtClean="0"/>
              <a:t>, </a:t>
            </a:r>
            <a:r>
              <a:rPr lang="en-US" sz="1400" dirty="0"/>
              <a:t>killing at least 6,109 people in that country alone</a:t>
            </a:r>
            <a:r>
              <a:rPr lang="en-US" sz="1400" dirty="0" smtClean="0"/>
              <a:t>.</a:t>
            </a:r>
          </a:p>
          <a:p>
            <a:r>
              <a:rPr lang="en-US" sz="1400" dirty="0" err="1" smtClean="0"/>
              <a:t>Haiyan</a:t>
            </a:r>
            <a:r>
              <a:rPr lang="en-US" sz="1400" dirty="0" smtClean="0"/>
              <a:t> </a:t>
            </a:r>
            <a:r>
              <a:rPr lang="en-US" sz="1400" dirty="0"/>
              <a:t>is also the strongest storm recorded at landfall, and unofficially the strongest typhoon ever recorded in terms of wind speed</a:t>
            </a:r>
            <a:r>
              <a:rPr lang="en-US" sz="1400" dirty="0" smtClean="0"/>
              <a:t>.</a:t>
            </a:r>
            <a:endParaRPr lang="en-US" sz="1400" dirty="0"/>
          </a:p>
          <a:p>
            <a:r>
              <a:rPr lang="en-US" sz="1400" dirty="0"/>
              <a:t>The thirtieth named storm of the 2013 Pacific typhoon season, </a:t>
            </a:r>
            <a:r>
              <a:rPr lang="en-US" sz="1400" dirty="0" err="1"/>
              <a:t>Haiyan</a:t>
            </a:r>
            <a:r>
              <a:rPr lang="en-US" sz="1400" dirty="0"/>
              <a:t> originated from an area of low pressure several hundred kilometers east-southeast of </a:t>
            </a:r>
            <a:r>
              <a:rPr lang="en-US" sz="1400" dirty="0" err="1"/>
              <a:t>Pohnpei</a:t>
            </a:r>
            <a:r>
              <a:rPr lang="en-US" sz="1400" dirty="0"/>
              <a:t> in the Federated States of Micronesia on November 2, 2013. </a:t>
            </a:r>
            <a:endParaRPr lang="en-US" sz="1400" dirty="0" smtClean="0"/>
          </a:p>
          <a:p>
            <a:r>
              <a:rPr lang="en-US" sz="1400" dirty="0" smtClean="0"/>
              <a:t>Tracking </a:t>
            </a:r>
            <a:r>
              <a:rPr lang="en-US" sz="1400" dirty="0"/>
              <a:t>generally westward, environmental conditions favored tropical </a:t>
            </a:r>
            <a:r>
              <a:rPr lang="en-US" sz="1400" dirty="0" err="1"/>
              <a:t>cyclogenesis</a:t>
            </a:r>
            <a:r>
              <a:rPr lang="en-US" sz="1400" dirty="0"/>
              <a:t> and the system developed into a tropical depression the following day. </a:t>
            </a:r>
            <a:endParaRPr lang="en-US" sz="1400" dirty="0" smtClean="0"/>
          </a:p>
          <a:p>
            <a:r>
              <a:rPr lang="en-US" sz="1400" dirty="0" smtClean="0"/>
              <a:t>After </a:t>
            </a:r>
            <a:r>
              <a:rPr lang="en-US" sz="1400" dirty="0"/>
              <a:t>becoming a tropical storm and attaining the name </a:t>
            </a:r>
            <a:r>
              <a:rPr lang="en-US" sz="1400" dirty="0" err="1"/>
              <a:t>Haiyan</a:t>
            </a:r>
            <a:r>
              <a:rPr lang="en-US" sz="1400" dirty="0"/>
              <a:t> at 0000 UTC on November 4, the system began a period of rapid intensification that brought it to typhoon intensity by 1800 UTC on November 5. </a:t>
            </a:r>
            <a:endParaRPr lang="en-US" sz="1400" dirty="0" smtClean="0"/>
          </a:p>
          <a:p>
            <a:r>
              <a:rPr lang="en-US" sz="1400" dirty="0" smtClean="0"/>
              <a:t>By </a:t>
            </a:r>
            <a:r>
              <a:rPr lang="en-US" sz="1400" dirty="0"/>
              <a:t>November 6, the Joint Typhoon Warning Centre (JTWC) assessed the system as a Category 5-equivalent super typhoon on the </a:t>
            </a:r>
            <a:r>
              <a:rPr lang="en-US" sz="1400" dirty="0" err="1"/>
              <a:t>Saffir</a:t>
            </a:r>
            <a:r>
              <a:rPr lang="en-US" sz="1400" dirty="0"/>
              <a:t>-Simpson hurricane wind </a:t>
            </a:r>
            <a:r>
              <a:rPr lang="en-US" sz="1400" dirty="0" smtClean="0"/>
              <a:t>scale</a:t>
            </a:r>
            <a:endParaRPr lang="en-US" sz="1400" dirty="0"/>
          </a:p>
          <a:p>
            <a:r>
              <a:rPr lang="en-US" sz="1400" dirty="0" smtClean="0"/>
              <a:t>The </a:t>
            </a:r>
            <a:r>
              <a:rPr lang="en-US" sz="1400" dirty="0"/>
              <a:t>storm passed over the island of </a:t>
            </a:r>
            <a:r>
              <a:rPr lang="en-US" sz="1400" dirty="0" err="1"/>
              <a:t>Kayangel</a:t>
            </a:r>
            <a:r>
              <a:rPr lang="en-US" sz="1400" dirty="0"/>
              <a:t> in Palau shortly after attaining this strength</a:t>
            </a:r>
            <a:r>
              <a:rPr lang="en-US" sz="1400" dirty="0" smtClean="0"/>
              <a:t>.”</a:t>
            </a:r>
            <a:endParaRPr lang="en-US" sz="1400" dirty="0"/>
          </a:p>
          <a:p>
            <a:endParaRPr lang="en-US" sz="1400" dirty="0"/>
          </a:p>
        </p:txBody>
      </p:sp>
      <p:pic>
        <p:nvPicPr>
          <p:cNvPr id="6" name="Picture 5" descr="Screen Shot 2013-12-22 at 9.26.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8716" y="112063"/>
            <a:ext cx="2678403" cy="6419088"/>
          </a:xfrm>
          <a:prstGeom prst="rect">
            <a:avLst/>
          </a:prstGeom>
        </p:spPr>
      </p:pic>
    </p:spTree>
    <p:extLst>
      <p:ext uri="{BB962C8B-B14F-4D97-AF65-F5344CB8AC3E}">
        <p14:creationId xmlns:p14="http://schemas.microsoft.com/office/powerpoint/2010/main" val="35014736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a:bodyPr>
          <a:lstStyle/>
          <a:p>
            <a:r>
              <a:rPr lang="en-US" dirty="0" err="1" smtClean="0"/>
              <a:t>Haiyan</a:t>
            </a:r>
            <a:r>
              <a:rPr lang="en-US" dirty="0"/>
              <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Typhoon_Haiyan</a:t>
            </a:r>
            <a:endParaRPr lang="en-US" sz="1600" dirty="0">
              <a:solidFill>
                <a:srgbClr val="800000"/>
              </a:solidFill>
            </a:endParaRPr>
          </a:p>
        </p:txBody>
      </p:sp>
      <p:sp>
        <p:nvSpPr>
          <p:cNvPr id="3" name="Content Placeholder 2"/>
          <p:cNvSpPr>
            <a:spLocks noGrp="1"/>
          </p:cNvSpPr>
          <p:nvPr>
            <p:ph sz="half" idx="1"/>
          </p:nvPr>
        </p:nvSpPr>
        <p:spPr>
          <a:xfrm>
            <a:off x="335809" y="358172"/>
            <a:ext cx="4038600" cy="6029398"/>
          </a:xfrm>
        </p:spPr>
        <p:txBody>
          <a:bodyPr>
            <a:noAutofit/>
          </a:bodyPr>
          <a:lstStyle/>
          <a:p>
            <a:r>
              <a:rPr lang="en-US" sz="1400" dirty="0" smtClean="0"/>
              <a:t>“At </a:t>
            </a:r>
            <a:r>
              <a:rPr lang="en-US" sz="1400" dirty="0"/>
              <a:t>1200 UTC on November 7, the Japan Meteorological Agency (JMA) upgraded the storm's maximum ten-minute sustained winds to 235 km/h (145 mph), the highest in relation to the cyclone. </a:t>
            </a:r>
            <a:endParaRPr lang="en-US" sz="1400" dirty="0" smtClean="0"/>
          </a:p>
          <a:p>
            <a:r>
              <a:rPr lang="en-US" sz="1400" dirty="0" smtClean="0"/>
              <a:t>The </a:t>
            </a:r>
            <a:r>
              <a:rPr lang="en-US" sz="1400" dirty="0"/>
              <a:t>Hong Kong Observatory put the storm's maximum ten-minute sustained winds at 260 km/h (160 mph) prior to landfall in the central Philippines, while the China Meteorological Administration estimated the maximum ten-minute sustained winds at the time to be around 75 m/s (270 km/h or 167 mph). </a:t>
            </a:r>
            <a:endParaRPr lang="en-US" sz="1400" dirty="0" smtClean="0"/>
          </a:p>
          <a:p>
            <a:r>
              <a:rPr lang="en-US" sz="1400" dirty="0" smtClean="0"/>
              <a:t>At </a:t>
            </a:r>
            <a:r>
              <a:rPr lang="en-US" sz="1400" dirty="0"/>
              <a:t>1800 UTC, the JTWC estimated the system's one-minute sustained winds to 315 km/h (196 mph), unofficially making </a:t>
            </a:r>
            <a:r>
              <a:rPr lang="en-US" sz="1400" dirty="0" err="1"/>
              <a:t>Haiyan</a:t>
            </a:r>
            <a:r>
              <a:rPr lang="en-US" sz="1400" dirty="0"/>
              <a:t> the fourth most intense tropical cyclone ever observed. </a:t>
            </a:r>
            <a:endParaRPr lang="en-US" sz="1400" dirty="0" smtClean="0"/>
          </a:p>
          <a:p>
            <a:r>
              <a:rPr lang="en-US" sz="1400" dirty="0" smtClean="0"/>
              <a:t>Several </a:t>
            </a:r>
            <a:r>
              <a:rPr lang="en-US" sz="1400" dirty="0"/>
              <a:t>hours later, the eye of the cyclone made its first landfall in the Philippines at </a:t>
            </a:r>
            <a:r>
              <a:rPr lang="en-US" sz="1400" dirty="0" err="1"/>
              <a:t>Guiuan</a:t>
            </a:r>
            <a:r>
              <a:rPr lang="en-US" sz="1400" dirty="0"/>
              <a:t>, Eastern Samar, without any change in </a:t>
            </a:r>
            <a:r>
              <a:rPr lang="en-US" sz="1400" dirty="0" smtClean="0"/>
              <a:t>intensity</a:t>
            </a:r>
            <a:endParaRPr lang="en-US" sz="1400" dirty="0"/>
          </a:p>
          <a:p>
            <a:r>
              <a:rPr lang="en-US" sz="1400" dirty="0" smtClean="0"/>
              <a:t>If </a:t>
            </a:r>
            <a:r>
              <a:rPr lang="en-US" sz="1400" dirty="0"/>
              <a:t>verified, this would make </a:t>
            </a:r>
            <a:r>
              <a:rPr lang="en-US" sz="1400" dirty="0" err="1"/>
              <a:t>Haiyan</a:t>
            </a:r>
            <a:r>
              <a:rPr lang="en-US" sz="1400" dirty="0"/>
              <a:t> the strongest tropical cyclone to make a landfall on record, surpassing the old record of 305 km/h (190 mph) set by Atlantic Hurricane Camille in 1969. </a:t>
            </a:r>
            <a:r>
              <a:rPr lang="en-US" sz="1400" dirty="0" smtClean="0"/>
              <a:t>“</a:t>
            </a:r>
            <a:endParaRPr lang="en-US" sz="1400" dirty="0"/>
          </a:p>
        </p:txBody>
      </p:sp>
      <p:pic>
        <p:nvPicPr>
          <p:cNvPr id="5" name="Content Placeholder 4" descr="image_22.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02" b="-875"/>
          <a:stretch/>
        </p:blipFill>
        <p:spPr>
          <a:xfrm>
            <a:off x="4869826" y="1578204"/>
            <a:ext cx="3630213" cy="3735433"/>
          </a:xfrm>
        </p:spPr>
      </p:pic>
      <p:sp>
        <p:nvSpPr>
          <p:cNvPr id="7" name="TextBox 6"/>
          <p:cNvSpPr txBox="1"/>
          <p:nvPr/>
        </p:nvSpPr>
        <p:spPr>
          <a:xfrm>
            <a:off x="4612853" y="5388321"/>
            <a:ext cx="4435435" cy="1384995"/>
          </a:xfrm>
          <a:prstGeom prst="rect">
            <a:avLst/>
          </a:prstGeom>
          <a:noFill/>
        </p:spPr>
        <p:txBody>
          <a:bodyPr wrap="square" rtlCol="0">
            <a:spAutoFit/>
          </a:bodyPr>
          <a:lstStyle/>
          <a:p>
            <a:pPr marL="285750" indent="-285750">
              <a:buFont typeface="Arial"/>
              <a:buChar char="•"/>
            </a:pPr>
            <a:r>
              <a:rPr lang="en-US" sz="1400" dirty="0">
                <a:solidFill>
                  <a:srgbClr val="800000"/>
                </a:solidFill>
                <a:latin typeface="Helvetica Neue Light"/>
                <a:cs typeface="Helvetica Neue Light"/>
              </a:rPr>
              <a:t>Typhoon </a:t>
            </a:r>
            <a:r>
              <a:rPr lang="en-US" sz="1400" dirty="0" err="1">
                <a:solidFill>
                  <a:srgbClr val="800000"/>
                </a:solidFill>
                <a:latin typeface="Helvetica Neue Light"/>
                <a:cs typeface="Helvetica Neue Light"/>
              </a:rPr>
              <a:t>Haiyan</a:t>
            </a:r>
            <a:r>
              <a:rPr lang="en-US" sz="1400" dirty="0">
                <a:solidFill>
                  <a:srgbClr val="800000"/>
                </a:solidFill>
                <a:latin typeface="Helvetica Neue Light"/>
                <a:cs typeface="Helvetica Neue Light"/>
              </a:rPr>
              <a:t> of 2013 was estimated from satellite imagery by NOAA to have a pressure possibly as low as 858 mbar though it is uncertain without direct </a:t>
            </a:r>
            <a:r>
              <a:rPr lang="en-US" sz="1400" dirty="0" err="1">
                <a:solidFill>
                  <a:srgbClr val="800000"/>
                </a:solidFill>
                <a:latin typeface="Helvetica Neue Light"/>
                <a:cs typeface="Helvetica Neue Light"/>
              </a:rPr>
              <a:t>obsevation</a:t>
            </a:r>
            <a:r>
              <a:rPr lang="en-US" sz="1400" dirty="0" smtClean="0">
                <a:solidFill>
                  <a:srgbClr val="800000"/>
                </a:solidFill>
                <a:latin typeface="Helvetica Neue Light"/>
                <a:cs typeface="Helvetica Neue Light"/>
              </a:rPr>
              <a:t>.</a:t>
            </a:r>
          </a:p>
          <a:p>
            <a:pPr marL="285750" indent="-285750">
              <a:buFont typeface="Arial"/>
              <a:buChar char="•"/>
            </a:pPr>
            <a:r>
              <a:rPr lang="en-US" sz="1400" dirty="0" smtClean="0">
                <a:solidFill>
                  <a:srgbClr val="800000"/>
                </a:solidFill>
                <a:latin typeface="Helvetica Neue Light"/>
                <a:cs typeface="Helvetica Neue Light"/>
              </a:rPr>
              <a:t>So </a:t>
            </a:r>
            <a:r>
              <a:rPr lang="en-US" sz="1400" dirty="0">
                <a:solidFill>
                  <a:srgbClr val="800000"/>
                </a:solidFill>
                <a:latin typeface="Helvetica Neue Light"/>
                <a:cs typeface="Helvetica Neue Light"/>
              </a:rPr>
              <a:t>far, due to lack of direct observations, it is unknown if </a:t>
            </a:r>
            <a:r>
              <a:rPr lang="en-US" sz="1400" dirty="0" smtClean="0">
                <a:solidFill>
                  <a:srgbClr val="800000"/>
                </a:solidFill>
                <a:latin typeface="Helvetica Neue Light"/>
                <a:cs typeface="Helvetica Neue Light"/>
              </a:rPr>
              <a:t>Typhoon Tip </a:t>
            </a:r>
            <a:r>
              <a:rPr lang="en-US" sz="1400" dirty="0">
                <a:solidFill>
                  <a:srgbClr val="800000"/>
                </a:solidFill>
                <a:latin typeface="Helvetica Neue Light"/>
                <a:cs typeface="Helvetica Neue Light"/>
              </a:rPr>
              <a:t>maintains the world record </a:t>
            </a:r>
          </a:p>
        </p:txBody>
      </p:sp>
    </p:spTree>
    <p:extLst>
      <p:ext uri="{BB962C8B-B14F-4D97-AF65-F5344CB8AC3E}">
        <p14:creationId xmlns:p14="http://schemas.microsoft.com/office/powerpoint/2010/main" val="4030905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78" y="65357"/>
            <a:ext cx="5969511" cy="896501"/>
          </a:xfrm>
        </p:spPr>
        <p:txBody>
          <a:bodyPr>
            <a:normAutofit fontScale="90000"/>
          </a:bodyPr>
          <a:lstStyle/>
          <a:p>
            <a:r>
              <a:rPr lang="en-US" dirty="0" smtClean="0"/>
              <a:t>Hurricane Sandy</a:t>
            </a:r>
            <a:br>
              <a:rPr lang="en-US" dirty="0" smtClean="0"/>
            </a:br>
            <a:r>
              <a:rPr lang="en-US" sz="2000" dirty="0" smtClean="0"/>
              <a:t> </a:t>
            </a: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Hurricane_Sandy</a:t>
            </a:r>
            <a:endParaRPr lang="en-US" sz="1600" dirty="0">
              <a:solidFill>
                <a:srgbClr val="800000"/>
              </a:solidFill>
            </a:endParaRPr>
          </a:p>
        </p:txBody>
      </p:sp>
      <p:sp>
        <p:nvSpPr>
          <p:cNvPr id="3" name="Content Placeholder 2"/>
          <p:cNvSpPr>
            <a:spLocks noGrp="1"/>
          </p:cNvSpPr>
          <p:nvPr>
            <p:ph sz="half" idx="1"/>
          </p:nvPr>
        </p:nvSpPr>
        <p:spPr>
          <a:xfrm>
            <a:off x="279778" y="915164"/>
            <a:ext cx="5444268" cy="5416361"/>
          </a:xfrm>
        </p:spPr>
        <p:txBody>
          <a:bodyPr>
            <a:noAutofit/>
          </a:bodyPr>
          <a:lstStyle/>
          <a:p>
            <a:r>
              <a:rPr lang="en-US" sz="1400" dirty="0" smtClean="0"/>
              <a:t>“Hurricane </a:t>
            </a:r>
            <a:r>
              <a:rPr lang="en-US" sz="1400" dirty="0"/>
              <a:t>Sandy (unofficially known as "</a:t>
            </a:r>
            <a:r>
              <a:rPr lang="en-US" sz="1400" dirty="0" err="1"/>
              <a:t>Superstorm</a:t>
            </a:r>
            <a:r>
              <a:rPr lang="en-US" sz="1400" dirty="0"/>
              <a:t> Sandy") was the deadliest and most destructive hurricane of the 2012 Atlantic hurricane season, as well as the second-costliest hurricane in United States history. </a:t>
            </a:r>
            <a:endParaRPr lang="en-US" sz="1400" dirty="0" smtClean="0"/>
          </a:p>
          <a:p>
            <a:r>
              <a:rPr lang="en-US" sz="1400" dirty="0" smtClean="0"/>
              <a:t>Sandy </a:t>
            </a:r>
            <a:r>
              <a:rPr lang="en-US" sz="1400" dirty="0"/>
              <a:t>was a Category 3 storm at its peak intensity when it made landfall in Cuba</a:t>
            </a:r>
            <a:r>
              <a:rPr lang="en-US" sz="1400" dirty="0" smtClean="0"/>
              <a:t>. </a:t>
            </a:r>
          </a:p>
          <a:p>
            <a:r>
              <a:rPr lang="en-US" sz="1400" dirty="0" smtClean="0"/>
              <a:t>While </a:t>
            </a:r>
            <a:r>
              <a:rPr lang="en-US" sz="1400" dirty="0"/>
              <a:t>it was a Category 2 storm off the coast of the Northeastern United States, the storm became the largest Atlantic hurricane on record (as measured by diameter, with winds spanning 1,100 miles (1,800 km))</a:t>
            </a:r>
            <a:r>
              <a:rPr lang="en-US" sz="1400" dirty="0" smtClean="0"/>
              <a:t>.</a:t>
            </a:r>
          </a:p>
          <a:p>
            <a:r>
              <a:rPr lang="en-US" sz="1400" dirty="0" smtClean="0"/>
              <a:t>Estimates </a:t>
            </a:r>
            <a:r>
              <a:rPr lang="en-US" sz="1400" dirty="0"/>
              <a:t>as of June 2013 assess damage to have been over $68 billion (2013 USD), a total surpassed only by Hurricane Katrina</a:t>
            </a:r>
            <a:r>
              <a:rPr lang="en-US" sz="1400" dirty="0" smtClean="0"/>
              <a:t>. </a:t>
            </a:r>
          </a:p>
          <a:p>
            <a:r>
              <a:rPr lang="en-US" sz="1400" dirty="0" smtClean="0"/>
              <a:t>At </a:t>
            </a:r>
            <a:r>
              <a:rPr lang="en-US" sz="1400" dirty="0"/>
              <a:t>least 286 people were killed along the path of the storm in seven countries</a:t>
            </a:r>
            <a:r>
              <a:rPr lang="en-US" sz="1400" dirty="0" smtClean="0"/>
              <a:t>.</a:t>
            </a:r>
          </a:p>
          <a:p>
            <a:r>
              <a:rPr lang="en-US" sz="1400" dirty="0"/>
              <a:t>In the United States, Hurricane Sandy affected 24 states, including the entire eastern seaboard from Florida to Maine and west across the Appalachian Mountains to Michigan and Wisconsin, with particularly severe damage in New Jersey and New York. </a:t>
            </a:r>
            <a:endParaRPr lang="en-US" sz="1400" dirty="0" smtClean="0"/>
          </a:p>
          <a:p>
            <a:r>
              <a:rPr lang="en-US" sz="1400" dirty="0" smtClean="0"/>
              <a:t>Its </a:t>
            </a:r>
            <a:r>
              <a:rPr lang="en-US" sz="1400" dirty="0"/>
              <a:t>storm surge hit New York City on October 29, flooding streets, tunnels and subway lines and cutting power in and around the city</a:t>
            </a:r>
            <a:r>
              <a:rPr lang="en-US" sz="1400" dirty="0" smtClean="0"/>
              <a:t>.</a:t>
            </a:r>
          </a:p>
          <a:p>
            <a:r>
              <a:rPr lang="en-US" sz="1400" dirty="0" smtClean="0"/>
              <a:t>Damage </a:t>
            </a:r>
            <a:r>
              <a:rPr lang="en-US" sz="1400" dirty="0"/>
              <a:t>in the United States amounted to $65 billion (2013 USD)</a:t>
            </a:r>
            <a:r>
              <a:rPr lang="en-US" sz="1400" dirty="0" smtClean="0"/>
              <a:t>.”</a:t>
            </a:r>
            <a:endParaRPr lang="en-US" sz="1400" dirty="0"/>
          </a:p>
          <a:p>
            <a:endParaRPr lang="en-US" sz="1400" dirty="0" smtClean="0"/>
          </a:p>
          <a:p>
            <a:endParaRPr lang="en-US" sz="1400" dirty="0"/>
          </a:p>
          <a:p>
            <a:pPr marL="0" indent="0">
              <a:buNone/>
            </a:pPr>
            <a:endParaRPr lang="en-US" sz="1600" dirty="0"/>
          </a:p>
        </p:txBody>
      </p:sp>
      <p:pic>
        <p:nvPicPr>
          <p:cNvPr id="5" name="Picture 4" descr="Screen Shot 2013-12-22 at 7.59.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4635" y="445076"/>
            <a:ext cx="2797493" cy="6235489"/>
          </a:xfrm>
          <a:prstGeom prst="rect">
            <a:avLst/>
          </a:prstGeom>
        </p:spPr>
      </p:pic>
    </p:spTree>
    <p:extLst>
      <p:ext uri="{BB962C8B-B14F-4D97-AF65-F5344CB8AC3E}">
        <p14:creationId xmlns:p14="http://schemas.microsoft.com/office/powerpoint/2010/main" val="139368455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fontScale="90000"/>
          </a:bodyPr>
          <a:lstStyle/>
          <a:p>
            <a:r>
              <a:rPr lang="en-US" dirty="0" err="1" smtClean="0"/>
              <a:t>Haiyan</a:t>
            </a:r>
            <a:r>
              <a:rPr lang="en-US" dirty="0"/>
              <a:t> </a:t>
            </a:r>
            <a:r>
              <a:rPr lang="en-US" dirty="0" smtClean="0"/>
              <a:t>&amp; Climate</a:t>
            </a:r>
            <a:r>
              <a:rPr lang="en-US" dirty="0"/>
              <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Typhoon_Haiyan</a:t>
            </a:r>
            <a:endParaRPr lang="en-US" sz="1800" dirty="0">
              <a:solidFill>
                <a:srgbClr val="800000"/>
              </a:solidFill>
            </a:endParaRPr>
          </a:p>
        </p:txBody>
      </p:sp>
      <p:sp>
        <p:nvSpPr>
          <p:cNvPr id="3" name="Content Placeholder 2"/>
          <p:cNvSpPr>
            <a:spLocks noGrp="1"/>
          </p:cNvSpPr>
          <p:nvPr>
            <p:ph sz="half" idx="1"/>
          </p:nvPr>
        </p:nvSpPr>
        <p:spPr>
          <a:xfrm>
            <a:off x="457200" y="308407"/>
            <a:ext cx="4433502" cy="5775503"/>
          </a:xfrm>
        </p:spPr>
        <p:txBody>
          <a:bodyPr>
            <a:noAutofit/>
          </a:bodyPr>
          <a:lstStyle/>
          <a:p>
            <a:r>
              <a:rPr lang="en-US" sz="1600" dirty="0" smtClean="0"/>
              <a:t>“Gradually </a:t>
            </a:r>
            <a:r>
              <a:rPr lang="en-US" sz="1600" dirty="0"/>
              <a:t>weakening, the storm made five additional landfalls in the country before emerging over the South China Sea. </a:t>
            </a:r>
            <a:endParaRPr lang="en-US" sz="1600" dirty="0" smtClean="0"/>
          </a:p>
          <a:p>
            <a:r>
              <a:rPr lang="en-US" sz="1600" dirty="0" smtClean="0"/>
              <a:t>The </a:t>
            </a:r>
            <a:r>
              <a:rPr lang="en-US" sz="1600" dirty="0"/>
              <a:t>cyclone caused catastrophic destruction in the </a:t>
            </a:r>
            <a:r>
              <a:rPr lang="en-US" sz="1600" dirty="0" err="1"/>
              <a:t>Visayas</a:t>
            </a:r>
            <a:r>
              <a:rPr lang="en-US" sz="1600" dirty="0"/>
              <a:t>, particularly on Samar and Leyte</a:t>
            </a:r>
            <a:r>
              <a:rPr lang="en-US" sz="1600" dirty="0" smtClean="0"/>
              <a:t>.</a:t>
            </a:r>
          </a:p>
          <a:p>
            <a:r>
              <a:rPr lang="en-US" sz="1600" dirty="0" smtClean="0"/>
              <a:t>According </a:t>
            </a:r>
            <a:r>
              <a:rPr lang="en-US" sz="1600" dirty="0"/>
              <a:t>to UN officials, about 11 million people have been affected and many have been left homeless</a:t>
            </a:r>
            <a:r>
              <a:rPr lang="en-US" sz="1600" dirty="0" smtClean="0"/>
              <a:t>.</a:t>
            </a:r>
          </a:p>
          <a:p>
            <a:r>
              <a:rPr lang="en-US" sz="1600" dirty="0"/>
              <a:t>Both political leaders and climatologists have connected the typhoon to climate change. </a:t>
            </a:r>
            <a:endParaRPr lang="en-US" sz="1600" dirty="0" smtClean="0"/>
          </a:p>
          <a:p>
            <a:r>
              <a:rPr lang="en-US" sz="1600" dirty="0" smtClean="0"/>
              <a:t>Climatologists </a:t>
            </a:r>
            <a:r>
              <a:rPr lang="en-US" sz="1600" dirty="0"/>
              <a:t>have consequently published analyses correlating the increasing intensity of storms with the progression of global warming</a:t>
            </a:r>
            <a:r>
              <a:rPr lang="en-US" sz="1600" dirty="0" smtClean="0"/>
              <a:t>.</a:t>
            </a:r>
          </a:p>
          <a:p>
            <a:r>
              <a:rPr lang="en-US" sz="1600" dirty="0" smtClean="0"/>
              <a:t>As </a:t>
            </a:r>
            <a:r>
              <a:rPr lang="en-US" sz="1600" dirty="0" err="1" smtClean="0"/>
              <a:t>Yeb</a:t>
            </a:r>
            <a:r>
              <a:rPr lang="en-US" sz="1600" dirty="0" smtClean="0"/>
              <a:t> </a:t>
            </a:r>
            <a:r>
              <a:rPr lang="en-US" sz="1600" dirty="0" err="1" smtClean="0"/>
              <a:t>Saño</a:t>
            </a:r>
            <a:r>
              <a:rPr lang="en-US" sz="1600" dirty="0" smtClean="0"/>
              <a:t> </a:t>
            </a:r>
            <a:r>
              <a:rPr lang="en-US" sz="1600" dirty="0"/>
              <a:t>continued his hunger </a:t>
            </a:r>
            <a:r>
              <a:rPr lang="en-US" sz="1600" dirty="0" smtClean="0"/>
              <a:t>strike (box at right), </a:t>
            </a:r>
            <a:r>
              <a:rPr lang="en-US" sz="1600" dirty="0"/>
              <a:t>several delegates, including American delegate Collin Reese, joined him in fasting. </a:t>
            </a:r>
            <a:endParaRPr lang="en-US" sz="1600" dirty="0" smtClean="0"/>
          </a:p>
          <a:p>
            <a:r>
              <a:rPr lang="en-US" sz="1600" dirty="0" smtClean="0"/>
              <a:t>Sixty </a:t>
            </a:r>
            <a:r>
              <a:rPr lang="en-US" sz="1600" dirty="0"/>
              <a:t>people from Climate Action Network, an umbrella group of environmental non-governmental </a:t>
            </a:r>
            <a:r>
              <a:rPr lang="en-US" sz="1600" dirty="0" err="1"/>
              <a:t>organisations</a:t>
            </a:r>
            <a:r>
              <a:rPr lang="en-US" sz="1600" dirty="0"/>
              <a:t>, also joined the hunger strike</a:t>
            </a:r>
            <a:r>
              <a:rPr lang="en-US" sz="1600" dirty="0" smtClean="0"/>
              <a:t>.”</a:t>
            </a:r>
            <a:endParaRPr lang="en-US" sz="1600" dirty="0"/>
          </a:p>
          <a:p>
            <a:pPr marL="0" indent="0">
              <a:buNone/>
            </a:pPr>
            <a:endParaRPr lang="en-US" sz="1600" dirty="0" smtClean="0"/>
          </a:p>
          <a:p>
            <a:endParaRPr lang="en-US" sz="1600" dirty="0"/>
          </a:p>
          <a:p>
            <a:endParaRPr lang="en-US" sz="1600" dirty="0"/>
          </a:p>
        </p:txBody>
      </p:sp>
      <p:pic>
        <p:nvPicPr>
          <p:cNvPr id="5" name="Content Placeholder 4" descr="Radar_loop_of_Typhoon_Haiyan_(Yolanda)_making_landfall_on_Leyte_Island.gif"/>
          <p:cNvPicPr>
            <a:picLocks noGrp="1" noChangeAspect="1"/>
          </p:cNvPicPr>
          <p:nvPr>
            <p:ph sz="half" idx="2"/>
          </p:nvPr>
        </p:nvPicPr>
        <p:blipFill>
          <a:blip r:embed="rId2">
            <a:extLst>
              <a:ext uri="{28A0092B-C50C-407E-A947-70E740481C1C}">
                <a14:useLocalDpi xmlns:a14="http://schemas.microsoft.com/office/drawing/2010/main" val="0"/>
              </a:ext>
            </a:extLst>
          </a:blip>
          <a:srcRect t="-6034" b="-6034"/>
          <a:stretch>
            <a:fillRect/>
          </a:stretch>
        </p:blipFill>
        <p:spPr>
          <a:xfrm>
            <a:off x="5137136" y="1458045"/>
            <a:ext cx="3066285" cy="3436313"/>
          </a:xfrm>
        </p:spPr>
      </p:pic>
      <p:sp>
        <p:nvSpPr>
          <p:cNvPr id="6" name="TextBox 5"/>
          <p:cNvSpPr txBox="1"/>
          <p:nvPr/>
        </p:nvSpPr>
        <p:spPr>
          <a:xfrm>
            <a:off x="4890702" y="4985054"/>
            <a:ext cx="3857588" cy="1384995"/>
          </a:xfrm>
          <a:prstGeom prst="rect">
            <a:avLst/>
          </a:prstGeom>
          <a:noFill/>
        </p:spPr>
        <p:txBody>
          <a:bodyPr wrap="square" rtlCol="0">
            <a:spAutoFit/>
          </a:bodyPr>
          <a:lstStyle/>
          <a:p>
            <a:pPr algn="ctr"/>
            <a:r>
              <a:rPr lang="en-US" sz="1400" dirty="0">
                <a:solidFill>
                  <a:srgbClr val="800000"/>
                </a:solidFill>
                <a:latin typeface="Helvetica Neue Light"/>
                <a:cs typeface="Helvetica Neue Light"/>
              </a:rPr>
              <a:t>During the 2013 United Nations Climate Change Conference (which was coincidentally held concurrently with the typhoon), </a:t>
            </a:r>
            <a:r>
              <a:rPr lang="en-US" sz="1400" dirty="0" err="1">
                <a:solidFill>
                  <a:srgbClr val="800000"/>
                </a:solidFill>
                <a:latin typeface="Helvetica Neue Light"/>
                <a:cs typeface="Helvetica Neue Light"/>
              </a:rPr>
              <a:t>Yeb</a:t>
            </a:r>
            <a:r>
              <a:rPr lang="en-US" sz="1400" dirty="0">
                <a:solidFill>
                  <a:srgbClr val="800000"/>
                </a:solidFill>
                <a:latin typeface="Helvetica Neue Light"/>
                <a:cs typeface="Helvetica Neue Light"/>
              </a:rPr>
              <a:t> </a:t>
            </a:r>
            <a:r>
              <a:rPr lang="en-US" sz="1400" dirty="0" err="1">
                <a:solidFill>
                  <a:srgbClr val="800000"/>
                </a:solidFill>
                <a:latin typeface="Helvetica Neue Light"/>
                <a:cs typeface="Helvetica Neue Light"/>
              </a:rPr>
              <a:t>Saño</a:t>
            </a:r>
            <a:r>
              <a:rPr lang="en-US" sz="1400" dirty="0">
                <a:solidFill>
                  <a:srgbClr val="800000"/>
                </a:solidFill>
                <a:latin typeface="Helvetica Neue Light"/>
                <a:cs typeface="Helvetica Neue Light"/>
              </a:rPr>
              <a:t>, the lead negotiator of the Philippines delegation, received a standing ovation when he declared a hunger </a:t>
            </a:r>
            <a:r>
              <a:rPr lang="en-US" sz="1400" dirty="0" smtClean="0">
                <a:solidFill>
                  <a:srgbClr val="800000"/>
                </a:solidFill>
                <a:latin typeface="Helvetica Neue Light"/>
                <a:cs typeface="Helvetica Neue Light"/>
              </a:rPr>
              <a:t>strike in solidarity with his country.</a:t>
            </a:r>
            <a:endParaRPr lang="en-US" sz="1400" dirty="0">
              <a:solidFill>
                <a:srgbClr val="800000"/>
              </a:solidFill>
              <a:latin typeface="Helvetica Neue Light"/>
              <a:cs typeface="Helvetica Neue Light"/>
            </a:endParaRPr>
          </a:p>
        </p:txBody>
      </p:sp>
    </p:spTree>
    <p:extLst>
      <p:ext uri="{BB962C8B-B14F-4D97-AF65-F5344CB8AC3E}">
        <p14:creationId xmlns:p14="http://schemas.microsoft.com/office/powerpoint/2010/main" val="226739965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274638"/>
            <a:ext cx="4038600" cy="1143000"/>
          </a:xfrm>
        </p:spPr>
        <p:txBody>
          <a:bodyPr>
            <a:normAutofit/>
          </a:bodyPr>
          <a:lstStyle/>
          <a:p>
            <a:r>
              <a:rPr lang="en-US" dirty="0"/>
              <a:t>Impacts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Typhoon_Haiyan</a:t>
            </a:r>
            <a:endParaRPr lang="en-US" sz="1600" dirty="0">
              <a:solidFill>
                <a:srgbClr val="800000"/>
              </a:solidFill>
            </a:endParaRPr>
          </a:p>
        </p:txBody>
      </p:sp>
      <p:sp>
        <p:nvSpPr>
          <p:cNvPr id="3" name="Content Placeholder 2"/>
          <p:cNvSpPr>
            <a:spLocks noGrp="1"/>
          </p:cNvSpPr>
          <p:nvPr>
            <p:ph sz="half" idx="1"/>
          </p:nvPr>
        </p:nvSpPr>
        <p:spPr>
          <a:xfrm>
            <a:off x="457199" y="236937"/>
            <a:ext cx="4262895" cy="5728117"/>
          </a:xfrm>
        </p:spPr>
        <p:txBody>
          <a:bodyPr>
            <a:noAutofit/>
          </a:bodyPr>
          <a:lstStyle/>
          <a:p>
            <a:r>
              <a:rPr lang="en-US" sz="1600" dirty="0" smtClean="0"/>
              <a:t>“Typhoon </a:t>
            </a:r>
            <a:r>
              <a:rPr lang="en-US" sz="1600" dirty="0" err="1" smtClean="0"/>
              <a:t>Haiyan</a:t>
            </a:r>
            <a:r>
              <a:rPr lang="en-US" sz="1600" dirty="0" smtClean="0"/>
              <a:t> caused </a:t>
            </a:r>
            <a:r>
              <a:rPr lang="en-US" sz="1600" dirty="0"/>
              <a:t>catastrophic damage throughout much of Leyte and Samar islands, where cities and towns were largely destroyed</a:t>
            </a:r>
            <a:r>
              <a:rPr lang="en-US" sz="1600" dirty="0" smtClean="0"/>
              <a:t>.</a:t>
            </a:r>
          </a:p>
          <a:p>
            <a:r>
              <a:rPr lang="en-US" sz="1600" dirty="0" smtClean="0"/>
              <a:t>As </a:t>
            </a:r>
            <a:r>
              <a:rPr lang="en-US" sz="1600" dirty="0"/>
              <a:t>of 6:00 a.m. local time on December 16, the National Disaster Risk Reduction and Management Council (NDRRMC) confirmed 6,069 fatalities across the country, 5,715 of those taking place in the Eastern </a:t>
            </a:r>
            <a:r>
              <a:rPr lang="en-US" sz="1600" dirty="0" err="1"/>
              <a:t>Visayas</a:t>
            </a:r>
            <a:r>
              <a:rPr lang="en-US" sz="1600" dirty="0" smtClean="0"/>
              <a:t>.</a:t>
            </a:r>
          </a:p>
          <a:p>
            <a:r>
              <a:rPr lang="en-US" sz="1600" dirty="0" smtClean="0"/>
              <a:t>The </a:t>
            </a:r>
            <a:r>
              <a:rPr lang="en-US" sz="1600" dirty="0"/>
              <a:t>actual death toll remains unclear, with the total loss of life estimated as low as 2,500 by President </a:t>
            </a:r>
            <a:r>
              <a:rPr lang="en-US" sz="1600" dirty="0" err="1"/>
              <a:t>Benigno</a:t>
            </a:r>
            <a:r>
              <a:rPr lang="en-US" sz="1600" dirty="0"/>
              <a:t> Aquino III. </a:t>
            </a:r>
            <a:endParaRPr lang="en-US" sz="1600" dirty="0" smtClean="0"/>
          </a:p>
          <a:p>
            <a:r>
              <a:rPr lang="en-US" sz="1600" dirty="0" smtClean="0"/>
              <a:t>As </a:t>
            </a:r>
            <a:r>
              <a:rPr lang="en-US" sz="1600" dirty="0"/>
              <a:t>of November 13, Red Cross estimated that 22,000 people were missing while approximately 65,500 people were listed as such through Google Person Finder</a:t>
            </a:r>
            <a:r>
              <a:rPr lang="en-US" sz="1600" dirty="0" smtClean="0"/>
              <a:t>.</a:t>
            </a:r>
          </a:p>
          <a:p>
            <a:r>
              <a:rPr lang="en-US" sz="1600" dirty="0" smtClean="0"/>
              <a:t> </a:t>
            </a:r>
            <a:r>
              <a:rPr lang="en-US" sz="1600" dirty="0"/>
              <a:t>Google, however, cautioned that this value is not to be read into, as shown during the 2011 </a:t>
            </a:r>
            <a:r>
              <a:rPr lang="en-US" sz="1600" dirty="0" err="1"/>
              <a:t>Tōhoku</a:t>
            </a:r>
            <a:r>
              <a:rPr lang="en-US" sz="1600" dirty="0"/>
              <a:t> earthquake and tsunami when more than 600,000 names were listed in contrast to the final death toll of roughly 20,000</a:t>
            </a:r>
            <a:r>
              <a:rPr lang="en-US" sz="1600" dirty="0" smtClean="0"/>
              <a:t>.”</a:t>
            </a:r>
            <a:endParaRPr lang="en-US" sz="1600" dirty="0"/>
          </a:p>
          <a:p>
            <a:endParaRPr lang="en-US" sz="1600" dirty="0"/>
          </a:p>
        </p:txBody>
      </p:sp>
      <p:pic>
        <p:nvPicPr>
          <p:cNvPr id="5" name="Content Placeholder 4" descr="Screen Shot 2013-12-23 at 10.05.47 AM.png"/>
          <p:cNvPicPr>
            <a:picLocks noGrp="1" noChangeAspect="1"/>
          </p:cNvPicPr>
          <p:nvPr>
            <p:ph sz="half" idx="2"/>
          </p:nvPr>
        </p:nvPicPr>
        <p:blipFill>
          <a:blip r:embed="rId2">
            <a:extLst>
              <a:ext uri="{28A0092B-C50C-407E-A947-70E740481C1C}">
                <a14:useLocalDpi xmlns:a14="http://schemas.microsoft.com/office/drawing/2010/main" val="0"/>
              </a:ext>
            </a:extLst>
          </a:blip>
          <a:srcRect l="-6561" r="-6561"/>
          <a:stretch>
            <a:fillRect/>
          </a:stretch>
        </p:blipFill>
        <p:spPr/>
      </p:pic>
    </p:spTree>
    <p:extLst>
      <p:ext uri="{BB962C8B-B14F-4D97-AF65-F5344CB8AC3E}">
        <p14:creationId xmlns:p14="http://schemas.microsoft.com/office/powerpoint/2010/main" val="403300169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iyan-peak.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5300" y="0"/>
            <a:ext cx="5611813" cy="6858000"/>
          </a:xfrm>
          <a:prstGeom prst="rect">
            <a:avLst/>
          </a:prstGeom>
        </p:spPr>
      </p:pic>
      <p:sp>
        <p:nvSpPr>
          <p:cNvPr id="2" name="TextBox 1"/>
          <p:cNvSpPr txBox="1"/>
          <p:nvPr/>
        </p:nvSpPr>
        <p:spPr>
          <a:xfrm>
            <a:off x="121391" y="2605456"/>
            <a:ext cx="1438015" cy="646331"/>
          </a:xfrm>
          <a:prstGeom prst="rect">
            <a:avLst/>
          </a:prstGeom>
          <a:noFill/>
        </p:spPr>
        <p:txBody>
          <a:bodyPr wrap="square" rtlCol="0">
            <a:spAutoFit/>
          </a:bodyPr>
          <a:lstStyle/>
          <a:p>
            <a:pPr algn="ctr"/>
            <a:r>
              <a:rPr lang="en-US" dirty="0" smtClean="0">
                <a:solidFill>
                  <a:srgbClr val="FF0000"/>
                </a:solidFill>
                <a:latin typeface="Helvetica Neue Light"/>
                <a:cs typeface="Helvetica Neue Light"/>
              </a:rPr>
              <a:t>Steve Ward</a:t>
            </a:r>
          </a:p>
          <a:p>
            <a:pPr algn="ctr"/>
            <a:r>
              <a:rPr lang="en-US" dirty="0" smtClean="0">
                <a:solidFill>
                  <a:srgbClr val="FF0000"/>
                </a:solidFill>
                <a:latin typeface="Helvetica Neue Light"/>
                <a:cs typeface="Helvetica Neue Light"/>
              </a:rPr>
              <a:t>Video</a:t>
            </a:r>
            <a:endParaRPr lang="en-US" dirty="0">
              <a:solidFill>
                <a:srgbClr val="FF0000"/>
              </a:solidFill>
              <a:latin typeface="Helvetica Neue Light"/>
              <a:cs typeface="Helvetica Neue Light"/>
            </a:endParaRPr>
          </a:p>
        </p:txBody>
      </p:sp>
    </p:spTree>
    <p:extLst>
      <p:ext uri="{BB962C8B-B14F-4D97-AF65-F5344CB8AC3E}">
        <p14:creationId xmlns:p14="http://schemas.microsoft.com/office/powerpoint/2010/main" val="140647972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Impacts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Typhoon_Haiyan</a:t>
            </a:r>
            <a:endParaRPr lang="en-US" sz="1600" dirty="0">
              <a:solidFill>
                <a:srgbClr val="800000"/>
              </a:solidFill>
            </a:endParaRPr>
          </a:p>
        </p:txBody>
      </p:sp>
      <p:sp>
        <p:nvSpPr>
          <p:cNvPr id="6" name="Content Placeholder 5"/>
          <p:cNvSpPr>
            <a:spLocks noGrp="1"/>
          </p:cNvSpPr>
          <p:nvPr>
            <p:ph idx="1"/>
          </p:nvPr>
        </p:nvSpPr>
        <p:spPr/>
        <p:txBody>
          <a:bodyPr>
            <a:noAutofit/>
          </a:bodyPr>
          <a:lstStyle/>
          <a:p>
            <a:r>
              <a:rPr lang="en-US" sz="1600" dirty="0" smtClean="0"/>
              <a:t>“In </a:t>
            </a:r>
            <a:r>
              <a:rPr lang="en-US" sz="1600" dirty="0" err="1"/>
              <a:t>Surigao</a:t>
            </a:r>
            <a:r>
              <a:rPr lang="en-US" sz="1600" dirty="0"/>
              <a:t> City, 281.9 mm (11.10 in) of rainfall was recorded, much of which fell in under 12 hours</a:t>
            </a:r>
            <a:r>
              <a:rPr lang="en-US" sz="1600" dirty="0" smtClean="0"/>
              <a:t>.</a:t>
            </a:r>
          </a:p>
          <a:p>
            <a:r>
              <a:rPr lang="en-US" sz="1600" dirty="0" smtClean="0"/>
              <a:t>Storm </a:t>
            </a:r>
            <a:r>
              <a:rPr lang="en-US" sz="1600" dirty="0"/>
              <a:t>surges were also recorded in many places. In the island of Leyte and Samar, PAGASA measured 5–6 meter (15–19 </a:t>
            </a:r>
            <a:r>
              <a:rPr lang="en-US" sz="1600" dirty="0" err="1"/>
              <a:t>ft</a:t>
            </a:r>
            <a:r>
              <a:rPr lang="en-US" sz="1600" dirty="0"/>
              <a:t>) waves</a:t>
            </a:r>
            <a:r>
              <a:rPr lang="en-US" sz="1600" dirty="0" smtClean="0"/>
              <a:t>.</a:t>
            </a:r>
          </a:p>
          <a:p>
            <a:r>
              <a:rPr lang="en-US" sz="1600" dirty="0" smtClean="0"/>
              <a:t>In </a:t>
            </a:r>
            <a:r>
              <a:rPr lang="en-US" sz="1600" dirty="0" err="1"/>
              <a:t>Tacloban</a:t>
            </a:r>
            <a:r>
              <a:rPr lang="en-US" sz="1600" dirty="0"/>
              <a:t>, Leyte, the terminal building of </a:t>
            </a:r>
            <a:r>
              <a:rPr lang="en-US" sz="1600" dirty="0" err="1"/>
              <a:t>Tacloban</a:t>
            </a:r>
            <a:r>
              <a:rPr lang="en-US" sz="1600" dirty="0"/>
              <a:t> Airport was destroyed by a 5.2 m (17 </a:t>
            </a:r>
            <a:r>
              <a:rPr lang="en-US" sz="1600" dirty="0" err="1"/>
              <a:t>ft</a:t>
            </a:r>
            <a:r>
              <a:rPr lang="en-US" sz="1600" dirty="0"/>
              <a:t>) storm surge up to the height of the second story</a:t>
            </a:r>
            <a:r>
              <a:rPr lang="en-US" sz="1600" dirty="0" smtClean="0"/>
              <a:t>.</a:t>
            </a:r>
          </a:p>
          <a:p>
            <a:r>
              <a:rPr lang="en-US" sz="1600" dirty="0" smtClean="0"/>
              <a:t>Along </a:t>
            </a:r>
            <a:r>
              <a:rPr lang="en-US" sz="1600" dirty="0"/>
              <a:t>the airport, a storm surge of 4 m (13 </a:t>
            </a:r>
            <a:r>
              <a:rPr lang="en-US" sz="1600" dirty="0" err="1"/>
              <a:t>ft</a:t>
            </a:r>
            <a:r>
              <a:rPr lang="en-US" sz="1600" dirty="0"/>
              <a:t>) was estimated</a:t>
            </a:r>
            <a:r>
              <a:rPr lang="en-US" sz="1600" dirty="0" smtClean="0"/>
              <a:t>. </a:t>
            </a:r>
          </a:p>
          <a:p>
            <a:r>
              <a:rPr lang="en-US" sz="1600" dirty="0" smtClean="0"/>
              <a:t>Waves </a:t>
            </a:r>
            <a:r>
              <a:rPr lang="en-US" sz="1600" dirty="0"/>
              <a:t>of 4.6 m (15 </a:t>
            </a:r>
            <a:r>
              <a:rPr lang="en-US" sz="1600" dirty="0" err="1"/>
              <a:t>ft</a:t>
            </a:r>
            <a:r>
              <a:rPr lang="en-US" sz="1600" dirty="0"/>
              <a:t>) were also estimated</a:t>
            </a:r>
            <a:r>
              <a:rPr lang="en-US" sz="1600" dirty="0" smtClean="0"/>
              <a:t>.</a:t>
            </a:r>
          </a:p>
          <a:p>
            <a:r>
              <a:rPr lang="en-US" sz="1600" dirty="0" smtClean="0"/>
              <a:t>On </a:t>
            </a:r>
            <a:r>
              <a:rPr lang="en-US" sz="1600" dirty="0"/>
              <a:t>the western coast of Samar, the storm surge was not as significant</a:t>
            </a:r>
            <a:r>
              <a:rPr lang="en-US" sz="1600" dirty="0" smtClean="0"/>
              <a:t>.</a:t>
            </a:r>
            <a:endParaRPr lang="en-US" sz="1600" dirty="0"/>
          </a:p>
          <a:p>
            <a:r>
              <a:rPr lang="en-US" sz="1600" dirty="0" err="1"/>
              <a:t>Guiuan</a:t>
            </a:r>
            <a:r>
              <a:rPr lang="en-US" sz="1600" dirty="0"/>
              <a:t> in Eastern Samar was the point of </a:t>
            </a:r>
            <a:r>
              <a:rPr lang="en-US" sz="1600" dirty="0" err="1"/>
              <a:t>Haiyan's</a:t>
            </a:r>
            <a:r>
              <a:rPr lang="en-US" sz="1600" dirty="0"/>
              <a:t> first landfall, and was severely affected due to the typhoon's impacts</a:t>
            </a:r>
            <a:r>
              <a:rPr lang="en-US" sz="1600" dirty="0" smtClean="0"/>
              <a:t>. </a:t>
            </a:r>
          </a:p>
          <a:p>
            <a:r>
              <a:rPr lang="en-US" sz="1600" dirty="0" smtClean="0"/>
              <a:t>Nearly </a:t>
            </a:r>
            <a:r>
              <a:rPr lang="en-US" sz="1600" dirty="0"/>
              <a:t>all structures in the township suffered at least partial damage, many of which were completely flattened</a:t>
            </a:r>
            <a:r>
              <a:rPr lang="en-US" sz="1600" dirty="0" smtClean="0"/>
              <a:t>.</a:t>
            </a:r>
          </a:p>
          <a:p>
            <a:r>
              <a:rPr lang="en-US" sz="1600" dirty="0" smtClean="0"/>
              <a:t>For </a:t>
            </a:r>
            <a:r>
              <a:rPr lang="en-US" sz="1600" dirty="0"/>
              <a:t>several days following </a:t>
            </a:r>
            <a:r>
              <a:rPr lang="en-US" sz="1600" dirty="0" err="1"/>
              <a:t>Haiyan's</a:t>
            </a:r>
            <a:r>
              <a:rPr lang="en-US" sz="1600" dirty="0"/>
              <a:t> first landfall, the damage situation in the fishing town remained unclear due to lack of communication</a:t>
            </a:r>
            <a:r>
              <a:rPr lang="en-US" sz="1600" dirty="0" smtClean="0"/>
              <a:t>.</a:t>
            </a:r>
          </a:p>
          <a:p>
            <a:r>
              <a:rPr lang="en-US" sz="1600" dirty="0" smtClean="0"/>
              <a:t>However</a:t>
            </a:r>
            <a:r>
              <a:rPr lang="en-US" sz="1600" dirty="0"/>
              <a:t>, the damage could finally be assessed after Philippine Air Force staff arrived in </a:t>
            </a:r>
            <a:r>
              <a:rPr lang="en-US" sz="1600" dirty="0" err="1"/>
              <a:t>Guiuan</a:t>
            </a:r>
            <a:r>
              <a:rPr lang="en-US" sz="1600" dirty="0"/>
              <a:t> on November 10</a:t>
            </a:r>
            <a:r>
              <a:rPr lang="en-US" sz="1600" dirty="0" smtClean="0"/>
              <a:t>.”</a:t>
            </a:r>
            <a:endParaRPr lang="en-US" sz="1600" dirty="0"/>
          </a:p>
          <a:p>
            <a:endParaRPr lang="en-US" sz="1600" dirty="0"/>
          </a:p>
        </p:txBody>
      </p:sp>
    </p:spTree>
    <p:extLst>
      <p:ext uri="{BB962C8B-B14F-4D97-AF65-F5344CB8AC3E}">
        <p14:creationId xmlns:p14="http://schemas.microsoft.com/office/powerpoint/2010/main" val="270071450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Impacts</a:t>
            </a:r>
            <a:br>
              <a:rPr lang="en-US" dirty="0" smtClean="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Typhoon_Haiyan</a:t>
            </a:r>
            <a:endParaRPr lang="en-US" dirty="0"/>
          </a:p>
        </p:txBody>
      </p:sp>
      <p:sp>
        <p:nvSpPr>
          <p:cNvPr id="3" name="Content Placeholder 2"/>
          <p:cNvSpPr>
            <a:spLocks noGrp="1"/>
          </p:cNvSpPr>
          <p:nvPr>
            <p:ph idx="1"/>
          </p:nvPr>
        </p:nvSpPr>
        <p:spPr/>
        <p:txBody>
          <a:bodyPr>
            <a:noAutofit/>
          </a:bodyPr>
          <a:lstStyle/>
          <a:p>
            <a:r>
              <a:rPr lang="en-US" sz="1600" dirty="0" smtClean="0"/>
              <a:t>“There </a:t>
            </a:r>
            <a:r>
              <a:rPr lang="en-US" sz="1600" dirty="0"/>
              <a:t>was widespread devastation from the storm surge in </a:t>
            </a:r>
            <a:r>
              <a:rPr lang="en-US" sz="1600" dirty="0" err="1"/>
              <a:t>Tacloban</a:t>
            </a:r>
            <a:r>
              <a:rPr lang="en-US" sz="1600" dirty="0"/>
              <a:t> City especially in San Jose, with many buildings being destroyed, trees knocked over or broken, and cars piled up</a:t>
            </a:r>
            <a:r>
              <a:rPr lang="en-US" sz="1600" dirty="0" smtClean="0"/>
              <a:t>.</a:t>
            </a:r>
          </a:p>
          <a:p>
            <a:r>
              <a:rPr lang="en-US" sz="1600" dirty="0" smtClean="0"/>
              <a:t>The </a:t>
            </a:r>
            <a:r>
              <a:rPr lang="en-US" sz="1600" dirty="0"/>
              <a:t>low-lying areas on the eastern side of </a:t>
            </a:r>
            <a:r>
              <a:rPr lang="en-US" sz="1600" dirty="0" err="1"/>
              <a:t>Tacloban</a:t>
            </a:r>
            <a:r>
              <a:rPr lang="en-US" sz="1600" dirty="0"/>
              <a:t> city were hardest hit, with some areas completely washed away. </a:t>
            </a:r>
            <a:endParaRPr lang="en-US" sz="1600" dirty="0" smtClean="0"/>
          </a:p>
          <a:p>
            <a:r>
              <a:rPr lang="en-US" sz="1600" dirty="0" smtClean="0"/>
              <a:t>Flooding </a:t>
            </a:r>
            <a:r>
              <a:rPr lang="en-US" sz="1600" dirty="0"/>
              <a:t>also extended for 1 km (0.62 mi) inland on the east coast of the province</a:t>
            </a:r>
            <a:r>
              <a:rPr lang="en-US" sz="1600" dirty="0" smtClean="0"/>
              <a:t>.</a:t>
            </a:r>
          </a:p>
          <a:p>
            <a:r>
              <a:rPr lang="en-US" sz="1600" dirty="0" smtClean="0"/>
              <a:t>City </a:t>
            </a:r>
            <a:r>
              <a:rPr lang="en-US" sz="1600" dirty="0"/>
              <a:t>administrator </a:t>
            </a:r>
            <a:r>
              <a:rPr lang="en-US" sz="1600" dirty="0" err="1"/>
              <a:t>Tecson</a:t>
            </a:r>
            <a:r>
              <a:rPr lang="en-US" sz="1600" dirty="0"/>
              <a:t> John Lim stated that roughly 90 percent of the city had been destroyed</a:t>
            </a:r>
            <a:r>
              <a:rPr lang="en-US" sz="1600" dirty="0" smtClean="0"/>
              <a:t>.</a:t>
            </a:r>
          </a:p>
          <a:p>
            <a:r>
              <a:rPr lang="en-US" sz="1600" dirty="0" smtClean="0"/>
              <a:t>Journalists </a:t>
            </a:r>
            <a:r>
              <a:rPr lang="en-US" sz="1600" dirty="0"/>
              <a:t>on the ground have described the devastation as, "off the scale, and </a:t>
            </a:r>
            <a:r>
              <a:rPr lang="en-US" sz="1600" dirty="0" smtClean="0"/>
              <a:t>apocalyptic”. </a:t>
            </a:r>
          </a:p>
          <a:p>
            <a:r>
              <a:rPr lang="en-US" sz="1600" dirty="0" smtClean="0"/>
              <a:t>Most </a:t>
            </a:r>
            <a:r>
              <a:rPr lang="en-US" sz="1600" dirty="0"/>
              <a:t>families in Samar and Leyte lost some family members or relatives; families came in from outlying provinces looking for relatives, especially children, who may have been washed away</a:t>
            </a:r>
            <a:r>
              <a:rPr lang="en-US" sz="1600" dirty="0" smtClean="0"/>
              <a:t>.</a:t>
            </a:r>
          </a:p>
          <a:p>
            <a:r>
              <a:rPr lang="en-US" sz="1600" dirty="0" smtClean="0"/>
              <a:t>The </a:t>
            </a:r>
            <a:r>
              <a:rPr lang="en-US" sz="1600" dirty="0"/>
              <a:t>entire first floor of the </a:t>
            </a:r>
            <a:r>
              <a:rPr lang="en-US" sz="1600" dirty="0" err="1"/>
              <a:t>Tacloban</a:t>
            </a:r>
            <a:r>
              <a:rPr lang="en-US" sz="1600" dirty="0"/>
              <a:t> City Convention Center, which was serving as an evacuation shelter, was submerged by storm surge. </a:t>
            </a:r>
            <a:endParaRPr lang="en-US" sz="1600" dirty="0" smtClean="0"/>
          </a:p>
          <a:p>
            <a:r>
              <a:rPr lang="en-US" sz="1600" dirty="0" smtClean="0"/>
              <a:t>Many </a:t>
            </a:r>
            <a:r>
              <a:rPr lang="en-US" sz="1600" dirty="0"/>
              <a:t>residents in the building were caught off-guard by the fast rising waters and subsequently drowned or were injured in the </a:t>
            </a:r>
            <a:r>
              <a:rPr lang="en-US" sz="1600" dirty="0" smtClean="0"/>
              <a:t>buildings.”</a:t>
            </a:r>
            <a:endParaRPr lang="en-US" sz="1600" dirty="0"/>
          </a:p>
          <a:p>
            <a:endParaRPr lang="en-US" sz="1600" dirty="0"/>
          </a:p>
        </p:txBody>
      </p:sp>
    </p:spTree>
    <p:extLst>
      <p:ext uri="{BB962C8B-B14F-4D97-AF65-F5344CB8AC3E}">
        <p14:creationId xmlns:p14="http://schemas.microsoft.com/office/powerpoint/2010/main" val="262965695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Images of </a:t>
            </a:r>
            <a:r>
              <a:rPr lang="en-US" dirty="0" err="1" smtClean="0"/>
              <a:t>Tacloban</a:t>
            </a:r>
            <a:r>
              <a:rPr lang="en-US" dirty="0" smtClean="0"/>
              <a:t/>
            </a:r>
            <a:br>
              <a:rPr lang="en-US" dirty="0" smtClean="0"/>
            </a:br>
            <a:r>
              <a:rPr lang="en-US" sz="1800" dirty="0" smtClean="0">
                <a:solidFill>
                  <a:srgbClr val="800000"/>
                </a:solidFill>
              </a:rPr>
              <a:t>(Various Sources as Listed)</a:t>
            </a:r>
            <a:endParaRPr lang="en-US" sz="1800" dirty="0">
              <a:solidFill>
                <a:srgbClr val="800000"/>
              </a:solidFill>
            </a:endParaRPr>
          </a:p>
        </p:txBody>
      </p:sp>
      <p:pic>
        <p:nvPicPr>
          <p:cNvPr id="4" name="Picture 3" descr="_71034843_a6f1348c-9789-4425-a45d-3364222f028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10" y="1752599"/>
            <a:ext cx="3251200" cy="1828800"/>
          </a:xfrm>
          <a:prstGeom prst="rect">
            <a:avLst/>
          </a:prstGeom>
        </p:spPr>
      </p:pic>
      <p:sp>
        <p:nvSpPr>
          <p:cNvPr id="5" name="TextBox 4"/>
          <p:cNvSpPr txBox="1"/>
          <p:nvPr/>
        </p:nvSpPr>
        <p:spPr>
          <a:xfrm>
            <a:off x="1078910" y="3582422"/>
            <a:ext cx="3200400" cy="307777"/>
          </a:xfrm>
          <a:prstGeom prst="rect">
            <a:avLst/>
          </a:prstGeom>
          <a:noFill/>
        </p:spPr>
        <p:txBody>
          <a:bodyPr wrap="square" rtlCol="0">
            <a:spAutoFit/>
          </a:bodyPr>
          <a:lstStyle/>
          <a:p>
            <a:pPr algn="ctr"/>
            <a:r>
              <a:rPr lang="en-US" sz="1400" dirty="0" smtClean="0">
                <a:solidFill>
                  <a:srgbClr val="800000"/>
                </a:solidFill>
                <a:latin typeface="Helvetica Neue Light"/>
                <a:cs typeface="Helvetica Neue Light"/>
              </a:rPr>
              <a:t>http://</a:t>
            </a:r>
            <a:r>
              <a:rPr lang="en-US" sz="1400" dirty="0" err="1" smtClean="0">
                <a:solidFill>
                  <a:srgbClr val="800000"/>
                </a:solidFill>
                <a:latin typeface="Helvetica Neue Light"/>
                <a:cs typeface="Helvetica Neue Light"/>
              </a:rPr>
              <a:t>www.bbc.co.uk</a:t>
            </a:r>
            <a:endParaRPr lang="en-US" sz="1400" dirty="0">
              <a:solidFill>
                <a:srgbClr val="800000"/>
              </a:solidFill>
              <a:latin typeface="Helvetica Neue Light"/>
              <a:cs typeface="Helvetica Neue Light"/>
            </a:endParaRPr>
          </a:p>
        </p:txBody>
      </p:sp>
      <p:pic>
        <p:nvPicPr>
          <p:cNvPr id="6" name="Picture 5" descr="Typhoon-Haiyan---Tacloban-0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858" y="1756952"/>
            <a:ext cx="3048000" cy="1828800"/>
          </a:xfrm>
          <a:prstGeom prst="rect">
            <a:avLst/>
          </a:prstGeom>
        </p:spPr>
      </p:pic>
      <p:sp>
        <p:nvSpPr>
          <p:cNvPr id="7" name="TextBox 6"/>
          <p:cNvSpPr txBox="1"/>
          <p:nvPr/>
        </p:nvSpPr>
        <p:spPr>
          <a:xfrm>
            <a:off x="4958858" y="3535805"/>
            <a:ext cx="3200400" cy="307777"/>
          </a:xfrm>
          <a:prstGeom prst="rect">
            <a:avLst/>
          </a:prstGeom>
          <a:noFill/>
        </p:spPr>
        <p:txBody>
          <a:bodyPr wrap="square" rtlCol="0">
            <a:spAutoFit/>
          </a:bodyPr>
          <a:lstStyle/>
          <a:p>
            <a:pPr algn="ctr"/>
            <a:r>
              <a:rPr lang="en-US" sz="1400" dirty="0" smtClean="0">
                <a:solidFill>
                  <a:srgbClr val="800000"/>
                </a:solidFill>
                <a:latin typeface="Helvetica Neue Light"/>
                <a:cs typeface="Helvetica Neue Light"/>
              </a:rPr>
              <a:t>http://</a:t>
            </a:r>
            <a:r>
              <a:rPr lang="en-US" sz="1400" dirty="0" err="1" smtClean="0">
                <a:solidFill>
                  <a:srgbClr val="800000"/>
                </a:solidFill>
                <a:latin typeface="Helvetica Neue Light"/>
                <a:cs typeface="Helvetica Neue Light"/>
              </a:rPr>
              <a:t>www.theguardian.co</a:t>
            </a:r>
            <a:r>
              <a:rPr lang="en-US" sz="1400" dirty="0" err="1">
                <a:solidFill>
                  <a:srgbClr val="800000"/>
                </a:solidFill>
                <a:latin typeface="Helvetica Neue Light"/>
                <a:cs typeface="Helvetica Neue Light"/>
              </a:rPr>
              <a:t>m</a:t>
            </a:r>
            <a:endParaRPr lang="en-US" sz="1400" dirty="0">
              <a:solidFill>
                <a:srgbClr val="800000"/>
              </a:solidFill>
              <a:latin typeface="Helvetica Neue Light"/>
              <a:cs typeface="Helvetica Neue Light"/>
            </a:endParaRPr>
          </a:p>
        </p:txBody>
      </p:sp>
      <p:pic>
        <p:nvPicPr>
          <p:cNvPr id="8" name="Picture 7" descr="5083696-3x2-940x62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910" y="4123107"/>
            <a:ext cx="3255264" cy="2171330"/>
          </a:xfrm>
          <a:prstGeom prst="rect">
            <a:avLst/>
          </a:prstGeom>
        </p:spPr>
      </p:pic>
      <p:sp>
        <p:nvSpPr>
          <p:cNvPr id="9" name="TextBox 8"/>
          <p:cNvSpPr txBox="1"/>
          <p:nvPr/>
        </p:nvSpPr>
        <p:spPr>
          <a:xfrm>
            <a:off x="1095862" y="6303938"/>
            <a:ext cx="3200400" cy="307777"/>
          </a:xfrm>
          <a:prstGeom prst="rect">
            <a:avLst/>
          </a:prstGeom>
          <a:noFill/>
        </p:spPr>
        <p:txBody>
          <a:bodyPr wrap="square" rtlCol="0">
            <a:spAutoFit/>
          </a:bodyPr>
          <a:lstStyle/>
          <a:p>
            <a:pPr algn="ctr"/>
            <a:r>
              <a:rPr lang="en-US" sz="1400" dirty="0" smtClean="0">
                <a:solidFill>
                  <a:srgbClr val="800000"/>
                </a:solidFill>
                <a:latin typeface="Helvetica Neue Light"/>
                <a:cs typeface="Helvetica Neue Light"/>
              </a:rPr>
              <a:t>http://</a:t>
            </a:r>
            <a:r>
              <a:rPr lang="en-US" sz="1400" dirty="0" err="1" smtClean="0">
                <a:solidFill>
                  <a:srgbClr val="800000"/>
                </a:solidFill>
                <a:latin typeface="Helvetica Neue Light"/>
                <a:cs typeface="Helvetica Neue Light"/>
              </a:rPr>
              <a:t>www.abc.net.au</a:t>
            </a:r>
            <a:endParaRPr lang="en-US" sz="1400" dirty="0">
              <a:solidFill>
                <a:srgbClr val="800000"/>
              </a:solidFill>
              <a:latin typeface="Helvetica Neue Light"/>
              <a:cs typeface="Helvetica Neue Light"/>
            </a:endParaRPr>
          </a:p>
        </p:txBody>
      </p:sp>
      <p:pic>
        <p:nvPicPr>
          <p:cNvPr id="10" name="Picture 9" descr="haiyan_111113_afp_tacloba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8858" y="4123107"/>
            <a:ext cx="3054096" cy="2044080"/>
          </a:xfrm>
          <a:prstGeom prst="rect">
            <a:avLst/>
          </a:prstGeom>
        </p:spPr>
      </p:pic>
      <p:sp>
        <p:nvSpPr>
          <p:cNvPr id="11" name="TextBox 10"/>
          <p:cNvSpPr txBox="1"/>
          <p:nvPr/>
        </p:nvSpPr>
        <p:spPr>
          <a:xfrm>
            <a:off x="4812554" y="6266006"/>
            <a:ext cx="3200400" cy="307777"/>
          </a:xfrm>
          <a:prstGeom prst="rect">
            <a:avLst/>
          </a:prstGeom>
          <a:noFill/>
        </p:spPr>
        <p:txBody>
          <a:bodyPr wrap="square" rtlCol="0">
            <a:spAutoFit/>
          </a:bodyPr>
          <a:lstStyle/>
          <a:p>
            <a:pPr algn="ctr"/>
            <a:r>
              <a:rPr lang="en-US" sz="1400" dirty="0" smtClean="0">
                <a:solidFill>
                  <a:srgbClr val="800000"/>
                </a:solidFill>
                <a:latin typeface="Helvetica Neue Light"/>
                <a:cs typeface="Helvetica Neue Light"/>
              </a:rPr>
              <a:t>http://</a:t>
            </a:r>
            <a:r>
              <a:rPr lang="en-US" sz="1400" dirty="0" err="1" smtClean="0">
                <a:solidFill>
                  <a:srgbClr val="800000"/>
                </a:solidFill>
                <a:latin typeface="Helvetica Neue Light"/>
                <a:cs typeface="Helvetica Neue Light"/>
              </a:rPr>
              <a:t>www.usaid.gov</a:t>
            </a:r>
            <a:endParaRPr lang="en-US" sz="1400" dirty="0">
              <a:solidFill>
                <a:srgbClr val="800000"/>
              </a:solidFill>
              <a:latin typeface="Helvetica Neue Light"/>
              <a:cs typeface="Helvetica Neue Light"/>
            </a:endParaRPr>
          </a:p>
        </p:txBody>
      </p:sp>
    </p:spTree>
    <p:extLst>
      <p:ext uri="{BB962C8B-B14F-4D97-AF65-F5344CB8AC3E}">
        <p14:creationId xmlns:p14="http://schemas.microsoft.com/office/powerpoint/2010/main" val="89795320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_shot_2013-12-02_at_2.11.05_pm.png"/>
          <p:cNvPicPr>
            <a:picLocks noChangeAspect="1"/>
          </p:cNvPicPr>
          <p:nvPr/>
        </p:nvPicPr>
        <p:blipFill rotWithShape="1">
          <a:blip r:embed="rId2">
            <a:extLst>
              <a:ext uri="{28A0092B-C50C-407E-A947-70E740481C1C}">
                <a14:useLocalDpi xmlns:a14="http://schemas.microsoft.com/office/drawing/2010/main" val="0"/>
              </a:ext>
            </a:extLst>
          </a:blip>
          <a:srcRect t="4381"/>
          <a:stretch/>
        </p:blipFill>
        <p:spPr>
          <a:xfrm>
            <a:off x="0" y="37338"/>
            <a:ext cx="9144000" cy="6163612"/>
          </a:xfrm>
          <a:prstGeom prst="rect">
            <a:avLst/>
          </a:prstGeom>
        </p:spPr>
      </p:pic>
      <p:sp>
        <p:nvSpPr>
          <p:cNvPr id="6" name="TextBox 5"/>
          <p:cNvSpPr txBox="1"/>
          <p:nvPr/>
        </p:nvSpPr>
        <p:spPr>
          <a:xfrm>
            <a:off x="494895" y="6320104"/>
            <a:ext cx="8263916" cy="276999"/>
          </a:xfrm>
          <a:prstGeom prst="rect">
            <a:avLst/>
          </a:prstGeom>
          <a:noFill/>
        </p:spPr>
        <p:txBody>
          <a:bodyPr wrap="square" rtlCol="0">
            <a:spAutoFit/>
          </a:bodyPr>
          <a:lstStyle/>
          <a:p>
            <a:pPr algn="ctr"/>
            <a:r>
              <a:rPr lang="en-US" sz="1200" dirty="0">
                <a:solidFill>
                  <a:srgbClr val="800000"/>
                </a:solidFill>
                <a:latin typeface="Helvetica Neue Light"/>
                <a:cs typeface="Helvetica Neue Light"/>
              </a:rPr>
              <a:t>http://</a:t>
            </a:r>
            <a:r>
              <a:rPr lang="en-US" sz="1200" dirty="0" err="1">
                <a:solidFill>
                  <a:srgbClr val="800000"/>
                </a:solidFill>
                <a:latin typeface="Helvetica Neue Light"/>
                <a:cs typeface="Helvetica Neue Light"/>
              </a:rPr>
              <a:t>reliefweb.int</a:t>
            </a:r>
            <a:r>
              <a:rPr lang="en-US" sz="1200" dirty="0">
                <a:solidFill>
                  <a:srgbClr val="800000"/>
                </a:solidFill>
                <a:latin typeface="Helvetica Neue Light"/>
                <a:cs typeface="Helvetica Neue Light"/>
              </a:rPr>
              <a:t>/report/</a:t>
            </a:r>
            <a:r>
              <a:rPr lang="en-US" sz="1200" dirty="0" err="1">
                <a:solidFill>
                  <a:srgbClr val="800000"/>
                </a:solidFill>
                <a:latin typeface="Helvetica Neue Light"/>
                <a:cs typeface="Helvetica Neue Light"/>
              </a:rPr>
              <a:t>philippines</a:t>
            </a:r>
            <a:r>
              <a:rPr lang="en-US" sz="1200" dirty="0">
                <a:solidFill>
                  <a:srgbClr val="800000"/>
                </a:solidFill>
                <a:latin typeface="Helvetica Neue Light"/>
                <a:cs typeface="Helvetica Neue Light"/>
              </a:rPr>
              <a:t>/philippines-typhoon-haiyan-humanitarian-snapshot-28-nov-2013-1800-utc8</a:t>
            </a:r>
          </a:p>
        </p:txBody>
      </p:sp>
    </p:spTree>
    <p:extLst>
      <p:ext uri="{BB962C8B-B14F-4D97-AF65-F5344CB8AC3E}">
        <p14:creationId xmlns:p14="http://schemas.microsoft.com/office/powerpoint/2010/main" val="22620702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_shot_2014-02-25_at_9.56.52_am.png"/>
          <p:cNvPicPr>
            <a:picLocks noChangeAspect="1"/>
          </p:cNvPicPr>
          <p:nvPr/>
        </p:nvPicPr>
        <p:blipFill rotWithShape="1">
          <a:blip r:embed="rId2">
            <a:extLst>
              <a:ext uri="{28A0092B-C50C-407E-A947-70E740481C1C}">
                <a14:useLocalDpi xmlns:a14="http://schemas.microsoft.com/office/drawing/2010/main" val="0"/>
              </a:ext>
            </a:extLst>
          </a:blip>
          <a:srcRect t="4370"/>
          <a:stretch/>
        </p:blipFill>
        <p:spPr>
          <a:xfrm>
            <a:off x="0" y="27018"/>
            <a:ext cx="9144000" cy="6179213"/>
          </a:xfrm>
          <a:prstGeom prst="rect">
            <a:avLst/>
          </a:prstGeom>
        </p:spPr>
      </p:pic>
      <p:sp>
        <p:nvSpPr>
          <p:cNvPr id="3" name="TextBox 2"/>
          <p:cNvSpPr txBox="1"/>
          <p:nvPr/>
        </p:nvSpPr>
        <p:spPr>
          <a:xfrm>
            <a:off x="494895" y="6320104"/>
            <a:ext cx="8263916" cy="276999"/>
          </a:xfrm>
          <a:prstGeom prst="rect">
            <a:avLst/>
          </a:prstGeom>
          <a:noFill/>
        </p:spPr>
        <p:txBody>
          <a:bodyPr wrap="square" rtlCol="0">
            <a:spAutoFit/>
          </a:bodyPr>
          <a:lstStyle/>
          <a:p>
            <a:pPr algn="ctr"/>
            <a:r>
              <a:rPr lang="en-US" sz="1200" dirty="0">
                <a:solidFill>
                  <a:srgbClr val="800000"/>
                </a:solidFill>
                <a:latin typeface="Helvetica Neue Light"/>
                <a:cs typeface="Helvetica Neue Light"/>
              </a:rPr>
              <a:t>http://</a:t>
            </a:r>
            <a:r>
              <a:rPr lang="en-US" sz="1200" dirty="0" err="1">
                <a:solidFill>
                  <a:srgbClr val="800000"/>
                </a:solidFill>
                <a:latin typeface="Helvetica Neue Light"/>
                <a:cs typeface="Helvetica Neue Light"/>
              </a:rPr>
              <a:t>reliefweb.int</a:t>
            </a:r>
            <a:r>
              <a:rPr lang="en-US" sz="1200" dirty="0">
                <a:solidFill>
                  <a:srgbClr val="800000"/>
                </a:solidFill>
                <a:latin typeface="Helvetica Neue Light"/>
                <a:cs typeface="Helvetica Neue Light"/>
              </a:rPr>
              <a:t>/report/</a:t>
            </a:r>
            <a:r>
              <a:rPr lang="en-US" sz="1200" dirty="0" err="1">
                <a:solidFill>
                  <a:srgbClr val="800000"/>
                </a:solidFill>
                <a:latin typeface="Helvetica Neue Light"/>
                <a:cs typeface="Helvetica Neue Light"/>
              </a:rPr>
              <a:t>philippines</a:t>
            </a:r>
            <a:r>
              <a:rPr lang="en-US" sz="1200" dirty="0">
                <a:solidFill>
                  <a:srgbClr val="800000"/>
                </a:solidFill>
                <a:latin typeface="Helvetica Neue Light"/>
                <a:cs typeface="Helvetica Neue Light"/>
              </a:rPr>
              <a:t>/philippines-typhoon-haiyan-humanitarian-snapshot-24-february-2014</a:t>
            </a:r>
          </a:p>
        </p:txBody>
      </p:sp>
    </p:spTree>
    <p:extLst>
      <p:ext uri="{BB962C8B-B14F-4D97-AF65-F5344CB8AC3E}">
        <p14:creationId xmlns:p14="http://schemas.microsoft.com/office/powerpoint/2010/main" val="246591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Hurricane </a:t>
            </a:r>
            <a:r>
              <a:rPr lang="en-US" dirty="0" smtClean="0"/>
              <a:t>Sandy</a:t>
            </a:r>
            <a:br>
              <a:rPr lang="en-US" dirty="0" smtClean="0"/>
            </a:br>
            <a:r>
              <a:rPr lang="en-US" sz="1800" dirty="0" smtClean="0">
                <a:solidFill>
                  <a:srgbClr val="800000"/>
                </a:solidFill>
              </a:rPr>
              <a:t>http</a:t>
            </a:r>
            <a:r>
              <a:rPr lang="en-US" sz="1800" dirty="0">
                <a:solidFill>
                  <a:srgbClr val="800000"/>
                </a:solidFill>
              </a:rPr>
              <a:t>://</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Hurricane_Sandy</a:t>
            </a:r>
            <a:endParaRPr lang="en-US" sz="1800" dirty="0"/>
          </a:p>
        </p:txBody>
      </p:sp>
      <p:sp>
        <p:nvSpPr>
          <p:cNvPr id="3" name="Content Placeholder 2"/>
          <p:cNvSpPr>
            <a:spLocks noGrp="1"/>
          </p:cNvSpPr>
          <p:nvPr>
            <p:ph sz="half" idx="1"/>
          </p:nvPr>
        </p:nvSpPr>
        <p:spPr>
          <a:xfrm>
            <a:off x="457200" y="1544166"/>
            <a:ext cx="4038600" cy="4525963"/>
          </a:xfrm>
        </p:spPr>
        <p:txBody>
          <a:bodyPr>
            <a:noAutofit/>
          </a:bodyPr>
          <a:lstStyle/>
          <a:p>
            <a:r>
              <a:rPr lang="en-US" sz="1400" dirty="0" smtClean="0"/>
              <a:t>“Sandy </a:t>
            </a:r>
            <a:r>
              <a:rPr lang="en-US" sz="1400" dirty="0"/>
              <a:t>developed from a tropical wave in the western Caribbean Sea on October 22, quickly strengthened, and was upgraded to Tropical Storm Sandy six hours later. </a:t>
            </a:r>
            <a:endParaRPr lang="en-US" sz="1400" dirty="0" smtClean="0"/>
          </a:p>
          <a:p>
            <a:r>
              <a:rPr lang="en-US" sz="1400" dirty="0" smtClean="0"/>
              <a:t>Sandy </a:t>
            </a:r>
            <a:r>
              <a:rPr lang="en-US" sz="1400" dirty="0"/>
              <a:t>moved slowly northward toward the Greater Antilles and gradually intensified. </a:t>
            </a:r>
            <a:endParaRPr lang="en-US" sz="1400" dirty="0" smtClean="0"/>
          </a:p>
          <a:p>
            <a:r>
              <a:rPr lang="en-US" sz="1400" dirty="0" smtClean="0"/>
              <a:t>On </a:t>
            </a:r>
            <a:r>
              <a:rPr lang="en-US" sz="1400" dirty="0"/>
              <a:t>October 24, Sandy became a hurricane, made landfall near Kingston, Jamaica, re-emerged a few hours later into the Caribbean Sea and strengthened into a Category 2 hurricane. </a:t>
            </a:r>
            <a:endParaRPr lang="en-US" sz="1400" dirty="0" smtClean="0"/>
          </a:p>
          <a:p>
            <a:r>
              <a:rPr lang="en-US" sz="1400" dirty="0" smtClean="0"/>
              <a:t>On </a:t>
            </a:r>
            <a:r>
              <a:rPr lang="en-US" sz="1400" dirty="0"/>
              <a:t>October 25, Sandy hit Cuba as a Category 3 hurricane, then weakened to a Category 1 hurricane. </a:t>
            </a:r>
            <a:endParaRPr lang="en-US" sz="1400" dirty="0" smtClean="0"/>
          </a:p>
          <a:p>
            <a:r>
              <a:rPr lang="en-US" sz="1400" dirty="0" smtClean="0"/>
              <a:t>On </a:t>
            </a:r>
            <a:r>
              <a:rPr lang="en-US" sz="1400" dirty="0"/>
              <a:t>October 27, Sandy briefly weakened to a tropical storm and then </a:t>
            </a:r>
            <a:r>
              <a:rPr lang="en-US" sz="1400" dirty="0" err="1"/>
              <a:t>restrengthened</a:t>
            </a:r>
            <a:r>
              <a:rPr lang="en-US" sz="1400" dirty="0"/>
              <a:t> to a Category 1 hurricane. </a:t>
            </a:r>
            <a:endParaRPr lang="en-US" sz="1400" dirty="0" smtClean="0"/>
          </a:p>
          <a:p>
            <a:r>
              <a:rPr lang="en-US" sz="1400" dirty="0" smtClean="0"/>
              <a:t>Early </a:t>
            </a:r>
            <a:r>
              <a:rPr lang="en-US" sz="1400" dirty="0"/>
              <a:t>on October 29, Sandy curved north-northwest and </a:t>
            </a:r>
            <a:r>
              <a:rPr lang="en-US" sz="1400" dirty="0" smtClean="0"/>
              <a:t>then</a:t>
            </a:r>
            <a:r>
              <a:rPr lang="en-US" sz="1400" dirty="0"/>
              <a:t> </a:t>
            </a:r>
            <a:r>
              <a:rPr lang="en-US" sz="1400" dirty="0" smtClean="0"/>
              <a:t>moved </a:t>
            </a:r>
            <a:r>
              <a:rPr lang="en-US" sz="1400" dirty="0"/>
              <a:t>ashore near Brigantine, New Jersey, just to the northeast of Atlantic City, as a post-tropical cyclone with hurricane-force winds</a:t>
            </a:r>
            <a:r>
              <a:rPr lang="en-US" sz="1400" dirty="0" smtClean="0"/>
              <a:t>.”</a:t>
            </a:r>
            <a:endParaRPr lang="en-US" sz="1400" dirty="0"/>
          </a:p>
          <a:p>
            <a:endParaRPr lang="en-US" sz="1400" dirty="0"/>
          </a:p>
        </p:txBody>
      </p:sp>
      <p:pic>
        <p:nvPicPr>
          <p:cNvPr id="5" name="Content Placeholder 4" descr="694px-Sandy_2012_track.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534" b="-903"/>
          <a:stretch/>
        </p:blipFill>
        <p:spPr>
          <a:xfrm>
            <a:off x="4648200" y="2063819"/>
            <a:ext cx="4038600" cy="3576667"/>
          </a:xfrm>
        </p:spPr>
      </p:pic>
    </p:spTree>
    <p:extLst>
      <p:ext uri="{BB962C8B-B14F-4D97-AF65-F5344CB8AC3E}">
        <p14:creationId xmlns:p14="http://schemas.microsoft.com/office/powerpoint/2010/main" val="3080994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6892" y="274638"/>
            <a:ext cx="3989907" cy="1143000"/>
          </a:xfrm>
        </p:spPr>
        <p:txBody>
          <a:bodyPr>
            <a:normAutofit/>
          </a:bodyPr>
          <a:lstStyle/>
          <a:p>
            <a:r>
              <a:rPr lang="en-US" sz="2400" dirty="0" smtClean="0"/>
              <a:t>Relation to </a:t>
            </a:r>
            <a:r>
              <a:rPr lang="en-US" sz="2400" dirty="0"/>
              <a:t>Global Warming</a:t>
            </a:r>
            <a:br>
              <a:rPr lang="en-US" sz="2400"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Hurricane_Sandy</a:t>
            </a:r>
            <a:endParaRPr lang="en-US" sz="1600" dirty="0">
              <a:solidFill>
                <a:srgbClr val="800000"/>
              </a:solidFill>
            </a:endParaRPr>
          </a:p>
        </p:txBody>
      </p:sp>
      <p:sp>
        <p:nvSpPr>
          <p:cNvPr id="3" name="Content Placeholder 2"/>
          <p:cNvSpPr>
            <a:spLocks noGrp="1"/>
          </p:cNvSpPr>
          <p:nvPr>
            <p:ph sz="half" idx="1"/>
          </p:nvPr>
        </p:nvSpPr>
        <p:spPr>
          <a:xfrm>
            <a:off x="345147" y="404865"/>
            <a:ext cx="4038600" cy="6206831"/>
          </a:xfrm>
        </p:spPr>
        <p:txBody>
          <a:bodyPr>
            <a:noAutofit/>
          </a:bodyPr>
          <a:lstStyle/>
          <a:p>
            <a:r>
              <a:rPr lang="en-US" sz="1400" dirty="0" smtClean="0"/>
              <a:t>“As </a:t>
            </a:r>
            <a:r>
              <a:rPr lang="en-US" sz="1400" dirty="0"/>
              <a:t>they move north, Atlantic hurricanes typically are forced east and out to sea by the Prevailing </a:t>
            </a:r>
            <a:r>
              <a:rPr lang="en-US" sz="1400" dirty="0" err="1"/>
              <a:t>Westerlies</a:t>
            </a:r>
            <a:r>
              <a:rPr lang="en-US" sz="1400" dirty="0" smtClean="0"/>
              <a:t>.</a:t>
            </a:r>
          </a:p>
          <a:p>
            <a:r>
              <a:rPr lang="en-US" sz="1400" dirty="0" smtClean="0"/>
              <a:t>In </a:t>
            </a:r>
            <a:r>
              <a:rPr lang="en-US" sz="1400" dirty="0"/>
              <a:t>Sandy's case, this typical pattern was blocked by a ridge of high pressure over Greenland resulting in a negative North Atlantic Oscillation, forming a kink in the jet stream, causing it to double back on itself off the East Coast. </a:t>
            </a:r>
            <a:endParaRPr lang="en-US" sz="1400" dirty="0" smtClean="0"/>
          </a:p>
          <a:p>
            <a:r>
              <a:rPr lang="en-US" sz="1400" dirty="0" smtClean="0"/>
              <a:t>Sandy </a:t>
            </a:r>
            <a:r>
              <a:rPr lang="en-US" sz="1400" dirty="0"/>
              <a:t>was caught up in this northwesterly </a:t>
            </a:r>
            <a:r>
              <a:rPr lang="en-US" sz="1400" dirty="0" smtClean="0"/>
              <a:t>flow.</a:t>
            </a:r>
            <a:endParaRPr lang="en-US" sz="1400" dirty="0"/>
          </a:p>
          <a:p>
            <a:r>
              <a:rPr lang="en-US" sz="1400" dirty="0" smtClean="0"/>
              <a:t>The </a:t>
            </a:r>
            <a:r>
              <a:rPr lang="en-US" sz="1400" dirty="0"/>
              <a:t>blocking pattern over Greenland also stalled an arctic front which combined with the cyclone.[36] </a:t>
            </a:r>
            <a:endParaRPr lang="en-US" sz="1400" dirty="0" smtClean="0"/>
          </a:p>
          <a:p>
            <a:r>
              <a:rPr lang="en-US" sz="1400" dirty="0" smtClean="0"/>
              <a:t>Kevin </a:t>
            </a:r>
            <a:r>
              <a:rPr lang="en-US" sz="1400" dirty="0" err="1" smtClean="0"/>
              <a:t>Trenberth</a:t>
            </a:r>
            <a:r>
              <a:rPr lang="en-US" sz="1400" dirty="0" smtClean="0"/>
              <a:t> of NCAR said </a:t>
            </a:r>
            <a:r>
              <a:rPr lang="en-US" sz="1400" dirty="0"/>
              <a:t>that while a negative North Atlantic Oscillation and a blocking anticyclone were in place, the null hypothesis remained that this was just the natural variability of </a:t>
            </a:r>
            <a:r>
              <a:rPr lang="en-US" sz="1400" dirty="0" smtClean="0"/>
              <a:t>weather</a:t>
            </a:r>
            <a:r>
              <a:rPr lang="en-US" sz="1400" dirty="0"/>
              <a:t> </a:t>
            </a:r>
            <a:r>
              <a:rPr lang="en-US" sz="1400" dirty="0" smtClean="0"/>
              <a:t>(and not due to global warming) </a:t>
            </a:r>
          </a:p>
          <a:p>
            <a:r>
              <a:rPr lang="en-US" sz="1400" dirty="0" smtClean="0"/>
              <a:t>Sea </a:t>
            </a:r>
            <a:r>
              <a:rPr lang="en-US" sz="1400" dirty="0"/>
              <a:t>level at New York and along the New Jersey coast has increased by nearly a foot over the last hundred years</a:t>
            </a:r>
            <a:r>
              <a:rPr lang="en-US" sz="1400" dirty="0" smtClean="0"/>
              <a:t>,</a:t>
            </a:r>
            <a:r>
              <a:rPr lang="en-US" sz="1400" dirty="0"/>
              <a:t> </a:t>
            </a:r>
            <a:r>
              <a:rPr lang="en-US" sz="1400" dirty="0" smtClean="0"/>
              <a:t>which </a:t>
            </a:r>
            <a:r>
              <a:rPr lang="en-US" sz="1400" dirty="0"/>
              <a:t>contributed to the storm </a:t>
            </a:r>
            <a:r>
              <a:rPr lang="en-US" sz="1400" dirty="0" smtClean="0"/>
              <a:t>surge.</a:t>
            </a:r>
          </a:p>
          <a:p>
            <a:r>
              <a:rPr lang="en-US" sz="1400" dirty="0" smtClean="0"/>
              <a:t>Harvard </a:t>
            </a:r>
            <a:r>
              <a:rPr lang="en-US" sz="1400" dirty="0"/>
              <a:t>geologist Daniel P. </a:t>
            </a:r>
            <a:r>
              <a:rPr lang="en-US" sz="1400" dirty="0" err="1"/>
              <a:t>Schrag</a:t>
            </a:r>
            <a:r>
              <a:rPr lang="en-US" sz="1400" dirty="0"/>
              <a:t> calls Hurricane Sandy's 13-foot storm surge an example of what will, by mid-century, be the "new norm on the Eastern </a:t>
            </a:r>
            <a:r>
              <a:rPr lang="en-US" sz="1400" dirty="0" smtClean="0"/>
              <a:t>seaboard”.”</a:t>
            </a:r>
            <a:endParaRPr lang="en-US" sz="1400" dirty="0"/>
          </a:p>
        </p:txBody>
      </p:sp>
      <p:pic>
        <p:nvPicPr>
          <p:cNvPr id="5" name="Content Placeholder 4" descr="459px-Sandy_Oct_28_2012_16.00(UTC).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97" r="-1954"/>
          <a:stretch/>
        </p:blipFill>
        <p:spPr>
          <a:xfrm>
            <a:off x="4902322" y="1600200"/>
            <a:ext cx="3567025" cy="4525963"/>
          </a:xfrm>
        </p:spPr>
      </p:pic>
    </p:spTree>
    <p:extLst>
      <p:ext uri="{BB962C8B-B14F-4D97-AF65-F5344CB8AC3E}">
        <p14:creationId xmlns:p14="http://schemas.microsoft.com/office/powerpoint/2010/main" val="20980851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Sandy: Impact on </a:t>
            </a:r>
            <a:r>
              <a:rPr lang="en-US" dirty="0"/>
              <a:t>New Jersey</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Hurricane_Sandy</a:t>
            </a:r>
            <a:endParaRPr lang="en-US" sz="1800" dirty="0">
              <a:solidFill>
                <a:srgbClr val="800000"/>
              </a:solidFill>
            </a:endParaRPr>
          </a:p>
        </p:txBody>
      </p:sp>
      <p:sp>
        <p:nvSpPr>
          <p:cNvPr id="6" name="Content Placeholder 5"/>
          <p:cNvSpPr>
            <a:spLocks noGrp="1"/>
          </p:cNvSpPr>
          <p:nvPr>
            <p:ph idx="1"/>
          </p:nvPr>
        </p:nvSpPr>
        <p:spPr/>
        <p:txBody>
          <a:bodyPr>
            <a:noAutofit/>
          </a:bodyPr>
          <a:lstStyle/>
          <a:p>
            <a:r>
              <a:rPr lang="en-US" sz="1600" dirty="0" smtClean="0"/>
              <a:t>“Preparations </a:t>
            </a:r>
            <a:r>
              <a:rPr lang="en-US" sz="1600" dirty="0"/>
              <a:t>began on October 26, when officials in Cape May County advised residents on barrier islands to evacuate. </a:t>
            </a:r>
            <a:endParaRPr lang="en-US" sz="1600" dirty="0" smtClean="0"/>
          </a:p>
          <a:p>
            <a:r>
              <a:rPr lang="en-US" sz="1600" dirty="0" smtClean="0"/>
              <a:t>Governor </a:t>
            </a:r>
            <a:r>
              <a:rPr lang="en-US" sz="1600" dirty="0"/>
              <a:t>of New Jersey Chris Christie ordered all residents of barrier islands from Sandy Hook to Cape May to evacuate and closed Atlantic City casinos. </a:t>
            </a:r>
            <a:endParaRPr lang="en-US" sz="1600" dirty="0" smtClean="0"/>
          </a:p>
          <a:p>
            <a:r>
              <a:rPr lang="en-US" sz="1600" dirty="0" smtClean="0"/>
              <a:t>President </a:t>
            </a:r>
            <a:r>
              <a:rPr lang="en-US" sz="1600" dirty="0"/>
              <a:t>Obama signed an emergency declaration for New Jersey, allowing the state to request federal funding and other assistance for actions taken before Sandy's landfall.[96</a:t>
            </a:r>
            <a:r>
              <a:rPr lang="en-US" sz="1600" dirty="0" smtClean="0"/>
              <a:t>]</a:t>
            </a:r>
            <a:endParaRPr lang="en-US" sz="1600" dirty="0"/>
          </a:p>
          <a:p>
            <a:r>
              <a:rPr lang="en-US" sz="1600" dirty="0"/>
              <a:t>On October 28, Mayor of Hoboken Dawn Zimmer ordered residents of basement and street-level residential units to evacuate, due to possible flooding</a:t>
            </a:r>
            <a:r>
              <a:rPr lang="en-US" sz="1600" dirty="0" smtClean="0"/>
              <a:t>.</a:t>
            </a:r>
          </a:p>
          <a:p>
            <a:r>
              <a:rPr lang="en-US" sz="1600" dirty="0" smtClean="0"/>
              <a:t> </a:t>
            </a:r>
            <a:r>
              <a:rPr lang="en-US" sz="1600" dirty="0"/>
              <a:t>On October 29, residents of Logan Township were ordered to evacuate</a:t>
            </a:r>
            <a:r>
              <a:rPr lang="en-US" sz="1600" dirty="0" smtClean="0"/>
              <a:t>. </a:t>
            </a:r>
            <a:r>
              <a:rPr lang="en-US" sz="1600" dirty="0"/>
              <a:t>Jersey Central Power &amp; Light told employees to prepare to work extended shifts</a:t>
            </a:r>
            <a:r>
              <a:rPr lang="en-US" sz="1600" dirty="0" smtClean="0"/>
              <a:t>.</a:t>
            </a:r>
          </a:p>
          <a:p>
            <a:r>
              <a:rPr lang="en-US" sz="1600" dirty="0" smtClean="0"/>
              <a:t>Most </a:t>
            </a:r>
            <a:r>
              <a:rPr lang="en-US" sz="1600" dirty="0"/>
              <a:t>schools, colleges and universities were closed October 29 while at least 509 out of 580 school districts were closed October </a:t>
            </a:r>
            <a:r>
              <a:rPr lang="en-US" sz="1600"/>
              <a:t>30</a:t>
            </a:r>
            <a:r>
              <a:rPr lang="en-US" sz="1600" smtClean="0"/>
              <a:t>.</a:t>
            </a:r>
            <a:endParaRPr lang="en-US" sz="1600" dirty="0" smtClean="0"/>
          </a:p>
          <a:p>
            <a:r>
              <a:rPr lang="en-US" sz="1600" dirty="0" smtClean="0"/>
              <a:t>Although </a:t>
            </a:r>
            <a:r>
              <a:rPr lang="en-US" sz="1600" dirty="0"/>
              <a:t>tropical storm conditions were inevitable and hurricane force winds were likely, the National Hurricane Center did not issue any tropical cyclone watches or warnings for New Jersey, because Sandy was forecast to become </a:t>
            </a:r>
            <a:r>
              <a:rPr lang="en-US" sz="1600" dirty="0" err="1"/>
              <a:t>extratropical</a:t>
            </a:r>
            <a:r>
              <a:rPr lang="en-US" sz="1600" dirty="0"/>
              <a:t> before landfall and thus would not be a tropical cyclone</a:t>
            </a:r>
            <a:r>
              <a:rPr lang="en-US" sz="1600" dirty="0" smtClean="0"/>
              <a:t>.”</a:t>
            </a:r>
            <a:endParaRPr lang="en-US" sz="1600" dirty="0"/>
          </a:p>
          <a:p>
            <a:endParaRPr lang="en-US" sz="1600" dirty="0"/>
          </a:p>
        </p:txBody>
      </p:sp>
    </p:spTree>
    <p:extLst>
      <p:ext uri="{BB962C8B-B14F-4D97-AF65-F5344CB8AC3E}">
        <p14:creationId xmlns:p14="http://schemas.microsoft.com/office/powerpoint/2010/main" val="788487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Sandy: Impact on </a:t>
            </a:r>
            <a:r>
              <a:rPr lang="en-US" dirty="0"/>
              <a:t>New </a:t>
            </a:r>
            <a:r>
              <a:rPr lang="en-US" dirty="0" smtClean="0"/>
              <a:t>York</a:t>
            </a:r>
            <a:r>
              <a:rPr lang="en-US" dirty="0"/>
              <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Hurricane_Sandy</a:t>
            </a:r>
            <a:endParaRPr lang="en-US" sz="1800" dirty="0">
              <a:solidFill>
                <a:srgbClr val="800000"/>
              </a:solidFill>
            </a:endParaRPr>
          </a:p>
        </p:txBody>
      </p:sp>
      <p:sp>
        <p:nvSpPr>
          <p:cNvPr id="6" name="Content Placeholder 5"/>
          <p:cNvSpPr>
            <a:spLocks noGrp="1"/>
          </p:cNvSpPr>
          <p:nvPr>
            <p:ph idx="1"/>
          </p:nvPr>
        </p:nvSpPr>
        <p:spPr/>
        <p:txBody>
          <a:bodyPr>
            <a:noAutofit/>
          </a:bodyPr>
          <a:lstStyle/>
          <a:p>
            <a:r>
              <a:rPr lang="en-US" sz="1600" dirty="0" smtClean="0"/>
              <a:t>“The </a:t>
            </a:r>
            <a:r>
              <a:rPr lang="en-US" sz="1600" dirty="0"/>
              <a:t>New York Stock Exchange was closed for trading for two days, the first weather closure of the exchange since 1985</a:t>
            </a:r>
            <a:r>
              <a:rPr lang="en-US" sz="1600" dirty="0" smtClean="0"/>
              <a:t>.</a:t>
            </a:r>
          </a:p>
          <a:p>
            <a:r>
              <a:rPr lang="en-US" sz="1600" dirty="0" smtClean="0"/>
              <a:t>It </a:t>
            </a:r>
            <a:r>
              <a:rPr lang="en-US" sz="1600" dirty="0"/>
              <a:t>was also the first two-day weather closure since the Great Blizzard of 1888</a:t>
            </a:r>
            <a:r>
              <a:rPr lang="en-US" sz="1600" dirty="0" smtClean="0"/>
              <a:t>.</a:t>
            </a:r>
            <a:endParaRPr lang="en-US" sz="1600" dirty="0"/>
          </a:p>
          <a:p>
            <a:r>
              <a:rPr lang="en-US" sz="1600" dirty="0"/>
              <a:t>The East River overflowed its banks, flooding large sections of Lower Manhattan. Battery Park had a water surge of 13.88 ft</a:t>
            </a:r>
            <a:r>
              <a:rPr lang="en-US" sz="1600" dirty="0" smtClean="0"/>
              <a:t>.</a:t>
            </a:r>
          </a:p>
          <a:p>
            <a:r>
              <a:rPr lang="en-US" sz="1600" dirty="0" smtClean="0"/>
              <a:t>Seven </a:t>
            </a:r>
            <a:r>
              <a:rPr lang="en-US" sz="1600" dirty="0"/>
              <a:t>subway tunnels under the East River were flooded</a:t>
            </a:r>
            <a:r>
              <a:rPr lang="en-US" sz="1600" dirty="0" smtClean="0"/>
              <a:t>. </a:t>
            </a:r>
          </a:p>
          <a:p>
            <a:r>
              <a:rPr lang="en-US" sz="1600" dirty="0" smtClean="0"/>
              <a:t>The </a:t>
            </a:r>
            <a:r>
              <a:rPr lang="en-US" sz="1600" dirty="0"/>
              <a:t>Metropolitan Transportation Authority said that the destruction caused by the storm was the worst disaster in the 108-year history of the New York City subway system</a:t>
            </a:r>
            <a:r>
              <a:rPr lang="en-US" sz="1600" dirty="0" smtClean="0"/>
              <a:t>. </a:t>
            </a:r>
          </a:p>
          <a:p>
            <a:r>
              <a:rPr lang="en-US" sz="1600" dirty="0" smtClean="0"/>
              <a:t>Sea </a:t>
            </a:r>
            <a:r>
              <a:rPr lang="en-US" sz="1600" dirty="0"/>
              <a:t>water flooded the Ground Zero construction site</a:t>
            </a:r>
            <a:r>
              <a:rPr lang="en-US" sz="1600" dirty="0" smtClean="0"/>
              <a:t>. </a:t>
            </a:r>
          </a:p>
          <a:p>
            <a:r>
              <a:rPr lang="en-US" sz="1600" dirty="0" smtClean="0"/>
              <a:t>Over </a:t>
            </a:r>
            <a:r>
              <a:rPr lang="en-US" sz="1600" dirty="0"/>
              <a:t>10 billion gallons of raw and partially treated sewage were released by the storm, 94% of which went into waters in and around New York and New Jersey</a:t>
            </a:r>
            <a:r>
              <a:rPr lang="en-US" sz="1600" dirty="0" smtClean="0"/>
              <a:t>. </a:t>
            </a:r>
          </a:p>
          <a:p>
            <a:r>
              <a:rPr lang="en-US" sz="1600" dirty="0" smtClean="0"/>
              <a:t>In </a:t>
            </a:r>
            <a:r>
              <a:rPr lang="en-US" sz="1600" dirty="0"/>
              <a:t>addition, a four story Chelsea building's facade crumbled and collapsed, leaving the interior on full display; however, no one was hurt by the falling masonry</a:t>
            </a:r>
            <a:r>
              <a:rPr lang="en-US" sz="1600" dirty="0" smtClean="0"/>
              <a:t>.</a:t>
            </a:r>
          </a:p>
          <a:p>
            <a:r>
              <a:rPr lang="en-US" sz="1600" dirty="0"/>
              <a:t>On November 26, Governor Cuomo called Sandy "more impactful" than Hurricane Katrina, and estimated costs to New York at $42 billion</a:t>
            </a:r>
            <a:r>
              <a:rPr lang="en-US" sz="1600" dirty="0" smtClean="0"/>
              <a:t>.</a:t>
            </a:r>
            <a:endParaRPr lang="en-US" sz="1600" dirty="0"/>
          </a:p>
          <a:p>
            <a:r>
              <a:rPr lang="en-US" sz="1600" dirty="0"/>
              <a:t>The storm severely damaged or destroyed around 100,000 homes on Long Island with more than 2,000 homes deemed uninhabitable there</a:t>
            </a:r>
            <a:r>
              <a:rPr lang="en-US" sz="1600" dirty="0" smtClean="0"/>
              <a:t>.”</a:t>
            </a:r>
            <a:endParaRPr lang="en-US" sz="1600" dirty="0"/>
          </a:p>
          <a:p>
            <a:endParaRPr lang="en-US" sz="1600" dirty="0"/>
          </a:p>
          <a:p>
            <a:endParaRPr lang="en-US" sz="1600" dirty="0"/>
          </a:p>
        </p:txBody>
      </p:sp>
    </p:spTree>
    <p:extLst>
      <p:ext uri="{BB962C8B-B14F-4D97-AF65-F5344CB8AC3E}">
        <p14:creationId xmlns:p14="http://schemas.microsoft.com/office/powerpoint/2010/main" val="4020527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715058" cy="1143000"/>
          </a:xfrm>
        </p:spPr>
        <p:txBody>
          <a:bodyPr>
            <a:normAutofit/>
          </a:bodyPr>
          <a:lstStyle/>
          <a:p>
            <a:r>
              <a:rPr lang="en-US" dirty="0" smtClean="0"/>
              <a:t>Super Typhoon </a:t>
            </a:r>
            <a:r>
              <a:rPr lang="en-US" dirty="0" err="1" smtClean="0"/>
              <a:t>Utor</a:t>
            </a:r>
            <a:r>
              <a:rPr lang="en-US" dirty="0"/>
              <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Typhoon_Utor</a:t>
            </a:r>
            <a:r>
              <a:rPr lang="en-US" sz="1800" dirty="0">
                <a:solidFill>
                  <a:srgbClr val="800000"/>
                </a:solidFill>
              </a:rPr>
              <a:t>_(2013)</a:t>
            </a:r>
          </a:p>
        </p:txBody>
      </p:sp>
      <p:sp>
        <p:nvSpPr>
          <p:cNvPr id="6" name="Content Placeholder 5"/>
          <p:cNvSpPr>
            <a:spLocks noGrp="1"/>
          </p:cNvSpPr>
          <p:nvPr>
            <p:ph sz="half" idx="1"/>
          </p:nvPr>
        </p:nvSpPr>
        <p:spPr>
          <a:xfrm>
            <a:off x="457199" y="1600200"/>
            <a:ext cx="5322873" cy="4525963"/>
          </a:xfrm>
        </p:spPr>
        <p:txBody>
          <a:bodyPr>
            <a:noAutofit/>
          </a:bodyPr>
          <a:lstStyle/>
          <a:p>
            <a:r>
              <a:rPr lang="en-US" sz="1400" dirty="0" smtClean="0"/>
              <a:t>“Typhoon </a:t>
            </a:r>
            <a:r>
              <a:rPr lang="en-US" sz="1400" dirty="0" err="1"/>
              <a:t>Utor</a:t>
            </a:r>
            <a:r>
              <a:rPr lang="en-US" sz="1400" dirty="0"/>
              <a:t>(international designation: 1311, JTWC designation: 11W, PAGASA name: </a:t>
            </a:r>
            <a:r>
              <a:rPr lang="en-US" sz="1400" dirty="0" err="1"/>
              <a:t>Labuyo</a:t>
            </a:r>
            <a:r>
              <a:rPr lang="en-US" sz="1400" dirty="0"/>
              <a:t> VNCHMF designation: </a:t>
            </a:r>
            <a:r>
              <a:rPr lang="en-US" sz="1400" dirty="0" err="1"/>
              <a:t>Bão</a:t>
            </a:r>
            <a:r>
              <a:rPr lang="en-US" sz="1400" dirty="0"/>
              <a:t> </a:t>
            </a:r>
            <a:r>
              <a:rPr lang="en-US" sz="1400" dirty="0" err="1"/>
              <a:t>số</a:t>
            </a:r>
            <a:r>
              <a:rPr lang="en-US" sz="1400" dirty="0"/>
              <a:t> 7 ), is the 15th depression and the 2nd typhoon in the 2013 typhoon season</a:t>
            </a:r>
            <a:r>
              <a:rPr lang="en-US" sz="1400" dirty="0" smtClean="0"/>
              <a:t>.</a:t>
            </a:r>
            <a:endParaRPr lang="en-US" sz="1400" dirty="0"/>
          </a:p>
          <a:p>
            <a:r>
              <a:rPr lang="en-US" sz="1400" dirty="0"/>
              <a:t>It was a powerful tropical cyclone which struck the Philippines and southern China. </a:t>
            </a:r>
            <a:endParaRPr lang="en-US" sz="1400" dirty="0" smtClean="0"/>
          </a:p>
          <a:p>
            <a:r>
              <a:rPr lang="en-US" sz="1400" dirty="0" smtClean="0"/>
              <a:t>Developing </a:t>
            </a:r>
            <a:r>
              <a:rPr lang="en-US" sz="1400" dirty="0"/>
              <a:t>into a tropical storm on August 9, </a:t>
            </a:r>
            <a:r>
              <a:rPr lang="en-US" sz="1400" dirty="0" err="1"/>
              <a:t>Utor</a:t>
            </a:r>
            <a:r>
              <a:rPr lang="en-US" sz="1400" dirty="0"/>
              <a:t> soon underwent explosive intensification and became a typhoon within a half of day. </a:t>
            </a:r>
            <a:endParaRPr lang="en-US" sz="1400" dirty="0" smtClean="0"/>
          </a:p>
          <a:p>
            <a:r>
              <a:rPr lang="en-US" sz="1400" dirty="0" smtClean="0"/>
              <a:t>After </a:t>
            </a:r>
            <a:r>
              <a:rPr lang="en-US" sz="1400" dirty="0"/>
              <a:t>making landfall over Luzon late on August 11, the typhoon re-emerged in the South China Sea, and it ultimately made its second landfall over Guangdong, China on August 14</a:t>
            </a:r>
            <a:r>
              <a:rPr lang="en-US" sz="1400" dirty="0" smtClean="0"/>
              <a:t>.</a:t>
            </a:r>
          </a:p>
          <a:p>
            <a:r>
              <a:rPr lang="en-US" sz="1400" dirty="0"/>
              <a:t>On August 11, under the influence of low vertical wind shear, very </a:t>
            </a:r>
            <a:r>
              <a:rPr lang="en-US" sz="1400" dirty="0" smtClean="0"/>
              <a:t>favorable </a:t>
            </a:r>
            <a:r>
              <a:rPr lang="en-US" sz="1400" dirty="0" err="1"/>
              <a:t>poleward</a:t>
            </a:r>
            <a:r>
              <a:rPr lang="en-US" sz="1400" dirty="0"/>
              <a:t> and westward outflow, and warm sea surface temperature, </a:t>
            </a:r>
            <a:r>
              <a:rPr lang="en-US" sz="1400" dirty="0" err="1"/>
              <a:t>Utor</a:t>
            </a:r>
            <a:r>
              <a:rPr lang="en-US" sz="1400" dirty="0"/>
              <a:t> began to intensify more and formed a clear eye</a:t>
            </a:r>
            <a:r>
              <a:rPr lang="en-US" sz="1400" dirty="0" smtClean="0"/>
              <a:t>.</a:t>
            </a:r>
          </a:p>
          <a:p>
            <a:r>
              <a:rPr lang="en-US" sz="1400" dirty="0" smtClean="0"/>
              <a:t>At </a:t>
            </a:r>
            <a:r>
              <a:rPr lang="en-US" sz="1400" dirty="0"/>
              <a:t>12:00 UTC, Typhoon </a:t>
            </a:r>
            <a:r>
              <a:rPr lang="en-US" sz="1400" dirty="0" err="1"/>
              <a:t>Utor</a:t>
            </a:r>
            <a:r>
              <a:rPr lang="en-US" sz="1400" dirty="0"/>
              <a:t> attained peak intensity by the ten-minute maximum sustained winds reaching 105 knots (195 km/h, 105 mph) and the atmospheric pressure decreasing to 925 </a:t>
            </a:r>
            <a:r>
              <a:rPr lang="en-US" sz="1400" dirty="0" err="1"/>
              <a:t>hPa</a:t>
            </a:r>
            <a:r>
              <a:rPr lang="en-US" sz="1400" dirty="0"/>
              <a:t> (27.3 </a:t>
            </a:r>
            <a:r>
              <a:rPr lang="en-US" sz="1400" dirty="0" err="1"/>
              <a:t>inHg</a:t>
            </a:r>
            <a:r>
              <a:rPr lang="en-US" sz="1400" dirty="0"/>
              <a:t>). </a:t>
            </a:r>
            <a:r>
              <a:rPr lang="en-US" sz="1400" dirty="0" smtClean="0"/>
              <a:t>“</a:t>
            </a:r>
          </a:p>
          <a:p>
            <a:endParaRPr lang="en-US" sz="1400" dirty="0"/>
          </a:p>
          <a:p>
            <a:endParaRPr lang="en-US" sz="1400" dirty="0"/>
          </a:p>
        </p:txBody>
      </p:sp>
      <p:pic>
        <p:nvPicPr>
          <p:cNvPr id="7" name="Picture 6" descr="Screen Shot 2013-12-22 at 8.16.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5047" y="227964"/>
            <a:ext cx="2803175" cy="6630036"/>
          </a:xfrm>
          <a:prstGeom prst="rect">
            <a:avLst/>
          </a:prstGeom>
        </p:spPr>
      </p:pic>
    </p:spTree>
    <p:extLst>
      <p:ext uri="{BB962C8B-B14F-4D97-AF65-F5344CB8AC3E}">
        <p14:creationId xmlns:p14="http://schemas.microsoft.com/office/powerpoint/2010/main" val="4175306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8214" y="274638"/>
            <a:ext cx="4008586" cy="1143000"/>
          </a:xfrm>
        </p:spPr>
        <p:txBody>
          <a:bodyPr>
            <a:normAutofit fontScale="90000"/>
          </a:bodyPr>
          <a:lstStyle/>
          <a:p>
            <a:r>
              <a:rPr lang="en-US" sz="2700" dirty="0" smtClean="0"/>
              <a:t>Inside </a:t>
            </a:r>
            <a:r>
              <a:rPr lang="en-US" sz="2700" dirty="0"/>
              <a:t>Super </a:t>
            </a:r>
            <a:r>
              <a:rPr lang="en-US" sz="2700" dirty="0" smtClean="0"/>
              <a:t>Typhoon </a:t>
            </a:r>
            <a:r>
              <a:rPr lang="en-US" sz="2700" dirty="0" err="1" smtClean="0"/>
              <a:t>Utor</a:t>
            </a:r>
            <a:r>
              <a:rPr lang="en-US" sz="2700" dirty="0"/>
              <a:t/>
            </a:r>
            <a:br>
              <a:rPr lang="en-US" sz="2700" dirty="0"/>
            </a:br>
            <a:r>
              <a:rPr lang="en-US" dirty="0" smtClean="0"/>
              <a:t> </a:t>
            </a:r>
            <a:r>
              <a:rPr lang="en-US" sz="1800" dirty="0" smtClean="0">
                <a:solidFill>
                  <a:srgbClr val="800000"/>
                </a:solidFill>
              </a:rPr>
              <a:t>http</a:t>
            </a:r>
            <a:r>
              <a:rPr lang="en-US" sz="1800" dirty="0">
                <a:solidFill>
                  <a:srgbClr val="800000"/>
                </a:solidFill>
              </a:rPr>
              <a:t>://</a:t>
            </a:r>
            <a:r>
              <a:rPr lang="en-US" sz="1800" dirty="0" err="1">
                <a:solidFill>
                  <a:srgbClr val="800000"/>
                </a:solidFill>
              </a:rPr>
              <a:t>earthobservatory.nasa.gov</a:t>
            </a:r>
            <a:r>
              <a:rPr lang="en-US" sz="1800" dirty="0">
                <a:solidFill>
                  <a:srgbClr val="800000"/>
                </a:solidFill>
              </a:rPr>
              <a:t>/</a:t>
            </a:r>
            <a:r>
              <a:rPr lang="en-US" sz="1800" dirty="0" err="1">
                <a:solidFill>
                  <a:srgbClr val="800000"/>
                </a:solidFill>
              </a:rPr>
              <a:t>NaturalHazards</a:t>
            </a:r>
            <a:r>
              <a:rPr lang="en-US" sz="1800" dirty="0">
                <a:solidFill>
                  <a:srgbClr val="800000"/>
                </a:solidFill>
              </a:rPr>
              <a:t>/</a:t>
            </a:r>
            <a:r>
              <a:rPr lang="en-US" sz="1800" dirty="0" err="1">
                <a:solidFill>
                  <a:srgbClr val="800000"/>
                </a:solidFill>
              </a:rPr>
              <a:t>view.php?id</a:t>
            </a:r>
            <a:r>
              <a:rPr lang="en-US" sz="1800" dirty="0">
                <a:solidFill>
                  <a:srgbClr val="800000"/>
                </a:solidFill>
              </a:rPr>
              <a:t>=81909</a:t>
            </a:r>
          </a:p>
        </p:txBody>
      </p:sp>
      <p:sp>
        <p:nvSpPr>
          <p:cNvPr id="3" name="Content Placeholder 2"/>
          <p:cNvSpPr>
            <a:spLocks noGrp="1"/>
          </p:cNvSpPr>
          <p:nvPr>
            <p:ph sz="half" idx="1"/>
          </p:nvPr>
        </p:nvSpPr>
        <p:spPr>
          <a:xfrm>
            <a:off x="222586" y="735994"/>
            <a:ext cx="4455628" cy="4525963"/>
          </a:xfrm>
        </p:spPr>
        <p:txBody>
          <a:bodyPr>
            <a:noAutofit/>
          </a:bodyPr>
          <a:lstStyle/>
          <a:p>
            <a:r>
              <a:rPr lang="en-US" sz="1600" dirty="0" smtClean="0"/>
              <a:t>“</a:t>
            </a:r>
            <a:r>
              <a:rPr lang="en-US" sz="1600" dirty="0" err="1" smtClean="0"/>
              <a:t>CloudSat</a:t>
            </a:r>
            <a:r>
              <a:rPr lang="en-US" sz="1600" dirty="0" smtClean="0"/>
              <a:t> </a:t>
            </a:r>
            <a:r>
              <a:rPr lang="en-US" sz="1600" dirty="0"/>
              <a:t>samples the atmosphere, taking the tiniest vertical slices of clouds and haze and dust and smoke and creating a profile of all that stands between us and space. </a:t>
            </a:r>
            <a:endParaRPr lang="en-US" sz="1600" dirty="0" smtClean="0"/>
          </a:p>
          <a:p>
            <a:r>
              <a:rPr lang="en-US" sz="1600" dirty="0" smtClean="0"/>
              <a:t>This </a:t>
            </a:r>
            <a:r>
              <a:rPr lang="en-US" sz="1600" dirty="0"/>
              <a:t>vertical sampling is possible because the satellite carries a radar instrument similar to those used to track storms on the ground, but more than 1,000 times more sensitive. </a:t>
            </a:r>
            <a:endParaRPr lang="en-US" sz="1600" dirty="0" smtClean="0"/>
          </a:p>
          <a:p>
            <a:r>
              <a:rPr lang="en-US" sz="1600" dirty="0" smtClean="0"/>
              <a:t>The </a:t>
            </a:r>
            <a:r>
              <a:rPr lang="en-US" sz="1600" dirty="0"/>
              <a:t>profiles reveal the hidden structure of clouds and their distribution and abundance.</a:t>
            </a:r>
          </a:p>
          <a:p>
            <a:r>
              <a:rPr lang="en-US" sz="1600" dirty="0"/>
              <a:t>It is rare, however, for the satellite to fly directly over the center of a tropical cyclone. </a:t>
            </a:r>
            <a:endParaRPr lang="en-US" sz="1600" dirty="0" smtClean="0"/>
          </a:p>
          <a:p>
            <a:r>
              <a:rPr lang="en-US" sz="1600" dirty="0" smtClean="0"/>
              <a:t>On </a:t>
            </a:r>
            <a:r>
              <a:rPr lang="en-US" sz="1600" dirty="0"/>
              <a:t>August 11, 2013, </a:t>
            </a:r>
            <a:r>
              <a:rPr lang="en-US" sz="1600" dirty="0" err="1"/>
              <a:t>CloudSat</a:t>
            </a:r>
            <a:r>
              <a:rPr lang="en-US" sz="1600" dirty="0"/>
              <a:t> did exactly that, capturing a perfect profile of the category 4 Super Typhoon </a:t>
            </a:r>
            <a:r>
              <a:rPr lang="en-US" sz="1600" dirty="0" err="1"/>
              <a:t>Utor</a:t>
            </a:r>
            <a:r>
              <a:rPr lang="en-US" sz="1600" dirty="0"/>
              <a:t> approaching the Philippines. </a:t>
            </a:r>
            <a:endParaRPr lang="en-US" sz="1600" dirty="0" smtClean="0"/>
          </a:p>
          <a:p>
            <a:r>
              <a:rPr lang="en-US" sz="1600" dirty="0" smtClean="0"/>
              <a:t>Since </a:t>
            </a:r>
            <a:r>
              <a:rPr lang="en-US" sz="1600" dirty="0"/>
              <a:t>its launch in April 2006, </a:t>
            </a:r>
            <a:r>
              <a:rPr lang="en-US" sz="1600" dirty="0" err="1"/>
              <a:t>CloudSat</a:t>
            </a:r>
            <a:r>
              <a:rPr lang="en-US" sz="1600" dirty="0"/>
              <a:t> has directly intersected the eye of a storm of this intensity and size only a handful of times</a:t>
            </a:r>
            <a:r>
              <a:rPr lang="en-US" sz="1600" dirty="0" smtClean="0"/>
              <a:t>.”</a:t>
            </a:r>
            <a:endParaRPr lang="en-US" sz="1600" dirty="0"/>
          </a:p>
          <a:p>
            <a:endParaRPr lang="en-US" sz="1600" dirty="0"/>
          </a:p>
        </p:txBody>
      </p:sp>
      <p:pic>
        <p:nvPicPr>
          <p:cNvPr id="5" name="Content Placeholder 4" descr="utor_cld_2013223.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241" b="-2145"/>
          <a:stretch/>
        </p:blipFill>
        <p:spPr>
          <a:xfrm>
            <a:off x="4911654" y="1512821"/>
            <a:ext cx="3504344" cy="3200757"/>
          </a:xfrm>
        </p:spPr>
      </p:pic>
      <p:sp>
        <p:nvSpPr>
          <p:cNvPr id="7" name="Rectangle 6"/>
          <p:cNvSpPr/>
          <p:nvPr/>
        </p:nvSpPr>
        <p:spPr>
          <a:xfrm>
            <a:off x="4678214" y="4912054"/>
            <a:ext cx="4258854" cy="1815882"/>
          </a:xfrm>
          <a:prstGeom prst="rect">
            <a:avLst/>
          </a:prstGeom>
        </p:spPr>
        <p:txBody>
          <a:bodyPr wrap="square">
            <a:spAutoFit/>
          </a:bodyPr>
          <a:lstStyle/>
          <a:p>
            <a:pPr marL="285750" indent="-285750" fontAlgn="base">
              <a:buFont typeface="Arial"/>
              <a:buChar char="•"/>
            </a:pPr>
            <a:r>
              <a:rPr lang="en-US" sz="1400" dirty="0" smtClean="0">
                <a:solidFill>
                  <a:srgbClr val="800000"/>
                </a:solidFill>
                <a:latin typeface="Helvetica Neue Light"/>
                <a:cs typeface="Helvetica Neue Light"/>
              </a:rPr>
              <a:t>“NASA's </a:t>
            </a:r>
            <a:r>
              <a:rPr lang="en-US" sz="1400" dirty="0" err="1">
                <a:solidFill>
                  <a:srgbClr val="800000"/>
                </a:solidFill>
                <a:latin typeface="Helvetica Neue Light"/>
                <a:cs typeface="Helvetica Neue Light"/>
              </a:rPr>
              <a:t>Cloudsat</a:t>
            </a:r>
            <a:r>
              <a:rPr lang="en-US" sz="1400" dirty="0">
                <a:solidFill>
                  <a:srgbClr val="800000"/>
                </a:solidFill>
                <a:latin typeface="Helvetica Neue Light"/>
                <a:cs typeface="Helvetica Neue Light"/>
              </a:rPr>
              <a:t> flew directly over super typhoon </a:t>
            </a:r>
            <a:r>
              <a:rPr lang="en-US" sz="1400" dirty="0" err="1">
                <a:solidFill>
                  <a:srgbClr val="800000"/>
                </a:solidFill>
                <a:latin typeface="Helvetica Neue Light"/>
                <a:cs typeface="Helvetica Neue Light"/>
              </a:rPr>
              <a:t>Utor</a:t>
            </a:r>
            <a:r>
              <a:rPr lang="en-US" sz="1400" dirty="0">
                <a:solidFill>
                  <a:srgbClr val="800000"/>
                </a:solidFill>
                <a:latin typeface="Helvetica Neue Light"/>
                <a:cs typeface="Helvetica Neue Light"/>
              </a:rPr>
              <a:t> as it passed over the Philippines. </a:t>
            </a:r>
            <a:endParaRPr lang="en-US" sz="1400" dirty="0" smtClean="0">
              <a:solidFill>
                <a:srgbClr val="800000"/>
              </a:solidFill>
              <a:latin typeface="Helvetica Neue Light"/>
              <a:cs typeface="Helvetica Neue Light"/>
            </a:endParaRPr>
          </a:p>
          <a:p>
            <a:pPr marL="285750" indent="-285750" fontAlgn="base">
              <a:buFont typeface="Arial"/>
              <a:buChar char="•"/>
            </a:pPr>
            <a:r>
              <a:rPr lang="en-US" sz="1400" dirty="0" smtClean="0">
                <a:solidFill>
                  <a:srgbClr val="800000"/>
                </a:solidFill>
                <a:latin typeface="Helvetica Neue Light"/>
                <a:cs typeface="Helvetica Neue Light"/>
              </a:rPr>
              <a:t>Using </a:t>
            </a:r>
            <a:r>
              <a:rPr lang="en-US" sz="1400" dirty="0">
                <a:solidFill>
                  <a:srgbClr val="800000"/>
                </a:solidFill>
                <a:latin typeface="Helvetica Neue Light"/>
                <a:cs typeface="Helvetica Neue Light"/>
              </a:rPr>
              <a:t>the radar instrument to analyze the cloud structure, NASA scientists reconstructed a side view that reveals the structure of the storm. </a:t>
            </a:r>
            <a:endParaRPr lang="en-US" sz="1400" dirty="0" smtClean="0">
              <a:solidFill>
                <a:srgbClr val="800000"/>
              </a:solidFill>
              <a:latin typeface="Helvetica Neue Light"/>
              <a:cs typeface="Helvetica Neue Light"/>
            </a:endParaRPr>
          </a:p>
          <a:p>
            <a:pPr marL="285750" indent="-285750" fontAlgn="base">
              <a:buFont typeface="Arial"/>
              <a:buChar char="•"/>
            </a:pPr>
            <a:r>
              <a:rPr lang="en-US" sz="1400" dirty="0" smtClean="0">
                <a:solidFill>
                  <a:srgbClr val="800000"/>
                </a:solidFill>
                <a:latin typeface="Helvetica Neue Light"/>
                <a:cs typeface="Helvetica Neue Light"/>
              </a:rPr>
              <a:t>The </a:t>
            </a:r>
            <a:r>
              <a:rPr lang="en-US" sz="1400" dirty="0">
                <a:solidFill>
                  <a:srgbClr val="800000"/>
                </a:solidFill>
                <a:latin typeface="Helvetica Neue Light"/>
                <a:cs typeface="Helvetica Neue Light"/>
              </a:rPr>
              <a:t>top image was acquired by the MODIS instrument on the Aqua satellite</a:t>
            </a:r>
            <a:r>
              <a:rPr lang="en-US" sz="1400" dirty="0" smtClean="0">
                <a:solidFill>
                  <a:srgbClr val="800000"/>
                </a:solidFill>
                <a:latin typeface="Helvetica Neue Light"/>
                <a:cs typeface="Helvetica Neue Light"/>
              </a:rPr>
              <a:t>.  </a:t>
            </a:r>
          </a:p>
          <a:p>
            <a:pPr marL="285750" indent="-285750" fontAlgn="base">
              <a:buFont typeface="Arial"/>
              <a:buChar char="•"/>
            </a:pPr>
            <a:r>
              <a:rPr lang="en-US" sz="1400" dirty="0" smtClean="0">
                <a:solidFill>
                  <a:srgbClr val="800000"/>
                </a:solidFill>
                <a:latin typeface="Helvetica Neue Light"/>
                <a:cs typeface="Helvetica Neue Light"/>
              </a:rPr>
              <a:t>Red </a:t>
            </a:r>
            <a:r>
              <a:rPr lang="en-US" sz="1400" dirty="0">
                <a:solidFill>
                  <a:srgbClr val="800000"/>
                </a:solidFill>
                <a:latin typeface="Helvetica Neue Light"/>
                <a:cs typeface="Helvetica Neue Light"/>
              </a:rPr>
              <a:t>line is the track of the </a:t>
            </a:r>
            <a:r>
              <a:rPr lang="en-US" sz="1400" dirty="0" err="1">
                <a:solidFill>
                  <a:srgbClr val="800000"/>
                </a:solidFill>
                <a:latin typeface="Helvetica Neue Light"/>
                <a:cs typeface="Helvetica Neue Light"/>
              </a:rPr>
              <a:t>Cloudsat</a:t>
            </a:r>
            <a:r>
              <a:rPr lang="en-US" sz="1400" dirty="0">
                <a:solidFill>
                  <a:srgbClr val="800000"/>
                </a:solidFill>
                <a:latin typeface="Helvetica Neue Light"/>
                <a:cs typeface="Helvetica Neue Light"/>
              </a:rPr>
              <a:t> satellite</a:t>
            </a:r>
            <a:r>
              <a:rPr lang="en-US" sz="1400" dirty="0" smtClean="0">
                <a:solidFill>
                  <a:srgbClr val="800000"/>
                </a:solidFill>
                <a:latin typeface="Helvetica Neue Light"/>
                <a:cs typeface="Helvetica Neue Light"/>
              </a:rPr>
              <a:t>.”</a:t>
            </a:r>
            <a:endParaRPr lang="en-US" sz="1400" dirty="0">
              <a:solidFill>
                <a:srgbClr val="800000"/>
              </a:solidFill>
              <a:latin typeface="Helvetica Neue Light"/>
              <a:cs typeface="Helvetica Neue Light"/>
            </a:endParaRPr>
          </a:p>
        </p:txBody>
      </p:sp>
    </p:spTree>
    <p:extLst>
      <p:ext uri="{BB962C8B-B14F-4D97-AF65-F5344CB8AC3E}">
        <p14:creationId xmlns:p14="http://schemas.microsoft.com/office/powerpoint/2010/main" val="2302887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8214" y="274638"/>
            <a:ext cx="4008586" cy="1143000"/>
          </a:xfrm>
        </p:spPr>
        <p:txBody>
          <a:bodyPr>
            <a:normAutofit/>
          </a:bodyPr>
          <a:lstStyle/>
          <a:p>
            <a:r>
              <a:rPr lang="en-US" sz="2700" dirty="0" smtClean="0"/>
              <a:t>Inside a </a:t>
            </a:r>
            <a:r>
              <a:rPr lang="en-US" sz="2700" dirty="0"/>
              <a:t>Super Typhoon</a:t>
            </a:r>
            <a:br>
              <a:rPr lang="en-US" sz="2700" dirty="0"/>
            </a:br>
            <a:r>
              <a:rPr lang="en-US" sz="1600" dirty="0">
                <a:solidFill>
                  <a:srgbClr val="800000"/>
                </a:solidFill>
              </a:rPr>
              <a:t>http://</a:t>
            </a:r>
            <a:r>
              <a:rPr lang="en-US" sz="1600" dirty="0" err="1">
                <a:solidFill>
                  <a:srgbClr val="800000"/>
                </a:solidFill>
              </a:rPr>
              <a:t>earthobservatory.nasa.gov</a:t>
            </a:r>
            <a:r>
              <a:rPr lang="en-US" sz="1600" dirty="0">
                <a:solidFill>
                  <a:srgbClr val="800000"/>
                </a:solidFill>
              </a:rPr>
              <a:t>/</a:t>
            </a:r>
            <a:r>
              <a:rPr lang="en-US" sz="1600" dirty="0" err="1">
                <a:solidFill>
                  <a:srgbClr val="800000"/>
                </a:solidFill>
              </a:rPr>
              <a:t>NaturalHazards</a:t>
            </a:r>
            <a:r>
              <a:rPr lang="en-US" sz="1600" dirty="0">
                <a:solidFill>
                  <a:srgbClr val="800000"/>
                </a:solidFill>
              </a:rPr>
              <a:t>/</a:t>
            </a:r>
            <a:r>
              <a:rPr lang="en-US" sz="1600" dirty="0" err="1">
                <a:solidFill>
                  <a:srgbClr val="800000"/>
                </a:solidFill>
              </a:rPr>
              <a:t>view.php?id</a:t>
            </a:r>
            <a:r>
              <a:rPr lang="en-US" sz="1600" dirty="0">
                <a:solidFill>
                  <a:srgbClr val="800000"/>
                </a:solidFill>
              </a:rPr>
              <a:t>=81909</a:t>
            </a:r>
          </a:p>
        </p:txBody>
      </p:sp>
      <p:sp>
        <p:nvSpPr>
          <p:cNvPr id="3" name="Content Placeholder 2"/>
          <p:cNvSpPr>
            <a:spLocks noGrp="1"/>
          </p:cNvSpPr>
          <p:nvPr>
            <p:ph sz="half" idx="1"/>
          </p:nvPr>
        </p:nvSpPr>
        <p:spPr>
          <a:xfrm>
            <a:off x="457200" y="162570"/>
            <a:ext cx="4038600" cy="5851525"/>
          </a:xfrm>
        </p:spPr>
        <p:txBody>
          <a:bodyPr>
            <a:noAutofit/>
          </a:bodyPr>
          <a:lstStyle/>
          <a:p>
            <a:r>
              <a:rPr lang="en-US" sz="1400" dirty="0" smtClean="0"/>
              <a:t>“The </a:t>
            </a:r>
            <a:r>
              <a:rPr lang="en-US" sz="1400" dirty="0"/>
              <a:t>view of the storm at the top of this page comes from the Moderate Resolution Imaging </a:t>
            </a:r>
            <a:r>
              <a:rPr lang="en-US" sz="1400" dirty="0" err="1"/>
              <a:t>Spectroradiometer</a:t>
            </a:r>
            <a:r>
              <a:rPr lang="en-US" sz="1400" dirty="0"/>
              <a:t> (MODIS) on NASA’s Aqua satellite, which flies in formation with </a:t>
            </a:r>
            <a:r>
              <a:rPr lang="en-US" sz="1400" dirty="0" err="1"/>
              <a:t>CloudSat</a:t>
            </a:r>
            <a:r>
              <a:rPr lang="en-US" sz="1400" dirty="0"/>
              <a:t> and acquired this image a few minutes before the </a:t>
            </a:r>
            <a:r>
              <a:rPr lang="en-US" sz="1400" dirty="0" err="1"/>
              <a:t>CloudSat</a:t>
            </a:r>
            <a:r>
              <a:rPr lang="en-US" sz="1400" dirty="0"/>
              <a:t> overpass. </a:t>
            </a:r>
            <a:endParaRPr lang="en-US" sz="1400" dirty="0" smtClean="0"/>
          </a:p>
          <a:p>
            <a:r>
              <a:rPr lang="en-US" sz="1400" dirty="0" smtClean="0"/>
              <a:t>The </a:t>
            </a:r>
            <a:r>
              <a:rPr lang="en-US" sz="1400" dirty="0"/>
              <a:t>red line shows the footprint of the </a:t>
            </a:r>
            <a:r>
              <a:rPr lang="en-US" sz="1400" dirty="0" err="1"/>
              <a:t>CloudSat</a:t>
            </a:r>
            <a:r>
              <a:rPr lang="en-US" sz="1400" dirty="0"/>
              <a:t> radar observation displayed in the lower image. </a:t>
            </a:r>
            <a:endParaRPr lang="en-US" sz="1400" dirty="0" smtClean="0"/>
          </a:p>
          <a:p>
            <a:r>
              <a:rPr lang="en-US" sz="1400" dirty="0" smtClean="0"/>
              <a:t>The </a:t>
            </a:r>
            <a:r>
              <a:rPr lang="en-US" sz="1400" dirty="0" err="1"/>
              <a:t>CloudSat</a:t>
            </a:r>
            <a:r>
              <a:rPr lang="en-US" sz="1400" dirty="0"/>
              <a:t> observation is about 10 kilometers east of the center of the storm, taking in the structure of the eye and eye wall. </a:t>
            </a:r>
            <a:endParaRPr lang="en-US" sz="1400" dirty="0" smtClean="0"/>
          </a:p>
          <a:p>
            <a:r>
              <a:rPr lang="en-US" sz="1400" dirty="0" smtClean="0"/>
              <a:t>At </a:t>
            </a:r>
            <a:r>
              <a:rPr lang="en-US" sz="1400" dirty="0"/>
              <a:t>the time, </a:t>
            </a:r>
            <a:r>
              <a:rPr lang="en-US" sz="1400" dirty="0" err="1"/>
              <a:t>Utor</a:t>
            </a:r>
            <a:r>
              <a:rPr lang="en-US" sz="1400" dirty="0"/>
              <a:t> had winds estimated at 115 knots (132 mph) and a minimum pressure of 937 </a:t>
            </a:r>
            <a:r>
              <a:rPr lang="en-US" sz="1400" dirty="0" err="1"/>
              <a:t>millibars</a:t>
            </a:r>
            <a:r>
              <a:rPr lang="en-US" sz="1400" dirty="0"/>
              <a:t>.</a:t>
            </a:r>
          </a:p>
          <a:p>
            <a:r>
              <a:rPr lang="en-US" sz="1400" dirty="0"/>
              <a:t>This overpass reveals many unique features of a well-defined and intense typhoon, including a distinct eye, bands of rain separated by cloud-free areas, and extremely heavy rain. </a:t>
            </a:r>
            <a:endParaRPr lang="en-US" sz="1400" dirty="0" smtClean="0"/>
          </a:p>
          <a:p>
            <a:r>
              <a:rPr lang="en-US" sz="1400" dirty="0" smtClean="0"/>
              <a:t>The </a:t>
            </a:r>
            <a:r>
              <a:rPr lang="en-US" sz="1400" dirty="0"/>
              <a:t>dip in the center of the profile shows an outward sloping eye and strong </a:t>
            </a:r>
            <a:r>
              <a:rPr lang="en-US" sz="1400" dirty="0" err="1"/>
              <a:t>eyewall</a:t>
            </a:r>
            <a:r>
              <a:rPr lang="en-US" sz="1400" dirty="0"/>
              <a:t>. </a:t>
            </a:r>
            <a:endParaRPr lang="en-US" sz="1400" dirty="0" smtClean="0"/>
          </a:p>
          <a:p>
            <a:r>
              <a:rPr lang="en-US" sz="1400" dirty="0" smtClean="0"/>
              <a:t>The </a:t>
            </a:r>
            <a:r>
              <a:rPr lang="en-US" sz="1400" dirty="0"/>
              <a:t>lack of a data signal below five kilometers (ten kilometers close to the eye) is due to heavy precipitation, since the radar pulse loses power traveling through intense rain. </a:t>
            </a:r>
            <a:endParaRPr lang="en-US" sz="1400" dirty="0" smtClean="0"/>
          </a:p>
          <a:p>
            <a:r>
              <a:rPr lang="en-US" sz="1400" dirty="0" smtClean="0"/>
              <a:t>The </a:t>
            </a:r>
            <a:r>
              <a:rPr lang="en-US" sz="1400" dirty="0"/>
              <a:t>strong signal elsewhere points to large amounts of ice and liquid water spread throughout the storm. </a:t>
            </a:r>
            <a:r>
              <a:rPr lang="en-US" sz="1400" dirty="0" smtClean="0"/>
              <a:t>“</a:t>
            </a:r>
          </a:p>
          <a:p>
            <a:endParaRPr lang="en-US" sz="1400" dirty="0"/>
          </a:p>
        </p:txBody>
      </p:sp>
      <p:pic>
        <p:nvPicPr>
          <p:cNvPr id="5" name="Content Placeholder 4" descr="utor_cld_2013223.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241" b="-2145"/>
          <a:stretch/>
        </p:blipFill>
        <p:spPr>
          <a:xfrm>
            <a:off x="4911654" y="1512821"/>
            <a:ext cx="3504344" cy="3200757"/>
          </a:xfrm>
        </p:spPr>
      </p:pic>
      <p:sp>
        <p:nvSpPr>
          <p:cNvPr id="7" name="Rectangle 6"/>
          <p:cNvSpPr/>
          <p:nvPr/>
        </p:nvSpPr>
        <p:spPr>
          <a:xfrm>
            <a:off x="4678214" y="5080156"/>
            <a:ext cx="4351398" cy="738664"/>
          </a:xfrm>
          <a:prstGeom prst="rect">
            <a:avLst/>
          </a:prstGeom>
        </p:spPr>
        <p:txBody>
          <a:bodyPr wrap="square">
            <a:spAutoFit/>
          </a:bodyPr>
          <a:lstStyle/>
          <a:p>
            <a:pPr algn="ctr" fontAlgn="base"/>
            <a:r>
              <a:rPr lang="en-US" sz="1400" dirty="0">
                <a:solidFill>
                  <a:srgbClr val="800000"/>
                </a:solidFill>
                <a:latin typeface="Helvetica Neue Light"/>
                <a:cs typeface="Helvetica Neue Light"/>
              </a:rPr>
              <a:t>Dark stripes are rain bands, and these are separated by moats (cloud-free areas) beneath the cirrus canopy.</a:t>
            </a:r>
          </a:p>
          <a:p>
            <a:pPr algn="ctr" fontAlgn="base"/>
            <a:endParaRPr lang="en-US" sz="1400" dirty="0">
              <a:solidFill>
                <a:srgbClr val="800000"/>
              </a:solidFill>
              <a:latin typeface="Helvetica Neue Light"/>
              <a:cs typeface="Helvetica Neue Light"/>
            </a:endParaRPr>
          </a:p>
        </p:txBody>
      </p:sp>
    </p:spTree>
    <p:extLst>
      <p:ext uri="{BB962C8B-B14F-4D97-AF65-F5344CB8AC3E}">
        <p14:creationId xmlns:p14="http://schemas.microsoft.com/office/powerpoint/2010/main" val="42532957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2697</TotalTime>
  <Words>4462</Words>
  <Application>Microsoft Macintosh PowerPoint</Application>
  <PresentationFormat>On-screen Show (4:3)</PresentationFormat>
  <Paragraphs>206</Paragraphs>
  <Slides>27</Slides>
  <Notes>0</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Lecture 23b</vt:lpstr>
      <vt:lpstr>Hurricane Sandy  http://en.wikipedia.org/wiki/Hurricane_Sandy</vt:lpstr>
      <vt:lpstr>Hurricane Sandy http://en.wikipedia.org/wiki/Hurricane_Sandy</vt:lpstr>
      <vt:lpstr>Relation to Global Warming http://en.wikipedia.org/wiki/Hurricane_Sandy</vt:lpstr>
      <vt:lpstr>Sandy: Impact on New Jersey http://en.wikipedia.org/wiki/Hurricane_Sandy</vt:lpstr>
      <vt:lpstr>Sandy: Impact on New York http://en.wikipedia.org/wiki/Hurricane_Sandy</vt:lpstr>
      <vt:lpstr>Super Typhoon Utor http://en.wikipedia.org/wiki/Typhoon_Utor_(2013)</vt:lpstr>
      <vt:lpstr>Inside Super Typhoon Utor  http://earthobservatory.nasa.gov/NaturalHazards/view.php?id=81909</vt:lpstr>
      <vt:lpstr>Inside a Super Typhoon http://earthobservatory.nasa.gov/NaturalHazards/view.php?id=81909</vt:lpstr>
      <vt:lpstr>Utor Track and Animation http://en.wikipedia.org/wiki/Typhoon_Utor_(2013)</vt:lpstr>
      <vt:lpstr>Impact on China http://en.wikipedia.org/wiki/Typhoon_Utor_(2013)</vt:lpstr>
      <vt:lpstr>Typhoon Wipha, October 9-18, 2013 http://en.wikipedia.org/wiki/Typhoon_Wipha_(2013)</vt:lpstr>
      <vt:lpstr>Typhoon Wipha, October 9-18, 2013 http://en.wikipedia.org/wiki/Typhoon_Wipha_(2013) http://www.usno.navy.mil/JTWC/</vt:lpstr>
      <vt:lpstr>Typhoon Wipha, October 9-18, 2013 http://en.wikipedia.org/wiki/Typhoon_Wipha_(2013) http://gdacs.org/</vt:lpstr>
      <vt:lpstr>Super Typhoon Phailin http://en.wikipedia.org/wiki/Cyclone_Phailin</vt:lpstr>
      <vt:lpstr>Typhoon Phailin http://en.wikipedia.org/wiki/Cyclone_Phailin</vt:lpstr>
      <vt:lpstr>Phailin Landfall http://en.wikipedia.org/wiki/Cyclone_Phailin</vt:lpstr>
      <vt:lpstr>Super Typhoon Haiyan http://en.wikipedia.org/wiki/Typhoon_Haiyan</vt:lpstr>
      <vt:lpstr>Haiyan http://en.wikipedia.org/wiki/Typhoon_Haiyan</vt:lpstr>
      <vt:lpstr>Haiyan &amp; Climate http://en.wikipedia.org/wiki/Typhoon_Haiyan</vt:lpstr>
      <vt:lpstr>Impacts http://en.wikipedia.org/wiki/Typhoon_Haiyan</vt:lpstr>
      <vt:lpstr>PowerPoint Presentation</vt:lpstr>
      <vt:lpstr>Impacts http://en.wikipedia.org/wiki/Typhoon_Haiyan</vt:lpstr>
      <vt:lpstr>Impacts http://en.wikipedia.org/wiki/Typhoon_Haiyan</vt:lpstr>
      <vt:lpstr>Images of Tacloban (Various Sources as Listed)</vt:lpstr>
      <vt:lpstr>PowerPoint Presentation</vt:lpstr>
      <vt:lpstr>PowerPoint Presentation</vt:lpstr>
    </vt:vector>
  </TitlesOfParts>
  <Company>university of california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Rundle</dc:creator>
  <cp:lastModifiedBy>John Rundle</cp:lastModifiedBy>
  <cp:revision>74</cp:revision>
  <dcterms:created xsi:type="dcterms:W3CDTF">2013-10-07T21:38:56Z</dcterms:created>
  <dcterms:modified xsi:type="dcterms:W3CDTF">2017-03-09T18:08:47Z</dcterms:modified>
</cp:coreProperties>
</file>