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60"/>
  </p:notesMasterIdLst>
  <p:sldIdLst>
    <p:sldId id="256" r:id="rId3"/>
    <p:sldId id="307" r:id="rId4"/>
    <p:sldId id="308" r:id="rId5"/>
    <p:sldId id="314" r:id="rId6"/>
    <p:sldId id="257" r:id="rId7"/>
    <p:sldId id="258" r:id="rId8"/>
    <p:sldId id="304" r:id="rId9"/>
    <p:sldId id="259" r:id="rId10"/>
    <p:sldId id="262" r:id="rId11"/>
    <p:sldId id="260" r:id="rId12"/>
    <p:sldId id="261" r:id="rId13"/>
    <p:sldId id="263" r:id="rId14"/>
    <p:sldId id="279" r:id="rId15"/>
    <p:sldId id="266" r:id="rId16"/>
    <p:sldId id="268" r:id="rId17"/>
    <p:sldId id="269" r:id="rId18"/>
    <p:sldId id="270" r:id="rId19"/>
    <p:sldId id="271" r:id="rId20"/>
    <p:sldId id="264" r:id="rId21"/>
    <p:sldId id="265" r:id="rId22"/>
    <p:sldId id="272" r:id="rId23"/>
    <p:sldId id="312" r:id="rId24"/>
    <p:sldId id="276" r:id="rId25"/>
    <p:sldId id="277" r:id="rId26"/>
    <p:sldId id="278" r:id="rId27"/>
    <p:sldId id="282" r:id="rId28"/>
    <p:sldId id="283" r:id="rId29"/>
    <p:sldId id="284" r:id="rId30"/>
    <p:sldId id="287" r:id="rId31"/>
    <p:sldId id="285" r:id="rId32"/>
    <p:sldId id="280" r:id="rId33"/>
    <p:sldId id="322" r:id="rId34"/>
    <p:sldId id="286" r:id="rId35"/>
    <p:sldId id="291" r:id="rId36"/>
    <p:sldId id="315" r:id="rId37"/>
    <p:sldId id="288" r:id="rId38"/>
    <p:sldId id="289" r:id="rId39"/>
    <p:sldId id="290" r:id="rId40"/>
    <p:sldId id="292" r:id="rId41"/>
    <p:sldId id="305" r:id="rId42"/>
    <p:sldId id="306" r:id="rId43"/>
    <p:sldId id="316" r:id="rId44"/>
    <p:sldId id="317" r:id="rId45"/>
    <p:sldId id="318" r:id="rId46"/>
    <p:sldId id="319" r:id="rId47"/>
    <p:sldId id="293" r:id="rId48"/>
    <p:sldId id="320" r:id="rId49"/>
    <p:sldId id="321" r:id="rId50"/>
    <p:sldId id="294" r:id="rId51"/>
    <p:sldId id="296" r:id="rId52"/>
    <p:sldId id="295" r:id="rId53"/>
    <p:sldId id="297" r:id="rId54"/>
    <p:sldId id="303" r:id="rId55"/>
    <p:sldId id="309" r:id="rId56"/>
    <p:sldId id="310" r:id="rId57"/>
    <p:sldId id="267" r:id="rId58"/>
    <p:sldId id="313"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1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316" autoAdjust="0"/>
    <p:restoredTop sz="91484"/>
  </p:normalViewPr>
  <p:slideViewPr>
    <p:cSldViewPr snapToGrid="0" snapToObjects="1" showGuides="1">
      <p:cViewPr varScale="1">
        <p:scale>
          <a:sx n="115" d="100"/>
          <a:sy n="115" d="100"/>
        </p:scale>
        <p:origin x="1880" y="208"/>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7D8720-BA98-5247-8639-CD2D7252AE82}" type="datetimeFigureOut">
              <a:rPr lang="en-US" smtClean="0"/>
              <a:pPr/>
              <a:t>11/21/19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E95489-80F8-E249-837C-1CA04FB3B1F3}" type="slidenum">
              <a:rPr lang="en-US" smtClean="0"/>
              <a:pPr/>
              <a:t>‹#›</a:t>
            </a:fld>
            <a:endParaRPr lang="en-US"/>
          </a:p>
        </p:txBody>
      </p:sp>
    </p:spTree>
    <p:extLst>
      <p:ext uri="{BB962C8B-B14F-4D97-AF65-F5344CB8AC3E}">
        <p14:creationId xmlns:p14="http://schemas.microsoft.com/office/powerpoint/2010/main" val="30739824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00">
                <a:solidFill>
                  <a:schemeClr val="tx1"/>
                </a:solidFill>
                <a:latin typeface="Arial" charset="0"/>
                <a:ea typeface="ＭＳ Ｐゴシック" charset="0"/>
                <a:cs typeface="ＭＳ Ｐゴシック" charset="0"/>
              </a:defRPr>
            </a:lvl1pPr>
            <a:lvl2pPr marL="11250550" indent="-11114944" eaLnBrk="0" hangingPunct="0">
              <a:defRPr sz="700">
                <a:solidFill>
                  <a:schemeClr val="tx1"/>
                </a:solidFill>
                <a:latin typeface="Arial" charset="0"/>
                <a:ea typeface="ＭＳ Ｐゴシック" charset="0"/>
              </a:defRPr>
            </a:lvl2pPr>
            <a:lvl3pPr eaLnBrk="0" hangingPunct="0">
              <a:defRPr sz="700">
                <a:solidFill>
                  <a:schemeClr val="tx1"/>
                </a:solidFill>
                <a:latin typeface="Arial" charset="0"/>
                <a:ea typeface="ＭＳ Ｐゴシック" charset="0"/>
              </a:defRPr>
            </a:lvl3pPr>
            <a:lvl4pPr eaLnBrk="0" hangingPunct="0">
              <a:defRPr sz="700">
                <a:solidFill>
                  <a:schemeClr val="tx1"/>
                </a:solidFill>
                <a:latin typeface="Arial" charset="0"/>
                <a:ea typeface="ＭＳ Ｐゴシック" charset="0"/>
              </a:defRPr>
            </a:lvl4pPr>
            <a:lvl5pPr eaLnBrk="0" hangingPunct="0">
              <a:defRPr sz="700">
                <a:solidFill>
                  <a:schemeClr val="tx1"/>
                </a:solidFill>
                <a:latin typeface="Arial" charset="0"/>
                <a:ea typeface="ＭＳ Ｐゴシック" charset="0"/>
              </a:defRPr>
            </a:lvl5pPr>
            <a:lvl6pPr marL="135606" eaLnBrk="0" fontAlgn="base" hangingPunct="0">
              <a:spcBef>
                <a:spcPct val="0"/>
              </a:spcBef>
              <a:spcAft>
                <a:spcPct val="0"/>
              </a:spcAft>
              <a:defRPr sz="700">
                <a:solidFill>
                  <a:schemeClr val="tx1"/>
                </a:solidFill>
                <a:latin typeface="Arial" charset="0"/>
                <a:ea typeface="ＭＳ Ｐゴシック" charset="0"/>
              </a:defRPr>
            </a:lvl6pPr>
            <a:lvl7pPr marL="271211" eaLnBrk="0" fontAlgn="base" hangingPunct="0">
              <a:spcBef>
                <a:spcPct val="0"/>
              </a:spcBef>
              <a:spcAft>
                <a:spcPct val="0"/>
              </a:spcAft>
              <a:defRPr sz="700">
                <a:solidFill>
                  <a:schemeClr val="tx1"/>
                </a:solidFill>
                <a:latin typeface="Arial" charset="0"/>
                <a:ea typeface="ＭＳ Ｐゴシック" charset="0"/>
              </a:defRPr>
            </a:lvl7pPr>
            <a:lvl8pPr marL="406817" eaLnBrk="0" fontAlgn="base" hangingPunct="0">
              <a:spcBef>
                <a:spcPct val="0"/>
              </a:spcBef>
              <a:spcAft>
                <a:spcPct val="0"/>
              </a:spcAft>
              <a:defRPr sz="700">
                <a:solidFill>
                  <a:schemeClr val="tx1"/>
                </a:solidFill>
                <a:latin typeface="Arial" charset="0"/>
                <a:ea typeface="ＭＳ Ｐゴシック" charset="0"/>
              </a:defRPr>
            </a:lvl8pPr>
            <a:lvl9pPr marL="542422" eaLnBrk="0" fontAlgn="base" hangingPunct="0">
              <a:spcBef>
                <a:spcPct val="0"/>
              </a:spcBef>
              <a:spcAft>
                <a:spcPct val="0"/>
              </a:spcAft>
              <a:defRPr sz="700">
                <a:solidFill>
                  <a:schemeClr val="tx1"/>
                </a:solidFill>
                <a:latin typeface="Arial" charset="0"/>
                <a:ea typeface="ＭＳ Ｐゴシック" charset="0"/>
              </a:defRPr>
            </a:lvl9pPr>
          </a:lstStyle>
          <a:p>
            <a:pPr eaLnBrk="1" hangingPunct="1"/>
            <a:fld id="{19B65289-EB4D-2D4A-AB80-9B830F3A3E8A}" type="slidenum">
              <a:rPr lang="en-US" sz="400">
                <a:solidFill>
                  <a:prstClr val="black"/>
                </a:solidFill>
              </a:rPr>
              <a:pPr eaLnBrk="1" hangingPunct="1"/>
              <a:t>56</a:t>
            </a:fld>
            <a:endParaRPr lang="en-US" sz="400">
              <a:solidFill>
                <a:prstClr val="black"/>
              </a:solidFill>
            </a:endParaRPr>
          </a:p>
        </p:txBody>
      </p:sp>
      <p:sp>
        <p:nvSpPr>
          <p:cNvPr id="15363" name="Rectangle 2"/>
          <p:cNvSpPr>
            <a:spLocks noGrp="1" noRot="1" noChangeAspect="1" noChangeArrowheads="1" noTextEdit="1"/>
          </p:cNvSpPr>
          <p:nvPr>
            <p:ph type="sldImg"/>
          </p:nvPr>
        </p:nvSpPr>
        <p:spPr>
          <a:xfrm>
            <a:off x="1143000" y="685800"/>
            <a:ext cx="4572000" cy="3429000"/>
          </a:xfrm>
          <a:ln/>
        </p:spPr>
      </p:sp>
      <p:sp>
        <p:nvSpPr>
          <p:cNvPr id="1536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charset="0"/>
            </a:endParaRPr>
          </a:p>
        </p:txBody>
      </p:sp>
    </p:spTree>
    <p:extLst>
      <p:ext uri="{BB962C8B-B14F-4D97-AF65-F5344CB8AC3E}">
        <p14:creationId xmlns:p14="http://schemas.microsoft.com/office/powerpoint/2010/main" val="467279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639DA9-3EAB-0743-ACF5-80313A4CC431}" type="datetimeFigureOut">
              <a:rPr lang="en-US" smtClean="0"/>
              <a:pPr/>
              <a:t>11/21/19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712" y="2130227"/>
            <a:ext cx="7772576" cy="1470422"/>
          </a:xfrm>
        </p:spPr>
        <p:txBody>
          <a:bodyPr/>
          <a:lstStyle/>
          <a:p>
            <a:r>
              <a:rPr lang="en-US"/>
              <a:t>Click to edit Master title style</a:t>
            </a:r>
          </a:p>
        </p:txBody>
      </p:sp>
      <p:sp>
        <p:nvSpPr>
          <p:cNvPr id="3" name="Subtitle 2"/>
          <p:cNvSpPr>
            <a:spLocks noGrp="1"/>
          </p:cNvSpPr>
          <p:nvPr>
            <p:ph type="subTitle" idx="1"/>
          </p:nvPr>
        </p:nvSpPr>
        <p:spPr>
          <a:xfrm>
            <a:off x="1371424" y="3886399"/>
            <a:ext cx="6401153" cy="1752203"/>
          </a:xfrm>
        </p:spPr>
        <p:txBody>
          <a:bodyPr/>
          <a:lstStyle>
            <a:lvl1pPr marL="0" indent="0" algn="ctr">
              <a:buNone/>
              <a:defRPr/>
            </a:lvl1pPr>
            <a:lvl2pPr marL="133320" indent="0" algn="ctr">
              <a:buNone/>
              <a:defRPr/>
            </a:lvl2pPr>
            <a:lvl3pPr marL="266639" indent="0" algn="ctr">
              <a:buNone/>
              <a:defRPr/>
            </a:lvl3pPr>
            <a:lvl4pPr marL="399959" indent="0" algn="ctr">
              <a:buNone/>
              <a:defRPr/>
            </a:lvl4pPr>
            <a:lvl5pPr marL="533278" indent="0" algn="ctr">
              <a:buNone/>
              <a:defRPr/>
            </a:lvl5pPr>
            <a:lvl6pPr marL="666598" indent="0" algn="ctr">
              <a:buNone/>
              <a:defRPr/>
            </a:lvl6pPr>
            <a:lvl7pPr marL="799917" indent="0" algn="ctr">
              <a:buNone/>
              <a:defRPr/>
            </a:lvl7pPr>
            <a:lvl8pPr marL="933237" indent="0" algn="ctr">
              <a:buNone/>
              <a:defRPr/>
            </a:lvl8pPr>
            <a:lvl9pPr marL="106655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9B54D1-9CB7-DA4C-9EAF-5081A5B388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3449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DD0D359-2FAD-5B4E-92F5-3DBC60B435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9118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801"/>
            <a:ext cx="7772576" cy="1362273"/>
          </a:xfrm>
        </p:spPr>
        <p:txBody>
          <a:bodyPr anchor="t"/>
          <a:lstStyle>
            <a:lvl1pPr algn="l">
              <a:defRPr sz="1200" b="1" cap="all"/>
            </a:lvl1pPr>
          </a:lstStyle>
          <a:p>
            <a:r>
              <a:rPr lang="en-US"/>
              <a:t>Click to edit Master title style</a:t>
            </a:r>
          </a:p>
        </p:txBody>
      </p:sp>
      <p:sp>
        <p:nvSpPr>
          <p:cNvPr id="3" name="Text Placeholder 2"/>
          <p:cNvSpPr>
            <a:spLocks noGrp="1"/>
          </p:cNvSpPr>
          <p:nvPr>
            <p:ph type="body" idx="1"/>
          </p:nvPr>
        </p:nvSpPr>
        <p:spPr>
          <a:xfrm>
            <a:off x="722313" y="2906613"/>
            <a:ext cx="7772576" cy="1500188"/>
          </a:xfrm>
        </p:spPr>
        <p:txBody>
          <a:bodyPr anchor="b"/>
          <a:lstStyle>
            <a:lvl1pPr marL="0" indent="0">
              <a:buNone/>
              <a:defRPr sz="600"/>
            </a:lvl1pPr>
            <a:lvl2pPr marL="133320" indent="0">
              <a:buNone/>
              <a:defRPr sz="500"/>
            </a:lvl2pPr>
            <a:lvl3pPr marL="266639" indent="0">
              <a:buNone/>
              <a:defRPr sz="500"/>
            </a:lvl3pPr>
            <a:lvl4pPr marL="399959" indent="0">
              <a:buNone/>
              <a:defRPr sz="400"/>
            </a:lvl4pPr>
            <a:lvl5pPr marL="533278" indent="0">
              <a:buNone/>
              <a:defRPr sz="400"/>
            </a:lvl5pPr>
            <a:lvl6pPr marL="666598" indent="0">
              <a:buNone/>
              <a:defRPr sz="400"/>
            </a:lvl6pPr>
            <a:lvl7pPr marL="799917" indent="0">
              <a:buNone/>
              <a:defRPr sz="400"/>
            </a:lvl7pPr>
            <a:lvl8pPr marL="933237" indent="0">
              <a:buNone/>
              <a:defRPr sz="400"/>
            </a:lvl8pPr>
            <a:lvl9pPr marL="1066556" indent="0">
              <a:buNone/>
              <a:defRPr sz="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DC6065A-B101-CB4E-8203-84F0128469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6660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88" y="1600399"/>
            <a:ext cx="4093545" cy="4525863"/>
          </a:xfrm>
        </p:spPr>
        <p:txBody>
          <a:bodyPr/>
          <a:lstStyle>
            <a:lvl1pPr>
              <a:defRPr sz="800"/>
            </a:lvl1pPr>
            <a:lvl2pPr>
              <a:defRPr sz="700"/>
            </a:lvl2pPr>
            <a:lvl3pPr>
              <a:defRPr sz="600"/>
            </a:lvl3pPr>
            <a:lvl4pPr>
              <a:defRPr sz="500"/>
            </a:lvl4pPr>
            <a:lvl5pPr>
              <a:defRPr sz="500"/>
            </a:lvl5pPr>
            <a:lvl6pPr>
              <a:defRPr sz="500"/>
            </a:lvl6pPr>
            <a:lvl7pPr>
              <a:defRPr sz="500"/>
            </a:lvl7pPr>
            <a:lvl8pPr>
              <a:defRPr sz="500"/>
            </a:lvl8pPr>
            <a:lvl9pPr>
              <a:defRPr sz="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3167" y="1600399"/>
            <a:ext cx="4093545" cy="4525863"/>
          </a:xfrm>
        </p:spPr>
        <p:txBody>
          <a:bodyPr/>
          <a:lstStyle>
            <a:lvl1pPr>
              <a:defRPr sz="800"/>
            </a:lvl1pPr>
            <a:lvl2pPr>
              <a:defRPr sz="700"/>
            </a:lvl2pPr>
            <a:lvl3pPr>
              <a:defRPr sz="600"/>
            </a:lvl3pPr>
            <a:lvl4pPr>
              <a:defRPr sz="500"/>
            </a:lvl4pPr>
            <a:lvl5pPr>
              <a:defRPr sz="500"/>
            </a:lvl5pPr>
            <a:lvl6pPr>
              <a:defRPr sz="500"/>
            </a:lvl6pPr>
            <a:lvl7pPr>
              <a:defRPr sz="500"/>
            </a:lvl7pPr>
            <a:lvl8pPr>
              <a:defRPr sz="500"/>
            </a:lvl8pPr>
            <a:lvl9pPr>
              <a:defRPr sz="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2637E4-58C1-C347-B70E-2B2DA2A796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2952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88" y="1534914"/>
            <a:ext cx="4040188" cy="639961"/>
          </a:xfrm>
        </p:spPr>
        <p:txBody>
          <a:bodyPr anchor="b"/>
          <a:lstStyle>
            <a:lvl1pPr marL="0" indent="0">
              <a:buNone/>
              <a:defRPr sz="700" b="1"/>
            </a:lvl1pPr>
            <a:lvl2pPr marL="133320" indent="0">
              <a:buNone/>
              <a:defRPr sz="600" b="1"/>
            </a:lvl2pPr>
            <a:lvl3pPr marL="266639" indent="0">
              <a:buNone/>
              <a:defRPr sz="500" b="1"/>
            </a:lvl3pPr>
            <a:lvl4pPr marL="399959" indent="0">
              <a:buNone/>
              <a:defRPr sz="500" b="1"/>
            </a:lvl4pPr>
            <a:lvl5pPr marL="533278" indent="0">
              <a:buNone/>
              <a:defRPr sz="500" b="1"/>
            </a:lvl5pPr>
            <a:lvl6pPr marL="666598" indent="0">
              <a:buNone/>
              <a:defRPr sz="500" b="1"/>
            </a:lvl6pPr>
            <a:lvl7pPr marL="799917" indent="0">
              <a:buNone/>
              <a:defRPr sz="500" b="1"/>
            </a:lvl7pPr>
            <a:lvl8pPr marL="933237" indent="0">
              <a:buNone/>
              <a:defRPr sz="500" b="1"/>
            </a:lvl8pPr>
            <a:lvl9pPr marL="1066556" indent="0">
              <a:buNone/>
              <a:defRPr sz="500" b="1"/>
            </a:lvl9pPr>
          </a:lstStyle>
          <a:p>
            <a:pPr lvl="0"/>
            <a:r>
              <a:rPr lang="en-US"/>
              <a:t>Click to edit Master text styles</a:t>
            </a:r>
          </a:p>
        </p:txBody>
      </p:sp>
      <p:sp>
        <p:nvSpPr>
          <p:cNvPr id="4" name="Content Placeholder 3"/>
          <p:cNvSpPr>
            <a:spLocks noGrp="1"/>
          </p:cNvSpPr>
          <p:nvPr>
            <p:ph sz="half" idx="2"/>
          </p:nvPr>
        </p:nvSpPr>
        <p:spPr>
          <a:xfrm>
            <a:off x="457288" y="2174875"/>
            <a:ext cx="4040188" cy="3951387"/>
          </a:xfrm>
        </p:spPr>
        <p:txBody>
          <a:bodyPr/>
          <a:lstStyle>
            <a:lvl1pPr>
              <a:defRPr sz="700"/>
            </a:lvl1pPr>
            <a:lvl2pPr>
              <a:defRPr sz="600"/>
            </a:lvl2pPr>
            <a:lvl3pPr>
              <a:defRPr sz="500"/>
            </a:lvl3pPr>
            <a:lvl4pPr>
              <a:defRPr sz="500"/>
            </a:lvl4pPr>
            <a:lvl5pPr>
              <a:defRPr sz="500"/>
            </a:lvl5pPr>
            <a:lvl6pPr>
              <a:defRPr sz="500"/>
            </a:lvl6pPr>
            <a:lvl7pPr>
              <a:defRPr sz="500"/>
            </a:lvl7pPr>
            <a:lvl8pPr>
              <a:defRPr sz="500"/>
            </a:lvl8pPr>
            <a:lvl9pPr>
              <a:defRPr sz="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201" y="1534914"/>
            <a:ext cx="4041511" cy="639961"/>
          </a:xfrm>
        </p:spPr>
        <p:txBody>
          <a:bodyPr anchor="b"/>
          <a:lstStyle>
            <a:lvl1pPr marL="0" indent="0">
              <a:buNone/>
              <a:defRPr sz="700" b="1"/>
            </a:lvl1pPr>
            <a:lvl2pPr marL="133320" indent="0">
              <a:buNone/>
              <a:defRPr sz="600" b="1"/>
            </a:lvl2pPr>
            <a:lvl3pPr marL="266639" indent="0">
              <a:buNone/>
              <a:defRPr sz="500" b="1"/>
            </a:lvl3pPr>
            <a:lvl4pPr marL="399959" indent="0">
              <a:buNone/>
              <a:defRPr sz="500" b="1"/>
            </a:lvl4pPr>
            <a:lvl5pPr marL="533278" indent="0">
              <a:buNone/>
              <a:defRPr sz="500" b="1"/>
            </a:lvl5pPr>
            <a:lvl6pPr marL="666598" indent="0">
              <a:buNone/>
              <a:defRPr sz="500" b="1"/>
            </a:lvl6pPr>
            <a:lvl7pPr marL="799917" indent="0">
              <a:buNone/>
              <a:defRPr sz="500" b="1"/>
            </a:lvl7pPr>
            <a:lvl8pPr marL="933237" indent="0">
              <a:buNone/>
              <a:defRPr sz="500" b="1"/>
            </a:lvl8pPr>
            <a:lvl9pPr marL="1066556" indent="0">
              <a:buNone/>
              <a:defRPr sz="500" b="1"/>
            </a:lvl9pPr>
          </a:lstStyle>
          <a:p>
            <a:pPr lvl="0"/>
            <a:r>
              <a:rPr lang="en-US"/>
              <a:t>Click to edit Master text styles</a:t>
            </a:r>
          </a:p>
        </p:txBody>
      </p:sp>
      <p:sp>
        <p:nvSpPr>
          <p:cNvPr id="6" name="Content Placeholder 5"/>
          <p:cNvSpPr>
            <a:spLocks noGrp="1"/>
          </p:cNvSpPr>
          <p:nvPr>
            <p:ph sz="quarter" idx="4"/>
          </p:nvPr>
        </p:nvSpPr>
        <p:spPr>
          <a:xfrm>
            <a:off x="4645201" y="2174875"/>
            <a:ext cx="4041511" cy="3951387"/>
          </a:xfrm>
        </p:spPr>
        <p:txBody>
          <a:bodyPr/>
          <a:lstStyle>
            <a:lvl1pPr>
              <a:defRPr sz="700"/>
            </a:lvl1pPr>
            <a:lvl2pPr>
              <a:defRPr sz="600"/>
            </a:lvl2pPr>
            <a:lvl3pPr>
              <a:defRPr sz="500"/>
            </a:lvl3pPr>
            <a:lvl4pPr>
              <a:defRPr sz="500"/>
            </a:lvl4pPr>
            <a:lvl5pPr>
              <a:defRPr sz="500"/>
            </a:lvl5pPr>
            <a:lvl6pPr>
              <a:defRPr sz="500"/>
            </a:lvl6pPr>
            <a:lvl7pPr>
              <a:defRPr sz="500"/>
            </a:lvl7pPr>
            <a:lvl8pPr>
              <a:defRPr sz="500"/>
            </a:lvl8pPr>
            <a:lvl9pPr>
              <a:defRPr sz="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E08EEAF-EE54-E045-8A89-90222EE1B8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3995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5FBAD7D-B315-2345-950B-20F8449984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1388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981C6E4-546F-1C44-AD2E-891CD533CD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0454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88" y="272852"/>
            <a:ext cx="3008313" cy="1162348"/>
          </a:xfrm>
        </p:spPr>
        <p:txBody>
          <a:bodyPr anchor="b"/>
          <a:lstStyle>
            <a:lvl1pPr algn="l">
              <a:defRPr sz="600" b="1"/>
            </a:lvl1pPr>
          </a:lstStyle>
          <a:p>
            <a:r>
              <a:rPr lang="en-US"/>
              <a:t>Click to edit Master title style</a:t>
            </a:r>
          </a:p>
        </p:txBody>
      </p:sp>
      <p:sp>
        <p:nvSpPr>
          <p:cNvPr id="3" name="Content Placeholder 2"/>
          <p:cNvSpPr>
            <a:spLocks noGrp="1"/>
          </p:cNvSpPr>
          <p:nvPr>
            <p:ph idx="1"/>
          </p:nvPr>
        </p:nvSpPr>
        <p:spPr>
          <a:xfrm>
            <a:off x="3574962" y="272852"/>
            <a:ext cx="5111750" cy="5853410"/>
          </a:xfrm>
        </p:spPr>
        <p:txBody>
          <a:bodyPr/>
          <a:lstStyle>
            <a:lvl1pPr>
              <a:defRPr sz="900"/>
            </a:lvl1pPr>
            <a:lvl2pPr>
              <a:defRPr sz="800"/>
            </a:lvl2pPr>
            <a:lvl3pPr>
              <a:defRPr sz="700"/>
            </a:lvl3pPr>
            <a:lvl4pPr>
              <a:defRPr sz="600"/>
            </a:lvl4pPr>
            <a:lvl5pPr>
              <a:defRPr sz="600"/>
            </a:lvl5pPr>
            <a:lvl6pPr>
              <a:defRPr sz="600"/>
            </a:lvl6pPr>
            <a:lvl7pPr>
              <a:defRPr sz="600"/>
            </a:lvl7pPr>
            <a:lvl8pPr>
              <a:defRPr sz="600"/>
            </a:lvl8pPr>
            <a:lvl9pPr>
              <a:defRPr sz="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88" y="1435199"/>
            <a:ext cx="3008313" cy="4691063"/>
          </a:xfrm>
        </p:spPr>
        <p:txBody>
          <a:bodyPr/>
          <a:lstStyle>
            <a:lvl1pPr marL="0" indent="0">
              <a:buNone/>
              <a:defRPr sz="400"/>
            </a:lvl1pPr>
            <a:lvl2pPr marL="133320" indent="0">
              <a:buNone/>
              <a:defRPr sz="300"/>
            </a:lvl2pPr>
            <a:lvl3pPr marL="266639" indent="0">
              <a:buNone/>
              <a:defRPr sz="300"/>
            </a:lvl3pPr>
            <a:lvl4pPr marL="399959" indent="0">
              <a:buNone/>
              <a:defRPr sz="300"/>
            </a:lvl4pPr>
            <a:lvl5pPr marL="533278" indent="0">
              <a:buNone/>
              <a:defRPr sz="300"/>
            </a:lvl5pPr>
            <a:lvl6pPr marL="666598" indent="0">
              <a:buNone/>
              <a:defRPr sz="300"/>
            </a:lvl6pPr>
            <a:lvl7pPr marL="799917" indent="0">
              <a:buNone/>
              <a:defRPr sz="300"/>
            </a:lvl7pPr>
            <a:lvl8pPr marL="933237" indent="0">
              <a:buNone/>
              <a:defRPr sz="300"/>
            </a:lvl8pPr>
            <a:lvl9pPr marL="1066556" indent="0">
              <a:buNone/>
              <a:defRPr sz="3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D9ED6C4-E356-5D41-9934-08761605AB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7043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pPr/>
              <a:t>11/21/19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700"/>
            <a:ext cx="5486576" cy="566539"/>
          </a:xfrm>
        </p:spPr>
        <p:txBody>
          <a:bodyPr anchor="b"/>
          <a:lstStyle>
            <a:lvl1pPr algn="l">
              <a:defRPr sz="600" b="1"/>
            </a:lvl1pPr>
          </a:lstStyle>
          <a:p>
            <a:r>
              <a:rPr lang="en-US"/>
              <a:t>Click to edit Master title style</a:t>
            </a:r>
          </a:p>
        </p:txBody>
      </p:sp>
      <p:sp>
        <p:nvSpPr>
          <p:cNvPr id="3" name="Picture Placeholder 2"/>
          <p:cNvSpPr>
            <a:spLocks noGrp="1"/>
          </p:cNvSpPr>
          <p:nvPr>
            <p:ph type="pic" idx="1"/>
          </p:nvPr>
        </p:nvSpPr>
        <p:spPr>
          <a:xfrm>
            <a:off x="1792111" y="612676"/>
            <a:ext cx="5486576" cy="4115098"/>
          </a:xfrm>
        </p:spPr>
        <p:txBody>
          <a:bodyPr/>
          <a:lstStyle>
            <a:lvl1pPr marL="0" indent="0">
              <a:buNone/>
              <a:defRPr sz="900"/>
            </a:lvl1pPr>
            <a:lvl2pPr marL="133320" indent="0">
              <a:buNone/>
              <a:defRPr sz="800"/>
            </a:lvl2pPr>
            <a:lvl3pPr marL="266639" indent="0">
              <a:buNone/>
              <a:defRPr sz="700"/>
            </a:lvl3pPr>
            <a:lvl4pPr marL="399959" indent="0">
              <a:buNone/>
              <a:defRPr sz="600"/>
            </a:lvl4pPr>
            <a:lvl5pPr marL="533278" indent="0">
              <a:buNone/>
              <a:defRPr sz="600"/>
            </a:lvl5pPr>
            <a:lvl6pPr marL="666598" indent="0">
              <a:buNone/>
              <a:defRPr sz="600"/>
            </a:lvl6pPr>
            <a:lvl7pPr marL="799917" indent="0">
              <a:buNone/>
              <a:defRPr sz="600"/>
            </a:lvl7pPr>
            <a:lvl8pPr marL="933237" indent="0">
              <a:buNone/>
              <a:defRPr sz="600"/>
            </a:lvl8pPr>
            <a:lvl9pPr marL="1066556" indent="0">
              <a:buNone/>
              <a:defRPr sz="600"/>
            </a:lvl9pPr>
          </a:lstStyle>
          <a:p>
            <a:pPr lvl="0"/>
            <a:endParaRPr lang="en-US" noProof="0"/>
          </a:p>
        </p:txBody>
      </p:sp>
      <p:sp>
        <p:nvSpPr>
          <p:cNvPr id="4" name="Text Placeholder 3"/>
          <p:cNvSpPr>
            <a:spLocks noGrp="1"/>
          </p:cNvSpPr>
          <p:nvPr>
            <p:ph type="body" sz="half" idx="2"/>
          </p:nvPr>
        </p:nvSpPr>
        <p:spPr>
          <a:xfrm>
            <a:off x="1792111" y="5367238"/>
            <a:ext cx="5486576" cy="805160"/>
          </a:xfrm>
        </p:spPr>
        <p:txBody>
          <a:bodyPr/>
          <a:lstStyle>
            <a:lvl1pPr marL="0" indent="0">
              <a:buNone/>
              <a:defRPr sz="400"/>
            </a:lvl1pPr>
            <a:lvl2pPr marL="133320" indent="0">
              <a:buNone/>
              <a:defRPr sz="300"/>
            </a:lvl2pPr>
            <a:lvl3pPr marL="266639" indent="0">
              <a:buNone/>
              <a:defRPr sz="300"/>
            </a:lvl3pPr>
            <a:lvl4pPr marL="399959" indent="0">
              <a:buNone/>
              <a:defRPr sz="300"/>
            </a:lvl4pPr>
            <a:lvl5pPr marL="533278" indent="0">
              <a:buNone/>
              <a:defRPr sz="300"/>
            </a:lvl5pPr>
            <a:lvl6pPr marL="666598" indent="0">
              <a:buNone/>
              <a:defRPr sz="300"/>
            </a:lvl6pPr>
            <a:lvl7pPr marL="799917" indent="0">
              <a:buNone/>
              <a:defRPr sz="300"/>
            </a:lvl7pPr>
            <a:lvl8pPr marL="933237" indent="0">
              <a:buNone/>
              <a:defRPr sz="300"/>
            </a:lvl8pPr>
            <a:lvl9pPr marL="1066556" indent="0">
              <a:buNone/>
              <a:defRPr sz="3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66109DD-E370-D948-84B6-2E78F2D81B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0263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CBF51AE-5B50-C74A-A22F-0CFE62DBDE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171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576" y="274836"/>
            <a:ext cx="2057136" cy="58514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88" y="274836"/>
            <a:ext cx="6129955" cy="58514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FDED63A-F243-2147-9259-DA919B8188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1745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639DA9-3EAB-0743-ACF5-80313A4CC431}" type="datetimeFigureOut">
              <a:rPr lang="en-US" smtClean="0"/>
              <a:pPr/>
              <a:t>11/21/19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639DA9-3EAB-0743-ACF5-80313A4CC431}" type="datetimeFigureOut">
              <a:rPr lang="en-US" smtClean="0"/>
              <a:pPr/>
              <a:t>11/21/19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639DA9-3EAB-0743-ACF5-80313A4CC431}" type="datetimeFigureOut">
              <a:rPr lang="en-US" smtClean="0"/>
              <a:pPr/>
              <a:t>11/21/19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639DA9-3EAB-0743-ACF5-80313A4CC431}" type="datetimeFigureOut">
              <a:rPr lang="en-US" smtClean="0"/>
              <a:pPr/>
              <a:t>11/21/19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39DA9-3EAB-0743-ACF5-80313A4CC431}" type="datetimeFigureOut">
              <a:rPr lang="en-US" smtClean="0"/>
              <a:pPr/>
              <a:t>11/21/19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11/21/19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pPr/>
              <a:t>11/21/19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03CC9D-6EAB-594E-A35A-5D5CDDFB64D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39DA9-3EAB-0743-ACF5-80313A4CC431}" type="datetimeFigureOut">
              <a:rPr lang="en-US" smtClean="0"/>
              <a:pPr/>
              <a:t>11/21/19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3CC9D-6EAB-594E-A35A-5D5CDDFB64D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b="0" i="0" kern="1200">
          <a:solidFill>
            <a:srgbClr val="FF0000"/>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2800" b="0" i="0" kern="1200">
          <a:solidFill>
            <a:srgbClr val="0000FF"/>
          </a:solidFill>
          <a:latin typeface="Helvetica Neue Light"/>
          <a:ea typeface="+mn-ea"/>
          <a:cs typeface="Helvetica Neue Light"/>
        </a:defRPr>
      </a:lvl1pPr>
      <a:lvl2pPr marL="742950" indent="-285750" algn="l" defTabSz="457200" rtl="0" eaLnBrk="1" latinLnBrk="0" hangingPunct="1">
        <a:spcBef>
          <a:spcPct val="20000"/>
        </a:spcBef>
        <a:buFont typeface="Arial"/>
        <a:buChar char="–"/>
        <a:defRPr sz="2400" b="0" i="0" kern="1200">
          <a:solidFill>
            <a:srgbClr val="0000FF"/>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000" b="0" i="0" kern="1200">
          <a:solidFill>
            <a:srgbClr val="0000FF"/>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1800" b="0" i="0" kern="1200">
          <a:solidFill>
            <a:srgbClr val="0000FF"/>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1600" b="0" i="0" kern="1200">
          <a:solidFill>
            <a:srgbClr val="0000FF"/>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88" y="274836"/>
            <a:ext cx="8229424"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6664" tIns="13332" rIns="26664" bIns="1333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88" y="1600399"/>
            <a:ext cx="8229424" cy="45258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6664" tIns="13332" rIns="26664" bIns="133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88" y="6245324"/>
            <a:ext cx="2133424" cy="476250"/>
          </a:xfrm>
          <a:prstGeom prst="rect">
            <a:avLst/>
          </a:prstGeom>
          <a:noFill/>
          <a:ln w="9525">
            <a:noFill/>
            <a:miter lim="800000"/>
            <a:headEnd/>
            <a:tailEnd/>
          </a:ln>
          <a:effectLst/>
        </p:spPr>
        <p:txBody>
          <a:bodyPr vert="horz" wrap="square" lIns="26664" tIns="13332" rIns="26664" bIns="13332" numCol="1" anchor="t" anchorCtr="0" compatLnSpc="1">
            <a:prstTxWarp prst="textNoShape">
              <a:avLst/>
            </a:prstTxWarp>
          </a:bodyPr>
          <a:lstStyle>
            <a:lvl1pPr>
              <a:defRPr sz="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88" y="6245324"/>
            <a:ext cx="2895424" cy="476250"/>
          </a:xfrm>
          <a:prstGeom prst="rect">
            <a:avLst/>
          </a:prstGeom>
          <a:noFill/>
          <a:ln w="9525">
            <a:noFill/>
            <a:miter lim="800000"/>
            <a:headEnd/>
            <a:tailEnd/>
          </a:ln>
          <a:effectLst/>
        </p:spPr>
        <p:txBody>
          <a:bodyPr vert="horz" wrap="square" lIns="26664" tIns="13332" rIns="26664" bIns="13332" numCol="1" anchor="t" anchorCtr="0" compatLnSpc="1">
            <a:prstTxWarp prst="textNoShape">
              <a:avLst/>
            </a:prstTxWarp>
          </a:bodyPr>
          <a:lstStyle>
            <a:lvl1pPr algn="ctr">
              <a:defRPr sz="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88" y="6245324"/>
            <a:ext cx="2133424" cy="476250"/>
          </a:xfrm>
          <a:prstGeom prst="rect">
            <a:avLst/>
          </a:prstGeom>
          <a:noFill/>
          <a:ln w="9525">
            <a:noFill/>
            <a:miter lim="800000"/>
            <a:headEnd/>
            <a:tailEnd/>
          </a:ln>
          <a:effectLst/>
        </p:spPr>
        <p:txBody>
          <a:bodyPr vert="horz" wrap="square" lIns="26664" tIns="13332" rIns="26664" bIns="13332" numCol="1" anchor="t" anchorCtr="0" compatLnSpc="1">
            <a:prstTxWarp prst="textNoShape">
              <a:avLst/>
            </a:prstTxWarp>
          </a:bodyPr>
          <a:lstStyle>
            <a:lvl1pPr algn="r">
              <a:defRPr sz="400"/>
            </a:lvl1pPr>
          </a:lstStyle>
          <a:p>
            <a:pPr defTabSz="914400" fontAlgn="base">
              <a:spcBef>
                <a:spcPct val="0"/>
              </a:spcBef>
              <a:spcAft>
                <a:spcPct val="0"/>
              </a:spcAft>
            </a:pPr>
            <a:fld id="{C3467557-7517-E146-B036-1DD009DC5B9B}" type="slidenum">
              <a:rPr lang="en-US" smtClean="0">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7024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13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13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13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13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1300">
          <a:solidFill>
            <a:schemeClr val="tx2"/>
          </a:solidFill>
          <a:latin typeface="Arial" pitchFamily="-111" charset="0"/>
          <a:ea typeface="ＭＳ Ｐゴシック" charset="0"/>
          <a:cs typeface="ＭＳ Ｐゴシック" charset="0"/>
        </a:defRPr>
      </a:lvl5pPr>
      <a:lvl6pPr marL="133320" algn="ctr" rtl="0" fontAlgn="base">
        <a:spcBef>
          <a:spcPct val="0"/>
        </a:spcBef>
        <a:spcAft>
          <a:spcPct val="0"/>
        </a:spcAft>
        <a:defRPr sz="1300">
          <a:solidFill>
            <a:schemeClr val="tx2"/>
          </a:solidFill>
          <a:latin typeface="Arial" pitchFamily="-111" charset="0"/>
        </a:defRPr>
      </a:lvl6pPr>
      <a:lvl7pPr marL="266639" algn="ctr" rtl="0" fontAlgn="base">
        <a:spcBef>
          <a:spcPct val="0"/>
        </a:spcBef>
        <a:spcAft>
          <a:spcPct val="0"/>
        </a:spcAft>
        <a:defRPr sz="1300">
          <a:solidFill>
            <a:schemeClr val="tx2"/>
          </a:solidFill>
          <a:latin typeface="Arial" pitchFamily="-111" charset="0"/>
        </a:defRPr>
      </a:lvl7pPr>
      <a:lvl8pPr marL="399959" algn="ctr" rtl="0" fontAlgn="base">
        <a:spcBef>
          <a:spcPct val="0"/>
        </a:spcBef>
        <a:spcAft>
          <a:spcPct val="0"/>
        </a:spcAft>
        <a:defRPr sz="1300">
          <a:solidFill>
            <a:schemeClr val="tx2"/>
          </a:solidFill>
          <a:latin typeface="Arial" pitchFamily="-111" charset="0"/>
        </a:defRPr>
      </a:lvl8pPr>
      <a:lvl9pPr marL="533278" algn="ctr" rtl="0" fontAlgn="base">
        <a:spcBef>
          <a:spcPct val="0"/>
        </a:spcBef>
        <a:spcAft>
          <a:spcPct val="0"/>
        </a:spcAft>
        <a:defRPr sz="1300">
          <a:solidFill>
            <a:schemeClr val="tx2"/>
          </a:solidFill>
          <a:latin typeface="Arial" pitchFamily="-111" charset="0"/>
        </a:defRPr>
      </a:lvl9pPr>
    </p:titleStyle>
    <p:bodyStyle>
      <a:lvl1pPr marL="99990" indent="-99990" algn="l" rtl="0" eaLnBrk="0" fontAlgn="base" hangingPunct="0">
        <a:spcBef>
          <a:spcPct val="20000"/>
        </a:spcBef>
        <a:spcAft>
          <a:spcPct val="0"/>
        </a:spcAft>
        <a:buChar char="•"/>
        <a:defRPr sz="900">
          <a:solidFill>
            <a:schemeClr val="tx1"/>
          </a:solidFill>
          <a:latin typeface="+mn-lt"/>
          <a:ea typeface="ＭＳ Ｐゴシック" charset="0"/>
          <a:cs typeface="ＭＳ Ｐゴシック" charset="0"/>
        </a:defRPr>
      </a:lvl1pPr>
      <a:lvl2pPr marL="216644" indent="-83325" algn="l" rtl="0" eaLnBrk="0" fontAlgn="base" hangingPunct="0">
        <a:spcBef>
          <a:spcPct val="20000"/>
        </a:spcBef>
        <a:spcAft>
          <a:spcPct val="0"/>
        </a:spcAft>
        <a:buChar char="–"/>
        <a:defRPr sz="800">
          <a:solidFill>
            <a:schemeClr val="tx1"/>
          </a:solidFill>
          <a:latin typeface="+mn-lt"/>
          <a:ea typeface="ＭＳ Ｐゴシック" pitchFamily="-111" charset="-128"/>
        </a:defRPr>
      </a:lvl2pPr>
      <a:lvl3pPr marL="333299" indent="-66660" algn="l" rtl="0" eaLnBrk="0" fontAlgn="base" hangingPunct="0">
        <a:spcBef>
          <a:spcPct val="20000"/>
        </a:spcBef>
        <a:spcAft>
          <a:spcPct val="0"/>
        </a:spcAft>
        <a:buChar char="•"/>
        <a:defRPr sz="700">
          <a:solidFill>
            <a:schemeClr val="tx1"/>
          </a:solidFill>
          <a:latin typeface="+mn-lt"/>
          <a:ea typeface="ＭＳ Ｐゴシック" pitchFamily="-111" charset="-128"/>
        </a:defRPr>
      </a:lvl3pPr>
      <a:lvl4pPr marL="466618" indent="-66660" algn="l" rtl="0" eaLnBrk="0" fontAlgn="base" hangingPunct="0">
        <a:spcBef>
          <a:spcPct val="20000"/>
        </a:spcBef>
        <a:spcAft>
          <a:spcPct val="0"/>
        </a:spcAft>
        <a:buChar char="–"/>
        <a:defRPr sz="600">
          <a:solidFill>
            <a:schemeClr val="tx1"/>
          </a:solidFill>
          <a:latin typeface="+mn-lt"/>
          <a:ea typeface="ＭＳ Ｐゴシック" pitchFamily="-111" charset="-128"/>
        </a:defRPr>
      </a:lvl4pPr>
      <a:lvl5pPr marL="599938" indent="-66660" algn="l" rtl="0" eaLnBrk="0" fontAlgn="base" hangingPunct="0">
        <a:spcBef>
          <a:spcPct val="20000"/>
        </a:spcBef>
        <a:spcAft>
          <a:spcPct val="0"/>
        </a:spcAft>
        <a:buChar char="»"/>
        <a:defRPr sz="600">
          <a:solidFill>
            <a:schemeClr val="tx1"/>
          </a:solidFill>
          <a:latin typeface="+mn-lt"/>
          <a:ea typeface="ＭＳ Ｐゴシック" pitchFamily="-111" charset="-128"/>
        </a:defRPr>
      </a:lvl5pPr>
      <a:lvl6pPr marL="733257" indent="-66660" algn="l" rtl="0" fontAlgn="base">
        <a:spcBef>
          <a:spcPct val="20000"/>
        </a:spcBef>
        <a:spcAft>
          <a:spcPct val="0"/>
        </a:spcAft>
        <a:buChar char="»"/>
        <a:defRPr sz="600">
          <a:solidFill>
            <a:schemeClr val="tx1"/>
          </a:solidFill>
          <a:latin typeface="+mn-lt"/>
          <a:ea typeface="ＭＳ Ｐゴシック" pitchFamily="-111" charset="-128"/>
        </a:defRPr>
      </a:lvl6pPr>
      <a:lvl7pPr marL="866577" indent="-66660" algn="l" rtl="0" fontAlgn="base">
        <a:spcBef>
          <a:spcPct val="20000"/>
        </a:spcBef>
        <a:spcAft>
          <a:spcPct val="0"/>
        </a:spcAft>
        <a:buChar char="»"/>
        <a:defRPr sz="600">
          <a:solidFill>
            <a:schemeClr val="tx1"/>
          </a:solidFill>
          <a:latin typeface="+mn-lt"/>
          <a:ea typeface="ＭＳ Ｐゴシック" pitchFamily="-111" charset="-128"/>
        </a:defRPr>
      </a:lvl7pPr>
      <a:lvl8pPr marL="999896" indent="-66660" algn="l" rtl="0" fontAlgn="base">
        <a:spcBef>
          <a:spcPct val="20000"/>
        </a:spcBef>
        <a:spcAft>
          <a:spcPct val="0"/>
        </a:spcAft>
        <a:buChar char="»"/>
        <a:defRPr sz="600">
          <a:solidFill>
            <a:schemeClr val="tx1"/>
          </a:solidFill>
          <a:latin typeface="+mn-lt"/>
          <a:ea typeface="ＭＳ Ｐゴシック" pitchFamily="-111" charset="-128"/>
        </a:defRPr>
      </a:lvl8pPr>
      <a:lvl9pPr marL="1133216" indent="-66660" algn="l" rtl="0" fontAlgn="base">
        <a:spcBef>
          <a:spcPct val="20000"/>
        </a:spcBef>
        <a:spcAft>
          <a:spcPct val="0"/>
        </a:spcAft>
        <a:buChar char="»"/>
        <a:defRPr sz="600">
          <a:solidFill>
            <a:schemeClr val="tx1"/>
          </a:solidFill>
          <a:latin typeface="+mn-lt"/>
          <a:ea typeface="ＭＳ Ｐゴシック" pitchFamily="-111" charset="-128"/>
        </a:defRPr>
      </a:lvl9pPr>
    </p:bodyStyle>
    <p:otherStyle>
      <a:defPPr>
        <a:defRPr lang="en-US"/>
      </a:defPPr>
      <a:lvl1pPr marL="0" algn="l" defTabSz="133320" rtl="0" eaLnBrk="1" latinLnBrk="0" hangingPunct="1">
        <a:defRPr sz="500" kern="1200">
          <a:solidFill>
            <a:schemeClr val="tx1"/>
          </a:solidFill>
          <a:latin typeface="+mn-lt"/>
          <a:ea typeface="+mn-ea"/>
          <a:cs typeface="+mn-cs"/>
        </a:defRPr>
      </a:lvl1pPr>
      <a:lvl2pPr marL="133320" algn="l" defTabSz="133320" rtl="0" eaLnBrk="1" latinLnBrk="0" hangingPunct="1">
        <a:defRPr sz="500" kern="1200">
          <a:solidFill>
            <a:schemeClr val="tx1"/>
          </a:solidFill>
          <a:latin typeface="+mn-lt"/>
          <a:ea typeface="+mn-ea"/>
          <a:cs typeface="+mn-cs"/>
        </a:defRPr>
      </a:lvl2pPr>
      <a:lvl3pPr marL="266639" algn="l" defTabSz="133320" rtl="0" eaLnBrk="1" latinLnBrk="0" hangingPunct="1">
        <a:defRPr sz="500" kern="1200">
          <a:solidFill>
            <a:schemeClr val="tx1"/>
          </a:solidFill>
          <a:latin typeface="+mn-lt"/>
          <a:ea typeface="+mn-ea"/>
          <a:cs typeface="+mn-cs"/>
        </a:defRPr>
      </a:lvl3pPr>
      <a:lvl4pPr marL="399959" algn="l" defTabSz="133320" rtl="0" eaLnBrk="1" latinLnBrk="0" hangingPunct="1">
        <a:defRPr sz="500" kern="1200">
          <a:solidFill>
            <a:schemeClr val="tx1"/>
          </a:solidFill>
          <a:latin typeface="+mn-lt"/>
          <a:ea typeface="+mn-ea"/>
          <a:cs typeface="+mn-cs"/>
        </a:defRPr>
      </a:lvl4pPr>
      <a:lvl5pPr marL="533278" algn="l" defTabSz="133320" rtl="0" eaLnBrk="1" latinLnBrk="0" hangingPunct="1">
        <a:defRPr sz="500" kern="1200">
          <a:solidFill>
            <a:schemeClr val="tx1"/>
          </a:solidFill>
          <a:latin typeface="+mn-lt"/>
          <a:ea typeface="+mn-ea"/>
          <a:cs typeface="+mn-cs"/>
        </a:defRPr>
      </a:lvl5pPr>
      <a:lvl6pPr marL="666598" algn="l" defTabSz="133320" rtl="0" eaLnBrk="1" latinLnBrk="0" hangingPunct="1">
        <a:defRPr sz="500" kern="1200">
          <a:solidFill>
            <a:schemeClr val="tx1"/>
          </a:solidFill>
          <a:latin typeface="+mn-lt"/>
          <a:ea typeface="+mn-ea"/>
          <a:cs typeface="+mn-cs"/>
        </a:defRPr>
      </a:lvl6pPr>
      <a:lvl7pPr marL="799917" algn="l" defTabSz="133320" rtl="0" eaLnBrk="1" latinLnBrk="0" hangingPunct="1">
        <a:defRPr sz="500" kern="1200">
          <a:solidFill>
            <a:schemeClr val="tx1"/>
          </a:solidFill>
          <a:latin typeface="+mn-lt"/>
          <a:ea typeface="+mn-ea"/>
          <a:cs typeface="+mn-cs"/>
        </a:defRPr>
      </a:lvl7pPr>
      <a:lvl8pPr marL="933237" algn="l" defTabSz="133320" rtl="0" eaLnBrk="1" latinLnBrk="0" hangingPunct="1">
        <a:defRPr sz="500" kern="1200">
          <a:solidFill>
            <a:schemeClr val="tx1"/>
          </a:solidFill>
          <a:latin typeface="+mn-lt"/>
          <a:ea typeface="+mn-ea"/>
          <a:cs typeface="+mn-cs"/>
        </a:defRPr>
      </a:lvl8pPr>
      <a:lvl9pPr marL="1066556" algn="l" defTabSz="133320" rtl="0" eaLnBrk="1" latinLnBrk="0" hangingPunct="1">
        <a:defRPr sz="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22</a:t>
            </a:r>
          </a:p>
        </p:txBody>
      </p:sp>
      <p:sp>
        <p:nvSpPr>
          <p:cNvPr id="3" name="Subtitle 2"/>
          <p:cNvSpPr>
            <a:spLocks noGrp="1"/>
          </p:cNvSpPr>
          <p:nvPr>
            <p:ph type="subTitle" idx="1"/>
          </p:nvPr>
        </p:nvSpPr>
        <p:spPr/>
        <p:txBody>
          <a:bodyPr/>
          <a:lstStyle/>
          <a:p>
            <a:r>
              <a:rPr lang="en-US" dirty="0">
                <a:solidFill>
                  <a:srgbClr val="0000FF"/>
                </a:solidFill>
              </a:rPr>
              <a:t>Tropical Cyclones, Hurricanes, Typhoons</a:t>
            </a:r>
          </a:p>
          <a:p>
            <a:r>
              <a:rPr lang="en-US" dirty="0">
                <a:solidFill>
                  <a:srgbClr val="0000FF"/>
                </a:solidFill>
              </a:rPr>
              <a:t>John </a:t>
            </a:r>
            <a:r>
              <a:rPr lang="en-US">
                <a:solidFill>
                  <a:srgbClr val="0000FF"/>
                </a:solidFill>
              </a:rPr>
              <a:t>Rundle GEL/EPS </a:t>
            </a:r>
            <a:r>
              <a:rPr lang="en-US" dirty="0">
                <a:solidFill>
                  <a:srgbClr val="0000FF"/>
                </a:solidFill>
              </a:rPr>
              <a:t>131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Wind Field</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Tropical_cyclone</a:t>
            </a:r>
            <a:endParaRPr lang="en-US" dirty="0"/>
          </a:p>
        </p:txBody>
      </p:sp>
      <p:sp>
        <p:nvSpPr>
          <p:cNvPr id="3" name="Content Placeholder 2"/>
          <p:cNvSpPr>
            <a:spLocks noGrp="1"/>
          </p:cNvSpPr>
          <p:nvPr>
            <p:ph idx="1"/>
          </p:nvPr>
        </p:nvSpPr>
        <p:spPr>
          <a:xfrm>
            <a:off x="283491" y="1532160"/>
            <a:ext cx="8606785" cy="5022486"/>
          </a:xfrm>
        </p:spPr>
        <p:txBody>
          <a:bodyPr>
            <a:noAutofit/>
          </a:bodyPr>
          <a:lstStyle/>
          <a:p>
            <a:r>
              <a:rPr lang="en-US" sz="1600" dirty="0"/>
              <a:t>“The near-surface wind field of a tropical cyclone is characterized by air rotating rapidly around a center of circulation while also flowing radially inwards. </a:t>
            </a:r>
          </a:p>
          <a:p>
            <a:r>
              <a:rPr lang="en-US" sz="1600" dirty="0"/>
              <a:t>At the outer edge of the storm, air may be nearly calm; however, due to the Earth's rotation, the air has non-zero angular momentum. </a:t>
            </a:r>
          </a:p>
          <a:p>
            <a:r>
              <a:rPr lang="en-US" sz="1600" dirty="0">
                <a:solidFill>
                  <a:schemeClr val="tx1"/>
                </a:solidFill>
              </a:rPr>
              <a:t>As air flows radially inward, it begins to rotate cyclonically (counter-clockwise in the Northern Hemisphere, and clockwise in the Southern Hemisphere) in order to conserve angular momentum. </a:t>
            </a:r>
          </a:p>
          <a:p>
            <a:r>
              <a:rPr lang="en-US" sz="1600" dirty="0"/>
              <a:t>At an inner radius, air begins to ascend to the top of the troposphere. </a:t>
            </a:r>
          </a:p>
          <a:p>
            <a:r>
              <a:rPr lang="en-US" sz="1600" dirty="0"/>
              <a:t>This radius is typically coincident with the inner radius of the </a:t>
            </a:r>
            <a:r>
              <a:rPr lang="en-US" sz="1600" dirty="0" err="1"/>
              <a:t>eyewall</a:t>
            </a:r>
            <a:r>
              <a:rPr lang="en-US" sz="1600" dirty="0"/>
              <a:t>, and has the strongest near-surface winds of the storm, consequently, it is known as the radius of maximum winds.</a:t>
            </a:r>
          </a:p>
          <a:p>
            <a:r>
              <a:rPr lang="en-US" sz="1600" dirty="0"/>
              <a:t>Once aloft, air flows away from the storm's center, producing a shield of cirrus clouds.</a:t>
            </a:r>
          </a:p>
          <a:p>
            <a:r>
              <a:rPr lang="en-US" sz="1600" dirty="0"/>
              <a:t>These processes result in a wind field that is nearly axisymmetric: Wind speeds are low at the center, increase rapidly moving outwards to the radius of maximum winds, and then decay more gradually with radius to large radii. </a:t>
            </a:r>
          </a:p>
          <a:p>
            <a:r>
              <a:rPr lang="en-US" sz="1600" dirty="0"/>
              <a:t>However, the wind field often exhibits additional spatial and temporal variability due to the effects of localized processes, such as thunderstorm activity and horizontal flow instabilities. </a:t>
            </a:r>
          </a:p>
          <a:p>
            <a:r>
              <a:rPr lang="en-US" sz="1600" dirty="0"/>
              <a:t>In the vertical direction, winds are strongest near the surface and decay with height within the troposphere.”</a:t>
            </a:r>
          </a:p>
          <a:p>
            <a:endParaRPr lang="en-US" sz="1600" dirty="0"/>
          </a:p>
        </p:txBody>
      </p:sp>
    </p:spTree>
    <p:extLst>
      <p:ext uri="{BB962C8B-B14F-4D97-AF65-F5344CB8AC3E}">
        <p14:creationId xmlns:p14="http://schemas.microsoft.com/office/powerpoint/2010/main" val="3705868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48200" y="274638"/>
            <a:ext cx="4038600" cy="1143000"/>
          </a:xfrm>
        </p:spPr>
        <p:txBody>
          <a:bodyPr>
            <a:normAutofit fontScale="90000"/>
          </a:bodyPr>
          <a:lstStyle/>
          <a:p>
            <a:r>
              <a:rPr lang="en-US" dirty="0"/>
              <a:t>Eye and </a:t>
            </a:r>
            <a:r>
              <a:rPr lang="en-US" dirty="0" err="1"/>
              <a:t>Eyewall</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Tropical_cyclone</a:t>
            </a:r>
            <a:endParaRPr lang="en-US" dirty="0"/>
          </a:p>
        </p:txBody>
      </p:sp>
      <p:sp>
        <p:nvSpPr>
          <p:cNvPr id="3" name="Content Placeholder 2"/>
          <p:cNvSpPr>
            <a:spLocks noGrp="1"/>
          </p:cNvSpPr>
          <p:nvPr>
            <p:ph sz="half" idx="1"/>
          </p:nvPr>
        </p:nvSpPr>
        <p:spPr>
          <a:xfrm>
            <a:off x="272151" y="274638"/>
            <a:ext cx="4223649" cy="6245990"/>
          </a:xfrm>
        </p:spPr>
        <p:txBody>
          <a:bodyPr>
            <a:noAutofit/>
          </a:bodyPr>
          <a:lstStyle/>
          <a:p>
            <a:r>
              <a:rPr lang="en-US" sz="1600" dirty="0"/>
              <a:t>“At the center of a mature tropical cyclone, air sinks rather than rises. </a:t>
            </a:r>
          </a:p>
          <a:p>
            <a:r>
              <a:rPr lang="en-US" sz="1600" dirty="0">
                <a:solidFill>
                  <a:schemeClr val="tx1"/>
                </a:solidFill>
              </a:rPr>
              <a:t>For a sufficiently strong storm, air may sink over a layer deep enough to suppress cloud formation, thereby creating a clear "eye". </a:t>
            </a:r>
          </a:p>
          <a:p>
            <a:r>
              <a:rPr lang="en-US" sz="1600" dirty="0"/>
              <a:t>Weather in the eye is normally calm and free of clouds, although the sea may be extremely violent.</a:t>
            </a:r>
          </a:p>
          <a:p>
            <a:r>
              <a:rPr lang="en-US" sz="1600" dirty="0">
                <a:solidFill>
                  <a:schemeClr val="tx1"/>
                </a:solidFill>
              </a:rPr>
              <a:t>The eye is normally circular in shape, and is typically 30–65 km in diameter, though eyes as small as 3 km and as large as 370 km (230 mi) have been observed.</a:t>
            </a:r>
          </a:p>
          <a:p>
            <a:r>
              <a:rPr lang="en-US" sz="1600" dirty="0"/>
              <a:t>The cloudy outer edge of the eye is called the "</a:t>
            </a:r>
            <a:r>
              <a:rPr lang="en-US" sz="1600" dirty="0" err="1"/>
              <a:t>eyewall</a:t>
            </a:r>
            <a:r>
              <a:rPr lang="en-US" sz="1600" dirty="0"/>
              <a:t>". </a:t>
            </a:r>
          </a:p>
          <a:p>
            <a:r>
              <a:rPr lang="en-US" sz="1600" dirty="0"/>
              <a:t>The </a:t>
            </a:r>
            <a:r>
              <a:rPr lang="en-US" sz="1600" dirty="0" err="1"/>
              <a:t>eyewall</a:t>
            </a:r>
            <a:r>
              <a:rPr lang="en-US" sz="1600" dirty="0"/>
              <a:t> typically expands outward with height, resembling an arena football stadium; this phenomenon is sometimes referred to as the stadium effect.</a:t>
            </a:r>
          </a:p>
          <a:p>
            <a:r>
              <a:rPr lang="en-US" sz="1600" dirty="0"/>
              <a:t>The </a:t>
            </a:r>
            <a:r>
              <a:rPr lang="en-US" sz="1600" dirty="0" err="1"/>
              <a:t>eyewall</a:t>
            </a:r>
            <a:r>
              <a:rPr lang="en-US" sz="1600" dirty="0"/>
              <a:t> is where the greatest wind speeds are found, air rises most rapidly, clouds reach to their highest altitude, and precipitation is the heaviest. “</a:t>
            </a:r>
          </a:p>
        </p:txBody>
      </p:sp>
      <p:pic>
        <p:nvPicPr>
          <p:cNvPr id="6" name="Content Placeholder 5" descr="800px-Hurricane-en.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768" b="-6218"/>
          <a:stretch/>
        </p:blipFill>
        <p:spPr>
          <a:xfrm>
            <a:off x="4648200" y="1701058"/>
            <a:ext cx="4038600" cy="1871137"/>
          </a:xfrm>
        </p:spPr>
      </p:pic>
      <p:pic>
        <p:nvPicPr>
          <p:cNvPr id="9" name="Picture 8" descr="sandy_goe_2012302_1745_lr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29" y="3630490"/>
            <a:ext cx="4038543" cy="2696360"/>
          </a:xfrm>
          <a:prstGeom prst="rect">
            <a:avLst/>
          </a:prstGeom>
        </p:spPr>
      </p:pic>
      <p:sp>
        <p:nvSpPr>
          <p:cNvPr id="10" name="TextBox 9"/>
          <p:cNvSpPr txBox="1"/>
          <p:nvPr/>
        </p:nvSpPr>
        <p:spPr>
          <a:xfrm>
            <a:off x="5783248" y="6395888"/>
            <a:ext cx="1892684" cy="369332"/>
          </a:xfrm>
          <a:prstGeom prst="rect">
            <a:avLst/>
          </a:prstGeom>
          <a:noFill/>
        </p:spPr>
        <p:txBody>
          <a:bodyPr wrap="none" rtlCol="0">
            <a:spAutoFit/>
          </a:bodyPr>
          <a:lstStyle/>
          <a:p>
            <a:r>
              <a:rPr lang="en-US" dirty="0">
                <a:latin typeface="Helvetica Neue Light"/>
                <a:cs typeface="Helvetica Neue Light"/>
              </a:rPr>
              <a:t>Hurricane Sandy</a:t>
            </a:r>
          </a:p>
        </p:txBody>
      </p:sp>
    </p:spTree>
    <p:extLst>
      <p:ext uri="{BB962C8B-B14F-4D97-AF65-F5344CB8AC3E}">
        <p14:creationId xmlns:p14="http://schemas.microsoft.com/office/powerpoint/2010/main" val="1263647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274638"/>
            <a:ext cx="4038600" cy="1143000"/>
          </a:xfrm>
        </p:spPr>
        <p:txBody>
          <a:bodyPr>
            <a:normAutofit fontScale="90000"/>
          </a:bodyPr>
          <a:lstStyle/>
          <a:p>
            <a:r>
              <a:rPr lang="en-US" dirty="0"/>
              <a:t>Eye and </a:t>
            </a:r>
            <a:r>
              <a:rPr lang="en-US" dirty="0" err="1"/>
              <a:t>Eyewall</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Tropical_cyclone</a:t>
            </a:r>
            <a:endParaRPr lang="en-US" dirty="0"/>
          </a:p>
        </p:txBody>
      </p:sp>
      <p:sp>
        <p:nvSpPr>
          <p:cNvPr id="3" name="Content Placeholder 2"/>
          <p:cNvSpPr>
            <a:spLocks noGrp="1"/>
          </p:cNvSpPr>
          <p:nvPr>
            <p:ph sz="half" idx="1"/>
          </p:nvPr>
        </p:nvSpPr>
        <p:spPr>
          <a:xfrm>
            <a:off x="261865" y="396908"/>
            <a:ext cx="4233935" cy="6157741"/>
          </a:xfrm>
        </p:spPr>
        <p:txBody>
          <a:bodyPr>
            <a:normAutofit/>
          </a:bodyPr>
          <a:lstStyle/>
          <a:p>
            <a:r>
              <a:rPr lang="en-US" sz="1600" dirty="0"/>
              <a:t>“The heaviest wind damage occurs where a tropical cyclone's </a:t>
            </a:r>
            <a:r>
              <a:rPr lang="en-US" sz="1600" dirty="0" err="1"/>
              <a:t>eyewall</a:t>
            </a:r>
            <a:r>
              <a:rPr lang="en-US" sz="1600" dirty="0"/>
              <a:t> passes over land.</a:t>
            </a:r>
          </a:p>
          <a:p>
            <a:r>
              <a:rPr lang="en-US" sz="1600" dirty="0"/>
              <a:t>In a weaker storm, the eye may be obscured by the central dense overcast, which is the upper-level cirrus shield that is associated with a concentrated area of strong thunderstorm activity near the center of a tropical cyclone.</a:t>
            </a:r>
          </a:p>
          <a:p>
            <a:r>
              <a:rPr lang="en-US" sz="1600" dirty="0"/>
              <a:t>The </a:t>
            </a:r>
            <a:r>
              <a:rPr lang="en-US" sz="1600" dirty="0" err="1"/>
              <a:t>eyewall</a:t>
            </a:r>
            <a:r>
              <a:rPr lang="en-US" sz="1600" dirty="0"/>
              <a:t> may vary over time in the form of </a:t>
            </a:r>
            <a:r>
              <a:rPr lang="en-US" sz="1600" dirty="0" err="1"/>
              <a:t>eyewall</a:t>
            </a:r>
            <a:r>
              <a:rPr lang="en-US" sz="1600" dirty="0"/>
              <a:t> replacement cycles, particularly in intense tropical cyclones.</a:t>
            </a:r>
          </a:p>
          <a:p>
            <a:r>
              <a:rPr lang="en-US" sz="1600" dirty="0">
                <a:solidFill>
                  <a:schemeClr val="tx1"/>
                </a:solidFill>
              </a:rPr>
              <a:t>Outer </a:t>
            </a:r>
            <a:r>
              <a:rPr lang="en-US" sz="1600" dirty="0" err="1">
                <a:solidFill>
                  <a:schemeClr val="tx1"/>
                </a:solidFill>
              </a:rPr>
              <a:t>rainbands</a:t>
            </a:r>
            <a:r>
              <a:rPr lang="en-US" sz="1600" dirty="0">
                <a:solidFill>
                  <a:schemeClr val="tx1"/>
                </a:solidFill>
              </a:rPr>
              <a:t> can organize into an outer ring of thunderstorms that slowly moves inward, which is believed to rob the primary </a:t>
            </a:r>
            <a:r>
              <a:rPr lang="en-US" sz="1600" dirty="0" err="1">
                <a:solidFill>
                  <a:schemeClr val="tx1"/>
                </a:solidFill>
              </a:rPr>
              <a:t>eyewall</a:t>
            </a:r>
            <a:r>
              <a:rPr lang="en-US" sz="1600" dirty="0">
                <a:solidFill>
                  <a:schemeClr val="tx1"/>
                </a:solidFill>
              </a:rPr>
              <a:t> of moisture and angular momentum</a:t>
            </a:r>
            <a:r>
              <a:rPr lang="en-US" sz="1600" dirty="0"/>
              <a:t>. </a:t>
            </a:r>
          </a:p>
          <a:p>
            <a:r>
              <a:rPr lang="en-US" sz="1600" dirty="0"/>
              <a:t>When the primary </a:t>
            </a:r>
            <a:r>
              <a:rPr lang="en-US" sz="1600" dirty="0" err="1"/>
              <a:t>eyewall</a:t>
            </a:r>
            <a:r>
              <a:rPr lang="en-US" sz="1600" dirty="0"/>
              <a:t> weakens, the tropical cyclone weakens temporarily. The outer </a:t>
            </a:r>
            <a:r>
              <a:rPr lang="en-US" sz="1600" dirty="0" err="1"/>
              <a:t>eyewall</a:t>
            </a:r>
            <a:r>
              <a:rPr lang="en-US" sz="1600" dirty="0"/>
              <a:t> eventually replaces the primary one at the end of the cycle, at which time the storm may return to its original intensity.”</a:t>
            </a:r>
          </a:p>
          <a:p>
            <a:endParaRPr lang="en-US" sz="1600" dirty="0"/>
          </a:p>
        </p:txBody>
      </p:sp>
      <p:pic>
        <p:nvPicPr>
          <p:cNvPr id="5" name="Content Placeholder 5" descr="800px-Hurricane-en.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768" b="-6218"/>
          <a:stretch/>
        </p:blipFill>
        <p:spPr>
          <a:xfrm>
            <a:off x="4648200" y="1701058"/>
            <a:ext cx="4038600" cy="1871137"/>
          </a:xfrm>
        </p:spPr>
      </p:pic>
      <p:pic>
        <p:nvPicPr>
          <p:cNvPr id="6" name="Picture 5" descr="katrina1545zd-050828-1kg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975" y="3696812"/>
            <a:ext cx="4041884" cy="2510645"/>
          </a:xfrm>
          <a:prstGeom prst="rect">
            <a:avLst/>
          </a:prstGeom>
        </p:spPr>
      </p:pic>
      <p:sp>
        <p:nvSpPr>
          <p:cNvPr id="7" name="TextBox 6"/>
          <p:cNvSpPr txBox="1"/>
          <p:nvPr/>
        </p:nvSpPr>
        <p:spPr>
          <a:xfrm>
            <a:off x="4656975" y="6361867"/>
            <a:ext cx="4041884" cy="369332"/>
          </a:xfrm>
          <a:prstGeom prst="rect">
            <a:avLst/>
          </a:prstGeom>
          <a:noFill/>
        </p:spPr>
        <p:txBody>
          <a:bodyPr wrap="square" rtlCol="0">
            <a:spAutoFit/>
          </a:bodyPr>
          <a:lstStyle/>
          <a:p>
            <a:pPr algn="ctr"/>
            <a:r>
              <a:rPr lang="en-US" dirty="0">
                <a:latin typeface="Helvetica Neue Light"/>
                <a:cs typeface="Helvetica Neue Light"/>
              </a:rPr>
              <a:t>Hurricane Katrina</a:t>
            </a:r>
          </a:p>
        </p:txBody>
      </p:sp>
    </p:spTree>
    <p:extLst>
      <p:ext uri="{BB962C8B-B14F-4D97-AF65-F5344CB8AC3E}">
        <p14:creationId xmlns:p14="http://schemas.microsoft.com/office/powerpoint/2010/main" val="4260715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fontScale="90000"/>
          </a:bodyPr>
          <a:lstStyle/>
          <a:p>
            <a:r>
              <a:rPr lang="en-US" dirty="0"/>
              <a:t>Cyclone Warning Centers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Tropical_cyclone</a:t>
            </a:r>
            <a:endParaRPr lang="en-US" sz="1600" dirty="0">
              <a:solidFill>
                <a:srgbClr val="800000"/>
              </a:solidFill>
            </a:endParaRPr>
          </a:p>
        </p:txBody>
      </p:sp>
      <p:sp>
        <p:nvSpPr>
          <p:cNvPr id="3" name="Content Placeholder 2"/>
          <p:cNvSpPr>
            <a:spLocks noGrp="1"/>
          </p:cNvSpPr>
          <p:nvPr>
            <p:ph sz="half" idx="1"/>
          </p:nvPr>
        </p:nvSpPr>
        <p:spPr>
          <a:xfrm>
            <a:off x="457200" y="196954"/>
            <a:ext cx="4038600" cy="6503599"/>
          </a:xfrm>
        </p:spPr>
        <p:txBody>
          <a:bodyPr>
            <a:noAutofit/>
          </a:bodyPr>
          <a:lstStyle/>
          <a:p>
            <a:r>
              <a:rPr lang="en-US" sz="1400" dirty="0">
                <a:solidFill>
                  <a:schemeClr val="tx1"/>
                </a:solidFill>
              </a:rPr>
              <a:t>“There are six Regional Specialized Meteorological Centers (RSMCs) worldwide. </a:t>
            </a:r>
          </a:p>
          <a:p>
            <a:r>
              <a:rPr lang="en-US" sz="1400" dirty="0"/>
              <a:t>These organizations are designated by the World Meteorological Organization and are responsible for tracking and issuing bulletins, warnings, and advisories about tropical cyclones in their designated areas of responsibility. </a:t>
            </a:r>
          </a:p>
          <a:p>
            <a:r>
              <a:rPr lang="en-US" sz="1400" dirty="0"/>
              <a:t>In addition, there are six Tropical Cyclone Warning Centers (TCWCs) that provide information to smaller regions.</a:t>
            </a:r>
          </a:p>
          <a:p>
            <a:r>
              <a:rPr lang="en-US" sz="1400" dirty="0"/>
              <a:t>The RSMCs and TCWCs are not the only organizations that provide information about tropical cyclones to the public. </a:t>
            </a:r>
          </a:p>
          <a:p>
            <a:r>
              <a:rPr lang="en-US" sz="1400" dirty="0"/>
              <a:t>The Joint Typhoon Warning Center (JTWC) of the US Navy issues advisories in all basins except the Northern Atlantic for the purposes of the United States Government.</a:t>
            </a:r>
          </a:p>
          <a:p>
            <a:r>
              <a:rPr lang="en-US" sz="1400" dirty="0">
                <a:solidFill>
                  <a:schemeClr val="tx1"/>
                </a:solidFill>
              </a:rPr>
              <a:t>The Philippine Atmospheric, Geophysical and Astronomical Services Administration (PAGASA) issues advisories and names for tropical cyclones that approach the Philippines in the Northwestern Pacific to protect the life and property of its citizens. </a:t>
            </a:r>
          </a:p>
          <a:p>
            <a:r>
              <a:rPr lang="en-US" sz="1400" dirty="0"/>
              <a:t>The Canadian Hurricane Center (CHC) issues advisories on hurricanes and their remnants for Canadian citizens when they affect Canada.”</a:t>
            </a:r>
          </a:p>
          <a:p>
            <a:endParaRPr lang="en-US" sz="1400" dirty="0"/>
          </a:p>
        </p:txBody>
      </p:sp>
      <p:pic>
        <p:nvPicPr>
          <p:cNvPr id="5" name="Content Placeholder 4" descr="Screen Shot 2013-12-19 at 10.45.32 A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496" b="-1653"/>
          <a:stretch/>
        </p:blipFill>
        <p:spPr>
          <a:xfrm>
            <a:off x="4648200" y="1496960"/>
            <a:ext cx="4038600" cy="3114640"/>
          </a:xfrm>
        </p:spPr>
      </p:pic>
      <p:sp>
        <p:nvSpPr>
          <p:cNvPr id="6" name="TextBox 5"/>
          <p:cNvSpPr txBox="1"/>
          <p:nvPr/>
        </p:nvSpPr>
        <p:spPr>
          <a:xfrm>
            <a:off x="4578400" y="4576265"/>
            <a:ext cx="4414599" cy="2031325"/>
          </a:xfrm>
          <a:prstGeom prst="rect">
            <a:avLst/>
          </a:prstGeom>
          <a:noFill/>
        </p:spPr>
        <p:txBody>
          <a:bodyPr wrap="square" rtlCol="0">
            <a:spAutoFit/>
          </a:bodyPr>
          <a:lstStyle/>
          <a:p>
            <a:pPr marL="285750" indent="-285750">
              <a:buFont typeface="Arial"/>
              <a:buChar char="•"/>
            </a:pPr>
            <a:r>
              <a:rPr lang="en-US" sz="1400" dirty="0">
                <a:solidFill>
                  <a:srgbClr val="800000"/>
                </a:solidFill>
                <a:latin typeface="Helvetica Neue Light"/>
                <a:cs typeface="Helvetica Neue Light"/>
              </a:rPr>
              <a:t>“On 26 March 2004, Cyclone </a:t>
            </a:r>
            <a:r>
              <a:rPr lang="en-US" sz="1400" dirty="0" err="1">
                <a:solidFill>
                  <a:srgbClr val="800000"/>
                </a:solidFill>
                <a:latin typeface="Helvetica Neue Light"/>
                <a:cs typeface="Helvetica Neue Light"/>
              </a:rPr>
              <a:t>Catarina</a:t>
            </a:r>
            <a:r>
              <a:rPr lang="en-US" sz="1400" dirty="0">
                <a:solidFill>
                  <a:srgbClr val="800000"/>
                </a:solidFill>
                <a:latin typeface="Helvetica Neue Light"/>
                <a:cs typeface="Helvetica Neue Light"/>
              </a:rPr>
              <a:t> became the first recorded South Atlantic cyclone and subsequently struck southern Brazil with winds equivalent to Category 2 on the </a:t>
            </a:r>
            <a:r>
              <a:rPr lang="en-US" sz="1400" dirty="0" err="1">
                <a:solidFill>
                  <a:srgbClr val="800000"/>
                </a:solidFill>
                <a:latin typeface="Helvetica Neue Light"/>
                <a:cs typeface="Helvetica Neue Light"/>
              </a:rPr>
              <a:t>Saffir</a:t>
            </a:r>
            <a:r>
              <a:rPr lang="en-US" sz="1400" dirty="0">
                <a:solidFill>
                  <a:srgbClr val="800000"/>
                </a:solidFill>
                <a:latin typeface="Helvetica Neue Light"/>
                <a:cs typeface="Helvetica Neue Light"/>
              </a:rPr>
              <a:t>-Simpson Hurricane Scale. </a:t>
            </a:r>
          </a:p>
          <a:p>
            <a:pPr marL="285750" indent="-285750">
              <a:buFont typeface="Arial"/>
              <a:buChar char="•"/>
            </a:pPr>
            <a:r>
              <a:rPr lang="en-US" sz="1400" dirty="0">
                <a:solidFill>
                  <a:srgbClr val="800000"/>
                </a:solidFill>
                <a:latin typeface="Helvetica Neue Light"/>
                <a:cs typeface="Helvetica Neue Light"/>
              </a:rPr>
              <a:t>As the cyclone formed outside the authority of another warning center, Brazilian meteorologists initially treated the system as an </a:t>
            </a:r>
            <a:r>
              <a:rPr lang="en-US" sz="1400" dirty="0" err="1">
                <a:solidFill>
                  <a:srgbClr val="800000"/>
                </a:solidFill>
                <a:latin typeface="Helvetica Neue Light"/>
                <a:cs typeface="Helvetica Neue Light"/>
              </a:rPr>
              <a:t>extratropical</a:t>
            </a:r>
            <a:r>
              <a:rPr lang="en-US" sz="1400" dirty="0">
                <a:solidFill>
                  <a:srgbClr val="800000"/>
                </a:solidFill>
                <a:latin typeface="Helvetica Neue Light"/>
                <a:cs typeface="Helvetica Neue Light"/>
              </a:rPr>
              <a:t> cyclone, but later on classified it as tropical.”</a:t>
            </a:r>
          </a:p>
        </p:txBody>
      </p:sp>
    </p:spTree>
    <p:extLst>
      <p:ext uri="{BB962C8B-B14F-4D97-AF65-F5344CB8AC3E}">
        <p14:creationId xmlns:p14="http://schemas.microsoft.com/office/powerpoint/2010/main" val="3838633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0727"/>
            <a:ext cx="8229600" cy="1143000"/>
          </a:xfrm>
        </p:spPr>
        <p:txBody>
          <a:bodyPr>
            <a:normAutofit/>
          </a:bodyPr>
          <a:lstStyle/>
          <a:p>
            <a:r>
              <a:rPr lang="en-US" dirty="0"/>
              <a:t>Cyclone Intensity</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Tropical_cyclone</a:t>
            </a:r>
            <a:endParaRPr lang="en-US" sz="1800" dirty="0">
              <a:solidFill>
                <a:srgbClr val="800000"/>
              </a:solidFill>
            </a:endParaRPr>
          </a:p>
        </p:txBody>
      </p:sp>
      <p:sp>
        <p:nvSpPr>
          <p:cNvPr id="3" name="Content Placeholder 2"/>
          <p:cNvSpPr>
            <a:spLocks noGrp="1"/>
          </p:cNvSpPr>
          <p:nvPr>
            <p:ph sz="half" idx="1"/>
          </p:nvPr>
        </p:nvSpPr>
        <p:spPr>
          <a:xfrm>
            <a:off x="260812" y="1509480"/>
            <a:ext cx="4234988" cy="5164447"/>
          </a:xfrm>
        </p:spPr>
        <p:txBody>
          <a:bodyPr>
            <a:noAutofit/>
          </a:bodyPr>
          <a:lstStyle/>
          <a:p>
            <a:r>
              <a:rPr lang="en-US" sz="1600" dirty="0">
                <a:solidFill>
                  <a:schemeClr val="tx1"/>
                </a:solidFill>
              </a:rPr>
              <a:t>“Storm "intensity" is defined as the maximum wind speed in the storm.</a:t>
            </a:r>
          </a:p>
          <a:p>
            <a:r>
              <a:rPr lang="en-US" sz="1600" dirty="0">
                <a:solidFill>
                  <a:schemeClr val="tx1"/>
                </a:solidFill>
              </a:rPr>
              <a:t>This speed is taken as either a 1-minute or a 10-minute average at the standard reference height of 10 meters. </a:t>
            </a:r>
          </a:p>
          <a:p>
            <a:r>
              <a:rPr lang="en-US" sz="1600" dirty="0"/>
              <a:t>The choice of averaging period, as well as the naming convention for classifying storms, differs across forecast centers and ocean basins.</a:t>
            </a:r>
          </a:p>
          <a:p>
            <a:r>
              <a:rPr lang="en-US" sz="1600" dirty="0"/>
              <a:t>There are a variety of metrics commonly used to measure storm size. </a:t>
            </a:r>
          </a:p>
          <a:p>
            <a:r>
              <a:rPr lang="en-US" sz="1600" dirty="0"/>
              <a:t>The most common metrics include the radius of maximum wind, the radius of 34-knot wind (i.e. gale force), the radius of outermost closed isobar (ROCI), and the radius of vanishing wind.</a:t>
            </a:r>
          </a:p>
          <a:p>
            <a:r>
              <a:rPr lang="en-US" sz="1600" dirty="0"/>
              <a:t>An additional metric is the radius at which the cyclone's relative </a:t>
            </a:r>
            <a:r>
              <a:rPr lang="en-US" sz="1600" dirty="0" err="1"/>
              <a:t>vorticity</a:t>
            </a:r>
            <a:r>
              <a:rPr lang="en-US" sz="1600" dirty="0"/>
              <a:t> field decreases to 1×10</a:t>
            </a:r>
            <a:r>
              <a:rPr lang="en-US" sz="1600" baseline="30000" dirty="0"/>
              <a:t>−5 </a:t>
            </a:r>
            <a:r>
              <a:rPr lang="en-US" sz="1600" dirty="0"/>
              <a:t>s</a:t>
            </a:r>
            <a:r>
              <a:rPr lang="en-US" sz="1600" baseline="30000" dirty="0"/>
              <a:t>−1</a:t>
            </a:r>
            <a:r>
              <a:rPr lang="en-US" sz="1600" dirty="0"/>
              <a:t>.”</a:t>
            </a:r>
          </a:p>
          <a:p>
            <a:endParaRPr lang="en-US" sz="1600" dirty="0"/>
          </a:p>
        </p:txBody>
      </p:sp>
      <p:pic>
        <p:nvPicPr>
          <p:cNvPr id="5" name="Content Placeholder 4" descr="Screen Shot 2013-12-18 at 1.57.00 PM.png"/>
          <p:cNvPicPr>
            <a:picLocks noGrp="1" noChangeAspect="1"/>
          </p:cNvPicPr>
          <p:nvPr>
            <p:ph sz="half" idx="2"/>
          </p:nvPr>
        </p:nvPicPr>
        <p:blipFill>
          <a:blip r:embed="rId2">
            <a:extLst>
              <a:ext uri="{28A0092B-C50C-407E-A947-70E740481C1C}">
                <a14:useLocalDpi xmlns:a14="http://schemas.microsoft.com/office/drawing/2010/main" val="0"/>
              </a:ext>
            </a:extLst>
          </a:blip>
          <a:srcRect l="-14067" r="-14067"/>
          <a:stretch>
            <a:fillRect/>
          </a:stretch>
        </p:blipFill>
        <p:spPr/>
      </p:pic>
    </p:spTree>
    <p:extLst>
      <p:ext uri="{BB962C8B-B14F-4D97-AF65-F5344CB8AC3E}">
        <p14:creationId xmlns:p14="http://schemas.microsoft.com/office/powerpoint/2010/main" val="3449317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274638"/>
            <a:ext cx="4038600" cy="1143000"/>
          </a:xfrm>
        </p:spPr>
        <p:txBody>
          <a:bodyPr>
            <a:normAutofit fontScale="90000"/>
          </a:bodyPr>
          <a:lstStyle/>
          <a:p>
            <a:r>
              <a:rPr lang="en-US" dirty="0" err="1"/>
              <a:t>Saffir</a:t>
            </a:r>
            <a:r>
              <a:rPr lang="en-US" dirty="0"/>
              <a:t> Simpson Scale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Tropical_cyclone_scales</a:t>
            </a:r>
            <a:endParaRPr lang="en-US" sz="1800" dirty="0">
              <a:solidFill>
                <a:srgbClr val="800000"/>
              </a:solidFill>
            </a:endParaRPr>
          </a:p>
        </p:txBody>
      </p:sp>
      <p:sp>
        <p:nvSpPr>
          <p:cNvPr id="3" name="Content Placeholder 2"/>
          <p:cNvSpPr>
            <a:spLocks noGrp="1"/>
          </p:cNvSpPr>
          <p:nvPr>
            <p:ph sz="half" idx="1"/>
          </p:nvPr>
        </p:nvSpPr>
        <p:spPr>
          <a:xfrm>
            <a:off x="457200" y="125977"/>
            <a:ext cx="4038600" cy="6631534"/>
          </a:xfrm>
        </p:spPr>
        <p:txBody>
          <a:bodyPr>
            <a:noAutofit/>
          </a:bodyPr>
          <a:lstStyle/>
          <a:p>
            <a:r>
              <a:rPr lang="en-US" sz="1600" dirty="0"/>
              <a:t>“The </a:t>
            </a:r>
            <a:r>
              <a:rPr lang="en-US" sz="1600" dirty="0" err="1"/>
              <a:t>Saffir</a:t>
            </a:r>
            <a:r>
              <a:rPr lang="en-US" sz="1600" dirty="0"/>
              <a:t>-Simpson Hurricane Scale is the classification system used for tropical cyclones in the Atlantic Ocean and in the Pacific Ocean east of the anti-meridian.</a:t>
            </a:r>
          </a:p>
          <a:p>
            <a:r>
              <a:rPr lang="en-US" sz="1600" dirty="0">
                <a:solidFill>
                  <a:srgbClr val="000000"/>
                </a:solidFill>
              </a:rPr>
              <a:t>The </a:t>
            </a:r>
            <a:r>
              <a:rPr lang="en-US" sz="1600" dirty="0" err="1">
                <a:solidFill>
                  <a:srgbClr val="000000"/>
                </a:solidFill>
              </a:rPr>
              <a:t>Saffir</a:t>
            </a:r>
            <a:r>
              <a:rPr lang="en-US" sz="1600" dirty="0">
                <a:solidFill>
                  <a:srgbClr val="000000"/>
                </a:solidFill>
              </a:rPr>
              <a:t>-Simpson Scale is based on 1-minute maximum sustained wind speeds</a:t>
            </a:r>
            <a:r>
              <a:rPr lang="en-US" sz="1600" dirty="0"/>
              <a:t>. </a:t>
            </a:r>
          </a:p>
          <a:p>
            <a:r>
              <a:rPr lang="en-US" sz="1600" dirty="0"/>
              <a:t>In these oceanic basins, tropical cyclones with maximum sustained winds below 34 </a:t>
            </a:r>
            <a:r>
              <a:rPr lang="en-US" sz="1600" dirty="0" err="1"/>
              <a:t>kn</a:t>
            </a:r>
            <a:r>
              <a:rPr lang="en-US" sz="1600" dirty="0"/>
              <a:t> (39 mph; 63 km/h) are </a:t>
            </a:r>
            <a:r>
              <a:rPr lang="en-US" sz="1600" dirty="0" err="1"/>
              <a:t>labelled</a:t>
            </a:r>
            <a:r>
              <a:rPr lang="en-US" sz="1600" dirty="0"/>
              <a:t> as tropical depressions by either the National Hurricane Center (if it is in the North Atlantic or North-east Pacific Basin) or the Central Pacific Hurricane Center (if located in the North Central Pacific Ocean). </a:t>
            </a:r>
          </a:p>
          <a:p>
            <a:r>
              <a:rPr lang="en-US" sz="1600" dirty="0">
                <a:solidFill>
                  <a:schemeClr val="tx1"/>
                </a:solidFill>
              </a:rPr>
              <a:t>Should a tropical depression reach 35 </a:t>
            </a:r>
            <a:r>
              <a:rPr lang="en-US" sz="1600" dirty="0" err="1">
                <a:solidFill>
                  <a:schemeClr val="tx1"/>
                </a:solidFill>
              </a:rPr>
              <a:t>kn</a:t>
            </a:r>
            <a:r>
              <a:rPr lang="en-US" sz="1600" dirty="0">
                <a:solidFill>
                  <a:schemeClr val="tx1"/>
                </a:solidFill>
              </a:rPr>
              <a:t> (40 mph; 65 km/h), it will receive a name and will be classified as a tropical storm. </a:t>
            </a:r>
          </a:p>
          <a:p>
            <a:r>
              <a:rPr lang="en-US" sz="1600" dirty="0"/>
              <a:t>If the tropical storm continues to intensify and reaches maximum sustained winds of 64 </a:t>
            </a:r>
            <a:r>
              <a:rPr lang="en-US" sz="1600" dirty="0" err="1"/>
              <a:t>kn</a:t>
            </a:r>
            <a:r>
              <a:rPr lang="en-US" sz="1600" dirty="0"/>
              <a:t> (74 mph; 119 km/h) then the tropical storm will be designated as a hurricane.”</a:t>
            </a:r>
          </a:p>
          <a:p>
            <a:endParaRPr lang="en-US" sz="1600" dirty="0"/>
          </a:p>
        </p:txBody>
      </p:sp>
      <p:pic>
        <p:nvPicPr>
          <p:cNvPr id="5" name="Content Placeholder 4" descr="Screen Shot 2013-12-18 at 1.57.00 PM.png"/>
          <p:cNvPicPr>
            <a:picLocks noGrp="1" noChangeAspect="1"/>
          </p:cNvPicPr>
          <p:nvPr>
            <p:ph sz="half" idx="2"/>
          </p:nvPr>
        </p:nvPicPr>
        <p:blipFill>
          <a:blip r:embed="rId2">
            <a:extLst>
              <a:ext uri="{28A0092B-C50C-407E-A947-70E740481C1C}">
                <a14:useLocalDpi xmlns:a14="http://schemas.microsoft.com/office/drawing/2010/main" val="0"/>
              </a:ext>
            </a:extLst>
          </a:blip>
          <a:srcRect l="-14067" r="-14067"/>
          <a:stretch>
            <a:fillRect/>
          </a:stretch>
        </p:blipFill>
        <p:spPr>
          <a:xfrm>
            <a:off x="4648200" y="1600200"/>
            <a:ext cx="4038600" cy="4525963"/>
          </a:xfrm>
        </p:spPr>
      </p:pic>
    </p:spTree>
    <p:extLst>
      <p:ext uri="{BB962C8B-B14F-4D97-AF65-F5344CB8AC3E}">
        <p14:creationId xmlns:p14="http://schemas.microsoft.com/office/powerpoint/2010/main" val="1702128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fontScale="90000"/>
          </a:bodyPr>
          <a:lstStyle/>
          <a:p>
            <a:r>
              <a:rPr lang="en-US" dirty="0"/>
              <a:t>Western Pacific</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Tropical_cyclone_scales</a:t>
            </a:r>
            <a:endParaRPr lang="en-US" sz="1800" dirty="0">
              <a:solidFill>
                <a:srgbClr val="800000"/>
              </a:solidFill>
            </a:endParaRPr>
          </a:p>
        </p:txBody>
      </p:sp>
      <p:sp>
        <p:nvSpPr>
          <p:cNvPr id="3" name="Content Placeholder 2"/>
          <p:cNvSpPr>
            <a:spLocks noGrp="1"/>
          </p:cNvSpPr>
          <p:nvPr>
            <p:ph sz="half" idx="1"/>
          </p:nvPr>
        </p:nvSpPr>
        <p:spPr>
          <a:xfrm>
            <a:off x="272151" y="274638"/>
            <a:ext cx="4223649" cy="6087227"/>
          </a:xfrm>
        </p:spPr>
        <p:txBody>
          <a:bodyPr>
            <a:noAutofit/>
          </a:bodyPr>
          <a:lstStyle/>
          <a:p>
            <a:r>
              <a:rPr lang="en-US" sz="1600" dirty="0"/>
              <a:t>“Any tropical cyclone that develops within the Northern Hemisphere between 180° and 100°E is monitored by the Japan Meteorological Agency's </a:t>
            </a:r>
            <a:r>
              <a:rPr lang="en-US" sz="1600" dirty="0">
                <a:solidFill>
                  <a:schemeClr val="tx1"/>
                </a:solidFill>
              </a:rPr>
              <a:t>Regional Specialized Meteorological Center </a:t>
            </a:r>
            <a:r>
              <a:rPr lang="en-US" sz="1600" dirty="0"/>
              <a:t>in Tokyo, Japan, on behalf of the WMO/ESCAP's Typhoon Committee.</a:t>
            </a:r>
          </a:p>
          <a:p>
            <a:r>
              <a:rPr lang="en-US" sz="1600" dirty="0"/>
              <a:t>Other warning </a:t>
            </a:r>
            <a:r>
              <a:rPr lang="en-US" sz="1600" dirty="0" err="1"/>
              <a:t>centres</a:t>
            </a:r>
            <a:r>
              <a:rPr lang="en-US" sz="1600" dirty="0"/>
              <a:t> such as the Philippine Atmospheric, Geophysical and Astronomical Services Administration (PAGASA), the China Meteorological Agency (CMA) and the Hong Kong Observatory (HKO) also monitor tropical cyclones developing within the basin.</a:t>
            </a:r>
          </a:p>
          <a:p>
            <a:r>
              <a:rPr lang="en-US" sz="1600" dirty="0"/>
              <a:t>Both the Joint Typhoon Warning Center (JTWC) and the PAGASA merge the severe tropical storm into the tropical storm category, yet the JTWC has the super typhoon category when wind speed reaches 130 </a:t>
            </a:r>
            <a:r>
              <a:rPr lang="en-US" sz="1600" dirty="0" err="1"/>
              <a:t>kn</a:t>
            </a:r>
            <a:r>
              <a:rPr lang="en-US" sz="1600" dirty="0"/>
              <a:t> (150 mph; 240 km/h).</a:t>
            </a:r>
          </a:p>
          <a:p>
            <a:r>
              <a:rPr lang="en-US" sz="1600" dirty="0"/>
              <a:t>In addition, the Central Weather Bureau (CWB) has its own scale in Chinese but uses the Typhoon Committee scale in English.”</a:t>
            </a:r>
          </a:p>
          <a:p>
            <a:endParaRPr lang="en-US" sz="1600" dirty="0"/>
          </a:p>
        </p:txBody>
      </p:sp>
      <p:pic>
        <p:nvPicPr>
          <p:cNvPr id="5" name="Content Placeholder 4" descr="Screen Shot 2013-12-18 at 3.11.07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14" b="204"/>
          <a:stretch/>
        </p:blipFill>
        <p:spPr>
          <a:xfrm>
            <a:off x="4648200" y="1440215"/>
            <a:ext cx="4038600" cy="4025781"/>
          </a:xfrm>
        </p:spPr>
      </p:pic>
      <p:sp>
        <p:nvSpPr>
          <p:cNvPr id="6" name="TextBox 5"/>
          <p:cNvSpPr txBox="1"/>
          <p:nvPr/>
        </p:nvSpPr>
        <p:spPr>
          <a:xfrm>
            <a:off x="4648200" y="5636091"/>
            <a:ext cx="4038600" cy="1169551"/>
          </a:xfrm>
          <a:prstGeom prst="rect">
            <a:avLst/>
          </a:prstGeom>
          <a:noFill/>
        </p:spPr>
        <p:txBody>
          <a:bodyPr wrap="square" rtlCol="0">
            <a:spAutoFit/>
          </a:bodyPr>
          <a:lstStyle/>
          <a:p>
            <a:r>
              <a:rPr lang="en-US" sz="1400" dirty="0">
                <a:latin typeface="Helvetica Neue Light"/>
                <a:cs typeface="Helvetica Neue Light"/>
              </a:rPr>
              <a:t>Although most of agencies use 10-minute maximum sustained wind speed, the JTWC uses 1-minute maximum sustained wind speed and the CMA uses 2-minute maximum sustained wind speed.</a:t>
            </a:r>
          </a:p>
        </p:txBody>
      </p:sp>
    </p:spTree>
    <p:extLst>
      <p:ext uri="{BB962C8B-B14F-4D97-AF65-F5344CB8AC3E}">
        <p14:creationId xmlns:p14="http://schemas.microsoft.com/office/powerpoint/2010/main" val="2443390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fontScale="90000"/>
          </a:bodyPr>
          <a:lstStyle/>
          <a:p>
            <a:r>
              <a:rPr lang="en-US" dirty="0"/>
              <a:t>Australia &amp; Fiji</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Tropical_cyclone_scales</a:t>
            </a:r>
            <a:endParaRPr lang="en-US" sz="1800" dirty="0">
              <a:solidFill>
                <a:srgbClr val="800000"/>
              </a:solidFill>
            </a:endParaRPr>
          </a:p>
        </p:txBody>
      </p:sp>
      <p:sp>
        <p:nvSpPr>
          <p:cNvPr id="3" name="Content Placeholder 2"/>
          <p:cNvSpPr>
            <a:spLocks noGrp="1"/>
          </p:cNvSpPr>
          <p:nvPr>
            <p:ph sz="half" idx="1"/>
          </p:nvPr>
        </p:nvSpPr>
        <p:spPr>
          <a:xfrm>
            <a:off x="457200" y="274639"/>
            <a:ext cx="4038600" cy="6393412"/>
          </a:xfrm>
        </p:spPr>
        <p:txBody>
          <a:bodyPr>
            <a:noAutofit/>
          </a:bodyPr>
          <a:lstStyle/>
          <a:p>
            <a:r>
              <a:rPr lang="en-US" sz="1600" dirty="0"/>
              <a:t>“Any tropical cyclone that forms to the east of 90°E in the Southern Hemisphere is monitored by either the </a:t>
            </a:r>
            <a:r>
              <a:rPr lang="en-US" sz="1600" dirty="0">
                <a:solidFill>
                  <a:schemeClr val="tx1"/>
                </a:solidFill>
              </a:rPr>
              <a:t>Australian Bureau of Meteorology and/or the Regional Specialized Meteorological Center in </a:t>
            </a:r>
            <a:r>
              <a:rPr lang="en-US" sz="1600" dirty="0" err="1">
                <a:solidFill>
                  <a:schemeClr val="tx1"/>
                </a:solidFill>
              </a:rPr>
              <a:t>Nadi</a:t>
            </a:r>
            <a:r>
              <a:rPr lang="en-US" sz="1600" dirty="0">
                <a:solidFill>
                  <a:schemeClr val="tx1"/>
                </a:solidFill>
              </a:rPr>
              <a:t>, Fiji.</a:t>
            </a:r>
          </a:p>
          <a:p>
            <a:r>
              <a:rPr lang="en-US" sz="1600" dirty="0"/>
              <a:t>Both warning centers use the Australian tropical cyclone intensity scale, which measures tropical cyclones using a six category system.</a:t>
            </a:r>
          </a:p>
          <a:p>
            <a:r>
              <a:rPr lang="en-US" sz="1600" dirty="0">
                <a:solidFill>
                  <a:srgbClr val="000000"/>
                </a:solidFill>
              </a:rPr>
              <a:t>It is based on estimated maximum wind gusts, which are a further 30-40% stronger than the 10-minute average sustained winds. </a:t>
            </a:r>
          </a:p>
          <a:p>
            <a:r>
              <a:rPr lang="en-US" sz="1600" dirty="0"/>
              <a:t>This is different from the </a:t>
            </a:r>
            <a:r>
              <a:rPr lang="en-US" sz="1600" dirty="0" err="1"/>
              <a:t>Saffir</a:t>
            </a:r>
            <a:r>
              <a:rPr lang="en-US" sz="1600" dirty="0"/>
              <a:t>-Simpson Hurricane Scale, which uses 1-minute maximum sustained winds.</a:t>
            </a:r>
          </a:p>
          <a:p>
            <a:r>
              <a:rPr lang="en-US" sz="1600" dirty="0"/>
              <a:t>When a tropical cyclone that has wind speeds below 35 knots (65 km/h, 40 mph) forms east of 160°E it is </a:t>
            </a:r>
            <a:r>
              <a:rPr lang="en-US" sz="1600" dirty="0" err="1"/>
              <a:t>labelled</a:t>
            </a:r>
            <a:r>
              <a:rPr lang="en-US" sz="1600" dirty="0"/>
              <a:t> as either a tropical disturbance or a tropical depression by RSMC </a:t>
            </a:r>
            <a:r>
              <a:rPr lang="en-US" sz="1600" dirty="0" err="1"/>
              <a:t>Nadi</a:t>
            </a:r>
            <a:r>
              <a:rPr lang="en-US" sz="1600" dirty="0"/>
              <a:t>.</a:t>
            </a:r>
          </a:p>
          <a:p>
            <a:r>
              <a:rPr lang="en-US" sz="1600" dirty="0"/>
              <a:t>If it forms to the west of 160°E it is </a:t>
            </a:r>
            <a:r>
              <a:rPr lang="en-US" sz="1600" dirty="0" err="1"/>
              <a:t>labelled</a:t>
            </a:r>
            <a:r>
              <a:rPr lang="en-US" sz="1600" dirty="0"/>
              <a:t> as a tropical low by the Australian Bureau of Meteorology.”</a:t>
            </a:r>
          </a:p>
          <a:p>
            <a:endParaRPr lang="en-US" sz="1600" dirty="0"/>
          </a:p>
        </p:txBody>
      </p:sp>
      <p:pic>
        <p:nvPicPr>
          <p:cNvPr id="5" name="Content Placeholder 4" descr="Screen Shot 2013-12-18 at 3.11.22 PM.png"/>
          <p:cNvPicPr>
            <a:picLocks noGrp="1" noChangeAspect="1"/>
          </p:cNvPicPr>
          <p:nvPr>
            <p:ph sz="half" idx="2"/>
          </p:nvPr>
        </p:nvPicPr>
        <p:blipFill>
          <a:blip r:embed="rId2">
            <a:extLst>
              <a:ext uri="{28A0092B-C50C-407E-A947-70E740481C1C}">
                <a14:useLocalDpi xmlns:a14="http://schemas.microsoft.com/office/drawing/2010/main" val="0"/>
              </a:ext>
            </a:extLst>
          </a:blip>
          <a:srcRect t="-4107" b="-4107"/>
          <a:stretch>
            <a:fillRect/>
          </a:stretch>
        </p:blipFill>
        <p:spPr>
          <a:xfrm>
            <a:off x="4648200" y="1600200"/>
            <a:ext cx="4038600" cy="4525963"/>
          </a:xfrm>
        </p:spPr>
      </p:pic>
    </p:spTree>
    <p:extLst>
      <p:ext uri="{BB962C8B-B14F-4D97-AF65-F5344CB8AC3E}">
        <p14:creationId xmlns:p14="http://schemas.microsoft.com/office/powerpoint/2010/main" val="2443390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US" dirty="0"/>
              <a:t>Indian Ocean</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Tropical_cyclone_scales</a:t>
            </a:r>
            <a:endParaRPr lang="en-US" sz="1800" dirty="0">
              <a:solidFill>
                <a:srgbClr val="800000"/>
              </a:solidFill>
            </a:endParaRPr>
          </a:p>
        </p:txBody>
      </p:sp>
      <p:pic>
        <p:nvPicPr>
          <p:cNvPr id="6" name="Content Placeholder 5" descr="Screen Shot 2013-12-18 at 3.11.15 PM.png"/>
          <p:cNvPicPr>
            <a:picLocks noGrp="1" noChangeAspect="1"/>
          </p:cNvPicPr>
          <p:nvPr>
            <p:ph sz="half" idx="1"/>
          </p:nvPr>
        </p:nvPicPr>
        <p:blipFill>
          <a:blip r:embed="rId2">
            <a:extLst>
              <a:ext uri="{28A0092B-C50C-407E-A947-70E740481C1C}">
                <a14:useLocalDpi xmlns:a14="http://schemas.microsoft.com/office/drawing/2010/main" val="0"/>
              </a:ext>
            </a:extLst>
          </a:blip>
          <a:srcRect l="-13063" r="-13063"/>
          <a:stretch>
            <a:fillRect/>
          </a:stretch>
        </p:blipFill>
        <p:spPr/>
      </p:pic>
      <p:pic>
        <p:nvPicPr>
          <p:cNvPr id="5" name="Content Placeholder 4" descr="Screen Shot 2013-12-18 at 3.11.19 PM.png"/>
          <p:cNvPicPr>
            <a:picLocks noGrp="1" noChangeAspect="1"/>
          </p:cNvPicPr>
          <p:nvPr>
            <p:ph sz="half" idx="2"/>
          </p:nvPr>
        </p:nvPicPr>
        <p:blipFill>
          <a:blip r:embed="rId3">
            <a:extLst>
              <a:ext uri="{28A0092B-C50C-407E-A947-70E740481C1C}">
                <a14:useLocalDpi xmlns:a14="http://schemas.microsoft.com/office/drawing/2010/main" val="0"/>
              </a:ext>
            </a:extLst>
          </a:blip>
          <a:srcRect l="-17066" r="-17066"/>
          <a:stretch>
            <a:fillRect/>
          </a:stretch>
        </p:blipFill>
        <p:spPr/>
      </p:pic>
    </p:spTree>
    <p:extLst>
      <p:ext uri="{BB962C8B-B14F-4D97-AF65-F5344CB8AC3E}">
        <p14:creationId xmlns:p14="http://schemas.microsoft.com/office/powerpoint/2010/main" val="2443390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72828"/>
            <a:ext cx="4038600" cy="6128364"/>
          </a:xfrm>
        </p:spPr>
        <p:txBody>
          <a:bodyPr>
            <a:noAutofit/>
          </a:bodyPr>
          <a:lstStyle/>
          <a:p>
            <a:r>
              <a:rPr lang="en-US" sz="1600" dirty="0">
                <a:solidFill>
                  <a:schemeClr val="tx1"/>
                </a:solidFill>
              </a:rPr>
              <a:t>“On Earth, tropical cyclones span a large range of sizes, from 100–2000 km as measured by the radius of vanishing wind. </a:t>
            </a:r>
          </a:p>
          <a:p>
            <a:r>
              <a:rPr lang="en-US" sz="1600" dirty="0"/>
              <a:t>They are largest on average in the northwest Pacific Ocean basin and smallest in the eastern Pacific Ocean basin. </a:t>
            </a:r>
          </a:p>
          <a:p>
            <a:r>
              <a:rPr lang="en-US" sz="1600" dirty="0"/>
              <a:t>If the radius of outermost closed isobar is less than two degrees of latitude (222 km (138 mi)), then the cyclone is "very small" or a "midget". </a:t>
            </a:r>
          </a:p>
          <a:p>
            <a:r>
              <a:rPr lang="en-US" sz="1600" dirty="0">
                <a:solidFill>
                  <a:schemeClr val="tx1"/>
                </a:solidFill>
              </a:rPr>
              <a:t>A radius of 3–6 latitude degrees (333–670 km (207–420 mi)) is considered "average sized". </a:t>
            </a:r>
          </a:p>
          <a:p>
            <a:r>
              <a:rPr lang="en-US" sz="1600" dirty="0"/>
              <a:t>"Very large" tropical cyclones have a radius of greater than 8 degrees (888 km (552 mi)).</a:t>
            </a:r>
          </a:p>
          <a:p>
            <a:r>
              <a:rPr lang="en-US" sz="1600" dirty="0"/>
              <a:t>Observations indicate that size is only weakly correlated to variables such as storm intensity (i.e. maximum wind speed), radius of maximum wind, latitude, and maximum potential intensity.”</a:t>
            </a:r>
          </a:p>
          <a:p>
            <a:endParaRPr lang="en-US" sz="1600" dirty="0"/>
          </a:p>
        </p:txBody>
      </p:sp>
      <p:pic>
        <p:nvPicPr>
          <p:cNvPr id="8" name="Content Placeholder 7" descr="Screen Shot 2013-12-18 at 1.48.09 P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8" b="584"/>
          <a:stretch/>
        </p:blipFill>
        <p:spPr>
          <a:xfrm>
            <a:off x="4762642" y="1115811"/>
            <a:ext cx="3788077" cy="2467731"/>
          </a:xfrm>
        </p:spPr>
      </p:pic>
      <p:sp>
        <p:nvSpPr>
          <p:cNvPr id="9" name="TextBox 8"/>
          <p:cNvSpPr txBox="1"/>
          <p:nvPr/>
        </p:nvSpPr>
        <p:spPr>
          <a:xfrm>
            <a:off x="4495800" y="3715469"/>
            <a:ext cx="4263703" cy="2677656"/>
          </a:xfrm>
          <a:prstGeom prst="rect">
            <a:avLst/>
          </a:prstGeom>
          <a:noFill/>
        </p:spPr>
        <p:txBody>
          <a:bodyPr wrap="square" rtlCol="0">
            <a:spAutoFit/>
          </a:bodyPr>
          <a:lstStyle/>
          <a:p>
            <a:pPr marL="285750" indent="-285750">
              <a:buFont typeface="Arial"/>
              <a:buChar char="•"/>
            </a:pPr>
            <a:r>
              <a:rPr lang="en-US" sz="1400" dirty="0">
                <a:solidFill>
                  <a:srgbClr val="800000"/>
                </a:solidFill>
                <a:latin typeface="Helvetica Neue Light"/>
                <a:cs typeface="Helvetica Neue Light"/>
              </a:rPr>
              <a:t>“Size plays an important role in modulating damage caused by a storm. </a:t>
            </a:r>
          </a:p>
          <a:p>
            <a:pPr marL="285750" indent="-285750">
              <a:buFont typeface="Arial"/>
              <a:buChar char="•"/>
            </a:pPr>
            <a:r>
              <a:rPr lang="en-US" sz="1400" dirty="0">
                <a:solidFill>
                  <a:srgbClr val="800000"/>
                </a:solidFill>
                <a:latin typeface="Helvetica Neue Light"/>
                <a:cs typeface="Helvetica Neue Light"/>
              </a:rPr>
              <a:t>All else equal, a larger storm will impact a larger area for a longer period of time. </a:t>
            </a:r>
          </a:p>
          <a:p>
            <a:pPr marL="285750" indent="-285750">
              <a:buFont typeface="Arial"/>
              <a:buChar char="•"/>
            </a:pPr>
            <a:r>
              <a:rPr lang="en-US" sz="1400" dirty="0">
                <a:solidFill>
                  <a:srgbClr val="800000"/>
                </a:solidFill>
                <a:latin typeface="Helvetica Neue Light"/>
                <a:cs typeface="Helvetica Neue Light"/>
              </a:rPr>
              <a:t>For example, Hurricane Sandy, which struck the eastern U.S. in 2012, barely attained hurricane intensity prior to landfall yet was one of the costliest </a:t>
            </a:r>
            <a:r>
              <a:rPr lang="en-US" sz="1400" dirty="0" err="1">
                <a:solidFill>
                  <a:srgbClr val="800000"/>
                </a:solidFill>
                <a:latin typeface="Helvetica Neue Light"/>
                <a:cs typeface="Helvetica Neue Light"/>
              </a:rPr>
              <a:t>landfalling</a:t>
            </a:r>
            <a:r>
              <a:rPr lang="en-US" sz="1400" dirty="0">
                <a:solidFill>
                  <a:srgbClr val="800000"/>
                </a:solidFill>
                <a:latin typeface="Helvetica Neue Light"/>
                <a:cs typeface="Helvetica Neue Light"/>
              </a:rPr>
              <a:t> hurricanes in U.S. history because of its extremely large size. </a:t>
            </a:r>
          </a:p>
          <a:p>
            <a:pPr marL="285750" indent="-285750">
              <a:buFont typeface="Arial"/>
              <a:buChar char="•"/>
            </a:pPr>
            <a:r>
              <a:rPr lang="en-US" sz="1400" dirty="0">
                <a:solidFill>
                  <a:srgbClr val="800000"/>
                </a:solidFill>
                <a:latin typeface="Helvetica Neue Light"/>
                <a:cs typeface="Helvetica Neue Light"/>
              </a:rPr>
              <a:t>The upper circulation of strong hurricanes extends into the </a:t>
            </a:r>
            <a:r>
              <a:rPr lang="en-US" sz="1400" dirty="0" err="1">
                <a:solidFill>
                  <a:srgbClr val="800000"/>
                </a:solidFill>
                <a:latin typeface="Helvetica Neue Light"/>
                <a:cs typeface="Helvetica Neue Light"/>
              </a:rPr>
              <a:t>tropopause</a:t>
            </a:r>
            <a:r>
              <a:rPr lang="en-US" sz="1400" dirty="0">
                <a:solidFill>
                  <a:srgbClr val="800000"/>
                </a:solidFill>
                <a:latin typeface="Helvetica Neue Light"/>
                <a:cs typeface="Helvetica Neue Light"/>
              </a:rPr>
              <a:t> of the atmosphere, which at low latitudes is 50,000-60,000 ft.”</a:t>
            </a:r>
          </a:p>
        </p:txBody>
      </p:sp>
      <p:sp>
        <p:nvSpPr>
          <p:cNvPr id="10" name="Title 1"/>
          <p:cNvSpPr>
            <a:spLocks noGrp="1"/>
          </p:cNvSpPr>
          <p:nvPr>
            <p:ph type="title"/>
          </p:nvPr>
        </p:nvSpPr>
        <p:spPr>
          <a:xfrm>
            <a:off x="4495800" y="240727"/>
            <a:ext cx="4191000" cy="875084"/>
          </a:xfrm>
        </p:spPr>
        <p:txBody>
          <a:bodyPr>
            <a:normAutofit fontScale="90000"/>
          </a:bodyPr>
          <a:lstStyle/>
          <a:p>
            <a:r>
              <a:rPr lang="en-US" dirty="0"/>
              <a:t>Cyclone Size</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Tropical_cyclone</a:t>
            </a:r>
            <a:endParaRPr lang="en-US" sz="1600" dirty="0">
              <a:solidFill>
                <a:srgbClr val="800000"/>
              </a:solidFill>
            </a:endParaRPr>
          </a:p>
        </p:txBody>
      </p:sp>
    </p:spTree>
    <p:extLst>
      <p:ext uri="{BB962C8B-B14F-4D97-AF65-F5344CB8AC3E}">
        <p14:creationId xmlns:p14="http://schemas.microsoft.com/office/powerpoint/2010/main" val="3550373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rs_occurence_hazar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9893" y="4169632"/>
            <a:ext cx="3657600" cy="2297487"/>
          </a:xfrm>
          <a:prstGeom prst="rect">
            <a:avLst/>
          </a:prstGeom>
        </p:spPr>
      </p:pic>
      <p:pic>
        <p:nvPicPr>
          <p:cNvPr id="13" name="Picture 12" descr="bars_killed_hazard_ne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169632"/>
            <a:ext cx="3657600" cy="2297487"/>
          </a:xfrm>
          <a:prstGeom prst="rect">
            <a:avLst/>
          </a:prstGeom>
        </p:spPr>
      </p:pic>
      <p:pic>
        <p:nvPicPr>
          <p:cNvPr id="11" name="Picture 10" descr="bars_damage_hazard_ne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9893" y="1625239"/>
            <a:ext cx="3657600" cy="2297487"/>
          </a:xfrm>
          <a:prstGeom prst="rect">
            <a:avLst/>
          </a:prstGeom>
        </p:spPr>
      </p:pic>
      <p:sp>
        <p:nvSpPr>
          <p:cNvPr id="4" name="Title 3"/>
          <p:cNvSpPr>
            <a:spLocks noGrp="1"/>
          </p:cNvSpPr>
          <p:nvPr>
            <p:ph type="title"/>
          </p:nvPr>
        </p:nvSpPr>
        <p:spPr/>
        <p:txBody>
          <a:bodyPr>
            <a:normAutofit/>
          </a:bodyPr>
          <a:lstStyle/>
          <a:p>
            <a:r>
              <a:rPr lang="en-US" dirty="0"/>
              <a:t>Global Cyclone Statistics, 1980-2008</a:t>
            </a:r>
            <a:br>
              <a:rPr lang="en-US" dirty="0"/>
            </a:br>
            <a:r>
              <a:rPr lang="en-US" sz="1800" dirty="0">
                <a:solidFill>
                  <a:srgbClr val="800000"/>
                </a:solidFill>
              </a:rPr>
              <a:t>http://</a:t>
            </a:r>
            <a:r>
              <a:rPr lang="en-US" sz="1800" dirty="0" err="1">
                <a:solidFill>
                  <a:srgbClr val="800000"/>
                </a:solidFill>
              </a:rPr>
              <a:t>www.preventionweb.net</a:t>
            </a:r>
            <a:r>
              <a:rPr lang="en-US" sz="1800" dirty="0">
                <a:solidFill>
                  <a:srgbClr val="800000"/>
                </a:solidFill>
              </a:rPr>
              <a:t>/</a:t>
            </a:r>
            <a:r>
              <a:rPr lang="en-US" sz="1800" dirty="0" err="1">
                <a:solidFill>
                  <a:srgbClr val="800000"/>
                </a:solidFill>
              </a:rPr>
              <a:t>english</a:t>
            </a:r>
            <a:r>
              <a:rPr lang="en-US" sz="1800" dirty="0">
                <a:solidFill>
                  <a:srgbClr val="800000"/>
                </a:solidFill>
              </a:rPr>
              <a:t>/hazards/statistics/?hid=58</a:t>
            </a:r>
          </a:p>
        </p:txBody>
      </p:sp>
      <p:sp>
        <p:nvSpPr>
          <p:cNvPr id="6" name="TextBox 5"/>
          <p:cNvSpPr txBox="1"/>
          <p:nvPr/>
        </p:nvSpPr>
        <p:spPr>
          <a:xfrm>
            <a:off x="881914" y="1582829"/>
            <a:ext cx="1399306" cy="276999"/>
          </a:xfrm>
          <a:prstGeom prst="rect">
            <a:avLst/>
          </a:prstGeom>
          <a:noFill/>
        </p:spPr>
        <p:txBody>
          <a:bodyPr wrap="square" rtlCol="0">
            <a:spAutoFit/>
          </a:bodyPr>
          <a:lstStyle/>
          <a:p>
            <a:pPr algn="ctr"/>
            <a:r>
              <a:rPr lang="en-US" sz="1200" dirty="0">
                <a:latin typeface="Helvetica Neue Light"/>
                <a:cs typeface="Helvetica Neue Light"/>
              </a:rPr>
              <a:t>Persons Affected</a:t>
            </a:r>
          </a:p>
        </p:txBody>
      </p:sp>
      <p:sp>
        <p:nvSpPr>
          <p:cNvPr id="8" name="TextBox 7"/>
          <p:cNvSpPr txBox="1"/>
          <p:nvPr/>
        </p:nvSpPr>
        <p:spPr>
          <a:xfrm>
            <a:off x="4997054" y="1601275"/>
            <a:ext cx="2458072" cy="276999"/>
          </a:xfrm>
          <a:prstGeom prst="rect">
            <a:avLst/>
          </a:prstGeom>
          <a:noFill/>
        </p:spPr>
        <p:txBody>
          <a:bodyPr wrap="square" rtlCol="0">
            <a:spAutoFit/>
          </a:bodyPr>
          <a:lstStyle/>
          <a:p>
            <a:pPr algn="ctr"/>
            <a:r>
              <a:rPr lang="en-US" sz="1200" dirty="0">
                <a:latin typeface="Helvetica Neue Light"/>
                <a:cs typeface="Helvetica Neue Light"/>
              </a:rPr>
              <a:t>Economic Damage (USD in B$)</a:t>
            </a:r>
          </a:p>
        </p:txBody>
      </p:sp>
      <p:sp>
        <p:nvSpPr>
          <p:cNvPr id="10" name="TextBox 9"/>
          <p:cNvSpPr txBox="1"/>
          <p:nvPr/>
        </p:nvSpPr>
        <p:spPr>
          <a:xfrm>
            <a:off x="810893" y="4169632"/>
            <a:ext cx="1399306" cy="276999"/>
          </a:xfrm>
          <a:prstGeom prst="rect">
            <a:avLst/>
          </a:prstGeom>
          <a:noFill/>
        </p:spPr>
        <p:txBody>
          <a:bodyPr wrap="square" rtlCol="0">
            <a:spAutoFit/>
          </a:bodyPr>
          <a:lstStyle/>
          <a:p>
            <a:pPr algn="ctr"/>
            <a:r>
              <a:rPr lang="en-US" sz="1200" dirty="0">
                <a:latin typeface="Helvetica Neue Light"/>
                <a:cs typeface="Helvetica Neue Light"/>
              </a:rPr>
              <a:t>Persons Killed</a:t>
            </a:r>
          </a:p>
        </p:txBody>
      </p:sp>
      <p:sp>
        <p:nvSpPr>
          <p:cNvPr id="12" name="TextBox 11"/>
          <p:cNvSpPr txBox="1"/>
          <p:nvPr/>
        </p:nvSpPr>
        <p:spPr>
          <a:xfrm>
            <a:off x="4902514" y="4119097"/>
            <a:ext cx="2458072" cy="276999"/>
          </a:xfrm>
          <a:prstGeom prst="rect">
            <a:avLst/>
          </a:prstGeom>
          <a:noFill/>
        </p:spPr>
        <p:txBody>
          <a:bodyPr wrap="square" rtlCol="0">
            <a:spAutoFit/>
          </a:bodyPr>
          <a:lstStyle/>
          <a:p>
            <a:pPr algn="ctr"/>
            <a:r>
              <a:rPr lang="en-US" sz="1200" dirty="0">
                <a:latin typeface="Helvetica Neue Light"/>
                <a:cs typeface="Helvetica Neue Light"/>
              </a:rPr>
              <a:t>Number of Reported Events</a:t>
            </a:r>
          </a:p>
        </p:txBody>
      </p:sp>
      <p:pic>
        <p:nvPicPr>
          <p:cNvPr id="2" name="Picture 1" descr="bars_affected_hazard_ne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420" y="1625239"/>
            <a:ext cx="3657600" cy="2297487"/>
          </a:xfrm>
          <a:prstGeom prst="rect">
            <a:avLst/>
          </a:prstGeom>
        </p:spPr>
      </p:pic>
    </p:spTree>
    <p:extLst>
      <p:ext uri="{BB962C8B-B14F-4D97-AF65-F5344CB8AC3E}">
        <p14:creationId xmlns:p14="http://schemas.microsoft.com/office/powerpoint/2010/main" val="2940989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Physics and Energetics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Tropical_cyclone</a:t>
            </a:r>
            <a:endParaRPr lang="en-US" sz="1800" dirty="0">
              <a:solidFill>
                <a:srgbClr val="800000"/>
              </a:solidFill>
            </a:endParaRPr>
          </a:p>
        </p:txBody>
      </p:sp>
      <p:sp>
        <p:nvSpPr>
          <p:cNvPr id="8" name="Content Placeholder 7"/>
          <p:cNvSpPr>
            <a:spLocks noGrp="1"/>
          </p:cNvSpPr>
          <p:nvPr>
            <p:ph sz="half" idx="1"/>
          </p:nvPr>
        </p:nvSpPr>
        <p:spPr>
          <a:xfrm>
            <a:off x="457200" y="1449585"/>
            <a:ext cx="4038600" cy="4525963"/>
          </a:xfrm>
        </p:spPr>
        <p:txBody>
          <a:bodyPr>
            <a:noAutofit/>
          </a:bodyPr>
          <a:lstStyle/>
          <a:p>
            <a:r>
              <a:rPr lang="en-US" sz="1800" dirty="0">
                <a:solidFill>
                  <a:schemeClr val="tx1"/>
                </a:solidFill>
              </a:rPr>
              <a:t>“The three-dimensional wind field in a tropical cyclone can be separated into two components: a "primary circulation" and a "secondary circulation". </a:t>
            </a:r>
          </a:p>
          <a:p>
            <a:r>
              <a:rPr lang="en-US" sz="1800" dirty="0"/>
              <a:t>The primary circulation is the rotational part of the flow; it is purely circular. </a:t>
            </a:r>
          </a:p>
          <a:p>
            <a:r>
              <a:rPr lang="en-US" sz="1800" dirty="0"/>
              <a:t>The secondary circulation is the overturning (in-up-out-down) part of the flow; it is in the radial and vertical directions. </a:t>
            </a:r>
          </a:p>
          <a:p>
            <a:r>
              <a:rPr lang="en-US" sz="1800" dirty="0"/>
              <a:t>The primary circulation has the strongest winds and is responsible for the majority of the damage a storm causes, while the secondary circulation is slower but governs the energetics of the storm.”</a:t>
            </a:r>
          </a:p>
          <a:p>
            <a:endParaRPr lang="en-US" sz="1800" dirty="0"/>
          </a:p>
        </p:txBody>
      </p:sp>
      <p:pic>
        <p:nvPicPr>
          <p:cNvPr id="10" name="Content Placeholder 9" descr="800px-Hurricane_profile.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324" b="-912"/>
          <a:stretch/>
        </p:blipFill>
        <p:spPr>
          <a:xfrm>
            <a:off x="4648200" y="1610335"/>
            <a:ext cx="4038600" cy="2120622"/>
          </a:xfrm>
        </p:spPr>
      </p:pic>
      <p:sp>
        <p:nvSpPr>
          <p:cNvPr id="11" name="TextBox 10"/>
          <p:cNvSpPr txBox="1"/>
          <p:nvPr/>
        </p:nvSpPr>
        <p:spPr>
          <a:xfrm>
            <a:off x="4648200" y="3790736"/>
            <a:ext cx="4254019" cy="2554545"/>
          </a:xfrm>
          <a:prstGeom prst="rect">
            <a:avLst/>
          </a:prstGeom>
          <a:noFill/>
        </p:spPr>
        <p:txBody>
          <a:bodyPr wrap="square" rtlCol="0">
            <a:spAutoFit/>
          </a:bodyPr>
          <a:lstStyle/>
          <a:p>
            <a:pPr marL="285750" indent="-285750">
              <a:buFont typeface="Arial"/>
              <a:buChar char="•"/>
            </a:pPr>
            <a:r>
              <a:rPr lang="en-US" sz="1600" dirty="0">
                <a:solidFill>
                  <a:srgbClr val="800000"/>
                </a:solidFill>
                <a:latin typeface="Helvetica Neue Light"/>
                <a:cs typeface="Helvetica Neue Light"/>
              </a:rPr>
              <a:t>“Scientists estimate that a tropical cyclone releases heat energy at the rate of 50 to 200 </a:t>
            </a:r>
            <a:r>
              <a:rPr lang="en-US" sz="1600" dirty="0" err="1">
                <a:solidFill>
                  <a:srgbClr val="800000"/>
                </a:solidFill>
                <a:latin typeface="Helvetica Neue Light"/>
                <a:cs typeface="Helvetica Neue Light"/>
              </a:rPr>
              <a:t>exajoules</a:t>
            </a:r>
            <a:r>
              <a:rPr lang="en-US" sz="1600" dirty="0">
                <a:solidFill>
                  <a:srgbClr val="800000"/>
                </a:solidFill>
                <a:latin typeface="Helvetica Neue Light"/>
                <a:cs typeface="Helvetica Neue Light"/>
              </a:rPr>
              <a:t> (1018 J) per day, equivalent to about 1 PW (1015 watt). </a:t>
            </a:r>
          </a:p>
          <a:p>
            <a:pPr marL="285750" indent="-285750">
              <a:buFont typeface="Arial"/>
              <a:buChar char="•"/>
            </a:pPr>
            <a:r>
              <a:rPr lang="en-US" sz="1600" dirty="0">
                <a:solidFill>
                  <a:srgbClr val="800000"/>
                </a:solidFill>
                <a:latin typeface="Helvetica Neue Light"/>
                <a:cs typeface="Helvetica Neue Light"/>
              </a:rPr>
              <a:t>This rate of energy release is equivalent to 70 times the world energy consumption of humans and 200 times the worldwide electrical generating capacity, or to exploding a 10-megaton nuclear bomb every 20 minutes.”</a:t>
            </a:r>
          </a:p>
        </p:txBody>
      </p:sp>
    </p:spTree>
    <p:extLst>
      <p:ext uri="{BB962C8B-B14F-4D97-AF65-F5344CB8AC3E}">
        <p14:creationId xmlns:p14="http://schemas.microsoft.com/office/powerpoint/2010/main" val="2603798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495800" y="274638"/>
            <a:ext cx="4191000" cy="1143000"/>
          </a:xfrm>
        </p:spPr>
        <p:txBody>
          <a:bodyPr>
            <a:normAutofit fontScale="90000"/>
          </a:bodyPr>
          <a:lstStyle/>
          <a:p>
            <a:r>
              <a:rPr lang="en-US" dirty="0"/>
              <a:t>Carnot Heat Engine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Tropical_cyclone</a:t>
            </a:r>
            <a:endParaRPr lang="en-US" sz="1800" dirty="0">
              <a:solidFill>
                <a:srgbClr val="800000"/>
              </a:solidFill>
            </a:endParaRPr>
          </a:p>
        </p:txBody>
      </p:sp>
      <p:sp>
        <p:nvSpPr>
          <p:cNvPr id="6" name="Content Placeholder 5"/>
          <p:cNvSpPr>
            <a:spLocks noGrp="1"/>
          </p:cNvSpPr>
          <p:nvPr>
            <p:ph sz="half" idx="1"/>
          </p:nvPr>
        </p:nvSpPr>
        <p:spPr>
          <a:xfrm>
            <a:off x="457200" y="287209"/>
            <a:ext cx="4038600" cy="6312801"/>
          </a:xfrm>
        </p:spPr>
        <p:txBody>
          <a:bodyPr>
            <a:noAutofit/>
          </a:bodyPr>
          <a:lstStyle/>
          <a:p>
            <a:r>
              <a:rPr lang="en-US" sz="1600" dirty="0">
                <a:solidFill>
                  <a:schemeClr val="tx1"/>
                </a:solidFill>
              </a:rPr>
              <a:t>“A tropical cyclone's primary energy source is the evaporation of water from the ocean surface, which ultimately </a:t>
            </a:r>
            <a:r>
              <a:rPr lang="en-US" sz="1600" dirty="0" err="1">
                <a:solidFill>
                  <a:schemeClr val="tx1"/>
                </a:solidFill>
              </a:rPr>
              <a:t>recondenses</a:t>
            </a:r>
            <a:r>
              <a:rPr lang="en-US" sz="1600" dirty="0">
                <a:solidFill>
                  <a:schemeClr val="tx1"/>
                </a:solidFill>
              </a:rPr>
              <a:t> into clouds and rain when moist air rises and cools to saturation.</a:t>
            </a:r>
          </a:p>
          <a:p>
            <a:r>
              <a:rPr lang="en-US" sz="1600" dirty="0"/>
              <a:t>The energetics of the system may be idealized as an atmospheric Carnot heat engine. </a:t>
            </a:r>
          </a:p>
          <a:p>
            <a:r>
              <a:rPr lang="en-US" sz="1600" dirty="0"/>
              <a:t>First, inflowing air near the surface acquires heat primarily via evaporation of water (i.e. latent heat) at the temperature of the warm ocean surface.</a:t>
            </a:r>
          </a:p>
          <a:p>
            <a:r>
              <a:rPr lang="en-US" sz="1600" dirty="0"/>
              <a:t>Second, air rises and cools within the </a:t>
            </a:r>
            <a:r>
              <a:rPr lang="en-US" sz="1600" dirty="0" err="1"/>
              <a:t>eyewall</a:t>
            </a:r>
            <a:r>
              <a:rPr lang="en-US" sz="1600" dirty="0"/>
              <a:t> while conserving total heat content (latent heat is simply converted to sensible heat during condensation).</a:t>
            </a:r>
          </a:p>
          <a:p>
            <a:r>
              <a:rPr lang="en-US" sz="1600" dirty="0"/>
              <a:t>Third, air outflows and loses heat via infrared radiation to space at the temperature of the cold </a:t>
            </a:r>
            <a:r>
              <a:rPr lang="en-US" sz="1600" dirty="0" err="1"/>
              <a:t>tropopause</a:t>
            </a:r>
            <a:r>
              <a:rPr lang="en-US" sz="1600" dirty="0"/>
              <a:t>.</a:t>
            </a:r>
          </a:p>
          <a:p>
            <a:r>
              <a:rPr lang="en-US" sz="1600" dirty="0"/>
              <a:t>Finally, air subsides and warms at the outer edge of the storm while conserving total heat content. “</a:t>
            </a:r>
          </a:p>
        </p:txBody>
      </p:sp>
      <p:pic>
        <p:nvPicPr>
          <p:cNvPr id="11" name="Content Placeholder 9" descr="800px-Hurricane_profile.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324" b="-912"/>
          <a:stretch/>
        </p:blipFill>
        <p:spPr>
          <a:xfrm>
            <a:off x="4648200" y="1610335"/>
            <a:ext cx="4038600" cy="2120622"/>
          </a:xfrm>
        </p:spPr>
      </p:pic>
      <p:sp>
        <p:nvSpPr>
          <p:cNvPr id="12" name="TextBox 11"/>
          <p:cNvSpPr txBox="1"/>
          <p:nvPr/>
        </p:nvSpPr>
        <p:spPr>
          <a:xfrm>
            <a:off x="4666933" y="3957890"/>
            <a:ext cx="3978941" cy="2308324"/>
          </a:xfrm>
          <a:prstGeom prst="rect">
            <a:avLst/>
          </a:prstGeom>
          <a:noFill/>
        </p:spPr>
        <p:txBody>
          <a:bodyPr wrap="square" rtlCol="0">
            <a:spAutoFit/>
          </a:bodyPr>
          <a:lstStyle/>
          <a:p>
            <a:pPr marL="285750" indent="-285750">
              <a:buFont typeface="Arial"/>
              <a:buChar char="•"/>
            </a:pPr>
            <a:r>
              <a:rPr lang="en-US" sz="1600" dirty="0">
                <a:solidFill>
                  <a:srgbClr val="800000"/>
                </a:solidFill>
                <a:latin typeface="Helvetica Neue Light"/>
                <a:cs typeface="Helvetica Neue Light"/>
              </a:rPr>
              <a:t>“The first and third legs are nearly isothermal, while the second and fourth legs are nearly isentropic (constant entropy)</a:t>
            </a:r>
          </a:p>
          <a:p>
            <a:pPr marL="285750" indent="-285750">
              <a:buFont typeface="Arial"/>
              <a:buChar char="•"/>
            </a:pPr>
            <a:r>
              <a:rPr lang="en-US" sz="1600" dirty="0">
                <a:solidFill>
                  <a:srgbClr val="800000"/>
                </a:solidFill>
                <a:latin typeface="Helvetica Neue Light"/>
                <a:cs typeface="Helvetica Neue Light"/>
              </a:rPr>
              <a:t>This in-up-out-down overturning flow is known as the secondary circulation.</a:t>
            </a:r>
          </a:p>
          <a:p>
            <a:pPr marL="285750" indent="-285750">
              <a:buFont typeface="Arial"/>
              <a:buChar char="•"/>
            </a:pPr>
            <a:r>
              <a:rPr lang="en-US" sz="1600" dirty="0">
                <a:solidFill>
                  <a:srgbClr val="800000"/>
                </a:solidFill>
                <a:latin typeface="Helvetica Neue Light"/>
                <a:cs typeface="Helvetica Neue Light"/>
              </a:rPr>
              <a:t>The Carnot perspective provides an upper bound on the maximum wind speed that a storm can attain.”</a:t>
            </a:r>
          </a:p>
        </p:txBody>
      </p:sp>
    </p:spTree>
    <p:extLst>
      <p:ext uri="{BB962C8B-B14F-4D97-AF65-F5344CB8AC3E}">
        <p14:creationId xmlns:p14="http://schemas.microsoft.com/office/powerpoint/2010/main" val="1233957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Inside Super Typhoon </a:t>
            </a:r>
            <a:r>
              <a:rPr lang="en-US" dirty="0" err="1"/>
              <a:t>Utor</a:t>
            </a:r>
            <a:br>
              <a:rPr lang="en-US" dirty="0"/>
            </a:br>
            <a:r>
              <a:rPr lang="en-US" dirty="0"/>
              <a:t> </a:t>
            </a:r>
            <a:r>
              <a:rPr lang="en-US" sz="1800" dirty="0">
                <a:solidFill>
                  <a:srgbClr val="800000"/>
                </a:solidFill>
              </a:rPr>
              <a:t>http://</a:t>
            </a:r>
            <a:r>
              <a:rPr lang="en-US" sz="1800" dirty="0" err="1">
                <a:solidFill>
                  <a:srgbClr val="800000"/>
                </a:solidFill>
              </a:rPr>
              <a:t>earthobservatory.nasa.gov</a:t>
            </a:r>
            <a:r>
              <a:rPr lang="en-US" sz="1800" dirty="0">
                <a:solidFill>
                  <a:srgbClr val="800000"/>
                </a:solidFill>
              </a:rPr>
              <a:t>/</a:t>
            </a:r>
            <a:r>
              <a:rPr lang="en-US" sz="1800" dirty="0" err="1">
                <a:solidFill>
                  <a:srgbClr val="800000"/>
                </a:solidFill>
              </a:rPr>
              <a:t>NaturalHazards</a:t>
            </a:r>
            <a:r>
              <a:rPr lang="en-US" sz="1800" dirty="0">
                <a:solidFill>
                  <a:srgbClr val="800000"/>
                </a:solidFill>
              </a:rPr>
              <a:t>/</a:t>
            </a:r>
            <a:r>
              <a:rPr lang="en-US" sz="1800" dirty="0" err="1">
                <a:solidFill>
                  <a:srgbClr val="800000"/>
                </a:solidFill>
              </a:rPr>
              <a:t>view.php?id</a:t>
            </a:r>
            <a:r>
              <a:rPr lang="en-US" sz="1800" dirty="0">
                <a:solidFill>
                  <a:srgbClr val="800000"/>
                </a:solidFill>
              </a:rPr>
              <a:t>=81909</a:t>
            </a:r>
          </a:p>
        </p:txBody>
      </p:sp>
      <p:sp>
        <p:nvSpPr>
          <p:cNvPr id="3" name="Content Placeholder 2"/>
          <p:cNvSpPr>
            <a:spLocks noGrp="1"/>
          </p:cNvSpPr>
          <p:nvPr>
            <p:ph sz="half" idx="1"/>
          </p:nvPr>
        </p:nvSpPr>
        <p:spPr/>
        <p:txBody>
          <a:bodyPr>
            <a:normAutofit/>
          </a:bodyPr>
          <a:lstStyle/>
          <a:p>
            <a:r>
              <a:rPr lang="en-US" sz="1400" dirty="0">
                <a:solidFill>
                  <a:schemeClr val="tx1"/>
                </a:solidFill>
              </a:rPr>
              <a:t>“</a:t>
            </a:r>
            <a:r>
              <a:rPr lang="en-US" sz="1400" dirty="0" err="1">
                <a:solidFill>
                  <a:schemeClr val="tx1"/>
                </a:solidFill>
              </a:rPr>
              <a:t>CloudSat</a:t>
            </a:r>
            <a:r>
              <a:rPr lang="en-US" sz="1400" dirty="0">
                <a:solidFill>
                  <a:schemeClr val="tx1"/>
                </a:solidFill>
              </a:rPr>
              <a:t> samples the atmosphere, taking the tiniest vertical slices of clouds and haze and dust and smoke and creating a profile of all that stands between us and space</a:t>
            </a:r>
            <a:r>
              <a:rPr lang="en-US" sz="1400" dirty="0"/>
              <a:t>. </a:t>
            </a:r>
          </a:p>
          <a:p>
            <a:r>
              <a:rPr lang="en-US" sz="1400" dirty="0"/>
              <a:t>This vertical sampling is possible because the satellite carries a radar instrument similar to those used to track storms on the ground, but more than 1,000 times more sensitive. </a:t>
            </a:r>
          </a:p>
          <a:p>
            <a:r>
              <a:rPr lang="en-US" sz="1400" dirty="0"/>
              <a:t>The profiles reveal the hidden structure of clouds and their distribution and abundance.</a:t>
            </a:r>
          </a:p>
          <a:p>
            <a:r>
              <a:rPr lang="en-US" sz="1400" dirty="0"/>
              <a:t>It is rare, however, for the satellite to fly directly over the center of a tropical cyclone. </a:t>
            </a:r>
          </a:p>
          <a:p>
            <a:r>
              <a:rPr lang="en-US" sz="1400" dirty="0">
                <a:solidFill>
                  <a:schemeClr val="tx1"/>
                </a:solidFill>
              </a:rPr>
              <a:t>On August 11, 2013, </a:t>
            </a:r>
            <a:r>
              <a:rPr lang="en-US" sz="1400" dirty="0" err="1">
                <a:solidFill>
                  <a:schemeClr val="tx1"/>
                </a:solidFill>
              </a:rPr>
              <a:t>CloudSat</a:t>
            </a:r>
            <a:r>
              <a:rPr lang="en-US" sz="1400" dirty="0">
                <a:solidFill>
                  <a:schemeClr val="tx1"/>
                </a:solidFill>
              </a:rPr>
              <a:t> did exactly that, capturing a perfect profile of the category 4 Super Typhoon </a:t>
            </a:r>
            <a:r>
              <a:rPr lang="en-US" sz="1400" dirty="0" err="1">
                <a:solidFill>
                  <a:schemeClr val="tx1"/>
                </a:solidFill>
              </a:rPr>
              <a:t>Utor</a:t>
            </a:r>
            <a:r>
              <a:rPr lang="en-US" sz="1400" dirty="0">
                <a:solidFill>
                  <a:schemeClr val="tx1"/>
                </a:solidFill>
              </a:rPr>
              <a:t> approaching the Philippines. </a:t>
            </a:r>
          </a:p>
          <a:p>
            <a:r>
              <a:rPr lang="en-US" sz="1400" dirty="0"/>
              <a:t>Since its launch in April 2006, </a:t>
            </a:r>
            <a:r>
              <a:rPr lang="en-US" sz="1400" dirty="0" err="1"/>
              <a:t>CloudSat</a:t>
            </a:r>
            <a:r>
              <a:rPr lang="en-US" sz="1400" dirty="0"/>
              <a:t> has directly intersected the eye of a storm of this intensity and size only a handful of times.”</a:t>
            </a:r>
          </a:p>
          <a:p>
            <a:endParaRPr lang="en-US" sz="1400" dirty="0"/>
          </a:p>
        </p:txBody>
      </p:sp>
      <p:pic>
        <p:nvPicPr>
          <p:cNvPr id="5" name="Content Placeholder 4" descr="utor_cld_2013223.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241" b="-2145"/>
          <a:stretch/>
        </p:blipFill>
        <p:spPr>
          <a:xfrm>
            <a:off x="4911654" y="1512821"/>
            <a:ext cx="3504344" cy="3200757"/>
          </a:xfrm>
        </p:spPr>
      </p:pic>
      <p:sp>
        <p:nvSpPr>
          <p:cNvPr id="7" name="Rectangle 6"/>
          <p:cNvSpPr/>
          <p:nvPr/>
        </p:nvSpPr>
        <p:spPr>
          <a:xfrm>
            <a:off x="4678214" y="4912054"/>
            <a:ext cx="4258854" cy="1815882"/>
          </a:xfrm>
          <a:prstGeom prst="rect">
            <a:avLst/>
          </a:prstGeom>
        </p:spPr>
        <p:txBody>
          <a:bodyPr wrap="square">
            <a:spAutoFit/>
          </a:bodyPr>
          <a:lstStyle/>
          <a:p>
            <a:pPr marL="285750" indent="-285750" fontAlgn="base">
              <a:buFont typeface="Arial"/>
              <a:buChar char="•"/>
            </a:pPr>
            <a:r>
              <a:rPr lang="en-US" sz="1400" dirty="0">
                <a:solidFill>
                  <a:srgbClr val="800000"/>
                </a:solidFill>
                <a:latin typeface="Helvetica Neue Light"/>
                <a:cs typeface="Helvetica Neue Light"/>
              </a:rPr>
              <a:t>“NASA's </a:t>
            </a:r>
            <a:r>
              <a:rPr lang="en-US" sz="1400" dirty="0" err="1">
                <a:solidFill>
                  <a:srgbClr val="800000"/>
                </a:solidFill>
                <a:latin typeface="Helvetica Neue Light"/>
                <a:cs typeface="Helvetica Neue Light"/>
              </a:rPr>
              <a:t>Cloudsat</a:t>
            </a:r>
            <a:r>
              <a:rPr lang="en-US" sz="1400" dirty="0">
                <a:solidFill>
                  <a:srgbClr val="800000"/>
                </a:solidFill>
                <a:latin typeface="Helvetica Neue Light"/>
                <a:cs typeface="Helvetica Neue Light"/>
              </a:rPr>
              <a:t> flew directly over super typhoon </a:t>
            </a:r>
            <a:r>
              <a:rPr lang="en-US" sz="1400" dirty="0" err="1">
                <a:solidFill>
                  <a:srgbClr val="800000"/>
                </a:solidFill>
                <a:latin typeface="Helvetica Neue Light"/>
                <a:cs typeface="Helvetica Neue Light"/>
              </a:rPr>
              <a:t>Utor</a:t>
            </a:r>
            <a:r>
              <a:rPr lang="en-US" sz="1400" dirty="0">
                <a:solidFill>
                  <a:srgbClr val="800000"/>
                </a:solidFill>
                <a:latin typeface="Helvetica Neue Light"/>
                <a:cs typeface="Helvetica Neue Light"/>
              </a:rPr>
              <a:t> as it passed over the Philippines. </a:t>
            </a:r>
          </a:p>
          <a:p>
            <a:pPr marL="285750" indent="-285750" fontAlgn="base">
              <a:buFont typeface="Arial"/>
              <a:buChar char="•"/>
            </a:pPr>
            <a:r>
              <a:rPr lang="en-US" sz="1400" dirty="0">
                <a:solidFill>
                  <a:srgbClr val="800000"/>
                </a:solidFill>
                <a:latin typeface="Helvetica Neue Light"/>
                <a:cs typeface="Helvetica Neue Light"/>
              </a:rPr>
              <a:t>Using the radar instrument to analyze the cloud structure, NASA scientists reconstructed a side view that reveals the structure of the storm. </a:t>
            </a:r>
          </a:p>
          <a:p>
            <a:pPr marL="285750" indent="-285750" fontAlgn="base">
              <a:buFont typeface="Arial"/>
              <a:buChar char="•"/>
            </a:pPr>
            <a:r>
              <a:rPr lang="en-US" sz="1400" dirty="0">
                <a:solidFill>
                  <a:srgbClr val="800000"/>
                </a:solidFill>
                <a:latin typeface="Helvetica Neue Light"/>
                <a:cs typeface="Helvetica Neue Light"/>
              </a:rPr>
              <a:t>The top image was acquired by the MODIS instrument on the Aqua satellite.  </a:t>
            </a:r>
          </a:p>
          <a:p>
            <a:pPr marL="285750" indent="-285750" fontAlgn="base">
              <a:buFont typeface="Arial"/>
              <a:buChar char="•"/>
            </a:pPr>
            <a:r>
              <a:rPr lang="en-US" sz="1400" dirty="0">
                <a:solidFill>
                  <a:srgbClr val="800000"/>
                </a:solidFill>
                <a:latin typeface="Helvetica Neue Light"/>
                <a:cs typeface="Helvetica Neue Light"/>
              </a:rPr>
              <a:t>Red line is the track of the </a:t>
            </a:r>
            <a:r>
              <a:rPr lang="en-US" sz="1400" dirty="0" err="1">
                <a:solidFill>
                  <a:srgbClr val="800000"/>
                </a:solidFill>
                <a:latin typeface="Helvetica Neue Light"/>
                <a:cs typeface="Helvetica Neue Light"/>
              </a:rPr>
              <a:t>Cloudsat</a:t>
            </a:r>
            <a:r>
              <a:rPr lang="en-US" sz="1400" dirty="0">
                <a:solidFill>
                  <a:srgbClr val="800000"/>
                </a:solidFill>
                <a:latin typeface="Helvetica Neue Light"/>
                <a:cs typeface="Helvetica Neue Light"/>
              </a:rPr>
              <a:t> satellite.”</a:t>
            </a:r>
          </a:p>
        </p:txBody>
      </p:sp>
    </p:spTree>
    <p:extLst>
      <p:ext uri="{BB962C8B-B14F-4D97-AF65-F5344CB8AC3E}">
        <p14:creationId xmlns:p14="http://schemas.microsoft.com/office/powerpoint/2010/main" val="461345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5379827" cy="1143000"/>
          </a:xfrm>
        </p:spPr>
        <p:txBody>
          <a:bodyPr>
            <a:normAutofit fontScale="90000"/>
          </a:bodyPr>
          <a:lstStyle/>
          <a:p>
            <a:r>
              <a:rPr lang="en-US" dirty="0"/>
              <a:t>Physics of Cyclones (CAPE)</a:t>
            </a:r>
            <a:br>
              <a:rPr lang="en-US" dirty="0"/>
            </a:br>
            <a:endParaRPr lang="en-US" dirty="0"/>
          </a:p>
        </p:txBody>
      </p:sp>
      <p:sp>
        <p:nvSpPr>
          <p:cNvPr id="6" name="Content Placeholder 5"/>
          <p:cNvSpPr>
            <a:spLocks noGrp="1"/>
          </p:cNvSpPr>
          <p:nvPr>
            <p:ph idx="1"/>
          </p:nvPr>
        </p:nvSpPr>
        <p:spPr/>
        <p:txBody>
          <a:bodyPr>
            <a:noAutofit/>
          </a:bodyPr>
          <a:lstStyle/>
          <a:p>
            <a:r>
              <a:rPr lang="en-US" sz="1600" dirty="0">
                <a:solidFill>
                  <a:schemeClr val="tx1"/>
                </a:solidFill>
              </a:rPr>
              <a:t>“In meteorology, convective available potential energy (CAPE), sometimes, simply, available potential energy (APE), is the amount of energy a parcel of air would have if lifted a certain distance vertically through the atmosphere</a:t>
            </a:r>
            <a:r>
              <a:rPr lang="en-US" sz="1600" dirty="0"/>
              <a:t>. </a:t>
            </a:r>
          </a:p>
          <a:p>
            <a:r>
              <a:rPr lang="en-US" sz="1600" dirty="0">
                <a:solidFill>
                  <a:schemeClr val="tx1"/>
                </a:solidFill>
              </a:rPr>
              <a:t>CAPE is effectively the positive buoyancy of an air parcel and is an indicator of atmospheric instability, which makes it very valuable in predicting severe weather. </a:t>
            </a:r>
          </a:p>
          <a:p>
            <a:r>
              <a:rPr lang="en-US" sz="1600" dirty="0"/>
              <a:t>It is a form of fluid instability found in thermally stratified atmospheres in which a colder fluid overlies a warmer one. </a:t>
            </a:r>
          </a:p>
          <a:p>
            <a:r>
              <a:rPr lang="en-US" sz="1600" dirty="0"/>
              <a:t>When an air mass is unstable, the element of the air mass that is displaced upwards is accelerated by the pressure differential between the displaced air and the ambient air at the (higher) altitude to which it was displaced. </a:t>
            </a:r>
          </a:p>
          <a:p>
            <a:r>
              <a:rPr lang="en-US" sz="1600" dirty="0"/>
              <a:t>This usually creates vertically developed clouds from convection, due to the rising motion, which can eventually lead to thunderstorms. </a:t>
            </a:r>
          </a:p>
          <a:p>
            <a:r>
              <a:rPr lang="en-US" sz="1600" dirty="0"/>
              <a:t>It could also be created in other phenomenon, such as a cold front. </a:t>
            </a:r>
          </a:p>
          <a:p>
            <a:r>
              <a:rPr lang="en-US" sz="1600" dirty="0"/>
              <a:t>Even if the air is cooler on the surface, there is still warmer air in the mid-levels, that can rise into the upper-levels. </a:t>
            </a:r>
          </a:p>
          <a:p>
            <a:r>
              <a:rPr lang="en-US" sz="1600" dirty="0"/>
              <a:t>However, if there is not enough water vapor present, there is no ability for condensation, thus storms, clouds, and rain will not form.”</a:t>
            </a:r>
          </a:p>
          <a:p>
            <a:endParaRPr lang="en-US" sz="1600" dirty="0"/>
          </a:p>
        </p:txBody>
      </p:sp>
      <p:pic>
        <p:nvPicPr>
          <p:cNvPr id="4" name="Content Placeholder 5" descr="800px-Hurricane-en.png"/>
          <p:cNvPicPr>
            <a:picLocks noChangeAspect="1"/>
          </p:cNvPicPr>
          <p:nvPr/>
        </p:nvPicPr>
        <p:blipFill rotWithShape="1">
          <a:blip r:embed="rId2">
            <a:extLst>
              <a:ext uri="{28A0092B-C50C-407E-A947-70E740481C1C}">
                <a14:useLocalDpi xmlns:a14="http://schemas.microsoft.com/office/drawing/2010/main" val="0"/>
              </a:ext>
            </a:extLst>
          </a:blip>
          <a:srcRect t="-3768" b="-6218"/>
          <a:stretch/>
        </p:blipFill>
        <p:spPr>
          <a:xfrm>
            <a:off x="5877563" y="132910"/>
            <a:ext cx="3079471" cy="1426760"/>
          </a:xfrm>
          <a:prstGeom prst="rect">
            <a:avLst/>
          </a:prstGeom>
        </p:spPr>
      </p:pic>
    </p:spTree>
    <p:extLst>
      <p:ext uri="{BB962C8B-B14F-4D97-AF65-F5344CB8AC3E}">
        <p14:creationId xmlns:p14="http://schemas.microsoft.com/office/powerpoint/2010/main" val="425276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Maximum Wind Speed</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Tropical_cyclone</a:t>
            </a:r>
            <a:endParaRPr lang="en-US" sz="1800" dirty="0">
              <a:solidFill>
                <a:srgbClr val="800000"/>
              </a:solidFill>
            </a:endParaRPr>
          </a:p>
        </p:txBody>
      </p:sp>
      <p:sp>
        <p:nvSpPr>
          <p:cNvPr id="6" name="Content Placeholder 5"/>
          <p:cNvSpPr>
            <a:spLocks noGrp="1"/>
          </p:cNvSpPr>
          <p:nvPr>
            <p:ph idx="1"/>
          </p:nvPr>
        </p:nvSpPr>
        <p:spPr/>
        <p:txBody>
          <a:bodyPr>
            <a:normAutofit/>
          </a:bodyPr>
          <a:lstStyle/>
          <a:p>
            <a:r>
              <a:rPr lang="en-US" sz="1800" dirty="0"/>
              <a:t>“Due to surface friction, the inflow only partially conserves angular momentum. </a:t>
            </a:r>
          </a:p>
          <a:p>
            <a:r>
              <a:rPr lang="en-US" sz="1800" dirty="0">
                <a:solidFill>
                  <a:schemeClr val="tx1"/>
                </a:solidFill>
              </a:rPr>
              <a:t>Thus, the sea surface lower boundary acts as both a source (evaporation) and sink (friction) of energy for the system. </a:t>
            </a:r>
          </a:p>
          <a:p>
            <a:r>
              <a:rPr lang="en-US" sz="1800" dirty="0"/>
              <a:t>This fact leads to the existence of a theoretical upper bound on the strongest wind speed that a tropical cyclone can attain. </a:t>
            </a:r>
          </a:p>
          <a:p>
            <a:r>
              <a:rPr lang="en-US" sz="1800" dirty="0">
                <a:solidFill>
                  <a:schemeClr val="tx1"/>
                </a:solidFill>
              </a:rPr>
              <a:t>Because evaporation increases linearly with wind speed (just as climbing out of a pool feels much colder on a windy day), there is a positive feedback on energy input into the system known as the Wind-Induced Surface Heat Exchange (WISHE) feedback.</a:t>
            </a:r>
          </a:p>
          <a:p>
            <a:r>
              <a:rPr lang="en-US" sz="1800" dirty="0"/>
              <a:t>This feedback is offset when frictional dissipation, which increases with the cube of the wind speed, becomes sufficiently large. </a:t>
            </a:r>
          </a:p>
          <a:p>
            <a:r>
              <a:rPr lang="en-US" sz="1800" dirty="0"/>
              <a:t>For wind speeds above this upper bound, energy loss due to frictional dissipation is larger than energy input due to evaporation, and the storm weakens.”</a:t>
            </a:r>
          </a:p>
        </p:txBody>
      </p:sp>
    </p:spTree>
    <p:extLst>
      <p:ext uri="{BB962C8B-B14F-4D97-AF65-F5344CB8AC3E}">
        <p14:creationId xmlns:p14="http://schemas.microsoft.com/office/powerpoint/2010/main" val="572072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274638"/>
            <a:ext cx="4038600" cy="1143000"/>
          </a:xfrm>
        </p:spPr>
        <p:txBody>
          <a:bodyPr>
            <a:normAutofit fontScale="90000"/>
          </a:bodyPr>
          <a:lstStyle/>
          <a:p>
            <a:r>
              <a:rPr lang="en-US" dirty="0"/>
              <a:t>Interaction with the Oceans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Tropical_cyclone</a:t>
            </a:r>
            <a:endParaRPr lang="en-US" sz="1600" dirty="0">
              <a:solidFill>
                <a:srgbClr val="800000"/>
              </a:solidFill>
            </a:endParaRPr>
          </a:p>
        </p:txBody>
      </p:sp>
      <p:sp>
        <p:nvSpPr>
          <p:cNvPr id="3" name="Content Placeholder 2"/>
          <p:cNvSpPr>
            <a:spLocks noGrp="1"/>
          </p:cNvSpPr>
          <p:nvPr>
            <p:ph sz="half" idx="1"/>
          </p:nvPr>
        </p:nvSpPr>
        <p:spPr>
          <a:xfrm>
            <a:off x="366488" y="309960"/>
            <a:ext cx="4210025" cy="6443463"/>
          </a:xfrm>
        </p:spPr>
        <p:txBody>
          <a:bodyPr>
            <a:noAutofit/>
          </a:bodyPr>
          <a:lstStyle/>
          <a:p>
            <a:r>
              <a:rPr lang="en-US" sz="1600" dirty="0">
                <a:solidFill>
                  <a:schemeClr val="tx1"/>
                </a:solidFill>
              </a:rPr>
              <a:t>“The passage of a tropical cyclone over the ocean causes the upper layers of the ocean to cool substantially, which can influence subsequent cyclone development. </a:t>
            </a:r>
          </a:p>
          <a:p>
            <a:r>
              <a:rPr lang="en-US" sz="1600" dirty="0"/>
              <a:t>This cooling is primarily caused by wind-driven mixing of cold water from deeper in the ocean with the warm surface waters.</a:t>
            </a:r>
          </a:p>
          <a:p>
            <a:r>
              <a:rPr lang="en-US" sz="1600" dirty="0"/>
              <a:t>This effect results in a negative feedback process that can inhibit further development or lead to weakening.</a:t>
            </a:r>
          </a:p>
          <a:p>
            <a:r>
              <a:rPr lang="en-US" sz="1600" dirty="0">
                <a:solidFill>
                  <a:schemeClr val="tx1"/>
                </a:solidFill>
              </a:rPr>
              <a:t>Additional cooling may come in the form of cold water from falling raindrops (this is because the atmosphere is cooler at higher altitudes). </a:t>
            </a:r>
          </a:p>
          <a:p>
            <a:r>
              <a:rPr lang="en-US" sz="1600" dirty="0">
                <a:solidFill>
                  <a:schemeClr val="tx1"/>
                </a:solidFill>
              </a:rPr>
              <a:t>Cloud cover may also play a role in cooling the ocean, by shielding the ocean surface from direct sunlight before and slightly after the storm passage. </a:t>
            </a:r>
          </a:p>
          <a:p>
            <a:r>
              <a:rPr lang="en-US" sz="1600" dirty="0"/>
              <a:t>All these effects can combine to produce a dramatic drop in sea surface temperature over a large area in just a few days.”</a:t>
            </a:r>
          </a:p>
          <a:p>
            <a:endParaRPr lang="en-US" sz="1600" dirty="0"/>
          </a:p>
        </p:txBody>
      </p:sp>
      <p:pic>
        <p:nvPicPr>
          <p:cNvPr id="5" name="Content Placeholder 4" descr="783px-GulfMexTemps_2005Hurricanes.gi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547" b="-5284"/>
          <a:stretch/>
        </p:blipFill>
        <p:spPr>
          <a:xfrm>
            <a:off x="4648200" y="1723619"/>
            <a:ext cx="4038600" cy="3306155"/>
          </a:xfrm>
        </p:spPr>
      </p:pic>
      <p:sp>
        <p:nvSpPr>
          <p:cNvPr id="6" name="TextBox 5"/>
          <p:cNvSpPr txBox="1"/>
          <p:nvPr/>
        </p:nvSpPr>
        <p:spPr>
          <a:xfrm>
            <a:off x="4918459" y="5009618"/>
            <a:ext cx="3840027" cy="1200329"/>
          </a:xfrm>
          <a:prstGeom prst="rect">
            <a:avLst/>
          </a:prstGeom>
          <a:noFill/>
        </p:spPr>
        <p:txBody>
          <a:bodyPr wrap="square" rtlCol="0">
            <a:spAutoFit/>
          </a:bodyPr>
          <a:lstStyle/>
          <a:p>
            <a:r>
              <a:rPr lang="en-US" dirty="0">
                <a:solidFill>
                  <a:srgbClr val="800000"/>
                </a:solidFill>
                <a:latin typeface="Helvetica Neue Light"/>
                <a:cs typeface="Helvetica Neue Light"/>
              </a:rPr>
              <a:t>“Chart displaying the drop in surface temperature in the Gulf of Mexico as Hurricanes Katrina and Rita passed over.”</a:t>
            </a:r>
          </a:p>
        </p:txBody>
      </p:sp>
    </p:spTree>
    <p:extLst>
      <p:ext uri="{BB962C8B-B14F-4D97-AF65-F5344CB8AC3E}">
        <p14:creationId xmlns:p14="http://schemas.microsoft.com/office/powerpoint/2010/main" val="3949106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Tropical </a:t>
            </a:r>
            <a:r>
              <a:rPr lang="en-US" dirty="0" err="1"/>
              <a:t>Cyclogenesis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Tropical_cyclone</a:t>
            </a:r>
            <a:endParaRPr lang="en-US" dirty="0"/>
          </a:p>
        </p:txBody>
      </p:sp>
      <p:sp>
        <p:nvSpPr>
          <p:cNvPr id="3" name="Content Placeholder 2"/>
          <p:cNvSpPr>
            <a:spLocks noGrp="1"/>
          </p:cNvSpPr>
          <p:nvPr>
            <p:ph sz="half" idx="1"/>
          </p:nvPr>
        </p:nvSpPr>
        <p:spPr/>
        <p:txBody>
          <a:bodyPr>
            <a:normAutofit/>
          </a:bodyPr>
          <a:lstStyle/>
          <a:p>
            <a:r>
              <a:rPr lang="en-US" sz="1800" dirty="0">
                <a:solidFill>
                  <a:schemeClr val="tx1"/>
                </a:solidFill>
              </a:rPr>
              <a:t>“Worldwide, tropical cyclone activity peaks in late summer, when the difference between temperatures aloft and sea surface temperatures is the greatest. </a:t>
            </a:r>
          </a:p>
          <a:p>
            <a:r>
              <a:rPr lang="en-US" sz="1800" dirty="0"/>
              <a:t>However, each particular basin has its own seasonal patterns. </a:t>
            </a:r>
          </a:p>
          <a:p>
            <a:r>
              <a:rPr lang="en-US" sz="1800" dirty="0"/>
              <a:t>On a worldwide scale, May is the least active month, while September is the most active month. </a:t>
            </a:r>
          </a:p>
          <a:p>
            <a:r>
              <a:rPr lang="en-US" sz="1800" dirty="0"/>
              <a:t>November is the only month in which all the tropical cyclone basins are active.”</a:t>
            </a:r>
          </a:p>
          <a:p>
            <a:endParaRPr lang="en-US" sz="1800" dirty="0"/>
          </a:p>
        </p:txBody>
      </p:sp>
      <p:pic>
        <p:nvPicPr>
          <p:cNvPr id="5" name="Content Placeholder 4" descr="Screen Shot 2013-12-19 at 11.03.12 A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740" b="-1523"/>
          <a:stretch/>
        </p:blipFill>
        <p:spPr>
          <a:xfrm>
            <a:off x="4648200" y="1600200"/>
            <a:ext cx="4038600" cy="2519935"/>
          </a:xfrm>
        </p:spPr>
      </p:pic>
      <p:sp>
        <p:nvSpPr>
          <p:cNvPr id="4" name="TextBox 3"/>
          <p:cNvSpPr txBox="1"/>
          <p:nvPr/>
        </p:nvSpPr>
        <p:spPr>
          <a:xfrm>
            <a:off x="4842933" y="5029200"/>
            <a:ext cx="3318934" cy="369332"/>
          </a:xfrm>
          <a:prstGeom prst="rect">
            <a:avLst/>
          </a:prstGeom>
          <a:noFill/>
        </p:spPr>
        <p:txBody>
          <a:bodyPr wrap="square" rtlCol="0">
            <a:spAutoFit/>
          </a:bodyPr>
          <a:lstStyle/>
          <a:p>
            <a:pPr algn="ctr"/>
            <a:r>
              <a:rPr lang="en-US"/>
              <a:t>11/20/2019</a:t>
            </a:r>
          </a:p>
        </p:txBody>
      </p:sp>
    </p:spTree>
    <p:extLst>
      <p:ext uri="{BB962C8B-B14F-4D97-AF65-F5344CB8AC3E}">
        <p14:creationId xmlns:p14="http://schemas.microsoft.com/office/powerpoint/2010/main" val="1066430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Formation of Tropical Cyclones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Tropical_cyclone</a:t>
            </a:r>
            <a:endParaRPr lang="en-US" dirty="0"/>
          </a:p>
        </p:txBody>
      </p:sp>
      <p:sp>
        <p:nvSpPr>
          <p:cNvPr id="3" name="Content Placeholder 2"/>
          <p:cNvSpPr>
            <a:spLocks noGrp="1"/>
          </p:cNvSpPr>
          <p:nvPr>
            <p:ph idx="1"/>
          </p:nvPr>
        </p:nvSpPr>
        <p:spPr/>
        <p:txBody>
          <a:bodyPr>
            <a:noAutofit/>
          </a:bodyPr>
          <a:lstStyle/>
          <a:p>
            <a:r>
              <a:rPr lang="en-US" sz="1600" dirty="0"/>
              <a:t>“The formation of tropical cyclones is the topic of extensive ongoing research and is still not fully understood.</a:t>
            </a:r>
          </a:p>
          <a:p>
            <a:r>
              <a:rPr lang="en-US" sz="1600" dirty="0"/>
              <a:t>While several factors appear to be generally necessary, tropical cyclones may occasionally form without meeting all of the following conditions. </a:t>
            </a:r>
          </a:p>
          <a:p>
            <a:r>
              <a:rPr lang="en-US" sz="1600" dirty="0">
                <a:solidFill>
                  <a:schemeClr val="tx1"/>
                </a:solidFill>
              </a:rPr>
              <a:t>In most situations, water temperatures of at least 26.5 °C (79.7 °F) are needed down to a depth of at least 50 m (160 </a:t>
            </a:r>
            <a:r>
              <a:rPr lang="en-US" sz="1600" dirty="0" err="1">
                <a:solidFill>
                  <a:schemeClr val="tx1"/>
                </a:solidFill>
              </a:rPr>
              <a:t>ft</a:t>
            </a:r>
            <a:r>
              <a:rPr lang="en-US" sz="1600" dirty="0">
                <a:solidFill>
                  <a:schemeClr val="tx1"/>
                </a:solidFill>
              </a:rPr>
              <a:t>) -- waters of this temperature cause the overlying atmosphere to be unstable enough to sustain convection and thunderstorms</a:t>
            </a:r>
            <a:r>
              <a:rPr lang="en-US" sz="1600" dirty="0"/>
              <a:t>.</a:t>
            </a:r>
          </a:p>
          <a:p>
            <a:r>
              <a:rPr lang="en-US" sz="1600" dirty="0"/>
              <a:t>Another factor is rapid cooling with height, which allows the release of the heat of condensation that powers a tropical cyclone.</a:t>
            </a:r>
          </a:p>
          <a:p>
            <a:r>
              <a:rPr lang="en-US" sz="1600" dirty="0"/>
              <a:t>High humidity is needed, especially in the lower-to-mid troposphere -- when there is a great deal of moisture in the atmosphere, conditions are more favorable for disturbances to develop.</a:t>
            </a:r>
          </a:p>
          <a:p>
            <a:r>
              <a:rPr lang="en-US" sz="1600" dirty="0">
                <a:solidFill>
                  <a:schemeClr val="tx1"/>
                </a:solidFill>
              </a:rPr>
              <a:t>Low amounts of wind shear are needed, as high shear is disruptive to the storm's circulation</a:t>
            </a:r>
            <a:r>
              <a:rPr lang="en-US" sz="1600" dirty="0"/>
              <a:t>.</a:t>
            </a:r>
          </a:p>
          <a:p>
            <a:r>
              <a:rPr lang="en-US" sz="1600" dirty="0">
                <a:solidFill>
                  <a:schemeClr val="tx1"/>
                </a:solidFill>
              </a:rPr>
              <a:t>Tropical cyclones generally need to form more than 555 km (345 mi) or five degrees of latitude away from the equator, allowing the </a:t>
            </a:r>
            <a:r>
              <a:rPr lang="en-US" sz="1600" dirty="0" err="1">
                <a:solidFill>
                  <a:schemeClr val="tx1"/>
                </a:solidFill>
              </a:rPr>
              <a:t>Coriolis</a:t>
            </a:r>
            <a:r>
              <a:rPr lang="en-US" sz="1600" dirty="0">
                <a:solidFill>
                  <a:schemeClr val="tx1"/>
                </a:solidFill>
              </a:rPr>
              <a:t> effect to deflect winds blowing towards the low pressure center and creating a circulation.”</a:t>
            </a:r>
          </a:p>
        </p:txBody>
      </p:sp>
    </p:spTree>
    <p:extLst>
      <p:ext uri="{BB962C8B-B14F-4D97-AF65-F5344CB8AC3E}">
        <p14:creationId xmlns:p14="http://schemas.microsoft.com/office/powerpoint/2010/main" val="4224662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Role of Disturbed Weather</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Tropical_cyclone</a:t>
            </a:r>
            <a:endParaRPr lang="en-US" sz="1800" dirty="0">
              <a:solidFill>
                <a:srgbClr val="800000"/>
              </a:solidFill>
            </a:endParaRPr>
          </a:p>
        </p:txBody>
      </p:sp>
      <p:sp>
        <p:nvSpPr>
          <p:cNvPr id="5" name="Content Placeholder 4"/>
          <p:cNvSpPr>
            <a:spLocks noGrp="1"/>
          </p:cNvSpPr>
          <p:nvPr>
            <p:ph sz="half" idx="1"/>
          </p:nvPr>
        </p:nvSpPr>
        <p:spPr/>
        <p:txBody>
          <a:bodyPr>
            <a:normAutofit/>
          </a:bodyPr>
          <a:lstStyle/>
          <a:p>
            <a:r>
              <a:rPr lang="en-US" sz="1600" dirty="0"/>
              <a:t>“A formative tropical cyclone needs a pre-existing system of disturbed weather.</a:t>
            </a:r>
          </a:p>
          <a:p>
            <a:r>
              <a:rPr lang="en-US" sz="1600" dirty="0"/>
              <a:t>Tropical cyclones will not form spontaneously.</a:t>
            </a:r>
          </a:p>
          <a:p>
            <a:r>
              <a:rPr lang="en-US" sz="1600" dirty="0">
                <a:solidFill>
                  <a:schemeClr val="tx1"/>
                </a:solidFill>
              </a:rPr>
              <a:t>Low-latitude and low-level westerly wind bursts associated with the Madden-Julian oscillation can create favorable conditions for tropical </a:t>
            </a:r>
            <a:r>
              <a:rPr lang="en-US" sz="1600" dirty="0" err="1">
                <a:solidFill>
                  <a:schemeClr val="tx1"/>
                </a:solidFill>
              </a:rPr>
              <a:t>cyclogenesis</a:t>
            </a:r>
            <a:r>
              <a:rPr lang="en-US" sz="1600" dirty="0">
                <a:solidFill>
                  <a:schemeClr val="tx1"/>
                </a:solidFill>
              </a:rPr>
              <a:t> by initiating tropical disturbances.</a:t>
            </a:r>
          </a:p>
          <a:p>
            <a:r>
              <a:rPr lang="en-US" sz="1600" dirty="0"/>
              <a:t>Also, waves in the trade winds in the Atlantic Ocean—areas of converging winds that move along the same track as the prevailing wind—create instabilities in the atmosphere that may lead to the formation of hurricanes”</a:t>
            </a:r>
          </a:p>
          <a:p>
            <a:endParaRPr lang="en-US" sz="1600" dirty="0"/>
          </a:p>
        </p:txBody>
      </p:sp>
      <p:pic>
        <p:nvPicPr>
          <p:cNvPr id="7" name="Content Placeholder 6" descr="Atlantic_hurricane_graphic.gif"/>
          <p:cNvPicPr>
            <a:picLocks noGrp="1" noChangeAspect="1"/>
          </p:cNvPicPr>
          <p:nvPr>
            <p:ph sz="half" idx="2"/>
          </p:nvPr>
        </p:nvPicPr>
        <p:blipFill>
          <a:blip r:embed="rId2">
            <a:extLst>
              <a:ext uri="{28A0092B-C50C-407E-A947-70E740481C1C}">
                <a14:useLocalDpi xmlns:a14="http://schemas.microsoft.com/office/drawing/2010/main" val="0"/>
              </a:ext>
            </a:extLst>
          </a:blip>
          <a:srcRect t="-24570" b="-24570"/>
          <a:stretch>
            <a:fillRect/>
          </a:stretch>
        </p:blipFill>
        <p:spPr/>
      </p:pic>
    </p:spTree>
    <p:extLst>
      <p:ext uri="{BB962C8B-B14F-4D97-AF65-F5344CB8AC3E}">
        <p14:creationId xmlns:p14="http://schemas.microsoft.com/office/powerpoint/2010/main" val="1026689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7924" y="274638"/>
            <a:ext cx="4108876" cy="1143000"/>
          </a:xfrm>
        </p:spPr>
        <p:txBody>
          <a:bodyPr>
            <a:normAutofit fontScale="90000"/>
          </a:bodyPr>
          <a:lstStyle/>
          <a:p>
            <a:r>
              <a:rPr lang="en-US" dirty="0"/>
              <a:t>Formation of Cyclones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Tropical_cyclone</a:t>
            </a:r>
            <a:br>
              <a:rPr lang="en-US" sz="1600" dirty="0">
                <a:solidFill>
                  <a:srgbClr val="800000"/>
                </a:solidFill>
              </a:rPr>
            </a:br>
            <a:r>
              <a:rPr lang="en-US" sz="1600" dirty="0">
                <a:solidFill>
                  <a:srgbClr val="800000"/>
                </a:solidFill>
              </a:rPr>
              <a:t>http://</a:t>
            </a:r>
            <a:r>
              <a:rPr lang="en-US" sz="1600" dirty="0" err="1">
                <a:solidFill>
                  <a:srgbClr val="800000"/>
                </a:solidFill>
              </a:rPr>
              <a:t>social.openhazards.com</a:t>
            </a:r>
            <a:br>
              <a:rPr lang="en-US" sz="1600" dirty="0">
                <a:solidFill>
                  <a:srgbClr val="800000"/>
                </a:solidFill>
              </a:rPr>
            </a:br>
            <a:r>
              <a:rPr lang="en-US" sz="1600" dirty="0">
                <a:solidFill>
                  <a:srgbClr val="800000"/>
                </a:solidFill>
              </a:rPr>
              <a:t>http://</a:t>
            </a:r>
            <a:r>
              <a:rPr lang="en-US" sz="1600" dirty="0" err="1">
                <a:solidFill>
                  <a:srgbClr val="800000"/>
                </a:solidFill>
              </a:rPr>
              <a:t>www.openweathermap.com</a:t>
            </a:r>
            <a:endParaRPr lang="en-US" sz="1600" dirty="0"/>
          </a:p>
        </p:txBody>
      </p:sp>
      <p:sp>
        <p:nvSpPr>
          <p:cNvPr id="3" name="Content Placeholder 2"/>
          <p:cNvSpPr>
            <a:spLocks noGrp="1"/>
          </p:cNvSpPr>
          <p:nvPr>
            <p:ph sz="half" idx="1"/>
          </p:nvPr>
        </p:nvSpPr>
        <p:spPr>
          <a:xfrm>
            <a:off x="227474" y="293592"/>
            <a:ext cx="4268326" cy="6416320"/>
          </a:xfrm>
        </p:spPr>
        <p:txBody>
          <a:bodyPr>
            <a:noAutofit/>
          </a:bodyPr>
          <a:lstStyle/>
          <a:p>
            <a:r>
              <a:rPr lang="en-US" sz="1600" dirty="0">
                <a:solidFill>
                  <a:schemeClr val="tx1"/>
                </a:solidFill>
              </a:rPr>
              <a:t>“Most tropical cyclones form in a worldwide band of thunderstorm activity near the equator, referred to as the Intertropical Front (ITF), the Intertropical Convergence Zone (ITCZ), or the Monsoon rough.</a:t>
            </a:r>
          </a:p>
          <a:p>
            <a:r>
              <a:rPr lang="en-US" sz="1600" dirty="0"/>
              <a:t>Another important source of atmospheric instability is found in tropical waves, which contribute to the development of about 85% of intense tropical cyclones in the Atlantic ocean and become most of the tropical cyclones in the Eastern Pacific.</a:t>
            </a:r>
          </a:p>
          <a:p>
            <a:r>
              <a:rPr lang="en-US" sz="1600" dirty="0"/>
              <a:t>The majority forms between 10 and 30 degrees of latitude away of the equator, and 87% forms no farther away than 20 degrees north or south.</a:t>
            </a:r>
          </a:p>
          <a:p>
            <a:r>
              <a:rPr lang="en-US" sz="1600" dirty="0">
                <a:solidFill>
                  <a:schemeClr val="tx1"/>
                </a:solidFill>
              </a:rPr>
              <a:t>Because the </a:t>
            </a:r>
            <a:r>
              <a:rPr lang="en-US" sz="1600" dirty="0" err="1">
                <a:solidFill>
                  <a:schemeClr val="tx1"/>
                </a:solidFill>
              </a:rPr>
              <a:t>Coriolis</a:t>
            </a:r>
            <a:r>
              <a:rPr lang="en-US" sz="1600" dirty="0">
                <a:solidFill>
                  <a:schemeClr val="tx1"/>
                </a:solidFill>
              </a:rPr>
              <a:t> effect initiates and maintains their rotation, tropical cyclones rarely form or move within 5 degrees of the equator, where the effect is weakest</a:t>
            </a:r>
            <a:r>
              <a:rPr lang="en-US" sz="1600" dirty="0"/>
              <a:t>.</a:t>
            </a:r>
          </a:p>
          <a:p>
            <a:r>
              <a:rPr lang="en-US" sz="1600" dirty="0"/>
              <a:t>However, it is still possible for tropical systems to form within this boundary as Cyclone Agni and Tropical Storm </a:t>
            </a:r>
            <a:r>
              <a:rPr lang="en-US" sz="1600" dirty="0" err="1"/>
              <a:t>Vamei</a:t>
            </a:r>
            <a:r>
              <a:rPr lang="en-US" sz="1600" dirty="0"/>
              <a:t> did in 2004 and 2010, respectively.”</a:t>
            </a:r>
          </a:p>
        </p:txBody>
      </p:sp>
      <p:pic>
        <p:nvPicPr>
          <p:cNvPr id="5" name="Content Placeholder 5" descr="Screen Shot 2013-11-26 at 10.08.31 A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230" b="-2772"/>
          <a:stretch/>
        </p:blipFill>
        <p:spPr>
          <a:xfrm>
            <a:off x="4648200" y="1563752"/>
            <a:ext cx="4038600" cy="2397753"/>
          </a:xfrm>
        </p:spPr>
      </p:pic>
      <p:pic>
        <p:nvPicPr>
          <p:cNvPr id="6" name="Content Placeholder 2" descr="Screen Shot 2013-11-26 at 10.15.29 AM.png"/>
          <p:cNvPicPr>
            <a:picLocks noChangeAspect="1"/>
          </p:cNvPicPr>
          <p:nvPr/>
        </p:nvPicPr>
        <p:blipFill>
          <a:blip r:embed="rId3">
            <a:extLst>
              <a:ext uri="{28A0092B-C50C-407E-A947-70E740481C1C}">
                <a14:useLocalDpi xmlns:a14="http://schemas.microsoft.com/office/drawing/2010/main" val="0"/>
              </a:ext>
            </a:extLst>
          </a:blip>
          <a:srcRect l="-1797" r="-1797"/>
          <a:stretch>
            <a:fillRect/>
          </a:stretch>
        </p:blipFill>
        <p:spPr>
          <a:xfrm>
            <a:off x="4577924" y="3996274"/>
            <a:ext cx="4165744" cy="2290999"/>
          </a:xfrm>
          <a:prstGeom prst="rect">
            <a:avLst/>
          </a:prstGeom>
        </p:spPr>
      </p:pic>
      <p:sp>
        <p:nvSpPr>
          <p:cNvPr id="7" name="TextBox 6"/>
          <p:cNvSpPr txBox="1"/>
          <p:nvPr/>
        </p:nvSpPr>
        <p:spPr>
          <a:xfrm>
            <a:off x="4581102" y="6359262"/>
            <a:ext cx="4247868" cy="369332"/>
          </a:xfrm>
          <a:prstGeom prst="rect">
            <a:avLst/>
          </a:prstGeom>
          <a:noFill/>
        </p:spPr>
        <p:txBody>
          <a:bodyPr wrap="square" rtlCol="0">
            <a:spAutoFit/>
          </a:bodyPr>
          <a:lstStyle/>
          <a:p>
            <a:pPr algn="ctr"/>
            <a:r>
              <a:rPr lang="en-US" dirty="0">
                <a:latin typeface="Helvetica Neue Light"/>
                <a:cs typeface="Helvetica Neue Light"/>
              </a:rPr>
              <a:t>ICTZ on November 26, 2013</a:t>
            </a:r>
          </a:p>
        </p:txBody>
      </p:sp>
    </p:spTree>
    <p:extLst>
      <p:ext uri="{BB962C8B-B14F-4D97-AF65-F5344CB8AC3E}">
        <p14:creationId xmlns:p14="http://schemas.microsoft.com/office/powerpoint/2010/main" val="641241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5519" y="556830"/>
            <a:ext cx="4598507" cy="1143000"/>
          </a:xfrm>
        </p:spPr>
        <p:txBody>
          <a:bodyPr>
            <a:normAutofit fontScale="90000"/>
          </a:bodyPr>
          <a:lstStyle/>
          <a:p>
            <a:r>
              <a:rPr lang="en-US" dirty="0"/>
              <a:t>Global Cyclones</a:t>
            </a:r>
            <a:br>
              <a:rPr lang="en-US" dirty="0"/>
            </a:br>
            <a:r>
              <a:rPr lang="en-US" sz="2700" dirty="0"/>
              <a:t>Summary Statistics, 1980-2008</a:t>
            </a:r>
            <a:br>
              <a:rPr lang="en-US" sz="2700" dirty="0"/>
            </a:br>
            <a:r>
              <a:rPr lang="en-US" sz="1600" dirty="0">
                <a:solidFill>
                  <a:srgbClr val="800000"/>
                </a:solidFill>
              </a:rPr>
              <a:t>http://</a:t>
            </a:r>
            <a:r>
              <a:rPr lang="en-US" sz="1600" dirty="0" err="1">
                <a:solidFill>
                  <a:srgbClr val="800000"/>
                </a:solidFill>
              </a:rPr>
              <a:t>www.preventionweb.net</a:t>
            </a:r>
            <a:r>
              <a:rPr lang="en-US" sz="1600" dirty="0">
                <a:solidFill>
                  <a:srgbClr val="800000"/>
                </a:solidFill>
              </a:rPr>
              <a:t>/</a:t>
            </a:r>
            <a:r>
              <a:rPr lang="en-US" sz="1600" dirty="0" err="1">
                <a:solidFill>
                  <a:srgbClr val="800000"/>
                </a:solidFill>
              </a:rPr>
              <a:t>english</a:t>
            </a:r>
            <a:r>
              <a:rPr lang="en-US" sz="1600" dirty="0">
                <a:solidFill>
                  <a:srgbClr val="800000"/>
                </a:solidFill>
              </a:rPr>
              <a:t>/hazards/statistics/?hid=58</a:t>
            </a:r>
            <a:endParaRPr lang="en-US" sz="1600" dirty="0"/>
          </a:p>
        </p:txBody>
      </p:sp>
      <p:pic>
        <p:nvPicPr>
          <p:cNvPr id="5" name="Content Placeholder 4" descr="Screen Shot 2014-01-04 at 12.37.47 PM.pn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8039" b="-521"/>
          <a:stretch/>
        </p:blipFill>
        <p:spPr>
          <a:xfrm>
            <a:off x="121760" y="2216590"/>
            <a:ext cx="5219507" cy="2647962"/>
          </a:xfrm>
        </p:spPr>
      </p:pic>
      <p:pic>
        <p:nvPicPr>
          <p:cNvPr id="7" name="Content Placeholder 6" descr="Screen Shot 2014-01-04 at 12.37.57 PM.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429" r="-1931"/>
          <a:stretch/>
        </p:blipFill>
        <p:spPr>
          <a:xfrm>
            <a:off x="5236168" y="91376"/>
            <a:ext cx="3868872" cy="6766624"/>
          </a:xfrm>
        </p:spPr>
      </p:pic>
    </p:spTree>
    <p:extLst>
      <p:ext uri="{BB962C8B-B14F-4D97-AF65-F5344CB8AC3E}">
        <p14:creationId xmlns:p14="http://schemas.microsoft.com/office/powerpoint/2010/main" val="4132424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a:bodyPr>
          <a:lstStyle/>
          <a:p>
            <a:r>
              <a:rPr lang="en-US" dirty="0" err="1"/>
              <a:t>Coriolis</a:t>
            </a:r>
            <a:r>
              <a:rPr lang="en-US" dirty="0"/>
              <a:t> Effect</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/wiki/Tropical_</a:t>
            </a:r>
            <a:endParaRPr lang="en-US" dirty="0"/>
          </a:p>
        </p:txBody>
      </p:sp>
      <p:sp>
        <p:nvSpPr>
          <p:cNvPr id="3" name="Content Placeholder 2"/>
          <p:cNvSpPr>
            <a:spLocks noGrp="1"/>
          </p:cNvSpPr>
          <p:nvPr>
            <p:ph sz="half" idx="1"/>
          </p:nvPr>
        </p:nvSpPr>
        <p:spPr>
          <a:xfrm>
            <a:off x="284343" y="170598"/>
            <a:ext cx="4211457" cy="6217098"/>
          </a:xfrm>
        </p:spPr>
        <p:txBody>
          <a:bodyPr>
            <a:noAutofit/>
          </a:bodyPr>
          <a:lstStyle/>
          <a:p>
            <a:r>
              <a:rPr lang="en-US" sz="1600" dirty="0"/>
              <a:t>“The </a:t>
            </a:r>
            <a:r>
              <a:rPr lang="en-US" sz="1600" dirty="0" err="1"/>
              <a:t>Coriolis</a:t>
            </a:r>
            <a:r>
              <a:rPr lang="en-US" sz="1600" dirty="0"/>
              <a:t> effect or </a:t>
            </a:r>
            <a:r>
              <a:rPr lang="en-US" sz="1600" dirty="0" err="1"/>
              <a:t>Coriolis</a:t>
            </a:r>
            <a:r>
              <a:rPr lang="en-US" sz="1600" dirty="0"/>
              <a:t> acceleration causes cyclonic systems to turn towards the poles in the absence of strong steering currents.</a:t>
            </a:r>
          </a:p>
          <a:p>
            <a:r>
              <a:rPr lang="en-US" sz="1600" dirty="0"/>
              <a:t>The </a:t>
            </a:r>
            <a:r>
              <a:rPr lang="en-US" sz="1600" dirty="0" err="1"/>
              <a:t>poleward</a:t>
            </a:r>
            <a:r>
              <a:rPr lang="en-US" sz="1600" dirty="0"/>
              <a:t> portion of a tropical cyclone contains easterly winds, and the </a:t>
            </a:r>
            <a:r>
              <a:rPr lang="en-US" sz="1600" dirty="0" err="1"/>
              <a:t>Coriolis</a:t>
            </a:r>
            <a:r>
              <a:rPr lang="en-US" sz="1600" dirty="0"/>
              <a:t> effect pulls them slightly more </a:t>
            </a:r>
            <a:r>
              <a:rPr lang="en-US" sz="1600" dirty="0" err="1"/>
              <a:t>poleward</a:t>
            </a:r>
            <a:r>
              <a:rPr lang="en-US" sz="1600" dirty="0"/>
              <a:t>. </a:t>
            </a:r>
          </a:p>
          <a:p>
            <a:r>
              <a:rPr lang="en-US" sz="1600" dirty="0"/>
              <a:t>The westerly winds on the equatorial portion of the cyclone pull slightly towards the equator, but, because the </a:t>
            </a:r>
            <a:r>
              <a:rPr lang="en-US" sz="1600" dirty="0" err="1"/>
              <a:t>Coriolis</a:t>
            </a:r>
            <a:r>
              <a:rPr lang="en-US" sz="1600" dirty="0"/>
              <a:t> effect weakens toward the equator, the net drag on the cyclone is </a:t>
            </a:r>
            <a:r>
              <a:rPr lang="en-US" sz="1600" dirty="0" err="1"/>
              <a:t>poleward</a:t>
            </a:r>
            <a:r>
              <a:rPr lang="en-US" sz="1600" dirty="0"/>
              <a:t>. </a:t>
            </a:r>
          </a:p>
          <a:p>
            <a:r>
              <a:rPr lang="en-US" sz="1600" dirty="0">
                <a:solidFill>
                  <a:schemeClr val="tx1"/>
                </a:solidFill>
              </a:rPr>
              <a:t>Tropical cyclones in the Northern Hemisphere usually turn north (before being blown east), and tropical cyclones in the Southern Hemisphere usually turn south (before being blown east) when no other effects counteract the </a:t>
            </a:r>
            <a:r>
              <a:rPr lang="en-US" sz="1600" dirty="0" err="1">
                <a:solidFill>
                  <a:schemeClr val="tx1"/>
                </a:solidFill>
              </a:rPr>
              <a:t>Coriolis</a:t>
            </a:r>
            <a:r>
              <a:rPr lang="en-US" sz="1600" dirty="0">
                <a:solidFill>
                  <a:schemeClr val="tx1"/>
                </a:solidFill>
              </a:rPr>
              <a:t> effect.</a:t>
            </a:r>
          </a:p>
          <a:p>
            <a:r>
              <a:rPr lang="en-US" sz="1600" dirty="0"/>
              <a:t>The </a:t>
            </a:r>
            <a:r>
              <a:rPr lang="en-US" sz="1600" dirty="0" err="1"/>
              <a:t>Coriolis</a:t>
            </a:r>
            <a:r>
              <a:rPr lang="en-US" sz="1600" dirty="0"/>
              <a:t> effect also initiates cyclonic rotation, but unlike the heat of condensation it is not a driving force in bringing this rotation to high speeds.”</a:t>
            </a:r>
          </a:p>
          <a:p>
            <a:endParaRPr lang="en-US" sz="1600" dirty="0"/>
          </a:p>
        </p:txBody>
      </p:sp>
      <p:pic>
        <p:nvPicPr>
          <p:cNvPr id="5" name="Content Placeholder 4" descr="Cyclone_Monica.gi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797" b="-2072"/>
          <a:stretch/>
        </p:blipFill>
        <p:spPr>
          <a:xfrm>
            <a:off x="4648200" y="1677498"/>
            <a:ext cx="4038600" cy="3080118"/>
          </a:xfrm>
        </p:spPr>
      </p:pic>
      <p:sp>
        <p:nvSpPr>
          <p:cNvPr id="6" name="TextBox 5"/>
          <p:cNvSpPr txBox="1"/>
          <p:nvPr/>
        </p:nvSpPr>
        <p:spPr>
          <a:xfrm>
            <a:off x="4648200" y="5013484"/>
            <a:ext cx="4038600" cy="1077218"/>
          </a:xfrm>
          <a:prstGeom prst="rect">
            <a:avLst/>
          </a:prstGeom>
          <a:noFill/>
        </p:spPr>
        <p:txBody>
          <a:bodyPr wrap="square" rtlCol="0">
            <a:spAutoFit/>
          </a:bodyPr>
          <a:lstStyle/>
          <a:p>
            <a:r>
              <a:rPr lang="en-US" sz="1600" dirty="0">
                <a:solidFill>
                  <a:srgbClr val="800000"/>
                </a:solidFill>
                <a:latin typeface="Helvetica Neue Light"/>
                <a:cs typeface="Helvetica Neue Light"/>
              </a:rPr>
              <a:t>“Infrared image of a powerful southern hemisphere cyclone, Monica, near peak intensity, </a:t>
            </a:r>
            <a:r>
              <a:rPr lang="en-US" sz="1600" dirty="0">
                <a:latin typeface="Helvetica Neue Light"/>
                <a:cs typeface="Helvetica Neue Light"/>
              </a:rPr>
              <a:t>showing clockwise rotation due to the </a:t>
            </a:r>
            <a:r>
              <a:rPr lang="en-US" sz="1600" dirty="0" err="1">
                <a:latin typeface="Helvetica Neue Light"/>
                <a:cs typeface="Helvetica Neue Light"/>
              </a:rPr>
              <a:t>Coriolis</a:t>
            </a:r>
            <a:r>
              <a:rPr lang="en-US" sz="1600" dirty="0">
                <a:latin typeface="Helvetica Neue Light"/>
                <a:cs typeface="Helvetica Neue Light"/>
              </a:rPr>
              <a:t> effect”</a:t>
            </a:r>
          </a:p>
        </p:txBody>
      </p:sp>
    </p:spTree>
    <p:extLst>
      <p:ext uri="{BB962C8B-B14F-4D97-AF65-F5344CB8AC3E}">
        <p14:creationId xmlns:p14="http://schemas.microsoft.com/office/powerpoint/2010/main" val="654554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800px-Tropical_cyclones_1945_2006_wikicolor.png"/>
          <p:cNvPicPr>
            <a:picLocks noGrp="1" noChangeAspect="1"/>
          </p:cNvPicPr>
          <p:nvPr>
            <p:ph idx="1"/>
          </p:nvPr>
        </p:nvPicPr>
        <p:blipFill>
          <a:blip r:embed="rId2">
            <a:extLst>
              <a:ext uri="{28A0092B-C50C-407E-A947-70E740481C1C}">
                <a14:useLocalDpi xmlns:a14="http://schemas.microsoft.com/office/drawing/2010/main" val="0"/>
              </a:ext>
            </a:extLst>
          </a:blip>
          <a:srcRect l="-11709" r="-11709"/>
          <a:stretch>
            <a:fillRect/>
          </a:stretch>
        </p:blipFill>
        <p:spPr>
          <a:xfrm>
            <a:off x="164908" y="927326"/>
            <a:ext cx="8811593" cy="4846037"/>
          </a:xfrm>
        </p:spPr>
      </p:pic>
      <p:sp>
        <p:nvSpPr>
          <p:cNvPr id="11" name="TextBox 10"/>
          <p:cNvSpPr txBox="1"/>
          <p:nvPr/>
        </p:nvSpPr>
        <p:spPr>
          <a:xfrm>
            <a:off x="876856" y="6047841"/>
            <a:ext cx="7659896" cy="369332"/>
          </a:xfrm>
          <a:prstGeom prst="rect">
            <a:avLst/>
          </a:prstGeom>
          <a:noFill/>
        </p:spPr>
        <p:txBody>
          <a:bodyPr wrap="square" rtlCol="0">
            <a:spAutoFit/>
          </a:bodyPr>
          <a:lstStyle/>
          <a:p>
            <a:pPr algn="ctr"/>
            <a:r>
              <a:rPr lang="en-US" dirty="0">
                <a:solidFill>
                  <a:srgbClr val="800000"/>
                </a:solidFill>
                <a:latin typeface="Helvetica Neue Light"/>
                <a:cs typeface="Helvetica Neue Light"/>
              </a:rPr>
              <a:t>http://</a:t>
            </a:r>
            <a:r>
              <a:rPr lang="en-US" dirty="0" err="1">
                <a:solidFill>
                  <a:srgbClr val="800000"/>
                </a:solidFill>
                <a:latin typeface="Helvetica Neue Light"/>
                <a:cs typeface="Helvetica Neue Light"/>
              </a:rPr>
              <a:t>en.wikipedia.org</a:t>
            </a:r>
            <a:r>
              <a:rPr lang="en-US" dirty="0">
                <a:solidFill>
                  <a:srgbClr val="800000"/>
                </a:solidFill>
                <a:latin typeface="Helvetica Neue Light"/>
                <a:cs typeface="Helvetica Neue Light"/>
              </a:rPr>
              <a:t>/wiki/</a:t>
            </a:r>
            <a:r>
              <a:rPr lang="en-US" dirty="0" err="1">
                <a:solidFill>
                  <a:srgbClr val="800000"/>
                </a:solidFill>
                <a:latin typeface="Helvetica Neue Light"/>
                <a:cs typeface="Helvetica Neue Light"/>
              </a:rPr>
              <a:t>Tropical_cyclone</a:t>
            </a:r>
            <a:endParaRPr lang="en-US" dirty="0">
              <a:solidFill>
                <a:srgbClr val="800000"/>
              </a:solidFill>
              <a:latin typeface="Helvetica Neue Light"/>
              <a:cs typeface="Helvetica Neue Light"/>
            </a:endParaRPr>
          </a:p>
        </p:txBody>
      </p:sp>
    </p:spTree>
    <p:extLst>
      <p:ext uri="{BB962C8B-B14F-4D97-AF65-F5344CB8AC3E}">
        <p14:creationId xmlns:p14="http://schemas.microsoft.com/office/powerpoint/2010/main" val="3392417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E42BCA-1809-6641-9368-F5A5B872ED18}"/>
              </a:ext>
            </a:extLst>
          </p:cNvPr>
          <p:cNvSpPr>
            <a:spLocks noGrp="1"/>
          </p:cNvSpPr>
          <p:nvPr>
            <p:ph type="title"/>
          </p:nvPr>
        </p:nvSpPr>
        <p:spPr/>
        <p:txBody>
          <a:bodyPr>
            <a:normAutofit/>
          </a:bodyPr>
          <a:lstStyle/>
          <a:p>
            <a:r>
              <a:rPr lang="en-US" dirty="0"/>
              <a:t>Storm Tracks, 1985-2005</a:t>
            </a:r>
            <a:br>
              <a:rPr lang="en-US" dirty="0"/>
            </a:br>
            <a:r>
              <a:rPr lang="en-US" sz="2700" dirty="0">
                <a:solidFill>
                  <a:srgbClr val="C00000"/>
                </a:solidFill>
              </a:rPr>
              <a:t>https://</a:t>
            </a:r>
            <a:r>
              <a:rPr lang="en-US" sz="2700" dirty="0" err="1">
                <a:solidFill>
                  <a:srgbClr val="C00000"/>
                </a:solidFill>
              </a:rPr>
              <a:t>en.wikipedia.org</a:t>
            </a:r>
            <a:r>
              <a:rPr lang="en-US" sz="2700" dirty="0">
                <a:solidFill>
                  <a:srgbClr val="C00000"/>
                </a:solidFill>
              </a:rPr>
              <a:t>/wiki/</a:t>
            </a:r>
            <a:r>
              <a:rPr lang="en-US" sz="2700" dirty="0" err="1">
                <a:solidFill>
                  <a:srgbClr val="C00000"/>
                </a:solidFill>
              </a:rPr>
              <a:t>Tropical_cyclone</a:t>
            </a:r>
            <a:endParaRPr lang="en-US" sz="2700" dirty="0">
              <a:solidFill>
                <a:srgbClr val="C00000"/>
              </a:solidFill>
            </a:endParaRPr>
          </a:p>
        </p:txBody>
      </p:sp>
      <p:pic>
        <p:nvPicPr>
          <p:cNvPr id="6" name="Picture 5">
            <a:extLst>
              <a:ext uri="{FF2B5EF4-FFF2-40B4-BE49-F238E27FC236}">
                <a16:creationId xmlns:a16="http://schemas.microsoft.com/office/drawing/2014/main" id="{748DF1A7-0027-BA46-A27A-C477B3DAC8FA}"/>
              </a:ext>
            </a:extLst>
          </p:cNvPr>
          <p:cNvPicPr>
            <a:picLocks noChangeAspect="1"/>
          </p:cNvPicPr>
          <p:nvPr/>
        </p:nvPicPr>
        <p:blipFill>
          <a:blip r:embed="rId2"/>
          <a:stretch>
            <a:fillRect/>
          </a:stretch>
        </p:blipFill>
        <p:spPr>
          <a:xfrm>
            <a:off x="376177" y="1762245"/>
            <a:ext cx="8391646" cy="4195823"/>
          </a:xfrm>
          <a:prstGeom prst="rect">
            <a:avLst/>
          </a:prstGeom>
        </p:spPr>
      </p:pic>
      <p:sp>
        <p:nvSpPr>
          <p:cNvPr id="7" name="TextBox 6">
            <a:extLst>
              <a:ext uri="{FF2B5EF4-FFF2-40B4-BE49-F238E27FC236}">
                <a16:creationId xmlns:a16="http://schemas.microsoft.com/office/drawing/2014/main" id="{00D334FA-BC75-A940-A23D-62E4CBD34714}"/>
              </a:ext>
            </a:extLst>
          </p:cNvPr>
          <p:cNvSpPr txBox="1"/>
          <p:nvPr/>
        </p:nvSpPr>
        <p:spPr>
          <a:xfrm>
            <a:off x="653970" y="6273478"/>
            <a:ext cx="7836061" cy="338554"/>
          </a:xfrm>
          <a:prstGeom prst="rect">
            <a:avLst/>
          </a:prstGeom>
          <a:noFill/>
        </p:spPr>
        <p:txBody>
          <a:bodyPr wrap="square" rtlCol="0">
            <a:spAutoFit/>
          </a:bodyPr>
          <a:lstStyle/>
          <a:p>
            <a:pPr algn="ctr"/>
            <a:r>
              <a:rPr lang="en-US" sz="1600" dirty="0"/>
              <a:t>Map of the cumulative tracks of all tropical cyclones during the 1985–2005 time period.</a:t>
            </a:r>
          </a:p>
        </p:txBody>
      </p:sp>
    </p:spTree>
    <p:extLst>
      <p:ext uri="{BB962C8B-B14F-4D97-AF65-F5344CB8AC3E}">
        <p14:creationId xmlns:p14="http://schemas.microsoft.com/office/powerpoint/2010/main" val="2492599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fontScale="90000"/>
          </a:bodyPr>
          <a:lstStyle/>
          <a:p>
            <a:r>
              <a:rPr lang="en-US" dirty="0"/>
              <a:t>“</a:t>
            </a:r>
            <a:r>
              <a:rPr lang="en-US" dirty="0" err="1"/>
              <a:t>Recurvature</a:t>
            </a:r>
            <a:r>
              <a:rPr lang="en-US" dirty="0"/>
              <a:t>”</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Tropical_cyclone</a:t>
            </a:r>
            <a:endParaRPr lang="en-US" dirty="0"/>
          </a:p>
        </p:txBody>
      </p:sp>
      <p:sp>
        <p:nvSpPr>
          <p:cNvPr id="3" name="Content Placeholder 2"/>
          <p:cNvSpPr>
            <a:spLocks noGrp="1"/>
          </p:cNvSpPr>
          <p:nvPr>
            <p:ph sz="half" idx="1"/>
          </p:nvPr>
        </p:nvSpPr>
        <p:spPr>
          <a:xfrm>
            <a:off x="246431" y="274843"/>
            <a:ext cx="4249369" cy="6150758"/>
          </a:xfrm>
        </p:spPr>
        <p:txBody>
          <a:bodyPr>
            <a:noAutofit/>
          </a:bodyPr>
          <a:lstStyle/>
          <a:p>
            <a:r>
              <a:rPr lang="en-US" sz="1800" dirty="0">
                <a:solidFill>
                  <a:schemeClr val="tx1"/>
                </a:solidFill>
              </a:rPr>
              <a:t>“When the cyclone track becomes strongly </a:t>
            </a:r>
            <a:r>
              <a:rPr lang="en-US" sz="1800" dirty="0" err="1">
                <a:solidFill>
                  <a:schemeClr val="tx1"/>
                </a:solidFill>
              </a:rPr>
              <a:t>poleward</a:t>
            </a:r>
            <a:r>
              <a:rPr lang="en-US" sz="1800" dirty="0">
                <a:solidFill>
                  <a:schemeClr val="tx1"/>
                </a:solidFill>
              </a:rPr>
              <a:t> with an easterly component, the cyclone has begun </a:t>
            </a:r>
            <a:r>
              <a:rPr lang="en-US" sz="1800" dirty="0" err="1">
                <a:solidFill>
                  <a:schemeClr val="tx1"/>
                </a:solidFill>
              </a:rPr>
              <a:t>recurvature</a:t>
            </a:r>
            <a:r>
              <a:rPr lang="en-US" sz="1800" dirty="0">
                <a:solidFill>
                  <a:schemeClr val="tx1"/>
                </a:solidFill>
              </a:rPr>
              <a:t>.</a:t>
            </a:r>
          </a:p>
          <a:p>
            <a:r>
              <a:rPr lang="en-US" sz="1800" dirty="0"/>
              <a:t>A typhoon moving through the Pacific Ocean towards Asia, for example, will </a:t>
            </a:r>
            <a:r>
              <a:rPr lang="en-US" sz="1800" dirty="0" err="1"/>
              <a:t>recurve</a:t>
            </a:r>
            <a:r>
              <a:rPr lang="en-US" sz="1800" dirty="0"/>
              <a:t> offshore of Japan to the north, and then to the northeast, if the typhoon encounters southwesterly winds (blowing northeastward) around a low-pressure system passing over China or Siberia.</a:t>
            </a:r>
          </a:p>
          <a:p>
            <a:r>
              <a:rPr lang="en-US" sz="1800" dirty="0">
                <a:solidFill>
                  <a:schemeClr val="tx1"/>
                </a:solidFill>
              </a:rPr>
              <a:t>Many tropical cyclones are eventually forced toward the northeast</a:t>
            </a:r>
            <a:r>
              <a:rPr lang="en-US" sz="1800" dirty="0"/>
              <a:t> by </a:t>
            </a:r>
            <a:r>
              <a:rPr lang="en-US" sz="1800" dirty="0" err="1"/>
              <a:t>extratropical</a:t>
            </a:r>
            <a:r>
              <a:rPr lang="en-US" sz="1800" dirty="0"/>
              <a:t> cyclones in this manner, which move from west to east to the north of the subtropical ridge. </a:t>
            </a:r>
          </a:p>
          <a:p>
            <a:r>
              <a:rPr lang="en-US" sz="1800" dirty="0"/>
              <a:t>This is due to interaction with mid-latitude </a:t>
            </a:r>
            <a:r>
              <a:rPr lang="en-US" sz="1800" dirty="0" err="1"/>
              <a:t>westerlies</a:t>
            </a:r>
            <a:r>
              <a:rPr lang="en-US" sz="1800" dirty="0"/>
              <a:t>”</a:t>
            </a:r>
          </a:p>
        </p:txBody>
      </p:sp>
      <p:pic>
        <p:nvPicPr>
          <p:cNvPr id="7" name="Content Placeholder 6" descr="800px-Tropical_cyclones_1945_2006_wikicolor.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4497" b="-1644"/>
          <a:stretch/>
        </p:blipFill>
        <p:spPr>
          <a:xfrm>
            <a:off x="4648200" y="1600200"/>
            <a:ext cx="4038600" cy="2909526"/>
          </a:xfrm>
        </p:spPr>
      </p:pic>
      <p:sp>
        <p:nvSpPr>
          <p:cNvPr id="8" name="TextBox 7"/>
          <p:cNvSpPr txBox="1"/>
          <p:nvPr/>
        </p:nvSpPr>
        <p:spPr>
          <a:xfrm>
            <a:off x="5051829" y="4899756"/>
            <a:ext cx="3421595" cy="1077218"/>
          </a:xfrm>
          <a:prstGeom prst="rect">
            <a:avLst/>
          </a:prstGeom>
          <a:noFill/>
        </p:spPr>
        <p:txBody>
          <a:bodyPr wrap="square" rtlCol="0">
            <a:spAutoFit/>
          </a:bodyPr>
          <a:lstStyle/>
          <a:p>
            <a:pPr algn="ctr"/>
            <a:r>
              <a:rPr lang="en-US" sz="1600" dirty="0">
                <a:latin typeface="Helvetica Neue Light"/>
                <a:cs typeface="Helvetica Neue Light"/>
              </a:rPr>
              <a:t>“Many examples of </a:t>
            </a:r>
            <a:r>
              <a:rPr lang="en-US" sz="1600" dirty="0" err="1">
                <a:latin typeface="Helvetica Neue Light"/>
                <a:cs typeface="Helvetica Neue Light"/>
              </a:rPr>
              <a:t>recurvature</a:t>
            </a:r>
            <a:r>
              <a:rPr lang="en-US" sz="1600" dirty="0">
                <a:latin typeface="Helvetica Neue Light"/>
                <a:cs typeface="Helvetica Neue Light"/>
              </a:rPr>
              <a:t> can be seen in the record of historic storm tracks”</a:t>
            </a:r>
          </a:p>
          <a:p>
            <a:pPr algn="ctr"/>
            <a:endParaRPr lang="en-US" sz="1600" dirty="0">
              <a:latin typeface="Helvetica Neue Light"/>
              <a:cs typeface="Helvetica Neue Light"/>
            </a:endParaRPr>
          </a:p>
        </p:txBody>
      </p:sp>
    </p:spTree>
    <p:extLst>
      <p:ext uri="{BB962C8B-B14F-4D97-AF65-F5344CB8AC3E}">
        <p14:creationId xmlns:p14="http://schemas.microsoft.com/office/powerpoint/2010/main" val="3977821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2800" dirty="0"/>
              <a:t>2013 Pacific Typhoon Season Showing </a:t>
            </a:r>
            <a:r>
              <a:rPr lang="en-US" sz="2800" dirty="0" err="1"/>
              <a:t>Recurvature</a:t>
            </a:r>
            <a:br>
              <a:rPr lang="en-US" sz="2800"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Tropical_cyclone</a:t>
            </a:r>
            <a:br>
              <a:rPr lang="en-US" sz="1800" dirty="0">
                <a:solidFill>
                  <a:srgbClr val="800000"/>
                </a:solidFill>
              </a:rPr>
            </a:br>
            <a:endParaRPr lang="en-US" sz="2800" dirty="0"/>
          </a:p>
        </p:txBody>
      </p:sp>
      <p:pic>
        <p:nvPicPr>
          <p:cNvPr id="7" name="Content Placeholder 6" descr="2013_Pacific_typhoon_season_summary.png"/>
          <p:cNvPicPr>
            <a:picLocks noGrp="1" noChangeAspect="1"/>
          </p:cNvPicPr>
          <p:nvPr>
            <p:ph idx="1"/>
          </p:nvPr>
        </p:nvPicPr>
        <p:blipFill>
          <a:blip r:embed="rId2">
            <a:extLst>
              <a:ext uri="{28A0092B-C50C-407E-A947-70E740481C1C}">
                <a14:useLocalDpi xmlns:a14="http://schemas.microsoft.com/office/drawing/2010/main" val="0"/>
              </a:ext>
            </a:extLst>
          </a:blip>
          <a:srcRect l="-6186" r="-6186"/>
          <a:stretch>
            <a:fillRect/>
          </a:stretch>
        </p:blipFill>
        <p:spPr/>
      </p:pic>
    </p:spTree>
    <p:extLst>
      <p:ext uri="{BB962C8B-B14F-4D97-AF65-F5344CB8AC3E}">
        <p14:creationId xmlns:p14="http://schemas.microsoft.com/office/powerpoint/2010/main" val="3596896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t>But Then There was Hurricane Ivan (9/2</a:t>
            </a:r>
            <a:r>
              <a:rPr lang="en-US" sz="3100"/>
              <a:t>/2004</a:t>
            </a:r>
            <a:r>
              <a:rPr lang="en-US" sz="3100" dirty="0"/>
              <a:t>)</a:t>
            </a:r>
            <a:br>
              <a:rPr lang="en-US" sz="3100" dirty="0"/>
            </a:br>
            <a:r>
              <a:rPr lang="en-US" sz="2000" dirty="0">
                <a:solidFill>
                  <a:srgbClr val="800000"/>
                </a:solidFill>
              </a:rPr>
              <a:t>http://</a:t>
            </a:r>
            <a:r>
              <a:rPr lang="en-US" sz="2000" dirty="0" err="1">
                <a:solidFill>
                  <a:srgbClr val="800000"/>
                </a:solidFill>
              </a:rPr>
              <a:t>en.wikipedia.org</a:t>
            </a:r>
            <a:r>
              <a:rPr lang="en-US" sz="2000" dirty="0">
                <a:solidFill>
                  <a:srgbClr val="800000"/>
                </a:solidFill>
              </a:rPr>
              <a:t>/wiki/</a:t>
            </a:r>
            <a:r>
              <a:rPr lang="en-US" sz="2000" dirty="0" err="1">
                <a:solidFill>
                  <a:srgbClr val="800000"/>
                </a:solidFill>
              </a:rPr>
              <a:t>Hurricane_Ivan</a:t>
            </a:r>
            <a:endParaRPr lang="en-US" sz="2000" dirty="0">
              <a:solidFill>
                <a:srgbClr val="800000"/>
              </a:solidFill>
            </a:endParaRPr>
          </a:p>
        </p:txBody>
      </p:sp>
      <p:pic>
        <p:nvPicPr>
          <p:cNvPr id="4" name="Content Placeholder 3" descr="800px-Ivan_2004_track.png"/>
          <p:cNvPicPr>
            <a:picLocks noGrp="1" noChangeAspect="1"/>
          </p:cNvPicPr>
          <p:nvPr>
            <p:ph idx="1"/>
          </p:nvPr>
        </p:nvPicPr>
        <p:blipFill>
          <a:blip r:embed="rId2">
            <a:extLst>
              <a:ext uri="{28A0092B-C50C-407E-A947-70E740481C1C}">
                <a14:useLocalDpi xmlns:a14="http://schemas.microsoft.com/office/drawing/2010/main" val="0"/>
              </a:ext>
            </a:extLst>
          </a:blip>
          <a:srcRect l="-6254" r="-6254"/>
          <a:stretch>
            <a:fillRect/>
          </a:stretch>
        </p:blipFill>
        <p:spPr/>
      </p:pic>
    </p:spTree>
    <p:extLst>
      <p:ext uri="{BB962C8B-B14F-4D97-AF65-F5344CB8AC3E}">
        <p14:creationId xmlns:p14="http://schemas.microsoft.com/office/powerpoint/2010/main" val="3310150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Landfall</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Tropical_cyclone</a:t>
            </a:r>
            <a:br>
              <a:rPr lang="en-US" sz="1800" dirty="0">
                <a:solidFill>
                  <a:srgbClr val="800000"/>
                </a:solidFill>
              </a:rPr>
            </a:br>
            <a:r>
              <a:rPr lang="en-US" sz="1800" dirty="0">
                <a:solidFill>
                  <a:srgbClr val="800000"/>
                </a:solidFill>
              </a:rPr>
              <a:t>http://</a:t>
            </a:r>
            <a:r>
              <a:rPr lang="en-US" sz="1800" dirty="0" err="1">
                <a:solidFill>
                  <a:srgbClr val="800000"/>
                </a:solidFill>
              </a:rPr>
              <a:t>www.usno.navy.mil</a:t>
            </a:r>
            <a:r>
              <a:rPr lang="en-US" sz="1800" dirty="0">
                <a:solidFill>
                  <a:srgbClr val="800000"/>
                </a:solidFill>
              </a:rPr>
              <a:t>/JTWC/</a:t>
            </a:r>
            <a:endParaRPr lang="en-US" dirty="0"/>
          </a:p>
        </p:txBody>
      </p:sp>
      <p:sp>
        <p:nvSpPr>
          <p:cNvPr id="3" name="Content Placeholder 2"/>
          <p:cNvSpPr>
            <a:spLocks noGrp="1"/>
          </p:cNvSpPr>
          <p:nvPr>
            <p:ph sz="half" idx="1"/>
          </p:nvPr>
        </p:nvSpPr>
        <p:spPr/>
        <p:txBody>
          <a:bodyPr>
            <a:noAutofit/>
          </a:bodyPr>
          <a:lstStyle/>
          <a:p>
            <a:r>
              <a:rPr lang="en-US" sz="1600" dirty="0">
                <a:solidFill>
                  <a:schemeClr val="tx1"/>
                </a:solidFill>
              </a:rPr>
              <a:t>“Officially, landfall is when a storm's center (the center of its circulation, not its edge) crosses the coastline.</a:t>
            </a:r>
          </a:p>
          <a:p>
            <a:r>
              <a:rPr lang="en-US" sz="1600" dirty="0"/>
              <a:t>Storm conditions may be experienced on the coast and inland hours before landfall; in fact, a tropical cyclone can launch its strongest winds over land, yet not make landfall</a:t>
            </a:r>
          </a:p>
          <a:p>
            <a:r>
              <a:rPr lang="en-US" sz="1600" dirty="0"/>
              <a:t>If this occurs, then it is said that the storm made a direct hit on the coast. </a:t>
            </a:r>
          </a:p>
          <a:p>
            <a:r>
              <a:rPr lang="en-US" sz="1600" dirty="0"/>
              <a:t>As a result of the narrowness of this definition, the landfall area experiences half of a land-bound storm by the time the actual landfall occurs. </a:t>
            </a:r>
          </a:p>
          <a:p>
            <a:r>
              <a:rPr lang="en-US" sz="1600" dirty="0"/>
              <a:t>For emergency preparedness, actions should be timed from when a certain wind speed or intensity of rainfall will reach land, not from when landfall will occur.”</a:t>
            </a:r>
          </a:p>
          <a:p>
            <a:endParaRPr lang="en-US" sz="1600" dirty="0"/>
          </a:p>
        </p:txBody>
      </p:sp>
      <p:pic>
        <p:nvPicPr>
          <p:cNvPr id="5" name="Content Placeholder 4" descr="screen_shot_2013-09-20_at_11.07.41_am.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145" b="-1750"/>
          <a:stretch/>
        </p:blipFill>
        <p:spPr>
          <a:xfrm>
            <a:off x="4648200" y="1677498"/>
            <a:ext cx="4038600" cy="3127504"/>
          </a:xfrm>
        </p:spPr>
      </p:pic>
      <p:sp>
        <p:nvSpPr>
          <p:cNvPr id="6" name="TextBox 5"/>
          <p:cNvSpPr txBox="1"/>
          <p:nvPr/>
        </p:nvSpPr>
        <p:spPr>
          <a:xfrm>
            <a:off x="4648200" y="5070347"/>
            <a:ext cx="4038600" cy="1169551"/>
          </a:xfrm>
          <a:prstGeom prst="rect">
            <a:avLst/>
          </a:prstGeom>
          <a:noFill/>
        </p:spPr>
        <p:txBody>
          <a:bodyPr wrap="square" rtlCol="0">
            <a:spAutoFit/>
          </a:bodyPr>
          <a:lstStyle/>
          <a:p>
            <a:pPr algn="ctr"/>
            <a:r>
              <a:rPr lang="en-US" dirty="0">
                <a:solidFill>
                  <a:srgbClr val="800000"/>
                </a:solidFill>
                <a:latin typeface="Helvetica Neue Light"/>
                <a:cs typeface="Helvetica Neue Light"/>
              </a:rPr>
              <a:t>“Typhoon USAGI, September 20, 2013</a:t>
            </a:r>
          </a:p>
          <a:p>
            <a:pPr algn="ctr"/>
            <a:r>
              <a:rPr lang="en-US" dirty="0">
                <a:solidFill>
                  <a:srgbClr val="800000"/>
                </a:solidFill>
                <a:latin typeface="Helvetica Neue Light"/>
                <a:cs typeface="Helvetica Neue Light"/>
              </a:rPr>
              <a:t>USAGI was a Cat-5 Storm with maximum wind speeds of 150 mph</a:t>
            </a:r>
          </a:p>
          <a:p>
            <a:pPr algn="ctr"/>
            <a:r>
              <a:rPr lang="en-US" sz="1400" dirty="0">
                <a:latin typeface="Helvetica Neue Light"/>
                <a:cs typeface="Helvetica Neue Light"/>
              </a:rPr>
              <a:t>(Joint Typhoon Warning Center Graphic)”</a:t>
            </a:r>
          </a:p>
        </p:txBody>
      </p:sp>
    </p:spTree>
    <p:extLst>
      <p:ext uri="{BB962C8B-B14F-4D97-AF65-F5344CB8AC3E}">
        <p14:creationId xmlns:p14="http://schemas.microsoft.com/office/powerpoint/2010/main" val="2829132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Storm Interactions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Fujiwhara_effect</a:t>
            </a:r>
            <a:endParaRPr lang="en-US" sz="1800" dirty="0">
              <a:solidFill>
                <a:srgbClr val="800000"/>
              </a:solidFill>
            </a:endParaRPr>
          </a:p>
        </p:txBody>
      </p:sp>
      <p:sp>
        <p:nvSpPr>
          <p:cNvPr id="3" name="Content Placeholder 2"/>
          <p:cNvSpPr>
            <a:spLocks noGrp="1"/>
          </p:cNvSpPr>
          <p:nvPr>
            <p:ph sz="half" idx="1"/>
          </p:nvPr>
        </p:nvSpPr>
        <p:spPr/>
        <p:txBody>
          <a:bodyPr>
            <a:normAutofit/>
          </a:bodyPr>
          <a:lstStyle/>
          <a:p>
            <a:r>
              <a:rPr lang="en-US" sz="1800" dirty="0"/>
              <a:t>“When two cyclones approach one another, their centers will begin orbiting cyclonically about a point between the two systems. </a:t>
            </a:r>
          </a:p>
          <a:p>
            <a:r>
              <a:rPr lang="en-US" sz="1800" dirty="0">
                <a:solidFill>
                  <a:schemeClr val="tx1"/>
                </a:solidFill>
              </a:rPr>
              <a:t>The two vortices will be attracted to each other, and eventually spiral into the center point and merge</a:t>
            </a:r>
            <a:r>
              <a:rPr lang="en-US" sz="1800" dirty="0"/>
              <a:t>. </a:t>
            </a:r>
          </a:p>
          <a:p>
            <a:r>
              <a:rPr lang="en-US" sz="1800" dirty="0"/>
              <a:t>When the two vortices are of unequal size, the larger vortex will tend to dominate the interaction, and the smaller vortex will orbit around it. </a:t>
            </a:r>
          </a:p>
          <a:p>
            <a:r>
              <a:rPr lang="en-US" sz="1800" dirty="0">
                <a:solidFill>
                  <a:schemeClr val="tx1"/>
                </a:solidFill>
              </a:rPr>
              <a:t>This phenomenon is called the </a:t>
            </a:r>
            <a:r>
              <a:rPr lang="en-US" sz="1800" dirty="0" err="1">
                <a:solidFill>
                  <a:schemeClr val="tx1"/>
                </a:solidFill>
              </a:rPr>
              <a:t>Fujiwhara</a:t>
            </a:r>
            <a:r>
              <a:rPr lang="en-US" sz="1800" dirty="0">
                <a:solidFill>
                  <a:schemeClr val="tx1"/>
                </a:solidFill>
              </a:rPr>
              <a:t> effect, after </a:t>
            </a:r>
            <a:r>
              <a:rPr lang="en-US" sz="1800" dirty="0" err="1">
                <a:solidFill>
                  <a:schemeClr val="tx1"/>
                </a:solidFill>
              </a:rPr>
              <a:t>Sakuhei</a:t>
            </a:r>
            <a:r>
              <a:rPr lang="en-US" sz="1800" dirty="0">
                <a:solidFill>
                  <a:schemeClr val="tx1"/>
                </a:solidFill>
              </a:rPr>
              <a:t> </a:t>
            </a:r>
            <a:r>
              <a:rPr lang="en-US" sz="1800" dirty="0" err="1">
                <a:solidFill>
                  <a:schemeClr val="tx1"/>
                </a:solidFill>
              </a:rPr>
              <a:t>Fujiwhara</a:t>
            </a:r>
            <a:r>
              <a:rPr lang="en-US" sz="1800" dirty="0"/>
              <a:t>”</a:t>
            </a:r>
          </a:p>
        </p:txBody>
      </p:sp>
      <p:pic>
        <p:nvPicPr>
          <p:cNvPr id="5" name="Content Placeholder 4" descr="ParmaMelor_AMO_TMO_2009279_lrg.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89" b="-1770"/>
          <a:stretch/>
        </p:blipFill>
        <p:spPr>
          <a:xfrm>
            <a:off x="4648200" y="1762792"/>
            <a:ext cx="4038600" cy="3080118"/>
          </a:xfrm>
        </p:spPr>
      </p:pic>
      <p:sp>
        <p:nvSpPr>
          <p:cNvPr id="6" name="TextBox 5"/>
          <p:cNvSpPr txBox="1"/>
          <p:nvPr/>
        </p:nvSpPr>
        <p:spPr>
          <a:xfrm>
            <a:off x="4303057" y="1459500"/>
            <a:ext cx="4710617" cy="276999"/>
          </a:xfrm>
          <a:prstGeom prst="rect">
            <a:avLst/>
          </a:prstGeom>
          <a:noFill/>
        </p:spPr>
        <p:txBody>
          <a:bodyPr wrap="square" rtlCol="0">
            <a:spAutoFit/>
          </a:bodyPr>
          <a:lstStyle/>
          <a:p>
            <a:pPr algn="ctr"/>
            <a:r>
              <a:rPr lang="en-US" sz="1200" dirty="0">
                <a:latin typeface="Helvetica Neue Light"/>
                <a:cs typeface="Helvetica Neue Light"/>
              </a:rPr>
              <a:t>Severe Tropical Storm Parma and Typhoon </a:t>
            </a:r>
            <a:r>
              <a:rPr lang="en-US" sz="1200" dirty="0" err="1">
                <a:latin typeface="Helvetica Neue Light"/>
                <a:cs typeface="Helvetica Neue Light"/>
              </a:rPr>
              <a:t>Melor</a:t>
            </a:r>
            <a:r>
              <a:rPr lang="en-US" sz="1200" dirty="0">
                <a:latin typeface="Helvetica Neue Light"/>
                <a:cs typeface="Helvetica Neue Light"/>
              </a:rPr>
              <a:t> on 10/6/2009</a:t>
            </a:r>
            <a:endParaRPr lang="en-US" sz="1400" dirty="0">
              <a:latin typeface="Helvetica Neue Light"/>
              <a:cs typeface="Helvetica Neue Light"/>
            </a:endParaRPr>
          </a:p>
        </p:txBody>
      </p:sp>
      <p:pic>
        <p:nvPicPr>
          <p:cNvPr id="7" name="Picture 6" descr="Fujiwhara_Diagr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4957793"/>
            <a:ext cx="2844800" cy="1762539"/>
          </a:xfrm>
          <a:prstGeom prst="rect">
            <a:avLst/>
          </a:prstGeom>
        </p:spPr>
      </p:pic>
      <p:sp>
        <p:nvSpPr>
          <p:cNvPr id="8" name="TextBox 7"/>
          <p:cNvSpPr txBox="1"/>
          <p:nvPr/>
        </p:nvSpPr>
        <p:spPr>
          <a:xfrm>
            <a:off x="7525614" y="5288328"/>
            <a:ext cx="1241631" cy="1077218"/>
          </a:xfrm>
          <a:prstGeom prst="rect">
            <a:avLst/>
          </a:prstGeom>
          <a:noFill/>
        </p:spPr>
        <p:txBody>
          <a:bodyPr wrap="square" rtlCol="0">
            <a:spAutoFit/>
          </a:bodyPr>
          <a:lstStyle/>
          <a:p>
            <a:pPr algn="ctr"/>
            <a:r>
              <a:rPr lang="en-US" sz="1600" dirty="0" err="1">
                <a:latin typeface="Helvetica Neue Light"/>
                <a:cs typeface="Helvetica Neue Light"/>
              </a:rPr>
              <a:t>Fujiwhara</a:t>
            </a:r>
            <a:r>
              <a:rPr lang="en-US" sz="1600" dirty="0">
                <a:latin typeface="Helvetica Neue Light"/>
                <a:cs typeface="Helvetica Neue Light"/>
              </a:rPr>
              <a:t> diagram of interacting storms</a:t>
            </a:r>
          </a:p>
        </p:txBody>
      </p:sp>
      <p:sp>
        <p:nvSpPr>
          <p:cNvPr id="9" name="Left Arrow 8"/>
          <p:cNvSpPr/>
          <p:nvPr/>
        </p:nvSpPr>
        <p:spPr>
          <a:xfrm>
            <a:off x="7236342" y="5563176"/>
            <a:ext cx="336664" cy="484632"/>
          </a:xfrm>
          <a:prstGeom prst="lef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635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Dissipation of Cyclones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Tropical_cyclone</a:t>
            </a:r>
            <a:endParaRPr lang="en-US" sz="1800" dirty="0">
              <a:solidFill>
                <a:srgbClr val="800000"/>
              </a:solidFill>
            </a:endParaRPr>
          </a:p>
        </p:txBody>
      </p:sp>
      <p:sp>
        <p:nvSpPr>
          <p:cNvPr id="6" name="Content Placeholder 5"/>
          <p:cNvSpPr>
            <a:spLocks noGrp="1"/>
          </p:cNvSpPr>
          <p:nvPr>
            <p:ph idx="1"/>
          </p:nvPr>
        </p:nvSpPr>
        <p:spPr/>
        <p:txBody>
          <a:bodyPr>
            <a:noAutofit/>
          </a:bodyPr>
          <a:lstStyle/>
          <a:p>
            <a:r>
              <a:rPr lang="en-US" sz="1600" dirty="0"/>
              <a:t>“A tropical cyclone can cease to have tropical characteristics in several different ways. </a:t>
            </a:r>
          </a:p>
          <a:p>
            <a:r>
              <a:rPr lang="en-US" sz="1600" dirty="0">
                <a:solidFill>
                  <a:schemeClr val="tx1"/>
                </a:solidFill>
              </a:rPr>
              <a:t>One such way is if it moves over land, thus depriving it of the warm water it needs to power itself, quickly losing strength</a:t>
            </a:r>
            <a:r>
              <a:rPr lang="en-US" sz="1600" dirty="0"/>
              <a:t>.</a:t>
            </a:r>
          </a:p>
          <a:p>
            <a:r>
              <a:rPr lang="en-US" sz="1600" dirty="0"/>
              <a:t>Most strong storms lose their strength very rapidly after landfall and become disorganized areas of low pressure within a day or two, or evolve into </a:t>
            </a:r>
            <a:r>
              <a:rPr lang="en-US" sz="1600" dirty="0" err="1"/>
              <a:t>extratropical</a:t>
            </a:r>
            <a:r>
              <a:rPr lang="en-US" sz="1600" dirty="0"/>
              <a:t> cyclones. </a:t>
            </a:r>
          </a:p>
          <a:p>
            <a:r>
              <a:rPr lang="en-US" sz="1600" dirty="0"/>
              <a:t>There is a chance a tropical cyclone could regenerate if it managed to get back over open warm water, such as with Hurricane Ivan. </a:t>
            </a:r>
          </a:p>
          <a:p>
            <a:r>
              <a:rPr lang="en-US" sz="1600" dirty="0"/>
              <a:t>Without warm surface water, the storm cannot survive.</a:t>
            </a:r>
          </a:p>
          <a:p>
            <a:r>
              <a:rPr lang="en-US" sz="1600" dirty="0">
                <a:solidFill>
                  <a:schemeClr val="tx1"/>
                </a:solidFill>
              </a:rPr>
              <a:t>A tropical cyclone can dissipate when it moves over waters significantly below 26.5 °C (79.7 °F). </a:t>
            </a:r>
          </a:p>
          <a:p>
            <a:r>
              <a:rPr lang="en-US" sz="1600" dirty="0"/>
              <a:t>This will cause the storm to lose its tropical characteristics, such as a warm core with thunderstorms near the center, and become a remnant low-pressure area. </a:t>
            </a:r>
          </a:p>
          <a:p>
            <a:r>
              <a:rPr lang="en-US" sz="1600" dirty="0"/>
              <a:t>These remnant systems may persist for up to several days before losing their identity. This dissipation mechanism is most common in the eastern North Pacific.”</a:t>
            </a:r>
          </a:p>
        </p:txBody>
      </p:sp>
    </p:spTree>
    <p:extLst>
      <p:ext uri="{BB962C8B-B14F-4D97-AF65-F5344CB8AC3E}">
        <p14:creationId xmlns:p14="http://schemas.microsoft.com/office/powerpoint/2010/main" val="22799129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3118" y="274638"/>
            <a:ext cx="3513682" cy="1143000"/>
          </a:xfrm>
        </p:spPr>
        <p:txBody>
          <a:bodyPr>
            <a:normAutofit fontScale="90000"/>
          </a:bodyPr>
          <a:lstStyle/>
          <a:p>
            <a:r>
              <a:rPr lang="en-US" dirty="0"/>
              <a:t>Shear Dissipation</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Tropical_cyclone</a:t>
            </a:r>
            <a:endParaRPr lang="en-US" sz="1600" dirty="0">
              <a:solidFill>
                <a:srgbClr val="800000"/>
              </a:solidFill>
            </a:endParaRPr>
          </a:p>
        </p:txBody>
      </p:sp>
      <p:sp>
        <p:nvSpPr>
          <p:cNvPr id="3" name="Content Placeholder 2"/>
          <p:cNvSpPr>
            <a:spLocks noGrp="1"/>
          </p:cNvSpPr>
          <p:nvPr>
            <p:ph sz="half" idx="1"/>
          </p:nvPr>
        </p:nvSpPr>
        <p:spPr>
          <a:xfrm>
            <a:off x="373159" y="414217"/>
            <a:ext cx="4538501" cy="5945332"/>
          </a:xfrm>
        </p:spPr>
        <p:txBody>
          <a:bodyPr>
            <a:noAutofit/>
          </a:bodyPr>
          <a:lstStyle/>
          <a:p>
            <a:r>
              <a:rPr lang="en-US" sz="1600" dirty="0">
                <a:solidFill>
                  <a:schemeClr val="tx1"/>
                </a:solidFill>
              </a:rPr>
              <a:t>“Weakening or dissipation can occur if it experiences vertical wind shear, causing the convection and heat engine to move away from the center</a:t>
            </a:r>
          </a:p>
          <a:p>
            <a:r>
              <a:rPr lang="en-US" sz="1600" dirty="0">
                <a:solidFill>
                  <a:schemeClr val="tx1"/>
                </a:solidFill>
              </a:rPr>
              <a:t>Wind shear is higher during El Nino years in the Atlantic basin</a:t>
            </a:r>
          </a:p>
          <a:p>
            <a:r>
              <a:rPr lang="en-US" sz="1600" dirty="0"/>
              <a:t>This normally ends the development of a tropical cyclone.</a:t>
            </a:r>
          </a:p>
          <a:p>
            <a:r>
              <a:rPr lang="en-US" sz="1600" dirty="0"/>
              <a:t>In addition, its interaction with the main belt of the </a:t>
            </a:r>
            <a:r>
              <a:rPr lang="en-US" sz="1600" dirty="0" err="1"/>
              <a:t>Westerlies</a:t>
            </a:r>
            <a:r>
              <a:rPr lang="en-US" sz="1600" dirty="0"/>
              <a:t>, by means of merging with a nearby frontal zone, can cause tropical cyclones to evolve into </a:t>
            </a:r>
            <a:r>
              <a:rPr lang="en-US" sz="1600" dirty="0" err="1"/>
              <a:t>extratropical</a:t>
            </a:r>
            <a:r>
              <a:rPr lang="en-US" sz="1600" dirty="0"/>
              <a:t> cyclones.</a:t>
            </a:r>
          </a:p>
          <a:p>
            <a:r>
              <a:rPr lang="en-US" sz="1600" dirty="0"/>
              <a:t> This transition can take 1–3 days.</a:t>
            </a:r>
          </a:p>
          <a:p>
            <a:r>
              <a:rPr lang="en-US" sz="1600" dirty="0"/>
              <a:t>Even after a tropical cyclone is said to be </a:t>
            </a:r>
            <a:r>
              <a:rPr lang="en-US" sz="1600" dirty="0" err="1"/>
              <a:t>extratropical</a:t>
            </a:r>
            <a:r>
              <a:rPr lang="en-US" sz="1600" dirty="0"/>
              <a:t> or dissipated, it can still have tropical storm force (or occasionally hurricane/typhoon force) winds and drop several inches of rainfall. </a:t>
            </a:r>
          </a:p>
          <a:p>
            <a:r>
              <a:rPr lang="en-US" sz="1600" dirty="0"/>
              <a:t>In the Pacific Ocean and Atlantic Ocean, such tropical-derived cyclones of higher latitudes can be violent and may occasionally remain at hurricane or typhoon-force wind speeds when they reach the west coast of North America. “</a:t>
            </a:r>
          </a:p>
          <a:p>
            <a:endParaRPr lang="en-US" sz="1600" dirty="0"/>
          </a:p>
        </p:txBody>
      </p:sp>
      <p:pic>
        <p:nvPicPr>
          <p:cNvPr id="5" name="Content Placeholder 4" descr="520px-TropicalStormFranklin05.jpg"/>
          <p:cNvPicPr>
            <a:picLocks noGrp="1" noChangeAspect="1"/>
          </p:cNvPicPr>
          <p:nvPr>
            <p:ph sz="half" idx="2"/>
          </p:nvPr>
        </p:nvPicPr>
        <p:blipFill>
          <a:blip r:embed="rId2">
            <a:extLst>
              <a:ext uri="{28A0092B-C50C-407E-A947-70E740481C1C}">
                <a14:useLocalDpi xmlns:a14="http://schemas.microsoft.com/office/drawing/2010/main" val="0"/>
              </a:ext>
            </a:extLst>
          </a:blip>
          <a:srcRect l="-1480" r="-1480"/>
          <a:stretch>
            <a:fillRect/>
          </a:stretch>
        </p:blipFill>
        <p:spPr>
          <a:xfrm>
            <a:off x="5387886" y="1600200"/>
            <a:ext cx="3298913" cy="3697013"/>
          </a:xfrm>
        </p:spPr>
      </p:pic>
      <p:sp>
        <p:nvSpPr>
          <p:cNvPr id="6" name="TextBox 5"/>
          <p:cNvSpPr txBox="1"/>
          <p:nvPr/>
        </p:nvSpPr>
        <p:spPr>
          <a:xfrm>
            <a:off x="5173118" y="5452783"/>
            <a:ext cx="3744441" cy="738664"/>
          </a:xfrm>
          <a:prstGeom prst="rect">
            <a:avLst/>
          </a:prstGeom>
          <a:noFill/>
        </p:spPr>
        <p:txBody>
          <a:bodyPr wrap="square" rtlCol="0">
            <a:spAutoFit/>
          </a:bodyPr>
          <a:lstStyle/>
          <a:p>
            <a:pPr algn="ctr"/>
            <a:r>
              <a:rPr lang="en-US" sz="1400" dirty="0">
                <a:solidFill>
                  <a:srgbClr val="800000"/>
                </a:solidFill>
                <a:latin typeface="Helvetica Neue Light"/>
                <a:cs typeface="Helvetica Neue Light"/>
              </a:rPr>
              <a:t>“Tropical Storm Franklin, an example of a strongly sheared tropical cyclone in the North Atlantic hurricane basin during 2005”</a:t>
            </a:r>
          </a:p>
        </p:txBody>
      </p:sp>
    </p:spTree>
    <p:extLst>
      <p:ext uri="{BB962C8B-B14F-4D97-AF65-F5344CB8AC3E}">
        <p14:creationId xmlns:p14="http://schemas.microsoft.com/office/powerpoint/2010/main" val="818805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rot="5400000" flipV="1">
            <a:off x="-2484904" y="3235404"/>
            <a:ext cx="5754029" cy="449687"/>
          </a:xfrm>
        </p:spPr>
        <p:txBody>
          <a:bodyPr>
            <a:normAutofit fontScale="90000"/>
          </a:bodyPr>
          <a:lstStyle/>
          <a:p>
            <a:r>
              <a:rPr lang="en-US" dirty="0"/>
              <a:t>Records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List_of_tropical_cyclone_records</a:t>
            </a:r>
            <a:endParaRPr lang="en-US" sz="1800" dirty="0">
              <a:solidFill>
                <a:srgbClr val="800000"/>
              </a:solidFill>
            </a:endParaRPr>
          </a:p>
        </p:txBody>
      </p:sp>
      <p:pic>
        <p:nvPicPr>
          <p:cNvPr id="3" name="Picture 2">
            <a:extLst>
              <a:ext uri="{FF2B5EF4-FFF2-40B4-BE49-F238E27FC236}">
                <a16:creationId xmlns:a16="http://schemas.microsoft.com/office/drawing/2014/main" id="{681F7C17-A0EF-8E4F-B963-E93F41D33CBB}"/>
              </a:ext>
            </a:extLst>
          </p:cNvPr>
          <p:cNvPicPr>
            <a:picLocks noChangeAspect="1"/>
          </p:cNvPicPr>
          <p:nvPr/>
        </p:nvPicPr>
        <p:blipFill>
          <a:blip r:embed="rId2"/>
          <a:stretch>
            <a:fillRect/>
          </a:stretch>
        </p:blipFill>
        <p:spPr>
          <a:xfrm>
            <a:off x="914401" y="75150"/>
            <a:ext cx="8151540" cy="6671337"/>
          </a:xfrm>
          <a:prstGeom prst="rect">
            <a:avLst/>
          </a:prstGeom>
        </p:spPr>
      </p:pic>
    </p:spTree>
    <p:extLst>
      <p:ext uri="{BB962C8B-B14F-4D97-AF65-F5344CB8AC3E}">
        <p14:creationId xmlns:p14="http://schemas.microsoft.com/office/powerpoint/2010/main" val="1237216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a:t>Hurricane Wind Speeds and Power Law Statistics</a:t>
            </a:r>
            <a:br>
              <a:rPr lang="en-US" sz="2800" dirty="0"/>
            </a:br>
            <a:r>
              <a:rPr lang="en-US" sz="1600" dirty="0"/>
              <a:t>http://</a:t>
            </a:r>
            <a:r>
              <a:rPr lang="en-US" sz="1600" dirty="0" err="1"/>
              <a:t>pubs.usgs.gov</a:t>
            </a:r>
            <a:r>
              <a:rPr lang="en-US" sz="1600" dirty="0"/>
              <a:t>/</a:t>
            </a:r>
            <a:r>
              <a:rPr lang="en-US" sz="1600" dirty="0" err="1"/>
              <a:t>fs</a:t>
            </a:r>
            <a:r>
              <a:rPr lang="en-US" sz="1600" dirty="0"/>
              <a:t>/natural-disasters/</a:t>
            </a:r>
          </a:p>
        </p:txBody>
      </p:sp>
      <p:pic>
        <p:nvPicPr>
          <p:cNvPr id="7" name="Content Placeholder 6" descr="forecast-lg.gif"/>
          <p:cNvPicPr>
            <a:picLocks noGrp="1" noChangeAspect="1"/>
          </p:cNvPicPr>
          <p:nvPr>
            <p:ph idx="1"/>
          </p:nvPr>
        </p:nvPicPr>
        <p:blipFill rotWithShape="1">
          <a:blip r:embed="rId2">
            <a:extLst>
              <a:ext uri="{28A0092B-C50C-407E-A947-70E740481C1C}">
                <a14:useLocalDpi xmlns:a14="http://schemas.microsoft.com/office/drawing/2010/main" val="0"/>
              </a:ext>
            </a:extLst>
          </a:blip>
          <a:srcRect l="579" r="122"/>
          <a:stretch/>
        </p:blipFill>
        <p:spPr>
          <a:xfrm>
            <a:off x="3434447" y="1600201"/>
            <a:ext cx="5304628" cy="4213589"/>
          </a:xfrm>
        </p:spPr>
      </p:pic>
      <p:sp>
        <p:nvSpPr>
          <p:cNvPr id="9" name="TextBox 8"/>
          <p:cNvSpPr txBox="1"/>
          <p:nvPr/>
        </p:nvSpPr>
        <p:spPr>
          <a:xfrm>
            <a:off x="81564" y="1479659"/>
            <a:ext cx="3258434" cy="5047535"/>
          </a:xfrm>
          <a:prstGeom prst="rect">
            <a:avLst/>
          </a:prstGeom>
          <a:noFill/>
        </p:spPr>
        <p:txBody>
          <a:bodyPr wrap="square" rtlCol="0">
            <a:spAutoFit/>
          </a:bodyPr>
          <a:lstStyle/>
          <a:p>
            <a:pPr marL="285750" indent="-285750">
              <a:buFont typeface="Arial"/>
              <a:buChar char="•"/>
            </a:pPr>
            <a:r>
              <a:rPr lang="en-US" sz="1400" dirty="0">
                <a:solidFill>
                  <a:srgbClr val="0000FF"/>
                </a:solidFill>
                <a:latin typeface="Helvetica Neue Light"/>
                <a:cs typeface="Helvetica Neue Light"/>
              </a:rPr>
              <a:t>“106 years of storm data for Tampa Bay region, Florida provides the basis for establishing scaling laws for wind speed and time intervals between storms. </a:t>
            </a:r>
          </a:p>
          <a:p>
            <a:pPr marL="285750" indent="-285750">
              <a:buFont typeface="Arial"/>
              <a:buChar char="•"/>
            </a:pPr>
            <a:r>
              <a:rPr lang="en-US" sz="1400" dirty="0">
                <a:solidFill>
                  <a:srgbClr val="0000FF"/>
                </a:solidFill>
                <a:latin typeface="Helvetica Neue Light"/>
                <a:cs typeface="Helvetica Neue Light"/>
              </a:rPr>
              <a:t>The insight provided by a log-log plot of data is shown (above) for maximum wind speed (on left) and for time intervals between storms (on right). </a:t>
            </a:r>
          </a:p>
          <a:p>
            <a:pPr marL="285750" indent="-285750">
              <a:buFont typeface="Arial"/>
              <a:buChar char="•"/>
            </a:pPr>
            <a:r>
              <a:rPr lang="en-US" sz="1400" dirty="0">
                <a:solidFill>
                  <a:srgbClr val="0000FF"/>
                </a:solidFill>
                <a:latin typeface="Helvetica Neue Light"/>
                <a:cs typeface="Helvetica Neue Light"/>
              </a:rPr>
              <a:t>Traditionally, data are plotted on a histogram plot (A and D). </a:t>
            </a:r>
          </a:p>
          <a:p>
            <a:pPr marL="285750" indent="-285750">
              <a:buFont typeface="Arial"/>
              <a:buChar char="•"/>
            </a:pPr>
            <a:r>
              <a:rPr lang="en-US" sz="1400" dirty="0">
                <a:solidFill>
                  <a:srgbClr val="0000FF"/>
                </a:solidFill>
                <a:latin typeface="Helvetica Neue Light"/>
                <a:cs typeface="Helvetica Neue Light"/>
              </a:rPr>
              <a:t>Structure in the data becomes apparent when data are </a:t>
            </a:r>
            <a:r>
              <a:rPr lang="en-US" sz="1400" dirty="0" err="1">
                <a:solidFill>
                  <a:srgbClr val="0000FF"/>
                </a:solidFill>
                <a:latin typeface="Helvetica Neue Light"/>
                <a:cs typeface="Helvetica Neue Light"/>
              </a:rPr>
              <a:t>replotted</a:t>
            </a:r>
            <a:r>
              <a:rPr lang="en-US" sz="1400" dirty="0">
                <a:solidFill>
                  <a:srgbClr val="0000FF"/>
                </a:solidFill>
                <a:latin typeface="Helvetica Neue Light"/>
                <a:cs typeface="Helvetica Neue Light"/>
              </a:rPr>
              <a:t> on logarithmic scales where two populations become clear (B) and scaling is revealed (E). </a:t>
            </a:r>
          </a:p>
          <a:p>
            <a:pPr marL="285750" indent="-285750">
              <a:buFont typeface="Arial"/>
              <a:buChar char="•"/>
            </a:pPr>
            <a:r>
              <a:rPr lang="en-US" sz="1400" dirty="0">
                <a:solidFill>
                  <a:srgbClr val="0000FF"/>
                </a:solidFill>
                <a:latin typeface="Helvetica Neue Light"/>
                <a:cs typeface="Helvetica Neue Light"/>
              </a:rPr>
              <a:t>Axes on the plot are converted to probability in (C and F) which permits extrapolation to forecast the probability of greater wind speeds and time intervals between storms. (Data from NOAA).”</a:t>
            </a:r>
          </a:p>
        </p:txBody>
      </p:sp>
      <p:sp>
        <p:nvSpPr>
          <p:cNvPr id="10" name="TextBox 9"/>
          <p:cNvSpPr txBox="1"/>
          <p:nvPr/>
        </p:nvSpPr>
        <p:spPr>
          <a:xfrm>
            <a:off x="4136502" y="6151665"/>
            <a:ext cx="4241371" cy="369332"/>
          </a:xfrm>
          <a:prstGeom prst="rect">
            <a:avLst/>
          </a:prstGeom>
          <a:noFill/>
        </p:spPr>
        <p:txBody>
          <a:bodyPr wrap="square" rtlCol="0">
            <a:spAutoFit/>
          </a:bodyPr>
          <a:lstStyle/>
          <a:p>
            <a:pPr algn="ctr"/>
            <a:r>
              <a:rPr lang="en-US" dirty="0">
                <a:solidFill>
                  <a:srgbClr val="800000"/>
                </a:solidFill>
                <a:latin typeface="Helvetica Neue Light"/>
                <a:cs typeface="Helvetica Neue Light"/>
              </a:rPr>
              <a:t>Analysis by C. Barton and S. </a:t>
            </a:r>
            <a:r>
              <a:rPr lang="en-US" dirty="0" err="1">
                <a:solidFill>
                  <a:srgbClr val="800000"/>
                </a:solidFill>
                <a:latin typeface="Helvetica Neue Light"/>
                <a:cs typeface="Helvetica Neue Light"/>
              </a:rPr>
              <a:t>Nishenko</a:t>
            </a:r>
            <a:r>
              <a:rPr lang="en-US" dirty="0">
                <a:solidFill>
                  <a:srgbClr val="800000"/>
                </a:solidFill>
                <a:latin typeface="Helvetica Neue Light"/>
                <a:cs typeface="Helvetica Neue Light"/>
              </a:rPr>
              <a:t> </a:t>
            </a:r>
          </a:p>
        </p:txBody>
      </p:sp>
    </p:spTree>
    <p:extLst>
      <p:ext uri="{BB962C8B-B14F-4D97-AF65-F5344CB8AC3E}">
        <p14:creationId xmlns:p14="http://schemas.microsoft.com/office/powerpoint/2010/main" val="2276348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Hurricane Frequency</a:t>
            </a:r>
            <a:br>
              <a:rPr lang="en-US" dirty="0"/>
            </a:br>
            <a:r>
              <a:rPr lang="en-US" sz="1800" dirty="0">
                <a:solidFill>
                  <a:srgbClr val="800000"/>
                </a:solidFill>
              </a:rPr>
              <a:t>http://</a:t>
            </a:r>
            <a:r>
              <a:rPr lang="en-US" sz="1800" dirty="0" err="1">
                <a:solidFill>
                  <a:srgbClr val="800000"/>
                </a:solidFill>
              </a:rPr>
              <a:t>pubs.usgs.gov</a:t>
            </a:r>
            <a:r>
              <a:rPr lang="en-US" sz="1800" dirty="0">
                <a:solidFill>
                  <a:srgbClr val="800000"/>
                </a:solidFill>
              </a:rPr>
              <a:t>/</a:t>
            </a:r>
            <a:r>
              <a:rPr lang="en-US" sz="1800" dirty="0" err="1">
                <a:solidFill>
                  <a:srgbClr val="800000"/>
                </a:solidFill>
              </a:rPr>
              <a:t>fs</a:t>
            </a:r>
            <a:r>
              <a:rPr lang="en-US" sz="1800" dirty="0">
                <a:solidFill>
                  <a:srgbClr val="800000"/>
                </a:solidFill>
              </a:rPr>
              <a:t>/natural-disasters/</a:t>
            </a:r>
          </a:p>
        </p:txBody>
      </p:sp>
      <p:sp>
        <p:nvSpPr>
          <p:cNvPr id="5" name="Content Placeholder 4"/>
          <p:cNvSpPr>
            <a:spLocks noGrp="1"/>
          </p:cNvSpPr>
          <p:nvPr>
            <p:ph sz="half" idx="1"/>
          </p:nvPr>
        </p:nvSpPr>
        <p:spPr>
          <a:xfrm>
            <a:off x="457200" y="5382707"/>
            <a:ext cx="8229600" cy="1293248"/>
          </a:xfrm>
        </p:spPr>
        <p:txBody>
          <a:bodyPr>
            <a:normAutofit fontScale="92500"/>
          </a:bodyPr>
          <a:lstStyle/>
          <a:p>
            <a:r>
              <a:rPr lang="en-US" sz="1600" dirty="0"/>
              <a:t>“The frequency of Florida hurricanes with wind speeds greater than or equal to 100 knots is mapped in terms of the probability of occurrence during a 20 year exposure window. </a:t>
            </a:r>
          </a:p>
          <a:p>
            <a:r>
              <a:rPr lang="en-US" sz="1600" dirty="0"/>
              <a:t>These probabilistic estimates, based on 106 years of observations, illustrate that hurricanes with 100 knot winds occur more frequently in southern Florida, and gradually decrease in frequency towards northern Florida.”</a:t>
            </a:r>
          </a:p>
          <a:p>
            <a:endParaRPr lang="en-US" sz="1600" dirty="0"/>
          </a:p>
        </p:txBody>
      </p:sp>
      <p:pic>
        <p:nvPicPr>
          <p:cNvPr id="7" name="Content Placeholder 6" descr="probability-lg.gi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803" b="-3736"/>
          <a:stretch/>
        </p:blipFill>
        <p:spPr>
          <a:xfrm>
            <a:off x="1805088" y="1514612"/>
            <a:ext cx="5360970" cy="4036564"/>
          </a:xfrm>
        </p:spPr>
      </p:pic>
    </p:spTree>
    <p:extLst>
      <p:ext uri="{BB962C8B-B14F-4D97-AF65-F5344CB8AC3E}">
        <p14:creationId xmlns:p14="http://schemas.microsoft.com/office/powerpoint/2010/main" val="312890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95800" y="274638"/>
            <a:ext cx="4191000" cy="1143000"/>
          </a:xfrm>
        </p:spPr>
        <p:txBody>
          <a:bodyPr>
            <a:normAutofit/>
          </a:bodyPr>
          <a:lstStyle/>
          <a:p>
            <a:r>
              <a:rPr lang="en-US" dirty="0"/>
              <a:t>Forecast Accuracy</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Tropical_cyclone</a:t>
            </a:r>
            <a:endParaRPr lang="en-US" sz="1600" dirty="0">
              <a:solidFill>
                <a:srgbClr val="800000"/>
              </a:solidFill>
            </a:endParaRPr>
          </a:p>
        </p:txBody>
      </p:sp>
      <p:sp>
        <p:nvSpPr>
          <p:cNvPr id="5" name="Content Placeholder 4"/>
          <p:cNvSpPr>
            <a:spLocks noGrp="1"/>
          </p:cNvSpPr>
          <p:nvPr>
            <p:ph sz="half" idx="1"/>
          </p:nvPr>
        </p:nvSpPr>
        <p:spPr>
          <a:xfrm>
            <a:off x="242432" y="541982"/>
            <a:ext cx="4038600" cy="5903052"/>
          </a:xfrm>
        </p:spPr>
        <p:txBody>
          <a:bodyPr>
            <a:noAutofit/>
          </a:bodyPr>
          <a:lstStyle/>
          <a:p>
            <a:r>
              <a:rPr lang="en-US" sz="1400" dirty="0"/>
              <a:t>“Because of the forces that affect tropical cyclone tracks, accurate track predictions depend on determining the position and strength of high- and low-pressure areas, and predicting how those areas will change during the life of a tropical system. </a:t>
            </a:r>
          </a:p>
          <a:p>
            <a:r>
              <a:rPr lang="en-US" sz="1400" dirty="0"/>
              <a:t>The deep layer mean flow, or average wind through the depth of the troposphere, is considered the best tool in determining track direction and speed. </a:t>
            </a:r>
          </a:p>
          <a:p>
            <a:r>
              <a:rPr lang="en-US" sz="1400" dirty="0"/>
              <a:t>If storms are significantly sheared, use of wind speed measurements at a lower altitude, such as at the 70 </a:t>
            </a:r>
            <a:r>
              <a:rPr lang="en-US" sz="1400" dirty="0" err="1"/>
              <a:t>kPa</a:t>
            </a:r>
            <a:r>
              <a:rPr lang="en-US" sz="1400" dirty="0"/>
              <a:t> pressure surface (3,000 </a:t>
            </a:r>
            <a:r>
              <a:rPr lang="en-US" sz="1400" dirty="0" err="1"/>
              <a:t>metres</a:t>
            </a:r>
            <a:r>
              <a:rPr lang="en-US" sz="1400" dirty="0"/>
              <a:t> or 9,800 feet above sea level) will produce better predictions. </a:t>
            </a:r>
          </a:p>
          <a:p>
            <a:r>
              <a:rPr lang="en-US" sz="1400" dirty="0"/>
              <a:t>Tropical forecasters also consider smoothing out short-term wobbles of the storm as it allows them to determine a more accurate long-term trajectory.</a:t>
            </a:r>
          </a:p>
          <a:p>
            <a:r>
              <a:rPr lang="en-US" sz="1400" dirty="0">
                <a:solidFill>
                  <a:schemeClr val="tx1"/>
                </a:solidFill>
              </a:rPr>
              <a:t>High-speed computers and sophisticated simulation software allow forecasters to produce computer models that predict tropical cyclone tracks based on the future position and strength of high- and low-pressure systems. “</a:t>
            </a:r>
          </a:p>
        </p:txBody>
      </p:sp>
      <p:pic>
        <p:nvPicPr>
          <p:cNvPr id="7" name="Content Placeholder 6" descr="764px-NHC_Atlantic_Forecast_Error_Trends.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789" b="-1916"/>
          <a:stretch/>
        </p:blipFill>
        <p:spPr>
          <a:xfrm>
            <a:off x="4764763" y="1433117"/>
            <a:ext cx="3645115" cy="3025899"/>
          </a:xfrm>
        </p:spPr>
      </p:pic>
      <p:sp>
        <p:nvSpPr>
          <p:cNvPr id="8" name="TextBox 7"/>
          <p:cNvSpPr txBox="1"/>
          <p:nvPr/>
        </p:nvSpPr>
        <p:spPr>
          <a:xfrm>
            <a:off x="4411464" y="4463436"/>
            <a:ext cx="4363720" cy="2246769"/>
          </a:xfrm>
          <a:prstGeom prst="rect">
            <a:avLst/>
          </a:prstGeom>
          <a:noFill/>
        </p:spPr>
        <p:txBody>
          <a:bodyPr wrap="square" rtlCol="0">
            <a:spAutoFit/>
          </a:bodyPr>
          <a:lstStyle/>
          <a:p>
            <a:pPr marL="285750" indent="-285750">
              <a:buFont typeface="Arial"/>
              <a:buChar char="•"/>
            </a:pPr>
            <a:r>
              <a:rPr lang="en-US" sz="1400" dirty="0">
                <a:solidFill>
                  <a:srgbClr val="800000"/>
                </a:solidFill>
              </a:rPr>
              <a:t>“Combining forecast models with a wealth of data from Earth-orbiting satellites and other sensors, scientists have increased the accuracy of track forecasts over recent decades.</a:t>
            </a:r>
          </a:p>
          <a:p>
            <a:pPr marL="285750" indent="-285750">
              <a:buFont typeface="Arial"/>
              <a:buChar char="•"/>
            </a:pPr>
            <a:r>
              <a:rPr lang="en-US" sz="1400" dirty="0">
                <a:solidFill>
                  <a:srgbClr val="800000"/>
                </a:solidFill>
              </a:rPr>
              <a:t>However, scientists are not as skillful at predicting the intensity of tropical cyclones.</a:t>
            </a:r>
          </a:p>
          <a:p>
            <a:pPr marL="285750" indent="-285750">
              <a:buFont typeface="Arial"/>
              <a:buChar char="•"/>
            </a:pPr>
            <a:r>
              <a:rPr lang="en-US" sz="1400" dirty="0">
                <a:solidFill>
                  <a:srgbClr val="800000"/>
                </a:solidFill>
              </a:rPr>
              <a:t>The lack of improvement in intensity forecasting is attributed to the complexity of tropical systems and an incomplete understanding of factors that affect their development.”</a:t>
            </a:r>
          </a:p>
        </p:txBody>
      </p:sp>
    </p:spTree>
    <p:extLst>
      <p:ext uri="{BB962C8B-B14F-4D97-AF65-F5344CB8AC3E}">
        <p14:creationId xmlns:p14="http://schemas.microsoft.com/office/powerpoint/2010/main" val="566750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Long Term Activity Trends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Tropical_cyclone</a:t>
            </a:r>
            <a:endParaRPr lang="en-US" dirty="0"/>
          </a:p>
        </p:txBody>
      </p:sp>
      <p:sp>
        <p:nvSpPr>
          <p:cNvPr id="5" name="Content Placeholder 4"/>
          <p:cNvSpPr>
            <a:spLocks noGrp="1"/>
          </p:cNvSpPr>
          <p:nvPr>
            <p:ph sz="half" idx="1"/>
          </p:nvPr>
        </p:nvSpPr>
        <p:spPr>
          <a:xfrm>
            <a:off x="301086" y="1600200"/>
            <a:ext cx="4191000" cy="4525963"/>
          </a:xfrm>
        </p:spPr>
        <p:txBody>
          <a:bodyPr>
            <a:noAutofit/>
          </a:bodyPr>
          <a:lstStyle/>
          <a:p>
            <a:r>
              <a:rPr lang="en-US" sz="1600" dirty="0">
                <a:solidFill>
                  <a:schemeClr val="tx1"/>
                </a:solidFill>
              </a:rPr>
              <a:t>“The number and strength of Atlantic hurricanes may undergo a 50–70 year cycle, also known as the Atlantic </a:t>
            </a:r>
            <a:r>
              <a:rPr lang="en-US" sz="1600" dirty="0" err="1">
                <a:solidFill>
                  <a:schemeClr val="tx1"/>
                </a:solidFill>
              </a:rPr>
              <a:t>Multidecadal</a:t>
            </a:r>
            <a:r>
              <a:rPr lang="en-US" sz="1600" dirty="0">
                <a:solidFill>
                  <a:schemeClr val="tx1"/>
                </a:solidFill>
              </a:rPr>
              <a:t> Oscillation. </a:t>
            </a:r>
          </a:p>
          <a:p>
            <a:r>
              <a:rPr lang="en-US" sz="1600" dirty="0"/>
              <a:t>Nyberg et al. reconstructed Atlantic major hurricane activity back to the early 18th century and found five periods averaging 3–5 major hurricanes per year and lasting 40–60 years, and six other averaging 1.5–2.5 major hurricanes per year and lasting 10–20 years. </a:t>
            </a:r>
          </a:p>
          <a:p>
            <a:r>
              <a:rPr lang="en-US" sz="1600" dirty="0"/>
              <a:t>These periods are associated with the Atlantic </a:t>
            </a:r>
            <a:r>
              <a:rPr lang="en-US" sz="1600" dirty="0" err="1"/>
              <a:t>multidecadal</a:t>
            </a:r>
            <a:r>
              <a:rPr lang="en-US" sz="1600" dirty="0"/>
              <a:t> oscillation. </a:t>
            </a:r>
          </a:p>
          <a:p>
            <a:r>
              <a:rPr lang="en-US" sz="1600" dirty="0"/>
              <a:t>Throughout, a decadal oscillation related to solar irradiance was responsible for enhancing/dampening the number of major hurricanes by 1–2 per year.”</a:t>
            </a:r>
          </a:p>
          <a:p>
            <a:endParaRPr lang="en-US" sz="1600" dirty="0"/>
          </a:p>
        </p:txBody>
      </p:sp>
      <p:pic>
        <p:nvPicPr>
          <p:cNvPr id="7" name="Content Placeholder 6" descr="672px-Amo_timeseries_1856-present.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425" b="-5271"/>
          <a:stretch/>
        </p:blipFill>
        <p:spPr>
          <a:xfrm>
            <a:off x="4648200" y="1600200"/>
            <a:ext cx="4038600" cy="2343978"/>
          </a:xfrm>
        </p:spPr>
      </p:pic>
      <p:sp>
        <p:nvSpPr>
          <p:cNvPr id="9" name="TextBox 8"/>
          <p:cNvSpPr txBox="1"/>
          <p:nvPr/>
        </p:nvSpPr>
        <p:spPr>
          <a:xfrm>
            <a:off x="5098416" y="3912847"/>
            <a:ext cx="3520335" cy="830997"/>
          </a:xfrm>
          <a:prstGeom prst="rect">
            <a:avLst/>
          </a:prstGeom>
          <a:noFill/>
        </p:spPr>
        <p:txBody>
          <a:bodyPr wrap="square" rtlCol="0">
            <a:spAutoFit/>
          </a:bodyPr>
          <a:lstStyle/>
          <a:p>
            <a:pPr algn="ctr"/>
            <a:r>
              <a:rPr lang="en-US" sz="1600" dirty="0">
                <a:solidFill>
                  <a:srgbClr val="800000"/>
                </a:solidFill>
                <a:latin typeface="Helvetica Neue Light"/>
                <a:cs typeface="Helvetica Neue Light"/>
              </a:rPr>
              <a:t>Atlantic </a:t>
            </a:r>
            <a:r>
              <a:rPr lang="en-US" sz="1600" dirty="0" err="1">
                <a:solidFill>
                  <a:srgbClr val="800000"/>
                </a:solidFill>
                <a:latin typeface="Helvetica Neue Light"/>
                <a:cs typeface="Helvetica Neue Light"/>
              </a:rPr>
              <a:t>Multidecadal</a:t>
            </a:r>
            <a:r>
              <a:rPr lang="en-US" sz="1600" dirty="0">
                <a:solidFill>
                  <a:srgbClr val="800000"/>
                </a:solidFill>
                <a:latin typeface="Helvetica Neue Light"/>
                <a:cs typeface="Helvetica Neue Light"/>
              </a:rPr>
              <a:t> Oscillation </a:t>
            </a:r>
            <a:r>
              <a:rPr lang="en-US" sz="1600" dirty="0" err="1">
                <a:solidFill>
                  <a:srgbClr val="800000"/>
                </a:solidFill>
                <a:latin typeface="Helvetica Neue Light"/>
                <a:cs typeface="Helvetica Neue Light"/>
              </a:rPr>
              <a:t>Timeseries</a:t>
            </a:r>
            <a:r>
              <a:rPr lang="en-US" sz="1600" dirty="0">
                <a:solidFill>
                  <a:srgbClr val="800000"/>
                </a:solidFill>
                <a:latin typeface="Helvetica Neue Light"/>
                <a:cs typeface="Helvetica Neue Light"/>
              </a:rPr>
              <a:t>, 1856–2009</a:t>
            </a:r>
          </a:p>
          <a:p>
            <a:pPr algn="ctr"/>
            <a:endParaRPr lang="en-US" sz="1600" dirty="0">
              <a:solidFill>
                <a:srgbClr val="800000"/>
              </a:solidFill>
              <a:latin typeface="Helvetica Neue Light"/>
              <a:cs typeface="Helvetica Neue Light"/>
            </a:endParaRPr>
          </a:p>
        </p:txBody>
      </p:sp>
      <p:sp>
        <p:nvSpPr>
          <p:cNvPr id="10" name="TextBox 9"/>
          <p:cNvSpPr txBox="1"/>
          <p:nvPr/>
        </p:nvSpPr>
        <p:spPr>
          <a:xfrm>
            <a:off x="4648200" y="4622584"/>
            <a:ext cx="3970551" cy="2031325"/>
          </a:xfrm>
          <a:prstGeom prst="rect">
            <a:avLst/>
          </a:prstGeom>
          <a:noFill/>
        </p:spPr>
        <p:txBody>
          <a:bodyPr wrap="square" rtlCol="0">
            <a:spAutoFit/>
          </a:bodyPr>
          <a:lstStyle/>
          <a:p>
            <a:pPr marL="285750" indent="-285750">
              <a:buFont typeface="Arial"/>
              <a:buChar char="•"/>
            </a:pPr>
            <a:r>
              <a:rPr lang="en-US" sz="1400" dirty="0">
                <a:latin typeface="Helvetica Neue Light"/>
                <a:cs typeface="Helvetica Neue Light"/>
              </a:rPr>
              <a:t>“The combined effects of ship destruction and remote landfall severely limit the number of intense hurricanes in the official record before the era of hurricane reconnaissance aircraft and satellite meteorology. </a:t>
            </a:r>
          </a:p>
          <a:p>
            <a:pPr marL="285750" indent="-285750">
              <a:buFont typeface="Arial"/>
              <a:buChar char="•"/>
            </a:pPr>
            <a:r>
              <a:rPr lang="en-US" sz="1400" dirty="0">
                <a:latin typeface="Helvetica Neue Light"/>
                <a:cs typeface="Helvetica Neue Light"/>
              </a:rPr>
              <a:t>Although the record shows a distinct increase in the number and strength of intense hurricanes, therefore, experts regard the early data as suspect.”</a:t>
            </a:r>
          </a:p>
        </p:txBody>
      </p:sp>
    </p:spTree>
    <p:extLst>
      <p:ext uri="{BB962C8B-B14F-4D97-AF65-F5344CB8AC3E}">
        <p14:creationId xmlns:p14="http://schemas.microsoft.com/office/powerpoint/2010/main" val="4573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fontScale="90000"/>
          </a:bodyPr>
          <a:lstStyle/>
          <a:p>
            <a:r>
              <a:rPr lang="en-US" dirty="0"/>
              <a:t>Recent Activity Trends</a:t>
            </a:r>
            <a:br>
              <a:rPr lang="en-US" dirty="0"/>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Tropical_cyclone</a:t>
            </a:r>
            <a:endParaRPr lang="en-US" dirty="0"/>
          </a:p>
        </p:txBody>
      </p:sp>
      <p:sp>
        <p:nvSpPr>
          <p:cNvPr id="4" name="Content Placeholder 3"/>
          <p:cNvSpPr>
            <a:spLocks noGrp="1"/>
          </p:cNvSpPr>
          <p:nvPr>
            <p:ph sz="half" idx="1"/>
          </p:nvPr>
        </p:nvSpPr>
        <p:spPr>
          <a:xfrm>
            <a:off x="326468" y="554232"/>
            <a:ext cx="4038600" cy="5683938"/>
          </a:xfrm>
        </p:spPr>
        <p:txBody>
          <a:bodyPr>
            <a:noAutofit/>
          </a:bodyPr>
          <a:lstStyle/>
          <a:p>
            <a:r>
              <a:rPr lang="en-US" sz="1400" dirty="0"/>
              <a:t>“While the number of storms in the Atlantic has increased since 1995, there is no obvious global trend</a:t>
            </a:r>
          </a:p>
          <a:p>
            <a:r>
              <a:rPr lang="en-US" sz="1400" dirty="0"/>
              <a:t>the annual number of tropical cyclones worldwide remains about 87 ± 10 (Between 77 and 97 tropical cyclones annually). </a:t>
            </a:r>
          </a:p>
          <a:p>
            <a:r>
              <a:rPr lang="en-US" sz="1400" dirty="0"/>
              <a:t>However, the ability of climatologists to make long-term data analysis in certain basins is limited by the lack of reliable historical data in some basins, primarily in the Southern Hemisphere.</a:t>
            </a:r>
          </a:p>
          <a:p>
            <a:r>
              <a:rPr lang="en-US" sz="1400" dirty="0">
                <a:solidFill>
                  <a:schemeClr val="tx1"/>
                </a:solidFill>
              </a:rPr>
              <a:t>In spite of that, there is some evidence that the intensity of hurricanes is increasing. </a:t>
            </a:r>
          </a:p>
          <a:p>
            <a:r>
              <a:rPr lang="en-US" sz="1400" dirty="0">
                <a:solidFill>
                  <a:schemeClr val="tx1"/>
                </a:solidFill>
              </a:rPr>
              <a:t>Kerry Emanuel stated, ‘Records of hurricane activity worldwide show an upswing of both the maximum wind speed in and the duration of hurricanes.’</a:t>
            </a:r>
          </a:p>
          <a:p>
            <a:r>
              <a:rPr lang="en-US" sz="1400" dirty="0"/>
              <a:t>Furthermore, ‘the energy released by the average hurricane (again considering all hurricanes worldwide) seems to have increased by around 70% in the past 30 years or so, corresponding to about a 15% increase in the maximum wind speed and a 60% increase in storm lifetime.’”</a:t>
            </a:r>
          </a:p>
          <a:p>
            <a:endParaRPr lang="en-US" sz="1400" dirty="0"/>
          </a:p>
        </p:txBody>
      </p:sp>
      <p:pic>
        <p:nvPicPr>
          <p:cNvPr id="6" name="Content Placeholder 5" descr="679px-NOAA_ACE_index_1950-2004_RGB.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628" b="-2567"/>
          <a:stretch/>
        </p:blipFill>
        <p:spPr>
          <a:xfrm>
            <a:off x="4648200" y="1344696"/>
            <a:ext cx="4038600" cy="2726858"/>
          </a:xfrm>
        </p:spPr>
      </p:pic>
      <p:sp>
        <p:nvSpPr>
          <p:cNvPr id="8" name="Rectangle 7"/>
          <p:cNvSpPr/>
          <p:nvPr/>
        </p:nvSpPr>
        <p:spPr>
          <a:xfrm>
            <a:off x="4648200" y="4102763"/>
            <a:ext cx="3993308" cy="461665"/>
          </a:xfrm>
          <a:prstGeom prst="rect">
            <a:avLst/>
          </a:prstGeom>
        </p:spPr>
        <p:txBody>
          <a:bodyPr wrap="square">
            <a:spAutoFit/>
          </a:bodyPr>
          <a:lstStyle/>
          <a:p>
            <a:pPr algn="ctr"/>
            <a:r>
              <a:rPr lang="en-US" sz="1200" dirty="0">
                <a:solidFill>
                  <a:srgbClr val="800000"/>
                </a:solidFill>
                <a:latin typeface="Helvetica Neue Light"/>
                <a:cs typeface="Helvetica Neue Light"/>
              </a:rPr>
              <a:t>“Atlantic </a:t>
            </a:r>
            <a:r>
              <a:rPr lang="en-US" sz="1200" dirty="0" err="1">
                <a:solidFill>
                  <a:srgbClr val="800000"/>
                </a:solidFill>
                <a:latin typeface="Helvetica Neue Light"/>
                <a:cs typeface="Helvetica Neue Light"/>
              </a:rPr>
              <a:t>Multidecadal</a:t>
            </a:r>
            <a:r>
              <a:rPr lang="en-US" sz="1200" dirty="0">
                <a:solidFill>
                  <a:srgbClr val="800000"/>
                </a:solidFill>
                <a:latin typeface="Helvetica Neue Light"/>
                <a:cs typeface="Helvetica Neue Light"/>
              </a:rPr>
              <a:t> Cycle since 1950, using accumulated cyclone energy (ACE)”</a:t>
            </a:r>
          </a:p>
        </p:txBody>
      </p:sp>
      <p:sp>
        <p:nvSpPr>
          <p:cNvPr id="10" name="TextBox 9"/>
          <p:cNvSpPr txBox="1"/>
          <p:nvPr/>
        </p:nvSpPr>
        <p:spPr>
          <a:xfrm>
            <a:off x="4528819" y="4781310"/>
            <a:ext cx="4346139" cy="2031325"/>
          </a:xfrm>
          <a:prstGeom prst="rect">
            <a:avLst/>
          </a:prstGeom>
          <a:noFill/>
        </p:spPr>
        <p:txBody>
          <a:bodyPr wrap="square" rtlCol="0">
            <a:spAutoFit/>
          </a:bodyPr>
          <a:lstStyle/>
          <a:p>
            <a:pPr marL="285750" indent="-285750">
              <a:buFont typeface="Arial"/>
              <a:buChar char="•"/>
            </a:pPr>
            <a:r>
              <a:rPr lang="en-US" sz="1400" dirty="0">
                <a:latin typeface="Helvetica Neue Light"/>
                <a:cs typeface="Helvetica Neue Light"/>
              </a:rPr>
              <a:t>“Atlantic storms are becoming more destructive financially, as evidenced by the fact that five of the ten most expensive storms in United States history have occurred since 1990. </a:t>
            </a:r>
          </a:p>
          <a:p>
            <a:pPr marL="285750" indent="-285750">
              <a:buFont typeface="Arial"/>
              <a:buChar char="•"/>
            </a:pPr>
            <a:r>
              <a:rPr lang="en-US" sz="1400" dirty="0">
                <a:latin typeface="Helvetica Neue Light"/>
                <a:cs typeface="Helvetica Neue Light"/>
              </a:rPr>
              <a:t>According to the World Meteorological Organization, "recent increase in societal impact from tropical cyclones has been caused largely by rising concentrations of population and infrastructure in coastal regions.”</a:t>
            </a:r>
          </a:p>
        </p:txBody>
      </p:sp>
    </p:spTree>
    <p:extLst>
      <p:ext uri="{BB962C8B-B14F-4D97-AF65-F5344CB8AC3E}">
        <p14:creationId xmlns:p14="http://schemas.microsoft.com/office/powerpoint/2010/main" val="40598329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Influence of Global Warming</a:t>
            </a:r>
            <a:br>
              <a:rPr lang="en-US" dirty="0"/>
            </a:br>
            <a:r>
              <a:rPr lang="en-US" sz="2700" dirty="0">
                <a:solidFill>
                  <a:srgbClr val="800000"/>
                </a:solidFill>
              </a:rPr>
              <a:t>(controversial)</a:t>
            </a:r>
            <a:br>
              <a:rPr lang="en-US" sz="2700" dirty="0">
                <a:solidFill>
                  <a:srgbClr val="800000"/>
                </a:solidFill>
              </a:rPr>
            </a:br>
            <a:r>
              <a:rPr lang="en-US" sz="1600" dirty="0">
                <a:solidFill>
                  <a:srgbClr val="800000"/>
                </a:solidFill>
              </a:rPr>
              <a:t>http://</a:t>
            </a:r>
            <a:r>
              <a:rPr lang="en-US" sz="1600" dirty="0" err="1">
                <a:solidFill>
                  <a:srgbClr val="800000"/>
                </a:solidFill>
              </a:rPr>
              <a:t>en.wikipedia.org</a:t>
            </a:r>
            <a:r>
              <a:rPr lang="en-US" sz="1600" dirty="0">
                <a:solidFill>
                  <a:srgbClr val="800000"/>
                </a:solidFill>
              </a:rPr>
              <a:t>/wiki/</a:t>
            </a:r>
            <a:r>
              <a:rPr lang="en-US" sz="1600" dirty="0" err="1">
                <a:solidFill>
                  <a:srgbClr val="800000"/>
                </a:solidFill>
              </a:rPr>
              <a:t>Tropical_cyclone</a:t>
            </a:r>
            <a:endParaRPr lang="en-US" sz="2700" dirty="0"/>
          </a:p>
        </p:txBody>
      </p:sp>
      <p:sp>
        <p:nvSpPr>
          <p:cNvPr id="6" name="Content Placeholder 5"/>
          <p:cNvSpPr>
            <a:spLocks noGrp="1"/>
          </p:cNvSpPr>
          <p:nvPr>
            <p:ph idx="1"/>
          </p:nvPr>
        </p:nvSpPr>
        <p:spPr/>
        <p:txBody>
          <a:bodyPr>
            <a:noAutofit/>
          </a:bodyPr>
          <a:lstStyle/>
          <a:p>
            <a:r>
              <a:rPr lang="en-US" sz="1600" dirty="0"/>
              <a:t>According to IPCC  2012, "attribution of single extreme events to anthropogenic climate change is challenging”.</a:t>
            </a:r>
          </a:p>
          <a:p>
            <a:r>
              <a:rPr lang="en-US" sz="1600" dirty="0"/>
              <a:t>On one hand, the report said that there is "medium evidence" that long-term trends in normalized losses have not been attributed to tropical and </a:t>
            </a:r>
            <a:r>
              <a:rPr lang="en-US" sz="1600" dirty="0" err="1"/>
              <a:t>extratropical</a:t>
            </a:r>
            <a:r>
              <a:rPr lang="en-US" sz="1600" dirty="0"/>
              <a:t> [winter] storms. </a:t>
            </a:r>
          </a:p>
          <a:p>
            <a:r>
              <a:rPr lang="en-US" sz="1600" dirty="0"/>
              <a:t>On the other hand, the report also noted that much more research is needed in part due to "confounding factors" that might have increased losses, such as increased population and development in at-risk areas, and those that might have decreased losses, such as better forecasting, emergency alert systems, emergency management, building codes, and near-instantaneous media coverage of weather emergencies.</a:t>
            </a:r>
          </a:p>
          <a:p>
            <a:r>
              <a:rPr lang="en-US" sz="1600" dirty="0"/>
              <a:t>The report also noted that storm surges are already worse due to sea level rise, and that </a:t>
            </a:r>
            <a:r>
              <a:rPr lang="en-US" sz="1600" dirty="0" err="1"/>
              <a:t>windspeed</a:t>
            </a:r>
            <a:r>
              <a:rPr lang="en-US" sz="1600" dirty="0"/>
              <a:t> of tropical cyclones will likely increase, as will total rainfall in extreme events.</a:t>
            </a:r>
          </a:p>
          <a:p>
            <a:r>
              <a:rPr lang="en-US" sz="1600" dirty="0"/>
              <a:t>Other reports indicate that there is evidence for a causal connection. </a:t>
            </a:r>
          </a:p>
          <a:p>
            <a:r>
              <a:rPr lang="en-US" sz="1600" dirty="0"/>
              <a:t>The U.S. National Oceanic and Atmospheric Administration Geophysical Fluid Dynamics Laboratory performed a simulation to determine if there is a statistical trend in the frequency or strength of tropical cyclones over time. </a:t>
            </a:r>
          </a:p>
          <a:p>
            <a:r>
              <a:rPr lang="en-US" sz="1600" dirty="0"/>
              <a:t>The simulation concluded "the strongest hurricanes in the present climate may be upstaged by even more intense hurricanes over the next century as the earth's climate is warmed by increasing levels of greenhouse gases in the atmosphere”.</a:t>
            </a:r>
          </a:p>
          <a:p>
            <a:endParaRPr lang="en-US" sz="1600" dirty="0"/>
          </a:p>
        </p:txBody>
      </p:sp>
    </p:spTree>
    <p:extLst>
      <p:ext uri="{BB962C8B-B14F-4D97-AF65-F5344CB8AC3E}">
        <p14:creationId xmlns:p14="http://schemas.microsoft.com/office/powerpoint/2010/main" val="7325240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Remote Observations</a:t>
            </a:r>
          </a:p>
        </p:txBody>
      </p:sp>
      <p:sp>
        <p:nvSpPr>
          <p:cNvPr id="5" name="Content Placeholder 4"/>
          <p:cNvSpPr>
            <a:spLocks noGrp="1"/>
          </p:cNvSpPr>
          <p:nvPr>
            <p:ph idx="1"/>
          </p:nvPr>
        </p:nvSpPr>
        <p:spPr/>
        <p:txBody>
          <a:bodyPr>
            <a:normAutofit/>
          </a:bodyPr>
          <a:lstStyle/>
          <a:p>
            <a:r>
              <a:rPr lang="en-US" sz="1600" dirty="0"/>
              <a:t>“Intense tropical cyclones pose a particular observation challenge, as they are a dangerous oceanic phenomenon, and weather stations, being relatively sparse, are rarely available on the site of the storm itself.</a:t>
            </a:r>
          </a:p>
          <a:p>
            <a:r>
              <a:rPr lang="en-US" sz="1600" dirty="0"/>
              <a:t>In general, surface observations are available only if the storm is passing over an island or a coastal area, or if there is a nearby ship. </a:t>
            </a:r>
          </a:p>
          <a:p>
            <a:r>
              <a:rPr lang="en-US" sz="1600" dirty="0"/>
              <a:t>Real-time measurements are usually taken in the periphery of the cyclone, where conditions are less catastrophic and its true strength cannot be evaluated. </a:t>
            </a:r>
          </a:p>
          <a:p>
            <a:r>
              <a:rPr lang="en-US" sz="1600" dirty="0"/>
              <a:t>For this reason, there are teams of meteorologists that move into the path of tropical cyclones to help evaluate their strength at the point of landfall.</a:t>
            </a:r>
          </a:p>
          <a:p>
            <a:r>
              <a:rPr lang="en-US" sz="1600" dirty="0"/>
              <a:t>Tropical cyclones far from land are tracked by weather satellites capturing visible and infrared images from space, usually at half-hour to quarter-hour intervals. </a:t>
            </a:r>
          </a:p>
          <a:p>
            <a:r>
              <a:rPr lang="en-US" sz="1600" dirty="0"/>
              <a:t>As a storm approaches land, it can be observed by land-based Doppler weather radar. </a:t>
            </a:r>
          </a:p>
          <a:p>
            <a:r>
              <a:rPr lang="en-US" sz="1600" dirty="0"/>
              <a:t>Radar plays a crucial role around landfall by showing a storm's location and intensity every several minutes.”</a:t>
            </a:r>
          </a:p>
        </p:txBody>
      </p:sp>
    </p:spTree>
    <p:extLst>
      <p:ext uri="{BB962C8B-B14F-4D97-AF65-F5344CB8AC3E}">
        <p14:creationId xmlns:p14="http://schemas.microsoft.com/office/powerpoint/2010/main" val="2065564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3100" dirty="0"/>
              <a:t>The East Coast “Bomb Cyclone” January 4,  2018</a:t>
            </a:r>
            <a:br>
              <a:rPr lang="en-US" dirty="0"/>
            </a:br>
            <a:r>
              <a:rPr lang="en-US" sz="2700" dirty="0">
                <a:solidFill>
                  <a:srgbClr val="081EFF"/>
                </a:solidFill>
              </a:rPr>
              <a:t>A different kind of cold weather vortex</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2175"/>
            <a:ext cx="9144000" cy="4787435"/>
          </a:xfrm>
          <a:prstGeom prst="rect">
            <a:avLst/>
          </a:prstGeom>
        </p:spPr>
      </p:pic>
    </p:spTree>
    <p:extLst>
      <p:ext uri="{BB962C8B-B14F-4D97-AF65-F5344CB8AC3E}">
        <p14:creationId xmlns:p14="http://schemas.microsoft.com/office/powerpoint/2010/main" val="5109097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Bomb Cyclone Details</a:t>
            </a:r>
          </a:p>
        </p:txBody>
      </p:sp>
      <p:sp>
        <p:nvSpPr>
          <p:cNvPr id="5" name="Content Placeholder 4"/>
          <p:cNvSpPr txBox="1">
            <a:spLocks noGrp="1"/>
          </p:cNvSpPr>
          <p:nvPr>
            <p:ph idx="1"/>
          </p:nvPr>
        </p:nvSpPr>
        <p:spPr>
          <a:xfrm>
            <a:off x="457200" y="1600200"/>
            <a:ext cx="8229600" cy="4912114"/>
          </a:xfrm>
          <a:prstGeom prst="rect">
            <a:avLst/>
          </a:prstGeom>
          <a:noFill/>
        </p:spPr>
        <p:txBody>
          <a:bodyPr wrap="square" rtlCol="0">
            <a:spAutoFit/>
          </a:bodyPr>
          <a:lstStyle/>
          <a:p>
            <a:r>
              <a:rPr lang="en-US" sz="1800" dirty="0"/>
              <a:t>The National Oceanic and Atmospheric Administration (NOAA) GOES-16 satellite caught a dramatic view of the bomb cyclone moving up the East Coast on Jan. 4, 2017. </a:t>
            </a:r>
          </a:p>
          <a:p>
            <a:r>
              <a:rPr lang="en-US" sz="1800" dirty="0"/>
              <a:t>The powerful nor'easter struck coastal areas with heavy snow and strong winds, from Florida to Maine. </a:t>
            </a:r>
          </a:p>
          <a:p>
            <a:r>
              <a:rPr lang="en-US" sz="1800" dirty="0"/>
              <a:t>Notice the long line of clouds stretching over a thousand miles south of the storm, which is drawing moisture all the way from deep in the Caribbean.</a:t>
            </a:r>
          </a:p>
          <a:p>
            <a:r>
              <a:rPr lang="en-US" sz="1800" dirty="0"/>
              <a:t>Why is it called a "bomb cyclone"? Meteorologists say that a storm undergoes "</a:t>
            </a:r>
            <a:r>
              <a:rPr lang="en-US" sz="1800" dirty="0" err="1"/>
              <a:t>bombogenesis</a:t>
            </a:r>
            <a:r>
              <a:rPr lang="en-US" sz="1800" dirty="0"/>
              <a:t>" when it rapidly intensifies over a short period. </a:t>
            </a:r>
          </a:p>
          <a:p>
            <a:r>
              <a:rPr lang="en-US" sz="1800" dirty="0"/>
              <a:t>More precisely, it's a mid-latitude cyclone that sees its central pressure drop 24 millibars or more within 24 hours, in this case to about 950 </a:t>
            </a:r>
            <a:r>
              <a:rPr lang="en-US" sz="1800" dirty="0" err="1"/>
              <a:t>hPa</a:t>
            </a:r>
            <a:r>
              <a:rPr lang="en-US" sz="1800" dirty="0"/>
              <a:t>.</a:t>
            </a:r>
          </a:p>
          <a:p>
            <a:r>
              <a:rPr lang="en-US" sz="1800" dirty="0"/>
              <a:t>Storms like this typically bring heavy precipitation, strong winds, and coastal storm surge and are common along the East Coast during the winter months. </a:t>
            </a:r>
          </a:p>
          <a:p>
            <a:r>
              <a:rPr lang="en-US" sz="1800" dirty="0"/>
              <a:t>The Geostationary Operational Environmental Satellite (GOES) – R Series is a collaborative development and acquisition effort between NOAA and NASA. </a:t>
            </a:r>
          </a:p>
          <a:p>
            <a:r>
              <a:rPr lang="en-US" sz="1800" i="1" dirty="0"/>
              <a:t>Image Credit: NOAA/CIRA</a:t>
            </a:r>
            <a:endParaRPr lang="en-US" sz="1800" dirty="0"/>
          </a:p>
        </p:txBody>
      </p:sp>
    </p:spTree>
    <p:extLst>
      <p:ext uri="{BB962C8B-B14F-4D97-AF65-F5344CB8AC3E}">
        <p14:creationId xmlns:p14="http://schemas.microsoft.com/office/powerpoint/2010/main" val="12199088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495800" y="274638"/>
            <a:ext cx="4191000" cy="1143000"/>
          </a:xfrm>
        </p:spPr>
        <p:txBody>
          <a:bodyPr/>
          <a:lstStyle/>
          <a:p>
            <a:r>
              <a:rPr lang="en-US" dirty="0"/>
              <a:t>Hurricane Hunters</a:t>
            </a:r>
          </a:p>
        </p:txBody>
      </p:sp>
      <p:sp>
        <p:nvSpPr>
          <p:cNvPr id="6" name="Content Placeholder 5"/>
          <p:cNvSpPr>
            <a:spLocks noGrp="1"/>
          </p:cNvSpPr>
          <p:nvPr>
            <p:ph sz="half" idx="1"/>
          </p:nvPr>
        </p:nvSpPr>
        <p:spPr>
          <a:xfrm>
            <a:off x="335810" y="498250"/>
            <a:ext cx="4038600" cy="6160138"/>
          </a:xfrm>
        </p:spPr>
        <p:txBody>
          <a:bodyPr>
            <a:noAutofit/>
          </a:bodyPr>
          <a:lstStyle/>
          <a:p>
            <a:r>
              <a:rPr lang="en-US" sz="1400" dirty="0"/>
              <a:t>“In situ measurements, in real-time, can be taken by sending specially equipped reconnaissance flights into the cyclone. </a:t>
            </a:r>
          </a:p>
          <a:p>
            <a:r>
              <a:rPr lang="en-US" sz="1400" dirty="0"/>
              <a:t>In the Atlantic basin, these flights are regularly flown by United States government hurricane hunters.</a:t>
            </a:r>
          </a:p>
          <a:p>
            <a:r>
              <a:rPr lang="en-US" sz="1400" dirty="0"/>
              <a:t>The aircraft used are WC-130 Hercules and WP-3D </a:t>
            </a:r>
            <a:r>
              <a:rPr lang="en-US" sz="1400" dirty="0" err="1"/>
              <a:t>Orions</a:t>
            </a:r>
            <a:r>
              <a:rPr lang="en-US" sz="1400" dirty="0"/>
              <a:t>, both four-engine turboprop cargo aircraft. </a:t>
            </a:r>
          </a:p>
          <a:p>
            <a:r>
              <a:rPr lang="en-US" sz="1400" dirty="0"/>
              <a:t>These aircraft fly directly into the cyclone and take direct and remote-sensing measurements. </a:t>
            </a:r>
          </a:p>
          <a:p>
            <a:r>
              <a:rPr lang="en-US" sz="1400" dirty="0"/>
              <a:t>The aircraft also launch GPS </a:t>
            </a:r>
            <a:r>
              <a:rPr lang="en-US" sz="1400" dirty="0" err="1"/>
              <a:t>dropsondes</a:t>
            </a:r>
            <a:r>
              <a:rPr lang="en-US" sz="1400" dirty="0"/>
              <a:t> inside the cyclone. </a:t>
            </a:r>
          </a:p>
          <a:p>
            <a:r>
              <a:rPr lang="en-US" sz="1400" dirty="0"/>
              <a:t>These </a:t>
            </a:r>
            <a:r>
              <a:rPr lang="en-US" sz="1400" dirty="0" err="1"/>
              <a:t>sondes</a:t>
            </a:r>
            <a:r>
              <a:rPr lang="en-US" sz="1400" dirty="0"/>
              <a:t> measure temperature, humidity, pressure, and especially winds between flight level and the ocean's surface. </a:t>
            </a:r>
          </a:p>
          <a:p>
            <a:r>
              <a:rPr lang="en-US" sz="1400" dirty="0"/>
              <a:t>A new era in hurricane observation began when a remotely piloted </a:t>
            </a:r>
            <a:r>
              <a:rPr lang="en-US" sz="1400" dirty="0" err="1"/>
              <a:t>Aerosonde</a:t>
            </a:r>
            <a:r>
              <a:rPr lang="en-US" sz="1400" dirty="0"/>
              <a:t>, a small drone aircraft, was flown through Tropical Storm Ophelia as it passed Virginia's Eastern Shore during the 2005 hurricane season. </a:t>
            </a:r>
          </a:p>
          <a:p>
            <a:r>
              <a:rPr lang="en-US" sz="1400" dirty="0"/>
              <a:t>A similar mission was also completed successfully in the western Pacific ocean. </a:t>
            </a:r>
          </a:p>
          <a:p>
            <a:r>
              <a:rPr lang="en-US" sz="1400" dirty="0"/>
              <a:t>This demonstrated a new way to probe the storms at low altitudes that human pilots seldom dare.”</a:t>
            </a:r>
          </a:p>
          <a:p>
            <a:endParaRPr lang="en-US" sz="1400" dirty="0"/>
          </a:p>
          <a:p>
            <a:endParaRPr lang="en-US" sz="1400" dirty="0"/>
          </a:p>
        </p:txBody>
      </p:sp>
      <p:pic>
        <p:nvPicPr>
          <p:cNvPr id="9" name="Picture 8" descr="Hurricane_Hunte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4563" y="1326075"/>
            <a:ext cx="882237" cy="957914"/>
          </a:xfrm>
          <a:prstGeom prst="rect">
            <a:avLst/>
          </a:prstGeom>
        </p:spPr>
      </p:pic>
      <p:pic>
        <p:nvPicPr>
          <p:cNvPr id="10" name="Picture 9" descr="plan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2852" y="1837191"/>
            <a:ext cx="2917450" cy="1515192"/>
          </a:xfrm>
          <a:prstGeom prst="rect">
            <a:avLst/>
          </a:prstGeom>
        </p:spPr>
      </p:pic>
      <p:pic>
        <p:nvPicPr>
          <p:cNvPr id="12" name="Picture 11" descr="wave-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151" y="4734646"/>
            <a:ext cx="2821487" cy="1923741"/>
          </a:xfrm>
          <a:prstGeom prst="rect">
            <a:avLst/>
          </a:prstGeom>
        </p:spPr>
      </p:pic>
      <p:pic>
        <p:nvPicPr>
          <p:cNvPr id="11" name="Picture 10" descr="wave-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7364" y="3127089"/>
            <a:ext cx="2857695" cy="1948428"/>
          </a:xfrm>
          <a:prstGeom prst="rect">
            <a:avLst/>
          </a:prstGeom>
        </p:spPr>
      </p:pic>
    </p:spTree>
    <p:extLst>
      <p:ext uri="{BB962C8B-B14F-4D97-AF65-F5344CB8AC3E}">
        <p14:creationId xmlns:p14="http://schemas.microsoft.com/office/powerpoint/2010/main" val="1339470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Tropical Cyclones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Tropical_cyclone</a:t>
            </a:r>
            <a:endParaRPr lang="en-US" sz="1800" dirty="0">
              <a:solidFill>
                <a:srgbClr val="800000"/>
              </a:solidFill>
            </a:endParaRPr>
          </a:p>
        </p:txBody>
      </p:sp>
      <p:sp>
        <p:nvSpPr>
          <p:cNvPr id="3" name="Content Placeholder 2"/>
          <p:cNvSpPr>
            <a:spLocks noGrp="1"/>
          </p:cNvSpPr>
          <p:nvPr>
            <p:ph idx="1"/>
          </p:nvPr>
        </p:nvSpPr>
        <p:spPr/>
        <p:txBody>
          <a:bodyPr>
            <a:noAutofit/>
          </a:bodyPr>
          <a:lstStyle/>
          <a:p>
            <a:r>
              <a:rPr lang="en-US" sz="1600" dirty="0">
                <a:solidFill>
                  <a:schemeClr val="tx1"/>
                </a:solidFill>
              </a:rPr>
              <a:t>“A tropical cyclone is a rapidly-rotating storm system characterized by a low-pressure center, strong winds, and a spiral arrangement of thunderstorms that produce heavy rain. </a:t>
            </a:r>
          </a:p>
          <a:p>
            <a:r>
              <a:rPr lang="en-US" sz="1600" dirty="0"/>
              <a:t>Depending on its location and strength, a tropical cyclone is referred to by names such as hurricane (/ˈ</a:t>
            </a:r>
            <a:r>
              <a:rPr lang="en-US" sz="1600" dirty="0" err="1"/>
              <a:t>hʌrɨkeɪn</a:t>
            </a:r>
            <a:r>
              <a:rPr lang="en-US" sz="1600" dirty="0"/>
              <a:t>/ or /ˈ</a:t>
            </a:r>
            <a:r>
              <a:rPr lang="en-US" sz="1600" dirty="0" err="1"/>
              <a:t>hʌrɨkən</a:t>
            </a:r>
            <a:r>
              <a:rPr lang="en-US" sz="1600" dirty="0"/>
              <a:t>/), typhoon /</a:t>
            </a:r>
            <a:r>
              <a:rPr lang="en-US" sz="1600" dirty="0" err="1"/>
              <a:t>taɪˈfuːn</a:t>
            </a:r>
            <a:r>
              <a:rPr lang="en-US" sz="1600" dirty="0"/>
              <a:t>/, tropical storm, cyclonic storm, tropical depression, and simply cyclone.</a:t>
            </a:r>
          </a:p>
          <a:p>
            <a:r>
              <a:rPr lang="en-US" sz="1600" dirty="0"/>
              <a:t>Tropical cyclones typically form over large bodies of relatively warm water. </a:t>
            </a:r>
          </a:p>
          <a:p>
            <a:r>
              <a:rPr lang="en-US" sz="1600" dirty="0"/>
              <a:t>They derive their energy from the evaporation of water from the ocean surface, which ultimately re-condenses into clouds and rain when moist air rises and cools to saturation. </a:t>
            </a:r>
          </a:p>
          <a:p>
            <a:r>
              <a:rPr lang="en-US" sz="1600" dirty="0"/>
              <a:t>This energy source differs from that of mid-latitude cyclonic storms, such as nor'easters and European windstorms, which are fueled primarily by horizontal temperature contrasts. </a:t>
            </a:r>
          </a:p>
          <a:p>
            <a:r>
              <a:rPr lang="en-US" sz="1600" dirty="0"/>
              <a:t>The strong rotating winds of a tropical cyclone are a result of the (partial) conservation of angular momentum imparted by the Earth's rotation as air flows inwards toward the axis of rotation. </a:t>
            </a:r>
          </a:p>
          <a:p>
            <a:r>
              <a:rPr lang="en-US" sz="1600" dirty="0">
                <a:solidFill>
                  <a:schemeClr val="tx1"/>
                </a:solidFill>
              </a:rPr>
              <a:t>As a result, they rarely form within 5° of the equator.</a:t>
            </a:r>
          </a:p>
          <a:p>
            <a:r>
              <a:rPr lang="en-US" sz="1600" dirty="0"/>
              <a:t>Tropical cyclones are typically between 100 and 4,000 km (62 and 2,500 mi) in diameter.”</a:t>
            </a:r>
          </a:p>
          <a:p>
            <a:endParaRPr lang="en-US" sz="1600" dirty="0"/>
          </a:p>
        </p:txBody>
      </p:sp>
    </p:spTree>
    <p:extLst>
      <p:ext uri="{BB962C8B-B14F-4D97-AF65-F5344CB8AC3E}">
        <p14:creationId xmlns:p14="http://schemas.microsoft.com/office/powerpoint/2010/main" val="37744954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360" y="274638"/>
            <a:ext cx="4578186" cy="1143000"/>
          </a:xfrm>
        </p:spPr>
        <p:txBody>
          <a:bodyPr>
            <a:normAutofit fontScale="90000"/>
          </a:bodyPr>
          <a:lstStyle/>
          <a:p>
            <a:r>
              <a:rPr lang="en-US" sz="2700" dirty="0"/>
              <a:t>History of the Hurricane Hunters</a:t>
            </a:r>
            <a:br>
              <a:rPr lang="en-US" sz="2700" dirty="0"/>
            </a:br>
            <a:r>
              <a:rPr lang="en-US" sz="1800" dirty="0">
                <a:solidFill>
                  <a:srgbClr val="800000"/>
                </a:solidFill>
              </a:rPr>
              <a:t>53</a:t>
            </a:r>
            <a:r>
              <a:rPr lang="en-US" sz="1800" baseline="30000" dirty="0">
                <a:solidFill>
                  <a:srgbClr val="800000"/>
                </a:solidFill>
              </a:rPr>
              <a:t>rd</a:t>
            </a:r>
            <a:r>
              <a:rPr lang="en-US" sz="1800" dirty="0">
                <a:solidFill>
                  <a:srgbClr val="800000"/>
                </a:solidFill>
              </a:rPr>
              <a:t> Weather </a:t>
            </a:r>
            <a:r>
              <a:rPr lang="en-US" sz="1800" dirty="0" err="1">
                <a:solidFill>
                  <a:srgbClr val="800000"/>
                </a:solidFill>
              </a:rPr>
              <a:t>Reconaissance</a:t>
            </a:r>
            <a:r>
              <a:rPr lang="en-US" sz="1800" dirty="0">
                <a:solidFill>
                  <a:srgbClr val="800000"/>
                </a:solidFill>
              </a:rPr>
              <a:t> Squadron (USAF)</a:t>
            </a:r>
          </a:p>
        </p:txBody>
      </p:sp>
      <p:sp>
        <p:nvSpPr>
          <p:cNvPr id="7" name="TextBox 6"/>
          <p:cNvSpPr txBox="1"/>
          <p:nvPr/>
        </p:nvSpPr>
        <p:spPr>
          <a:xfrm>
            <a:off x="4724904" y="4906453"/>
            <a:ext cx="4103615" cy="1107996"/>
          </a:xfrm>
          <a:prstGeom prst="rect">
            <a:avLst/>
          </a:prstGeom>
          <a:noFill/>
        </p:spPr>
        <p:txBody>
          <a:bodyPr wrap="square" rtlCol="0">
            <a:spAutoFit/>
          </a:bodyPr>
          <a:lstStyle/>
          <a:p>
            <a:pPr algn="ctr"/>
            <a:r>
              <a:rPr lang="en-US" dirty="0">
                <a:solidFill>
                  <a:srgbClr val="800000"/>
                </a:solidFill>
                <a:latin typeface="Helvetica Neue Light"/>
                <a:cs typeface="Helvetica Neue Light"/>
              </a:rPr>
              <a:t>WB-29 on approach to </a:t>
            </a:r>
            <a:r>
              <a:rPr lang="en-US" dirty="0" err="1">
                <a:solidFill>
                  <a:srgbClr val="800000"/>
                </a:solidFill>
                <a:latin typeface="Helvetica Neue Light"/>
                <a:cs typeface="Helvetica Neue Light"/>
              </a:rPr>
              <a:t>Kindley</a:t>
            </a:r>
            <a:r>
              <a:rPr lang="en-US" dirty="0">
                <a:solidFill>
                  <a:srgbClr val="800000"/>
                </a:solidFill>
                <a:latin typeface="Helvetica Neue Light"/>
                <a:cs typeface="Helvetica Neue Light"/>
              </a:rPr>
              <a:t> Field, Bermuda, ca. 1952 </a:t>
            </a:r>
          </a:p>
          <a:p>
            <a:pPr algn="ctr"/>
            <a:endParaRPr lang="en-US" dirty="0">
              <a:solidFill>
                <a:srgbClr val="800000"/>
              </a:solidFill>
              <a:latin typeface="Helvetica Neue Light"/>
              <a:cs typeface="Helvetica Neue Light"/>
            </a:endParaRPr>
          </a:p>
          <a:p>
            <a:pPr algn="ctr"/>
            <a:r>
              <a:rPr lang="en-US" sz="1200" dirty="0">
                <a:solidFill>
                  <a:srgbClr val="800000"/>
                </a:solidFill>
                <a:latin typeface="Helvetica Neue Light"/>
                <a:cs typeface="Helvetica Neue Light"/>
              </a:rPr>
              <a:t>(Rundle Family Archives)</a:t>
            </a:r>
          </a:p>
        </p:txBody>
      </p:sp>
      <p:pic>
        <p:nvPicPr>
          <p:cNvPr id="8" name="Content Placeholder 5" descr="IMG_0789 copy.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898" b="-1792"/>
          <a:stretch/>
        </p:blipFill>
        <p:spPr>
          <a:xfrm>
            <a:off x="4648200" y="1438101"/>
            <a:ext cx="4038600" cy="3315186"/>
          </a:xfrm>
        </p:spPr>
      </p:pic>
      <p:sp>
        <p:nvSpPr>
          <p:cNvPr id="5" name="Content Placeholder 4"/>
          <p:cNvSpPr>
            <a:spLocks noGrp="1"/>
          </p:cNvSpPr>
          <p:nvPr>
            <p:ph sz="half" idx="1"/>
          </p:nvPr>
        </p:nvSpPr>
        <p:spPr>
          <a:xfrm>
            <a:off x="233088" y="600927"/>
            <a:ext cx="4038600" cy="5945399"/>
          </a:xfrm>
        </p:spPr>
        <p:txBody>
          <a:bodyPr>
            <a:noAutofit/>
          </a:bodyPr>
          <a:lstStyle/>
          <a:p>
            <a:r>
              <a:rPr lang="en-US" sz="1400" dirty="0"/>
              <a:t>“The 1943 Surprise Hurricane, which struck Houston, Texas, during World War II, marked the first intentional meteorological flight into a hurricane. </a:t>
            </a:r>
          </a:p>
          <a:p>
            <a:r>
              <a:rPr lang="en-US" sz="1400" dirty="0">
                <a:solidFill>
                  <a:schemeClr val="tx1"/>
                </a:solidFill>
              </a:rPr>
              <a:t>It started with a bet.</a:t>
            </a:r>
          </a:p>
          <a:p>
            <a:r>
              <a:rPr lang="en-US" sz="1400" dirty="0"/>
              <a:t>That summer, British pilots were being trained in instrument flying at Bryan Field. </a:t>
            </a:r>
          </a:p>
          <a:p>
            <a:r>
              <a:rPr lang="en-US" sz="1400" dirty="0"/>
              <a:t>When they saw that the Americans were evacuating their AT-6 Texan trainers in the face of the storm, they began questioning the construction of the aircraft. </a:t>
            </a:r>
          </a:p>
          <a:p>
            <a:r>
              <a:rPr lang="en-US" sz="1400" dirty="0">
                <a:solidFill>
                  <a:schemeClr val="tx1"/>
                </a:solidFill>
              </a:rPr>
              <a:t>Colonel Joe Duckworth took one of the trainers out and flew it straight into the eye of the storm. </a:t>
            </a:r>
          </a:p>
          <a:p>
            <a:r>
              <a:rPr lang="en-US" sz="1400" dirty="0"/>
              <a:t>After he returned safely with navigator Lt. Ralph O'Hair, the base's weather officer, Lt. William Jones-Burdick, took over the navigator's seat and Duckworth flew into the storm a second time.</a:t>
            </a:r>
          </a:p>
          <a:p>
            <a:r>
              <a:rPr lang="en-US" sz="1400" dirty="0"/>
              <a:t>This flight showed that hurricane reconnaissance flights were possible, and further flights continued occasionally. </a:t>
            </a:r>
          </a:p>
          <a:p>
            <a:r>
              <a:rPr lang="en-US" sz="1400" dirty="0"/>
              <a:t>In 1946, the moniker "Hurricane Hunters" was first used, and the Air Force and now Air Force Reserve have used it ever since.”</a:t>
            </a:r>
          </a:p>
        </p:txBody>
      </p:sp>
      <p:sp>
        <p:nvSpPr>
          <p:cNvPr id="10" name="TextBox 9"/>
          <p:cNvSpPr txBox="1"/>
          <p:nvPr/>
        </p:nvSpPr>
        <p:spPr>
          <a:xfrm>
            <a:off x="391834" y="6318582"/>
            <a:ext cx="3875526" cy="307777"/>
          </a:xfrm>
          <a:prstGeom prst="rect">
            <a:avLst/>
          </a:prstGeom>
          <a:noFill/>
        </p:spPr>
        <p:txBody>
          <a:bodyPr wrap="square" rtlCol="0">
            <a:spAutoFit/>
          </a:bodyPr>
          <a:lstStyle/>
          <a:p>
            <a:pPr algn="ctr"/>
            <a:r>
              <a:rPr lang="en-US" sz="1400" dirty="0">
                <a:solidFill>
                  <a:srgbClr val="800000"/>
                </a:solidFill>
                <a:latin typeface="Helvetica Neue Light"/>
                <a:cs typeface="Helvetica Neue Light"/>
              </a:rPr>
              <a:t>http://</a:t>
            </a:r>
            <a:r>
              <a:rPr lang="en-US" sz="1400" dirty="0" err="1">
                <a:solidFill>
                  <a:srgbClr val="800000"/>
                </a:solidFill>
                <a:latin typeface="Helvetica Neue Light"/>
                <a:cs typeface="Helvetica Neue Light"/>
              </a:rPr>
              <a:t>en.wikipedia.org</a:t>
            </a:r>
            <a:r>
              <a:rPr lang="en-US" sz="1400" dirty="0">
                <a:solidFill>
                  <a:srgbClr val="800000"/>
                </a:solidFill>
                <a:latin typeface="Helvetica Neue Light"/>
                <a:cs typeface="Helvetica Neue Light"/>
              </a:rPr>
              <a:t>/wiki/</a:t>
            </a:r>
            <a:r>
              <a:rPr lang="en-US" sz="1400" dirty="0" err="1">
                <a:solidFill>
                  <a:srgbClr val="800000"/>
                </a:solidFill>
                <a:latin typeface="Helvetica Neue Light"/>
                <a:cs typeface="Helvetica Neue Light"/>
              </a:rPr>
              <a:t>Hurricane_Hunters</a:t>
            </a:r>
            <a:endParaRPr lang="en-US" sz="1400" dirty="0">
              <a:solidFill>
                <a:srgbClr val="800000"/>
              </a:solidFill>
              <a:latin typeface="Helvetica Neue Light"/>
              <a:cs typeface="Helvetica Neue Light"/>
            </a:endParaRPr>
          </a:p>
        </p:txBody>
      </p:sp>
    </p:spTree>
    <p:extLst>
      <p:ext uri="{BB962C8B-B14F-4D97-AF65-F5344CB8AC3E}">
        <p14:creationId xmlns:p14="http://schemas.microsoft.com/office/powerpoint/2010/main" val="5385771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History of the Hurricane Hunters</a:t>
            </a:r>
            <a:br>
              <a:rPr lang="en-US" dirty="0"/>
            </a:br>
            <a:r>
              <a:rPr lang="en-US" sz="2200" dirty="0">
                <a:solidFill>
                  <a:srgbClr val="800000"/>
                </a:solidFill>
              </a:rPr>
              <a:t>53</a:t>
            </a:r>
            <a:r>
              <a:rPr lang="en-US" sz="2200" baseline="30000" dirty="0">
                <a:solidFill>
                  <a:srgbClr val="800000"/>
                </a:solidFill>
              </a:rPr>
              <a:t>rd</a:t>
            </a:r>
            <a:r>
              <a:rPr lang="en-US" sz="2200" dirty="0">
                <a:solidFill>
                  <a:srgbClr val="800000"/>
                </a:solidFill>
              </a:rPr>
              <a:t> Weather </a:t>
            </a:r>
            <a:r>
              <a:rPr lang="en-US" sz="2200" dirty="0" err="1">
                <a:solidFill>
                  <a:srgbClr val="800000"/>
                </a:solidFill>
              </a:rPr>
              <a:t>Reconaissance</a:t>
            </a:r>
            <a:r>
              <a:rPr lang="en-US" sz="2200" dirty="0">
                <a:solidFill>
                  <a:srgbClr val="800000"/>
                </a:solidFill>
              </a:rPr>
              <a:t> Squadron (USAF), ca. 1952</a:t>
            </a:r>
            <a:endParaRPr lang="en-US" dirty="0"/>
          </a:p>
        </p:txBody>
      </p:sp>
      <p:pic>
        <p:nvPicPr>
          <p:cNvPr id="5" name="Content Placeholder 4" descr="IMG_0787 Russ Vernoy(L) Les Vohses ® copy.jpg"/>
          <p:cNvPicPr>
            <a:picLocks noGrp="1" noChangeAspect="1"/>
          </p:cNvPicPr>
          <p:nvPr>
            <p:ph sz="half" idx="1"/>
          </p:nvPr>
        </p:nvPicPr>
        <p:blipFill>
          <a:blip r:embed="rId2">
            <a:extLst>
              <a:ext uri="{28A0092B-C50C-407E-A947-70E740481C1C}">
                <a14:useLocalDpi xmlns:a14="http://schemas.microsoft.com/office/drawing/2010/main" val="0"/>
              </a:ext>
            </a:extLst>
          </a:blip>
          <a:srcRect t="-16274" b="-16274"/>
          <a:stretch>
            <a:fillRect/>
          </a:stretch>
        </p:blipFill>
        <p:spPr/>
      </p:pic>
      <p:pic>
        <p:nvPicPr>
          <p:cNvPr id="6" name="Content Placeholder 5" descr="IMG_0788 copy.jpg"/>
          <p:cNvPicPr>
            <a:picLocks noGrp="1" noChangeAspect="1"/>
          </p:cNvPicPr>
          <p:nvPr>
            <p:ph sz="half" idx="2"/>
          </p:nvPr>
        </p:nvPicPr>
        <p:blipFill>
          <a:blip r:embed="rId3">
            <a:extLst>
              <a:ext uri="{28A0092B-C50C-407E-A947-70E740481C1C}">
                <a14:useLocalDpi xmlns:a14="http://schemas.microsoft.com/office/drawing/2010/main" val="0"/>
              </a:ext>
            </a:extLst>
          </a:blip>
          <a:srcRect t="-14039" b="-14039"/>
          <a:stretch>
            <a:fillRect/>
          </a:stretch>
        </p:blipFill>
        <p:spPr>
          <a:xfrm>
            <a:off x="4798258" y="1684251"/>
            <a:ext cx="3888542" cy="4357797"/>
          </a:xfrm>
        </p:spPr>
      </p:pic>
      <p:sp>
        <p:nvSpPr>
          <p:cNvPr id="7" name="TextBox 6"/>
          <p:cNvSpPr txBox="1"/>
          <p:nvPr/>
        </p:nvSpPr>
        <p:spPr>
          <a:xfrm>
            <a:off x="457200" y="5752543"/>
            <a:ext cx="4038600" cy="830997"/>
          </a:xfrm>
          <a:prstGeom prst="rect">
            <a:avLst/>
          </a:prstGeom>
          <a:noFill/>
        </p:spPr>
        <p:txBody>
          <a:bodyPr wrap="square" rtlCol="0">
            <a:spAutoFit/>
          </a:bodyPr>
          <a:lstStyle/>
          <a:p>
            <a:pPr algn="ctr"/>
            <a:r>
              <a:rPr lang="en-US" sz="1600" dirty="0">
                <a:latin typeface="Helvetica Neue Light"/>
                <a:cs typeface="Helvetica Neue Light"/>
              </a:rPr>
              <a:t>Capt. Russ </a:t>
            </a:r>
            <a:r>
              <a:rPr lang="en-US" sz="1600" dirty="0" err="1">
                <a:latin typeface="Helvetica Neue Light"/>
                <a:cs typeface="Helvetica Neue Light"/>
              </a:rPr>
              <a:t>Vernoy</a:t>
            </a:r>
            <a:r>
              <a:rPr lang="en-US" sz="1600" dirty="0">
                <a:latin typeface="Helvetica Neue Light"/>
                <a:cs typeface="Helvetica Neue Light"/>
              </a:rPr>
              <a:t> (L, pilot), Capt. David Rundle (C, weather officer), and Capt. Les </a:t>
            </a:r>
            <a:r>
              <a:rPr lang="en-US" sz="1600" dirty="0" err="1">
                <a:latin typeface="Helvetica Neue Light"/>
                <a:cs typeface="Helvetica Neue Light"/>
              </a:rPr>
              <a:t>Vohses</a:t>
            </a:r>
            <a:r>
              <a:rPr lang="en-US" sz="1600" dirty="0">
                <a:latin typeface="Helvetica Neue Light"/>
                <a:cs typeface="Helvetica Neue Light"/>
              </a:rPr>
              <a:t> (R, co-pilot) conferring in flight</a:t>
            </a:r>
          </a:p>
        </p:txBody>
      </p:sp>
      <p:sp>
        <p:nvSpPr>
          <p:cNvPr id="8" name="TextBox 7"/>
          <p:cNvSpPr txBox="1"/>
          <p:nvPr/>
        </p:nvSpPr>
        <p:spPr>
          <a:xfrm>
            <a:off x="4661876" y="5904943"/>
            <a:ext cx="4038600" cy="338554"/>
          </a:xfrm>
          <a:prstGeom prst="rect">
            <a:avLst/>
          </a:prstGeom>
          <a:noFill/>
        </p:spPr>
        <p:txBody>
          <a:bodyPr wrap="square" rtlCol="0">
            <a:spAutoFit/>
          </a:bodyPr>
          <a:lstStyle/>
          <a:p>
            <a:pPr algn="ctr"/>
            <a:r>
              <a:rPr lang="en-US" sz="1600" dirty="0">
                <a:latin typeface="Helvetica Neue Light"/>
                <a:cs typeface="Helvetica Neue Light"/>
              </a:rPr>
              <a:t>Capt. David Rundle</a:t>
            </a:r>
          </a:p>
        </p:txBody>
      </p:sp>
    </p:spTree>
    <p:extLst>
      <p:ext uri="{BB962C8B-B14F-4D97-AF65-F5344CB8AC3E}">
        <p14:creationId xmlns:p14="http://schemas.microsoft.com/office/powerpoint/2010/main" val="15837271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790 copy.jpg"/>
          <p:cNvPicPr>
            <a:picLocks noGrp="1" noChangeAspect="1"/>
          </p:cNvPicPr>
          <p:nvPr>
            <p:ph idx="1"/>
          </p:nvPr>
        </p:nvPicPr>
        <p:blipFill>
          <a:blip r:embed="rId2">
            <a:extLst>
              <a:ext uri="{28A0092B-C50C-407E-A947-70E740481C1C}">
                <a14:useLocalDpi xmlns:a14="http://schemas.microsoft.com/office/drawing/2010/main" val="0"/>
              </a:ext>
            </a:extLst>
          </a:blip>
          <a:srcRect l="-9348" r="-9348"/>
          <a:stretch>
            <a:fillRect/>
          </a:stretch>
        </p:blipFill>
        <p:spPr/>
      </p:pic>
      <p:sp>
        <p:nvSpPr>
          <p:cNvPr id="2" name="Title 1"/>
          <p:cNvSpPr>
            <a:spLocks noGrp="1"/>
          </p:cNvSpPr>
          <p:nvPr>
            <p:ph type="title"/>
          </p:nvPr>
        </p:nvSpPr>
        <p:spPr/>
        <p:txBody>
          <a:bodyPr/>
          <a:lstStyle/>
          <a:p>
            <a:r>
              <a:rPr lang="en-US" dirty="0"/>
              <a:t>Life with the Hurricane Hunters (1953)</a:t>
            </a:r>
          </a:p>
        </p:txBody>
      </p:sp>
      <p:sp>
        <p:nvSpPr>
          <p:cNvPr id="7" name="TextBox 6"/>
          <p:cNvSpPr txBox="1"/>
          <p:nvPr/>
        </p:nvSpPr>
        <p:spPr>
          <a:xfrm>
            <a:off x="1578074" y="6277613"/>
            <a:ext cx="6014148" cy="369332"/>
          </a:xfrm>
          <a:prstGeom prst="rect">
            <a:avLst/>
          </a:prstGeom>
          <a:noFill/>
        </p:spPr>
        <p:txBody>
          <a:bodyPr wrap="none" rtlCol="0">
            <a:spAutoFit/>
          </a:bodyPr>
          <a:lstStyle/>
          <a:p>
            <a:r>
              <a:rPr lang="en-US" dirty="0">
                <a:latin typeface="Helvetica Neue Light"/>
                <a:cs typeface="Helvetica Neue Light"/>
              </a:rPr>
              <a:t>Ladies fashion show, officers club, </a:t>
            </a:r>
            <a:r>
              <a:rPr lang="en-US" dirty="0" err="1">
                <a:latin typeface="Helvetica Neue Light"/>
                <a:cs typeface="Helvetica Neue Light"/>
              </a:rPr>
              <a:t>Kindley</a:t>
            </a:r>
            <a:r>
              <a:rPr lang="en-US" dirty="0">
                <a:latin typeface="Helvetica Neue Light"/>
                <a:cs typeface="Helvetica Neue Light"/>
              </a:rPr>
              <a:t> Field (ca. 1953)</a:t>
            </a:r>
          </a:p>
        </p:txBody>
      </p:sp>
      <p:grpSp>
        <p:nvGrpSpPr>
          <p:cNvPr id="4" name="Group 3"/>
          <p:cNvGrpSpPr/>
          <p:nvPr/>
        </p:nvGrpSpPr>
        <p:grpSpPr>
          <a:xfrm>
            <a:off x="2127250" y="2264833"/>
            <a:ext cx="2434167" cy="2285999"/>
            <a:chOff x="2127250" y="2264833"/>
            <a:chExt cx="2434167" cy="2285999"/>
          </a:xfrm>
        </p:grpSpPr>
        <p:sp>
          <p:nvSpPr>
            <p:cNvPr id="3" name="Rectangle 2"/>
            <p:cNvSpPr/>
            <p:nvPr/>
          </p:nvSpPr>
          <p:spPr>
            <a:xfrm>
              <a:off x="2127250" y="2264833"/>
              <a:ext cx="592667" cy="582084"/>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263900" y="3634315"/>
              <a:ext cx="1297517" cy="91651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128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Bermuda</a:t>
            </a:r>
            <a:br>
              <a:rPr lang="en-US" dirty="0"/>
            </a:br>
            <a:r>
              <a:rPr lang="en-US" sz="2000" dirty="0">
                <a:solidFill>
                  <a:srgbClr val="800000"/>
                </a:solidFill>
              </a:rPr>
              <a:t>http://</a:t>
            </a:r>
            <a:r>
              <a:rPr lang="en-US" sz="2000" dirty="0" err="1">
                <a:solidFill>
                  <a:srgbClr val="800000"/>
                </a:solidFill>
              </a:rPr>
              <a:t>en.wikipedia.org</a:t>
            </a:r>
            <a:r>
              <a:rPr lang="en-US" sz="2000" dirty="0">
                <a:solidFill>
                  <a:srgbClr val="800000"/>
                </a:solidFill>
              </a:rPr>
              <a:t>/wiki/Bermuda</a:t>
            </a:r>
          </a:p>
        </p:txBody>
      </p:sp>
      <p:pic>
        <p:nvPicPr>
          <p:cNvPr id="7" name="Content Placeholder 6" descr="800px-Bermuda_topographic_map-en.png"/>
          <p:cNvPicPr>
            <a:picLocks noGrp="1" noChangeAspect="1"/>
          </p:cNvPicPr>
          <p:nvPr>
            <p:ph sz="half" idx="1"/>
          </p:nvPr>
        </p:nvPicPr>
        <p:blipFill>
          <a:blip r:embed="rId2">
            <a:extLst>
              <a:ext uri="{28A0092B-C50C-407E-A947-70E740481C1C}">
                <a14:useLocalDpi xmlns:a14="http://schemas.microsoft.com/office/drawing/2010/main" val="0"/>
              </a:ext>
            </a:extLst>
          </a:blip>
          <a:srcRect t="-29481" b="-29481"/>
          <a:stretch>
            <a:fillRect/>
          </a:stretch>
        </p:blipFill>
        <p:spPr/>
      </p:pic>
      <p:pic>
        <p:nvPicPr>
          <p:cNvPr id="8" name="Content Placeholder 7" descr="800px-The_Queen_of_Bermuda_in_Bermuda,_late_1952_or_very_early_1953.jpg"/>
          <p:cNvPicPr>
            <a:picLocks noGrp="1" noChangeAspect="1"/>
          </p:cNvPicPr>
          <p:nvPr>
            <p:ph sz="half" idx="2"/>
          </p:nvPr>
        </p:nvPicPr>
        <p:blipFill>
          <a:blip r:embed="rId3">
            <a:extLst>
              <a:ext uri="{28A0092B-C50C-407E-A947-70E740481C1C}">
                <a14:useLocalDpi xmlns:a14="http://schemas.microsoft.com/office/drawing/2010/main" val="0"/>
              </a:ext>
            </a:extLst>
          </a:blip>
          <a:srcRect t="-33167" b="-33167"/>
          <a:stretch>
            <a:fillRect/>
          </a:stretch>
        </p:blipFill>
        <p:spPr>
          <a:xfrm>
            <a:off x="4648200" y="1503507"/>
            <a:ext cx="4038600" cy="4688029"/>
          </a:xfrm>
        </p:spPr>
      </p:pic>
      <p:sp>
        <p:nvSpPr>
          <p:cNvPr id="9" name="TextBox 8"/>
          <p:cNvSpPr txBox="1"/>
          <p:nvPr/>
        </p:nvSpPr>
        <p:spPr>
          <a:xfrm>
            <a:off x="4472793" y="5621809"/>
            <a:ext cx="4379409" cy="646331"/>
          </a:xfrm>
          <a:prstGeom prst="rect">
            <a:avLst/>
          </a:prstGeom>
          <a:noFill/>
        </p:spPr>
        <p:txBody>
          <a:bodyPr wrap="square" rtlCol="0">
            <a:spAutoFit/>
          </a:bodyPr>
          <a:lstStyle/>
          <a:p>
            <a:pPr algn="ctr"/>
            <a:r>
              <a:rPr lang="en-US" dirty="0">
                <a:latin typeface="Helvetica Neue Light"/>
                <a:cs typeface="Helvetica Neue Light"/>
              </a:rPr>
              <a:t>Queen of Bermuda in Hamilton Harbor, </a:t>
            </a:r>
          </a:p>
          <a:p>
            <a:pPr algn="ctr"/>
            <a:r>
              <a:rPr lang="en-US" dirty="0">
                <a:latin typeface="Helvetica Neue Light"/>
                <a:cs typeface="Helvetica Neue Light"/>
              </a:rPr>
              <a:t>ca. December1952/January1953</a:t>
            </a:r>
          </a:p>
        </p:txBody>
      </p:sp>
    </p:spTree>
    <p:extLst>
      <p:ext uri="{BB962C8B-B14F-4D97-AF65-F5344CB8AC3E}">
        <p14:creationId xmlns:p14="http://schemas.microsoft.com/office/powerpoint/2010/main" val="30713885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274638"/>
            <a:ext cx="4191000" cy="1143000"/>
          </a:xfrm>
        </p:spPr>
        <p:txBody>
          <a:bodyPr>
            <a:normAutofit/>
          </a:bodyPr>
          <a:lstStyle/>
          <a:p>
            <a:r>
              <a:rPr lang="en-US" dirty="0"/>
              <a:t>RAF </a:t>
            </a:r>
            <a:r>
              <a:rPr lang="en-US" dirty="0" err="1"/>
              <a:t>Burtonwood</a:t>
            </a:r>
            <a:br>
              <a:rPr lang="en-US" dirty="0"/>
            </a:br>
            <a:r>
              <a:rPr lang="en-US" sz="1400" dirty="0">
                <a:solidFill>
                  <a:srgbClr val="800000"/>
                </a:solidFill>
              </a:rPr>
              <a:t>http://</a:t>
            </a:r>
            <a:r>
              <a:rPr lang="en-US" sz="1400" dirty="0" err="1">
                <a:solidFill>
                  <a:srgbClr val="800000"/>
                </a:solidFill>
              </a:rPr>
              <a:t>en.wikipedia.org</a:t>
            </a:r>
            <a:r>
              <a:rPr lang="en-US" sz="1400" dirty="0">
                <a:solidFill>
                  <a:srgbClr val="800000"/>
                </a:solidFill>
              </a:rPr>
              <a:t>/wiki/</a:t>
            </a:r>
            <a:r>
              <a:rPr lang="en-US" sz="1400" dirty="0" err="1">
                <a:solidFill>
                  <a:srgbClr val="800000"/>
                </a:solidFill>
              </a:rPr>
              <a:t>RAF_Burtonwood</a:t>
            </a:r>
            <a:endParaRPr lang="en-US" sz="1400" dirty="0">
              <a:solidFill>
                <a:srgbClr val="800000"/>
              </a:solidFill>
            </a:endParaRPr>
          </a:p>
        </p:txBody>
      </p:sp>
      <p:sp>
        <p:nvSpPr>
          <p:cNvPr id="3" name="Content Placeholder 2"/>
          <p:cNvSpPr>
            <a:spLocks noGrp="1"/>
          </p:cNvSpPr>
          <p:nvPr>
            <p:ph sz="half" idx="1"/>
          </p:nvPr>
        </p:nvSpPr>
        <p:spPr>
          <a:xfrm>
            <a:off x="141112" y="268112"/>
            <a:ext cx="4354688" cy="6096000"/>
          </a:xfrm>
        </p:spPr>
        <p:txBody>
          <a:bodyPr>
            <a:noAutofit/>
          </a:bodyPr>
          <a:lstStyle/>
          <a:p>
            <a:r>
              <a:rPr lang="en-US" sz="1600" dirty="0"/>
              <a:t>“On 7 November 1953 the USAF 53rd Weather Reconnaissance Squadron was transferred to RAF </a:t>
            </a:r>
            <a:r>
              <a:rPr lang="en-US" sz="1600" dirty="0" err="1"/>
              <a:t>Burtonwood</a:t>
            </a:r>
            <a:r>
              <a:rPr lang="en-US" sz="1600" dirty="0"/>
              <a:t> airbase from Bermuda</a:t>
            </a:r>
          </a:p>
          <a:p>
            <a:r>
              <a:rPr lang="en-US" sz="1600" dirty="0"/>
              <a:t>The squadron flew WB-29 then WB-50D </a:t>
            </a:r>
            <a:r>
              <a:rPr lang="en-US" sz="1600" dirty="0" err="1"/>
              <a:t>Superfortresses</a:t>
            </a:r>
            <a:r>
              <a:rPr lang="en-US" sz="1600" dirty="0"/>
              <a:t>. </a:t>
            </a:r>
          </a:p>
          <a:p>
            <a:r>
              <a:rPr lang="en-US" sz="1600" dirty="0"/>
              <a:t>The squadron was assigned to collecting weather data that was transmitted to weather stations for use in preparing forecasts required for the Air Force Military Air Transport Service (MATS) and the US Weather Bureau. </a:t>
            </a:r>
          </a:p>
          <a:p>
            <a:r>
              <a:rPr lang="en-US" sz="1600" dirty="0" err="1"/>
              <a:t>Burtonwood</a:t>
            </a:r>
            <a:r>
              <a:rPr lang="en-US" sz="1600" dirty="0"/>
              <a:t> airfield was opened on 1 January 1940 as a servicing and storage </a:t>
            </a:r>
            <a:r>
              <a:rPr lang="en-US" sz="1600" dirty="0" err="1"/>
              <a:t>centre</a:t>
            </a:r>
            <a:r>
              <a:rPr lang="en-US" sz="1600" dirty="0"/>
              <a:t> for the modification of British aircraft. </a:t>
            </a:r>
          </a:p>
          <a:p>
            <a:r>
              <a:rPr lang="en-US" sz="1600" dirty="0" err="1"/>
              <a:t>Burtonwood</a:t>
            </a:r>
            <a:r>
              <a:rPr lang="en-US" sz="1600" dirty="0"/>
              <a:t> was the largest airfield in Europe during the war with the most USAAF personnel and aircraft maintenance facilities. </a:t>
            </a:r>
          </a:p>
          <a:p>
            <a:r>
              <a:rPr lang="en-US" sz="1600" dirty="0"/>
              <a:t>The roar of the engines in the test beds could be heard for miles around, especially at night.</a:t>
            </a:r>
          </a:p>
          <a:p>
            <a:r>
              <a:rPr lang="en-US" sz="1600" dirty="0"/>
              <a:t>By the end of the war 18,000 servicemen were stationed at </a:t>
            </a:r>
            <a:r>
              <a:rPr lang="en-US" sz="1600" dirty="0" err="1"/>
              <a:t>Burtonwood</a:t>
            </a:r>
            <a:r>
              <a:rPr lang="en-US" sz="1600" dirty="0"/>
              <a:t>.”</a:t>
            </a:r>
          </a:p>
        </p:txBody>
      </p:sp>
      <p:pic>
        <p:nvPicPr>
          <p:cNvPr id="5" name="Content Placeholder 4" descr="Burtonwood-1945.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818" b="-2096"/>
          <a:stretch/>
        </p:blipFill>
        <p:spPr>
          <a:xfrm>
            <a:off x="4648200" y="1566342"/>
            <a:ext cx="4038600" cy="2427112"/>
          </a:xfrm>
        </p:spPr>
      </p:pic>
      <p:sp>
        <p:nvSpPr>
          <p:cNvPr id="6" name="TextBox 5"/>
          <p:cNvSpPr txBox="1"/>
          <p:nvPr/>
        </p:nvSpPr>
        <p:spPr>
          <a:xfrm>
            <a:off x="4648201" y="4092224"/>
            <a:ext cx="4199466" cy="2308324"/>
          </a:xfrm>
          <a:prstGeom prst="rect">
            <a:avLst/>
          </a:prstGeom>
          <a:noFill/>
        </p:spPr>
        <p:txBody>
          <a:bodyPr wrap="square" rtlCol="0">
            <a:spAutoFit/>
          </a:bodyPr>
          <a:lstStyle/>
          <a:p>
            <a:pPr marL="285750" indent="-285750">
              <a:buFont typeface="Arial"/>
              <a:buChar char="•"/>
            </a:pPr>
            <a:r>
              <a:rPr lang="en-US" dirty="0">
                <a:solidFill>
                  <a:srgbClr val="800000"/>
                </a:solidFill>
                <a:latin typeface="Helvetica Neue Light"/>
                <a:cs typeface="Helvetica Neue Light"/>
              </a:rPr>
              <a:t>“We left Bermuda for </a:t>
            </a:r>
            <a:r>
              <a:rPr lang="en-US" dirty="0" err="1">
                <a:solidFill>
                  <a:srgbClr val="800000"/>
                </a:solidFill>
                <a:latin typeface="Helvetica Neue Light"/>
                <a:cs typeface="Helvetica Neue Light"/>
              </a:rPr>
              <a:t>Burtonwood</a:t>
            </a:r>
            <a:r>
              <a:rPr lang="en-US" dirty="0">
                <a:solidFill>
                  <a:srgbClr val="800000"/>
                </a:solidFill>
                <a:latin typeface="Helvetica Neue Light"/>
                <a:cs typeface="Helvetica Neue Light"/>
              </a:rPr>
              <a:t> Airfield on the USS General Hodges, a converted troop ship in 1953  </a:t>
            </a:r>
          </a:p>
          <a:p>
            <a:pPr marL="285750" indent="-285750">
              <a:buFont typeface="Arial"/>
              <a:buChar char="•"/>
            </a:pPr>
            <a:r>
              <a:rPr lang="en-US" dirty="0">
                <a:solidFill>
                  <a:srgbClr val="800000"/>
                </a:solidFill>
                <a:latin typeface="Helvetica Neue Light"/>
                <a:cs typeface="Helvetica Neue Light"/>
              </a:rPr>
              <a:t>The Atlantic crossing was rough and many of us were seasick</a:t>
            </a:r>
          </a:p>
          <a:p>
            <a:pPr marL="285750" indent="-285750">
              <a:buFont typeface="Arial"/>
              <a:buChar char="•"/>
            </a:pPr>
            <a:r>
              <a:rPr lang="en-US" dirty="0">
                <a:solidFill>
                  <a:srgbClr val="800000"/>
                </a:solidFill>
                <a:latin typeface="Helvetica Neue Light"/>
                <a:cs typeface="Helvetica Neue Light"/>
              </a:rPr>
              <a:t>RAF </a:t>
            </a:r>
            <a:r>
              <a:rPr lang="en-US" dirty="0" err="1">
                <a:solidFill>
                  <a:srgbClr val="800000"/>
                </a:solidFill>
                <a:latin typeface="Helvetica Neue Light"/>
                <a:cs typeface="Helvetica Neue Light"/>
              </a:rPr>
              <a:t>Burtonwood</a:t>
            </a:r>
            <a:r>
              <a:rPr lang="en-US" dirty="0">
                <a:solidFill>
                  <a:srgbClr val="800000"/>
                </a:solidFill>
                <a:latin typeface="Helvetica Neue Light"/>
                <a:cs typeface="Helvetica Neue Light"/>
              </a:rPr>
              <a:t> was the staging area for most of the allied bombing raids on Nazi Germany during WWII”</a:t>
            </a:r>
          </a:p>
        </p:txBody>
      </p:sp>
    </p:spTree>
    <p:extLst>
      <p:ext uri="{BB962C8B-B14F-4D97-AF65-F5344CB8AC3E}">
        <p14:creationId xmlns:p14="http://schemas.microsoft.com/office/powerpoint/2010/main" val="22069629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RAF </a:t>
            </a:r>
            <a:r>
              <a:rPr lang="en-US" dirty="0" err="1"/>
              <a:t>Burtonwood</a:t>
            </a:r>
            <a:r>
              <a:rPr lang="en-US" dirty="0"/>
              <a:t> Airfield Today</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RAF_Burtonwood</a:t>
            </a:r>
            <a:endParaRPr lang="en-US" sz="1800" dirty="0">
              <a:solidFill>
                <a:srgbClr val="800000"/>
              </a:solidFill>
            </a:endParaRPr>
          </a:p>
        </p:txBody>
      </p:sp>
      <p:pic>
        <p:nvPicPr>
          <p:cNvPr id="6" name="Content Placeholder 5" descr="800px-RAF_Burtonwood_Old_Runway_before_M62_J8.JPG"/>
          <p:cNvPicPr>
            <a:picLocks noGrp="1" noChangeAspect="1"/>
          </p:cNvPicPr>
          <p:nvPr>
            <p:ph sz="half" idx="1"/>
          </p:nvPr>
        </p:nvPicPr>
        <p:blipFill>
          <a:blip r:embed="rId2">
            <a:extLst>
              <a:ext uri="{28A0092B-C50C-407E-A947-70E740481C1C}">
                <a14:useLocalDpi xmlns:a14="http://schemas.microsoft.com/office/drawing/2010/main" val="0"/>
              </a:ext>
            </a:extLst>
          </a:blip>
          <a:srcRect t="-34103" b="-34103"/>
          <a:stretch>
            <a:fillRect/>
          </a:stretch>
        </p:blipFill>
        <p:spPr/>
      </p:pic>
      <p:pic>
        <p:nvPicPr>
          <p:cNvPr id="5" name="Content Placeholder 4" descr="800px-Burtonwoodbase.JPG"/>
          <p:cNvPicPr>
            <a:picLocks noGrp="1" noChangeAspect="1"/>
          </p:cNvPicPr>
          <p:nvPr>
            <p:ph sz="half" idx="2"/>
          </p:nvPr>
        </p:nvPicPr>
        <p:blipFill>
          <a:blip r:embed="rId3">
            <a:extLst>
              <a:ext uri="{28A0092B-C50C-407E-A947-70E740481C1C}">
                <a14:useLocalDpi xmlns:a14="http://schemas.microsoft.com/office/drawing/2010/main" val="0"/>
              </a:ext>
            </a:extLst>
          </a:blip>
          <a:srcRect t="-24712" b="-24712"/>
          <a:stretch>
            <a:fillRect/>
          </a:stretch>
        </p:blipFill>
        <p:spPr/>
      </p:pic>
      <p:sp>
        <p:nvSpPr>
          <p:cNvPr id="7" name="TextBox 6"/>
          <p:cNvSpPr txBox="1"/>
          <p:nvPr/>
        </p:nvSpPr>
        <p:spPr>
          <a:xfrm>
            <a:off x="733774" y="5658556"/>
            <a:ext cx="3513667" cy="646331"/>
          </a:xfrm>
          <a:prstGeom prst="rect">
            <a:avLst/>
          </a:prstGeom>
          <a:noFill/>
        </p:spPr>
        <p:txBody>
          <a:bodyPr wrap="square" rtlCol="0">
            <a:spAutoFit/>
          </a:bodyPr>
          <a:lstStyle/>
          <a:p>
            <a:pPr algn="ctr"/>
            <a:r>
              <a:rPr lang="en-US" dirty="0">
                <a:solidFill>
                  <a:srgbClr val="800000"/>
                </a:solidFill>
                <a:latin typeface="Helvetica Neue Light"/>
                <a:cs typeface="Helvetica Neue Light"/>
              </a:rPr>
              <a:t>The old runways are overgrown with weeds</a:t>
            </a:r>
          </a:p>
        </p:txBody>
      </p:sp>
      <p:sp>
        <p:nvSpPr>
          <p:cNvPr id="8" name="TextBox 7"/>
          <p:cNvSpPr txBox="1"/>
          <p:nvPr/>
        </p:nvSpPr>
        <p:spPr>
          <a:xfrm>
            <a:off x="4840114" y="5658556"/>
            <a:ext cx="3683000" cy="646331"/>
          </a:xfrm>
          <a:prstGeom prst="rect">
            <a:avLst/>
          </a:prstGeom>
          <a:noFill/>
        </p:spPr>
        <p:txBody>
          <a:bodyPr wrap="square" rtlCol="0">
            <a:spAutoFit/>
          </a:bodyPr>
          <a:lstStyle/>
          <a:p>
            <a:pPr algn="ctr"/>
            <a:r>
              <a:rPr lang="en-US" dirty="0">
                <a:solidFill>
                  <a:srgbClr val="800000"/>
                </a:solidFill>
                <a:latin typeface="Helvetica Neue Light"/>
                <a:cs typeface="Helvetica Neue Light"/>
              </a:rPr>
              <a:t>The hangers are now used as storage bunkers</a:t>
            </a:r>
          </a:p>
        </p:txBody>
      </p:sp>
    </p:spTree>
    <p:extLst>
      <p:ext uri="{BB962C8B-B14F-4D97-AF65-F5344CB8AC3E}">
        <p14:creationId xmlns:p14="http://schemas.microsoft.com/office/powerpoint/2010/main" val="6443470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001D00"/>
            </a:gs>
          </a:gsLst>
          <a:lin ang="5400000" scaled="1"/>
        </a:gradFill>
        <a:effectLst/>
      </p:bgPr>
    </p:bg>
    <p:spTree>
      <p:nvGrpSpPr>
        <p:cNvPr id="1" name=""/>
        <p:cNvGrpSpPr/>
        <p:nvPr/>
      </p:nvGrpSpPr>
      <p:grpSpPr>
        <a:xfrm>
          <a:off x="0" y="0"/>
          <a:ext cx="0" cy="0"/>
          <a:chOff x="0" y="0"/>
          <a:chExt cx="0" cy="0"/>
        </a:xfrm>
      </p:grpSpPr>
      <p:pic>
        <p:nvPicPr>
          <p:cNvPr id="14338" name="Picture 114" descr="hurrican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71410" y="914302"/>
            <a:ext cx="3784424" cy="3327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9" name="Oval 282"/>
          <p:cNvSpPr>
            <a:spLocks noChangeAspect="1" noChangeArrowheads="1"/>
          </p:cNvSpPr>
          <p:nvPr/>
        </p:nvSpPr>
        <p:spPr bwMode="auto">
          <a:xfrm>
            <a:off x="8381559" y="5786438"/>
            <a:ext cx="406135" cy="456406"/>
          </a:xfrm>
          <a:prstGeom prst="ellipse">
            <a:avLst/>
          </a:prstGeom>
          <a:noFill/>
          <a:ln w="292100">
            <a:solidFill>
              <a:srgbClr val="001E00"/>
            </a:solidFill>
            <a:round/>
            <a:headEnd/>
            <a:tailEnd/>
          </a:ln>
          <a:extLst>
            <a:ext uri="{909E8E84-426E-40dd-AFC4-6F175D3DCCD1}">
              <a14:hiddenFill xmlns="" xmlns:a14="http://schemas.microsoft.com/office/drawing/2010/main">
                <a:solidFill>
                  <a:srgbClr val="FFFFFF"/>
                </a:solidFill>
              </a14:hiddenFill>
            </a:ext>
          </a:extLst>
        </p:spPr>
        <p:txBody>
          <a:bodyPr wrap="none" lIns="26657" tIns="13329" rIns="26657" bIns="13329" anchor="ctr"/>
          <a:lstStyle/>
          <a:p>
            <a:pPr defTabSz="266639"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0" name="Rectangle 6"/>
          <p:cNvSpPr>
            <a:spLocks noChangeArrowheads="1"/>
          </p:cNvSpPr>
          <p:nvPr/>
        </p:nvSpPr>
        <p:spPr bwMode="auto">
          <a:xfrm>
            <a:off x="0" y="1"/>
            <a:ext cx="9144000" cy="914301"/>
          </a:xfrm>
          <a:prstGeom prst="rect">
            <a:avLst/>
          </a:prstGeom>
          <a:gradFill rotWithShape="1">
            <a:gsLst>
              <a:gs pos="0">
                <a:srgbClr val="339933"/>
              </a:gs>
              <a:gs pos="100000">
                <a:srgbClr val="091C09"/>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26657" tIns="13329" rIns="26657" bIns="13329" anchor="ctr"/>
          <a:lstStyle/>
          <a:p>
            <a:pPr defTabSz="266639"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1" name="WordArt 5"/>
          <p:cNvSpPr>
            <a:spLocks noChangeArrowheads="1" noChangeShapeType="1" noTextEdit="1"/>
          </p:cNvSpPr>
          <p:nvPr/>
        </p:nvSpPr>
        <p:spPr bwMode="auto">
          <a:xfrm>
            <a:off x="508001" y="214312"/>
            <a:ext cx="8106833" cy="452438"/>
          </a:xfrm>
          <a:prstGeom prst="rect">
            <a:avLst/>
          </a:prstGeom>
        </p:spPr>
        <p:txBody>
          <a:bodyPr wrap="none" lIns="26657" tIns="13329" rIns="26657" bIns="13329" fromWordArt="1">
            <a:prstTxWarp prst="textPlain">
              <a:avLst>
                <a:gd name="adj" fmla="val 50000"/>
              </a:avLst>
            </a:prstTxWarp>
          </a:bodyPr>
          <a:lstStyle/>
          <a:p>
            <a:pPr algn="ctr" defTabSz="266639" fontAlgn="base">
              <a:spcBef>
                <a:spcPct val="0"/>
              </a:spcBef>
              <a:spcAft>
                <a:spcPct val="0"/>
              </a:spcAft>
            </a:pPr>
            <a:r>
              <a:rPr lang="en-US" sz="2800" kern="10" spc="560">
                <a:ln w="63500">
                  <a:solidFill>
                    <a:srgbClr val="003300"/>
                  </a:solidFill>
                  <a:round/>
                  <a:headEnd/>
                  <a:tailEnd/>
                </a:ln>
                <a:solidFill>
                  <a:srgbClr val="FFFFFF"/>
                </a:solidFill>
                <a:effectLst>
                  <a:outerShdw blurRad="63500" dist="38099" dir="2700000" algn="ctr" rotWithShape="0">
                    <a:srgbClr val="990000">
                      <a:alpha val="74997"/>
                    </a:srgbClr>
                  </a:outerShdw>
                </a:effectLst>
                <a:latin typeface="Impact"/>
                <a:ea typeface="Impact"/>
                <a:cs typeface="Impact"/>
              </a:rPr>
              <a:t>FORMING  HURRICANES</a:t>
            </a:r>
          </a:p>
        </p:txBody>
      </p:sp>
      <p:grpSp>
        <p:nvGrpSpPr>
          <p:cNvPr id="14342" name="Group 49"/>
          <p:cNvGrpSpPr>
            <a:grpSpLocks/>
          </p:cNvGrpSpPr>
          <p:nvPr/>
        </p:nvGrpSpPr>
        <p:grpSpPr bwMode="auto">
          <a:xfrm>
            <a:off x="0" y="904876"/>
            <a:ext cx="1949538" cy="292199"/>
            <a:chOff x="0" y="1968"/>
            <a:chExt cx="4421" cy="589"/>
          </a:xfrm>
        </p:grpSpPr>
        <p:grpSp>
          <p:nvGrpSpPr>
            <p:cNvPr id="14374" name="Group 12"/>
            <p:cNvGrpSpPr>
              <a:grpSpLocks/>
            </p:cNvGrpSpPr>
            <p:nvPr/>
          </p:nvGrpSpPr>
          <p:grpSpPr bwMode="auto">
            <a:xfrm>
              <a:off x="0" y="1968"/>
              <a:ext cx="4068" cy="480"/>
              <a:chOff x="0" y="3456"/>
              <a:chExt cx="4032" cy="453"/>
            </a:xfrm>
          </p:grpSpPr>
          <p:sp>
            <p:nvSpPr>
              <p:cNvPr id="14376" name="Rectangle 8"/>
              <p:cNvSpPr>
                <a:spLocks noChangeArrowheads="1"/>
              </p:cNvSpPr>
              <p:nvPr/>
            </p:nvSpPr>
            <p:spPr bwMode="auto">
              <a:xfrm>
                <a:off x="0" y="3456"/>
                <a:ext cx="3797" cy="453"/>
              </a:xfrm>
              <a:prstGeom prst="rect">
                <a:avLst/>
              </a:prstGeom>
              <a:solidFill>
                <a:schemeClr val="tx1"/>
              </a:solidFill>
              <a:ln w="9525">
                <a:solidFill>
                  <a:schemeClr val="tx1"/>
                </a:solidFill>
                <a:miter lim="800000"/>
                <a:headEnd/>
                <a:tailEnd/>
              </a:ln>
            </p:spPr>
            <p:txBody>
              <a:bodyPr wrap="none" anchor="ctr"/>
              <a:lstStyle/>
              <a:p>
                <a:pPr defTabSz="266639"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77" name="Oval 9"/>
              <p:cNvSpPr>
                <a:spLocks noChangeArrowheads="1"/>
              </p:cNvSpPr>
              <p:nvPr/>
            </p:nvSpPr>
            <p:spPr bwMode="auto">
              <a:xfrm>
                <a:off x="3552" y="3456"/>
                <a:ext cx="480" cy="453"/>
              </a:xfrm>
              <a:prstGeom prst="ellipse">
                <a:avLst/>
              </a:prstGeom>
              <a:solidFill>
                <a:schemeClr val="tx1"/>
              </a:solidFill>
              <a:ln w="9525">
                <a:solidFill>
                  <a:schemeClr val="tx1"/>
                </a:solidFill>
                <a:round/>
                <a:headEnd/>
                <a:tailEnd/>
              </a:ln>
            </p:spPr>
            <p:txBody>
              <a:bodyPr wrap="none" anchor="ctr"/>
              <a:lstStyle/>
              <a:p>
                <a:pPr defTabSz="266639"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grpSp>
        <p:sp>
          <p:nvSpPr>
            <p:cNvPr id="14375" name="Text Box 7"/>
            <p:cNvSpPr txBox="1">
              <a:spLocks noChangeArrowheads="1"/>
            </p:cNvSpPr>
            <p:nvPr/>
          </p:nvSpPr>
          <p:spPr bwMode="auto">
            <a:xfrm>
              <a:off x="703" y="1968"/>
              <a:ext cx="3718" cy="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266639" eaLnBrk="1" fontAlgn="base" hangingPunct="1">
                <a:spcBef>
                  <a:spcPct val="0"/>
                </a:spcBef>
                <a:spcAft>
                  <a:spcPct val="0"/>
                </a:spcAft>
              </a:pPr>
              <a:r>
                <a:rPr lang="en-US" sz="1300">
                  <a:solidFill>
                    <a:srgbClr val="FFFFFF"/>
                  </a:solidFill>
                  <a:latin typeface="Impact" charset="0"/>
                </a:rPr>
                <a:t>What is a Hurricane ?</a:t>
              </a:r>
            </a:p>
          </p:txBody>
        </p:sp>
      </p:grpSp>
      <p:grpSp>
        <p:nvGrpSpPr>
          <p:cNvPr id="14343" name="Group 50"/>
          <p:cNvGrpSpPr>
            <a:grpSpLocks/>
          </p:cNvGrpSpPr>
          <p:nvPr/>
        </p:nvGrpSpPr>
        <p:grpSpPr bwMode="auto">
          <a:xfrm>
            <a:off x="1" y="1857376"/>
            <a:ext cx="2084917" cy="292199"/>
            <a:chOff x="0" y="5712"/>
            <a:chExt cx="4728" cy="589"/>
          </a:xfrm>
        </p:grpSpPr>
        <p:grpSp>
          <p:nvGrpSpPr>
            <p:cNvPr id="14370" name="Group 19"/>
            <p:cNvGrpSpPr>
              <a:grpSpLocks/>
            </p:cNvGrpSpPr>
            <p:nvPr/>
          </p:nvGrpSpPr>
          <p:grpSpPr bwMode="auto">
            <a:xfrm>
              <a:off x="0" y="5712"/>
              <a:ext cx="4368" cy="480"/>
              <a:chOff x="0" y="3456"/>
              <a:chExt cx="4032" cy="453"/>
            </a:xfrm>
          </p:grpSpPr>
          <p:sp>
            <p:nvSpPr>
              <p:cNvPr id="14372" name="Rectangle 20"/>
              <p:cNvSpPr>
                <a:spLocks noChangeArrowheads="1"/>
              </p:cNvSpPr>
              <p:nvPr/>
            </p:nvSpPr>
            <p:spPr bwMode="auto">
              <a:xfrm>
                <a:off x="0" y="3456"/>
                <a:ext cx="3797" cy="453"/>
              </a:xfrm>
              <a:prstGeom prst="rect">
                <a:avLst/>
              </a:prstGeom>
              <a:solidFill>
                <a:schemeClr val="tx1"/>
              </a:solidFill>
              <a:ln w="9525">
                <a:solidFill>
                  <a:schemeClr val="tx1"/>
                </a:solidFill>
                <a:miter lim="800000"/>
                <a:headEnd/>
                <a:tailEnd/>
              </a:ln>
            </p:spPr>
            <p:txBody>
              <a:bodyPr wrap="none" anchor="ctr"/>
              <a:lstStyle/>
              <a:p>
                <a:pPr defTabSz="266639"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73" name="Oval 21"/>
              <p:cNvSpPr>
                <a:spLocks noChangeArrowheads="1"/>
              </p:cNvSpPr>
              <p:nvPr/>
            </p:nvSpPr>
            <p:spPr bwMode="auto">
              <a:xfrm>
                <a:off x="3552" y="3456"/>
                <a:ext cx="480" cy="453"/>
              </a:xfrm>
              <a:prstGeom prst="ellipse">
                <a:avLst/>
              </a:prstGeom>
              <a:solidFill>
                <a:schemeClr val="tx1"/>
              </a:solidFill>
              <a:ln w="9525">
                <a:solidFill>
                  <a:schemeClr val="tx1"/>
                </a:solidFill>
                <a:round/>
                <a:headEnd/>
                <a:tailEnd/>
              </a:ln>
            </p:spPr>
            <p:txBody>
              <a:bodyPr wrap="none" anchor="ctr"/>
              <a:lstStyle/>
              <a:p>
                <a:pPr defTabSz="266639"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grpSp>
        <p:sp>
          <p:nvSpPr>
            <p:cNvPr id="14371" name="Text Box 34"/>
            <p:cNvSpPr txBox="1">
              <a:spLocks noChangeArrowheads="1"/>
            </p:cNvSpPr>
            <p:nvPr/>
          </p:nvSpPr>
          <p:spPr bwMode="auto">
            <a:xfrm>
              <a:off x="717" y="5712"/>
              <a:ext cx="4011" cy="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266639" eaLnBrk="1" fontAlgn="base" hangingPunct="1">
                <a:spcBef>
                  <a:spcPct val="0"/>
                </a:spcBef>
                <a:spcAft>
                  <a:spcPct val="0"/>
                </a:spcAft>
              </a:pPr>
              <a:r>
                <a:rPr lang="en-US" sz="1300">
                  <a:solidFill>
                    <a:srgbClr val="FFFFFF"/>
                  </a:solidFill>
                  <a:latin typeface="Impact" charset="0"/>
                </a:rPr>
                <a:t>Anatomy of a Hurricane</a:t>
              </a:r>
            </a:p>
          </p:txBody>
        </p:sp>
      </p:grpSp>
      <p:grpSp>
        <p:nvGrpSpPr>
          <p:cNvPr id="14344" name="Group 52"/>
          <p:cNvGrpSpPr>
            <a:grpSpLocks/>
          </p:cNvGrpSpPr>
          <p:nvPr/>
        </p:nvGrpSpPr>
        <p:grpSpPr bwMode="auto">
          <a:xfrm>
            <a:off x="6769089" y="877591"/>
            <a:ext cx="2137824" cy="292199"/>
            <a:chOff x="15888" y="1913"/>
            <a:chExt cx="4848" cy="589"/>
          </a:xfrm>
        </p:grpSpPr>
        <p:grpSp>
          <p:nvGrpSpPr>
            <p:cNvPr id="14366" name="Group 28"/>
            <p:cNvGrpSpPr>
              <a:grpSpLocks/>
            </p:cNvGrpSpPr>
            <p:nvPr/>
          </p:nvGrpSpPr>
          <p:grpSpPr bwMode="auto">
            <a:xfrm rot="10800000">
              <a:off x="15888" y="1968"/>
              <a:ext cx="4848" cy="480"/>
              <a:chOff x="0" y="3456"/>
              <a:chExt cx="4032" cy="453"/>
            </a:xfrm>
          </p:grpSpPr>
          <p:sp>
            <p:nvSpPr>
              <p:cNvPr id="14368" name="Rectangle 29"/>
              <p:cNvSpPr>
                <a:spLocks noChangeArrowheads="1"/>
              </p:cNvSpPr>
              <p:nvPr/>
            </p:nvSpPr>
            <p:spPr bwMode="auto">
              <a:xfrm>
                <a:off x="0" y="3456"/>
                <a:ext cx="3797" cy="453"/>
              </a:xfrm>
              <a:prstGeom prst="rect">
                <a:avLst/>
              </a:prstGeom>
              <a:solidFill>
                <a:schemeClr val="tx1"/>
              </a:solidFill>
              <a:ln w="9525">
                <a:solidFill>
                  <a:schemeClr val="tx1"/>
                </a:solidFill>
                <a:miter lim="800000"/>
                <a:headEnd/>
                <a:tailEnd/>
              </a:ln>
            </p:spPr>
            <p:txBody>
              <a:bodyPr wrap="none" anchor="ctr"/>
              <a:lstStyle/>
              <a:p>
                <a:pPr defTabSz="266639"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69" name="Oval 30"/>
              <p:cNvSpPr>
                <a:spLocks noChangeArrowheads="1"/>
              </p:cNvSpPr>
              <p:nvPr/>
            </p:nvSpPr>
            <p:spPr bwMode="auto">
              <a:xfrm>
                <a:off x="3552" y="3456"/>
                <a:ext cx="480" cy="453"/>
              </a:xfrm>
              <a:prstGeom prst="ellipse">
                <a:avLst/>
              </a:prstGeom>
              <a:solidFill>
                <a:schemeClr val="tx1"/>
              </a:solidFill>
              <a:ln w="9525">
                <a:solidFill>
                  <a:schemeClr val="tx1"/>
                </a:solidFill>
                <a:round/>
                <a:headEnd/>
                <a:tailEnd/>
              </a:ln>
            </p:spPr>
            <p:txBody>
              <a:bodyPr wrap="none" anchor="ctr"/>
              <a:lstStyle/>
              <a:p>
                <a:pPr defTabSz="266639"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grpSp>
        <p:sp>
          <p:nvSpPr>
            <p:cNvPr id="14367" name="Text Box 38"/>
            <p:cNvSpPr txBox="1">
              <a:spLocks noChangeArrowheads="1"/>
            </p:cNvSpPr>
            <p:nvPr/>
          </p:nvSpPr>
          <p:spPr bwMode="auto">
            <a:xfrm>
              <a:off x="15905" y="1913"/>
              <a:ext cx="4481" cy="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266639" eaLnBrk="1" fontAlgn="base" hangingPunct="1">
                <a:spcBef>
                  <a:spcPct val="0"/>
                </a:spcBef>
                <a:spcAft>
                  <a:spcPct val="0"/>
                </a:spcAft>
              </a:pPr>
              <a:r>
                <a:rPr lang="en-US" sz="1300" dirty="0">
                  <a:solidFill>
                    <a:srgbClr val="FFFFFF"/>
                  </a:solidFill>
                  <a:latin typeface="Impact" charset="0"/>
                </a:rPr>
                <a:t>What causes Hurricanes ?</a:t>
              </a:r>
            </a:p>
          </p:txBody>
        </p:sp>
      </p:grpSp>
      <p:sp>
        <p:nvSpPr>
          <p:cNvPr id="14345" name="Text Box 61"/>
          <p:cNvSpPr txBox="1">
            <a:spLocks noChangeArrowheads="1"/>
          </p:cNvSpPr>
          <p:nvPr/>
        </p:nvSpPr>
        <p:spPr bwMode="auto">
          <a:xfrm>
            <a:off x="2286000" y="6577007"/>
            <a:ext cx="4952612" cy="211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26657" tIns="13329" rIns="26657" bIns="1332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266639" eaLnBrk="1" fontAlgn="base" hangingPunct="1">
              <a:spcBef>
                <a:spcPct val="0"/>
              </a:spcBef>
              <a:spcAft>
                <a:spcPct val="0"/>
              </a:spcAft>
            </a:pPr>
            <a:r>
              <a:rPr lang="en-US" sz="600" dirty="0">
                <a:solidFill>
                  <a:srgbClr val="FFFFFF"/>
                </a:solidFill>
              </a:rPr>
              <a:t>For Classroom lessons and hurricane information:  </a:t>
            </a:r>
            <a:r>
              <a:rPr lang="en-US" sz="1200" b="1" dirty="0" err="1">
                <a:solidFill>
                  <a:srgbClr val="FFFFFF"/>
                </a:solidFill>
              </a:rPr>
              <a:t>www.seacoos.org</a:t>
            </a:r>
            <a:r>
              <a:rPr lang="en-US" sz="600" dirty="0">
                <a:solidFill>
                  <a:srgbClr val="FFFFFF"/>
                </a:solidFill>
              </a:rPr>
              <a:t>  </a:t>
            </a:r>
            <a:r>
              <a:rPr lang="en-US" sz="600" dirty="0" err="1">
                <a:solidFill>
                  <a:srgbClr val="FFFFFF"/>
                </a:solidFill>
              </a:rPr>
              <a:t>SouthEast</a:t>
            </a:r>
            <a:r>
              <a:rPr lang="en-US" sz="600" dirty="0">
                <a:solidFill>
                  <a:srgbClr val="FFFFFF"/>
                </a:solidFill>
              </a:rPr>
              <a:t> Atlantic Coastal Ocean Observing System</a:t>
            </a:r>
          </a:p>
        </p:txBody>
      </p:sp>
      <p:sp>
        <p:nvSpPr>
          <p:cNvPr id="14346" name="Text Box 87"/>
          <p:cNvSpPr txBox="1">
            <a:spLocks noChangeArrowheads="1"/>
          </p:cNvSpPr>
          <p:nvPr/>
        </p:nvSpPr>
        <p:spPr bwMode="auto">
          <a:xfrm>
            <a:off x="308240" y="6538517"/>
            <a:ext cx="1605541" cy="1808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26657" tIns="13329" rIns="26657" bIns="1332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266639" eaLnBrk="1" fontAlgn="base" hangingPunct="1">
              <a:spcBef>
                <a:spcPct val="0"/>
              </a:spcBef>
              <a:spcAft>
                <a:spcPct val="0"/>
              </a:spcAft>
            </a:pPr>
            <a:r>
              <a:rPr lang="en-US" sz="500">
                <a:solidFill>
                  <a:srgbClr val="FFFFFF"/>
                </a:solidFill>
              </a:rPr>
              <a:t>Poster Credits:  Poster Design: David Palandro, USF</a:t>
            </a:r>
          </a:p>
          <a:p>
            <a:pPr defTabSz="266639" eaLnBrk="1" fontAlgn="base" hangingPunct="1">
              <a:spcBef>
                <a:spcPct val="0"/>
              </a:spcBef>
              <a:spcAft>
                <a:spcPct val="0"/>
              </a:spcAft>
            </a:pPr>
            <a:r>
              <a:rPr lang="en-US" sz="500">
                <a:solidFill>
                  <a:srgbClr val="FFFFFF"/>
                </a:solidFill>
              </a:rPr>
              <a:t>                          Poster Template: Patty Snow, SCSGC</a:t>
            </a:r>
          </a:p>
        </p:txBody>
      </p:sp>
      <p:sp>
        <p:nvSpPr>
          <p:cNvPr id="14347" name="Text Box 157"/>
          <p:cNvSpPr txBox="1">
            <a:spLocks noChangeArrowheads="1"/>
          </p:cNvSpPr>
          <p:nvPr/>
        </p:nvSpPr>
        <p:spPr bwMode="auto">
          <a:xfrm>
            <a:off x="317501" y="1190626"/>
            <a:ext cx="2243667" cy="673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26657" tIns="13329" rIns="26657" bIns="1332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266639" eaLnBrk="1" fontAlgn="base" hangingPunct="1">
              <a:spcBef>
                <a:spcPct val="0"/>
              </a:spcBef>
              <a:spcAft>
                <a:spcPct val="0"/>
              </a:spcAft>
            </a:pPr>
            <a:r>
              <a:rPr lang="en-US" sz="600">
                <a:solidFill>
                  <a:srgbClr val="FFFFFF"/>
                </a:solidFill>
              </a:rPr>
              <a:t>A hurricane is the most intense form of a tropical cyclone with sustained winds exceeding 120 kilometers per hour (74 mph) that rotate around a strong atmospheric low-pressure system.  Hurricanes are accompanied by several hazards (below).  North of the equator, hurricanes spin counterclockwise; south of the equator, clockwise.  The word comes from the Carib for strong wind, </a:t>
            </a:r>
            <a:r>
              <a:rPr lang="en-US" sz="600" i="1">
                <a:solidFill>
                  <a:srgbClr val="FFFFFF"/>
                </a:solidFill>
              </a:rPr>
              <a:t>Huracan</a:t>
            </a:r>
            <a:r>
              <a:rPr lang="en-US" sz="600">
                <a:solidFill>
                  <a:srgbClr val="FFFFFF"/>
                </a:solidFill>
              </a:rPr>
              <a:t>.  </a:t>
            </a:r>
          </a:p>
        </p:txBody>
      </p:sp>
      <p:sp>
        <p:nvSpPr>
          <p:cNvPr id="14348" name="Text Box 208"/>
          <p:cNvSpPr txBox="1">
            <a:spLocks noChangeArrowheads="1"/>
          </p:cNvSpPr>
          <p:nvPr/>
        </p:nvSpPr>
        <p:spPr bwMode="auto">
          <a:xfrm>
            <a:off x="313091" y="3238500"/>
            <a:ext cx="2269243" cy="950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26657" tIns="13329" rIns="26657" bIns="1332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266639" eaLnBrk="1" fontAlgn="base" hangingPunct="1">
              <a:spcBef>
                <a:spcPct val="0"/>
              </a:spcBef>
              <a:spcAft>
                <a:spcPct val="0"/>
              </a:spcAft>
            </a:pPr>
            <a:r>
              <a:rPr lang="en-US" sz="600" b="1">
                <a:solidFill>
                  <a:srgbClr val="FFFFFF"/>
                </a:solidFill>
              </a:rPr>
              <a:t>Eye:</a:t>
            </a:r>
            <a:r>
              <a:rPr lang="en-US" sz="600">
                <a:solidFill>
                  <a:srgbClr val="FFFFFF"/>
                </a:solidFill>
              </a:rPr>
              <a:t> The hurricane</a:t>
            </a:r>
            <a:r>
              <a:rPr lang="ja-JP" altLang="en-US" sz="600">
                <a:solidFill>
                  <a:srgbClr val="FFFFFF"/>
                </a:solidFill>
              </a:rPr>
              <a:t>’</a:t>
            </a:r>
            <a:r>
              <a:rPr lang="en-US" sz="600">
                <a:solidFill>
                  <a:srgbClr val="FFFFFF"/>
                </a:solidFill>
              </a:rPr>
              <a:t>s center can be amazingly clear and calm enough for people to see blue skies above.  It can be as large as 65 kilometers (40 miles) across.</a:t>
            </a:r>
          </a:p>
          <a:p>
            <a:pPr defTabSz="266639" eaLnBrk="1" fontAlgn="base" hangingPunct="1">
              <a:spcBef>
                <a:spcPct val="0"/>
              </a:spcBef>
              <a:spcAft>
                <a:spcPct val="0"/>
              </a:spcAft>
            </a:pPr>
            <a:endParaRPr lang="en-US" sz="600">
              <a:solidFill>
                <a:srgbClr val="FFFFFF"/>
              </a:solidFill>
            </a:endParaRPr>
          </a:p>
          <a:p>
            <a:pPr defTabSz="266639" eaLnBrk="1" fontAlgn="base" hangingPunct="1">
              <a:spcBef>
                <a:spcPct val="0"/>
              </a:spcBef>
              <a:spcAft>
                <a:spcPct val="0"/>
              </a:spcAft>
            </a:pPr>
            <a:r>
              <a:rPr lang="en-US" sz="600" b="1">
                <a:solidFill>
                  <a:srgbClr val="FFFFFF"/>
                </a:solidFill>
              </a:rPr>
              <a:t>Eyewall </a:t>
            </a:r>
            <a:r>
              <a:rPr lang="en-US" sz="600">
                <a:solidFill>
                  <a:srgbClr val="FFFFFF"/>
                </a:solidFill>
              </a:rPr>
              <a:t>(a</a:t>
            </a:r>
            <a:r>
              <a:rPr lang="en-US" sz="500">
                <a:solidFill>
                  <a:srgbClr val="FFFFFF"/>
                </a:solidFill>
              </a:rPr>
              <a:t>lso called the </a:t>
            </a:r>
            <a:r>
              <a:rPr lang="en-US" sz="500" b="1">
                <a:solidFill>
                  <a:srgbClr val="FFFFFF"/>
                </a:solidFill>
              </a:rPr>
              <a:t>Wall Cloud)</a:t>
            </a:r>
            <a:r>
              <a:rPr lang="en-US" sz="600" b="1">
                <a:solidFill>
                  <a:srgbClr val="FFFFFF"/>
                </a:solidFill>
              </a:rPr>
              <a:t>:</a:t>
            </a:r>
            <a:r>
              <a:rPr lang="en-US" sz="600">
                <a:solidFill>
                  <a:srgbClr val="FFFFFF"/>
                </a:solidFill>
              </a:rPr>
              <a:t> The dense wall of thunderclouds that define the eye holds the highest wind speeds and controls the size of the eye. </a:t>
            </a:r>
          </a:p>
          <a:p>
            <a:pPr defTabSz="266639" eaLnBrk="1" fontAlgn="base" hangingPunct="1">
              <a:spcBef>
                <a:spcPct val="0"/>
              </a:spcBef>
              <a:spcAft>
                <a:spcPct val="0"/>
              </a:spcAft>
            </a:pPr>
            <a:r>
              <a:rPr lang="en-US" sz="600">
                <a:solidFill>
                  <a:srgbClr val="FFFFFF"/>
                </a:solidFill>
              </a:rPr>
              <a:t> </a:t>
            </a:r>
          </a:p>
          <a:p>
            <a:pPr defTabSz="266639" eaLnBrk="1" fontAlgn="base" hangingPunct="1">
              <a:spcBef>
                <a:spcPct val="0"/>
              </a:spcBef>
              <a:spcAft>
                <a:spcPct val="0"/>
              </a:spcAft>
            </a:pPr>
            <a:r>
              <a:rPr lang="en-US" sz="600" b="1">
                <a:solidFill>
                  <a:srgbClr val="FFFFFF"/>
                </a:solidFill>
              </a:rPr>
              <a:t>Rainbands:</a:t>
            </a:r>
            <a:r>
              <a:rPr lang="en-US" sz="600">
                <a:solidFill>
                  <a:srgbClr val="FFFFFF"/>
                </a:solidFill>
              </a:rPr>
              <a:t> The outer and less severe bands of thunderstorms can range in size from 80 to 500 kilometers (50-300 miles).</a:t>
            </a:r>
          </a:p>
        </p:txBody>
      </p:sp>
      <p:grpSp>
        <p:nvGrpSpPr>
          <p:cNvPr id="14349" name="Group 215"/>
          <p:cNvGrpSpPr>
            <a:grpSpLocks/>
          </p:cNvGrpSpPr>
          <p:nvPr/>
        </p:nvGrpSpPr>
        <p:grpSpPr bwMode="auto">
          <a:xfrm>
            <a:off x="-2205" y="4286253"/>
            <a:ext cx="2022740" cy="292199"/>
            <a:chOff x="-5" y="10320"/>
            <a:chExt cx="4587" cy="589"/>
          </a:xfrm>
        </p:grpSpPr>
        <p:grpSp>
          <p:nvGrpSpPr>
            <p:cNvPr id="14362" name="Group 210"/>
            <p:cNvGrpSpPr>
              <a:grpSpLocks/>
            </p:cNvGrpSpPr>
            <p:nvPr/>
          </p:nvGrpSpPr>
          <p:grpSpPr bwMode="auto">
            <a:xfrm>
              <a:off x="-5" y="10320"/>
              <a:ext cx="4238" cy="480"/>
              <a:chOff x="0" y="3456"/>
              <a:chExt cx="4032" cy="453"/>
            </a:xfrm>
          </p:grpSpPr>
          <p:sp>
            <p:nvSpPr>
              <p:cNvPr id="14364" name="Rectangle 211"/>
              <p:cNvSpPr>
                <a:spLocks noChangeArrowheads="1"/>
              </p:cNvSpPr>
              <p:nvPr/>
            </p:nvSpPr>
            <p:spPr bwMode="auto">
              <a:xfrm>
                <a:off x="0" y="3456"/>
                <a:ext cx="3797" cy="453"/>
              </a:xfrm>
              <a:prstGeom prst="rect">
                <a:avLst/>
              </a:prstGeom>
              <a:solidFill>
                <a:schemeClr val="tx1"/>
              </a:solidFill>
              <a:ln w="9525">
                <a:solidFill>
                  <a:schemeClr val="tx1"/>
                </a:solidFill>
                <a:miter lim="800000"/>
                <a:headEnd/>
                <a:tailEnd/>
              </a:ln>
            </p:spPr>
            <p:txBody>
              <a:bodyPr wrap="none" anchor="ctr"/>
              <a:lstStyle/>
              <a:p>
                <a:pPr defTabSz="266639"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65" name="Oval 212"/>
              <p:cNvSpPr>
                <a:spLocks noChangeArrowheads="1"/>
              </p:cNvSpPr>
              <p:nvPr/>
            </p:nvSpPr>
            <p:spPr bwMode="auto">
              <a:xfrm>
                <a:off x="3552" y="3456"/>
                <a:ext cx="480" cy="453"/>
              </a:xfrm>
              <a:prstGeom prst="ellipse">
                <a:avLst/>
              </a:prstGeom>
              <a:solidFill>
                <a:schemeClr val="tx1"/>
              </a:solidFill>
              <a:ln w="9525">
                <a:solidFill>
                  <a:schemeClr val="tx1"/>
                </a:solidFill>
                <a:round/>
                <a:headEnd/>
                <a:tailEnd/>
              </a:ln>
            </p:spPr>
            <p:txBody>
              <a:bodyPr wrap="none" anchor="ctr"/>
              <a:lstStyle/>
              <a:p>
                <a:pPr defTabSz="266639"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grpSp>
        <p:sp>
          <p:nvSpPr>
            <p:cNvPr id="14363" name="Text Box 213"/>
            <p:cNvSpPr txBox="1">
              <a:spLocks noChangeArrowheads="1"/>
            </p:cNvSpPr>
            <p:nvPr/>
          </p:nvSpPr>
          <p:spPr bwMode="auto">
            <a:xfrm>
              <a:off x="687" y="10320"/>
              <a:ext cx="3895" cy="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266639" eaLnBrk="1" fontAlgn="base" hangingPunct="1">
                <a:spcBef>
                  <a:spcPct val="0"/>
                </a:spcBef>
                <a:spcAft>
                  <a:spcPct val="0"/>
                </a:spcAft>
              </a:pPr>
              <a:r>
                <a:rPr lang="en-US" sz="1300">
                  <a:solidFill>
                    <a:srgbClr val="FFFFFF"/>
                  </a:solidFill>
                  <a:latin typeface="Impact" charset="0"/>
                </a:rPr>
                <a:t>Hazards of a Hurricane</a:t>
              </a:r>
              <a:endParaRPr lang="en-US" sz="500">
                <a:solidFill>
                  <a:srgbClr val="000000"/>
                </a:solidFill>
              </a:endParaRPr>
            </a:p>
          </p:txBody>
        </p:sp>
      </p:grpSp>
      <p:sp>
        <p:nvSpPr>
          <p:cNvPr id="14350" name="Text Box 216"/>
          <p:cNvSpPr txBox="1">
            <a:spLocks noChangeArrowheads="1"/>
          </p:cNvSpPr>
          <p:nvPr/>
        </p:nvSpPr>
        <p:spPr bwMode="auto">
          <a:xfrm>
            <a:off x="308240" y="4567040"/>
            <a:ext cx="2274094" cy="1873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26657" tIns="13329" rIns="26657" bIns="1332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266639" eaLnBrk="1" fontAlgn="base" hangingPunct="1">
              <a:spcBef>
                <a:spcPct val="0"/>
              </a:spcBef>
              <a:spcAft>
                <a:spcPct val="0"/>
              </a:spcAft>
            </a:pPr>
            <a:r>
              <a:rPr lang="en-US" sz="600" b="1">
                <a:solidFill>
                  <a:srgbClr val="FFFFFF"/>
                </a:solidFill>
              </a:rPr>
              <a:t>High Winds:</a:t>
            </a:r>
            <a:r>
              <a:rPr lang="en-US" sz="600">
                <a:solidFill>
                  <a:srgbClr val="FFFFFF"/>
                </a:solidFill>
              </a:rPr>
              <a:t> The hazard most associated with hurricanes are defined under the </a:t>
            </a:r>
            <a:r>
              <a:rPr lang="en-US" sz="600" b="1">
                <a:solidFill>
                  <a:srgbClr val="FFFFFF"/>
                </a:solidFill>
              </a:rPr>
              <a:t>Saffir-Simpson</a:t>
            </a:r>
            <a:r>
              <a:rPr lang="en-US" sz="600">
                <a:solidFill>
                  <a:srgbClr val="FFFFFF"/>
                </a:solidFill>
              </a:rPr>
              <a:t> scale (to the far right).  Hurricane-force winds can easily destroy poorly constructed buildings.</a:t>
            </a:r>
          </a:p>
          <a:p>
            <a:pPr defTabSz="266639" eaLnBrk="1" fontAlgn="base" hangingPunct="1">
              <a:spcBef>
                <a:spcPct val="0"/>
              </a:spcBef>
              <a:spcAft>
                <a:spcPct val="0"/>
              </a:spcAft>
            </a:pPr>
            <a:endParaRPr lang="en-US" sz="600">
              <a:solidFill>
                <a:srgbClr val="FFFFFF"/>
              </a:solidFill>
            </a:endParaRPr>
          </a:p>
          <a:p>
            <a:pPr defTabSz="266639" eaLnBrk="1" fontAlgn="base" hangingPunct="1">
              <a:spcBef>
                <a:spcPct val="0"/>
              </a:spcBef>
              <a:spcAft>
                <a:spcPct val="0"/>
              </a:spcAft>
            </a:pPr>
            <a:r>
              <a:rPr lang="en-US" sz="600" b="1">
                <a:solidFill>
                  <a:srgbClr val="FFFFFF"/>
                </a:solidFill>
              </a:rPr>
              <a:t>Storm Surge: </a:t>
            </a:r>
            <a:r>
              <a:rPr lang="en-US" sz="600">
                <a:solidFill>
                  <a:srgbClr val="FFFFFF"/>
                </a:solidFill>
              </a:rPr>
              <a:t>A rapid rise in sea level forced on land by high winds that cause flooding.  Storm surges are the worst of hurricane hazards, claiming the most fatalities.</a:t>
            </a:r>
          </a:p>
          <a:p>
            <a:pPr defTabSz="266639" eaLnBrk="1" fontAlgn="base" hangingPunct="1">
              <a:spcBef>
                <a:spcPct val="0"/>
              </a:spcBef>
              <a:spcAft>
                <a:spcPct val="0"/>
              </a:spcAft>
            </a:pPr>
            <a:endParaRPr lang="en-US" sz="600">
              <a:solidFill>
                <a:srgbClr val="FFFFFF"/>
              </a:solidFill>
            </a:endParaRPr>
          </a:p>
          <a:p>
            <a:pPr defTabSz="266639" eaLnBrk="1" fontAlgn="base" hangingPunct="1">
              <a:spcBef>
                <a:spcPct val="0"/>
              </a:spcBef>
              <a:spcAft>
                <a:spcPct val="0"/>
              </a:spcAft>
            </a:pPr>
            <a:r>
              <a:rPr lang="en-US" sz="600" b="1">
                <a:solidFill>
                  <a:srgbClr val="FFFFFF"/>
                </a:solidFill>
              </a:rPr>
              <a:t>Heavy Rains: </a:t>
            </a:r>
            <a:r>
              <a:rPr lang="en-US" sz="600">
                <a:solidFill>
                  <a:srgbClr val="FFFFFF"/>
                </a:solidFill>
              </a:rPr>
              <a:t>Rainfall levels of 15-30 centimeters (6-12 inches) are common, but can reach 115 centimeters (45 inches).  Heavy rainfall can lead to significant flooding in low-lying areas.</a:t>
            </a:r>
          </a:p>
          <a:p>
            <a:pPr defTabSz="266639" eaLnBrk="1" fontAlgn="base" hangingPunct="1">
              <a:spcBef>
                <a:spcPct val="0"/>
              </a:spcBef>
              <a:spcAft>
                <a:spcPct val="0"/>
              </a:spcAft>
            </a:pPr>
            <a:endParaRPr lang="en-US" sz="600">
              <a:solidFill>
                <a:srgbClr val="FFFFFF"/>
              </a:solidFill>
            </a:endParaRPr>
          </a:p>
          <a:p>
            <a:pPr defTabSz="266639" eaLnBrk="1" fontAlgn="base" hangingPunct="1">
              <a:spcBef>
                <a:spcPct val="0"/>
              </a:spcBef>
              <a:spcAft>
                <a:spcPct val="0"/>
              </a:spcAft>
            </a:pPr>
            <a:r>
              <a:rPr lang="en-US" sz="600" b="1">
                <a:solidFill>
                  <a:srgbClr val="FFFFFF"/>
                </a:solidFill>
              </a:rPr>
              <a:t>Tornadoes: </a:t>
            </a:r>
            <a:r>
              <a:rPr lang="en-US" sz="600">
                <a:solidFill>
                  <a:srgbClr val="FFFFFF"/>
                </a:solidFill>
              </a:rPr>
              <a:t>Over half of the hurricanes that reach land produce at least one tornado.  These tornadoes tend to be less intense than those occurring in the Great Plains.</a:t>
            </a:r>
          </a:p>
          <a:p>
            <a:pPr defTabSz="266639" eaLnBrk="1" fontAlgn="base" hangingPunct="1">
              <a:spcBef>
                <a:spcPct val="0"/>
              </a:spcBef>
              <a:spcAft>
                <a:spcPct val="0"/>
              </a:spcAft>
            </a:pPr>
            <a:endParaRPr lang="en-US" sz="600">
              <a:solidFill>
                <a:srgbClr val="FFFFFF"/>
              </a:solidFill>
            </a:endParaRPr>
          </a:p>
          <a:p>
            <a:pPr defTabSz="266639" eaLnBrk="1" fontAlgn="base" hangingPunct="1">
              <a:spcBef>
                <a:spcPct val="0"/>
              </a:spcBef>
              <a:spcAft>
                <a:spcPct val="0"/>
              </a:spcAft>
            </a:pPr>
            <a:r>
              <a:rPr lang="en-US" sz="600" b="1">
                <a:solidFill>
                  <a:srgbClr val="FFFFFF"/>
                </a:solidFill>
              </a:rPr>
              <a:t>For Hurricane Safety and Preparedness Guides, please visit </a:t>
            </a:r>
            <a:r>
              <a:rPr lang="en-US" sz="600" b="1" i="1">
                <a:solidFill>
                  <a:srgbClr val="FFFFFF"/>
                </a:solidFill>
              </a:rPr>
              <a:t>http://www.nws.noaa.gov/om/brochures/hurr.pdf  </a:t>
            </a:r>
            <a:r>
              <a:rPr lang="en-US" sz="600" i="1">
                <a:solidFill>
                  <a:srgbClr val="FFFFFF"/>
                </a:solidFill>
              </a:rPr>
              <a:t>and</a:t>
            </a:r>
          </a:p>
          <a:p>
            <a:pPr defTabSz="266639" eaLnBrk="1" fontAlgn="base" hangingPunct="1">
              <a:spcBef>
                <a:spcPct val="0"/>
              </a:spcBef>
              <a:spcAft>
                <a:spcPct val="0"/>
              </a:spcAft>
            </a:pPr>
            <a:r>
              <a:rPr lang="en-US" sz="600" b="1" i="1">
                <a:solidFill>
                  <a:srgbClr val="FFFFFF"/>
                </a:solidFill>
              </a:rPr>
              <a:t>http://www.fema.gov/areyouready/</a:t>
            </a:r>
          </a:p>
        </p:txBody>
      </p:sp>
      <p:sp>
        <p:nvSpPr>
          <p:cNvPr id="14351" name="Rectangle 235"/>
          <p:cNvSpPr>
            <a:spLocks noChangeArrowheads="1"/>
          </p:cNvSpPr>
          <p:nvPr/>
        </p:nvSpPr>
        <p:spPr bwMode="auto">
          <a:xfrm>
            <a:off x="6582833" y="1116137"/>
            <a:ext cx="2247636" cy="15965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26657" tIns="13329" rIns="26657" bIns="13329" anchor="ctr">
            <a:spAutoFit/>
          </a:bodyPr>
          <a:lstStyle/>
          <a:p>
            <a:pPr defTabSz="266639" fontAlgn="base">
              <a:spcBef>
                <a:spcPct val="0"/>
              </a:spcBef>
              <a:spcAft>
                <a:spcPct val="0"/>
              </a:spcAft>
            </a:pPr>
            <a:r>
              <a:rPr lang="en-US" sz="600" dirty="0">
                <a:solidFill>
                  <a:srgbClr val="FFFFFF"/>
                </a:solidFill>
                <a:latin typeface="Arial" charset="0"/>
                <a:ea typeface="ＭＳ Ｐゴシック" charset="0"/>
                <a:cs typeface="ＭＳ Ｐゴシック" charset="0"/>
              </a:rPr>
              <a:t>Atlantic hurricanes form from atmospheric disturbances, usually off the west coast of Africa but also in the Caribbean Sea and Gulf of Mexico.  Hurricanes also form in the tropical Pacific, where they are called typhoons.  Hurricanes are fueled by water vapor rising from warm ocean water (27</a:t>
            </a:r>
            <a:r>
              <a:rPr lang="en-US" sz="600" dirty="0">
                <a:solidFill>
                  <a:srgbClr val="FFFFFF"/>
                </a:solidFill>
                <a:latin typeface="Arial" charset="0"/>
                <a:ea typeface="ＭＳ Ｐゴシック" charset="0"/>
                <a:cs typeface="Arial" charset="0"/>
              </a:rPr>
              <a:t>°</a:t>
            </a:r>
            <a:r>
              <a:rPr lang="en-US" sz="600" dirty="0">
                <a:solidFill>
                  <a:srgbClr val="FFFFFF"/>
                </a:solidFill>
                <a:latin typeface="Arial" charset="0"/>
                <a:ea typeface="Arial" charset="0"/>
                <a:cs typeface="Arial" charset="0"/>
              </a:rPr>
              <a:t>C, 80</a:t>
            </a:r>
            <a:r>
              <a:rPr lang="en-US" sz="600" dirty="0">
                <a:solidFill>
                  <a:srgbClr val="FFFFFF"/>
                </a:solidFill>
                <a:latin typeface="Arial" charset="0"/>
                <a:ea typeface="ＭＳ Ｐゴシック" charset="0"/>
                <a:cs typeface="Arial" charset="0"/>
              </a:rPr>
              <a:t>°F).  These vapors form clouds and rain that warm the surrounding air.  If upper level winds are light and unchanging, the system intensifies causing warm wind to move toward the low-pressure center.  The air spins under the action of the rotating Earth (</a:t>
            </a:r>
            <a:r>
              <a:rPr lang="en-US" sz="600" dirty="0" err="1">
                <a:solidFill>
                  <a:srgbClr val="FFFFFF"/>
                </a:solidFill>
                <a:latin typeface="Arial" charset="0"/>
                <a:ea typeface="ＭＳ Ｐゴシック" charset="0"/>
                <a:cs typeface="Arial" charset="0"/>
              </a:rPr>
              <a:t>Coriolis</a:t>
            </a:r>
            <a:r>
              <a:rPr lang="en-US" sz="600" dirty="0">
                <a:solidFill>
                  <a:srgbClr val="FFFFFF"/>
                </a:solidFill>
                <a:latin typeface="Arial" charset="0"/>
                <a:ea typeface="ＭＳ Ｐゴシック" charset="0"/>
                <a:cs typeface="Arial" charset="0"/>
              </a:rPr>
              <a:t>) causing the storm to grow.  The energy organizes into bands of thunderstorms that expand upward and outward of the low-pressure center encircling the eye.  Hurricanes can last two weeks over warm ocean waters, but will subside over cooler waters or land.  Ocean observing systems provide vital data to scientists indicating when and where hurricanes form, intensify and move</a:t>
            </a:r>
            <a:r>
              <a:rPr lang="en-US" sz="600" dirty="0">
                <a:solidFill>
                  <a:srgbClr val="FFFFFF"/>
                </a:solidFill>
                <a:latin typeface="Arial" charset="0"/>
                <a:ea typeface="Arial" charset="0"/>
                <a:cs typeface="Arial" charset="0"/>
              </a:rPr>
              <a:t>. </a:t>
            </a:r>
            <a:r>
              <a:rPr lang="en-US" sz="600" dirty="0">
                <a:solidFill>
                  <a:srgbClr val="FFFFFF"/>
                </a:solidFill>
                <a:latin typeface="Arial" charset="0"/>
                <a:ea typeface="ＭＳ Ｐゴシック" charset="0"/>
                <a:cs typeface="Arial" charset="0"/>
              </a:rPr>
              <a:t> This information is used for hurricane preparedness (evacuations) and research.</a:t>
            </a:r>
          </a:p>
        </p:txBody>
      </p:sp>
      <p:sp>
        <p:nvSpPr>
          <p:cNvPr id="14352" name="Text Box 243"/>
          <p:cNvSpPr txBox="1">
            <a:spLocks noChangeArrowheads="1"/>
          </p:cNvSpPr>
          <p:nvPr/>
        </p:nvSpPr>
        <p:spPr bwMode="auto">
          <a:xfrm>
            <a:off x="4080757" y="4667250"/>
            <a:ext cx="2375076" cy="16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26657" tIns="13329" rIns="26657" bIns="1332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266639" eaLnBrk="1" fontAlgn="base" hangingPunct="1">
              <a:spcBef>
                <a:spcPct val="0"/>
              </a:spcBef>
              <a:spcAft>
                <a:spcPct val="0"/>
              </a:spcAft>
              <a:buFontTx/>
              <a:buChar char="•"/>
            </a:pPr>
            <a:r>
              <a:rPr lang="en-US" sz="600">
                <a:solidFill>
                  <a:srgbClr val="FFFFFF"/>
                </a:solidFill>
              </a:rPr>
              <a:t> The official Atlantic hurricane season begins on June 1 and ends November 30, but peak season is from mid-August until October.</a:t>
            </a:r>
          </a:p>
          <a:p>
            <a:pPr defTabSz="266639" eaLnBrk="1" fontAlgn="base" hangingPunct="1">
              <a:spcBef>
                <a:spcPct val="0"/>
              </a:spcBef>
              <a:spcAft>
                <a:spcPct val="0"/>
              </a:spcAft>
            </a:pPr>
            <a:r>
              <a:rPr lang="en-US" sz="600">
                <a:solidFill>
                  <a:srgbClr val="FFFFFF"/>
                </a:solidFill>
              </a:rPr>
              <a:t> </a:t>
            </a:r>
          </a:p>
          <a:p>
            <a:pPr defTabSz="266639" eaLnBrk="1" fontAlgn="base" hangingPunct="1">
              <a:spcBef>
                <a:spcPct val="0"/>
              </a:spcBef>
              <a:spcAft>
                <a:spcPct val="0"/>
              </a:spcAft>
              <a:buFontTx/>
              <a:buChar char="•"/>
            </a:pPr>
            <a:r>
              <a:rPr lang="en-US" sz="600">
                <a:solidFill>
                  <a:srgbClr val="FFFFFF"/>
                </a:solidFill>
              </a:rPr>
              <a:t> The naming of hurricanes using alternating male and female names and moving through the alphabet began in 1979.  There are 6 lists of names (reused every 6 years) that are used by the National Hurricane Center.  These have been endorsed by the World Meteorological Organization.</a:t>
            </a:r>
          </a:p>
          <a:p>
            <a:pPr defTabSz="266639" eaLnBrk="1" fontAlgn="base" hangingPunct="1">
              <a:spcBef>
                <a:spcPct val="0"/>
              </a:spcBef>
              <a:spcAft>
                <a:spcPct val="0"/>
              </a:spcAft>
            </a:pPr>
            <a:endParaRPr lang="en-US" sz="600">
              <a:solidFill>
                <a:srgbClr val="FFFFFF"/>
              </a:solidFill>
            </a:endParaRPr>
          </a:p>
          <a:p>
            <a:pPr defTabSz="266639" eaLnBrk="1" fontAlgn="base" hangingPunct="1">
              <a:spcBef>
                <a:spcPct val="0"/>
              </a:spcBef>
              <a:spcAft>
                <a:spcPct val="0"/>
              </a:spcAft>
              <a:buFontTx/>
              <a:buChar char="•"/>
            </a:pPr>
            <a:r>
              <a:rPr lang="en-US" sz="600">
                <a:solidFill>
                  <a:srgbClr val="FFFFFF"/>
                </a:solidFill>
              </a:rPr>
              <a:t> On average, 5 hurricanes make landfall from Maine to Texas every 3 years.  However in 2004, 6 hurricanes came onshore from North Carolina to Florida alone (to the left).  A record level of activity has been noted during the first two months of the 2005 Atlantic hurricane season.</a:t>
            </a:r>
          </a:p>
          <a:p>
            <a:pPr defTabSz="266639" eaLnBrk="1" fontAlgn="base" hangingPunct="1">
              <a:spcBef>
                <a:spcPct val="0"/>
              </a:spcBef>
              <a:spcAft>
                <a:spcPct val="0"/>
              </a:spcAft>
              <a:buFontTx/>
              <a:buChar char="•"/>
            </a:pPr>
            <a:endParaRPr lang="en-US" sz="600">
              <a:solidFill>
                <a:srgbClr val="FFFFFF"/>
              </a:solidFill>
            </a:endParaRPr>
          </a:p>
          <a:p>
            <a:pPr defTabSz="266639" eaLnBrk="1" fontAlgn="base" hangingPunct="1">
              <a:spcBef>
                <a:spcPct val="0"/>
              </a:spcBef>
              <a:spcAft>
                <a:spcPct val="0"/>
              </a:spcAft>
              <a:buFontTx/>
              <a:buChar char="•"/>
            </a:pPr>
            <a:r>
              <a:rPr lang="en-US" sz="600">
                <a:solidFill>
                  <a:srgbClr val="FFFFFF"/>
                </a:solidFill>
              </a:rPr>
              <a:t> Since 1950, 48 hurricanes have made landfall from North Carolina to Florida.  Of those, 16 were major (Categories 3-5). Hurricanes in 2004 caused 117 deaths and $42 billion in damage in the U.S. alone.</a:t>
            </a:r>
          </a:p>
        </p:txBody>
      </p:sp>
      <p:sp>
        <p:nvSpPr>
          <p:cNvPr id="2428" name="Text Box 380"/>
          <p:cNvSpPr txBox="1">
            <a:spLocks noChangeArrowheads="1"/>
          </p:cNvSpPr>
          <p:nvPr/>
        </p:nvSpPr>
        <p:spPr bwMode="auto">
          <a:xfrm>
            <a:off x="2671410" y="6347013"/>
            <a:ext cx="3742090" cy="334695"/>
          </a:xfrm>
          <a:prstGeom prst="rect">
            <a:avLst/>
          </a:prstGeom>
          <a:noFill/>
          <a:ln w="9525">
            <a:noFill/>
            <a:miter lim="800000"/>
            <a:headEnd/>
            <a:tailEnd/>
          </a:ln>
          <a:effectLst/>
        </p:spPr>
        <p:txBody>
          <a:bodyPr lIns="26657" tIns="13329" rIns="26657" bIns="13329">
            <a:spAutoFit/>
          </a:bodyPr>
          <a:lstStyle/>
          <a:p>
            <a:pPr defTabSz="266639" fontAlgn="base">
              <a:spcBef>
                <a:spcPct val="0"/>
              </a:spcBef>
              <a:spcAft>
                <a:spcPct val="0"/>
              </a:spcAft>
              <a:defRPr/>
            </a:pPr>
            <a:r>
              <a:rPr lang="en-US" sz="600" i="1" dirty="0">
                <a:solidFill>
                  <a:srgbClr val="FFFFFF"/>
                </a:solidFill>
                <a:latin typeface="Arial" pitchFamily="-111" charset="0"/>
                <a:ea typeface="ＭＳ Ｐゴシック" charset="0"/>
                <a:cs typeface="ＭＳ Ｐゴシック" charset="0"/>
              </a:rPr>
              <a:t>Storms bringing hurricane conditions onshore from North Carolina to Florida. Symbols ( </a:t>
            </a:r>
            <a:r>
              <a:rPr lang="en-US" sz="600" i="1" dirty="0" err="1">
                <a:solidFill>
                  <a:srgbClr val="FFFFFF"/>
                </a:solidFill>
                <a:latin typeface="Arial" pitchFamily="-111" charset="0"/>
                <a:ea typeface="Times New Roman" pitchFamily="-111" charset="0"/>
                <a:cs typeface="Times New Roman" pitchFamily="-111" charset="0"/>
              </a:rPr>
              <a:t>Ï</a:t>
            </a:r>
            <a:r>
              <a:rPr lang="en-US" sz="600" dirty="0">
                <a:solidFill>
                  <a:srgbClr val="FFFFFF"/>
                </a:solidFill>
                <a:latin typeface="Arial" pitchFamily="-111" charset="0"/>
                <a:ea typeface="Times New Roman" pitchFamily="-111" charset="0"/>
                <a:cs typeface="Times New Roman" pitchFamily="-111" charset="0"/>
              </a:rPr>
              <a:t> </a:t>
            </a:r>
            <a:r>
              <a:rPr lang="en-US" sz="600" i="1" dirty="0">
                <a:solidFill>
                  <a:srgbClr val="FFFFFF"/>
                </a:solidFill>
                <a:latin typeface="Arial" pitchFamily="-111" charset="0"/>
                <a:ea typeface="Arial" pitchFamily="-111" charset="0"/>
                <a:cs typeface="Arial" pitchFamily="-111" charset="0"/>
              </a:rPr>
              <a:t>) </a:t>
            </a:r>
            <a:r>
              <a:rPr lang="en-US" sz="600" i="1" dirty="0">
                <a:solidFill>
                  <a:srgbClr val="FFFFFF"/>
                </a:solidFill>
                <a:latin typeface="Arial" pitchFamily="-111" charset="0"/>
                <a:ea typeface="ＭＳ Ｐゴシック" charset="0"/>
                <a:cs typeface="ＭＳ Ｐゴシック" charset="0"/>
              </a:rPr>
              <a:t>define areas where hurricanes were over land and water.  The Hurricanes were:</a:t>
            </a:r>
            <a:r>
              <a:rPr lang="en-US" sz="600" dirty="0">
                <a:solidFill>
                  <a:srgbClr val="FFFFFF"/>
                </a:solidFill>
                <a:latin typeface="Arial" pitchFamily="-111" charset="0"/>
                <a:ea typeface="ＭＳ Ｐゴシック" charset="0"/>
                <a:cs typeface="ＭＳ Ｐゴシック" charset="0"/>
              </a:rPr>
              <a:t> </a:t>
            </a:r>
            <a:r>
              <a:rPr lang="en-US" sz="700" b="1" i="1" dirty="0">
                <a:solidFill>
                  <a:srgbClr val="FF0000"/>
                </a:solidFill>
                <a:effectLst>
                  <a:outerShdw blurRad="38100" dist="38100" dir="2700000" algn="tl">
                    <a:srgbClr val="000000"/>
                  </a:outerShdw>
                </a:effectLst>
                <a:latin typeface="Arial" pitchFamily="-111" charset="0"/>
                <a:ea typeface="ＭＳ Ｐゴシック" charset="0"/>
                <a:cs typeface="ＭＳ Ｐゴシック" charset="0"/>
              </a:rPr>
              <a:t>Alex</a:t>
            </a:r>
            <a:r>
              <a:rPr lang="en-US" sz="700" i="1" dirty="0">
                <a:solidFill>
                  <a:srgbClr val="FFFFFF"/>
                </a:solidFill>
                <a:effectLst>
                  <a:outerShdw blurRad="38100" dist="38100" dir="2700000" algn="tl">
                    <a:srgbClr val="000000"/>
                  </a:outerShdw>
                </a:effectLst>
                <a:latin typeface="Arial" pitchFamily="-111" charset="0"/>
                <a:ea typeface="ＭＳ Ｐゴシック" charset="0"/>
                <a:cs typeface="ＭＳ Ｐゴシック" charset="0"/>
              </a:rPr>
              <a:t>, </a:t>
            </a:r>
            <a:r>
              <a:rPr lang="en-US" sz="700" b="1" i="1" dirty="0">
                <a:solidFill>
                  <a:srgbClr val="BBE0E3"/>
                </a:solidFill>
                <a:effectLst>
                  <a:outerShdw blurRad="38100" dist="38100" dir="2700000" algn="tl">
                    <a:srgbClr val="000000"/>
                  </a:outerShdw>
                </a:effectLst>
                <a:latin typeface="Arial" pitchFamily="-111" charset="0"/>
                <a:ea typeface="ＭＳ Ｐゴシック" charset="0"/>
                <a:cs typeface="ＭＳ Ｐゴシック" charset="0"/>
              </a:rPr>
              <a:t>Charley</a:t>
            </a:r>
            <a:r>
              <a:rPr lang="en-US" sz="700" i="1" dirty="0">
                <a:solidFill>
                  <a:srgbClr val="FFFFFF"/>
                </a:solidFill>
                <a:effectLst>
                  <a:outerShdw blurRad="38100" dist="38100" dir="2700000" algn="tl">
                    <a:srgbClr val="000000"/>
                  </a:outerShdw>
                </a:effectLst>
                <a:latin typeface="Arial" pitchFamily="-111" charset="0"/>
                <a:ea typeface="ＭＳ Ｐゴシック" charset="0"/>
                <a:cs typeface="ＭＳ Ｐゴシック" charset="0"/>
              </a:rPr>
              <a:t>, </a:t>
            </a:r>
            <a:r>
              <a:rPr lang="en-US" sz="700" b="1" i="1" dirty="0">
                <a:solidFill>
                  <a:srgbClr val="CC0099"/>
                </a:solidFill>
                <a:effectLst>
                  <a:outerShdw blurRad="38100" dist="38100" dir="2700000" algn="tl">
                    <a:srgbClr val="000000"/>
                  </a:outerShdw>
                </a:effectLst>
                <a:latin typeface="Arial" pitchFamily="-111" charset="0"/>
                <a:ea typeface="ＭＳ Ｐゴシック" charset="0"/>
                <a:cs typeface="ＭＳ Ｐゴシック" charset="0"/>
              </a:rPr>
              <a:t>Frances</a:t>
            </a:r>
            <a:r>
              <a:rPr lang="en-US" sz="700" i="1" dirty="0">
                <a:solidFill>
                  <a:srgbClr val="FFFFFF"/>
                </a:solidFill>
                <a:effectLst>
                  <a:outerShdw blurRad="38100" dist="38100" dir="2700000" algn="tl">
                    <a:srgbClr val="000000"/>
                  </a:outerShdw>
                </a:effectLst>
                <a:latin typeface="Arial" pitchFamily="-111" charset="0"/>
                <a:ea typeface="ＭＳ Ｐゴシック" charset="0"/>
                <a:cs typeface="ＭＳ Ｐゴシック" charset="0"/>
              </a:rPr>
              <a:t>, </a:t>
            </a:r>
            <a:r>
              <a:rPr lang="en-US" sz="700" b="1" i="1" dirty="0">
                <a:solidFill>
                  <a:srgbClr val="00CC00"/>
                </a:solidFill>
                <a:effectLst>
                  <a:outerShdw blurRad="38100" dist="38100" dir="2700000" algn="tl">
                    <a:srgbClr val="000000"/>
                  </a:outerShdw>
                </a:effectLst>
                <a:latin typeface="Arial" pitchFamily="-111" charset="0"/>
                <a:ea typeface="ＭＳ Ｐゴシック" charset="0"/>
                <a:cs typeface="ＭＳ Ｐゴシック" charset="0"/>
              </a:rPr>
              <a:t>Gaston</a:t>
            </a:r>
            <a:r>
              <a:rPr lang="en-US" sz="700" i="1" dirty="0">
                <a:solidFill>
                  <a:srgbClr val="FFFFFF"/>
                </a:solidFill>
                <a:effectLst>
                  <a:outerShdw blurRad="38100" dist="38100" dir="2700000" algn="tl">
                    <a:srgbClr val="000000"/>
                  </a:outerShdw>
                </a:effectLst>
                <a:latin typeface="Arial" pitchFamily="-111" charset="0"/>
                <a:ea typeface="ＭＳ Ｐゴシック" charset="0"/>
                <a:cs typeface="ＭＳ Ｐゴシック" charset="0"/>
              </a:rPr>
              <a:t>, </a:t>
            </a:r>
            <a:r>
              <a:rPr lang="en-US" sz="700" b="1" i="1" dirty="0">
                <a:solidFill>
                  <a:srgbClr val="FFFF00"/>
                </a:solidFill>
                <a:effectLst>
                  <a:outerShdw blurRad="38100" dist="38100" dir="2700000" algn="tl">
                    <a:srgbClr val="000000"/>
                  </a:outerShdw>
                </a:effectLst>
                <a:latin typeface="Arial" pitchFamily="-111" charset="0"/>
                <a:ea typeface="ＭＳ Ｐゴシック" charset="0"/>
                <a:cs typeface="ＭＳ Ｐゴシック" charset="0"/>
              </a:rPr>
              <a:t>Ivan</a:t>
            </a:r>
            <a:r>
              <a:rPr lang="en-US" sz="700" i="1" dirty="0">
                <a:solidFill>
                  <a:srgbClr val="FFFFFF"/>
                </a:solidFill>
                <a:effectLst>
                  <a:outerShdw blurRad="38100" dist="38100" dir="2700000" algn="tl">
                    <a:srgbClr val="000000"/>
                  </a:outerShdw>
                </a:effectLst>
                <a:latin typeface="Arial" pitchFamily="-111" charset="0"/>
                <a:ea typeface="ＭＳ Ｐゴシック" charset="0"/>
                <a:cs typeface="ＭＳ Ｐゴシック" charset="0"/>
              </a:rPr>
              <a:t> </a:t>
            </a:r>
            <a:r>
              <a:rPr lang="en-US" sz="600" dirty="0">
                <a:solidFill>
                  <a:srgbClr val="FFFFFF"/>
                </a:solidFill>
                <a:latin typeface="Arial" pitchFamily="-111" charset="0"/>
                <a:ea typeface="ＭＳ Ｐゴシック" charset="0"/>
                <a:cs typeface="ＭＳ Ｐゴシック" charset="0"/>
              </a:rPr>
              <a:t>and</a:t>
            </a:r>
            <a:r>
              <a:rPr lang="en-US" sz="700" i="1" dirty="0">
                <a:solidFill>
                  <a:srgbClr val="FFFFFF"/>
                </a:solidFill>
                <a:effectLst>
                  <a:outerShdw blurRad="38100" dist="38100" dir="2700000" algn="tl">
                    <a:srgbClr val="000000"/>
                  </a:outerShdw>
                </a:effectLst>
                <a:latin typeface="Arial" pitchFamily="-111" charset="0"/>
                <a:ea typeface="ＭＳ Ｐゴシック" charset="0"/>
                <a:cs typeface="ＭＳ Ｐゴシック" charset="0"/>
              </a:rPr>
              <a:t> </a:t>
            </a:r>
            <a:r>
              <a:rPr lang="en-US" sz="700" b="1" i="1" dirty="0">
                <a:solidFill>
                  <a:srgbClr val="FF9900"/>
                </a:solidFill>
                <a:effectLst>
                  <a:outerShdw blurRad="38100" dist="38100" dir="2700000" algn="tl">
                    <a:srgbClr val="000000"/>
                  </a:outerShdw>
                </a:effectLst>
                <a:latin typeface="Arial" pitchFamily="-111" charset="0"/>
                <a:ea typeface="ＭＳ Ｐゴシック" charset="0"/>
                <a:cs typeface="ＭＳ Ｐゴシック" charset="0"/>
              </a:rPr>
              <a:t>Jeanne</a:t>
            </a:r>
            <a:r>
              <a:rPr lang="en-US" sz="600" dirty="0">
                <a:solidFill>
                  <a:srgbClr val="FFFFFF"/>
                </a:solidFill>
                <a:latin typeface="Arial" pitchFamily="-111" charset="0"/>
                <a:ea typeface="ＭＳ Ｐゴシック" charset="0"/>
                <a:cs typeface="ＭＳ Ｐゴシック" charset="0"/>
              </a:rPr>
              <a:t>.</a:t>
            </a:r>
          </a:p>
        </p:txBody>
      </p:sp>
      <p:sp>
        <p:nvSpPr>
          <p:cNvPr id="14354" name="Rectangle 387"/>
          <p:cNvSpPr>
            <a:spLocks noChangeArrowheads="1"/>
          </p:cNvSpPr>
          <p:nvPr/>
        </p:nvSpPr>
        <p:spPr bwMode="auto">
          <a:xfrm>
            <a:off x="5799667" y="4095751"/>
            <a:ext cx="720684" cy="103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26657" tIns="13329" rIns="26657" bIns="13329">
            <a:spAutoFit/>
          </a:bodyPr>
          <a:lstStyle/>
          <a:p>
            <a:pPr defTabSz="266639" fontAlgn="base">
              <a:spcBef>
                <a:spcPct val="0"/>
              </a:spcBef>
              <a:spcAft>
                <a:spcPct val="0"/>
              </a:spcAft>
            </a:pPr>
            <a:r>
              <a:rPr lang="en-US" sz="500">
                <a:solidFill>
                  <a:srgbClr val="F8F8F8"/>
                </a:solidFill>
                <a:latin typeface="Arial" charset="0"/>
                <a:ea typeface="ＭＳ Ｐゴシック" charset="0"/>
                <a:cs typeface="ＭＳ Ｐゴシック" charset="0"/>
              </a:rPr>
              <a:t>http://rsd.gsfc.nasa.gov</a:t>
            </a:r>
          </a:p>
        </p:txBody>
      </p:sp>
      <p:sp>
        <p:nvSpPr>
          <p:cNvPr id="2471" name="Text Box 423"/>
          <p:cNvSpPr txBox="1">
            <a:spLocks noChangeArrowheads="1"/>
          </p:cNvSpPr>
          <p:nvPr/>
        </p:nvSpPr>
        <p:spPr bwMode="auto">
          <a:xfrm>
            <a:off x="2700514" y="4071939"/>
            <a:ext cx="1080320" cy="103862"/>
          </a:xfrm>
          <a:prstGeom prst="rect">
            <a:avLst/>
          </a:prstGeom>
          <a:solidFill>
            <a:srgbClr val="969696">
              <a:alpha val="50000"/>
            </a:srgbClr>
          </a:solidFill>
          <a:ln w="9525">
            <a:noFill/>
            <a:miter lim="800000"/>
            <a:headEnd/>
            <a:tailEnd/>
          </a:ln>
          <a:effectLst/>
        </p:spPr>
        <p:txBody>
          <a:bodyPr wrap="none" lIns="26657" tIns="13329" rIns="26657" bIns="1332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266639" eaLnBrk="1" fontAlgn="base" hangingPunct="1">
              <a:spcBef>
                <a:spcPct val="0"/>
              </a:spcBef>
              <a:spcAft>
                <a:spcPct val="0"/>
              </a:spcAft>
            </a:pPr>
            <a:r>
              <a:rPr lang="en-US" sz="500">
                <a:solidFill>
                  <a:srgbClr val="FFFFFF"/>
                </a:solidFill>
                <a:effectLst>
                  <a:outerShdw blurRad="38100" dist="38100" dir="2700000" algn="tl">
                    <a:srgbClr val="000000"/>
                  </a:outerShdw>
                </a:effectLst>
              </a:rPr>
              <a:t>Hurricane Fran, 16 September 1996</a:t>
            </a:r>
          </a:p>
        </p:txBody>
      </p:sp>
      <p:sp>
        <p:nvSpPr>
          <p:cNvPr id="14356" name="Rectangle 433"/>
          <p:cNvSpPr>
            <a:spLocks noChangeArrowheads="1"/>
          </p:cNvSpPr>
          <p:nvPr/>
        </p:nvSpPr>
        <p:spPr bwMode="auto">
          <a:xfrm>
            <a:off x="6706747" y="4219775"/>
            <a:ext cx="2068452" cy="73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26657" tIns="13329" rIns="26657" bIns="13329">
            <a:spAutoFit/>
          </a:bodyPr>
          <a:lstStyle/>
          <a:p>
            <a:pPr defTabSz="266639" fontAlgn="base">
              <a:spcBef>
                <a:spcPct val="0"/>
              </a:spcBef>
              <a:spcAft>
                <a:spcPct val="0"/>
              </a:spcAft>
            </a:pPr>
            <a:r>
              <a:rPr lang="en-US" sz="300">
                <a:solidFill>
                  <a:srgbClr val="FFFFFF"/>
                </a:solidFill>
                <a:latin typeface="Arial" charset="0"/>
                <a:ea typeface="ＭＳ Ｐゴシック" charset="0"/>
                <a:cs typeface="ＭＳ Ｐゴシック" charset="0"/>
              </a:rPr>
              <a:t>* Could be less or significantly larger depending on direction and speed of approach, point of landfall and storm radius.</a:t>
            </a:r>
          </a:p>
        </p:txBody>
      </p:sp>
      <p:pic>
        <p:nvPicPr>
          <p:cNvPr id="14357" name="Picture 107" descr="hurricanefacts.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88167" y="4423668"/>
            <a:ext cx="3713868" cy="17199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8" name="Picture 108" descr="da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88668" y="4357688"/>
            <a:ext cx="2307167" cy="1362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9" name="Picture 109" descr="scal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07189" y="2738438"/>
            <a:ext cx="2076979" cy="145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0" name="Picture 112" descr="logo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30963" y="5784949"/>
            <a:ext cx="1653205" cy="1030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61" name="Picture 113" descr="anatomy.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24115" y="2107903"/>
            <a:ext cx="1983052" cy="10829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6568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Physics of CAPE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Convective_Available_Potential_Energy</a:t>
            </a:r>
            <a:endParaRPr lang="en-US" sz="1800" dirty="0">
              <a:solidFill>
                <a:srgbClr val="800000"/>
              </a:solidFill>
            </a:endParaRPr>
          </a:p>
        </p:txBody>
      </p:sp>
      <p:pic>
        <p:nvPicPr>
          <p:cNvPr id="6" name="Content Placeholder 5" descr="495px-B_and_LCL-LFC.jpg"/>
          <p:cNvPicPr>
            <a:picLocks noGrp="1" noChangeAspect="1"/>
          </p:cNvPicPr>
          <p:nvPr>
            <p:ph sz="half" idx="1"/>
          </p:nvPr>
        </p:nvPicPr>
        <p:blipFill>
          <a:blip r:embed="rId2">
            <a:extLst>
              <a:ext uri="{28A0092B-C50C-407E-A947-70E740481C1C}">
                <a14:useLocalDpi xmlns:a14="http://schemas.microsoft.com/office/drawing/2010/main" val="0"/>
              </a:ext>
            </a:extLst>
          </a:blip>
          <a:srcRect l="-4080" r="-4080"/>
          <a:stretch>
            <a:fillRect/>
          </a:stretch>
        </p:blipFill>
        <p:spPr/>
      </p:pic>
      <p:pic>
        <p:nvPicPr>
          <p:cNvPr id="5" name="Content Placeholder 4" descr="790px-Convective_instability_animation_12Z_21Z_Jan08.gif"/>
          <p:cNvPicPr>
            <a:picLocks noGrp="1" noChangeAspect="1"/>
          </p:cNvPicPr>
          <p:nvPr>
            <p:ph sz="half" idx="2"/>
          </p:nvPr>
        </p:nvPicPr>
        <p:blipFill>
          <a:blip r:embed="rId3">
            <a:extLst>
              <a:ext uri="{28A0092B-C50C-407E-A947-70E740481C1C}">
                <a14:useLocalDpi xmlns:a14="http://schemas.microsoft.com/office/drawing/2010/main" val="0"/>
              </a:ext>
            </a:extLst>
          </a:blip>
          <a:srcRect t="-23778" b="-23778"/>
          <a:stretch>
            <a:fillRect/>
          </a:stretch>
        </p:blipFill>
        <p:spPr>
          <a:xfrm>
            <a:off x="4648200" y="844200"/>
            <a:ext cx="4038600" cy="4525963"/>
          </a:xfrm>
        </p:spPr>
      </p:pic>
      <p:sp>
        <p:nvSpPr>
          <p:cNvPr id="7" name="TextBox 6"/>
          <p:cNvSpPr txBox="1"/>
          <p:nvPr/>
        </p:nvSpPr>
        <p:spPr>
          <a:xfrm>
            <a:off x="4699825" y="4686165"/>
            <a:ext cx="4024725" cy="2031325"/>
          </a:xfrm>
          <a:prstGeom prst="rect">
            <a:avLst/>
          </a:prstGeom>
          <a:noFill/>
        </p:spPr>
        <p:txBody>
          <a:bodyPr wrap="square" rtlCol="0">
            <a:spAutoFit/>
          </a:bodyPr>
          <a:lstStyle/>
          <a:p>
            <a:r>
              <a:rPr lang="en-US" sz="1400" dirty="0">
                <a:solidFill>
                  <a:srgbClr val="800000"/>
                </a:solidFill>
                <a:latin typeface="Helvetica Neue Light"/>
                <a:cs typeface="Helvetica Neue Light"/>
              </a:rPr>
              <a:t>A skew-T plot showing a morning sounding with a large </a:t>
            </a:r>
            <a:r>
              <a:rPr lang="en-US" sz="1400" dirty="0" err="1">
                <a:solidFill>
                  <a:srgbClr val="800000"/>
                </a:solidFill>
                <a:latin typeface="Helvetica Neue Light"/>
                <a:cs typeface="Helvetica Neue Light"/>
              </a:rPr>
              <a:t>hydrolapse</a:t>
            </a:r>
            <a:r>
              <a:rPr lang="en-US" sz="1400" dirty="0">
                <a:solidFill>
                  <a:srgbClr val="800000"/>
                </a:solidFill>
                <a:latin typeface="Helvetica Neue Light"/>
                <a:cs typeface="Helvetica Neue Light"/>
              </a:rPr>
              <a:t> followed by an afternoon sounding showing the cooling (red curve moving to the left) which occurred in the mid-levels resulting in an unstable atmosphere as surface parcels have now become negatively buoyant. The</a:t>
            </a:r>
            <a:r>
              <a:rPr lang="en-US" sz="1400" dirty="0">
                <a:latin typeface="Helvetica Neue Light"/>
                <a:cs typeface="Helvetica Neue Light"/>
              </a:rPr>
              <a:t> </a:t>
            </a:r>
            <a:r>
              <a:rPr lang="en-US" sz="1400" b="1" dirty="0">
                <a:latin typeface="Helvetica Neue Light"/>
                <a:cs typeface="Helvetica Neue Light"/>
              </a:rPr>
              <a:t>red line is temperature</a:t>
            </a:r>
            <a:r>
              <a:rPr lang="en-US" sz="1400" dirty="0">
                <a:solidFill>
                  <a:srgbClr val="800000"/>
                </a:solidFill>
                <a:latin typeface="Helvetica Neue Light"/>
                <a:cs typeface="Helvetica Neue Light"/>
              </a:rPr>
              <a:t>, the </a:t>
            </a:r>
            <a:r>
              <a:rPr lang="en-US" sz="1400" b="1" dirty="0">
                <a:latin typeface="Helvetica Neue Light"/>
                <a:cs typeface="Helvetica Neue Light"/>
              </a:rPr>
              <a:t>green line is the dew point</a:t>
            </a:r>
            <a:r>
              <a:rPr lang="en-US" sz="1400" dirty="0">
                <a:solidFill>
                  <a:srgbClr val="800000"/>
                </a:solidFill>
                <a:latin typeface="Helvetica Neue Light"/>
                <a:cs typeface="Helvetica Neue Light"/>
              </a:rPr>
              <a:t>, and the </a:t>
            </a:r>
            <a:r>
              <a:rPr lang="en-US" sz="1400" b="1" dirty="0">
                <a:solidFill>
                  <a:srgbClr val="000000"/>
                </a:solidFill>
                <a:latin typeface="Helvetica Neue Light"/>
                <a:cs typeface="Helvetica Neue Light"/>
              </a:rPr>
              <a:t>yellow line is the air parcel lifted.</a:t>
            </a:r>
          </a:p>
        </p:txBody>
      </p:sp>
      <p:sp>
        <p:nvSpPr>
          <p:cNvPr id="9" name="TextBox 8"/>
          <p:cNvSpPr txBox="1"/>
          <p:nvPr/>
        </p:nvSpPr>
        <p:spPr>
          <a:xfrm>
            <a:off x="634965" y="6350233"/>
            <a:ext cx="3678766" cy="307777"/>
          </a:xfrm>
          <a:prstGeom prst="rect">
            <a:avLst/>
          </a:prstGeom>
          <a:noFill/>
        </p:spPr>
        <p:txBody>
          <a:bodyPr wrap="square" rtlCol="0">
            <a:spAutoFit/>
          </a:bodyPr>
          <a:lstStyle/>
          <a:p>
            <a:pPr algn="ctr"/>
            <a:r>
              <a:rPr lang="en-US" sz="1400" dirty="0">
                <a:latin typeface="Helvetica Neue Light"/>
                <a:cs typeface="Helvetica Neue Light"/>
              </a:rPr>
              <a:t>“</a:t>
            </a:r>
            <a:r>
              <a:rPr lang="en-US" sz="1400" dirty="0" err="1">
                <a:latin typeface="Helvetica Neue Light"/>
                <a:cs typeface="Helvetica Neue Light"/>
              </a:rPr>
              <a:t>Hydrolapse</a:t>
            </a:r>
            <a:r>
              <a:rPr lang="en-US" sz="1400" dirty="0">
                <a:latin typeface="Helvetica Neue Light"/>
                <a:cs typeface="Helvetica Neue Light"/>
              </a:rPr>
              <a:t>” = change in moisture content</a:t>
            </a:r>
          </a:p>
        </p:txBody>
      </p:sp>
    </p:spTree>
    <p:extLst>
      <p:ext uri="{BB962C8B-B14F-4D97-AF65-F5344CB8AC3E}">
        <p14:creationId xmlns:p14="http://schemas.microsoft.com/office/powerpoint/2010/main" val="1568392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Tropical Cyclones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Tropical_cyclone</a:t>
            </a:r>
            <a:endParaRPr lang="en-US" dirty="0"/>
          </a:p>
        </p:txBody>
      </p:sp>
      <p:pic>
        <p:nvPicPr>
          <p:cNvPr id="4" name="Content Placeholder 3" descr="800px-Hurricane_Isabel_from_ISS.jpg"/>
          <p:cNvPicPr>
            <a:picLocks noGrp="1" noChangeAspect="1"/>
          </p:cNvPicPr>
          <p:nvPr>
            <p:ph idx="1"/>
          </p:nvPr>
        </p:nvPicPr>
        <p:blipFill>
          <a:blip r:embed="rId2">
            <a:extLst>
              <a:ext uri="{28A0092B-C50C-407E-A947-70E740481C1C}">
                <a14:useLocalDpi xmlns:a14="http://schemas.microsoft.com/office/drawing/2010/main" val="0"/>
              </a:ext>
            </a:extLst>
          </a:blip>
          <a:srcRect l="-10231" r="-10231"/>
          <a:stretch>
            <a:fillRect/>
          </a:stretch>
        </p:blipFill>
        <p:spPr/>
      </p:pic>
      <p:sp>
        <p:nvSpPr>
          <p:cNvPr id="6" name="TextBox 5"/>
          <p:cNvSpPr txBox="1"/>
          <p:nvPr/>
        </p:nvSpPr>
        <p:spPr>
          <a:xfrm>
            <a:off x="389160" y="6225789"/>
            <a:ext cx="8433076" cy="461665"/>
          </a:xfrm>
          <a:prstGeom prst="rect">
            <a:avLst/>
          </a:prstGeom>
          <a:noFill/>
        </p:spPr>
        <p:txBody>
          <a:bodyPr wrap="square" rtlCol="0">
            <a:spAutoFit/>
          </a:bodyPr>
          <a:lstStyle/>
          <a:p>
            <a:pPr algn="ctr"/>
            <a:r>
              <a:rPr lang="en-US" sz="1200" dirty="0">
                <a:latin typeface="Helvetica Neue Light"/>
                <a:cs typeface="Helvetica Neue Light"/>
              </a:rPr>
              <a:t>Hurricane Isabel (2003) as seen from orbit during Expedition 7 of the International Space Station. The eye, </a:t>
            </a:r>
            <a:r>
              <a:rPr lang="en-US" sz="1200" dirty="0" err="1">
                <a:latin typeface="Helvetica Neue Light"/>
                <a:cs typeface="Helvetica Neue Light"/>
              </a:rPr>
              <a:t>eyewall</a:t>
            </a:r>
            <a:r>
              <a:rPr lang="en-US" sz="1200" dirty="0">
                <a:latin typeface="Helvetica Neue Light"/>
                <a:cs typeface="Helvetica Neue Light"/>
              </a:rPr>
              <a:t>, and surrounding </a:t>
            </a:r>
            <a:r>
              <a:rPr lang="en-US" sz="1200" dirty="0" err="1">
                <a:latin typeface="Helvetica Neue Light"/>
                <a:cs typeface="Helvetica Neue Light"/>
              </a:rPr>
              <a:t>rainbands</a:t>
            </a:r>
            <a:r>
              <a:rPr lang="en-US" sz="1200" dirty="0">
                <a:latin typeface="Helvetica Neue Light"/>
                <a:cs typeface="Helvetica Neue Light"/>
              </a:rPr>
              <a:t>, characteristics of tropical cyclones, are clearly visible in this view from space.</a:t>
            </a:r>
          </a:p>
        </p:txBody>
      </p:sp>
    </p:spTree>
    <p:extLst>
      <p:ext uri="{BB962C8B-B14F-4D97-AF65-F5344CB8AC3E}">
        <p14:creationId xmlns:p14="http://schemas.microsoft.com/office/powerpoint/2010/main" val="3615928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History of Hurricane</a:t>
            </a:r>
            <a:r>
              <a:rPr lang="en-US" dirty="0"/>
              <a:t>/Cyclone Names</a:t>
            </a:r>
            <a:br>
              <a:rPr lang="en-US" dirty="0"/>
            </a:br>
            <a:r>
              <a:rPr lang="en-US" sz="1800" dirty="0">
                <a:solidFill>
                  <a:srgbClr val="800000"/>
                </a:solidFill>
              </a:rPr>
              <a:t>http://</a:t>
            </a:r>
            <a:r>
              <a:rPr lang="en-US" sz="1800" dirty="0" err="1">
                <a:solidFill>
                  <a:srgbClr val="800000"/>
                </a:solidFill>
              </a:rPr>
              <a:t>www.nhc.noaa.gov</a:t>
            </a:r>
            <a:r>
              <a:rPr lang="en-US" sz="1800" dirty="0">
                <a:solidFill>
                  <a:srgbClr val="800000"/>
                </a:solidFill>
              </a:rPr>
              <a:t>/</a:t>
            </a:r>
            <a:r>
              <a:rPr lang="en-US" sz="1800" dirty="0" err="1">
                <a:solidFill>
                  <a:srgbClr val="800000"/>
                </a:solidFill>
              </a:rPr>
              <a:t>aboutnames_history.shtml</a:t>
            </a:r>
            <a:endParaRPr lang="en-US" sz="1800" dirty="0">
              <a:solidFill>
                <a:srgbClr val="800000"/>
              </a:solidFill>
            </a:endParaRPr>
          </a:p>
        </p:txBody>
      </p:sp>
      <p:sp>
        <p:nvSpPr>
          <p:cNvPr id="3" name="Content Placeholder 2"/>
          <p:cNvSpPr>
            <a:spLocks noGrp="1"/>
          </p:cNvSpPr>
          <p:nvPr>
            <p:ph idx="1"/>
          </p:nvPr>
        </p:nvSpPr>
        <p:spPr>
          <a:xfrm>
            <a:off x="152779" y="1466528"/>
            <a:ext cx="8717892" cy="5140832"/>
          </a:xfrm>
        </p:spPr>
        <p:txBody>
          <a:bodyPr>
            <a:noAutofit/>
          </a:bodyPr>
          <a:lstStyle/>
          <a:p>
            <a:r>
              <a:rPr lang="en-US" sz="1600" dirty="0"/>
              <a:t>“For several hundred years many hurricanes in the West Indies were named after the particular saint's day on which the hurricane occurred. </a:t>
            </a:r>
          </a:p>
          <a:p>
            <a:r>
              <a:rPr lang="en-US" sz="1600" dirty="0"/>
              <a:t>Ivan R. </a:t>
            </a:r>
            <a:r>
              <a:rPr lang="en-US" sz="1600" dirty="0" err="1"/>
              <a:t>Tannehill</a:t>
            </a:r>
            <a:r>
              <a:rPr lang="en-US" sz="1600" dirty="0"/>
              <a:t> describes in his book "Hurricanes" the major tropical storms of recorded history and mentions many hurricanes named after saints. </a:t>
            </a:r>
          </a:p>
          <a:p>
            <a:r>
              <a:rPr lang="en-US" sz="1600" dirty="0"/>
              <a:t>For example, there was "Hurricane Santa Ana" which struck Puerto Rico with exceptional violence on July 26, 1825, and "San Felipe" (the first) and "San Felipe" (the second) which hit Puerto Rico on September 13 in both 1876 and 1928.</a:t>
            </a:r>
          </a:p>
          <a:p>
            <a:r>
              <a:rPr lang="en-US" sz="1600" dirty="0" err="1"/>
              <a:t>Tannehill</a:t>
            </a:r>
            <a:r>
              <a:rPr lang="en-US" sz="1600" dirty="0"/>
              <a:t> also tells of Clement </a:t>
            </a:r>
            <a:r>
              <a:rPr lang="en-US" sz="1600" dirty="0" err="1"/>
              <a:t>Wragge</a:t>
            </a:r>
            <a:r>
              <a:rPr lang="en-US" sz="1600" dirty="0"/>
              <a:t>, an Australian meteorologist who began giving women's names to tropical storms before the end of the 19th century.</a:t>
            </a:r>
          </a:p>
          <a:p>
            <a:r>
              <a:rPr lang="en-US" sz="1600" dirty="0"/>
              <a:t>During World War II this practice became widespread in weather map discussions among forecasters, especially Army and Navy meteorologists who plotted the movements of storms over the wide expanses of the Pacific Ocean. </a:t>
            </a:r>
          </a:p>
          <a:p>
            <a:r>
              <a:rPr lang="en-US" sz="1600" dirty="0"/>
              <a:t>In 1953, the United States abandoned a confusing two-year old plan to name storms by a phonetic alphabet (Able, Baker, Charlie) when a new, international phonetic alphabet was introduced. </a:t>
            </a:r>
          </a:p>
          <a:p>
            <a:r>
              <a:rPr lang="en-US" sz="1600" dirty="0"/>
              <a:t>That year, the United States began using female names for storms.</a:t>
            </a:r>
          </a:p>
          <a:p>
            <a:r>
              <a:rPr lang="en-US" sz="1600" dirty="0"/>
              <a:t>The practice of naming hurricanes solely after women came to an end in 1978 when men's and women's names were included in the Eastern North Pacific storm lists. </a:t>
            </a:r>
          </a:p>
          <a:p>
            <a:r>
              <a:rPr lang="en-US" sz="1600" dirty="0"/>
              <a:t>In 1979, male and female names were included in lists for the Atlantic and Gulf of Mexico.”</a:t>
            </a:r>
          </a:p>
        </p:txBody>
      </p:sp>
    </p:spTree>
    <p:extLst>
      <p:ext uri="{BB962C8B-B14F-4D97-AF65-F5344CB8AC3E}">
        <p14:creationId xmlns:p14="http://schemas.microsoft.com/office/powerpoint/2010/main" val="2487097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Tropical Cyclones</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Tropical_cyclone</a:t>
            </a:r>
            <a:endParaRPr lang="en-US" dirty="0"/>
          </a:p>
        </p:txBody>
      </p:sp>
      <p:sp>
        <p:nvSpPr>
          <p:cNvPr id="3" name="Content Placeholder 2"/>
          <p:cNvSpPr>
            <a:spLocks noGrp="1"/>
          </p:cNvSpPr>
          <p:nvPr>
            <p:ph idx="1"/>
          </p:nvPr>
        </p:nvSpPr>
        <p:spPr/>
        <p:txBody>
          <a:bodyPr>
            <a:noAutofit/>
          </a:bodyPr>
          <a:lstStyle/>
          <a:p>
            <a:r>
              <a:rPr lang="en-US" sz="1600" dirty="0">
                <a:solidFill>
                  <a:schemeClr val="tx1"/>
                </a:solidFill>
              </a:rPr>
              <a:t>“The term "tropical" refers to the geographical origin of these systems, which usually form over the tropical oceans. </a:t>
            </a:r>
          </a:p>
          <a:p>
            <a:r>
              <a:rPr lang="en-US" sz="1600" dirty="0">
                <a:solidFill>
                  <a:schemeClr val="tx1"/>
                </a:solidFill>
              </a:rPr>
              <a:t>The term "cyclone" refers to their cyclonic nature, with wind blowing counterclockwise in the Northern Hemisphere and clockwise in the Southern Hemisphere. The opposite direction of circulation is due to the </a:t>
            </a:r>
            <a:r>
              <a:rPr lang="en-US" sz="1600" dirty="0" err="1">
                <a:solidFill>
                  <a:schemeClr val="tx1"/>
                </a:solidFill>
              </a:rPr>
              <a:t>Coriolis</a:t>
            </a:r>
            <a:r>
              <a:rPr lang="en-US" sz="1600" dirty="0">
                <a:solidFill>
                  <a:schemeClr val="tx1"/>
                </a:solidFill>
              </a:rPr>
              <a:t> force.</a:t>
            </a:r>
          </a:p>
          <a:p>
            <a:r>
              <a:rPr lang="en-US" sz="1600" dirty="0"/>
              <a:t>In addition to strong winds and rain, tropical cyclones are capable of generating high waves, damaging storm surge, and tornadoes. </a:t>
            </a:r>
          </a:p>
          <a:p>
            <a:r>
              <a:rPr lang="en-US" sz="1600" dirty="0"/>
              <a:t>They typically weaken rapidly over land where they are cut off from their primary energy source. </a:t>
            </a:r>
          </a:p>
          <a:p>
            <a:r>
              <a:rPr lang="en-US" sz="1600" dirty="0"/>
              <a:t>For this reason, coastal regions are particularly vulnerable to damage from a tropical cyclone as compared to inland regions. </a:t>
            </a:r>
          </a:p>
          <a:p>
            <a:r>
              <a:rPr lang="en-US" sz="1600" dirty="0"/>
              <a:t>Heavy rains, however, can cause significant flooding inland, and storm surges can produce extensive coastal flooding up to 40 </a:t>
            </a:r>
            <a:r>
              <a:rPr lang="en-US" sz="1600" dirty="0" err="1"/>
              <a:t>kilometres</a:t>
            </a:r>
            <a:r>
              <a:rPr lang="en-US" sz="1600" dirty="0"/>
              <a:t> (25 mi) from the coastline. </a:t>
            </a:r>
          </a:p>
          <a:p>
            <a:r>
              <a:rPr lang="en-US" sz="1600" dirty="0"/>
              <a:t>Though their effects on human populations are often devastating, tropical cyclones can relieve drought conditions. </a:t>
            </a:r>
          </a:p>
          <a:p>
            <a:r>
              <a:rPr lang="en-US" sz="1600" dirty="0"/>
              <a:t>They also carry heat energy away from the tropics and transport it toward temperate latitudes, which may play an important role in modulating regional and global climate “</a:t>
            </a:r>
          </a:p>
        </p:txBody>
      </p:sp>
    </p:spTree>
    <p:extLst>
      <p:ext uri="{BB962C8B-B14F-4D97-AF65-F5344CB8AC3E}">
        <p14:creationId xmlns:p14="http://schemas.microsoft.com/office/powerpoint/2010/main" val="3949276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Structure of a Tropical Cyclone</a:t>
            </a:r>
            <a:br>
              <a:rPr lang="en-US" dirty="0"/>
            </a:br>
            <a:r>
              <a:rPr lang="en-US" sz="1800" dirty="0">
                <a:solidFill>
                  <a:srgbClr val="800000"/>
                </a:solidFill>
              </a:rPr>
              <a:t>http://</a:t>
            </a:r>
            <a:r>
              <a:rPr lang="en-US" sz="1800" dirty="0" err="1">
                <a:solidFill>
                  <a:srgbClr val="800000"/>
                </a:solidFill>
              </a:rPr>
              <a:t>en.wikipedia.org</a:t>
            </a:r>
            <a:r>
              <a:rPr lang="en-US" sz="1800" dirty="0">
                <a:solidFill>
                  <a:srgbClr val="800000"/>
                </a:solidFill>
              </a:rPr>
              <a:t>/wiki/</a:t>
            </a:r>
            <a:r>
              <a:rPr lang="en-US" sz="1800" dirty="0" err="1">
                <a:solidFill>
                  <a:srgbClr val="800000"/>
                </a:solidFill>
              </a:rPr>
              <a:t>Tropical_cyclone</a:t>
            </a:r>
            <a:endParaRPr lang="en-US" sz="1800" dirty="0">
              <a:solidFill>
                <a:srgbClr val="800000"/>
              </a:solidFill>
            </a:endParaRPr>
          </a:p>
        </p:txBody>
      </p:sp>
      <p:pic>
        <p:nvPicPr>
          <p:cNvPr id="4" name="Content Placeholder 3" descr="800px-Hurricane-en.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102" t="-3209" r="-1102" b="-2847"/>
          <a:stretch/>
        </p:blipFill>
        <p:spPr>
          <a:xfrm>
            <a:off x="547917" y="1440220"/>
            <a:ext cx="8229600" cy="3676674"/>
          </a:xfrm>
        </p:spPr>
      </p:pic>
      <p:sp>
        <p:nvSpPr>
          <p:cNvPr id="5" name="TextBox 4"/>
          <p:cNvSpPr txBox="1"/>
          <p:nvPr/>
        </p:nvSpPr>
        <p:spPr>
          <a:xfrm>
            <a:off x="547917" y="5103106"/>
            <a:ext cx="8138883" cy="1384995"/>
          </a:xfrm>
          <a:prstGeom prst="rect">
            <a:avLst/>
          </a:prstGeom>
          <a:noFill/>
        </p:spPr>
        <p:txBody>
          <a:bodyPr wrap="square" rtlCol="0">
            <a:spAutoFit/>
          </a:bodyPr>
          <a:lstStyle/>
          <a:p>
            <a:pPr marL="285750" indent="-285750">
              <a:buFont typeface="Arial"/>
              <a:buChar char="•"/>
            </a:pPr>
            <a:r>
              <a:rPr lang="en-US" sz="1400" dirty="0">
                <a:solidFill>
                  <a:srgbClr val="0000FF"/>
                </a:solidFill>
                <a:latin typeface="Helvetica Neue Light"/>
                <a:cs typeface="Helvetica Neue Light"/>
              </a:rPr>
              <a:t>“Tropical cyclones are areas of relatively low pressure in the troposphere, with the largest pressure perturbations occurring at low altitudes near the surface. </a:t>
            </a:r>
          </a:p>
          <a:p>
            <a:pPr marL="285750" indent="-285750">
              <a:buFont typeface="Arial"/>
              <a:buChar char="•"/>
            </a:pPr>
            <a:r>
              <a:rPr lang="en-US" sz="1400" dirty="0">
                <a:solidFill>
                  <a:srgbClr val="0000FF"/>
                </a:solidFill>
                <a:latin typeface="Helvetica Neue Light"/>
                <a:cs typeface="Helvetica Neue Light"/>
              </a:rPr>
              <a:t>On Earth, the pressures recorded at the centers of tropical cyclones are among the lowest ever observed at sea level.</a:t>
            </a:r>
          </a:p>
          <a:p>
            <a:pPr marL="285750" indent="-285750">
              <a:buFont typeface="Arial"/>
              <a:buChar char="•"/>
            </a:pPr>
            <a:r>
              <a:rPr lang="en-US" sz="1400" dirty="0">
                <a:solidFill>
                  <a:srgbClr val="0000FF"/>
                </a:solidFill>
                <a:latin typeface="Helvetica Neue Light"/>
                <a:cs typeface="Helvetica Neue Light"/>
              </a:rPr>
              <a:t>The environment near the center of tropical cyclones is warmer than the surroundings at all altitudes, thus they are characterized as "warm core" systems.”</a:t>
            </a:r>
          </a:p>
        </p:txBody>
      </p:sp>
    </p:spTree>
    <p:extLst>
      <p:ext uri="{BB962C8B-B14F-4D97-AF65-F5344CB8AC3E}">
        <p14:creationId xmlns:p14="http://schemas.microsoft.com/office/powerpoint/2010/main" val="38756800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9295</TotalTime>
  <Words>8174</Words>
  <Application>Microsoft Macintosh PowerPoint</Application>
  <PresentationFormat>On-screen Show (4:3)</PresentationFormat>
  <Paragraphs>396</Paragraphs>
  <Slides>57</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57</vt:i4>
      </vt:variant>
    </vt:vector>
  </HeadingPairs>
  <TitlesOfParts>
    <vt:vector size="65" baseType="lpstr">
      <vt:lpstr>ＭＳ Ｐゴシック</vt:lpstr>
      <vt:lpstr>Arial</vt:lpstr>
      <vt:lpstr>Calibri</vt:lpstr>
      <vt:lpstr>Helvetica Neue Light</vt:lpstr>
      <vt:lpstr>Impact</vt:lpstr>
      <vt:lpstr>Times New Roman</vt:lpstr>
      <vt:lpstr>Office Theme</vt:lpstr>
      <vt:lpstr>Default Design</vt:lpstr>
      <vt:lpstr>Lecture 22</vt:lpstr>
      <vt:lpstr>Global Cyclone Statistics, 1980-2008 http://www.preventionweb.net/english/hazards/statistics/?hid=58</vt:lpstr>
      <vt:lpstr>Global Cyclones Summary Statistics, 1980-2008 http://www.preventionweb.net/english/hazards/statistics/?hid=58</vt:lpstr>
      <vt:lpstr>Records http://en.wikipedia.org/wiki/List_of_tropical_cyclone_records</vt:lpstr>
      <vt:lpstr>Tropical Cyclones http://en.wikipedia.org/wiki/Tropical_cyclone</vt:lpstr>
      <vt:lpstr>Tropical Cyclones http://en.wikipedia.org/wiki/Tropical_cyclone</vt:lpstr>
      <vt:lpstr>History of Hurricane/Cyclone Names http://www.nhc.noaa.gov/aboutnames_history.shtml</vt:lpstr>
      <vt:lpstr>Tropical Cyclones http://en.wikipedia.org/wiki/Tropical_cyclone</vt:lpstr>
      <vt:lpstr>Structure of a Tropical Cyclone http://en.wikipedia.org/wiki/Tropical_cyclone</vt:lpstr>
      <vt:lpstr>Wind Field http://en.wikipedia.org/wiki/Tropical_cyclone</vt:lpstr>
      <vt:lpstr>Eye and Eyewall http://en.wikipedia.org/wiki/Tropical_cyclone</vt:lpstr>
      <vt:lpstr>Eye and Eyewall http://en.wikipedia.org/wiki/Tropical_cyclone</vt:lpstr>
      <vt:lpstr>Cyclone Warning Centers http://en.wikipedia.org/wiki/Tropical_cyclone</vt:lpstr>
      <vt:lpstr>Cyclone Intensity http://en.wikipedia.org/wiki/Tropical_cyclone</vt:lpstr>
      <vt:lpstr>Saffir Simpson Scale http://en.wikipedia.org/wiki/Tropical_cyclone_scales</vt:lpstr>
      <vt:lpstr>Western Pacific http://en.wikipedia.org/wiki/Tropical_cyclone_scales</vt:lpstr>
      <vt:lpstr>Australia &amp; Fiji http://en.wikipedia.org/wiki/Tropical_cyclone_scales</vt:lpstr>
      <vt:lpstr>Indian Ocean http://en.wikipedia.org/wiki/Tropical_cyclone_scales</vt:lpstr>
      <vt:lpstr>Cyclone Size http://en.wikipedia.org/wiki/Tropical_cyclone</vt:lpstr>
      <vt:lpstr>Physics and Energetics http://en.wikipedia.org/wiki/Tropical_cyclone</vt:lpstr>
      <vt:lpstr>Carnot Heat Engine http://en.wikipedia.org/wiki/Tropical_cyclone</vt:lpstr>
      <vt:lpstr>Inside Super Typhoon Utor  http://earthobservatory.nasa.gov/NaturalHazards/view.php?id=81909</vt:lpstr>
      <vt:lpstr>Physics of Cyclones (CAPE) </vt:lpstr>
      <vt:lpstr>Maximum Wind Speed http://en.wikipedia.org/wiki/Tropical_cyclone</vt:lpstr>
      <vt:lpstr>Interaction with the Oceans http://en.wikipedia.org/wiki/Tropical_cyclone</vt:lpstr>
      <vt:lpstr>Tropical Cyclogenesis http://en.wikipedia.org/wiki/Tropical_cyclone</vt:lpstr>
      <vt:lpstr>Formation of Tropical Cyclones http://en.wikipedia.org/wiki/Tropical_cyclone</vt:lpstr>
      <vt:lpstr>Role of Disturbed Weather http://en.wikipedia.org/wiki/Tropical_cyclone</vt:lpstr>
      <vt:lpstr>Formation of Cyclones http://en.wikipedia.org/wiki/Tropical_cyclone http://social.openhazards.com http://www.openweathermap.com</vt:lpstr>
      <vt:lpstr>Coriolis Effect http://en.wikipedia.org/wiki/Tropical_</vt:lpstr>
      <vt:lpstr>PowerPoint Presentation</vt:lpstr>
      <vt:lpstr>Storm Tracks, 1985-2005 https://en.wikipedia.org/wiki/Tropical_cyclone</vt:lpstr>
      <vt:lpstr>“Recurvature” http://en.wikipedia.org/wiki/Tropical_cyclone</vt:lpstr>
      <vt:lpstr>2013 Pacific Typhoon Season Showing Recurvature http://en.wikipedia.org/wiki/Tropical_cyclone </vt:lpstr>
      <vt:lpstr>But Then There was Hurricane Ivan (9/2/2004) http://en.wikipedia.org/wiki/Hurricane_Ivan</vt:lpstr>
      <vt:lpstr>Landfall http://en.wikipedia.org/wiki/Tropical_cyclone http://www.usno.navy.mil/JTWC/</vt:lpstr>
      <vt:lpstr>Multiple Storm Interactions http://en.wikipedia.org/wiki/Fujiwhara_effect</vt:lpstr>
      <vt:lpstr>Dissipation of Cyclones http://en.wikipedia.org/wiki/Tropical_cyclone</vt:lpstr>
      <vt:lpstr>Shear Dissipation http://en.wikipedia.org/wiki/Tropical_cyclone</vt:lpstr>
      <vt:lpstr>Hurricane Wind Speeds and Power Law Statistics http://pubs.usgs.gov/fs/natural-disasters/</vt:lpstr>
      <vt:lpstr>Hurricane Frequency http://pubs.usgs.gov/fs/natural-disasters/</vt:lpstr>
      <vt:lpstr>Forecast Accuracy http://en.wikipedia.org/wiki/Tropical_cyclone</vt:lpstr>
      <vt:lpstr>Long Term Activity Trends http://en.wikipedia.org/wiki/Tropical_cyclone</vt:lpstr>
      <vt:lpstr>Recent Activity Trends http://en.wikipedia.org/wiki/Tropical_cyclone</vt:lpstr>
      <vt:lpstr>Influence of Global Warming (controversial) http://en.wikipedia.org/wiki/Tropical_cyclone</vt:lpstr>
      <vt:lpstr>Remote Observations</vt:lpstr>
      <vt:lpstr>The East Coast “Bomb Cyclone” January 4,  2018 A different kind of cold weather vortex</vt:lpstr>
      <vt:lpstr>Bomb Cyclone Details</vt:lpstr>
      <vt:lpstr>Hurricane Hunters</vt:lpstr>
      <vt:lpstr>History of the Hurricane Hunters 53rd Weather Reconaissance Squadron (USAF)</vt:lpstr>
      <vt:lpstr>History of the Hurricane Hunters 53rd Weather Reconaissance Squadron (USAF), ca. 1952</vt:lpstr>
      <vt:lpstr>Life with the Hurricane Hunters (1953)</vt:lpstr>
      <vt:lpstr>Bermuda http://en.wikipedia.org/wiki/Bermuda</vt:lpstr>
      <vt:lpstr>RAF Burtonwood http://en.wikipedia.org/wiki/RAF_Burtonwood</vt:lpstr>
      <vt:lpstr>RAF Burtonwood Airfield Today http://en.wikipedia.org/wiki/RAF_Burtonwood</vt:lpstr>
      <vt:lpstr>PowerPoint Presentation</vt:lpstr>
      <vt:lpstr>Physics of CAPE http://en.wikipedia.org/wiki/Convective_Available_Potential_Energy</vt:lpstr>
    </vt:vector>
  </TitlesOfParts>
  <Company>university of california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Rundle</dc:creator>
  <cp:lastModifiedBy>Microsoft Office User</cp:lastModifiedBy>
  <cp:revision>107</cp:revision>
  <dcterms:created xsi:type="dcterms:W3CDTF">2014-11-26T16:13:27Z</dcterms:created>
  <dcterms:modified xsi:type="dcterms:W3CDTF">2019-11-22T03:26:01Z</dcterms:modified>
</cp:coreProperties>
</file>