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8" r:id="rId3"/>
    <p:sldId id="259" r:id="rId4"/>
    <p:sldId id="260" r:id="rId5"/>
    <p:sldId id="261" r:id="rId6"/>
    <p:sldId id="262" r:id="rId7"/>
    <p:sldId id="263" r:id="rId8"/>
    <p:sldId id="264" r:id="rId9"/>
    <p:sldId id="265" r:id="rId10"/>
    <p:sldId id="267" r:id="rId11"/>
    <p:sldId id="268" r:id="rId12"/>
    <p:sldId id="269" r:id="rId13"/>
    <p:sldId id="257" r:id="rId14"/>
    <p:sldId id="299" r:id="rId15"/>
    <p:sldId id="270" r:id="rId16"/>
    <p:sldId id="273" r:id="rId17"/>
    <p:sldId id="275" r:id="rId18"/>
    <p:sldId id="274" r:id="rId19"/>
    <p:sldId id="271" r:id="rId20"/>
    <p:sldId id="272" r:id="rId21"/>
    <p:sldId id="276" r:id="rId22"/>
    <p:sldId id="279" r:id="rId23"/>
    <p:sldId id="277" r:id="rId24"/>
    <p:sldId id="280" r:id="rId25"/>
    <p:sldId id="281" r:id="rId26"/>
    <p:sldId id="283" r:id="rId27"/>
    <p:sldId id="288" r:id="rId28"/>
    <p:sldId id="284" r:id="rId29"/>
    <p:sldId id="287" r:id="rId30"/>
    <p:sldId id="297" r:id="rId31"/>
    <p:sldId id="298" r:id="rId32"/>
    <p:sldId id="289" r:id="rId33"/>
    <p:sldId id="291" r:id="rId34"/>
    <p:sldId id="292" r:id="rId35"/>
    <p:sldId id="293" r:id="rId36"/>
    <p:sldId id="294" r:id="rId37"/>
    <p:sldId id="296" r:id="rId38"/>
    <p:sldId id="286" r:id="rId39"/>
    <p:sldId id="30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19C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27" autoAdjust="0"/>
    <p:restoredTop sz="94604"/>
  </p:normalViewPr>
  <p:slideViewPr>
    <p:cSldViewPr snapToGrid="0" snapToObjects="1" showGuides="1">
      <p:cViewPr varScale="1">
        <p:scale>
          <a:sx n="147" d="100"/>
          <a:sy n="147" d="100"/>
        </p:scale>
        <p:origin x="35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08978-26AC-B049-85EC-720832D29AF0}" type="datetimeFigureOut">
              <a:rPr lang="en-US" smtClean="0"/>
              <a:t>2/26/19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F8FF9-211B-6643-876F-2FBB64585792}" type="slidenum">
              <a:rPr lang="en-US" smtClean="0"/>
              <a:t>‹#›</a:t>
            </a:fld>
            <a:endParaRPr lang="en-US"/>
          </a:p>
        </p:txBody>
      </p:sp>
    </p:spTree>
    <p:extLst>
      <p:ext uri="{BB962C8B-B14F-4D97-AF65-F5344CB8AC3E}">
        <p14:creationId xmlns:p14="http://schemas.microsoft.com/office/powerpoint/2010/main" val="1774229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here 2017/11/08</a:t>
            </a:r>
          </a:p>
        </p:txBody>
      </p:sp>
      <p:sp>
        <p:nvSpPr>
          <p:cNvPr id="4" name="Slide Number Placeholder 3"/>
          <p:cNvSpPr>
            <a:spLocks noGrp="1"/>
          </p:cNvSpPr>
          <p:nvPr>
            <p:ph type="sldNum" sz="quarter" idx="10"/>
          </p:nvPr>
        </p:nvSpPr>
        <p:spPr/>
        <p:txBody>
          <a:bodyPr/>
          <a:lstStyle/>
          <a:p>
            <a:fld id="{189F8FF9-211B-6643-876F-2FBB64585792}" type="slidenum">
              <a:rPr lang="en-US" smtClean="0"/>
              <a:t>7</a:t>
            </a:fld>
            <a:endParaRPr lang="en-US"/>
          </a:p>
        </p:txBody>
      </p:sp>
    </p:spTree>
    <p:extLst>
      <p:ext uri="{BB962C8B-B14F-4D97-AF65-F5344CB8AC3E}">
        <p14:creationId xmlns:p14="http://schemas.microsoft.com/office/powerpoint/2010/main" val="1659473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2/26/19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2/26/19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2/26/19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2/26/19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18</a:t>
            </a:r>
          </a:p>
        </p:txBody>
      </p:sp>
      <p:sp>
        <p:nvSpPr>
          <p:cNvPr id="3" name="Subtitle 2"/>
          <p:cNvSpPr>
            <a:spLocks noGrp="1"/>
          </p:cNvSpPr>
          <p:nvPr>
            <p:ph type="subTitle" idx="1"/>
          </p:nvPr>
        </p:nvSpPr>
        <p:spPr/>
        <p:txBody>
          <a:bodyPr/>
          <a:lstStyle/>
          <a:p>
            <a:r>
              <a:rPr lang="en-US" dirty="0">
                <a:solidFill>
                  <a:srgbClr val="0000FF"/>
                </a:solidFill>
              </a:rPr>
              <a:t>Atmospheric Science (Overview)</a:t>
            </a:r>
          </a:p>
          <a:p>
            <a:r>
              <a:rPr lang="en-US" dirty="0">
                <a:solidFill>
                  <a:srgbClr val="0000FF"/>
                </a:solidFill>
              </a:rPr>
              <a:t>John </a:t>
            </a:r>
            <a:r>
              <a:rPr lang="en-US">
                <a:solidFill>
                  <a:srgbClr val="0000FF"/>
                </a:solidFill>
              </a:rPr>
              <a:t>Rundle GEL/EPS 131</a:t>
            </a:r>
            <a:endParaRPr lang="en-US" dirty="0">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Global Intensity of Lightning Strikes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/wiki/Lightning</a:t>
            </a:r>
          </a:p>
        </p:txBody>
      </p:sp>
      <p:pic>
        <p:nvPicPr>
          <p:cNvPr id="7" name="Content Placeholder 6" descr="800px-Global_lightning_strikes.png"/>
          <p:cNvPicPr>
            <a:picLocks noGrp="1" noChangeAspect="1"/>
          </p:cNvPicPr>
          <p:nvPr>
            <p:ph idx="1"/>
          </p:nvPr>
        </p:nvPicPr>
        <p:blipFill>
          <a:blip r:embed="rId2">
            <a:extLst>
              <a:ext uri="{28A0092B-C50C-407E-A947-70E740481C1C}">
                <a14:useLocalDpi xmlns:a14="http://schemas.microsoft.com/office/drawing/2010/main" val="0"/>
              </a:ext>
            </a:extLst>
          </a:blip>
          <a:srcRect l="-6368" r="-6368"/>
          <a:stretch>
            <a:fillRect/>
          </a:stretch>
        </p:blipFill>
        <p:spPr/>
      </p:pic>
    </p:spTree>
    <p:extLst>
      <p:ext uri="{BB962C8B-B14F-4D97-AF65-F5344CB8AC3E}">
        <p14:creationId xmlns:p14="http://schemas.microsoft.com/office/powerpoint/2010/main" val="197163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098" y="274638"/>
            <a:ext cx="4260702" cy="1143000"/>
          </a:xfrm>
        </p:spPr>
        <p:txBody>
          <a:bodyPr>
            <a:normAutofit fontScale="90000"/>
          </a:bodyPr>
          <a:lstStyle/>
          <a:p>
            <a:r>
              <a:rPr lang="en-US" dirty="0"/>
              <a:t>Lightning Discharges</a:t>
            </a:r>
            <a:br>
              <a:rPr lang="en-US" dirty="0"/>
            </a:br>
            <a:r>
              <a:rPr lang="en-US" sz="1800" dirty="0"/>
              <a:t>http://</a:t>
            </a:r>
            <a:r>
              <a:rPr lang="en-US" sz="1800" dirty="0" err="1"/>
              <a:t>en.wikipedia.org</a:t>
            </a:r>
            <a:r>
              <a:rPr lang="en-US" sz="1800" dirty="0"/>
              <a:t>/wiki/Lightning</a:t>
            </a:r>
          </a:p>
        </p:txBody>
      </p:sp>
      <p:sp>
        <p:nvSpPr>
          <p:cNvPr id="3" name="Content Placeholder 2"/>
          <p:cNvSpPr>
            <a:spLocks noGrp="1"/>
          </p:cNvSpPr>
          <p:nvPr>
            <p:ph sz="half" idx="1"/>
          </p:nvPr>
        </p:nvSpPr>
        <p:spPr>
          <a:xfrm>
            <a:off x="177067" y="455386"/>
            <a:ext cx="4038600" cy="6062932"/>
          </a:xfrm>
        </p:spPr>
        <p:txBody>
          <a:bodyPr>
            <a:noAutofit/>
          </a:bodyPr>
          <a:lstStyle/>
          <a:p>
            <a:r>
              <a:rPr lang="en-US" sz="1400" dirty="0"/>
              <a:t>“A typical cloud to ground lightning flash culminates in the formation of an electrically conducting plasma channel through the air in excess of 5 </a:t>
            </a:r>
            <a:r>
              <a:rPr lang="en-US" sz="1400" dirty="0" err="1"/>
              <a:t>kilometres</a:t>
            </a:r>
            <a:r>
              <a:rPr lang="en-US" sz="1400" dirty="0"/>
              <a:t> tall, from within the cloud to the ground's surface. </a:t>
            </a:r>
          </a:p>
          <a:p>
            <a:r>
              <a:rPr lang="en-US" sz="1400" dirty="0"/>
              <a:t>The actual discharge is the final stage of a very complex process.</a:t>
            </a:r>
          </a:p>
          <a:p>
            <a:r>
              <a:rPr lang="en-US" sz="1400" dirty="0"/>
              <a:t>At its peak, a typical thunderstorm produces three or more strikes to the Earth per minute. </a:t>
            </a:r>
          </a:p>
          <a:p>
            <a:r>
              <a:rPr lang="en-US" sz="1400" dirty="0"/>
              <a:t>Lightning primarily occurs when warm air is mixed with colder air masses, resulting in atmospheric disturbances necessary for polarizing the atmosphere.</a:t>
            </a:r>
          </a:p>
          <a:p>
            <a:r>
              <a:rPr lang="en-US" sz="1400" dirty="0"/>
              <a:t>However, it can also occur during dust storms, forest fires, tornadoes, volcanic eruptions, and even in the cold of winter, where the lightning is known as </a:t>
            </a:r>
            <a:r>
              <a:rPr lang="en-US" sz="1400" dirty="0" err="1"/>
              <a:t>thundersnow</a:t>
            </a:r>
            <a:r>
              <a:rPr lang="en-US" sz="1400" dirty="0"/>
              <a:t>.</a:t>
            </a:r>
          </a:p>
          <a:p>
            <a:r>
              <a:rPr lang="en-US" sz="1400" dirty="0"/>
              <a:t>Hurricanes typically generate some lightning, mainly in the </a:t>
            </a:r>
            <a:r>
              <a:rPr lang="en-US" sz="1400" dirty="0" err="1"/>
              <a:t>rainbands</a:t>
            </a:r>
            <a:r>
              <a:rPr lang="en-US" sz="1400" dirty="0"/>
              <a:t> as much as 160 </a:t>
            </a:r>
            <a:r>
              <a:rPr lang="en-US" sz="1400" dirty="0" err="1"/>
              <a:t>kilometres</a:t>
            </a:r>
            <a:r>
              <a:rPr lang="en-US" sz="1400" dirty="0"/>
              <a:t> (99 mi) from the center.</a:t>
            </a:r>
          </a:p>
          <a:p>
            <a:r>
              <a:rPr lang="en-US" sz="1400" dirty="0">
                <a:solidFill>
                  <a:schemeClr val="tx1"/>
                </a:solidFill>
              </a:rPr>
              <a:t>The science of lightning is called </a:t>
            </a:r>
            <a:r>
              <a:rPr lang="en-US" sz="1400" b="1" dirty="0" err="1">
                <a:solidFill>
                  <a:schemeClr val="tx1"/>
                </a:solidFill>
              </a:rPr>
              <a:t>fulminology</a:t>
            </a:r>
            <a:r>
              <a:rPr lang="en-US" sz="1400" dirty="0">
                <a:solidFill>
                  <a:schemeClr val="tx1"/>
                </a:solidFill>
              </a:rPr>
              <a:t>, and the fear of lightning is called </a:t>
            </a:r>
            <a:r>
              <a:rPr lang="en-US" sz="1400" b="1" dirty="0">
                <a:solidFill>
                  <a:schemeClr val="tx1"/>
                </a:solidFill>
              </a:rPr>
              <a:t>astraphobia</a:t>
            </a:r>
            <a:r>
              <a:rPr lang="en-US" sz="1400" dirty="0">
                <a:solidFill>
                  <a:schemeClr val="tx1"/>
                </a:solidFill>
              </a:rPr>
              <a:t>.”</a:t>
            </a:r>
          </a:p>
          <a:p>
            <a:endParaRPr lang="en-US" sz="1400" dirty="0">
              <a:solidFill>
                <a:schemeClr val="tx1"/>
              </a:solidFill>
            </a:endParaRPr>
          </a:p>
        </p:txBody>
      </p:sp>
      <p:pic>
        <p:nvPicPr>
          <p:cNvPr id="5" name="Content Placeholder 4" descr="220px-Lightnings_sequence_2_animation.gif"/>
          <p:cNvPicPr>
            <a:picLocks noGrp="1" noChangeAspect="1"/>
          </p:cNvPicPr>
          <p:nvPr>
            <p:ph sz="half" idx="2"/>
          </p:nvPr>
        </p:nvPicPr>
        <p:blipFill>
          <a:blip r:embed="rId2">
            <a:extLst>
              <a:ext uri="{28A0092B-C50C-407E-A947-70E740481C1C}">
                <a14:useLocalDpi xmlns:a14="http://schemas.microsoft.com/office/drawing/2010/main" val="0"/>
              </a:ext>
            </a:extLst>
          </a:blip>
          <a:srcRect t="-24262" b="-24262"/>
          <a:stretch>
            <a:fillRect/>
          </a:stretch>
        </p:blipFill>
        <p:spPr>
          <a:xfrm>
            <a:off x="4648200" y="1441437"/>
            <a:ext cx="4038600" cy="4525963"/>
          </a:xfrm>
        </p:spPr>
      </p:pic>
      <p:sp>
        <p:nvSpPr>
          <p:cNvPr id="4" name="TextBox 3"/>
          <p:cNvSpPr txBox="1"/>
          <p:nvPr/>
        </p:nvSpPr>
        <p:spPr>
          <a:xfrm>
            <a:off x="4902053" y="5402848"/>
            <a:ext cx="3587412" cy="1015663"/>
          </a:xfrm>
          <a:prstGeom prst="rect">
            <a:avLst/>
          </a:prstGeom>
          <a:noFill/>
        </p:spPr>
        <p:txBody>
          <a:bodyPr wrap="square" rtlCol="0">
            <a:spAutoFit/>
          </a:bodyPr>
          <a:lstStyle/>
          <a:p>
            <a:pPr lvl="0" algn="ctr">
              <a:spcBef>
                <a:spcPct val="20000"/>
              </a:spcBef>
            </a:pPr>
            <a:r>
              <a:rPr lang="en-US" sz="1400" dirty="0">
                <a:solidFill>
                  <a:srgbClr val="800000"/>
                </a:solidFill>
                <a:latin typeface="Helvetica Neue Light"/>
                <a:cs typeface="Helvetica Neue Light"/>
              </a:rPr>
              <a:t>Four-second video of a lightning strike, Island in the Sky, </a:t>
            </a:r>
            <a:r>
              <a:rPr lang="en-US" sz="1400" dirty="0" err="1">
                <a:solidFill>
                  <a:srgbClr val="800000"/>
                </a:solidFill>
                <a:latin typeface="Helvetica Neue Light"/>
                <a:cs typeface="Helvetica Neue Light"/>
              </a:rPr>
              <a:t>Canyonlands</a:t>
            </a:r>
            <a:r>
              <a:rPr lang="en-US" sz="1400" dirty="0">
                <a:solidFill>
                  <a:srgbClr val="800000"/>
                </a:solidFill>
                <a:latin typeface="Helvetica Neue Light"/>
                <a:cs typeface="Helvetica Neue Light"/>
              </a:rPr>
              <a:t> National Park, Utah, United States.</a:t>
            </a:r>
          </a:p>
          <a:p>
            <a:pPr algn="ctr"/>
            <a:endParaRPr lang="en-US" dirty="0">
              <a:solidFill>
                <a:srgbClr val="800000"/>
              </a:solidFill>
            </a:endParaRPr>
          </a:p>
        </p:txBody>
      </p:sp>
    </p:spTree>
    <p:extLst>
      <p:ext uri="{BB962C8B-B14F-4D97-AF65-F5344CB8AC3E}">
        <p14:creationId xmlns:p14="http://schemas.microsoft.com/office/powerpoint/2010/main" val="628529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Physics of Lightning</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/wiki/Lightning</a:t>
            </a:r>
            <a:endParaRPr lang="en-US" dirty="0">
              <a:solidFill>
                <a:srgbClr val="800000"/>
              </a:solidFill>
            </a:endParaRPr>
          </a:p>
        </p:txBody>
      </p:sp>
      <p:sp>
        <p:nvSpPr>
          <p:cNvPr id="6" name="Content Placeholder 5"/>
          <p:cNvSpPr>
            <a:spLocks noGrp="1"/>
          </p:cNvSpPr>
          <p:nvPr>
            <p:ph idx="1"/>
          </p:nvPr>
        </p:nvSpPr>
        <p:spPr>
          <a:xfrm>
            <a:off x="457200" y="1441437"/>
            <a:ext cx="8229600" cy="4525963"/>
          </a:xfrm>
        </p:spPr>
        <p:txBody>
          <a:bodyPr>
            <a:noAutofit/>
          </a:bodyPr>
          <a:lstStyle/>
          <a:p>
            <a:r>
              <a:rPr lang="en-US" sz="1400" dirty="0"/>
              <a:t>“About 70% of lightning occurs over land in the tropics where atmospheric convection is the greatest. </a:t>
            </a:r>
          </a:p>
          <a:p>
            <a:r>
              <a:rPr lang="en-US" sz="1400" dirty="0"/>
              <a:t>This occurs from both the mixture of warmer and colder air masses, as well as differences in moisture concentrations, and it generally happens at the boundaries between them. </a:t>
            </a:r>
          </a:p>
          <a:p>
            <a:r>
              <a:rPr lang="en-US" sz="1400" dirty="0"/>
              <a:t>The flow of warm ocean currents past drier land masses, such as the Gulf Stream, partially explains the elevated frequency of lightning in the Southeast United States. </a:t>
            </a:r>
          </a:p>
          <a:p>
            <a:r>
              <a:rPr lang="en-US" sz="1400" dirty="0"/>
              <a:t>Because the influence of small or absent land masses in the vast stretches of the world's oceans limits the differences between these variants in the atmosphere, lightning is notably less frequent there than over larger landforms. </a:t>
            </a:r>
          </a:p>
          <a:p>
            <a:r>
              <a:rPr lang="en-US" sz="1400" dirty="0"/>
              <a:t>The North and South Poles are limited in their coverage of thunderstorms and therefore result in areas with the least amount of lightning.</a:t>
            </a:r>
          </a:p>
          <a:p>
            <a:r>
              <a:rPr lang="en-US" sz="1400" dirty="0"/>
              <a:t>In general, </a:t>
            </a:r>
            <a:r>
              <a:rPr lang="en-US" sz="1400" dirty="0">
                <a:solidFill>
                  <a:schemeClr val="tx1"/>
                </a:solidFill>
              </a:rPr>
              <a:t>cloud-to-ground (CG) lightning flashes account for only 25%</a:t>
            </a:r>
            <a:r>
              <a:rPr lang="en-US" sz="1400" dirty="0"/>
              <a:t> of all total lightning flashes worldwide. </a:t>
            </a:r>
          </a:p>
          <a:p>
            <a:r>
              <a:rPr lang="en-US" sz="1400" dirty="0"/>
              <a:t>Since the base of a thunderstorm is usually negatively charged, this is where most CG lightning originates, and this region is typically at the elevation where freezing occurs within the cloud. </a:t>
            </a:r>
          </a:p>
          <a:p>
            <a:r>
              <a:rPr lang="en-US" sz="1400" dirty="0"/>
              <a:t>Freezing, combined with collisions between ice and water, appears to be a critical part of the initial charge development and separation process. </a:t>
            </a:r>
          </a:p>
          <a:p>
            <a:r>
              <a:rPr lang="en-US" sz="1400" dirty="0">
                <a:solidFill>
                  <a:schemeClr val="tx1"/>
                </a:solidFill>
              </a:rPr>
              <a:t>During wind-driven collisions, ice crystals tend to develop a positive charge, while a heavier, slushy mixture of ice and water (called </a:t>
            </a:r>
            <a:r>
              <a:rPr lang="en-US" sz="1400" dirty="0" err="1">
                <a:solidFill>
                  <a:schemeClr val="tx1"/>
                </a:solidFill>
              </a:rPr>
              <a:t>graupel</a:t>
            </a:r>
            <a:r>
              <a:rPr lang="en-US" sz="1400" dirty="0">
                <a:solidFill>
                  <a:schemeClr val="tx1"/>
                </a:solidFill>
              </a:rPr>
              <a:t>) develops a negative charge. </a:t>
            </a:r>
          </a:p>
          <a:p>
            <a:r>
              <a:rPr lang="en-US" sz="1400" dirty="0"/>
              <a:t>Updrafts within a storm cloud separate the lighter ice crystals from the heavier </a:t>
            </a:r>
            <a:r>
              <a:rPr lang="en-US" sz="1400" dirty="0" err="1"/>
              <a:t>graupel</a:t>
            </a:r>
            <a:r>
              <a:rPr lang="en-US" sz="1400" dirty="0"/>
              <a:t>, causing the top region of the cloud to accumulate a positive space charge while the lower level accumulates a negative space charge.”</a:t>
            </a:r>
          </a:p>
          <a:p>
            <a:endParaRPr lang="en-US" sz="1400" dirty="0"/>
          </a:p>
        </p:txBody>
      </p:sp>
    </p:spTree>
    <p:extLst>
      <p:ext uri="{BB962C8B-B14F-4D97-AF65-F5344CB8AC3E}">
        <p14:creationId xmlns:p14="http://schemas.microsoft.com/office/powerpoint/2010/main" val="837676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274638"/>
            <a:ext cx="4191000" cy="1143000"/>
          </a:xfrm>
        </p:spPr>
        <p:txBody>
          <a:bodyPr>
            <a:normAutofit fontScale="90000"/>
          </a:bodyPr>
          <a:lstStyle/>
          <a:p>
            <a:r>
              <a:rPr lang="en-US" dirty="0"/>
              <a:t>Atmospheric Circulation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Atmospheric_circulation</a:t>
            </a:r>
            <a:endParaRPr lang="en-US" sz="1600" dirty="0">
              <a:solidFill>
                <a:srgbClr val="800000"/>
              </a:solidFill>
            </a:endParaRPr>
          </a:p>
        </p:txBody>
      </p:sp>
      <p:sp>
        <p:nvSpPr>
          <p:cNvPr id="6" name="Content Placeholder 5"/>
          <p:cNvSpPr>
            <a:spLocks noGrp="1"/>
          </p:cNvSpPr>
          <p:nvPr>
            <p:ph sz="half" idx="1"/>
          </p:nvPr>
        </p:nvSpPr>
        <p:spPr>
          <a:xfrm>
            <a:off x="457200" y="274638"/>
            <a:ext cx="4038600" cy="6234801"/>
          </a:xfrm>
        </p:spPr>
        <p:txBody>
          <a:bodyPr>
            <a:noAutofit/>
          </a:bodyPr>
          <a:lstStyle/>
          <a:p>
            <a:r>
              <a:rPr lang="en-US" sz="1600" dirty="0"/>
              <a:t>“Atmospheric circulation is the large-scale movement of air, and the means (together with the smaller ocean circulation) by which thermal energy is distributed on the surface of the Earth.</a:t>
            </a:r>
          </a:p>
          <a:p>
            <a:r>
              <a:rPr lang="en-US" sz="1600" dirty="0"/>
              <a:t>The large-scale structure of the atmospheric circulation varies from year to year, but the basic climatological structure remains fairly constant. </a:t>
            </a:r>
          </a:p>
          <a:p>
            <a:r>
              <a:rPr lang="en-US" sz="1600" dirty="0"/>
              <a:t>Individual weather systems – mid-latitude depressions, or tropical convective cells – occur "randomly”</a:t>
            </a:r>
          </a:p>
          <a:p>
            <a:r>
              <a:rPr lang="en-US" sz="1600" dirty="0"/>
              <a:t>It is accepted that weather cannot be predicted beyond a fairly short limit: perhaps a month in theory, or (currently) about ten days in practice (see Chaos theory and Butterfly effect). </a:t>
            </a:r>
          </a:p>
          <a:p>
            <a:r>
              <a:rPr lang="en-US" sz="1600" dirty="0"/>
              <a:t>Nonetheless, as the climate is the average of these systems and patterns – where and when they tend to occur again and again – it is stable over longer periods of time.”</a:t>
            </a:r>
          </a:p>
          <a:p>
            <a:endParaRPr lang="en-US" sz="1600" dirty="0"/>
          </a:p>
        </p:txBody>
      </p:sp>
      <p:pic>
        <p:nvPicPr>
          <p:cNvPr id="3" name="Content Placeholder 2" descr="Earth_Global_Circulation.jpg"/>
          <p:cNvPicPr>
            <a:picLocks noGrp="1" noChangeAspect="1"/>
          </p:cNvPicPr>
          <p:nvPr>
            <p:ph sz="half" idx="2"/>
          </p:nvPr>
        </p:nvPicPr>
        <p:blipFill>
          <a:blip r:embed="rId2">
            <a:extLst>
              <a:ext uri="{28A0092B-C50C-407E-A947-70E740481C1C}">
                <a14:useLocalDpi xmlns:a14="http://schemas.microsoft.com/office/drawing/2010/main" val="0"/>
              </a:ext>
            </a:extLst>
          </a:blip>
          <a:srcRect t="-15314" b="-15314"/>
          <a:stretch>
            <a:fillRect/>
          </a:stretch>
        </p:blipFill>
        <p:spPr/>
      </p:pic>
    </p:spTree>
    <p:extLst>
      <p:ext uri="{BB962C8B-B14F-4D97-AF65-F5344CB8AC3E}">
        <p14:creationId xmlns:p14="http://schemas.microsoft.com/office/powerpoint/2010/main" val="894918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274638"/>
            <a:ext cx="4191000" cy="1143000"/>
          </a:xfrm>
        </p:spPr>
        <p:txBody>
          <a:bodyPr>
            <a:normAutofit fontScale="90000"/>
          </a:bodyPr>
          <a:lstStyle/>
          <a:p>
            <a:r>
              <a:rPr lang="en-US" dirty="0"/>
              <a:t>Atmospheric Circulation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Atmospheric_circulation</a:t>
            </a:r>
            <a:endParaRPr lang="en-US" sz="1600" dirty="0">
              <a:solidFill>
                <a:srgbClr val="800000"/>
              </a:solidFill>
            </a:endParaRPr>
          </a:p>
        </p:txBody>
      </p:sp>
      <p:sp>
        <p:nvSpPr>
          <p:cNvPr id="6" name="Content Placeholder 5"/>
          <p:cNvSpPr>
            <a:spLocks noGrp="1"/>
          </p:cNvSpPr>
          <p:nvPr>
            <p:ph sz="half" idx="1"/>
          </p:nvPr>
        </p:nvSpPr>
        <p:spPr>
          <a:xfrm>
            <a:off x="457200" y="709099"/>
            <a:ext cx="4038600" cy="5428990"/>
          </a:xfrm>
        </p:spPr>
        <p:txBody>
          <a:bodyPr>
            <a:noAutofit/>
          </a:bodyPr>
          <a:lstStyle/>
          <a:p>
            <a:r>
              <a:rPr lang="en-US" sz="1600" dirty="0"/>
              <a:t>“As a rule, the "cells" of Earth's atmosphere shift </a:t>
            </a:r>
            <a:r>
              <a:rPr lang="en-US" sz="1600" dirty="0" err="1"/>
              <a:t>polewards</a:t>
            </a:r>
            <a:r>
              <a:rPr lang="en-US" sz="1600" dirty="0"/>
              <a:t> in warmer climate periods (e.g. </a:t>
            </a:r>
            <a:r>
              <a:rPr lang="en-US" sz="1600" dirty="0" err="1"/>
              <a:t>interglacials</a:t>
            </a:r>
            <a:r>
              <a:rPr lang="en-US" sz="1600" dirty="0"/>
              <a:t> compared to </a:t>
            </a:r>
            <a:r>
              <a:rPr lang="en-US" sz="1600" dirty="0" err="1"/>
              <a:t>glacials</a:t>
            </a:r>
            <a:r>
              <a:rPr lang="en-US" sz="1600" dirty="0"/>
              <a:t>), but remain largely constant even due to continental drift</a:t>
            </a:r>
          </a:p>
          <a:p>
            <a:r>
              <a:rPr lang="en-US" sz="1600" dirty="0"/>
              <a:t>They are, fundamentally, a property of the Earth's size, rotation rate, heating and atmospheric depth, all of which change little. </a:t>
            </a:r>
          </a:p>
          <a:p>
            <a:r>
              <a:rPr lang="en-US" sz="1600" dirty="0"/>
              <a:t>Tectonic uplift can significantly alter major elements of the circulation patterns, i.e., the jet stream.</a:t>
            </a:r>
          </a:p>
          <a:p>
            <a:r>
              <a:rPr lang="en-US" sz="1600" dirty="0">
                <a:solidFill>
                  <a:schemeClr val="tx1"/>
                </a:solidFill>
              </a:rPr>
              <a:t>Plate tectonics shift ocean currents</a:t>
            </a:r>
            <a:r>
              <a:rPr lang="en-US" sz="1600" dirty="0"/>
              <a:t>. </a:t>
            </a:r>
          </a:p>
          <a:p>
            <a:r>
              <a:rPr lang="en-US" sz="1600" dirty="0"/>
              <a:t>In the extremely hot climates of the Mesozoic, indications of a third desert belt at the Equator has been found; it was perhaps caused by convection. </a:t>
            </a:r>
          </a:p>
          <a:p>
            <a:r>
              <a:rPr lang="en-US" sz="1600" dirty="0"/>
              <a:t>But even then, the overall latitudinal pattern of Earth's climate was not much different from the one today.”</a:t>
            </a:r>
          </a:p>
          <a:p>
            <a:endParaRPr lang="en-US" sz="1600" dirty="0"/>
          </a:p>
          <a:p>
            <a:endParaRPr lang="en-US" sz="1600" dirty="0"/>
          </a:p>
        </p:txBody>
      </p:sp>
      <p:pic>
        <p:nvPicPr>
          <p:cNvPr id="3" name="Content Placeholder 2" descr="Earth_Global_Circulation.jpg"/>
          <p:cNvPicPr>
            <a:picLocks noGrp="1" noChangeAspect="1"/>
          </p:cNvPicPr>
          <p:nvPr>
            <p:ph sz="half" idx="2"/>
          </p:nvPr>
        </p:nvPicPr>
        <p:blipFill>
          <a:blip r:embed="rId2">
            <a:extLst>
              <a:ext uri="{28A0092B-C50C-407E-A947-70E740481C1C}">
                <a14:useLocalDpi xmlns:a14="http://schemas.microsoft.com/office/drawing/2010/main" val="0"/>
              </a:ext>
            </a:extLst>
          </a:blip>
          <a:srcRect t="-15314" b="-15314"/>
          <a:stretch>
            <a:fillRect/>
          </a:stretch>
        </p:blipFill>
        <p:spPr/>
      </p:pic>
    </p:spTree>
    <p:extLst>
      <p:ext uri="{BB962C8B-B14F-4D97-AF65-F5344CB8AC3E}">
        <p14:creationId xmlns:p14="http://schemas.microsoft.com/office/powerpoint/2010/main" val="3011994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284" y="274638"/>
            <a:ext cx="4319516" cy="1143000"/>
          </a:xfrm>
        </p:spPr>
        <p:txBody>
          <a:bodyPr>
            <a:normAutofit/>
          </a:bodyPr>
          <a:lstStyle/>
          <a:p>
            <a:r>
              <a:rPr lang="en-US" dirty="0"/>
              <a:t>Hadley Cell</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Atmospheric_circulation</a:t>
            </a:r>
            <a:endParaRPr lang="en-US" dirty="0"/>
          </a:p>
        </p:txBody>
      </p:sp>
      <p:sp>
        <p:nvSpPr>
          <p:cNvPr id="3" name="Content Placeholder 2"/>
          <p:cNvSpPr>
            <a:spLocks noGrp="1"/>
          </p:cNvSpPr>
          <p:nvPr>
            <p:ph sz="half" idx="1"/>
          </p:nvPr>
        </p:nvSpPr>
        <p:spPr>
          <a:xfrm>
            <a:off x="222821" y="430510"/>
            <a:ext cx="4425379" cy="5974931"/>
          </a:xfrm>
        </p:spPr>
        <p:txBody>
          <a:bodyPr>
            <a:noAutofit/>
          </a:bodyPr>
          <a:lstStyle/>
          <a:p>
            <a:r>
              <a:rPr lang="en-US" sz="1600" dirty="0"/>
              <a:t>“The </a:t>
            </a:r>
            <a:r>
              <a:rPr lang="en-US" sz="1600" b="1" dirty="0">
                <a:solidFill>
                  <a:schemeClr val="tx1"/>
                </a:solidFill>
              </a:rPr>
              <a:t>Hadley cell </a:t>
            </a:r>
            <a:r>
              <a:rPr lang="en-US" sz="1600" dirty="0"/>
              <a:t>mechanism is well understood. </a:t>
            </a:r>
          </a:p>
          <a:p>
            <a:r>
              <a:rPr lang="en-US" sz="1600" dirty="0"/>
              <a:t>The atmospheric circulation pattern that George Hadley described to provide an explanation for the trade winds matches observations very well. </a:t>
            </a:r>
          </a:p>
          <a:p>
            <a:r>
              <a:rPr lang="en-US" sz="1600" dirty="0"/>
              <a:t>It is a closed circulation loop, which begins at the equator with warm, moist air lifted aloft in equatorial low pressure areas (the </a:t>
            </a:r>
            <a:r>
              <a:rPr lang="en-US" sz="1600" b="1" dirty="0" err="1">
                <a:solidFill>
                  <a:schemeClr val="tx1"/>
                </a:solidFill>
              </a:rPr>
              <a:t>Intertropical</a:t>
            </a:r>
            <a:r>
              <a:rPr lang="en-US" sz="1600" b="1" dirty="0">
                <a:solidFill>
                  <a:schemeClr val="tx1"/>
                </a:solidFill>
              </a:rPr>
              <a:t> Convergence Zone, ITCZ</a:t>
            </a:r>
            <a:r>
              <a:rPr lang="en-US" sz="1600" dirty="0"/>
              <a:t>) to the </a:t>
            </a:r>
            <a:r>
              <a:rPr lang="en-US" sz="1600" dirty="0" err="1"/>
              <a:t>tropopause</a:t>
            </a:r>
            <a:r>
              <a:rPr lang="en-US" sz="1600" dirty="0"/>
              <a:t> and carried </a:t>
            </a:r>
            <a:r>
              <a:rPr lang="en-US" sz="1600" dirty="0" err="1"/>
              <a:t>poleward</a:t>
            </a:r>
            <a:r>
              <a:rPr lang="en-US" sz="1600" dirty="0"/>
              <a:t>. </a:t>
            </a:r>
          </a:p>
          <a:p>
            <a:r>
              <a:rPr lang="en-US" sz="1600" dirty="0"/>
              <a:t>At about 30°N/S latitude, it descends in a high pressure area. </a:t>
            </a:r>
          </a:p>
          <a:p>
            <a:r>
              <a:rPr lang="en-US" sz="1600" dirty="0"/>
              <a:t>Some of the descending air travels equatorially along the surface, closing the loop of the Hadley cell and creating the Trade Winds.</a:t>
            </a:r>
          </a:p>
          <a:p>
            <a:r>
              <a:rPr lang="en-US" sz="1600" dirty="0"/>
              <a:t>Though the Hadley cell is described as lying on the equator, it is more accurate to describe it as following the sun’s zenith point, or what is termed the "thermal equator," which undergoes a semiannual north-south migration.”</a:t>
            </a:r>
          </a:p>
          <a:p>
            <a:endParaRPr lang="en-US" sz="1600" dirty="0"/>
          </a:p>
        </p:txBody>
      </p:sp>
      <p:pic>
        <p:nvPicPr>
          <p:cNvPr id="7" name="Content Placeholder 6" descr="AtmosphCirc2.png"/>
          <p:cNvPicPr>
            <a:picLocks noGrp="1" noChangeAspect="1"/>
          </p:cNvPicPr>
          <p:nvPr>
            <p:ph sz="half" idx="2"/>
          </p:nvPr>
        </p:nvPicPr>
        <p:blipFill>
          <a:blip r:embed="rId2">
            <a:extLst>
              <a:ext uri="{28A0092B-C50C-407E-A947-70E740481C1C}">
                <a14:useLocalDpi xmlns:a14="http://schemas.microsoft.com/office/drawing/2010/main" val="0"/>
              </a:ext>
            </a:extLst>
          </a:blip>
          <a:srcRect t="-13660" b="-13660"/>
          <a:stretch>
            <a:fillRect/>
          </a:stretch>
        </p:blipFill>
        <p:spPr/>
      </p:pic>
      <p:cxnSp>
        <p:nvCxnSpPr>
          <p:cNvPr id="9" name="Straight Arrow Connector 8"/>
          <p:cNvCxnSpPr/>
          <p:nvPr/>
        </p:nvCxnSpPr>
        <p:spPr>
          <a:xfrm flipH="1" flipV="1">
            <a:off x="6358727" y="1882675"/>
            <a:ext cx="8881" cy="38807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6174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a:bodyPr>
          <a:lstStyle/>
          <a:p>
            <a:r>
              <a:rPr lang="en-US" dirty="0"/>
              <a:t>Polar Cell</a:t>
            </a:r>
            <a:br>
              <a:rPr lang="en-US"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a:t>
            </a:r>
            <a:r>
              <a:rPr lang="en-US" sz="1400" dirty="0" err="1">
                <a:solidFill>
                  <a:srgbClr val="800000"/>
                </a:solidFill>
              </a:rPr>
              <a:t>Atmospheric_circulation</a:t>
            </a:r>
            <a:endParaRPr lang="en-US" sz="1400" dirty="0"/>
          </a:p>
        </p:txBody>
      </p:sp>
      <p:sp>
        <p:nvSpPr>
          <p:cNvPr id="3" name="Content Placeholder 2"/>
          <p:cNvSpPr>
            <a:spLocks noGrp="1"/>
          </p:cNvSpPr>
          <p:nvPr>
            <p:ph sz="half" idx="1"/>
          </p:nvPr>
        </p:nvSpPr>
        <p:spPr>
          <a:xfrm>
            <a:off x="341748" y="285221"/>
            <a:ext cx="4038600" cy="6259740"/>
          </a:xfrm>
        </p:spPr>
        <p:txBody>
          <a:bodyPr>
            <a:noAutofit/>
          </a:bodyPr>
          <a:lstStyle/>
          <a:p>
            <a:r>
              <a:rPr lang="en-US" sz="1400" dirty="0"/>
              <a:t>“The </a:t>
            </a:r>
            <a:r>
              <a:rPr lang="en-US" sz="1400" b="1" dirty="0">
                <a:solidFill>
                  <a:schemeClr val="tx1"/>
                </a:solidFill>
              </a:rPr>
              <a:t>Polar cell </a:t>
            </a:r>
            <a:r>
              <a:rPr lang="en-US" sz="1400" dirty="0"/>
              <a:t>is also a simple system. </a:t>
            </a:r>
          </a:p>
          <a:p>
            <a:r>
              <a:rPr lang="en-US" sz="1400" dirty="0"/>
              <a:t>Though cool and dry relative to equatorial air, air masses at the 60th parallel are still sufficiently warm and moist to undergo convection and drive a thermal loop. </a:t>
            </a:r>
          </a:p>
          <a:p>
            <a:r>
              <a:rPr lang="en-US" sz="1400" dirty="0"/>
              <a:t>Air circulates within the troposphere, limited vertically by the </a:t>
            </a:r>
            <a:r>
              <a:rPr lang="en-US" sz="1400" dirty="0" err="1"/>
              <a:t>tropopause</a:t>
            </a:r>
            <a:r>
              <a:rPr lang="en-US" sz="1400" dirty="0"/>
              <a:t> at about 8 km. </a:t>
            </a:r>
          </a:p>
          <a:p>
            <a:r>
              <a:rPr lang="en-US" sz="1400" dirty="0"/>
              <a:t>Warm air rises at lower latitudes and moves </a:t>
            </a:r>
            <a:r>
              <a:rPr lang="en-US" sz="1400" dirty="0" err="1"/>
              <a:t>poleward</a:t>
            </a:r>
            <a:r>
              <a:rPr lang="en-US" sz="1400" dirty="0"/>
              <a:t> through the upper troposphere at both the north and south poles. </a:t>
            </a:r>
          </a:p>
          <a:p>
            <a:r>
              <a:rPr lang="en-US" sz="1400" dirty="0"/>
              <a:t>When the air reaches the polar areas, it has cooled considerably, and descends as a cold, dry high pressure area, moving away from the pole along the surface but twisting westward as a result of the </a:t>
            </a:r>
            <a:r>
              <a:rPr lang="en-US" sz="1400" dirty="0" err="1"/>
              <a:t>Coriolis</a:t>
            </a:r>
            <a:r>
              <a:rPr lang="en-US" sz="1400" dirty="0"/>
              <a:t> effect to produce the Polar easterlies. </a:t>
            </a:r>
          </a:p>
          <a:p>
            <a:r>
              <a:rPr lang="en-US" sz="1400" dirty="0">
                <a:solidFill>
                  <a:schemeClr val="tx1"/>
                </a:solidFill>
              </a:rPr>
              <a:t>The outflow from the cell creates harmonic waves in the atmosphere known as </a:t>
            </a:r>
            <a:r>
              <a:rPr lang="en-US" sz="1400" dirty="0" err="1">
                <a:solidFill>
                  <a:schemeClr val="tx1"/>
                </a:solidFill>
              </a:rPr>
              <a:t>Rossby</a:t>
            </a:r>
            <a:r>
              <a:rPr lang="en-US" sz="1400" dirty="0">
                <a:solidFill>
                  <a:schemeClr val="tx1"/>
                </a:solidFill>
              </a:rPr>
              <a:t> waves.</a:t>
            </a:r>
          </a:p>
          <a:p>
            <a:r>
              <a:rPr lang="en-US" sz="1400" dirty="0"/>
              <a:t>These ultra-long waves play an important role in determining the path of the jet stream, which travels within the transitional zone between the </a:t>
            </a:r>
            <a:r>
              <a:rPr lang="en-US" sz="1400" dirty="0" err="1"/>
              <a:t>tropopause</a:t>
            </a:r>
            <a:r>
              <a:rPr lang="en-US" sz="1400" dirty="0"/>
              <a:t> and the </a:t>
            </a:r>
            <a:r>
              <a:rPr lang="en-US" sz="1400" dirty="0" err="1"/>
              <a:t>Ferrel</a:t>
            </a:r>
            <a:r>
              <a:rPr lang="en-US" sz="1400" dirty="0"/>
              <a:t> cell. </a:t>
            </a:r>
          </a:p>
          <a:p>
            <a:r>
              <a:rPr lang="en-US" sz="1400" dirty="0"/>
              <a:t>By acting as a heat sink, the Polar cell also balances the Hadley cell in the Earth’s energy equation.”</a:t>
            </a:r>
          </a:p>
          <a:p>
            <a:endParaRPr lang="en-US" sz="1400" dirty="0"/>
          </a:p>
        </p:txBody>
      </p:sp>
      <p:pic>
        <p:nvPicPr>
          <p:cNvPr id="7" name="Content Placeholder 6" descr="AtmosphCirc2.png"/>
          <p:cNvPicPr>
            <a:picLocks noGrp="1" noChangeAspect="1"/>
          </p:cNvPicPr>
          <p:nvPr>
            <p:ph sz="half" idx="2"/>
          </p:nvPr>
        </p:nvPicPr>
        <p:blipFill>
          <a:blip r:embed="rId2">
            <a:extLst>
              <a:ext uri="{28A0092B-C50C-407E-A947-70E740481C1C}">
                <a14:useLocalDpi xmlns:a14="http://schemas.microsoft.com/office/drawing/2010/main" val="0"/>
              </a:ext>
            </a:extLst>
          </a:blip>
          <a:srcRect t="-13660" b="-13660"/>
          <a:stretch>
            <a:fillRect/>
          </a:stretch>
        </p:blipFill>
        <p:spPr/>
      </p:pic>
      <p:cxnSp>
        <p:nvCxnSpPr>
          <p:cNvPr id="5" name="Straight Arrow Connector 4"/>
          <p:cNvCxnSpPr/>
          <p:nvPr/>
        </p:nvCxnSpPr>
        <p:spPr>
          <a:xfrm flipH="1" flipV="1">
            <a:off x="6358727" y="1882675"/>
            <a:ext cx="8881" cy="38807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973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Hadley and Polar Cells</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Atmospheric_circulation</a:t>
            </a:r>
            <a:endParaRPr lang="en-US" sz="2000" dirty="0">
              <a:solidFill>
                <a:srgbClr val="800000"/>
              </a:solidFill>
            </a:endParaRPr>
          </a:p>
        </p:txBody>
      </p:sp>
      <p:sp>
        <p:nvSpPr>
          <p:cNvPr id="6" name="Content Placeholder 5"/>
          <p:cNvSpPr>
            <a:spLocks noGrp="1"/>
          </p:cNvSpPr>
          <p:nvPr>
            <p:ph idx="1"/>
          </p:nvPr>
        </p:nvSpPr>
        <p:spPr>
          <a:xfrm>
            <a:off x="457200" y="1751177"/>
            <a:ext cx="8229600" cy="4525963"/>
          </a:xfrm>
        </p:spPr>
        <p:txBody>
          <a:bodyPr>
            <a:noAutofit/>
          </a:bodyPr>
          <a:lstStyle/>
          <a:p>
            <a:r>
              <a:rPr lang="en-US" sz="1600" dirty="0"/>
              <a:t>“It can be argued that the Polar cell is the primary </a:t>
            </a:r>
            <a:r>
              <a:rPr lang="en-US" sz="1600" dirty="0" err="1"/>
              <a:t>weathermaker</a:t>
            </a:r>
            <a:r>
              <a:rPr lang="en-US" sz="1600" dirty="0"/>
              <a:t> for regions above the middle northern latitudes. </a:t>
            </a:r>
          </a:p>
          <a:p>
            <a:r>
              <a:rPr lang="en-US" sz="1600" dirty="0"/>
              <a:t>It is the polar high which is responsible for generating the coldest temperature recorded on Earth: -89.2°C at </a:t>
            </a:r>
            <a:r>
              <a:rPr lang="en-US" sz="1600" dirty="0" err="1"/>
              <a:t>Vostok</a:t>
            </a:r>
            <a:r>
              <a:rPr lang="en-US" sz="1600" dirty="0"/>
              <a:t> Station in 1983 in Antarctica.</a:t>
            </a:r>
          </a:p>
          <a:p>
            <a:r>
              <a:rPr lang="en-US" sz="1600" dirty="0">
                <a:solidFill>
                  <a:schemeClr val="tx1"/>
                </a:solidFill>
              </a:rPr>
              <a:t>The Hadley cell and the Polar cell are similar in that they are thermally direct; in other words, they exist as a direct consequence of surface temperatures; their thermal characteristics override the effects of weather in their domain. </a:t>
            </a:r>
          </a:p>
          <a:p>
            <a:r>
              <a:rPr lang="en-US" sz="1600" dirty="0"/>
              <a:t>The sheer volume of energy the Hadley cell transports, and the depth of the heat sink that is the Polar cell, ensures that the effects of transient weather phenomena are not only not felt by the system as a whole, but — except under unusual circumstances — are not even permitted to form. </a:t>
            </a:r>
          </a:p>
          <a:p>
            <a:r>
              <a:rPr lang="en-US" sz="1600" dirty="0">
                <a:solidFill>
                  <a:schemeClr val="tx1"/>
                </a:solidFill>
              </a:rPr>
              <a:t>The endless chain of passing highs and lows which is part of everyday life for mid-latitude dwellers is unknown above the 60th and below the 30th parallels. </a:t>
            </a:r>
          </a:p>
          <a:p>
            <a:r>
              <a:rPr lang="en-US" sz="1600" dirty="0"/>
              <a:t>These atmospheric features are also stable, so even though they may strengthen or weaken regionally or over time, they do not vanish entirely.”</a:t>
            </a:r>
          </a:p>
          <a:p>
            <a:endParaRPr lang="en-US" sz="1600" dirty="0"/>
          </a:p>
        </p:txBody>
      </p:sp>
      <p:sp>
        <p:nvSpPr>
          <p:cNvPr id="2" name="TextBox 1"/>
          <p:cNvSpPr txBox="1"/>
          <p:nvPr/>
        </p:nvSpPr>
        <p:spPr>
          <a:xfrm>
            <a:off x="4184073" y="6040582"/>
            <a:ext cx="2715491" cy="369332"/>
          </a:xfrm>
          <a:prstGeom prst="rect">
            <a:avLst/>
          </a:prstGeom>
          <a:noFill/>
        </p:spPr>
        <p:txBody>
          <a:bodyPr wrap="square" rtlCol="0">
            <a:spAutoFit/>
          </a:bodyPr>
          <a:lstStyle/>
          <a:p>
            <a:pPr algn="ctr"/>
            <a:r>
              <a:rPr lang="en-US"/>
              <a:t>2/27/2019</a:t>
            </a:r>
          </a:p>
        </p:txBody>
      </p:sp>
    </p:spTree>
    <p:extLst>
      <p:ext uri="{BB962C8B-B14F-4D97-AF65-F5344CB8AC3E}">
        <p14:creationId xmlns:p14="http://schemas.microsoft.com/office/powerpoint/2010/main" val="636427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1714" y="274638"/>
            <a:ext cx="4415086" cy="1143000"/>
          </a:xfrm>
        </p:spPr>
        <p:txBody>
          <a:bodyPr>
            <a:normAutofit/>
          </a:bodyPr>
          <a:lstStyle/>
          <a:p>
            <a:r>
              <a:rPr lang="en-US" dirty="0" err="1"/>
              <a:t>Ferrel</a:t>
            </a:r>
            <a:r>
              <a:rPr lang="en-US" dirty="0"/>
              <a:t> Cell</a:t>
            </a:r>
            <a:br>
              <a:rPr lang="en-US"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a:t>
            </a:r>
            <a:r>
              <a:rPr lang="en-US" sz="1400" dirty="0" err="1">
                <a:solidFill>
                  <a:srgbClr val="800000"/>
                </a:solidFill>
              </a:rPr>
              <a:t>Atmospheric_circulation</a:t>
            </a:r>
            <a:endParaRPr lang="en-US" sz="1400" dirty="0"/>
          </a:p>
        </p:txBody>
      </p:sp>
      <p:sp>
        <p:nvSpPr>
          <p:cNvPr id="3" name="Content Placeholder 2"/>
          <p:cNvSpPr>
            <a:spLocks noGrp="1"/>
          </p:cNvSpPr>
          <p:nvPr>
            <p:ph sz="half" idx="1"/>
          </p:nvPr>
        </p:nvSpPr>
        <p:spPr>
          <a:xfrm>
            <a:off x="233114" y="365805"/>
            <a:ext cx="4038600" cy="6170275"/>
          </a:xfrm>
        </p:spPr>
        <p:txBody>
          <a:bodyPr>
            <a:noAutofit/>
          </a:bodyPr>
          <a:lstStyle/>
          <a:p>
            <a:r>
              <a:rPr lang="en-US" sz="1800" dirty="0"/>
              <a:t>“The </a:t>
            </a:r>
            <a:r>
              <a:rPr lang="en-US" sz="1800" b="1" dirty="0" err="1">
                <a:solidFill>
                  <a:schemeClr val="tx1"/>
                </a:solidFill>
              </a:rPr>
              <a:t>Ferrel</a:t>
            </a:r>
            <a:r>
              <a:rPr lang="en-US" sz="1800" b="1" dirty="0">
                <a:solidFill>
                  <a:schemeClr val="tx1"/>
                </a:solidFill>
              </a:rPr>
              <a:t> cell</a:t>
            </a:r>
            <a:r>
              <a:rPr lang="en-US" sz="1800" dirty="0"/>
              <a:t>, theorized by William </a:t>
            </a:r>
            <a:r>
              <a:rPr lang="en-US" sz="1800" dirty="0" err="1"/>
              <a:t>Ferrel</a:t>
            </a:r>
            <a:r>
              <a:rPr lang="en-US" sz="1800" dirty="0"/>
              <a:t> (1817–1891), is a secondary circulation feature, dependent for its existence upon the Hadley cell and the Polar cell. </a:t>
            </a:r>
          </a:p>
          <a:p>
            <a:r>
              <a:rPr lang="en-US" sz="1800" dirty="0"/>
              <a:t>It behaves much as an atmospheric ball bearing between the Hadley cell and the Polar cell, and comes about as a result of the eddy circulations (the high and low pressure areas) of the mid-latitudes. </a:t>
            </a:r>
          </a:p>
          <a:p>
            <a:r>
              <a:rPr lang="en-US" sz="1800" dirty="0"/>
              <a:t>For this reason it is sometimes known as the "zone of mixing." </a:t>
            </a:r>
          </a:p>
          <a:p>
            <a:r>
              <a:rPr lang="en-US" sz="1800" dirty="0"/>
              <a:t>At its southern extent (in the Northern hemisphere), it overrides the Hadley cell, and at its northern extent, it overrides the Polar cell. </a:t>
            </a:r>
          </a:p>
          <a:p>
            <a:r>
              <a:rPr lang="en-US" sz="1800" dirty="0"/>
              <a:t>Just as the Trade Winds can be found below the Hadley cell, the </a:t>
            </a:r>
            <a:r>
              <a:rPr lang="en-US" sz="1800" dirty="0" err="1"/>
              <a:t>Westerlies</a:t>
            </a:r>
            <a:r>
              <a:rPr lang="en-US" sz="1800" dirty="0"/>
              <a:t> can be found beneath the </a:t>
            </a:r>
            <a:r>
              <a:rPr lang="en-US" sz="1800" dirty="0" err="1"/>
              <a:t>Ferrel</a:t>
            </a:r>
            <a:r>
              <a:rPr lang="en-US" sz="1800" dirty="0"/>
              <a:t> cell. </a:t>
            </a:r>
          </a:p>
          <a:p>
            <a:endParaRPr lang="en-US" sz="1800" dirty="0"/>
          </a:p>
        </p:txBody>
      </p:sp>
      <p:pic>
        <p:nvPicPr>
          <p:cNvPr id="7" name="Content Placeholder 6" descr="AtmosphCirc2.png"/>
          <p:cNvPicPr>
            <a:picLocks noGrp="1" noChangeAspect="1"/>
          </p:cNvPicPr>
          <p:nvPr>
            <p:ph sz="half" idx="2"/>
          </p:nvPr>
        </p:nvPicPr>
        <p:blipFill>
          <a:blip r:embed="rId2">
            <a:extLst>
              <a:ext uri="{28A0092B-C50C-407E-A947-70E740481C1C}">
                <a14:useLocalDpi xmlns:a14="http://schemas.microsoft.com/office/drawing/2010/main" val="0"/>
              </a:ext>
            </a:extLst>
          </a:blip>
          <a:srcRect t="-13660" b="-13660"/>
          <a:stretch>
            <a:fillRect/>
          </a:stretch>
        </p:blipFill>
        <p:spPr/>
      </p:pic>
      <p:cxnSp>
        <p:nvCxnSpPr>
          <p:cNvPr id="5" name="Straight Arrow Connector 4"/>
          <p:cNvCxnSpPr/>
          <p:nvPr/>
        </p:nvCxnSpPr>
        <p:spPr>
          <a:xfrm flipH="1" flipV="1">
            <a:off x="6358727" y="1882675"/>
            <a:ext cx="8881" cy="38807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97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Mid Latitude Circulations</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Atmospheric_circulation</a:t>
            </a:r>
            <a:endParaRPr lang="en-US" sz="2000" dirty="0"/>
          </a:p>
        </p:txBody>
      </p:sp>
      <p:sp>
        <p:nvSpPr>
          <p:cNvPr id="6" name="Content Placeholder 5"/>
          <p:cNvSpPr>
            <a:spLocks noGrp="1"/>
          </p:cNvSpPr>
          <p:nvPr>
            <p:ph idx="1"/>
          </p:nvPr>
        </p:nvSpPr>
        <p:spPr>
          <a:xfrm>
            <a:off x="457200" y="1555795"/>
            <a:ext cx="8229600" cy="4927626"/>
          </a:xfrm>
        </p:spPr>
        <p:txBody>
          <a:bodyPr>
            <a:noAutofit/>
          </a:bodyPr>
          <a:lstStyle/>
          <a:p>
            <a:r>
              <a:rPr lang="en-US" sz="1600" dirty="0"/>
              <a:t>While the Hadley and Polar cells are truly closed loops, the </a:t>
            </a:r>
            <a:r>
              <a:rPr lang="en-US" sz="1600" dirty="0" err="1"/>
              <a:t>Ferrel</a:t>
            </a:r>
            <a:r>
              <a:rPr lang="en-US" sz="1600" dirty="0"/>
              <a:t> cell is not, and the result is in </a:t>
            </a:r>
            <a:r>
              <a:rPr lang="en-US" sz="1600" b="1" dirty="0" err="1">
                <a:solidFill>
                  <a:schemeClr val="tx1"/>
                </a:solidFill>
              </a:rPr>
              <a:t>Westerlies</a:t>
            </a:r>
            <a:r>
              <a:rPr lang="en-US" sz="1600" dirty="0"/>
              <a:t>, which are more formally known as "the Prevailing </a:t>
            </a:r>
            <a:r>
              <a:rPr lang="en-US" sz="1600" dirty="0" err="1"/>
              <a:t>Westerlies</a:t>
            </a:r>
            <a:r>
              <a:rPr lang="en-US" sz="1600" dirty="0"/>
              <a:t>." </a:t>
            </a:r>
          </a:p>
          <a:p>
            <a:r>
              <a:rPr lang="en-US" sz="1600" dirty="0"/>
              <a:t>Upper-level winds are essentially westerly, but surface winds can vary sharply and abruptly in direction. </a:t>
            </a:r>
          </a:p>
          <a:p>
            <a:r>
              <a:rPr lang="en-US" sz="1600" dirty="0"/>
              <a:t>A low pressure region moving pole-wards or a high pressure region moving equator-wards maintains or even accelerates a westerly flow</a:t>
            </a:r>
          </a:p>
          <a:p>
            <a:r>
              <a:rPr lang="en-US" sz="1600" dirty="0"/>
              <a:t>The local passage of a cold front may change that in a matter of minutes, and frequently does.</a:t>
            </a:r>
          </a:p>
          <a:p>
            <a:r>
              <a:rPr lang="en-US" sz="1600" dirty="0"/>
              <a:t>A strong high moving pole-wards may bring easterly winds for days.</a:t>
            </a:r>
          </a:p>
          <a:p>
            <a:r>
              <a:rPr lang="en-US" sz="1600" dirty="0"/>
              <a:t>The base of the </a:t>
            </a:r>
            <a:r>
              <a:rPr lang="en-US" sz="1600" dirty="0" err="1"/>
              <a:t>Ferrel</a:t>
            </a:r>
            <a:r>
              <a:rPr lang="en-US" sz="1600" dirty="0"/>
              <a:t> cell is characterized by the movement of air masses, and the location of these air masses is influenced in part by the location of the Jet stream</a:t>
            </a:r>
          </a:p>
          <a:p>
            <a:r>
              <a:rPr lang="en-US" sz="1600" dirty="0"/>
              <a:t>The Jet acts as a collector for the air carried aloft by surface lows - a look at a weather map will show that surface lows follow the jet stream. </a:t>
            </a:r>
          </a:p>
          <a:p>
            <a:r>
              <a:rPr lang="en-US" sz="1600" dirty="0"/>
              <a:t>The overall movement of </a:t>
            </a:r>
            <a:r>
              <a:rPr lang="en-US" sz="1600" dirty="0">
                <a:solidFill>
                  <a:schemeClr val="tx1"/>
                </a:solidFill>
              </a:rPr>
              <a:t>surface air </a:t>
            </a:r>
            <a:r>
              <a:rPr lang="en-US" sz="1600" dirty="0"/>
              <a:t>is from the 30th latitude to the 60th. </a:t>
            </a:r>
          </a:p>
          <a:p>
            <a:r>
              <a:rPr lang="en-US" sz="1600" dirty="0"/>
              <a:t>However, the upper flow of the </a:t>
            </a:r>
            <a:r>
              <a:rPr lang="en-US" sz="1600" dirty="0" err="1"/>
              <a:t>Ferrel</a:t>
            </a:r>
            <a:r>
              <a:rPr lang="en-US" sz="1600" dirty="0"/>
              <a:t> cell is not well defined, in part because it is intermediary between the Hadley and Polar cells, with neither a strong heat source nor a strong cold sink to drive convection and in part because of the effects on the upper atmosphere of surface eddies, which act as destabilizing influences.</a:t>
            </a:r>
          </a:p>
          <a:p>
            <a:endParaRPr lang="en-US" sz="1600" dirty="0"/>
          </a:p>
        </p:txBody>
      </p:sp>
    </p:spTree>
    <p:extLst>
      <p:ext uri="{BB962C8B-B14F-4D97-AF65-F5344CB8AC3E}">
        <p14:creationId xmlns:p14="http://schemas.microsoft.com/office/powerpoint/2010/main" val="1241019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Atmospheric Composition</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Atmospheric_sciences</a:t>
            </a:r>
            <a:endParaRPr lang="en-US" sz="2000" dirty="0">
              <a:solidFill>
                <a:srgbClr val="800000"/>
              </a:solidFill>
            </a:endParaRPr>
          </a:p>
        </p:txBody>
      </p:sp>
      <p:pic>
        <p:nvPicPr>
          <p:cNvPr id="6" name="Content Placeholder 5" descr="683px-Atmosphere_composition_diagram.svg.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07" r="-501"/>
          <a:stretch/>
        </p:blipFill>
        <p:spPr>
          <a:xfrm>
            <a:off x="3653345" y="1600200"/>
            <a:ext cx="5223105" cy="4525963"/>
          </a:xfrm>
        </p:spPr>
      </p:pic>
      <p:sp>
        <p:nvSpPr>
          <p:cNvPr id="7" name="Content Placeholder 3"/>
          <p:cNvSpPr txBox="1">
            <a:spLocks/>
          </p:cNvSpPr>
          <p:nvPr/>
        </p:nvSpPr>
        <p:spPr>
          <a:xfrm>
            <a:off x="228332" y="1600200"/>
            <a:ext cx="3253761"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The composition and chemistry of the atmosphere is of importance because of the interactions between the atmosphere and living organisms. </a:t>
            </a:r>
          </a:p>
          <a:p>
            <a:r>
              <a:rPr lang="en-US" sz="1600" dirty="0"/>
              <a:t>The composition of the atmosphere has been changed by human activity and some of these changes are harmful to human health, crops and ecosystems. </a:t>
            </a:r>
          </a:p>
          <a:p>
            <a:r>
              <a:rPr lang="en-US" sz="1600" dirty="0"/>
              <a:t>Examples of problems which have been addressed by atmospheric chemistry include acid rain, photochemical smog and global warming.  </a:t>
            </a:r>
          </a:p>
          <a:p>
            <a:endParaRPr lang="en-US" sz="1600" dirty="0"/>
          </a:p>
        </p:txBody>
      </p:sp>
    </p:spTree>
    <p:extLst>
      <p:ext uri="{BB962C8B-B14F-4D97-AF65-F5344CB8AC3E}">
        <p14:creationId xmlns:p14="http://schemas.microsoft.com/office/powerpoint/2010/main" val="874131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Vertical velocity at 500 </a:t>
            </a:r>
            <a:r>
              <a:rPr lang="en-US" dirty="0" err="1"/>
              <a:t>hPa</a:t>
            </a:r>
            <a:r>
              <a:rPr lang="en-US" dirty="0"/>
              <a:t>, July average</a:t>
            </a:r>
            <a:br>
              <a:rPr lang="en-US" dirty="0"/>
            </a:br>
            <a:r>
              <a:rPr lang="en-US" sz="2400" dirty="0">
                <a:solidFill>
                  <a:srgbClr val="0000FF"/>
                </a:solidFill>
              </a:rPr>
              <a:t>(Sea level pressure is about 1000 </a:t>
            </a:r>
            <a:r>
              <a:rPr lang="en-US" sz="2400" dirty="0" err="1">
                <a:solidFill>
                  <a:srgbClr val="0000FF"/>
                </a:solidFill>
              </a:rPr>
              <a:t>hPa</a:t>
            </a:r>
            <a:r>
              <a:rPr lang="en-US" sz="2400" dirty="0">
                <a:solidFill>
                  <a:srgbClr val="0000FF"/>
                </a:solidFill>
              </a:rPr>
              <a:t>)</a:t>
            </a:r>
            <a:br>
              <a:rPr lang="en-US" sz="2400" dirty="0">
                <a:solidFill>
                  <a:srgbClr val="0000FF"/>
                </a:solidFill>
              </a:rPr>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Atmospheric_circulation</a:t>
            </a:r>
            <a:r>
              <a:rPr lang="en-US" sz="2000" dirty="0">
                <a:solidFill>
                  <a:srgbClr val="800000"/>
                </a:solidFill>
              </a:rPr>
              <a:t> </a:t>
            </a:r>
          </a:p>
        </p:txBody>
      </p:sp>
      <p:pic>
        <p:nvPicPr>
          <p:cNvPr id="7" name="Content Placeholder 6" descr="Omega-500-july-era40-1979.png"/>
          <p:cNvPicPr>
            <a:picLocks noGrp="1" noChangeAspect="1"/>
          </p:cNvPicPr>
          <p:nvPr>
            <p:ph idx="1"/>
          </p:nvPr>
        </p:nvPicPr>
        <p:blipFill>
          <a:blip r:embed="rId2">
            <a:extLst>
              <a:ext uri="{28A0092B-C50C-407E-A947-70E740481C1C}">
                <a14:useLocalDpi xmlns:a14="http://schemas.microsoft.com/office/drawing/2010/main" val="0"/>
              </a:ext>
            </a:extLst>
          </a:blip>
          <a:srcRect t="-2436" b="-2436"/>
          <a:stretch>
            <a:fillRect/>
          </a:stretch>
        </p:blipFill>
        <p:spPr/>
      </p:pic>
      <p:sp>
        <p:nvSpPr>
          <p:cNvPr id="8" name="TextBox 7"/>
          <p:cNvSpPr txBox="1"/>
          <p:nvPr/>
        </p:nvSpPr>
        <p:spPr>
          <a:xfrm>
            <a:off x="1056432" y="6101675"/>
            <a:ext cx="7334501" cy="584776"/>
          </a:xfrm>
          <a:prstGeom prst="rect">
            <a:avLst/>
          </a:prstGeom>
          <a:noFill/>
        </p:spPr>
        <p:txBody>
          <a:bodyPr wrap="square" rtlCol="0">
            <a:spAutoFit/>
          </a:bodyPr>
          <a:lstStyle/>
          <a:p>
            <a:pPr algn="ctr"/>
            <a:r>
              <a:rPr lang="en-US" sz="1600" dirty="0">
                <a:solidFill>
                  <a:srgbClr val="0000FF"/>
                </a:solidFill>
                <a:latin typeface="Helvetica Neue Light"/>
                <a:cs typeface="Helvetica Neue Light"/>
              </a:rPr>
              <a:t>“Ascent (negative values) is concentrated close to the solar equator; descent (positive values) is more diffuse but also occurs mainly in the Hadley cell.”</a:t>
            </a:r>
          </a:p>
        </p:txBody>
      </p:sp>
    </p:spTree>
    <p:extLst>
      <p:ext uri="{BB962C8B-B14F-4D97-AF65-F5344CB8AC3E}">
        <p14:creationId xmlns:p14="http://schemas.microsoft.com/office/powerpoint/2010/main" val="10852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100" dirty="0"/>
              <a:t>Global Precipitation and Sea Level Isobars</a:t>
            </a:r>
            <a:br>
              <a:rPr lang="en-US" sz="3100" dirty="0"/>
            </a:br>
            <a:r>
              <a:rPr lang="en-US" sz="3100" dirty="0"/>
              <a:t>Pacific Basin </a:t>
            </a:r>
            <a:br>
              <a:rPr lang="en-US" sz="3100" dirty="0"/>
            </a:br>
            <a:r>
              <a:rPr lang="en-US" sz="2000" dirty="0">
                <a:solidFill>
                  <a:srgbClr val="0000FF"/>
                </a:solidFill>
              </a:rPr>
              <a:t>Showing ITCZ:  From Open Hazards and Open Weather Map</a:t>
            </a:r>
          </a:p>
        </p:txBody>
      </p:sp>
      <p:pic>
        <p:nvPicPr>
          <p:cNvPr id="6" name="Content Placeholder 5" descr="Screen Shot 2013-11-26 at 10.08.31 AM.png"/>
          <p:cNvPicPr>
            <a:picLocks noGrp="1" noChangeAspect="1"/>
          </p:cNvPicPr>
          <p:nvPr>
            <p:ph idx="1"/>
          </p:nvPr>
        </p:nvPicPr>
        <p:blipFill>
          <a:blip r:embed="rId2">
            <a:extLst>
              <a:ext uri="{28A0092B-C50C-407E-A947-70E740481C1C}">
                <a14:useLocalDpi xmlns:a14="http://schemas.microsoft.com/office/drawing/2010/main" val="0"/>
              </a:ext>
            </a:extLst>
          </a:blip>
          <a:srcRect l="-1901" r="-1901"/>
          <a:stretch>
            <a:fillRect/>
          </a:stretch>
        </p:blipFill>
        <p:spPr/>
      </p:pic>
      <p:sp>
        <p:nvSpPr>
          <p:cNvPr id="7" name="TextBox 6"/>
          <p:cNvSpPr txBox="1"/>
          <p:nvPr/>
        </p:nvSpPr>
        <p:spPr>
          <a:xfrm>
            <a:off x="528542" y="6223014"/>
            <a:ext cx="8182469" cy="338554"/>
          </a:xfrm>
          <a:prstGeom prst="rect">
            <a:avLst/>
          </a:prstGeom>
          <a:noFill/>
        </p:spPr>
        <p:txBody>
          <a:bodyPr wrap="none" rtlCol="0">
            <a:spAutoFit/>
          </a:bodyPr>
          <a:lstStyle/>
          <a:p>
            <a:r>
              <a:rPr lang="en-US" sz="1600" dirty="0">
                <a:latin typeface="Helvetica Neue Light"/>
                <a:cs typeface="Helvetica Neue Light"/>
              </a:rPr>
              <a:t>November 26, 2013, 10:00 am PST: A large storm is moving up the US Eastern seaboard</a:t>
            </a:r>
          </a:p>
        </p:txBody>
      </p:sp>
    </p:spTree>
    <p:extLst>
      <p:ext uri="{BB962C8B-B14F-4D97-AF65-F5344CB8AC3E}">
        <p14:creationId xmlns:p14="http://schemas.microsoft.com/office/powerpoint/2010/main" val="1854861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100" dirty="0"/>
              <a:t>Global Precipitation and Sea Level Isobars</a:t>
            </a:r>
            <a:br>
              <a:rPr lang="en-US" sz="3100" dirty="0"/>
            </a:br>
            <a:r>
              <a:rPr lang="en-US" sz="3100" dirty="0"/>
              <a:t>Atlantic Basin – Indian Ocean </a:t>
            </a:r>
            <a:br>
              <a:rPr lang="en-US" sz="3100" dirty="0"/>
            </a:br>
            <a:r>
              <a:rPr lang="en-US" sz="2000" dirty="0">
                <a:solidFill>
                  <a:srgbClr val="0000FF"/>
                </a:solidFill>
              </a:rPr>
              <a:t>Showing ITCZ:  From Open Hazards and Open Weather Map</a:t>
            </a:r>
          </a:p>
        </p:txBody>
      </p:sp>
      <p:pic>
        <p:nvPicPr>
          <p:cNvPr id="3" name="Content Placeholder 2" descr="Screen Shot 2013-11-26 at 10.15.29 AM.png"/>
          <p:cNvPicPr>
            <a:picLocks noGrp="1" noChangeAspect="1"/>
          </p:cNvPicPr>
          <p:nvPr>
            <p:ph idx="1"/>
          </p:nvPr>
        </p:nvPicPr>
        <p:blipFill>
          <a:blip r:embed="rId2">
            <a:extLst>
              <a:ext uri="{28A0092B-C50C-407E-A947-70E740481C1C}">
                <a14:useLocalDpi xmlns:a14="http://schemas.microsoft.com/office/drawing/2010/main" val="0"/>
              </a:ext>
            </a:extLst>
          </a:blip>
          <a:srcRect l="-1797" r="-1797"/>
          <a:stretch>
            <a:fillRect/>
          </a:stretch>
        </p:blipFill>
        <p:spPr/>
      </p:pic>
      <p:sp>
        <p:nvSpPr>
          <p:cNvPr id="8" name="TextBox 7"/>
          <p:cNvSpPr txBox="1"/>
          <p:nvPr/>
        </p:nvSpPr>
        <p:spPr>
          <a:xfrm>
            <a:off x="528542" y="6223014"/>
            <a:ext cx="8079673" cy="584776"/>
          </a:xfrm>
          <a:prstGeom prst="rect">
            <a:avLst/>
          </a:prstGeom>
          <a:noFill/>
        </p:spPr>
        <p:txBody>
          <a:bodyPr wrap="none" rtlCol="0">
            <a:spAutoFit/>
          </a:bodyPr>
          <a:lstStyle/>
          <a:p>
            <a:pPr algn="ctr"/>
            <a:r>
              <a:rPr lang="en-US" sz="1600" dirty="0">
                <a:latin typeface="Helvetica Neue Light"/>
                <a:cs typeface="Helvetica Neue Light"/>
              </a:rPr>
              <a:t>November 26, 2013, 10:00 am PST: A large storm is moving up the US Eastern seaboard</a:t>
            </a:r>
          </a:p>
          <a:p>
            <a:pPr algn="ctr"/>
            <a:r>
              <a:rPr lang="en-US" sz="1600" dirty="0">
                <a:latin typeface="Helvetica Neue Light"/>
                <a:cs typeface="Helvetica Neue Light"/>
              </a:rPr>
              <a:t>Note that the ICTZ is much better organized in the Atlantic than in the Indian Ocean</a:t>
            </a:r>
          </a:p>
        </p:txBody>
      </p:sp>
    </p:spTree>
    <p:extLst>
      <p:ext uri="{BB962C8B-B14F-4D97-AF65-F5344CB8AC3E}">
        <p14:creationId xmlns:p14="http://schemas.microsoft.com/office/powerpoint/2010/main" val="1148587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Longitudinal Circulations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Atmospheric_circulation</a:t>
            </a:r>
            <a:endParaRPr lang="en-US" sz="1800" dirty="0">
              <a:solidFill>
                <a:srgbClr val="800000"/>
              </a:solidFill>
            </a:endParaRPr>
          </a:p>
        </p:txBody>
      </p:sp>
      <p:sp>
        <p:nvSpPr>
          <p:cNvPr id="11" name="Content Placeholder 10"/>
          <p:cNvSpPr>
            <a:spLocks noGrp="1"/>
          </p:cNvSpPr>
          <p:nvPr>
            <p:ph idx="1"/>
          </p:nvPr>
        </p:nvSpPr>
        <p:spPr/>
        <p:txBody>
          <a:bodyPr>
            <a:normAutofit/>
          </a:bodyPr>
          <a:lstStyle/>
          <a:p>
            <a:r>
              <a:rPr lang="en-US" sz="2000" dirty="0"/>
              <a:t>“While the </a:t>
            </a:r>
            <a:r>
              <a:rPr lang="en-US" sz="2000" dirty="0">
                <a:solidFill>
                  <a:schemeClr val="tx1"/>
                </a:solidFill>
              </a:rPr>
              <a:t>Hadley, </a:t>
            </a:r>
            <a:r>
              <a:rPr lang="en-US" sz="2000" dirty="0" err="1">
                <a:solidFill>
                  <a:schemeClr val="tx1"/>
                </a:solidFill>
              </a:rPr>
              <a:t>Ferrel</a:t>
            </a:r>
            <a:r>
              <a:rPr lang="en-US" sz="2000" dirty="0">
                <a:solidFill>
                  <a:schemeClr val="tx1"/>
                </a:solidFill>
              </a:rPr>
              <a:t>, and Polar cells </a:t>
            </a:r>
            <a:r>
              <a:rPr lang="en-US" sz="2000" dirty="0"/>
              <a:t>are major factors in global heat transport, they do not act alone. </a:t>
            </a:r>
          </a:p>
          <a:p>
            <a:r>
              <a:rPr lang="en-US" sz="2000" dirty="0"/>
              <a:t>Disparities in temperature also drive a set of longitudinal circulation cells, and the overall atmospheric motion is known as the zonal overturning circulation.</a:t>
            </a:r>
          </a:p>
          <a:p>
            <a:r>
              <a:rPr lang="en-US" sz="2000" dirty="0"/>
              <a:t>Latitudinal circulation is the consequence of the fact that incident solar radiation per unit area is highest at the heat equator, and decreases as the latitude increases, reaching its minimum at the poles. </a:t>
            </a:r>
          </a:p>
          <a:p>
            <a:r>
              <a:rPr lang="en-US" sz="2000" dirty="0"/>
              <a:t>Longitudinal circulation, on the other hand, comes about because water has a higher specific heat capacity than land and thereby absorbs and releases more heat, but the temperature changes less than land.” </a:t>
            </a:r>
          </a:p>
        </p:txBody>
      </p:sp>
    </p:spTree>
    <p:extLst>
      <p:ext uri="{BB962C8B-B14F-4D97-AF65-F5344CB8AC3E}">
        <p14:creationId xmlns:p14="http://schemas.microsoft.com/office/powerpoint/2010/main" val="812037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Longitudinal Circulations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Atmospheric_circulation</a:t>
            </a:r>
            <a:endParaRPr lang="en-US" dirty="0"/>
          </a:p>
        </p:txBody>
      </p:sp>
      <p:pic>
        <p:nvPicPr>
          <p:cNvPr id="6" name="Content Placeholder 5" descr="799px-Diurnal_wind_change_in_coastal_area.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749" b="3273"/>
          <a:stretch/>
        </p:blipFill>
        <p:spPr>
          <a:xfrm>
            <a:off x="457200" y="1693447"/>
            <a:ext cx="8229600" cy="3050412"/>
          </a:xfrm>
        </p:spPr>
      </p:pic>
      <p:sp>
        <p:nvSpPr>
          <p:cNvPr id="7" name="TextBox 6"/>
          <p:cNvSpPr txBox="1"/>
          <p:nvPr/>
        </p:nvSpPr>
        <p:spPr>
          <a:xfrm>
            <a:off x="569728" y="4895858"/>
            <a:ext cx="8117072" cy="1477328"/>
          </a:xfrm>
          <a:prstGeom prst="rect">
            <a:avLst/>
          </a:prstGeom>
          <a:noFill/>
        </p:spPr>
        <p:txBody>
          <a:bodyPr wrap="square" rtlCol="0">
            <a:spAutoFit/>
          </a:bodyPr>
          <a:lstStyle/>
          <a:p>
            <a:pPr marL="285750" indent="-285750">
              <a:buFont typeface="Arial"/>
              <a:buChar char="•"/>
            </a:pPr>
            <a:r>
              <a:rPr lang="en-US" dirty="0">
                <a:solidFill>
                  <a:srgbClr val="0000FF"/>
                </a:solidFill>
                <a:latin typeface="Helvetica Neue Light"/>
                <a:cs typeface="Helvetica Neue Light"/>
              </a:rPr>
              <a:t>“Even at </a:t>
            </a:r>
            <a:r>
              <a:rPr lang="en-US" dirty="0" err="1">
                <a:solidFill>
                  <a:srgbClr val="0000FF"/>
                </a:solidFill>
                <a:latin typeface="Helvetica Neue Light"/>
                <a:cs typeface="Helvetica Neue Light"/>
              </a:rPr>
              <a:t>mesoscales</a:t>
            </a:r>
            <a:r>
              <a:rPr lang="en-US" dirty="0">
                <a:solidFill>
                  <a:srgbClr val="0000FF"/>
                </a:solidFill>
                <a:latin typeface="Helvetica Neue Light"/>
                <a:cs typeface="Helvetica Neue Light"/>
              </a:rPr>
              <a:t> (a horizontal range of 5 to several hundred </a:t>
            </a:r>
            <a:r>
              <a:rPr lang="en-US" dirty="0" err="1">
                <a:solidFill>
                  <a:srgbClr val="0000FF"/>
                </a:solidFill>
                <a:latin typeface="Helvetica Neue Light"/>
                <a:cs typeface="Helvetica Neue Light"/>
              </a:rPr>
              <a:t>kilometres</a:t>
            </a:r>
            <a:r>
              <a:rPr lang="en-US" dirty="0">
                <a:solidFill>
                  <a:srgbClr val="0000FF"/>
                </a:solidFill>
                <a:latin typeface="Helvetica Neue Light"/>
                <a:cs typeface="Helvetica Neue Light"/>
              </a:rPr>
              <a:t>), longitudinal circulations are noticeable</a:t>
            </a:r>
          </a:p>
          <a:p>
            <a:pPr marL="285750" indent="-285750">
              <a:buFont typeface="Arial"/>
              <a:buChar char="•"/>
            </a:pPr>
            <a:r>
              <a:rPr lang="en-US" dirty="0">
                <a:solidFill>
                  <a:srgbClr val="0000FF"/>
                </a:solidFill>
                <a:latin typeface="Helvetica Neue Light"/>
                <a:cs typeface="Helvetica Neue Light"/>
              </a:rPr>
              <a:t>It is what brings the sea breeze, air cooled by the water, ashore in the day, and carries the land breeze, air cooled by contact with the ground, out to sea during the night.”</a:t>
            </a:r>
          </a:p>
        </p:txBody>
      </p:sp>
      <p:sp>
        <p:nvSpPr>
          <p:cNvPr id="2" name="TextBox 1">
            <a:extLst>
              <a:ext uri="{FF2B5EF4-FFF2-40B4-BE49-F238E27FC236}">
                <a16:creationId xmlns:a16="http://schemas.microsoft.com/office/drawing/2014/main" id="{B383B272-77CB-6E48-A04D-8AC711458A91}"/>
              </a:ext>
            </a:extLst>
          </p:cNvPr>
          <p:cNvSpPr txBox="1"/>
          <p:nvPr/>
        </p:nvSpPr>
        <p:spPr>
          <a:xfrm>
            <a:off x="2901991" y="4265861"/>
            <a:ext cx="1670009" cy="369332"/>
          </a:xfrm>
          <a:prstGeom prst="rect">
            <a:avLst/>
          </a:prstGeom>
          <a:noFill/>
        </p:spPr>
        <p:txBody>
          <a:bodyPr wrap="none" rtlCol="0">
            <a:spAutoFit/>
          </a:bodyPr>
          <a:lstStyle/>
          <a:p>
            <a:r>
              <a:rPr lang="en-US" dirty="0"/>
              <a:t>Onshore Breeze</a:t>
            </a:r>
          </a:p>
        </p:txBody>
      </p:sp>
      <p:sp>
        <p:nvSpPr>
          <p:cNvPr id="8" name="TextBox 7">
            <a:extLst>
              <a:ext uri="{FF2B5EF4-FFF2-40B4-BE49-F238E27FC236}">
                <a16:creationId xmlns:a16="http://schemas.microsoft.com/office/drawing/2014/main" id="{810ABEB2-0EE8-614E-96AE-B8B346C94911}"/>
              </a:ext>
            </a:extLst>
          </p:cNvPr>
          <p:cNvSpPr txBox="1"/>
          <p:nvPr/>
        </p:nvSpPr>
        <p:spPr>
          <a:xfrm>
            <a:off x="7016791" y="4249825"/>
            <a:ext cx="1683987" cy="369332"/>
          </a:xfrm>
          <a:prstGeom prst="rect">
            <a:avLst/>
          </a:prstGeom>
          <a:noFill/>
        </p:spPr>
        <p:txBody>
          <a:bodyPr wrap="none" rtlCol="0">
            <a:spAutoFit/>
          </a:bodyPr>
          <a:lstStyle/>
          <a:p>
            <a:r>
              <a:rPr lang="en-US" dirty="0"/>
              <a:t>Offshore Breeze</a:t>
            </a:r>
          </a:p>
        </p:txBody>
      </p:sp>
    </p:spTree>
    <p:extLst>
      <p:ext uri="{BB962C8B-B14F-4D97-AF65-F5344CB8AC3E}">
        <p14:creationId xmlns:p14="http://schemas.microsoft.com/office/powerpoint/2010/main" val="427244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Effect of the Pacific Ocean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Atmospheric_circulation</a:t>
            </a:r>
            <a:endParaRPr lang="en-US" sz="1800" dirty="0">
              <a:solidFill>
                <a:srgbClr val="800000"/>
              </a:solidFill>
            </a:endParaRPr>
          </a:p>
        </p:txBody>
      </p:sp>
      <p:sp>
        <p:nvSpPr>
          <p:cNvPr id="5" name="Content Placeholder 4"/>
          <p:cNvSpPr>
            <a:spLocks noGrp="1"/>
          </p:cNvSpPr>
          <p:nvPr>
            <p:ph idx="1"/>
          </p:nvPr>
        </p:nvSpPr>
        <p:spPr/>
        <p:txBody>
          <a:bodyPr>
            <a:normAutofit/>
          </a:bodyPr>
          <a:lstStyle/>
          <a:p>
            <a:r>
              <a:rPr lang="en-US" sz="1600" dirty="0"/>
              <a:t>“On a larger scale, this effect ceases to be diurnal (daily), and instead is seasonal or even decadal in its effects. </a:t>
            </a:r>
          </a:p>
          <a:p>
            <a:r>
              <a:rPr lang="en-US" sz="1600" dirty="0"/>
              <a:t>Warm air rises over the equatorial, continental, and western Pacific Ocean regions, flows eastward or westward, depending on its location, when it reaches the </a:t>
            </a:r>
            <a:r>
              <a:rPr lang="en-US" sz="1600" dirty="0" err="1"/>
              <a:t>tropopause</a:t>
            </a:r>
            <a:r>
              <a:rPr lang="en-US" sz="1600" dirty="0"/>
              <a:t>, and subsides in the Atlantic and Indian Oceans, and in the eastern Pacific.</a:t>
            </a:r>
          </a:p>
          <a:p>
            <a:r>
              <a:rPr lang="en-US" sz="1600" dirty="0"/>
              <a:t>The Pacific Ocean cell plays a particularly important role in Earth's weather. </a:t>
            </a:r>
          </a:p>
          <a:p>
            <a:r>
              <a:rPr lang="en-US" sz="1600" dirty="0"/>
              <a:t>This entirely ocean-based cell comes about as the result of a marked difference in the surface temperatures of the western and eastern Pacific. </a:t>
            </a:r>
          </a:p>
          <a:p>
            <a:r>
              <a:rPr lang="en-US" sz="1600" b="1" dirty="0">
                <a:solidFill>
                  <a:schemeClr val="tx1"/>
                </a:solidFill>
              </a:rPr>
              <a:t>Under ordinary circumstances, the western Pacific waters are warm and the eastern waters are cool</a:t>
            </a:r>
            <a:r>
              <a:rPr lang="en-US" sz="1600" dirty="0"/>
              <a:t>. </a:t>
            </a:r>
          </a:p>
          <a:p>
            <a:r>
              <a:rPr lang="en-US" sz="1600" dirty="0"/>
              <a:t>The process begins when strong convective activity over equatorial East Asia and subsiding cool air off South America's west coast creates a wind pattern which pushes Pacific water westward and piles it up in the western Pacific.</a:t>
            </a:r>
          </a:p>
          <a:p>
            <a:r>
              <a:rPr lang="en-US" sz="1600" b="1" dirty="0">
                <a:solidFill>
                  <a:schemeClr val="tx1"/>
                </a:solidFill>
              </a:rPr>
              <a:t>Water levels in the western Pacific are about 60 cm higher than in the eastern Pacific, a difference due entirely to the force of moving air.”</a:t>
            </a:r>
          </a:p>
          <a:p>
            <a:endParaRPr lang="en-US" sz="1600" dirty="0"/>
          </a:p>
        </p:txBody>
      </p:sp>
    </p:spTree>
    <p:extLst>
      <p:ext uri="{BB962C8B-B14F-4D97-AF65-F5344CB8AC3E}">
        <p14:creationId xmlns:p14="http://schemas.microsoft.com/office/powerpoint/2010/main" val="366312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100" dirty="0"/>
              <a:t>Temperature Patterns in the Pacific Basin</a:t>
            </a:r>
            <a:br>
              <a:rPr lang="en-US" sz="3100" dirty="0"/>
            </a:br>
            <a:r>
              <a:rPr lang="en-US" sz="2000" dirty="0">
                <a:solidFill>
                  <a:srgbClr val="0000FF"/>
                </a:solidFill>
              </a:rPr>
              <a:t>Showing warmer in the Western Pacific, Cooler in the Eastern Pacific</a:t>
            </a:r>
            <a:br>
              <a:rPr lang="en-US" sz="2000" dirty="0">
                <a:solidFill>
                  <a:srgbClr val="0000FF"/>
                </a:solidFill>
              </a:rPr>
            </a:br>
            <a:r>
              <a:rPr lang="en-US" sz="2000" dirty="0">
                <a:solidFill>
                  <a:srgbClr val="0000FF"/>
                </a:solidFill>
              </a:rPr>
              <a:t>This is the  “normal” pattern of temperatures in the Pacific</a:t>
            </a:r>
            <a:br>
              <a:rPr lang="en-US" sz="2000" dirty="0">
                <a:solidFill>
                  <a:srgbClr val="0000FF"/>
                </a:solidFill>
              </a:rPr>
            </a:br>
            <a:r>
              <a:rPr lang="en-US" sz="1600" dirty="0">
                <a:solidFill>
                  <a:srgbClr val="800000"/>
                </a:solidFill>
              </a:rPr>
              <a:t>(Open Hazards and Open Weather Map)</a:t>
            </a:r>
          </a:p>
        </p:txBody>
      </p:sp>
      <p:sp>
        <p:nvSpPr>
          <p:cNvPr id="8" name="TextBox 7"/>
          <p:cNvSpPr txBox="1"/>
          <p:nvPr/>
        </p:nvSpPr>
        <p:spPr>
          <a:xfrm>
            <a:off x="2892278" y="6223014"/>
            <a:ext cx="3352200" cy="338554"/>
          </a:xfrm>
          <a:prstGeom prst="rect">
            <a:avLst/>
          </a:prstGeom>
          <a:noFill/>
        </p:spPr>
        <p:txBody>
          <a:bodyPr wrap="none" rtlCol="0">
            <a:spAutoFit/>
          </a:bodyPr>
          <a:lstStyle/>
          <a:p>
            <a:pPr algn="ctr"/>
            <a:r>
              <a:rPr lang="en-US" sz="1600" dirty="0">
                <a:latin typeface="Helvetica Neue Light"/>
                <a:cs typeface="Helvetica Neue Light"/>
              </a:rPr>
              <a:t>November 26, 2013, 10:30 am PST</a:t>
            </a:r>
          </a:p>
        </p:txBody>
      </p:sp>
      <p:pic>
        <p:nvPicPr>
          <p:cNvPr id="7" name="Content Placeholder 6" descr="Screen shot 2013-11-26 at 10.54.27 AM.png"/>
          <p:cNvPicPr>
            <a:picLocks noGrp="1" noChangeAspect="1"/>
          </p:cNvPicPr>
          <p:nvPr>
            <p:ph idx="1"/>
          </p:nvPr>
        </p:nvPicPr>
        <p:blipFill>
          <a:blip r:embed="rId2"/>
          <a:srcRect l="-1869" r="-1869"/>
          <a:stretch>
            <a:fillRect/>
          </a:stretch>
        </p:blipFill>
        <p:spPr/>
      </p:pic>
    </p:spTree>
    <p:extLst>
      <p:ext uri="{BB962C8B-B14F-4D97-AF65-F5344CB8AC3E}">
        <p14:creationId xmlns:p14="http://schemas.microsoft.com/office/powerpoint/2010/main" val="2840925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Walker Circulation</a:t>
            </a:r>
          </a:p>
        </p:txBody>
      </p:sp>
      <p:sp>
        <p:nvSpPr>
          <p:cNvPr id="3" name="Content Placeholder 2"/>
          <p:cNvSpPr>
            <a:spLocks noGrp="1"/>
          </p:cNvSpPr>
          <p:nvPr>
            <p:ph idx="1"/>
          </p:nvPr>
        </p:nvSpPr>
        <p:spPr/>
        <p:txBody>
          <a:bodyPr>
            <a:normAutofit/>
          </a:bodyPr>
          <a:lstStyle/>
          <a:p>
            <a:r>
              <a:rPr lang="en-US" sz="1600" dirty="0"/>
              <a:t>“The Pacific cell is of such importance that it has been named the </a:t>
            </a:r>
            <a:r>
              <a:rPr lang="en-US" sz="1600" b="1" dirty="0">
                <a:solidFill>
                  <a:schemeClr val="tx1"/>
                </a:solidFill>
              </a:rPr>
              <a:t>Walker circulation </a:t>
            </a:r>
            <a:r>
              <a:rPr lang="en-US" sz="1600" dirty="0"/>
              <a:t>after Sir Gilbert Walker, an early-20th-century director of British observatories in India, who sought a means of predicting when the monsoon winds would fail. </a:t>
            </a:r>
          </a:p>
          <a:p>
            <a:r>
              <a:rPr lang="en-US" sz="1600" dirty="0"/>
              <a:t>While he was never successful in doing so, his work led him to the discovery of an indisputable link between periodic pressure variations in the Indian Ocean and the Pacific, which he termed the "</a:t>
            </a:r>
            <a:r>
              <a:rPr lang="en-US" sz="1600" b="1" dirty="0">
                <a:solidFill>
                  <a:schemeClr val="tx1"/>
                </a:solidFill>
              </a:rPr>
              <a:t>Southern Oscillation</a:t>
            </a:r>
            <a:r>
              <a:rPr lang="en-US" sz="1600" dirty="0"/>
              <a:t>".</a:t>
            </a:r>
          </a:p>
          <a:p>
            <a:r>
              <a:rPr lang="en-US" sz="1600" dirty="0"/>
              <a:t>The movement of air in the Walker circulation affects the loops on either side. Under "normal" circumstances, the weather behaves as expected. </a:t>
            </a:r>
          </a:p>
          <a:p>
            <a:r>
              <a:rPr lang="en-US" sz="1600" dirty="0"/>
              <a:t>But every few years, the winters become unusually warm or unusually cold, or the frequency of hurricanes increases or decreases, and the pattern sets in for an indeterminate period.</a:t>
            </a:r>
          </a:p>
          <a:p>
            <a:r>
              <a:rPr lang="en-US" sz="1600" dirty="0"/>
              <a:t>The behavior of the Walker cell is the key to the riddle, and leads to an understanding of the </a:t>
            </a:r>
            <a:r>
              <a:rPr lang="en-US" sz="1600" b="1" dirty="0">
                <a:solidFill>
                  <a:schemeClr val="tx1"/>
                </a:solidFill>
              </a:rPr>
              <a:t>El Niño (more accurately, ENSO or El Niño – Southern Oscillation) phenomenon”</a:t>
            </a:r>
          </a:p>
          <a:p>
            <a:endParaRPr lang="en-US"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Sea Level Pressure Patterns in the Pacific Basin</a:t>
            </a:r>
            <a:br>
              <a:rPr lang="en-US" sz="1400" dirty="0"/>
            </a:br>
            <a:r>
              <a:rPr lang="en-US" sz="1400" dirty="0">
                <a:solidFill>
                  <a:srgbClr val="0000FF"/>
                </a:solidFill>
              </a:rPr>
              <a:t>Showing High and Low Pressure Zones on a Normal Day</a:t>
            </a:r>
            <a:br>
              <a:rPr lang="en-US" sz="1400" dirty="0">
                <a:solidFill>
                  <a:srgbClr val="0000FF"/>
                </a:solidFill>
              </a:rPr>
            </a:br>
            <a:r>
              <a:rPr lang="en-US" sz="1400" dirty="0">
                <a:solidFill>
                  <a:srgbClr val="800000"/>
                </a:solidFill>
              </a:rPr>
              <a:t>(Open Hazards and Open Weather Map)</a:t>
            </a:r>
            <a:endParaRPr lang="en-US" sz="1400" dirty="0"/>
          </a:p>
        </p:txBody>
      </p:sp>
      <p:pic>
        <p:nvPicPr>
          <p:cNvPr id="4" name="Content Placeholder 3" descr="Screen shot 2013-11-26 at 10.49.25 AM.png"/>
          <p:cNvPicPr>
            <a:picLocks noGrp="1" noChangeAspect="1"/>
          </p:cNvPicPr>
          <p:nvPr>
            <p:ph idx="1"/>
          </p:nvPr>
        </p:nvPicPr>
        <p:blipFill>
          <a:blip r:embed="rId2"/>
          <a:srcRect l="-2158" r="-2158"/>
          <a:stretch>
            <a:fillRect/>
          </a:stretch>
        </p:blipFill>
        <p:spPr/>
      </p:pic>
      <p:sp>
        <p:nvSpPr>
          <p:cNvPr id="5" name="TextBox 4"/>
          <p:cNvSpPr txBox="1"/>
          <p:nvPr/>
        </p:nvSpPr>
        <p:spPr>
          <a:xfrm>
            <a:off x="2892278" y="6223014"/>
            <a:ext cx="3352200" cy="338554"/>
          </a:xfrm>
          <a:prstGeom prst="rect">
            <a:avLst/>
          </a:prstGeom>
          <a:noFill/>
        </p:spPr>
        <p:txBody>
          <a:bodyPr wrap="none" rtlCol="0">
            <a:spAutoFit/>
          </a:bodyPr>
          <a:lstStyle/>
          <a:p>
            <a:pPr algn="ctr"/>
            <a:r>
              <a:rPr lang="en-US" sz="1600" dirty="0">
                <a:latin typeface="Helvetica Neue Light"/>
                <a:cs typeface="Helvetica Neue Light"/>
              </a:rPr>
              <a:t>November 26, 2013, 11:00 am PST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90" y="274638"/>
            <a:ext cx="8441172" cy="1143000"/>
          </a:xfrm>
        </p:spPr>
        <p:txBody>
          <a:bodyPr>
            <a:normAutofit fontScale="90000"/>
          </a:bodyPr>
          <a:lstStyle/>
          <a:p>
            <a:r>
              <a:rPr lang="en-US" sz="2800" dirty="0"/>
              <a:t>Sea Level Pressure Patterns in the Atlantic, Europe and Asia</a:t>
            </a:r>
            <a:br>
              <a:rPr lang="en-US" sz="1400" dirty="0"/>
            </a:br>
            <a:r>
              <a:rPr lang="en-US" sz="1400" dirty="0">
                <a:solidFill>
                  <a:srgbClr val="0000FF"/>
                </a:solidFill>
              </a:rPr>
              <a:t>Showing High and Low Pressure Zones on a Normal Day</a:t>
            </a:r>
            <a:br>
              <a:rPr lang="en-US" sz="1400" dirty="0">
                <a:solidFill>
                  <a:srgbClr val="0000FF"/>
                </a:solidFill>
              </a:rPr>
            </a:br>
            <a:r>
              <a:rPr lang="en-US" sz="1400" dirty="0">
                <a:solidFill>
                  <a:srgbClr val="800000"/>
                </a:solidFill>
              </a:rPr>
              <a:t>(Open Hazards and Open Weather Map)</a:t>
            </a:r>
            <a:endParaRPr lang="en-US" sz="1400" dirty="0"/>
          </a:p>
        </p:txBody>
      </p:sp>
      <p:sp>
        <p:nvSpPr>
          <p:cNvPr id="5" name="TextBox 4"/>
          <p:cNvSpPr txBox="1"/>
          <p:nvPr/>
        </p:nvSpPr>
        <p:spPr>
          <a:xfrm>
            <a:off x="2892278" y="6223014"/>
            <a:ext cx="3352200" cy="338554"/>
          </a:xfrm>
          <a:prstGeom prst="rect">
            <a:avLst/>
          </a:prstGeom>
          <a:noFill/>
        </p:spPr>
        <p:txBody>
          <a:bodyPr wrap="none" rtlCol="0">
            <a:spAutoFit/>
          </a:bodyPr>
          <a:lstStyle/>
          <a:p>
            <a:pPr algn="ctr"/>
            <a:r>
              <a:rPr lang="en-US" sz="1600" dirty="0">
                <a:latin typeface="Helvetica Neue Light"/>
                <a:cs typeface="Helvetica Neue Light"/>
              </a:rPr>
              <a:t>November 26, 2013, 11:00 am PST</a:t>
            </a:r>
          </a:p>
        </p:txBody>
      </p:sp>
      <p:pic>
        <p:nvPicPr>
          <p:cNvPr id="7" name="Content Placeholder 6" descr="Screen shot 2013-11-26 at 10.49.33 AM.png"/>
          <p:cNvPicPr>
            <a:picLocks noGrp="1" noChangeAspect="1"/>
          </p:cNvPicPr>
          <p:nvPr>
            <p:ph idx="1"/>
          </p:nvPr>
        </p:nvPicPr>
        <p:blipFill>
          <a:blip r:embed="rId2"/>
          <a:srcRect l="-2116" r="-2116"/>
          <a:stretch>
            <a:fillRect/>
          </a:stretch>
        </p:blip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Atmospheric Physics</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Atmospheric_sciences</a:t>
            </a:r>
            <a:endParaRPr lang="en-US" dirty="0"/>
          </a:p>
        </p:txBody>
      </p:sp>
      <p:pic>
        <p:nvPicPr>
          <p:cNvPr id="7" name="Content Placeholder 6" descr="Screen Shot 2013-11-22 at 3.04.32 PM.png"/>
          <p:cNvPicPr>
            <a:picLocks noGrp="1" noChangeAspect="1"/>
          </p:cNvPicPr>
          <p:nvPr>
            <p:ph sz="half" idx="2"/>
          </p:nvPr>
        </p:nvPicPr>
        <p:blipFill>
          <a:blip r:embed="rId2">
            <a:extLst>
              <a:ext uri="{28A0092B-C50C-407E-A947-70E740481C1C}">
                <a14:useLocalDpi xmlns:a14="http://schemas.microsoft.com/office/drawing/2010/main" val="0"/>
              </a:ext>
            </a:extLst>
          </a:blip>
          <a:srcRect l="-19674" r="-19674"/>
          <a:stretch>
            <a:fillRect/>
          </a:stretch>
        </p:blipFill>
        <p:spPr/>
      </p:pic>
      <p:sp>
        <p:nvSpPr>
          <p:cNvPr id="6" name="Content Placeholder 5"/>
          <p:cNvSpPr>
            <a:spLocks noGrp="1"/>
          </p:cNvSpPr>
          <p:nvPr>
            <p:ph sz="half" idx="1"/>
          </p:nvPr>
        </p:nvSpPr>
        <p:spPr/>
        <p:txBody>
          <a:bodyPr>
            <a:noAutofit/>
          </a:bodyPr>
          <a:lstStyle/>
          <a:p>
            <a:r>
              <a:rPr lang="en-US" sz="1600" dirty="0"/>
              <a:t>Atmospheric physicists model Earth's atmosphere and the atmospheres of the other planets using fluid flow equations, chemical models, radiation balancing, and energy transfer processes in the atmosphere (as well as how these tie into other systems such as the oceans).</a:t>
            </a:r>
          </a:p>
          <a:p>
            <a:r>
              <a:rPr lang="en-US" sz="1600" dirty="0"/>
              <a:t>In order to model weather systems, atmospheric physicists employ elements of scattering theory, wave propagation models, cloud physics, statistical mechanics and spatial statistics. </a:t>
            </a:r>
          </a:p>
          <a:p>
            <a:r>
              <a:rPr lang="en-US" sz="1600" dirty="0"/>
              <a:t>It has close links to meteorology and climatology and also covers the design and construction of instruments for studying the atmosphere and the interpretation of the data they provide, including remote sensing instruments. </a:t>
            </a:r>
          </a:p>
        </p:txBody>
      </p:sp>
    </p:spTree>
    <p:extLst>
      <p:ext uri="{BB962C8B-B14F-4D97-AF65-F5344CB8AC3E}">
        <p14:creationId xmlns:p14="http://schemas.microsoft.com/office/powerpoint/2010/main" val="1622641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Pineapple Express: </a:t>
            </a:r>
            <a:r>
              <a:rPr lang="en-US" sz="2800"/>
              <a:t>Precipitation in </a:t>
            </a:r>
            <a:r>
              <a:rPr lang="en-US" sz="2800" dirty="0"/>
              <a:t>California</a:t>
            </a:r>
            <a:br>
              <a:rPr lang="en-US" sz="1400" dirty="0"/>
            </a:br>
            <a:r>
              <a:rPr lang="en-US" sz="1400" dirty="0">
                <a:solidFill>
                  <a:srgbClr val="0000FF"/>
                </a:solidFill>
              </a:rPr>
              <a:t>Showing Precipitation Patterns for the Pineapple Express</a:t>
            </a:r>
            <a:br>
              <a:rPr lang="en-US" sz="1400" dirty="0">
                <a:solidFill>
                  <a:srgbClr val="0000FF"/>
                </a:solidFill>
              </a:rPr>
            </a:br>
            <a:r>
              <a:rPr lang="en-US" sz="1400" dirty="0">
                <a:solidFill>
                  <a:srgbClr val="800000"/>
                </a:solidFill>
              </a:rPr>
              <a:t>(Open Hazards and Open Weather Map)</a:t>
            </a:r>
            <a:endParaRPr lang="en-US" sz="1400" dirty="0"/>
          </a:p>
        </p:txBody>
      </p:sp>
      <p:sp>
        <p:nvSpPr>
          <p:cNvPr id="5" name="TextBox 4"/>
          <p:cNvSpPr txBox="1"/>
          <p:nvPr/>
        </p:nvSpPr>
        <p:spPr>
          <a:xfrm>
            <a:off x="3020519" y="6223014"/>
            <a:ext cx="3095719" cy="338554"/>
          </a:xfrm>
          <a:prstGeom prst="rect">
            <a:avLst/>
          </a:prstGeom>
          <a:noFill/>
        </p:spPr>
        <p:txBody>
          <a:bodyPr wrap="none" rtlCol="0">
            <a:spAutoFit/>
          </a:bodyPr>
          <a:lstStyle/>
          <a:p>
            <a:pPr algn="ctr"/>
            <a:r>
              <a:rPr lang="en-US" sz="1600" dirty="0">
                <a:latin typeface="Helvetica Neue Light"/>
                <a:cs typeface="Helvetica Neue Light"/>
              </a:rPr>
              <a:t>February 8, 2014, 19:30 am PST</a:t>
            </a:r>
          </a:p>
        </p:txBody>
      </p:sp>
      <p:pic>
        <p:nvPicPr>
          <p:cNvPr id="6" name="Content Placeholder 5" descr="Screen Shot 2014-02-08 at 7.29.29 PM.png"/>
          <p:cNvPicPr>
            <a:picLocks noGrp="1" noChangeAspect="1"/>
          </p:cNvPicPr>
          <p:nvPr>
            <p:ph idx="1"/>
          </p:nvPr>
        </p:nvPicPr>
        <p:blipFill>
          <a:blip r:embed="rId2">
            <a:extLst>
              <a:ext uri="{28A0092B-C50C-407E-A947-70E740481C1C}">
                <a14:useLocalDpi xmlns:a14="http://schemas.microsoft.com/office/drawing/2010/main" val="0"/>
              </a:ext>
            </a:extLst>
          </a:blip>
          <a:srcRect l="-218" r="-218"/>
          <a:stretch>
            <a:fillRect/>
          </a:stretch>
        </p:blipFill>
        <p:spPr/>
      </p:pic>
    </p:spTree>
    <p:extLst>
      <p:ext uri="{BB962C8B-B14F-4D97-AF65-F5344CB8AC3E}">
        <p14:creationId xmlns:p14="http://schemas.microsoft.com/office/powerpoint/2010/main" val="1190887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Pineapple Express: Isobars in California</a:t>
            </a:r>
            <a:br>
              <a:rPr lang="en-US" sz="1400" dirty="0"/>
            </a:br>
            <a:r>
              <a:rPr lang="en-US" sz="1400" dirty="0">
                <a:solidFill>
                  <a:srgbClr val="0000FF"/>
                </a:solidFill>
              </a:rPr>
              <a:t>Showing Isobars and Pressure Patterns for the Pineapple Express</a:t>
            </a:r>
            <a:br>
              <a:rPr lang="en-US" sz="1400" dirty="0">
                <a:solidFill>
                  <a:srgbClr val="0000FF"/>
                </a:solidFill>
              </a:rPr>
            </a:br>
            <a:r>
              <a:rPr lang="en-US" sz="1400" dirty="0">
                <a:solidFill>
                  <a:srgbClr val="800000"/>
                </a:solidFill>
              </a:rPr>
              <a:t>(Open Hazards and Open Weather Map)</a:t>
            </a:r>
            <a:endParaRPr lang="en-US" sz="1400" dirty="0"/>
          </a:p>
        </p:txBody>
      </p:sp>
      <p:sp>
        <p:nvSpPr>
          <p:cNvPr id="5" name="TextBox 4"/>
          <p:cNvSpPr txBox="1"/>
          <p:nvPr/>
        </p:nvSpPr>
        <p:spPr>
          <a:xfrm>
            <a:off x="3020519" y="6223014"/>
            <a:ext cx="3095719" cy="338554"/>
          </a:xfrm>
          <a:prstGeom prst="rect">
            <a:avLst/>
          </a:prstGeom>
          <a:noFill/>
        </p:spPr>
        <p:txBody>
          <a:bodyPr wrap="none" rtlCol="0">
            <a:spAutoFit/>
          </a:bodyPr>
          <a:lstStyle/>
          <a:p>
            <a:pPr algn="ctr"/>
            <a:r>
              <a:rPr lang="en-US" sz="1600" dirty="0">
                <a:latin typeface="Helvetica Neue Light"/>
                <a:cs typeface="Helvetica Neue Light"/>
              </a:rPr>
              <a:t>February 8, 2014, 19:30 am PST</a:t>
            </a:r>
          </a:p>
        </p:txBody>
      </p:sp>
      <p:pic>
        <p:nvPicPr>
          <p:cNvPr id="4" name="Content Placeholder 3" descr="Screen Shot 2014-02-08 at 7.30.09 PM.png"/>
          <p:cNvPicPr>
            <a:picLocks noGrp="1" noChangeAspect="1"/>
          </p:cNvPicPr>
          <p:nvPr>
            <p:ph idx="1"/>
          </p:nvPr>
        </p:nvPicPr>
        <p:blipFill>
          <a:blip r:embed="rId2">
            <a:extLst>
              <a:ext uri="{28A0092B-C50C-407E-A947-70E740481C1C}">
                <a14:useLocalDpi xmlns:a14="http://schemas.microsoft.com/office/drawing/2010/main" val="0"/>
              </a:ext>
            </a:extLst>
          </a:blip>
          <a:srcRect l="-226" r="-226"/>
          <a:stretch>
            <a:fillRect/>
          </a:stretch>
        </p:blipFill>
        <p:spPr/>
      </p:pic>
      <p:sp>
        <p:nvSpPr>
          <p:cNvPr id="7" name="TextBox 6"/>
          <p:cNvSpPr txBox="1"/>
          <p:nvPr/>
        </p:nvSpPr>
        <p:spPr>
          <a:xfrm>
            <a:off x="5755953" y="3161333"/>
            <a:ext cx="328485" cy="369332"/>
          </a:xfrm>
          <a:prstGeom prst="rect">
            <a:avLst/>
          </a:prstGeom>
          <a:noFill/>
        </p:spPr>
        <p:txBody>
          <a:bodyPr wrap="none" rtlCol="0">
            <a:spAutoFit/>
          </a:bodyPr>
          <a:lstStyle/>
          <a:p>
            <a:r>
              <a:rPr lang="en-US" dirty="0"/>
              <a:t>H</a:t>
            </a:r>
          </a:p>
        </p:txBody>
      </p:sp>
      <p:sp>
        <p:nvSpPr>
          <p:cNvPr id="8" name="TextBox 7"/>
          <p:cNvSpPr txBox="1"/>
          <p:nvPr/>
        </p:nvSpPr>
        <p:spPr>
          <a:xfrm>
            <a:off x="4611236" y="2178896"/>
            <a:ext cx="287258" cy="369332"/>
          </a:xfrm>
          <a:prstGeom prst="rect">
            <a:avLst/>
          </a:prstGeom>
          <a:noFill/>
        </p:spPr>
        <p:txBody>
          <a:bodyPr wrap="none" rtlCol="0">
            <a:spAutoFit/>
          </a:bodyPr>
          <a:lstStyle/>
          <a:p>
            <a:r>
              <a:rPr lang="en-US" dirty="0"/>
              <a:t>L</a:t>
            </a:r>
          </a:p>
        </p:txBody>
      </p:sp>
      <p:sp>
        <p:nvSpPr>
          <p:cNvPr id="15" name="Freeform 14"/>
          <p:cNvSpPr/>
          <p:nvPr/>
        </p:nvSpPr>
        <p:spPr>
          <a:xfrm>
            <a:off x="4080514" y="2891134"/>
            <a:ext cx="1945676" cy="1310468"/>
          </a:xfrm>
          <a:custGeom>
            <a:avLst/>
            <a:gdLst>
              <a:gd name="connsiteX0" fmla="*/ 0 w 1945676"/>
              <a:gd name="connsiteY0" fmla="*/ 1310468 h 1310468"/>
              <a:gd name="connsiteX1" fmla="*/ 351303 w 1945676"/>
              <a:gd name="connsiteY1" fmla="*/ 932188 h 1310468"/>
              <a:gd name="connsiteX2" fmla="*/ 648559 w 1945676"/>
              <a:gd name="connsiteY2" fmla="*/ 648479 h 1310468"/>
              <a:gd name="connsiteX3" fmla="*/ 986350 w 1945676"/>
              <a:gd name="connsiteY3" fmla="*/ 405299 h 1310468"/>
              <a:gd name="connsiteX4" fmla="*/ 1459257 w 1945676"/>
              <a:gd name="connsiteY4" fmla="*/ 148610 h 1310468"/>
              <a:gd name="connsiteX5" fmla="*/ 1743001 w 1945676"/>
              <a:gd name="connsiteY5" fmla="*/ 40530 h 1310468"/>
              <a:gd name="connsiteX6" fmla="*/ 1945676 w 1945676"/>
              <a:gd name="connsiteY6" fmla="*/ 0 h 1310468"/>
              <a:gd name="connsiteX7" fmla="*/ 1945676 w 1945676"/>
              <a:gd name="connsiteY7" fmla="*/ 0 h 131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5676" h="1310468">
                <a:moveTo>
                  <a:pt x="0" y="1310468"/>
                </a:moveTo>
                <a:cubicBezTo>
                  <a:pt x="121605" y="1176493"/>
                  <a:pt x="243210" y="1042519"/>
                  <a:pt x="351303" y="932188"/>
                </a:cubicBezTo>
                <a:cubicBezTo>
                  <a:pt x="459396" y="821856"/>
                  <a:pt x="542718" y="736294"/>
                  <a:pt x="648559" y="648479"/>
                </a:cubicBezTo>
                <a:cubicBezTo>
                  <a:pt x="754400" y="560664"/>
                  <a:pt x="851234" y="488610"/>
                  <a:pt x="986350" y="405299"/>
                </a:cubicBezTo>
                <a:cubicBezTo>
                  <a:pt x="1121466" y="321988"/>
                  <a:pt x="1333149" y="209405"/>
                  <a:pt x="1459257" y="148610"/>
                </a:cubicBezTo>
                <a:cubicBezTo>
                  <a:pt x="1585365" y="87815"/>
                  <a:pt x="1661931" y="65298"/>
                  <a:pt x="1743001" y="40530"/>
                </a:cubicBezTo>
                <a:cubicBezTo>
                  <a:pt x="1824071" y="15762"/>
                  <a:pt x="1945676" y="0"/>
                  <a:pt x="1945676" y="0"/>
                </a:cubicBezTo>
                <a:lnTo>
                  <a:pt x="1945676" y="0"/>
                </a:lnTo>
              </a:path>
            </a:pathLst>
          </a:custGeom>
          <a:ln>
            <a:solidFill>
              <a:srgbClr val="FF6600"/>
            </a:solidFill>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4186882" y="1885519"/>
            <a:ext cx="1093967" cy="1148375"/>
          </a:xfrm>
          <a:custGeom>
            <a:avLst/>
            <a:gdLst>
              <a:gd name="connsiteX0" fmla="*/ 1093967 w 1093967"/>
              <a:gd name="connsiteY0" fmla="*/ 309041 h 1148375"/>
              <a:gd name="connsiteX1" fmla="*/ 915710 w 1093967"/>
              <a:gd name="connsiteY1" fmla="*/ 86243 h 1148375"/>
              <a:gd name="connsiteX2" fmla="*/ 626043 w 1093967"/>
              <a:gd name="connsiteY2" fmla="*/ 19404 h 1148375"/>
              <a:gd name="connsiteX3" fmla="*/ 447787 w 1093967"/>
              <a:gd name="connsiteY3" fmla="*/ 8264 h 1148375"/>
              <a:gd name="connsiteX4" fmla="*/ 247248 w 1093967"/>
              <a:gd name="connsiteY4" fmla="*/ 130803 h 1148375"/>
              <a:gd name="connsiteX5" fmla="*/ 46710 w 1093967"/>
              <a:gd name="connsiteY5" fmla="*/ 398160 h 1148375"/>
              <a:gd name="connsiteX6" fmla="*/ 2146 w 1093967"/>
              <a:gd name="connsiteY6" fmla="*/ 676658 h 1148375"/>
              <a:gd name="connsiteX7" fmla="*/ 91274 w 1093967"/>
              <a:gd name="connsiteY7" fmla="*/ 910596 h 1148375"/>
              <a:gd name="connsiteX8" fmla="*/ 302954 w 1093967"/>
              <a:gd name="connsiteY8" fmla="*/ 1055414 h 1148375"/>
              <a:gd name="connsiteX9" fmla="*/ 648326 w 1093967"/>
              <a:gd name="connsiteY9" fmla="*/ 1144533 h 1148375"/>
              <a:gd name="connsiteX10" fmla="*/ 982556 w 1093967"/>
              <a:gd name="connsiteY10" fmla="*/ 1133393 h 114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967" h="1148375">
                <a:moveTo>
                  <a:pt x="1093967" y="309041"/>
                </a:moveTo>
                <a:cubicBezTo>
                  <a:pt x="1043832" y="221778"/>
                  <a:pt x="993697" y="134516"/>
                  <a:pt x="915710" y="86243"/>
                </a:cubicBezTo>
                <a:cubicBezTo>
                  <a:pt x="837723" y="37970"/>
                  <a:pt x="704030" y="32400"/>
                  <a:pt x="626043" y="19404"/>
                </a:cubicBezTo>
                <a:cubicBezTo>
                  <a:pt x="548056" y="6408"/>
                  <a:pt x="510919" y="-10302"/>
                  <a:pt x="447787" y="8264"/>
                </a:cubicBezTo>
                <a:cubicBezTo>
                  <a:pt x="384655" y="26830"/>
                  <a:pt x="314094" y="65820"/>
                  <a:pt x="247248" y="130803"/>
                </a:cubicBezTo>
                <a:cubicBezTo>
                  <a:pt x="180402" y="195786"/>
                  <a:pt x="87560" y="307184"/>
                  <a:pt x="46710" y="398160"/>
                </a:cubicBezTo>
                <a:cubicBezTo>
                  <a:pt x="5860" y="489136"/>
                  <a:pt x="-5281" y="591252"/>
                  <a:pt x="2146" y="676658"/>
                </a:cubicBezTo>
                <a:cubicBezTo>
                  <a:pt x="9573" y="762064"/>
                  <a:pt x="41139" y="847470"/>
                  <a:pt x="91274" y="910596"/>
                </a:cubicBezTo>
                <a:cubicBezTo>
                  <a:pt x="141409" y="973722"/>
                  <a:pt x="210112" y="1016425"/>
                  <a:pt x="302954" y="1055414"/>
                </a:cubicBezTo>
                <a:cubicBezTo>
                  <a:pt x="395796" y="1094404"/>
                  <a:pt x="535059" y="1131537"/>
                  <a:pt x="648326" y="1144533"/>
                </a:cubicBezTo>
                <a:cubicBezTo>
                  <a:pt x="761593" y="1157529"/>
                  <a:pt x="982556" y="1133393"/>
                  <a:pt x="982556" y="1133393"/>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402024" y="3141451"/>
            <a:ext cx="959504" cy="677484"/>
          </a:xfrm>
          <a:custGeom>
            <a:avLst/>
            <a:gdLst>
              <a:gd name="connsiteX0" fmla="*/ 959504 w 959504"/>
              <a:gd name="connsiteY0" fmla="*/ 389897 h 677484"/>
              <a:gd name="connsiteX1" fmla="*/ 547286 w 959504"/>
              <a:gd name="connsiteY1" fmla="*/ 668394 h 677484"/>
              <a:gd name="connsiteX2" fmla="*/ 135068 w 959504"/>
              <a:gd name="connsiteY2" fmla="*/ 579275 h 677484"/>
              <a:gd name="connsiteX3" fmla="*/ 1375 w 959504"/>
              <a:gd name="connsiteY3" fmla="*/ 278498 h 677484"/>
              <a:gd name="connsiteX4" fmla="*/ 79363 w 959504"/>
              <a:gd name="connsiteY4" fmla="*/ 133679 h 677484"/>
              <a:gd name="connsiteX5" fmla="*/ 291042 w 959504"/>
              <a:gd name="connsiteY5" fmla="*/ 0 h 67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504" h="677484">
                <a:moveTo>
                  <a:pt x="959504" y="389897"/>
                </a:moveTo>
                <a:cubicBezTo>
                  <a:pt x="822098" y="513364"/>
                  <a:pt x="684692" y="636831"/>
                  <a:pt x="547286" y="668394"/>
                </a:cubicBezTo>
                <a:cubicBezTo>
                  <a:pt x="409880" y="699957"/>
                  <a:pt x="226053" y="644258"/>
                  <a:pt x="135068" y="579275"/>
                </a:cubicBezTo>
                <a:cubicBezTo>
                  <a:pt x="44083" y="514292"/>
                  <a:pt x="10659" y="352764"/>
                  <a:pt x="1375" y="278498"/>
                </a:cubicBezTo>
                <a:cubicBezTo>
                  <a:pt x="-7909" y="204232"/>
                  <a:pt x="31085" y="180095"/>
                  <a:pt x="79363" y="133679"/>
                </a:cubicBezTo>
                <a:cubicBezTo>
                  <a:pt x="127641" y="87263"/>
                  <a:pt x="291042" y="0"/>
                  <a:pt x="291042" y="0"/>
                </a:cubicBezTo>
              </a:path>
            </a:pathLst>
          </a:custGeom>
          <a:ln>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3665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Circulation “Dominoes”</a:t>
            </a:r>
            <a:br>
              <a:rPr lang="en-US" dirty="0"/>
            </a:br>
            <a:r>
              <a:rPr lang="en-US" sz="1778" dirty="0">
                <a:solidFill>
                  <a:srgbClr val="800000"/>
                </a:solidFill>
              </a:rPr>
              <a:t>http://</a:t>
            </a:r>
            <a:r>
              <a:rPr lang="en-US" sz="1778" dirty="0" err="1">
                <a:solidFill>
                  <a:srgbClr val="800000"/>
                </a:solidFill>
              </a:rPr>
              <a:t>en.wikipedia.org/wiki/Atmospheric_circulation</a:t>
            </a:r>
            <a:endParaRPr lang="en-US" dirty="0"/>
          </a:p>
        </p:txBody>
      </p:sp>
      <p:sp>
        <p:nvSpPr>
          <p:cNvPr id="3" name="Content Placeholder 2"/>
          <p:cNvSpPr>
            <a:spLocks noGrp="1"/>
          </p:cNvSpPr>
          <p:nvPr>
            <p:ph idx="1"/>
          </p:nvPr>
        </p:nvSpPr>
        <p:spPr/>
        <p:txBody>
          <a:bodyPr>
            <a:normAutofit/>
          </a:bodyPr>
          <a:lstStyle/>
          <a:p>
            <a:r>
              <a:rPr lang="en-US" sz="1600" dirty="0"/>
              <a:t>“If convective activity slows in the Western Pacific for some reason (this reason is not currently known), the climate dominoes next to it begin to topple. </a:t>
            </a:r>
          </a:p>
          <a:p>
            <a:r>
              <a:rPr lang="en-US" sz="1600" dirty="0"/>
              <a:t>First, the upper-level </a:t>
            </a:r>
            <a:r>
              <a:rPr lang="en-US" sz="1600"/>
              <a:t>westerly winds fail</a:t>
            </a:r>
            <a:endParaRPr lang="en-US" sz="1600" dirty="0"/>
          </a:p>
          <a:p>
            <a:r>
              <a:rPr lang="en-US" sz="1600" dirty="0"/>
              <a:t>This cuts off the source of cool subsiding air, and therefore the surface Easterlies cease.</a:t>
            </a:r>
          </a:p>
          <a:p>
            <a:r>
              <a:rPr lang="en-US" sz="1600" dirty="0"/>
              <a:t>The consequence of this is twofold:</a:t>
            </a:r>
          </a:p>
          <a:p>
            <a:pPr lvl="1"/>
            <a:r>
              <a:rPr lang="en-US" sz="1400" dirty="0">
                <a:solidFill>
                  <a:schemeClr val="tx1"/>
                </a:solidFill>
              </a:rPr>
              <a:t>In the eastern Pacific, warm water surges in from the west since there is no longer a surface wind to constrain it. </a:t>
            </a:r>
          </a:p>
          <a:p>
            <a:pPr lvl="1"/>
            <a:r>
              <a:rPr lang="en-US" sz="1400" dirty="0">
                <a:solidFill>
                  <a:schemeClr val="tx1"/>
                </a:solidFill>
              </a:rPr>
              <a:t>This and the corresponding effects of the Southern Oscillation result in long-term unseasonable temperatures and precipitation patterns in North and South America, Australia, and Southeast Africa, and disruption of ocean currents.</a:t>
            </a:r>
          </a:p>
          <a:p>
            <a:r>
              <a:rPr lang="en-US" sz="1600" dirty="0"/>
              <a:t>Meanwhile in the Atlantic, high-level, fast-blowing </a:t>
            </a:r>
            <a:r>
              <a:rPr lang="en-US" sz="1600" dirty="0" err="1"/>
              <a:t>Westerlies</a:t>
            </a:r>
            <a:r>
              <a:rPr lang="en-US" sz="1600" dirty="0"/>
              <a:t> form</a:t>
            </a:r>
          </a:p>
          <a:p>
            <a:r>
              <a:rPr lang="en-US" sz="1600" dirty="0"/>
              <a:t>These would ordinarily be blocked by the Walker circulation and would then be unable to reach such intensities</a:t>
            </a:r>
          </a:p>
          <a:p>
            <a:r>
              <a:rPr lang="en-US" sz="1600" dirty="0"/>
              <a:t>These winds tear apart the tops of nascent hurricanes and greatly diminish the number which are able to reach full strength.”</a:t>
            </a:r>
          </a:p>
          <a:p>
            <a:endParaRPr lang="en-US" sz="1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Surface Winds in the Pacific Basin</a:t>
            </a:r>
            <a:br>
              <a:rPr lang="en-US" sz="1400" dirty="0"/>
            </a:br>
            <a:r>
              <a:rPr lang="en-US" sz="1400" dirty="0">
                <a:solidFill>
                  <a:srgbClr val="800000"/>
                </a:solidFill>
              </a:rPr>
              <a:t>(Open Hazards and Open Weather Map)</a:t>
            </a:r>
            <a:endParaRPr lang="en-US" sz="1400" dirty="0"/>
          </a:p>
        </p:txBody>
      </p:sp>
      <p:sp>
        <p:nvSpPr>
          <p:cNvPr id="5" name="TextBox 4"/>
          <p:cNvSpPr txBox="1"/>
          <p:nvPr/>
        </p:nvSpPr>
        <p:spPr>
          <a:xfrm>
            <a:off x="2892278" y="6223014"/>
            <a:ext cx="3352200" cy="338554"/>
          </a:xfrm>
          <a:prstGeom prst="rect">
            <a:avLst/>
          </a:prstGeom>
          <a:noFill/>
        </p:spPr>
        <p:txBody>
          <a:bodyPr wrap="none" rtlCol="0">
            <a:spAutoFit/>
          </a:bodyPr>
          <a:lstStyle/>
          <a:p>
            <a:pPr algn="ctr"/>
            <a:r>
              <a:rPr lang="en-US" sz="1600" dirty="0">
                <a:latin typeface="Helvetica Neue Light"/>
                <a:cs typeface="Helvetica Neue Light"/>
              </a:rPr>
              <a:t>November 26, 2013, 11:20 am PST</a:t>
            </a:r>
          </a:p>
        </p:txBody>
      </p:sp>
      <p:pic>
        <p:nvPicPr>
          <p:cNvPr id="7" name="Content Placeholder 6" descr="Screen shot 2013-11-26 at 11.17.24 AM.png"/>
          <p:cNvPicPr>
            <a:picLocks noGrp="1" noChangeAspect="1"/>
          </p:cNvPicPr>
          <p:nvPr>
            <p:ph idx="1"/>
          </p:nvPr>
        </p:nvPicPr>
        <p:blipFill>
          <a:blip r:embed="rId2"/>
          <a:srcRect l="-2271" r="-2271"/>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Surface Winds and Isobars in the Pacific Basin</a:t>
            </a:r>
            <a:br>
              <a:rPr lang="en-US" sz="1400" dirty="0"/>
            </a:br>
            <a:r>
              <a:rPr lang="en-US" sz="1400" dirty="0">
                <a:solidFill>
                  <a:srgbClr val="800000"/>
                </a:solidFill>
              </a:rPr>
              <a:t>(Open Hazards and Open Weather Map)</a:t>
            </a:r>
            <a:endParaRPr lang="en-US" sz="1400" dirty="0"/>
          </a:p>
        </p:txBody>
      </p:sp>
      <p:sp>
        <p:nvSpPr>
          <p:cNvPr id="5" name="TextBox 4"/>
          <p:cNvSpPr txBox="1"/>
          <p:nvPr/>
        </p:nvSpPr>
        <p:spPr>
          <a:xfrm>
            <a:off x="2892278" y="6223014"/>
            <a:ext cx="3352200" cy="338554"/>
          </a:xfrm>
          <a:prstGeom prst="rect">
            <a:avLst/>
          </a:prstGeom>
          <a:noFill/>
        </p:spPr>
        <p:txBody>
          <a:bodyPr wrap="none" rtlCol="0">
            <a:spAutoFit/>
          </a:bodyPr>
          <a:lstStyle/>
          <a:p>
            <a:pPr algn="ctr"/>
            <a:r>
              <a:rPr lang="en-US" sz="1600" dirty="0">
                <a:latin typeface="Helvetica Neue Light"/>
                <a:cs typeface="Helvetica Neue Light"/>
              </a:rPr>
              <a:t>November 26, 2013, 11:20 am PST</a:t>
            </a:r>
          </a:p>
        </p:txBody>
      </p:sp>
      <p:pic>
        <p:nvPicPr>
          <p:cNvPr id="8" name="Content Placeholder 7" descr="Screen shot 2013-11-26 at 11.17.32 AM.png"/>
          <p:cNvPicPr>
            <a:picLocks noGrp="1" noChangeAspect="1"/>
          </p:cNvPicPr>
          <p:nvPr>
            <p:ph idx="1"/>
          </p:nvPr>
        </p:nvPicPr>
        <p:blipFill>
          <a:blip r:embed="rId2"/>
          <a:srcRect l="-1910" r="-1910"/>
          <a:stretch>
            <a:fillRect/>
          </a:stretch>
        </p:blip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Winds in the Pacific and Atlantic Basins</a:t>
            </a:r>
            <a:br>
              <a:rPr lang="en-US" sz="2800" dirty="0"/>
            </a:br>
            <a:r>
              <a:rPr lang="en-US" sz="2222" dirty="0">
                <a:solidFill>
                  <a:srgbClr val="0000FF"/>
                </a:solidFill>
              </a:rPr>
              <a:t>Are coupled in complex ways</a:t>
            </a:r>
            <a:br>
              <a:rPr lang="en-US" sz="1400" dirty="0"/>
            </a:br>
            <a:r>
              <a:rPr lang="en-US" sz="1400" dirty="0">
                <a:solidFill>
                  <a:srgbClr val="800000"/>
                </a:solidFill>
              </a:rPr>
              <a:t>(Open Hazards and Open Weather Map)</a:t>
            </a:r>
            <a:endParaRPr lang="en-US" sz="1400" dirty="0"/>
          </a:p>
        </p:txBody>
      </p:sp>
      <p:sp>
        <p:nvSpPr>
          <p:cNvPr id="5" name="TextBox 4"/>
          <p:cNvSpPr txBox="1"/>
          <p:nvPr/>
        </p:nvSpPr>
        <p:spPr>
          <a:xfrm>
            <a:off x="2892278" y="6223014"/>
            <a:ext cx="3352200" cy="338554"/>
          </a:xfrm>
          <a:prstGeom prst="rect">
            <a:avLst/>
          </a:prstGeom>
          <a:noFill/>
        </p:spPr>
        <p:txBody>
          <a:bodyPr wrap="none" rtlCol="0">
            <a:spAutoFit/>
          </a:bodyPr>
          <a:lstStyle/>
          <a:p>
            <a:pPr algn="ctr"/>
            <a:r>
              <a:rPr lang="en-US" sz="1600" dirty="0">
                <a:latin typeface="Helvetica Neue Light"/>
                <a:cs typeface="Helvetica Neue Light"/>
              </a:rPr>
              <a:t>November 26, 2013, 11:20 am PST</a:t>
            </a:r>
          </a:p>
        </p:txBody>
      </p:sp>
      <p:pic>
        <p:nvPicPr>
          <p:cNvPr id="7" name="Content Placeholder 6" descr="Screen shot 2013-11-26 at 11.20.52 AM.png"/>
          <p:cNvPicPr>
            <a:picLocks noGrp="1" noChangeAspect="1"/>
          </p:cNvPicPr>
          <p:nvPr>
            <p:ph idx="1"/>
          </p:nvPr>
        </p:nvPicPr>
        <p:blipFill>
          <a:blip r:embed="rId2"/>
          <a:srcRect l="-1921" r="-1921"/>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Winds in the Pacific and Atlantic Basins</a:t>
            </a:r>
            <a:br>
              <a:rPr lang="en-US" dirty="0"/>
            </a:br>
            <a:r>
              <a:rPr lang="en-US" sz="2200" dirty="0">
                <a:solidFill>
                  <a:srgbClr val="0000FF"/>
                </a:solidFill>
              </a:rPr>
              <a:t>A few hours later, a major winter storm eastern seaboard of US</a:t>
            </a:r>
            <a:br>
              <a:rPr lang="en-US" sz="3200" dirty="0">
                <a:solidFill>
                  <a:srgbClr val="0000FF"/>
                </a:solidFill>
              </a:rPr>
            </a:br>
            <a:r>
              <a:rPr lang="en-US" sz="3200" dirty="0">
                <a:solidFill>
                  <a:srgbClr val="0000FF"/>
                </a:solidFill>
              </a:rPr>
              <a:t> </a:t>
            </a:r>
            <a:r>
              <a:rPr lang="en-US" sz="1800" dirty="0">
                <a:solidFill>
                  <a:srgbClr val="800000"/>
                </a:solidFill>
              </a:rPr>
              <a:t>(Precipitation and Isobars: Open Hazards and Open Weather Map)</a:t>
            </a:r>
            <a:endParaRPr lang="en-US" dirty="0"/>
          </a:p>
        </p:txBody>
      </p:sp>
      <p:pic>
        <p:nvPicPr>
          <p:cNvPr id="4" name="Content Placeholder 3" descr="Screen Shot 2013-11-26 at 4.53.30 PM.png"/>
          <p:cNvPicPr>
            <a:picLocks noGrp="1" noChangeAspect="1"/>
          </p:cNvPicPr>
          <p:nvPr>
            <p:ph idx="1"/>
          </p:nvPr>
        </p:nvPicPr>
        <p:blipFill>
          <a:blip r:embed="rId2">
            <a:extLst>
              <a:ext uri="{28A0092B-C50C-407E-A947-70E740481C1C}">
                <a14:useLocalDpi xmlns:a14="http://schemas.microsoft.com/office/drawing/2010/main" val="0"/>
              </a:ext>
            </a:extLst>
          </a:blip>
          <a:srcRect l="-2065" r="-2065"/>
          <a:stretch>
            <a:fillRect/>
          </a:stretch>
        </p:blipFill>
        <p:spPr/>
      </p:pic>
      <p:sp>
        <p:nvSpPr>
          <p:cNvPr id="5" name="TextBox 4"/>
          <p:cNvSpPr txBox="1"/>
          <p:nvPr/>
        </p:nvSpPr>
        <p:spPr>
          <a:xfrm>
            <a:off x="2892278" y="6223014"/>
            <a:ext cx="3352200" cy="338554"/>
          </a:xfrm>
          <a:prstGeom prst="rect">
            <a:avLst/>
          </a:prstGeom>
          <a:noFill/>
        </p:spPr>
        <p:txBody>
          <a:bodyPr wrap="none" rtlCol="0">
            <a:spAutoFit/>
          </a:bodyPr>
          <a:lstStyle/>
          <a:p>
            <a:pPr algn="ctr"/>
            <a:r>
              <a:rPr lang="en-US" sz="1600" dirty="0">
                <a:latin typeface="Helvetica Neue Light"/>
                <a:cs typeface="Helvetica Neue Light"/>
              </a:rPr>
              <a:t>November 26, 2013, 17:00 am PST</a:t>
            </a:r>
          </a:p>
        </p:txBody>
      </p:sp>
    </p:spTree>
    <p:extLst>
      <p:ext uri="{BB962C8B-B14F-4D97-AF65-F5344CB8AC3E}">
        <p14:creationId xmlns:p14="http://schemas.microsoft.com/office/powerpoint/2010/main" val="938402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Winds in the Pacific and Atlantic Basins</a:t>
            </a:r>
            <a:br>
              <a:rPr lang="en-US" dirty="0"/>
            </a:br>
            <a:r>
              <a:rPr lang="en-US" sz="2200" dirty="0">
                <a:solidFill>
                  <a:srgbClr val="0000FF"/>
                </a:solidFill>
              </a:rPr>
              <a:t>A few hours later, a major winter storm eastern seaboard of US</a:t>
            </a:r>
            <a:br>
              <a:rPr lang="en-US" sz="3200" dirty="0">
                <a:solidFill>
                  <a:srgbClr val="0000FF"/>
                </a:solidFill>
              </a:rPr>
            </a:br>
            <a:r>
              <a:rPr lang="en-US" sz="3200" dirty="0">
                <a:solidFill>
                  <a:srgbClr val="0000FF"/>
                </a:solidFill>
              </a:rPr>
              <a:t> </a:t>
            </a:r>
            <a:r>
              <a:rPr lang="en-US" sz="1800" dirty="0">
                <a:solidFill>
                  <a:srgbClr val="800000"/>
                </a:solidFill>
              </a:rPr>
              <a:t>(Surface winds and Isobars: Open Hazards and Open Weather Map)</a:t>
            </a:r>
            <a:endParaRPr lang="en-US" dirty="0"/>
          </a:p>
        </p:txBody>
      </p:sp>
      <p:sp>
        <p:nvSpPr>
          <p:cNvPr id="5" name="TextBox 4"/>
          <p:cNvSpPr txBox="1"/>
          <p:nvPr/>
        </p:nvSpPr>
        <p:spPr>
          <a:xfrm>
            <a:off x="2892278" y="6223014"/>
            <a:ext cx="3352200" cy="338554"/>
          </a:xfrm>
          <a:prstGeom prst="rect">
            <a:avLst/>
          </a:prstGeom>
          <a:noFill/>
        </p:spPr>
        <p:txBody>
          <a:bodyPr wrap="none" rtlCol="0">
            <a:spAutoFit/>
          </a:bodyPr>
          <a:lstStyle/>
          <a:p>
            <a:pPr algn="ctr"/>
            <a:r>
              <a:rPr lang="en-US" sz="1600" dirty="0">
                <a:latin typeface="Helvetica Neue Light"/>
                <a:cs typeface="Helvetica Neue Light"/>
              </a:rPr>
              <a:t>November 26, 2013, 17:00 am PST</a:t>
            </a:r>
          </a:p>
        </p:txBody>
      </p:sp>
      <p:pic>
        <p:nvPicPr>
          <p:cNvPr id="6" name="Content Placeholder 5" descr="Screen Shot 2013-11-26 at 4.54.09 PM.png"/>
          <p:cNvPicPr>
            <a:picLocks noGrp="1" noChangeAspect="1"/>
          </p:cNvPicPr>
          <p:nvPr>
            <p:ph idx="1"/>
          </p:nvPr>
        </p:nvPicPr>
        <p:blipFill>
          <a:blip r:embed="rId2">
            <a:extLst>
              <a:ext uri="{28A0092B-C50C-407E-A947-70E740481C1C}">
                <a14:useLocalDpi xmlns:a14="http://schemas.microsoft.com/office/drawing/2010/main" val="0"/>
              </a:ext>
            </a:extLst>
          </a:blip>
          <a:srcRect t="1812" b="1812"/>
          <a:stretch>
            <a:fillRect/>
          </a:stretch>
        </p:blipFill>
        <p:spPr/>
      </p:pic>
    </p:spTree>
    <p:extLst>
      <p:ext uri="{BB962C8B-B14F-4D97-AF65-F5344CB8AC3E}">
        <p14:creationId xmlns:p14="http://schemas.microsoft.com/office/powerpoint/2010/main" val="2538665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ENSO: El Nino – Southern Oscillation</a:t>
            </a:r>
            <a:br>
              <a:rPr lang="en-US" dirty="0"/>
            </a:br>
            <a:r>
              <a:rPr lang="en-US" sz="2222" dirty="0">
                <a:solidFill>
                  <a:srgbClr val="0000FF"/>
                </a:solidFill>
              </a:rPr>
              <a:t>Brief Introduction</a:t>
            </a:r>
            <a:br>
              <a:rPr lang="en-US" sz="2222" dirty="0">
                <a:solidFill>
                  <a:srgbClr val="0000FF"/>
                </a:solidFill>
              </a:rPr>
            </a:br>
            <a:r>
              <a:rPr lang="en-US" sz="1778" dirty="0">
                <a:solidFill>
                  <a:srgbClr val="800000"/>
                </a:solidFill>
              </a:rPr>
              <a:t>http://</a:t>
            </a:r>
            <a:r>
              <a:rPr lang="en-US" sz="1778" dirty="0" err="1">
                <a:solidFill>
                  <a:srgbClr val="800000"/>
                </a:solidFill>
              </a:rPr>
              <a:t>en.wikipedia.org/wiki/Atmospheric_circulation</a:t>
            </a:r>
            <a:endParaRPr lang="en-US" sz="1778" dirty="0">
              <a:solidFill>
                <a:srgbClr val="800000"/>
              </a:solidFill>
            </a:endParaRPr>
          </a:p>
        </p:txBody>
      </p:sp>
      <p:sp>
        <p:nvSpPr>
          <p:cNvPr id="3" name="Content Placeholder 2"/>
          <p:cNvSpPr>
            <a:spLocks noGrp="1"/>
          </p:cNvSpPr>
          <p:nvPr>
            <p:ph idx="1"/>
          </p:nvPr>
        </p:nvSpPr>
        <p:spPr/>
        <p:txBody>
          <a:bodyPr>
            <a:noAutofit/>
          </a:bodyPr>
          <a:lstStyle/>
          <a:p>
            <a:r>
              <a:rPr lang="en-US" sz="1800" dirty="0">
                <a:solidFill>
                  <a:srgbClr val="800000"/>
                </a:solidFill>
              </a:rPr>
              <a:t>El Niño and La Niña </a:t>
            </a:r>
            <a:r>
              <a:rPr lang="en-US" sz="1800" dirty="0"/>
              <a:t>are two opposite surface temperature anomalies in the Southern Pacific, which heavily influence the weather on a large scale. </a:t>
            </a:r>
          </a:p>
          <a:p>
            <a:r>
              <a:rPr lang="en-US" sz="1800" dirty="0">
                <a:solidFill>
                  <a:srgbClr val="800000"/>
                </a:solidFill>
              </a:rPr>
              <a:t>In the case of El Niño </a:t>
            </a:r>
            <a:r>
              <a:rPr lang="en-US" sz="1800" dirty="0"/>
              <a:t>warm water approaches the coasts of South America which results in blocking the upwelling of nutrient-rich deep water. This has serious impacts on the fish populations.</a:t>
            </a:r>
          </a:p>
          <a:p>
            <a:r>
              <a:rPr lang="en-US" sz="1800" dirty="0">
                <a:solidFill>
                  <a:srgbClr val="800000"/>
                </a:solidFill>
              </a:rPr>
              <a:t>In the La Niña case</a:t>
            </a:r>
            <a:r>
              <a:rPr lang="en-US" sz="1800" dirty="0"/>
              <a:t>, the convective cell over the western Pacific strengthens inordinately, resulting in colder than normal winters in North America, and a more robust cyclone season in South-East Asia and Eastern Australia. </a:t>
            </a:r>
          </a:p>
          <a:p>
            <a:r>
              <a:rPr lang="en-US" sz="1800" dirty="0">
                <a:solidFill>
                  <a:srgbClr val="800000"/>
                </a:solidFill>
              </a:rPr>
              <a:t>For La </a:t>
            </a:r>
            <a:r>
              <a:rPr lang="en-US" sz="1800" dirty="0" err="1">
                <a:solidFill>
                  <a:srgbClr val="800000"/>
                </a:solidFill>
              </a:rPr>
              <a:t>Niñas</a:t>
            </a:r>
            <a:r>
              <a:rPr lang="en-US" sz="1800" dirty="0"/>
              <a:t>, there is increased upwelling of deep cold ocean waters and more intense </a:t>
            </a:r>
            <a:r>
              <a:rPr lang="en-US" sz="1800" dirty="0" err="1"/>
              <a:t>upwellings</a:t>
            </a:r>
            <a:r>
              <a:rPr lang="en-US" sz="1800" dirty="0"/>
              <a:t> of surface air near South America, resulting in increasing numbers of drought occurrence, although it is often argued that fishermen reap benefits from the more nutrient-filled eastern Pacific waters.</a:t>
            </a:r>
          </a:p>
          <a:p>
            <a:r>
              <a:rPr lang="en-US" sz="1800" dirty="0">
                <a:solidFill>
                  <a:srgbClr val="800000"/>
                </a:solidFill>
              </a:rPr>
              <a:t>The neutral part of the cycle </a:t>
            </a:r>
            <a:r>
              <a:rPr lang="en-US" sz="1800" dirty="0"/>
              <a:t>– the "normal" component – has been referred to humorously by some as "</a:t>
            </a:r>
            <a:r>
              <a:rPr lang="en-US" sz="1800" dirty="0">
                <a:solidFill>
                  <a:schemeClr val="tx1"/>
                </a:solidFill>
              </a:rPr>
              <a:t>La Nada</a:t>
            </a:r>
            <a:r>
              <a:rPr lang="en-US" sz="1800" dirty="0"/>
              <a:t>", which means "the nothing" in Spanish.</a:t>
            </a:r>
          </a:p>
          <a:p>
            <a:endParaRPr lang="en-US"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624AE-997A-6544-8536-35EF03BADA05}"/>
              </a:ext>
            </a:extLst>
          </p:cNvPr>
          <p:cNvSpPr>
            <a:spLocks noGrp="1"/>
          </p:cNvSpPr>
          <p:nvPr>
            <p:ph type="title"/>
          </p:nvPr>
        </p:nvSpPr>
        <p:spPr/>
        <p:txBody>
          <a:bodyPr>
            <a:normAutofit/>
          </a:bodyPr>
          <a:lstStyle/>
          <a:p>
            <a:r>
              <a:rPr lang="en-US" sz="2400" dirty="0"/>
              <a:t>A Current Ensemble Weather Forecast (2/26/2019)</a:t>
            </a:r>
            <a:br>
              <a:rPr lang="en-US" dirty="0"/>
            </a:br>
            <a:r>
              <a:rPr lang="en-US" sz="1300" dirty="0">
                <a:solidFill>
                  <a:srgbClr val="0619C0"/>
                </a:solidFill>
              </a:rPr>
              <a:t>https://</a:t>
            </a:r>
            <a:r>
              <a:rPr lang="en-US" sz="1300" dirty="0" err="1">
                <a:solidFill>
                  <a:srgbClr val="0619C0"/>
                </a:solidFill>
              </a:rPr>
              <a:t>www.washingtonpost.com</a:t>
            </a:r>
            <a:r>
              <a:rPr lang="en-US" sz="1300" dirty="0">
                <a:solidFill>
                  <a:srgbClr val="0619C0"/>
                </a:solidFill>
              </a:rPr>
              <a:t>/weather/2019/02/26/one-strongest-arctic-outbreaks-winter-is-ready-surge-into-lower-early-march/?</a:t>
            </a:r>
            <a:r>
              <a:rPr lang="en-US" sz="1300" dirty="0" err="1">
                <a:solidFill>
                  <a:srgbClr val="0619C0"/>
                </a:solidFill>
              </a:rPr>
              <a:t>utm_term</a:t>
            </a:r>
            <a:r>
              <a:rPr lang="en-US" sz="1300" dirty="0">
                <a:solidFill>
                  <a:srgbClr val="0619C0"/>
                </a:solidFill>
              </a:rPr>
              <a:t>=.dacf40df8230</a:t>
            </a:r>
          </a:p>
        </p:txBody>
      </p:sp>
      <p:pic>
        <p:nvPicPr>
          <p:cNvPr id="5" name="Content Placeholder 4">
            <a:extLst>
              <a:ext uri="{FF2B5EF4-FFF2-40B4-BE49-F238E27FC236}">
                <a16:creationId xmlns:a16="http://schemas.microsoft.com/office/drawing/2014/main" id="{92204C3D-852D-2B43-AFFC-63E9EB1E8EEA}"/>
              </a:ext>
            </a:extLst>
          </p:cNvPr>
          <p:cNvPicPr>
            <a:picLocks noGrp="1" noChangeAspect="1"/>
          </p:cNvPicPr>
          <p:nvPr>
            <p:ph idx="1"/>
          </p:nvPr>
        </p:nvPicPr>
        <p:blipFill>
          <a:blip r:embed="rId2"/>
          <a:stretch>
            <a:fillRect/>
          </a:stretch>
        </p:blipFill>
        <p:spPr>
          <a:xfrm>
            <a:off x="1590011" y="1600200"/>
            <a:ext cx="5963978" cy="4525963"/>
          </a:xfrm>
        </p:spPr>
      </p:pic>
    </p:spTree>
    <p:extLst>
      <p:ext uri="{BB962C8B-B14F-4D97-AF65-F5344CB8AC3E}">
        <p14:creationId xmlns:p14="http://schemas.microsoft.com/office/powerpoint/2010/main" val="1804966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Remote Sensing</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Atmospheric_sciences</a:t>
            </a:r>
            <a:endParaRPr lang="en-US" dirty="0"/>
          </a:p>
        </p:txBody>
      </p:sp>
      <p:sp>
        <p:nvSpPr>
          <p:cNvPr id="4" name="Content Placeholder 3"/>
          <p:cNvSpPr>
            <a:spLocks noGrp="1"/>
          </p:cNvSpPr>
          <p:nvPr>
            <p:ph sz="half" idx="1"/>
          </p:nvPr>
        </p:nvSpPr>
        <p:spPr/>
        <p:txBody>
          <a:bodyPr>
            <a:noAutofit/>
          </a:bodyPr>
          <a:lstStyle/>
          <a:p>
            <a:r>
              <a:rPr lang="en-US" sz="1400" dirty="0"/>
              <a:t>Remote sensing is the small or large-scale acquisition of information of an object or phenomenon, by the use of either recording or real-time sensing device(s) that is not in physical or intimate contact with the object (such as by way of aircraft, spacecraft, satellite, buoy, or ship). </a:t>
            </a:r>
          </a:p>
          <a:p>
            <a:r>
              <a:rPr lang="en-US" sz="1400" dirty="0"/>
              <a:t>Earth observation or weather satellite collection platforms, ocean and atmospheric observing weather buoy platforms, monitoring of a pregnancy via ultrasound, Magnetic Resonance Imaging (MRI), Positron Emission Tomography (PET), and space probes are all examples of remote sensing. </a:t>
            </a:r>
          </a:p>
          <a:p>
            <a:r>
              <a:rPr lang="en-US" sz="1400" dirty="0"/>
              <a:t>In modern usage, the term generally refers to the use of imaging sensor technologies including but not limited to the use of instruments aboard aircraft and spacecraft.</a:t>
            </a:r>
          </a:p>
          <a:p>
            <a:endParaRPr lang="en-US" sz="1400" dirty="0"/>
          </a:p>
        </p:txBody>
      </p:sp>
      <p:pic>
        <p:nvPicPr>
          <p:cNvPr id="6" name="Content Placeholder 5" descr="556px-Weather_radar.jpg"/>
          <p:cNvPicPr>
            <a:picLocks noGrp="1" noChangeAspect="1"/>
          </p:cNvPicPr>
          <p:nvPr>
            <p:ph sz="half" idx="2"/>
          </p:nvPr>
        </p:nvPicPr>
        <p:blipFill>
          <a:blip r:embed="rId2">
            <a:extLst>
              <a:ext uri="{28A0092B-C50C-407E-A947-70E740481C1C}">
                <a14:useLocalDpi xmlns:a14="http://schemas.microsoft.com/office/drawing/2010/main" val="0"/>
              </a:ext>
            </a:extLst>
          </a:blip>
          <a:srcRect t="-2011" b="-2011"/>
          <a:stretch>
            <a:fillRect/>
          </a:stretch>
        </p:blipFill>
        <p:spPr/>
      </p:pic>
      <p:sp>
        <p:nvSpPr>
          <p:cNvPr id="7" name="TextBox 6"/>
          <p:cNvSpPr txBox="1"/>
          <p:nvPr/>
        </p:nvSpPr>
        <p:spPr>
          <a:xfrm>
            <a:off x="4909148" y="6149904"/>
            <a:ext cx="3482069" cy="646331"/>
          </a:xfrm>
          <a:prstGeom prst="rect">
            <a:avLst/>
          </a:prstGeom>
          <a:noFill/>
        </p:spPr>
        <p:txBody>
          <a:bodyPr wrap="square" rtlCol="0">
            <a:spAutoFit/>
          </a:bodyPr>
          <a:lstStyle/>
          <a:p>
            <a:pPr algn="ctr"/>
            <a:r>
              <a:rPr lang="en-US" dirty="0">
                <a:solidFill>
                  <a:srgbClr val="800000"/>
                </a:solidFill>
                <a:latin typeface="Helvetica Neue Light"/>
                <a:cs typeface="Helvetica Neue Light"/>
              </a:rPr>
              <a:t>Weather radar image of Hurricane Abby, 1960</a:t>
            </a:r>
          </a:p>
        </p:txBody>
      </p:sp>
    </p:spTree>
    <p:extLst>
      <p:ext uri="{BB962C8B-B14F-4D97-AF65-F5344CB8AC3E}">
        <p14:creationId xmlns:p14="http://schemas.microsoft.com/office/powerpoint/2010/main" val="2167606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Remote Sensing</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Atmospheric_sciences</a:t>
            </a:r>
            <a:endParaRPr lang="en-US" dirty="0"/>
          </a:p>
        </p:txBody>
      </p:sp>
      <p:sp>
        <p:nvSpPr>
          <p:cNvPr id="3" name="Content Placeholder 2"/>
          <p:cNvSpPr>
            <a:spLocks noGrp="1"/>
          </p:cNvSpPr>
          <p:nvPr>
            <p:ph idx="1"/>
          </p:nvPr>
        </p:nvSpPr>
        <p:spPr/>
        <p:txBody>
          <a:bodyPr>
            <a:normAutofit/>
          </a:bodyPr>
          <a:lstStyle/>
          <a:p>
            <a:r>
              <a:rPr lang="en-US" sz="1600" dirty="0"/>
              <a:t>There are </a:t>
            </a:r>
            <a:r>
              <a:rPr lang="en-US" sz="1600" dirty="0">
                <a:solidFill>
                  <a:schemeClr val="tx1"/>
                </a:solidFill>
              </a:rPr>
              <a:t>two kinds </a:t>
            </a:r>
            <a:r>
              <a:rPr lang="en-US" sz="1600" dirty="0"/>
              <a:t>of remote sensing. </a:t>
            </a:r>
          </a:p>
          <a:p>
            <a:r>
              <a:rPr lang="en-US" sz="1600" b="1" dirty="0">
                <a:solidFill>
                  <a:schemeClr val="tx1"/>
                </a:solidFill>
              </a:rPr>
              <a:t>Passive sensors </a:t>
            </a:r>
            <a:r>
              <a:rPr lang="en-US" sz="1600" dirty="0"/>
              <a:t>detect natural radiation that is emitted or reflected by the object or surrounding area being observed. </a:t>
            </a:r>
          </a:p>
          <a:p>
            <a:r>
              <a:rPr lang="en-US" sz="1600" dirty="0"/>
              <a:t>Reflected sunlight is the most common source of radiation measured by passive sensors. </a:t>
            </a:r>
          </a:p>
          <a:p>
            <a:r>
              <a:rPr lang="en-US" sz="1600" dirty="0"/>
              <a:t>Examples of passive remote sensors include film photography, infra-red, charge-coupled devices, and radiometers. </a:t>
            </a:r>
          </a:p>
          <a:p>
            <a:r>
              <a:rPr lang="en-US" sz="1600" b="1" dirty="0">
                <a:solidFill>
                  <a:schemeClr val="tx1"/>
                </a:solidFill>
              </a:rPr>
              <a:t>Active collection</a:t>
            </a:r>
            <a:r>
              <a:rPr lang="en-US" sz="1600" dirty="0"/>
              <a:t>, on the other hand, emits energy in order to scan objects and areas whereupon a passive sensor then detects and measures the radiation that is reflected or backscattered from the target. </a:t>
            </a:r>
          </a:p>
          <a:p>
            <a:r>
              <a:rPr lang="en-US" sz="1600" dirty="0"/>
              <a:t>Radar is an example of active remote sensing where the time delay between emission and return is measured, establishing the location, height, speed and direction of an object.</a:t>
            </a:r>
          </a:p>
          <a:p>
            <a:endParaRPr lang="en-US" sz="1600" dirty="0"/>
          </a:p>
        </p:txBody>
      </p:sp>
    </p:spTree>
    <p:extLst>
      <p:ext uri="{BB962C8B-B14F-4D97-AF65-F5344CB8AC3E}">
        <p14:creationId xmlns:p14="http://schemas.microsoft.com/office/powerpoint/2010/main" val="3091545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Uses of Remote Sensing</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Atmospheric_sciences</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a:solidFill>
                  <a:schemeClr val="tx1"/>
                </a:solidFill>
              </a:rPr>
              <a:t>Remote sensing makes it possible to collect data on dangerous or inaccessible areas.</a:t>
            </a:r>
          </a:p>
          <a:p>
            <a:r>
              <a:rPr lang="en-US" sz="1600" dirty="0">
                <a:solidFill>
                  <a:schemeClr val="tx1"/>
                </a:solidFill>
              </a:rPr>
              <a:t> </a:t>
            </a:r>
            <a:r>
              <a:rPr lang="en-US" sz="1600" dirty="0"/>
              <a:t>Applications include monitoring deforestation in areas such as the Amazon Basin, the effects of climate change on glaciers and Arctic and Antarctic regions, and depth sounding of coastal and ocean depths. </a:t>
            </a:r>
          </a:p>
          <a:p>
            <a:r>
              <a:rPr lang="en-US" sz="1600" dirty="0"/>
              <a:t>Remote sensing also replaces costly and slow data collection on the ground, ensuring in the process that areas or objects are not disturbed.</a:t>
            </a:r>
          </a:p>
          <a:p>
            <a:r>
              <a:rPr lang="en-US" sz="1600" dirty="0"/>
              <a:t>Orbital platforms collect and transmit data from different parts of the electromagnetic spectrum</a:t>
            </a:r>
          </a:p>
          <a:p>
            <a:r>
              <a:rPr lang="en-US" sz="1600" dirty="0"/>
              <a:t>Researchers use remote sensing to monitor trends such as El Niño and other natural long and short term phenomena. </a:t>
            </a:r>
          </a:p>
          <a:p>
            <a:r>
              <a:rPr lang="en-US" sz="1600" dirty="0"/>
              <a:t>Other uses include different areas of the earth sciences such as natural resource management, agricultural fields such as land usage and conservation, and national security and overhead, ground-based and stand-off collection on border areas.</a:t>
            </a:r>
          </a:p>
          <a:p>
            <a:endParaRPr lang="en-US" sz="1600" dirty="0"/>
          </a:p>
        </p:txBody>
      </p:sp>
    </p:spTree>
    <p:extLst>
      <p:ext uri="{BB962C8B-B14F-4D97-AF65-F5344CB8AC3E}">
        <p14:creationId xmlns:p14="http://schemas.microsoft.com/office/powerpoint/2010/main" val="402913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1493"/>
            <a:ext cx="8229600" cy="1391729"/>
          </a:xfrm>
        </p:spPr>
        <p:txBody>
          <a:bodyPr>
            <a:normAutofit fontScale="90000"/>
          </a:bodyPr>
          <a:lstStyle/>
          <a:p>
            <a:r>
              <a:rPr lang="en-US" sz="2200" dirty="0"/>
              <a:t>Example: </a:t>
            </a:r>
            <a:r>
              <a:rPr lang="en-US" sz="2200" dirty="0" err="1"/>
              <a:t>Tacloban</a:t>
            </a:r>
            <a:r>
              <a:rPr lang="en-US" sz="2200" dirty="0"/>
              <a:t>, Philippines Before and After Super Typhoon </a:t>
            </a:r>
            <a:r>
              <a:rPr lang="en-US" sz="2200" dirty="0" err="1"/>
              <a:t>Haiyan</a:t>
            </a:r>
            <a:r>
              <a:rPr lang="en-US" sz="2200" dirty="0"/>
              <a:t>/Yolanda of November 8, 2013</a:t>
            </a:r>
            <a:br>
              <a:rPr lang="en-US" sz="2200" dirty="0"/>
            </a:br>
            <a:r>
              <a:rPr lang="en-US" sz="2700" dirty="0"/>
              <a:t> </a:t>
            </a:r>
            <a:r>
              <a:rPr lang="en-US" sz="1600" dirty="0">
                <a:solidFill>
                  <a:srgbClr val="800000"/>
                </a:solidFill>
              </a:rPr>
              <a:t>http://</a:t>
            </a:r>
            <a:r>
              <a:rPr lang="en-US" sz="1600" dirty="0" err="1">
                <a:solidFill>
                  <a:srgbClr val="800000"/>
                </a:solidFill>
              </a:rPr>
              <a:t>earthobservatory.nasa.gov</a:t>
            </a:r>
            <a:r>
              <a:rPr lang="en-US" sz="1600" dirty="0">
                <a:solidFill>
                  <a:srgbClr val="800000"/>
                </a:solidFill>
              </a:rPr>
              <a:t>/IOTD/</a:t>
            </a:r>
            <a:r>
              <a:rPr lang="en-US" sz="1600" dirty="0" err="1">
                <a:solidFill>
                  <a:srgbClr val="800000"/>
                </a:solidFill>
              </a:rPr>
              <a:t>view.php?id</a:t>
            </a:r>
            <a:r>
              <a:rPr lang="en-US" sz="1600" dirty="0">
                <a:solidFill>
                  <a:srgbClr val="800000"/>
                </a:solidFill>
              </a:rPr>
              <a:t>=82420&amp;eocn=</a:t>
            </a:r>
            <a:r>
              <a:rPr lang="en-US" sz="1600" dirty="0" err="1">
                <a:solidFill>
                  <a:srgbClr val="800000"/>
                </a:solidFill>
              </a:rPr>
              <a:t>home&amp;eoci</a:t>
            </a:r>
            <a:r>
              <a:rPr lang="en-US" sz="1600" dirty="0">
                <a:solidFill>
                  <a:srgbClr val="800000"/>
                </a:solidFill>
              </a:rPr>
              <a:t>=</a:t>
            </a:r>
            <a:r>
              <a:rPr lang="en-US" sz="1600" dirty="0" err="1">
                <a:solidFill>
                  <a:srgbClr val="800000"/>
                </a:solidFill>
              </a:rPr>
              <a:t>iotd_image</a:t>
            </a:r>
            <a:br>
              <a:rPr lang="en-US" sz="1600" dirty="0">
                <a:solidFill>
                  <a:srgbClr val="800000"/>
                </a:solidFill>
              </a:rPr>
            </a:br>
            <a:r>
              <a:rPr lang="en-US" sz="1600" dirty="0">
                <a:solidFill>
                  <a:srgbClr val="0000FF"/>
                </a:solidFill>
              </a:rPr>
              <a:t>Images acquired by the ASTER instrument on NASA’s Terra Satellite</a:t>
            </a:r>
            <a:br>
              <a:rPr lang="en-US" sz="1600" dirty="0">
                <a:solidFill>
                  <a:srgbClr val="0000FF"/>
                </a:solidFill>
              </a:rPr>
            </a:br>
            <a:r>
              <a:rPr lang="en-US" sz="1400" dirty="0">
                <a:solidFill>
                  <a:srgbClr val="0000FF"/>
                </a:solidFill>
              </a:rPr>
              <a:t>(ASTER: Advanced </a:t>
            </a:r>
            <a:r>
              <a:rPr lang="en-US" sz="1400" dirty="0" err="1">
                <a:solidFill>
                  <a:srgbClr val="0000FF"/>
                </a:solidFill>
              </a:rPr>
              <a:t>Spaceborne</a:t>
            </a:r>
            <a:r>
              <a:rPr lang="en-US" sz="1400" dirty="0">
                <a:solidFill>
                  <a:srgbClr val="0000FF"/>
                </a:solidFill>
              </a:rPr>
              <a:t> Thermal Emission and Reflection Radiometer)</a:t>
            </a:r>
            <a:r>
              <a:rPr lang="en-US" sz="1600" dirty="0">
                <a:solidFill>
                  <a:srgbClr val="0000FF"/>
                </a:solidFill>
              </a:rPr>
              <a:t> </a:t>
            </a:r>
          </a:p>
        </p:txBody>
      </p:sp>
      <p:pic>
        <p:nvPicPr>
          <p:cNvPr id="7" name="Content Placeholder 6" descr="tacloban_ast_2004094.jpg"/>
          <p:cNvPicPr>
            <a:picLocks noGrp="1" noChangeAspect="1"/>
          </p:cNvPicPr>
          <p:nvPr>
            <p:ph sz="half" idx="1"/>
          </p:nvPr>
        </p:nvPicPr>
        <p:blipFill>
          <a:blip r:embed="rId3">
            <a:extLst>
              <a:ext uri="{28A0092B-C50C-407E-A947-70E740481C1C}">
                <a14:useLocalDpi xmlns:a14="http://schemas.microsoft.com/office/drawing/2010/main" val="0"/>
              </a:ext>
            </a:extLst>
          </a:blip>
          <a:srcRect l="20256" r="20256"/>
          <a:stretch>
            <a:fillRect/>
          </a:stretch>
        </p:blipFill>
        <p:spPr/>
      </p:pic>
      <p:pic>
        <p:nvPicPr>
          <p:cNvPr id="8" name="Content Placeholder 7" descr="tacloban_ast_2013319.jpg"/>
          <p:cNvPicPr>
            <a:picLocks noGrp="1" noChangeAspect="1"/>
          </p:cNvPicPr>
          <p:nvPr>
            <p:ph sz="half" idx="2"/>
          </p:nvPr>
        </p:nvPicPr>
        <p:blipFill>
          <a:blip r:embed="rId4">
            <a:extLst>
              <a:ext uri="{28A0092B-C50C-407E-A947-70E740481C1C}">
                <a14:useLocalDpi xmlns:a14="http://schemas.microsoft.com/office/drawing/2010/main" val="0"/>
              </a:ext>
            </a:extLst>
          </a:blip>
          <a:srcRect l="20256" r="20256"/>
          <a:stretch>
            <a:fillRect/>
          </a:stretch>
        </p:blipFill>
        <p:spPr/>
      </p:pic>
      <p:sp>
        <p:nvSpPr>
          <p:cNvPr id="9" name="TextBox 8"/>
          <p:cNvSpPr txBox="1"/>
          <p:nvPr/>
        </p:nvSpPr>
        <p:spPr>
          <a:xfrm>
            <a:off x="5284137" y="6126171"/>
            <a:ext cx="2983984"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November 15, 2013</a:t>
            </a:r>
          </a:p>
        </p:txBody>
      </p:sp>
      <p:sp>
        <p:nvSpPr>
          <p:cNvPr id="10" name="TextBox 9"/>
          <p:cNvSpPr txBox="1"/>
          <p:nvPr/>
        </p:nvSpPr>
        <p:spPr>
          <a:xfrm>
            <a:off x="978322" y="6136596"/>
            <a:ext cx="2983984"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April 3, 2004</a:t>
            </a:r>
          </a:p>
        </p:txBody>
      </p:sp>
      <p:sp>
        <p:nvSpPr>
          <p:cNvPr id="11" name="TextBox 10"/>
          <p:cNvSpPr txBox="1"/>
          <p:nvPr/>
        </p:nvSpPr>
        <p:spPr>
          <a:xfrm>
            <a:off x="1519121" y="6461495"/>
            <a:ext cx="6120058" cy="276999"/>
          </a:xfrm>
          <a:prstGeom prst="rect">
            <a:avLst/>
          </a:prstGeom>
          <a:noFill/>
        </p:spPr>
        <p:txBody>
          <a:bodyPr wrap="none" rtlCol="0">
            <a:spAutoFit/>
          </a:bodyPr>
          <a:lstStyle/>
          <a:p>
            <a:r>
              <a:rPr lang="en-US" sz="1200" dirty="0">
                <a:solidFill>
                  <a:srgbClr val="0000FF"/>
                </a:solidFill>
                <a:latin typeface="Helvetica Neue Light"/>
                <a:cs typeface="Helvetica Neue Light"/>
              </a:rPr>
              <a:t>Vegetation is red, urban areas are white and silver, and bare ground is tan in these images.</a:t>
            </a:r>
          </a:p>
        </p:txBody>
      </p:sp>
    </p:spTree>
    <p:extLst>
      <p:ext uri="{BB962C8B-B14F-4D97-AF65-F5344CB8AC3E}">
        <p14:creationId xmlns:p14="http://schemas.microsoft.com/office/powerpoint/2010/main" val="25468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_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88" y="3634938"/>
            <a:ext cx="2981084" cy="2981084"/>
          </a:xfrm>
          <a:prstGeom prst="rect">
            <a:avLst/>
          </a:prstGeom>
        </p:spPr>
      </p:pic>
      <p:pic>
        <p:nvPicPr>
          <p:cNvPr id="11" name="Picture 10" descr="haiyan_amo_2013311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88" y="168889"/>
            <a:ext cx="3850982" cy="2888237"/>
          </a:xfrm>
          <a:prstGeom prst="rect">
            <a:avLst/>
          </a:prstGeom>
        </p:spPr>
      </p:pic>
      <p:pic>
        <p:nvPicPr>
          <p:cNvPr id="12" name="Picture 11" descr="haiyan_tmo_20133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1210" y="1761047"/>
            <a:ext cx="4004594" cy="4004594"/>
          </a:xfrm>
          <a:prstGeom prst="rect">
            <a:avLst/>
          </a:prstGeom>
        </p:spPr>
      </p:pic>
      <p:sp>
        <p:nvSpPr>
          <p:cNvPr id="13" name="TextBox 12"/>
          <p:cNvSpPr txBox="1"/>
          <p:nvPr/>
        </p:nvSpPr>
        <p:spPr>
          <a:xfrm>
            <a:off x="4662474" y="337461"/>
            <a:ext cx="3898717" cy="923330"/>
          </a:xfrm>
          <a:prstGeom prst="rect">
            <a:avLst/>
          </a:prstGeom>
          <a:noFill/>
        </p:spPr>
        <p:txBody>
          <a:bodyPr wrap="square" rtlCol="0">
            <a:spAutoFit/>
          </a:bodyPr>
          <a:lstStyle/>
          <a:p>
            <a:pPr algn="ctr"/>
            <a:r>
              <a:rPr lang="en-US" dirty="0">
                <a:solidFill>
                  <a:srgbClr val="FF0000"/>
                </a:solidFill>
                <a:latin typeface="Helvetica Neue Light"/>
                <a:cs typeface="Helvetica Neue Light"/>
              </a:rPr>
              <a:t>Images of Super Typhoon </a:t>
            </a:r>
            <a:r>
              <a:rPr lang="en-US" dirty="0" err="1">
                <a:solidFill>
                  <a:srgbClr val="FF0000"/>
                </a:solidFill>
                <a:latin typeface="Helvetica Neue Light"/>
                <a:cs typeface="Helvetica Neue Light"/>
              </a:rPr>
              <a:t>Haiyan</a:t>
            </a:r>
            <a:r>
              <a:rPr lang="en-US" dirty="0">
                <a:solidFill>
                  <a:srgbClr val="FF0000"/>
                </a:solidFill>
                <a:latin typeface="Helvetica Neue Light"/>
                <a:cs typeface="Helvetica Neue Light"/>
              </a:rPr>
              <a:t>/Yolanda Acquired by NASA’s MODIS instrument on the Aqua Satellite</a:t>
            </a:r>
          </a:p>
        </p:txBody>
      </p:sp>
      <p:sp>
        <p:nvSpPr>
          <p:cNvPr id="14" name="TextBox 13"/>
          <p:cNvSpPr txBox="1"/>
          <p:nvPr/>
        </p:nvSpPr>
        <p:spPr>
          <a:xfrm>
            <a:off x="5417352" y="5843382"/>
            <a:ext cx="2948460" cy="338554"/>
          </a:xfrm>
          <a:prstGeom prst="rect">
            <a:avLst/>
          </a:prstGeom>
          <a:noFill/>
        </p:spPr>
        <p:txBody>
          <a:bodyPr wrap="square" rtlCol="0">
            <a:spAutoFit/>
          </a:bodyPr>
          <a:lstStyle/>
          <a:p>
            <a:pPr algn="ctr"/>
            <a:r>
              <a:rPr lang="en-US" sz="1600" dirty="0">
                <a:solidFill>
                  <a:srgbClr val="0000FF"/>
                </a:solidFill>
                <a:latin typeface="Helvetica Neue Light"/>
                <a:cs typeface="Helvetica Neue Light"/>
              </a:rPr>
              <a:t>Making landfall over Vietnam</a:t>
            </a:r>
          </a:p>
        </p:txBody>
      </p:sp>
      <p:sp>
        <p:nvSpPr>
          <p:cNvPr id="15" name="TextBox 14"/>
          <p:cNvSpPr txBox="1"/>
          <p:nvPr/>
        </p:nvSpPr>
        <p:spPr>
          <a:xfrm>
            <a:off x="774064" y="3065202"/>
            <a:ext cx="2948460" cy="338554"/>
          </a:xfrm>
          <a:prstGeom prst="rect">
            <a:avLst/>
          </a:prstGeom>
          <a:noFill/>
        </p:spPr>
        <p:txBody>
          <a:bodyPr wrap="square" rtlCol="0">
            <a:spAutoFit/>
          </a:bodyPr>
          <a:lstStyle/>
          <a:p>
            <a:pPr algn="ctr"/>
            <a:r>
              <a:rPr lang="en-US" sz="1600" dirty="0">
                <a:solidFill>
                  <a:srgbClr val="0000FF"/>
                </a:solidFill>
                <a:latin typeface="Helvetica Neue Light"/>
                <a:cs typeface="Helvetica Neue Light"/>
              </a:rPr>
              <a:t>Approaching the Philippines</a:t>
            </a:r>
          </a:p>
        </p:txBody>
      </p:sp>
      <p:sp>
        <p:nvSpPr>
          <p:cNvPr id="16" name="TextBox 15"/>
          <p:cNvSpPr txBox="1"/>
          <p:nvPr/>
        </p:nvSpPr>
        <p:spPr>
          <a:xfrm>
            <a:off x="3278478" y="4674472"/>
            <a:ext cx="1383995" cy="584776"/>
          </a:xfrm>
          <a:prstGeom prst="rect">
            <a:avLst/>
          </a:prstGeom>
          <a:noFill/>
        </p:spPr>
        <p:txBody>
          <a:bodyPr wrap="square" rtlCol="0">
            <a:spAutoFit/>
          </a:bodyPr>
          <a:lstStyle/>
          <a:p>
            <a:r>
              <a:rPr lang="en-US" sz="1600" dirty="0">
                <a:solidFill>
                  <a:srgbClr val="0000FF"/>
                </a:solidFill>
                <a:latin typeface="Helvetica Neue Light"/>
                <a:cs typeface="Helvetica Neue Light"/>
              </a:rPr>
              <a:t>Over the</a:t>
            </a:r>
          </a:p>
          <a:p>
            <a:r>
              <a:rPr lang="en-US" sz="1600" dirty="0">
                <a:solidFill>
                  <a:srgbClr val="0000FF"/>
                </a:solidFill>
                <a:latin typeface="Helvetica Neue Light"/>
                <a:cs typeface="Helvetica Neue Light"/>
              </a:rPr>
              <a:t>Philippines</a:t>
            </a:r>
          </a:p>
        </p:txBody>
      </p:sp>
      <p:sp>
        <p:nvSpPr>
          <p:cNvPr id="17" name="TextBox 16"/>
          <p:cNvSpPr txBox="1"/>
          <p:nvPr/>
        </p:nvSpPr>
        <p:spPr>
          <a:xfrm>
            <a:off x="3827669" y="6385111"/>
            <a:ext cx="5008135" cy="307777"/>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MODIS: Moderate Resolution Imaging </a:t>
            </a:r>
            <a:r>
              <a:rPr lang="en-US" sz="1400">
                <a:solidFill>
                  <a:srgbClr val="800000"/>
                </a:solidFill>
                <a:latin typeface="Helvetica Neue Light"/>
                <a:cs typeface="Helvetica Neue Light"/>
              </a:rPr>
              <a:t>SpectroRadiometer</a:t>
            </a:r>
            <a:r>
              <a:rPr lang="en-US" sz="1400" dirty="0">
                <a:solidFill>
                  <a:srgbClr val="800000"/>
                </a:solidFill>
                <a:latin typeface="Helvetica Neue Light"/>
                <a:cs typeface="Helvetica Neue Light"/>
              </a:rPr>
              <a:t> </a:t>
            </a:r>
          </a:p>
        </p:txBody>
      </p:sp>
    </p:spTree>
    <p:extLst>
      <p:ext uri="{BB962C8B-B14F-4D97-AF65-F5344CB8AC3E}">
        <p14:creationId xmlns:p14="http://schemas.microsoft.com/office/powerpoint/2010/main" val="974341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597" y="242403"/>
            <a:ext cx="4354080" cy="1143000"/>
          </a:xfrm>
        </p:spPr>
        <p:txBody>
          <a:bodyPr>
            <a:normAutofit fontScale="90000"/>
          </a:bodyPr>
          <a:lstStyle/>
          <a:p>
            <a:r>
              <a:rPr lang="en-US" dirty="0"/>
              <a:t>Atmospheric Electricity</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Atmospheric_sciences</a:t>
            </a:r>
            <a:endParaRPr lang="en-US" dirty="0"/>
          </a:p>
        </p:txBody>
      </p:sp>
      <p:sp>
        <p:nvSpPr>
          <p:cNvPr id="3" name="Content Placeholder 2"/>
          <p:cNvSpPr>
            <a:spLocks noGrp="1"/>
          </p:cNvSpPr>
          <p:nvPr>
            <p:ph sz="half" idx="1"/>
          </p:nvPr>
        </p:nvSpPr>
        <p:spPr>
          <a:xfrm>
            <a:off x="83686" y="339488"/>
            <a:ext cx="4827972" cy="6132141"/>
          </a:xfrm>
        </p:spPr>
        <p:txBody>
          <a:bodyPr>
            <a:noAutofit/>
          </a:bodyPr>
          <a:lstStyle/>
          <a:p>
            <a:r>
              <a:rPr lang="en-US" sz="1400" dirty="0"/>
              <a:t>“Atmospheric electricity is the regular diurnal variations of the Earth's atmospheric electromagnetic network (or, more broadly, any planet's electrical system in its layer of gases). </a:t>
            </a:r>
          </a:p>
          <a:p>
            <a:r>
              <a:rPr lang="en-US" sz="1400" dirty="0"/>
              <a:t>The Earth's surface, the ionosphere, and the atmosphere is known as the global atmospheric electrical circuit.</a:t>
            </a:r>
          </a:p>
          <a:p>
            <a:r>
              <a:rPr lang="en-US" sz="1400" dirty="0"/>
              <a:t>Lightning discharges 30,000 amperes, at up to 100 million volts, and emits light, radio waves, x-rays and even gamma rays.</a:t>
            </a:r>
          </a:p>
          <a:p>
            <a:r>
              <a:rPr lang="en-US" sz="1400" dirty="0"/>
              <a:t>Plasma temperatures in lightning can approach 28,000 kelvins and electron densities may exceed 1024/m³. </a:t>
            </a:r>
          </a:p>
          <a:p>
            <a:r>
              <a:rPr lang="en-US" sz="1400" dirty="0"/>
              <a:t>Lightning is a massive electrostatic discharge between the electrically charged regions within clouds or between a cloud and the Earth's surface. </a:t>
            </a:r>
          </a:p>
          <a:p>
            <a:r>
              <a:rPr lang="en-US" sz="1400" dirty="0"/>
              <a:t>The charged regions within the atmosphere temporarily equalize themselves through a lightning flash, commonly referred to as a strike if it hits an object on the ground. </a:t>
            </a:r>
          </a:p>
          <a:p>
            <a:r>
              <a:rPr lang="en-US" sz="1400" dirty="0">
                <a:solidFill>
                  <a:schemeClr val="tx1"/>
                </a:solidFill>
              </a:rPr>
              <a:t>There are three primary types of lightning; from a cloud to itself (intra-cloud or IC); from one cloud to another cloud (CC) and between a cloud and the ground (CG). </a:t>
            </a:r>
          </a:p>
          <a:p>
            <a:r>
              <a:rPr lang="en-US" sz="1400" dirty="0"/>
              <a:t>Although lightning is always accompanied by the sound of thunder, distant lightning may be seen but be too far away for the thunder to be heard.</a:t>
            </a:r>
          </a:p>
          <a:p>
            <a:r>
              <a:rPr lang="en-US" sz="1400" dirty="0"/>
              <a:t>Lightning occurs approximately 40–50 times a second worldwide, resulting in nearly 1.4 billion flashes per year.”</a:t>
            </a:r>
          </a:p>
        </p:txBody>
      </p:sp>
      <p:pic>
        <p:nvPicPr>
          <p:cNvPr id="5" name="Content Placeholder 4" descr="388px-Lightning_over_Oradea_Romania_3.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83" r="-993"/>
          <a:stretch/>
        </p:blipFill>
        <p:spPr>
          <a:xfrm>
            <a:off x="5495779" y="1600200"/>
            <a:ext cx="2995491" cy="4525963"/>
          </a:xfrm>
        </p:spPr>
      </p:pic>
    </p:spTree>
    <p:extLst>
      <p:ext uri="{BB962C8B-B14F-4D97-AF65-F5344CB8AC3E}">
        <p14:creationId xmlns:p14="http://schemas.microsoft.com/office/powerpoint/2010/main" val="3581611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3290</TotalTime>
  <Words>3764</Words>
  <Application>Microsoft Macintosh PowerPoint</Application>
  <PresentationFormat>On-screen Show (4:3)</PresentationFormat>
  <Paragraphs>196</Paragraphs>
  <Slides>39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Helvetica Neue Light</vt:lpstr>
      <vt:lpstr>Office Theme</vt:lpstr>
      <vt:lpstr>Lecture 18</vt:lpstr>
      <vt:lpstr>Atmospheric Composition http://en.wikipedia.org/wiki/Atmospheric_sciences</vt:lpstr>
      <vt:lpstr>Atmospheric Physics http://en.wikipedia.org/wiki/Atmospheric_sciences</vt:lpstr>
      <vt:lpstr>Remote Sensing http://en.wikipedia.org/wiki/Atmospheric_sciences</vt:lpstr>
      <vt:lpstr>Types of Remote Sensing http://en.wikipedia.org/wiki/Atmospheric_sciences</vt:lpstr>
      <vt:lpstr>Uses of Remote Sensing http://en.wikipedia.org/wiki/Atmospheric_sciences</vt:lpstr>
      <vt:lpstr>Example: Tacloban, Philippines Before and After Super Typhoon Haiyan/Yolanda of November 8, 2013  http://earthobservatory.nasa.gov/IOTD/view.php?id=82420&amp;eocn=home&amp;eoci=iotd_image Images acquired by the ASTER instrument on NASA’s Terra Satellite (ASTER: Advanced Spaceborne Thermal Emission and Reflection Radiometer) </vt:lpstr>
      <vt:lpstr>PowerPoint Presentation</vt:lpstr>
      <vt:lpstr>Atmospheric Electricity http://en.wikipedia.org/wiki/Atmospheric_sciences</vt:lpstr>
      <vt:lpstr>Global Intensity of Lightning Strikes http://en.wikipedia.org/wiki/Lightning</vt:lpstr>
      <vt:lpstr>Lightning Discharges http://en.wikipedia.org/wiki/Lightning</vt:lpstr>
      <vt:lpstr>Physics of Lightning http://en.wikipedia.org/wiki/Lightning</vt:lpstr>
      <vt:lpstr>Atmospheric Circulation http://en.wikipedia.org/wiki/Atmospheric_circulation</vt:lpstr>
      <vt:lpstr>Atmospheric Circulation http://en.wikipedia.org/wiki/Atmospheric_circulation</vt:lpstr>
      <vt:lpstr>Hadley Cell http://en.wikipedia.org/wiki/Atmospheric_circulation</vt:lpstr>
      <vt:lpstr>Polar Cell http://en.wikipedia.org/wiki/Atmospheric_circulation</vt:lpstr>
      <vt:lpstr>Hadley and Polar Cells http://en.wikipedia.org/wiki/Atmospheric_circulation</vt:lpstr>
      <vt:lpstr>Ferrel Cell http://en.wikipedia.org/wiki/Atmospheric_circulation</vt:lpstr>
      <vt:lpstr>Mid Latitude Circulations http://en.wikipedia.org/wiki/Atmospheric_circulation</vt:lpstr>
      <vt:lpstr>Vertical velocity at 500 hPa, July average (Sea level pressure is about 1000 hPa) http://en.wikipedia.org/wiki/Atmospheric_circulation </vt:lpstr>
      <vt:lpstr>Global Precipitation and Sea Level Isobars Pacific Basin  Showing ITCZ:  From Open Hazards and Open Weather Map</vt:lpstr>
      <vt:lpstr>Global Precipitation and Sea Level Isobars Atlantic Basin – Indian Ocean  Showing ITCZ:  From Open Hazards and Open Weather Map</vt:lpstr>
      <vt:lpstr>Longitudinal Circulations http://en.wikipedia.org/wiki/Atmospheric_circulation</vt:lpstr>
      <vt:lpstr>Longitudinal Circulations http://en.wikipedia.org/wiki/Atmospheric_circulation</vt:lpstr>
      <vt:lpstr>Effect of the Pacific Ocean http://en.wikipedia.org/wiki/Atmospheric_circulation</vt:lpstr>
      <vt:lpstr>Temperature Patterns in the Pacific Basin Showing warmer in the Western Pacific, Cooler in the Eastern Pacific This is the  “normal” pattern of temperatures in the Pacific (Open Hazards and Open Weather Map)</vt:lpstr>
      <vt:lpstr>Walker Circulation</vt:lpstr>
      <vt:lpstr>Sea Level Pressure Patterns in the Pacific Basin Showing High and Low Pressure Zones on a Normal Day (Open Hazards and Open Weather Map)</vt:lpstr>
      <vt:lpstr>Sea Level Pressure Patterns in the Atlantic, Europe and Asia Showing High and Low Pressure Zones on a Normal Day (Open Hazards and Open Weather Map)</vt:lpstr>
      <vt:lpstr>Pineapple Express: Precipitation in California Showing Precipitation Patterns for the Pineapple Express (Open Hazards and Open Weather Map)</vt:lpstr>
      <vt:lpstr>Pineapple Express: Isobars in California Showing Isobars and Pressure Patterns for the Pineapple Express (Open Hazards and Open Weather Map)</vt:lpstr>
      <vt:lpstr>Circulation “Dominoes” http://en.wikipedia.org/wiki/Atmospheric_circulation</vt:lpstr>
      <vt:lpstr>Surface Winds in the Pacific Basin (Open Hazards and Open Weather Map)</vt:lpstr>
      <vt:lpstr>Surface Winds and Isobars in the Pacific Basin (Open Hazards and Open Weather Map)</vt:lpstr>
      <vt:lpstr>Winds in the Pacific and Atlantic Basins Are coupled in complex ways (Open Hazards and Open Weather Map)</vt:lpstr>
      <vt:lpstr>Winds in the Pacific and Atlantic Basins A few hours later, a major winter storm eastern seaboard of US  (Precipitation and Isobars: Open Hazards and Open Weather Map)</vt:lpstr>
      <vt:lpstr>Winds in the Pacific and Atlantic Basins A few hours later, a major winter storm eastern seaboard of US  (Surface winds and Isobars: Open Hazards and Open Weather Map)</vt:lpstr>
      <vt:lpstr>ENSO: El Nino – Southern Oscillation Brief Introduction http://en.wikipedia.org/wiki/Atmospheric_circulation</vt:lpstr>
      <vt:lpstr>A Current Ensemble Weather Forecast (2/26/2019) https://www.washingtonpost.com/weather/2019/02/26/one-strongest-arctic-outbreaks-winter-is-ready-surge-into-lower-early-march/?utm_term=.dacf40df8230</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57</cp:revision>
  <dcterms:created xsi:type="dcterms:W3CDTF">2017-02-27T16:23:28Z</dcterms:created>
  <dcterms:modified xsi:type="dcterms:W3CDTF">2019-02-26T23:38:22Z</dcterms:modified>
</cp:coreProperties>
</file>