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Default Extension="MP4" ContentType="video/unknown"/>
  <Override PartName="/ppt/slides/slide25.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s/slide24.xml" ContentType="application/vnd.openxmlformats-officedocument.presentationml.slide+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s/slide20.xml" ContentType="application/vnd.openxmlformats-officedocument.presentationml.slide+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259" r:id="rId3"/>
    <p:sldId id="264" r:id="rId4"/>
    <p:sldId id="265" r:id="rId5"/>
    <p:sldId id="257" r:id="rId6"/>
    <p:sldId id="258" r:id="rId7"/>
    <p:sldId id="266" r:id="rId8"/>
    <p:sldId id="267" r:id="rId9"/>
    <p:sldId id="268" r:id="rId10"/>
    <p:sldId id="269" r:id="rId11"/>
    <p:sldId id="270" r:id="rId12"/>
    <p:sldId id="285" r:id="rId13"/>
    <p:sldId id="273" r:id="rId14"/>
    <p:sldId id="275" r:id="rId15"/>
    <p:sldId id="276" r:id="rId16"/>
    <p:sldId id="277" r:id="rId17"/>
    <p:sldId id="274" r:id="rId18"/>
    <p:sldId id="272" r:id="rId19"/>
    <p:sldId id="278" r:id="rId20"/>
    <p:sldId id="262" r:id="rId21"/>
    <p:sldId id="263" r:id="rId22"/>
    <p:sldId id="282" r:id="rId23"/>
    <p:sldId id="283" r:id="rId24"/>
    <p:sldId id="279" r:id="rId25"/>
    <p:sldId id="284"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showGuides="1">
      <p:cViewPr varScale="1">
        <p:scale>
          <a:sx n="81" d="100"/>
          <a:sy n="81" d="100"/>
        </p:scale>
        <p:origin x="-1472"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639DA9-3EAB-0743-ACF5-80313A4CC431}" type="datetimeFigureOut">
              <a:rPr lang="en-US" smtClean="0"/>
              <a:pPr/>
              <a:t>2/27/17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639DA9-3EAB-0743-ACF5-80313A4CC431}" type="datetimeFigureOut">
              <a:rPr lang="en-US" smtClean="0"/>
              <a:pPr/>
              <a:t>2/27/17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639DA9-3EAB-0743-ACF5-80313A4CC431}" type="datetimeFigureOut">
              <a:rPr lang="en-US" smtClean="0"/>
              <a:pPr/>
              <a:t>2/27/17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639DA9-3EAB-0743-ACF5-80313A4CC431}" type="datetimeFigureOut">
              <a:rPr lang="en-US" smtClean="0"/>
              <a:pPr/>
              <a:t>2/27/17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639DA9-3EAB-0743-ACF5-80313A4CC431}" type="datetimeFigureOut">
              <a:rPr lang="en-US" smtClean="0"/>
              <a:pPr/>
              <a:t>2/27/17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639DA9-3EAB-0743-ACF5-80313A4CC431}" type="datetimeFigureOut">
              <a:rPr lang="en-US" smtClean="0"/>
              <a:pPr/>
              <a:t>2/27/17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639DA9-3EAB-0743-ACF5-80313A4CC431}" type="datetimeFigureOut">
              <a:rPr lang="en-US" smtClean="0"/>
              <a:pPr/>
              <a:t>2/27/17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639DA9-3EAB-0743-ACF5-80313A4CC431}" type="datetimeFigureOut">
              <a:rPr lang="en-US" smtClean="0"/>
              <a:pPr/>
              <a:t>2/27/17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639DA9-3EAB-0743-ACF5-80313A4CC431}" type="datetimeFigureOut">
              <a:rPr lang="en-US" smtClean="0"/>
              <a:pPr/>
              <a:t>2/27/17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639DA9-3EAB-0743-ACF5-80313A4CC431}" type="datetimeFigureOut">
              <a:rPr lang="en-US" smtClean="0"/>
              <a:pPr/>
              <a:t>2/27/17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639DA9-3EAB-0743-ACF5-80313A4CC431}" type="datetimeFigureOut">
              <a:rPr lang="en-US" smtClean="0"/>
              <a:pPr/>
              <a:t>2/27/17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639DA9-3EAB-0743-ACF5-80313A4CC431}" type="datetimeFigureOut">
              <a:rPr lang="en-US" smtClean="0"/>
              <a:pPr/>
              <a:t>2/27/17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03CC9D-6EAB-594E-A35A-5D5CDDFB64D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600" b="0" i="0" kern="1200">
          <a:solidFill>
            <a:srgbClr val="FF0000"/>
          </a:solidFill>
          <a:latin typeface="Helvetica Neue Light"/>
          <a:ea typeface="+mj-ea"/>
          <a:cs typeface="Helvetica Neue Light"/>
        </a:defRPr>
      </a:lvl1pPr>
    </p:titleStyle>
    <p:bodyStyle>
      <a:lvl1pPr marL="342900" indent="-342900" algn="l" defTabSz="457200" rtl="0" eaLnBrk="1" latinLnBrk="0" hangingPunct="1">
        <a:spcBef>
          <a:spcPct val="20000"/>
        </a:spcBef>
        <a:buFont typeface="Arial"/>
        <a:buChar char="•"/>
        <a:defRPr sz="2800" b="0" i="0" kern="1200">
          <a:solidFill>
            <a:srgbClr val="0000FF"/>
          </a:solidFill>
          <a:latin typeface="Helvetica Neue Light"/>
          <a:ea typeface="+mn-ea"/>
          <a:cs typeface="Helvetica Neue Light"/>
        </a:defRPr>
      </a:lvl1pPr>
      <a:lvl2pPr marL="742950" indent="-285750" algn="l" defTabSz="457200" rtl="0" eaLnBrk="1" latinLnBrk="0" hangingPunct="1">
        <a:spcBef>
          <a:spcPct val="20000"/>
        </a:spcBef>
        <a:buFont typeface="Arial"/>
        <a:buChar char="–"/>
        <a:defRPr sz="2400" b="0" i="0" kern="1200">
          <a:solidFill>
            <a:srgbClr val="0000FF"/>
          </a:solidFill>
          <a:latin typeface="Helvetica Neue Light"/>
          <a:ea typeface="+mn-ea"/>
          <a:cs typeface="Helvetica Neue Light"/>
        </a:defRPr>
      </a:lvl2pPr>
      <a:lvl3pPr marL="1143000" indent="-228600" algn="l" defTabSz="457200" rtl="0" eaLnBrk="1" latinLnBrk="0" hangingPunct="1">
        <a:spcBef>
          <a:spcPct val="20000"/>
        </a:spcBef>
        <a:buFont typeface="Arial"/>
        <a:buChar char="•"/>
        <a:defRPr sz="2000" b="0" i="0" kern="1200">
          <a:solidFill>
            <a:srgbClr val="0000FF"/>
          </a:solidFill>
          <a:latin typeface="Helvetica Neue Light"/>
          <a:ea typeface="+mn-ea"/>
          <a:cs typeface="Helvetica Neue Light"/>
        </a:defRPr>
      </a:lvl3pPr>
      <a:lvl4pPr marL="1600200" indent="-228600" algn="l" defTabSz="457200" rtl="0" eaLnBrk="1" latinLnBrk="0" hangingPunct="1">
        <a:spcBef>
          <a:spcPct val="20000"/>
        </a:spcBef>
        <a:buFont typeface="Arial"/>
        <a:buChar char="–"/>
        <a:defRPr sz="1800" b="0" i="0" kern="1200">
          <a:solidFill>
            <a:srgbClr val="0000FF"/>
          </a:solidFill>
          <a:latin typeface="Helvetica Neue Light"/>
          <a:ea typeface="+mn-ea"/>
          <a:cs typeface="Helvetica Neue Light"/>
        </a:defRPr>
      </a:lvl4pPr>
      <a:lvl5pPr marL="2057400" indent="-228600" algn="l" defTabSz="457200" rtl="0" eaLnBrk="1" latinLnBrk="0" hangingPunct="1">
        <a:spcBef>
          <a:spcPct val="20000"/>
        </a:spcBef>
        <a:buFont typeface="Arial"/>
        <a:buChar char="»"/>
        <a:defRPr sz="1600" b="0" i="0" kern="1200">
          <a:solidFill>
            <a:srgbClr val="0000FF"/>
          </a:solidFill>
          <a:latin typeface="Helvetica Neue Light"/>
          <a:ea typeface="+mn-ea"/>
          <a:cs typeface="Helvetica Neu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hyperlink" Target="http://en.wikipedia.org/wiki/Magnetosphere" TargetMode="External"/><Relationship Id="rId4" Type="http://schemas.openxmlformats.org/officeDocument/2006/relationships/hyperlink" Target="http://en.wikipedia.org/wiki/Radio" TargetMode="External"/><Relationship Id="rId5" Type="http://schemas.openxmlformats.org/officeDocument/2006/relationships/image" Target="../media/image5.png"/><Relationship Id="rId1" Type="http://schemas.openxmlformats.org/officeDocument/2006/relationships/slideLayout" Target="../slideLayouts/slideLayout4.xml"/><Relationship Id="rId2" Type="http://schemas.openxmlformats.org/officeDocument/2006/relationships/hyperlink" Target="http://en.wikipedia.org/wiki/Ionosphere"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microsoft.com/office/2007/relationships/media" Target="../media/media1.MP4"/><Relationship Id="rId4" Type="http://schemas.openxmlformats.org/officeDocument/2006/relationships/image" Target="../media/image17.png"/><Relationship Id="rId1" Type="http://schemas.openxmlformats.org/officeDocument/2006/relationships/video" Target="../media/media1.MP4"/><Relationship Id="rId2"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Lecture 17</a:t>
            </a:r>
            <a:endParaRPr lang="en-US" dirty="0"/>
          </a:p>
        </p:txBody>
      </p:sp>
      <p:sp>
        <p:nvSpPr>
          <p:cNvPr id="3" name="Subtitle 2"/>
          <p:cNvSpPr>
            <a:spLocks noGrp="1"/>
          </p:cNvSpPr>
          <p:nvPr>
            <p:ph type="subTitle" idx="1"/>
          </p:nvPr>
        </p:nvSpPr>
        <p:spPr/>
        <p:txBody>
          <a:bodyPr/>
          <a:lstStyle/>
          <a:p>
            <a:r>
              <a:rPr lang="en-US" dirty="0" smtClean="0">
                <a:solidFill>
                  <a:srgbClr val="0000FF"/>
                </a:solidFill>
              </a:rPr>
              <a:t>Structure of the Atmosphere</a:t>
            </a:r>
          </a:p>
          <a:p>
            <a:r>
              <a:rPr lang="en-US" dirty="0" smtClean="0">
                <a:solidFill>
                  <a:srgbClr val="0000FF"/>
                </a:solidFill>
              </a:rPr>
              <a:t>John Rundle </a:t>
            </a:r>
            <a:r>
              <a:rPr lang="en-US" dirty="0">
                <a:solidFill>
                  <a:srgbClr val="0000FF"/>
                </a:solidFill>
              </a:rPr>
              <a:t>GEL/</a:t>
            </a:r>
            <a:r>
              <a:rPr lang="en-US" dirty="0" smtClean="0">
                <a:solidFill>
                  <a:srgbClr val="0000FF"/>
                </a:solidFill>
              </a:rPr>
              <a:t>EPS </a:t>
            </a:r>
            <a:r>
              <a:rPr lang="en-US" dirty="0">
                <a:solidFill>
                  <a:srgbClr val="0000FF"/>
                </a:solidFill>
              </a:rPr>
              <a:t>131WQ2016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dirty="0" smtClean="0"/>
              <a:t>Troposphere</a:t>
            </a:r>
            <a:r>
              <a:rPr lang="en-US" dirty="0"/>
              <a:t/>
            </a:r>
            <a:br>
              <a:rPr lang="en-US" dirty="0"/>
            </a:br>
            <a:r>
              <a:rPr lang="en-US" sz="1600" dirty="0" err="1">
                <a:solidFill>
                  <a:srgbClr val="800000"/>
                </a:solidFill>
              </a:rPr>
              <a:t>en.wikipedia.org</a:t>
            </a:r>
            <a:r>
              <a:rPr lang="en-US" sz="1600" dirty="0">
                <a:solidFill>
                  <a:srgbClr val="800000"/>
                </a:solidFill>
              </a:rPr>
              <a:t>/wiki/</a:t>
            </a:r>
            <a:r>
              <a:rPr lang="en-US" sz="1600" dirty="0" err="1" smtClean="0">
                <a:solidFill>
                  <a:srgbClr val="800000"/>
                </a:solidFill>
              </a:rPr>
              <a:t>Atmosphere_of_Earth</a:t>
            </a:r>
            <a:r>
              <a:rPr lang="en-US" sz="1600" dirty="0">
                <a:solidFill>
                  <a:srgbClr val="800000"/>
                </a:solidFill>
              </a:rPr>
              <a:t/>
            </a:r>
            <a:br>
              <a:rPr lang="en-US" sz="1600" dirty="0">
                <a:solidFill>
                  <a:srgbClr val="800000"/>
                </a:solidFill>
              </a:rPr>
            </a:br>
            <a:r>
              <a:rPr lang="en-US" sz="1600" dirty="0">
                <a:solidFill>
                  <a:srgbClr val="800000"/>
                </a:solidFill>
              </a:rPr>
              <a:t>http://</a:t>
            </a:r>
            <a:r>
              <a:rPr lang="en-US" sz="1600" dirty="0" err="1">
                <a:solidFill>
                  <a:srgbClr val="800000"/>
                </a:solidFill>
              </a:rPr>
              <a:t>www.kowoma.de</a:t>
            </a:r>
            <a:r>
              <a:rPr lang="en-US" sz="1600" dirty="0">
                <a:solidFill>
                  <a:srgbClr val="800000"/>
                </a:solidFill>
              </a:rPr>
              <a:t>/en/</a:t>
            </a:r>
            <a:r>
              <a:rPr lang="en-US" sz="1600" dirty="0" err="1">
                <a:solidFill>
                  <a:srgbClr val="800000"/>
                </a:solidFill>
              </a:rPr>
              <a:t>gps</a:t>
            </a:r>
            <a:r>
              <a:rPr lang="en-US" sz="1600" dirty="0">
                <a:solidFill>
                  <a:srgbClr val="800000"/>
                </a:solidFill>
              </a:rPr>
              <a:t>/additional/</a:t>
            </a:r>
            <a:r>
              <a:rPr lang="en-US" sz="1600" dirty="0" err="1">
                <a:solidFill>
                  <a:srgbClr val="800000"/>
                </a:solidFill>
              </a:rPr>
              <a:t>atmosphere.htm</a:t>
            </a:r>
            <a:endParaRPr lang="en-US" sz="1600" dirty="0">
              <a:solidFill>
                <a:srgbClr val="800000"/>
              </a:solidFill>
            </a:endParaRPr>
          </a:p>
        </p:txBody>
      </p:sp>
      <p:sp>
        <p:nvSpPr>
          <p:cNvPr id="3" name="Content Placeholder 2"/>
          <p:cNvSpPr>
            <a:spLocks noGrp="1"/>
          </p:cNvSpPr>
          <p:nvPr>
            <p:ph sz="half" idx="1"/>
          </p:nvPr>
        </p:nvSpPr>
        <p:spPr>
          <a:xfrm>
            <a:off x="457200" y="1422759"/>
            <a:ext cx="4038600" cy="4525963"/>
          </a:xfrm>
        </p:spPr>
        <p:txBody>
          <a:bodyPr>
            <a:noAutofit/>
          </a:bodyPr>
          <a:lstStyle/>
          <a:p>
            <a:r>
              <a:rPr lang="en-US" sz="1400" dirty="0" smtClean="0"/>
              <a:t>“The </a:t>
            </a:r>
            <a:r>
              <a:rPr lang="en-US" sz="1400" dirty="0"/>
              <a:t>troposphere begins at Earth's surface and extends to the </a:t>
            </a:r>
            <a:r>
              <a:rPr lang="en-US" sz="1400" dirty="0" err="1"/>
              <a:t>tropopause</a:t>
            </a:r>
            <a:r>
              <a:rPr lang="en-US" sz="1400" dirty="0"/>
              <a:t> at an average height of about 12 km, although this altitude actually varies from about 9 </a:t>
            </a:r>
            <a:r>
              <a:rPr lang="en-US" sz="1400" dirty="0" smtClean="0"/>
              <a:t>km </a:t>
            </a:r>
            <a:r>
              <a:rPr lang="en-US" sz="1400" dirty="0"/>
              <a:t>at the poles and 17 </a:t>
            </a:r>
            <a:r>
              <a:rPr lang="en-US" sz="1400" dirty="0" smtClean="0"/>
              <a:t>km </a:t>
            </a:r>
            <a:r>
              <a:rPr lang="en-US" sz="1400" dirty="0"/>
              <a:t>at the equator</a:t>
            </a:r>
            <a:r>
              <a:rPr lang="en-US" sz="1400" dirty="0" smtClean="0"/>
              <a:t>,</a:t>
            </a:r>
            <a:r>
              <a:rPr lang="en-US" sz="1400" dirty="0"/>
              <a:t> </a:t>
            </a:r>
            <a:r>
              <a:rPr lang="en-US" sz="1400" dirty="0" smtClean="0"/>
              <a:t>with </a:t>
            </a:r>
            <a:r>
              <a:rPr lang="en-US" sz="1400" dirty="0"/>
              <a:t>some variation due to weather. </a:t>
            </a:r>
            <a:endParaRPr lang="en-US" sz="1400" dirty="0" smtClean="0"/>
          </a:p>
          <a:p>
            <a:r>
              <a:rPr lang="en-US" sz="1400" dirty="0" smtClean="0"/>
              <a:t>The </a:t>
            </a:r>
            <a:r>
              <a:rPr lang="en-US" sz="1400" dirty="0"/>
              <a:t>troposphere is mostly heated by transfer of energy from the surface, so on average the lowest part of the troposphere is warmest and temperature decreases with altitude. </a:t>
            </a:r>
            <a:endParaRPr lang="en-US" sz="1400" dirty="0" smtClean="0"/>
          </a:p>
          <a:p>
            <a:r>
              <a:rPr lang="en-US" sz="1400" dirty="0" smtClean="0"/>
              <a:t>This </a:t>
            </a:r>
            <a:r>
              <a:rPr lang="en-US" sz="1400" dirty="0"/>
              <a:t>promotes vertical mixing (hence the origin of its name in the Greek word </a:t>
            </a:r>
            <a:r>
              <a:rPr lang="en-US" sz="1400" dirty="0" err="1"/>
              <a:t>τρό</a:t>
            </a:r>
            <a:r>
              <a:rPr lang="en-US" sz="1400" dirty="0"/>
              <a:t>π</a:t>
            </a:r>
            <a:r>
              <a:rPr lang="en-US" sz="1400" dirty="0" err="1"/>
              <a:t>ος</a:t>
            </a:r>
            <a:r>
              <a:rPr lang="en-US" sz="1400" dirty="0"/>
              <a:t>, </a:t>
            </a:r>
            <a:r>
              <a:rPr lang="en-US" sz="1400" dirty="0" err="1"/>
              <a:t>tropos</a:t>
            </a:r>
            <a:r>
              <a:rPr lang="en-US" sz="1400" dirty="0"/>
              <a:t>, meaning "turn"). </a:t>
            </a:r>
            <a:endParaRPr lang="en-US" sz="1400" dirty="0" smtClean="0"/>
          </a:p>
          <a:p>
            <a:r>
              <a:rPr lang="en-US" sz="1400" dirty="0" smtClean="0"/>
              <a:t>The </a:t>
            </a:r>
            <a:r>
              <a:rPr lang="en-US" sz="1400" dirty="0"/>
              <a:t>troposphere contains roughly 80% of the mass of the atmosphere and basically all the weather-associated cloud genus types (very tall cumulonimbus thunder clouds can penetrate the stratosphere from below)</a:t>
            </a:r>
            <a:r>
              <a:rPr lang="en-US" sz="1400" dirty="0" smtClean="0"/>
              <a:t>. </a:t>
            </a:r>
          </a:p>
          <a:p>
            <a:r>
              <a:rPr lang="en-US" sz="1400" dirty="0" smtClean="0"/>
              <a:t>The </a:t>
            </a:r>
            <a:r>
              <a:rPr lang="en-US" sz="1400" dirty="0" err="1"/>
              <a:t>tropopause</a:t>
            </a:r>
            <a:r>
              <a:rPr lang="en-US" sz="1400" dirty="0"/>
              <a:t> is the boundary between the troposphere and stratosphere</a:t>
            </a:r>
            <a:r>
              <a:rPr lang="en-US" sz="1400" dirty="0" smtClean="0"/>
              <a:t>.”</a:t>
            </a:r>
            <a:endParaRPr lang="en-US" sz="1400" dirty="0"/>
          </a:p>
          <a:p>
            <a:endParaRPr lang="en-US" sz="1400" dirty="0"/>
          </a:p>
        </p:txBody>
      </p:sp>
      <p:pic>
        <p:nvPicPr>
          <p:cNvPr id="6" name="Content Placeholder 5" descr="atmosphere_02.jpg"/>
          <p:cNvPicPr>
            <a:picLocks noGrp="1" noChangeAspect="1"/>
          </p:cNvPicPr>
          <p:nvPr>
            <p:ph sz="half" idx="2"/>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26970" b="-26970"/>
          <a:stretch>
            <a:fillRect/>
          </a:stretch>
        </p:blipFill>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517999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229601" cy="1143000"/>
          </a:xfrm>
        </p:spPr>
        <p:txBody>
          <a:bodyPr>
            <a:normAutofit/>
          </a:bodyPr>
          <a:lstStyle/>
          <a:p>
            <a:r>
              <a:rPr lang="en-US" dirty="0" smtClean="0"/>
              <a:t>Other Layers: </a:t>
            </a:r>
            <a:r>
              <a:rPr lang="en-US" dirty="0"/>
              <a:t>O</a:t>
            </a:r>
            <a:r>
              <a:rPr lang="en-US" dirty="0" smtClean="0"/>
              <a:t>zone Layer</a:t>
            </a:r>
            <a:br>
              <a:rPr lang="en-US" dirty="0" smtClean="0"/>
            </a:br>
            <a:r>
              <a:rPr lang="en-US" sz="1600" dirty="0" err="1" smtClean="0">
                <a:solidFill>
                  <a:srgbClr val="800000"/>
                </a:solidFill>
              </a:rPr>
              <a:t>en.wikipedia.org</a:t>
            </a:r>
            <a:r>
              <a:rPr lang="en-US" sz="1600" dirty="0">
                <a:solidFill>
                  <a:srgbClr val="800000"/>
                </a:solidFill>
              </a:rPr>
              <a:t>/wiki/</a:t>
            </a:r>
            <a:r>
              <a:rPr lang="en-US" sz="1600" dirty="0" err="1" smtClean="0">
                <a:solidFill>
                  <a:srgbClr val="800000"/>
                </a:solidFill>
              </a:rPr>
              <a:t>Atmosphere_of_Earth</a:t>
            </a:r>
            <a:r>
              <a:rPr lang="en-US" sz="1600" dirty="0">
                <a:solidFill>
                  <a:srgbClr val="800000"/>
                </a:solidFill>
              </a:rPr>
              <a:t/>
            </a:r>
            <a:br>
              <a:rPr lang="en-US" sz="1600" dirty="0">
                <a:solidFill>
                  <a:srgbClr val="800000"/>
                </a:solidFill>
              </a:rPr>
            </a:br>
            <a:r>
              <a:rPr lang="en-US" sz="1600" dirty="0">
                <a:solidFill>
                  <a:srgbClr val="800000"/>
                </a:solidFill>
              </a:rPr>
              <a:t>http://</a:t>
            </a:r>
            <a:r>
              <a:rPr lang="en-US" sz="1600" dirty="0" err="1">
                <a:solidFill>
                  <a:srgbClr val="800000"/>
                </a:solidFill>
              </a:rPr>
              <a:t>www.kowoma.de</a:t>
            </a:r>
            <a:r>
              <a:rPr lang="en-US" sz="1600" dirty="0">
                <a:solidFill>
                  <a:srgbClr val="800000"/>
                </a:solidFill>
              </a:rPr>
              <a:t>/en/</a:t>
            </a:r>
            <a:r>
              <a:rPr lang="en-US" sz="1600" dirty="0" err="1">
                <a:solidFill>
                  <a:srgbClr val="800000"/>
                </a:solidFill>
              </a:rPr>
              <a:t>gps</a:t>
            </a:r>
            <a:r>
              <a:rPr lang="en-US" sz="1600" dirty="0">
                <a:solidFill>
                  <a:srgbClr val="800000"/>
                </a:solidFill>
              </a:rPr>
              <a:t>/additional/</a:t>
            </a:r>
            <a:r>
              <a:rPr lang="en-US" sz="1600" dirty="0" err="1">
                <a:solidFill>
                  <a:srgbClr val="800000"/>
                </a:solidFill>
              </a:rPr>
              <a:t>atmosphere.htm</a:t>
            </a:r>
            <a:endParaRPr lang="en-US" sz="1600" dirty="0">
              <a:solidFill>
                <a:srgbClr val="800000"/>
              </a:solidFill>
            </a:endParaRPr>
          </a:p>
        </p:txBody>
      </p:sp>
      <p:sp>
        <p:nvSpPr>
          <p:cNvPr id="3" name="Content Placeholder 2"/>
          <p:cNvSpPr>
            <a:spLocks noGrp="1"/>
          </p:cNvSpPr>
          <p:nvPr>
            <p:ph sz="half" idx="1"/>
          </p:nvPr>
        </p:nvSpPr>
        <p:spPr/>
        <p:txBody>
          <a:bodyPr>
            <a:normAutofit/>
          </a:bodyPr>
          <a:lstStyle/>
          <a:p>
            <a:r>
              <a:rPr lang="en-US" sz="1600" dirty="0" smtClean="0"/>
              <a:t>“The </a:t>
            </a:r>
            <a:r>
              <a:rPr lang="en-US" sz="1600" dirty="0"/>
              <a:t>ozone layer is contained within the stratosphere. </a:t>
            </a:r>
            <a:endParaRPr lang="en-US" sz="1600" dirty="0" smtClean="0"/>
          </a:p>
          <a:p>
            <a:r>
              <a:rPr lang="en-US" sz="1600" dirty="0" smtClean="0"/>
              <a:t>In </a:t>
            </a:r>
            <a:r>
              <a:rPr lang="en-US" sz="1600" dirty="0"/>
              <a:t>this layer ozone concentrations are about 2 to 8 parts per million, which is much higher than in the lower atmosphere but still very small compared to the main components of the atmosphere</a:t>
            </a:r>
            <a:r>
              <a:rPr lang="en-US" sz="1600" dirty="0" smtClean="0"/>
              <a:t>.</a:t>
            </a:r>
          </a:p>
          <a:p>
            <a:r>
              <a:rPr lang="en-US" sz="1600" dirty="0" smtClean="0"/>
              <a:t> </a:t>
            </a:r>
            <a:r>
              <a:rPr lang="en-US" sz="1600" dirty="0"/>
              <a:t>It is mainly located in the lower portion of the stratosphere from about 15–35 </a:t>
            </a:r>
            <a:r>
              <a:rPr lang="en-US" sz="1600" dirty="0" smtClean="0"/>
              <a:t>km, </a:t>
            </a:r>
            <a:r>
              <a:rPr lang="en-US" sz="1600" dirty="0"/>
              <a:t>though the thickness varies seasonally and geographically. </a:t>
            </a:r>
            <a:endParaRPr lang="en-US" sz="1600" dirty="0" smtClean="0"/>
          </a:p>
          <a:p>
            <a:r>
              <a:rPr lang="en-US" sz="1600" dirty="0" smtClean="0"/>
              <a:t>About </a:t>
            </a:r>
            <a:r>
              <a:rPr lang="en-US" sz="1600" dirty="0"/>
              <a:t>90% of the ozone in our atmosphere is contained in the stratosphere</a:t>
            </a:r>
            <a:r>
              <a:rPr lang="en-US" sz="1600" dirty="0" smtClean="0"/>
              <a:t>.”</a:t>
            </a:r>
            <a:endParaRPr lang="en-US" sz="1600" dirty="0"/>
          </a:p>
          <a:p>
            <a:endParaRPr lang="en-US" sz="1600" dirty="0"/>
          </a:p>
        </p:txBody>
      </p:sp>
      <p:pic>
        <p:nvPicPr>
          <p:cNvPr id="6" name="Content Placeholder 5" descr="atmosphere_02.jpg"/>
          <p:cNvPicPr>
            <a:picLocks noGrp="1" noChangeAspect="1"/>
          </p:cNvPicPr>
          <p:nvPr>
            <p:ph sz="half" idx="2"/>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26970" b="-26970"/>
          <a:stretch>
            <a:fillRect/>
          </a:stretch>
        </p:blipFill>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517999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Composition + Structure</a:t>
            </a:r>
            <a:br>
              <a:rPr lang="en-US" dirty="0" smtClean="0"/>
            </a:br>
            <a:r>
              <a:rPr lang="en-US" sz="1600" dirty="0" smtClean="0">
                <a:solidFill>
                  <a:srgbClr val="800000"/>
                </a:solidFill>
              </a:rPr>
              <a:t>http</a:t>
            </a:r>
            <a:r>
              <a:rPr lang="en-US" sz="1600" dirty="0">
                <a:solidFill>
                  <a:srgbClr val="800000"/>
                </a:solidFill>
              </a:rPr>
              <a:t>://</a:t>
            </a:r>
            <a:r>
              <a:rPr lang="en-US" sz="1600" dirty="0" err="1">
                <a:solidFill>
                  <a:srgbClr val="800000"/>
                </a:solidFill>
              </a:rPr>
              <a:t>en.wikipedia.org</a:t>
            </a:r>
            <a:r>
              <a:rPr lang="en-US" sz="1600" dirty="0">
                <a:solidFill>
                  <a:srgbClr val="800000"/>
                </a:solidFill>
              </a:rPr>
              <a:t>/wiki/</a:t>
            </a:r>
            <a:r>
              <a:rPr lang="en-US" sz="1600" dirty="0" err="1" smtClean="0">
                <a:solidFill>
                  <a:srgbClr val="800000"/>
                </a:solidFill>
              </a:rPr>
              <a:t>Atmospheric_sciences</a:t>
            </a:r>
            <a:endParaRPr lang="en-US" dirty="0"/>
          </a:p>
        </p:txBody>
      </p:sp>
      <p:pic>
        <p:nvPicPr>
          <p:cNvPr id="5" name="Picture 4" descr="683px-Atmosphere_composition_diagram.svg.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609241" y="1505277"/>
            <a:ext cx="5959646" cy="5226688"/>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347404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14862" cy="1143000"/>
          </a:xfrm>
        </p:spPr>
        <p:txBody>
          <a:bodyPr>
            <a:normAutofit/>
          </a:bodyPr>
          <a:lstStyle/>
          <a:p>
            <a:r>
              <a:rPr lang="en-US" dirty="0" smtClean="0"/>
              <a:t>Other Layers: Ionosphere</a:t>
            </a:r>
            <a:br>
              <a:rPr lang="en-US" dirty="0" smtClean="0"/>
            </a:br>
            <a:r>
              <a:rPr lang="en-US" sz="1600" dirty="0" err="1" smtClean="0">
                <a:solidFill>
                  <a:srgbClr val="800000"/>
                </a:solidFill>
              </a:rPr>
              <a:t>en.wikipedia.org</a:t>
            </a:r>
            <a:r>
              <a:rPr lang="en-US" sz="1600" dirty="0">
                <a:solidFill>
                  <a:srgbClr val="800000"/>
                </a:solidFill>
              </a:rPr>
              <a:t>/wiki</a:t>
            </a:r>
            <a:r>
              <a:rPr lang="en-US" sz="1600" dirty="0" smtClean="0">
                <a:solidFill>
                  <a:srgbClr val="800000"/>
                </a:solidFill>
              </a:rPr>
              <a:t>/ionosphere</a:t>
            </a:r>
            <a:endParaRPr lang="en-US" sz="1600" dirty="0">
              <a:solidFill>
                <a:srgbClr val="800000"/>
              </a:solidFill>
            </a:endParaRPr>
          </a:p>
        </p:txBody>
      </p:sp>
      <p:sp>
        <p:nvSpPr>
          <p:cNvPr id="3" name="Content Placeholder 2"/>
          <p:cNvSpPr>
            <a:spLocks noGrp="1"/>
          </p:cNvSpPr>
          <p:nvPr>
            <p:ph sz="half" idx="1"/>
          </p:nvPr>
        </p:nvSpPr>
        <p:spPr/>
        <p:txBody>
          <a:bodyPr>
            <a:normAutofit/>
          </a:bodyPr>
          <a:lstStyle/>
          <a:p>
            <a:r>
              <a:rPr lang="en-US" sz="1600" dirty="0" smtClean="0"/>
              <a:t>“The </a:t>
            </a:r>
            <a:r>
              <a:rPr lang="en-US" sz="1600" dirty="0"/>
              <a:t>i</a:t>
            </a:r>
            <a:r>
              <a:rPr lang="en-US" sz="1600" dirty="0" smtClean="0">
                <a:hlinkClick r:id="rId2" tooltip="Ionosphere"/>
              </a:rPr>
              <a:t>onosphere</a:t>
            </a:r>
            <a:r>
              <a:rPr lang="en-US" sz="1600" dirty="0" smtClean="0"/>
              <a:t> </a:t>
            </a:r>
            <a:r>
              <a:rPr lang="en-US" sz="1600" dirty="0"/>
              <a:t>is a region of the atmosphere that is ionized by solar radiation. </a:t>
            </a:r>
            <a:endParaRPr lang="en-US" sz="1600" dirty="0" smtClean="0"/>
          </a:p>
          <a:p>
            <a:r>
              <a:rPr lang="en-US" sz="1600" dirty="0" smtClean="0"/>
              <a:t>It </a:t>
            </a:r>
            <a:r>
              <a:rPr lang="en-US" sz="1600" dirty="0"/>
              <a:t>is responsible for </a:t>
            </a:r>
            <a:r>
              <a:rPr lang="en-US" sz="1600" dirty="0" smtClean="0"/>
              <a:t>aurorae. </a:t>
            </a:r>
          </a:p>
          <a:p>
            <a:r>
              <a:rPr lang="en-US" sz="1600" dirty="0" smtClean="0"/>
              <a:t>During </a:t>
            </a:r>
            <a:r>
              <a:rPr lang="en-US" sz="1600" dirty="0"/>
              <a:t>daytime hours, it stretches from 50 to 1,000 </a:t>
            </a:r>
            <a:r>
              <a:rPr lang="en-US" sz="1600" dirty="0" smtClean="0"/>
              <a:t>km and </a:t>
            </a:r>
            <a:r>
              <a:rPr lang="en-US" sz="1600" dirty="0"/>
              <a:t>includes the mesosphere, thermosphere, and parts of the exosphere. </a:t>
            </a:r>
            <a:endParaRPr lang="en-US" sz="1600" dirty="0" smtClean="0"/>
          </a:p>
          <a:p>
            <a:r>
              <a:rPr lang="en-US" sz="1600" dirty="0" smtClean="0"/>
              <a:t>However</a:t>
            </a:r>
            <a:r>
              <a:rPr lang="en-US" sz="1600" dirty="0"/>
              <a:t>, ionization in the mesosphere largely ceases during the night, so auroras are normally seen only in the </a:t>
            </a:r>
            <a:r>
              <a:rPr lang="en-US" sz="1600" dirty="0" err="1"/>
              <a:t>themosphere</a:t>
            </a:r>
            <a:r>
              <a:rPr lang="en-US" sz="1600" dirty="0"/>
              <a:t> and lower exosphere. </a:t>
            </a:r>
            <a:endParaRPr lang="en-US" sz="1600" dirty="0" smtClean="0"/>
          </a:p>
          <a:p>
            <a:r>
              <a:rPr lang="en-US" sz="1600" dirty="0" smtClean="0"/>
              <a:t>The </a:t>
            </a:r>
            <a:r>
              <a:rPr lang="en-US" sz="1600" dirty="0"/>
              <a:t>ionosphere forms the inner edge of the </a:t>
            </a:r>
            <a:r>
              <a:rPr lang="en-US" sz="1600" dirty="0">
                <a:hlinkClick r:id="rId3" tooltip="Magnetosphere"/>
              </a:rPr>
              <a:t>magnetosphere</a:t>
            </a:r>
            <a:r>
              <a:rPr lang="en-US" sz="1600" dirty="0"/>
              <a:t>. It has practical importance because it influences, for example, </a:t>
            </a:r>
            <a:r>
              <a:rPr lang="en-US" sz="1600" dirty="0">
                <a:hlinkClick r:id="rId4" tooltip="Radio"/>
              </a:rPr>
              <a:t>radio</a:t>
            </a:r>
            <a:r>
              <a:rPr lang="en-US" sz="1600" dirty="0"/>
              <a:t> propagation on Earth</a:t>
            </a:r>
            <a:r>
              <a:rPr lang="en-US" sz="1600" dirty="0" smtClean="0"/>
              <a:t>.”</a:t>
            </a:r>
            <a:endParaRPr lang="en-US" sz="1600" dirty="0"/>
          </a:p>
        </p:txBody>
      </p:sp>
      <p:pic>
        <p:nvPicPr>
          <p:cNvPr id="6" name="Content Placeholder 5" descr="515px-Atmosphere_with_Ionosphere.svg.png"/>
          <p:cNvPicPr>
            <a:picLocks noGrp="1" noChangeAspect="1"/>
          </p:cNvPicPr>
          <p:nvPr>
            <p:ph sz="half" idx="2"/>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6694" b="-6694"/>
          <a:stretch>
            <a:fillRect/>
          </a:stretch>
        </p:blipFill>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971511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551748" cy="1143000"/>
          </a:xfrm>
        </p:spPr>
        <p:txBody>
          <a:bodyPr>
            <a:normAutofit fontScale="90000"/>
          </a:bodyPr>
          <a:lstStyle/>
          <a:p>
            <a:r>
              <a:rPr lang="en-US" dirty="0" smtClean="0"/>
              <a:t>Other Layers: </a:t>
            </a:r>
            <a:br>
              <a:rPr lang="en-US" dirty="0" smtClean="0"/>
            </a:br>
            <a:r>
              <a:rPr lang="en-US" dirty="0" smtClean="0"/>
              <a:t>Magnetosphere</a:t>
            </a:r>
            <a:br>
              <a:rPr lang="en-US" dirty="0" smtClean="0"/>
            </a:br>
            <a:r>
              <a:rPr lang="en-US" sz="1600" dirty="0" err="1" smtClean="0">
                <a:solidFill>
                  <a:srgbClr val="800000"/>
                </a:solidFill>
              </a:rPr>
              <a:t>en.wikipedia.org</a:t>
            </a:r>
            <a:r>
              <a:rPr lang="en-US" sz="1600" dirty="0">
                <a:solidFill>
                  <a:srgbClr val="800000"/>
                </a:solidFill>
              </a:rPr>
              <a:t>/wiki</a:t>
            </a:r>
            <a:r>
              <a:rPr lang="en-US" sz="1600" dirty="0" smtClean="0">
                <a:solidFill>
                  <a:srgbClr val="800000"/>
                </a:solidFill>
              </a:rPr>
              <a:t>/magnetosphere</a:t>
            </a:r>
            <a:endParaRPr lang="en-US" sz="1600" dirty="0">
              <a:solidFill>
                <a:srgbClr val="800000"/>
              </a:solidFill>
            </a:endParaRPr>
          </a:p>
        </p:txBody>
      </p:sp>
      <p:pic>
        <p:nvPicPr>
          <p:cNvPr id="14" name="Picture 13" descr="800px-Magnetosphere_rendition.jp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97608" y="3711326"/>
            <a:ext cx="4038600" cy="2206085"/>
          </a:xfrm>
          <a:prstGeom prst="rect">
            <a:avLst/>
          </a:prstGeom>
        </p:spPr>
      </p:pic>
      <p:sp>
        <p:nvSpPr>
          <p:cNvPr id="15" name="Content Placeholder 12"/>
          <p:cNvSpPr>
            <a:spLocks noGrp="1"/>
          </p:cNvSpPr>
          <p:nvPr>
            <p:ph sz="half" idx="1"/>
          </p:nvPr>
        </p:nvSpPr>
        <p:spPr>
          <a:xfrm>
            <a:off x="457200" y="1600200"/>
            <a:ext cx="4038600" cy="4525963"/>
          </a:xfrm>
        </p:spPr>
        <p:txBody>
          <a:bodyPr>
            <a:normAutofit lnSpcReduction="10000"/>
          </a:bodyPr>
          <a:lstStyle/>
          <a:p>
            <a:r>
              <a:rPr lang="en-US" sz="1400" dirty="0" smtClean="0"/>
              <a:t>“Over </a:t>
            </a:r>
            <a:r>
              <a:rPr lang="en-US" sz="1400" dirty="0"/>
              <a:t>the Earth's equator, the magnetic field lines become almost horizontal, then return to connect back again at high latitudes. </a:t>
            </a:r>
          </a:p>
          <a:p>
            <a:r>
              <a:rPr lang="en-US" sz="1400" dirty="0" smtClean="0"/>
              <a:t>On </a:t>
            </a:r>
            <a:r>
              <a:rPr lang="en-US" sz="1400" dirty="0"/>
              <a:t>the dayside of the Earth, the magnetic </a:t>
            </a:r>
            <a:r>
              <a:rPr lang="en-US" sz="1400" dirty="0" smtClean="0"/>
              <a:t>field </a:t>
            </a:r>
            <a:r>
              <a:rPr lang="en-US" sz="1400" dirty="0"/>
              <a:t>is significantly compressed by the solar wind to a distance of approximately 65,000 </a:t>
            </a:r>
            <a:r>
              <a:rPr lang="en-US" sz="1400" dirty="0" smtClean="0"/>
              <a:t>km. </a:t>
            </a:r>
          </a:p>
          <a:p>
            <a:r>
              <a:rPr lang="en-US" sz="1400" dirty="0" smtClean="0"/>
              <a:t>The </a:t>
            </a:r>
            <a:r>
              <a:rPr lang="en-US" sz="1400" dirty="0"/>
              <a:t>Earth's bow shock is about 17 </a:t>
            </a:r>
            <a:r>
              <a:rPr lang="en-US" sz="1400" dirty="0" smtClean="0"/>
              <a:t>kilometers thick </a:t>
            </a:r>
            <a:r>
              <a:rPr lang="en-US" sz="1400" dirty="0"/>
              <a:t>and located about 90,000 </a:t>
            </a:r>
            <a:r>
              <a:rPr lang="en-US" sz="1400" dirty="0" smtClean="0"/>
              <a:t>km </a:t>
            </a:r>
            <a:r>
              <a:rPr lang="en-US" sz="1400" dirty="0"/>
              <a:t>from the </a:t>
            </a:r>
            <a:r>
              <a:rPr lang="en-US" sz="1400" dirty="0" smtClean="0"/>
              <a:t>Earth.</a:t>
            </a:r>
            <a:endParaRPr lang="en-US" sz="1400" dirty="0"/>
          </a:p>
          <a:p>
            <a:r>
              <a:rPr lang="en-US" sz="1400" dirty="0" smtClean="0"/>
              <a:t>The </a:t>
            </a:r>
            <a:r>
              <a:rPr lang="en-US" sz="1400" dirty="0"/>
              <a:t>magnetopause exists at a distance of several hundred </a:t>
            </a:r>
            <a:r>
              <a:rPr lang="en-US" sz="1400" dirty="0" smtClean="0"/>
              <a:t>km </a:t>
            </a:r>
            <a:r>
              <a:rPr lang="en-US" sz="1400" dirty="0"/>
              <a:t>off the surface of the earth. </a:t>
            </a:r>
            <a:endParaRPr lang="en-US" sz="1400" dirty="0" smtClean="0"/>
          </a:p>
          <a:p>
            <a:r>
              <a:rPr lang="en-US" sz="1400" dirty="0" smtClean="0"/>
              <a:t>The </a:t>
            </a:r>
            <a:r>
              <a:rPr lang="en-US" sz="1400" dirty="0"/>
              <a:t>Earth's magnetopause has been compared to a sieve, as it allows particles from the solar wind to enter. </a:t>
            </a:r>
            <a:endParaRPr lang="en-US" sz="1400" dirty="0" smtClean="0"/>
          </a:p>
          <a:p>
            <a:r>
              <a:rPr lang="en-US" sz="1400" dirty="0" smtClean="0"/>
              <a:t>On </a:t>
            </a:r>
            <a:r>
              <a:rPr lang="en-US" sz="1400" dirty="0"/>
              <a:t>the </a:t>
            </a:r>
            <a:r>
              <a:rPr lang="en-US" sz="1400" dirty="0" err="1"/>
              <a:t>nightside</a:t>
            </a:r>
            <a:r>
              <a:rPr lang="en-US" sz="1400" dirty="0"/>
              <a:t> of the earth, the magnetic field extends in the </a:t>
            </a:r>
            <a:r>
              <a:rPr lang="en-US" sz="1400" dirty="0" err="1"/>
              <a:t>magnetotail</a:t>
            </a:r>
            <a:r>
              <a:rPr lang="en-US" sz="1400" dirty="0"/>
              <a:t>, which is over 6,300,000 </a:t>
            </a:r>
            <a:r>
              <a:rPr lang="en-US" sz="1400" dirty="0" smtClean="0"/>
              <a:t>km in </a:t>
            </a:r>
            <a:r>
              <a:rPr lang="en-US" sz="1400" dirty="0"/>
              <a:t>length</a:t>
            </a:r>
            <a:r>
              <a:rPr lang="en-US" sz="1400" dirty="0" smtClean="0"/>
              <a:t>. </a:t>
            </a:r>
          </a:p>
          <a:p>
            <a:r>
              <a:rPr lang="en-US" sz="1400" dirty="0" smtClean="0"/>
              <a:t>The </a:t>
            </a:r>
            <a:r>
              <a:rPr lang="en-US" sz="1400" dirty="0"/>
              <a:t>Earth's </a:t>
            </a:r>
            <a:r>
              <a:rPr lang="en-US" sz="1400" dirty="0" err="1"/>
              <a:t>magnetotail</a:t>
            </a:r>
            <a:r>
              <a:rPr lang="en-US" sz="1400" dirty="0"/>
              <a:t> is the primary source of the polar </a:t>
            </a:r>
            <a:r>
              <a:rPr lang="en-US" sz="1400" dirty="0" smtClean="0"/>
              <a:t>aurora borealis/</a:t>
            </a:r>
            <a:r>
              <a:rPr lang="en-US" sz="1400" dirty="0" err="1" smtClean="0"/>
              <a:t>australis</a:t>
            </a:r>
            <a:r>
              <a:rPr lang="en-US" sz="1400" dirty="0" smtClean="0"/>
              <a:t>”</a:t>
            </a:r>
            <a:endParaRPr lang="en-US" sz="1400" dirty="0"/>
          </a:p>
          <a:p>
            <a:endParaRPr lang="en-US" sz="1400" dirty="0"/>
          </a:p>
        </p:txBody>
      </p:sp>
      <p:pic>
        <p:nvPicPr>
          <p:cNvPr id="19" name="Content Placeholder 18" descr="669px-Structure_of_the_magnetosphere_mod.svg.png"/>
          <p:cNvPicPr>
            <a:picLocks noGrp="1" noChangeAspect="1"/>
          </p:cNvPicPr>
          <p:nvPr>
            <p:ph sz="half" idx="2"/>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2272" b="-1861"/>
          <a:stretch/>
        </p:blipFill>
        <p:spPr>
          <a:xfrm>
            <a:off x="4797608" y="274638"/>
            <a:ext cx="4038600" cy="3231140"/>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636340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79008" cy="1143000"/>
          </a:xfrm>
        </p:spPr>
        <p:txBody>
          <a:bodyPr>
            <a:normAutofit fontScale="90000"/>
          </a:bodyPr>
          <a:lstStyle/>
          <a:p>
            <a:r>
              <a:rPr lang="en-US" dirty="0" smtClean="0"/>
              <a:t>Other Layers: Parts of the Magnetosphere</a:t>
            </a:r>
            <a:r>
              <a:rPr lang="en-US" sz="2700" dirty="0" smtClean="0"/>
              <a:t/>
            </a:r>
            <a:br>
              <a:rPr lang="en-US" sz="2700" dirty="0" smtClean="0"/>
            </a:br>
            <a:r>
              <a:rPr lang="en-US" sz="1600" dirty="0" err="1" smtClean="0">
                <a:solidFill>
                  <a:srgbClr val="800000"/>
                </a:solidFill>
              </a:rPr>
              <a:t>en.wikipedia.org</a:t>
            </a:r>
            <a:r>
              <a:rPr lang="en-US" sz="1600" dirty="0">
                <a:solidFill>
                  <a:srgbClr val="800000"/>
                </a:solidFill>
              </a:rPr>
              <a:t>/wiki</a:t>
            </a:r>
            <a:r>
              <a:rPr lang="en-US" sz="1600" dirty="0" smtClean="0">
                <a:solidFill>
                  <a:srgbClr val="800000"/>
                </a:solidFill>
              </a:rPr>
              <a:t>/magnetosphere</a:t>
            </a:r>
            <a:endParaRPr lang="en-US" sz="1600" dirty="0">
              <a:solidFill>
                <a:srgbClr val="800000"/>
              </a:solidFill>
            </a:endParaRPr>
          </a:p>
        </p:txBody>
      </p:sp>
      <p:sp>
        <p:nvSpPr>
          <p:cNvPr id="15" name="Content Placeholder 12"/>
          <p:cNvSpPr>
            <a:spLocks noGrp="1"/>
          </p:cNvSpPr>
          <p:nvPr>
            <p:ph sz="half" idx="1"/>
          </p:nvPr>
        </p:nvSpPr>
        <p:spPr>
          <a:xfrm>
            <a:off x="457200" y="1600200"/>
            <a:ext cx="4038600" cy="4525963"/>
          </a:xfrm>
        </p:spPr>
        <p:txBody>
          <a:bodyPr>
            <a:normAutofit lnSpcReduction="10000"/>
          </a:bodyPr>
          <a:lstStyle/>
          <a:p>
            <a:r>
              <a:rPr lang="en-US" sz="1400" dirty="0" smtClean="0"/>
              <a:t>“The </a:t>
            </a:r>
            <a:r>
              <a:rPr lang="en-US" sz="1400" dirty="0"/>
              <a:t>rounded, bullet-like shape represents the bow shock as the magnetosphere confronts solar winds. </a:t>
            </a:r>
            <a:endParaRPr lang="en-US" sz="1400" dirty="0" smtClean="0"/>
          </a:p>
          <a:p>
            <a:r>
              <a:rPr lang="en-US" sz="1400" dirty="0" smtClean="0"/>
              <a:t>The </a:t>
            </a:r>
            <a:r>
              <a:rPr lang="en-US" sz="1400" dirty="0"/>
              <a:t>area represented in gray, between the magnetosphere and the bow shock, is called the </a:t>
            </a:r>
            <a:r>
              <a:rPr lang="en-US" sz="1400" dirty="0" err="1"/>
              <a:t>magnetosheath</a:t>
            </a:r>
            <a:r>
              <a:rPr lang="en-US" sz="1400" dirty="0"/>
              <a:t>, while the magnetopause is the boundary between the magnetosphere and the </a:t>
            </a:r>
            <a:r>
              <a:rPr lang="en-US" sz="1400" dirty="0" err="1" smtClean="0"/>
              <a:t>magnetosheath</a:t>
            </a:r>
            <a:r>
              <a:rPr lang="en-US" sz="1400" dirty="0" smtClean="0"/>
              <a:t>.</a:t>
            </a:r>
            <a:endParaRPr lang="en-US" sz="1400" dirty="0"/>
          </a:p>
          <a:p>
            <a:r>
              <a:rPr lang="en-US" sz="1400" dirty="0" smtClean="0"/>
              <a:t>The </a:t>
            </a:r>
            <a:r>
              <a:rPr lang="en-US" sz="1400" dirty="0"/>
              <a:t>Earth's magnetosphere extends about 10 Earth radii toward the Sun and perhaps similar distances outward on the flanks. </a:t>
            </a:r>
            <a:endParaRPr lang="en-US" sz="1400" dirty="0" smtClean="0"/>
          </a:p>
          <a:p>
            <a:r>
              <a:rPr lang="en-US" sz="1400" dirty="0" smtClean="0"/>
              <a:t>The </a:t>
            </a:r>
            <a:r>
              <a:rPr lang="en-US" sz="1400" dirty="0" err="1"/>
              <a:t>magnetotail</a:t>
            </a:r>
            <a:r>
              <a:rPr lang="en-US" sz="1400" dirty="0"/>
              <a:t> is thought to extend as far as 1,000 Earth radii away from the Sun</a:t>
            </a:r>
            <a:r>
              <a:rPr lang="en-US" sz="1400" dirty="0" smtClean="0"/>
              <a:t>.</a:t>
            </a:r>
          </a:p>
          <a:p>
            <a:endParaRPr lang="en-US" sz="1400" dirty="0"/>
          </a:p>
          <a:p>
            <a:pPr marL="0" lvl="0" indent="0">
              <a:buNone/>
            </a:pPr>
            <a:r>
              <a:rPr lang="en-US" sz="1200" dirty="0" smtClean="0">
                <a:solidFill>
                  <a:srgbClr val="800000"/>
                </a:solidFill>
              </a:rPr>
              <a:t>		1</a:t>
            </a:r>
            <a:r>
              <a:rPr lang="en-US" sz="1200" dirty="0">
                <a:solidFill>
                  <a:srgbClr val="800000"/>
                </a:solidFill>
              </a:rPr>
              <a:t> : Bow shock</a:t>
            </a:r>
          </a:p>
          <a:p>
            <a:pPr marL="0" lvl="0" indent="0">
              <a:buNone/>
            </a:pPr>
            <a:r>
              <a:rPr lang="en-US" sz="1200" dirty="0" smtClean="0">
                <a:solidFill>
                  <a:srgbClr val="800000"/>
                </a:solidFill>
              </a:rPr>
              <a:t>		2</a:t>
            </a:r>
            <a:r>
              <a:rPr lang="en-US" sz="1200" dirty="0">
                <a:solidFill>
                  <a:srgbClr val="800000"/>
                </a:solidFill>
              </a:rPr>
              <a:t> : </a:t>
            </a:r>
            <a:r>
              <a:rPr lang="en-US" sz="1200" dirty="0" err="1">
                <a:solidFill>
                  <a:srgbClr val="800000"/>
                </a:solidFill>
              </a:rPr>
              <a:t>Magnetosheath</a:t>
            </a:r>
            <a:endParaRPr lang="en-US" sz="1200" dirty="0">
              <a:solidFill>
                <a:srgbClr val="800000"/>
              </a:solidFill>
            </a:endParaRPr>
          </a:p>
          <a:p>
            <a:pPr marL="0" lvl="0" indent="0">
              <a:buNone/>
            </a:pPr>
            <a:r>
              <a:rPr lang="en-US" sz="1200" dirty="0" smtClean="0">
                <a:solidFill>
                  <a:srgbClr val="800000"/>
                </a:solidFill>
              </a:rPr>
              <a:t>		3</a:t>
            </a:r>
            <a:r>
              <a:rPr lang="en-US" sz="1200" dirty="0">
                <a:solidFill>
                  <a:srgbClr val="800000"/>
                </a:solidFill>
              </a:rPr>
              <a:t> : Magnetopause</a:t>
            </a:r>
          </a:p>
          <a:p>
            <a:pPr marL="0" lvl="0" indent="0">
              <a:buNone/>
            </a:pPr>
            <a:r>
              <a:rPr lang="en-US" sz="1200" dirty="0" smtClean="0">
                <a:solidFill>
                  <a:srgbClr val="800000"/>
                </a:solidFill>
              </a:rPr>
              <a:t>		4</a:t>
            </a:r>
            <a:r>
              <a:rPr lang="en-US" sz="1200" dirty="0">
                <a:solidFill>
                  <a:srgbClr val="800000"/>
                </a:solidFill>
              </a:rPr>
              <a:t> : Magnetosphere</a:t>
            </a:r>
          </a:p>
          <a:p>
            <a:pPr marL="0" lvl="0" indent="0">
              <a:buNone/>
            </a:pPr>
            <a:r>
              <a:rPr lang="en-US" sz="1200" dirty="0" smtClean="0">
                <a:solidFill>
                  <a:srgbClr val="800000"/>
                </a:solidFill>
              </a:rPr>
              <a:t>		5</a:t>
            </a:r>
            <a:r>
              <a:rPr lang="en-US" sz="1200" dirty="0">
                <a:solidFill>
                  <a:srgbClr val="800000"/>
                </a:solidFill>
              </a:rPr>
              <a:t> : Northern tail lobe</a:t>
            </a:r>
          </a:p>
          <a:p>
            <a:pPr marL="0" lvl="0" indent="0">
              <a:buNone/>
            </a:pPr>
            <a:r>
              <a:rPr lang="en-US" sz="1200" dirty="0" smtClean="0">
                <a:solidFill>
                  <a:srgbClr val="800000"/>
                </a:solidFill>
              </a:rPr>
              <a:t>		6</a:t>
            </a:r>
            <a:r>
              <a:rPr lang="en-US" sz="1200" dirty="0">
                <a:solidFill>
                  <a:srgbClr val="800000"/>
                </a:solidFill>
              </a:rPr>
              <a:t> : Southern tail lobe</a:t>
            </a:r>
          </a:p>
          <a:p>
            <a:pPr marL="0" lvl="0" indent="0">
              <a:buNone/>
            </a:pPr>
            <a:r>
              <a:rPr lang="en-US" sz="1200" dirty="0" smtClean="0">
                <a:solidFill>
                  <a:srgbClr val="800000"/>
                </a:solidFill>
              </a:rPr>
              <a:t>		7</a:t>
            </a:r>
            <a:r>
              <a:rPr lang="en-US" sz="1200" dirty="0">
                <a:solidFill>
                  <a:srgbClr val="800000"/>
                </a:solidFill>
              </a:rPr>
              <a:t> : </a:t>
            </a:r>
            <a:r>
              <a:rPr lang="en-US" sz="1200" dirty="0" err="1" smtClean="0">
                <a:solidFill>
                  <a:srgbClr val="800000"/>
                </a:solidFill>
              </a:rPr>
              <a:t>Plasmasphere</a:t>
            </a:r>
            <a:r>
              <a:rPr lang="en-US" sz="1200" dirty="0" smtClean="0">
                <a:solidFill>
                  <a:srgbClr val="800000"/>
                </a:solidFill>
              </a:rPr>
              <a:t>”</a:t>
            </a:r>
            <a:endParaRPr lang="en-US" sz="1200" dirty="0">
              <a:solidFill>
                <a:srgbClr val="800000"/>
              </a:solidFill>
            </a:endParaRPr>
          </a:p>
          <a:p>
            <a:endParaRPr lang="en-US" sz="1400" dirty="0"/>
          </a:p>
        </p:txBody>
      </p:sp>
      <p:pic>
        <p:nvPicPr>
          <p:cNvPr id="17" name="Content Placeholder 16" descr="330px-Magnetosphere_Levels.svg.png"/>
          <p:cNvPicPr>
            <a:picLocks noGrp="1" noChangeAspect="1"/>
          </p:cNvPicPr>
          <p:nvPr>
            <p:ph sz="half" idx="2"/>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2383" b="-2383"/>
          <a:stretch>
            <a:fillRect/>
          </a:stretch>
        </p:blipFill>
        <p:spPr>
          <a:xfrm>
            <a:off x="4797608" y="1600145"/>
            <a:ext cx="4038600" cy="4525963"/>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672619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389566" y="274638"/>
            <a:ext cx="4297234" cy="1143000"/>
          </a:xfrm>
        </p:spPr>
        <p:txBody>
          <a:bodyPr>
            <a:normAutofit/>
          </a:bodyPr>
          <a:lstStyle/>
          <a:p>
            <a:r>
              <a:rPr lang="en-US" sz="2700" dirty="0" smtClean="0"/>
              <a:t>Aurorae Borealis / </a:t>
            </a:r>
            <a:r>
              <a:rPr lang="en-US" sz="2700" dirty="0" err="1" smtClean="0"/>
              <a:t>Australis</a:t>
            </a:r>
            <a:r>
              <a:rPr lang="en-US" sz="2700" dirty="0" smtClean="0"/>
              <a:t/>
            </a:r>
            <a:br>
              <a:rPr lang="en-US" sz="2700" dirty="0" smtClean="0"/>
            </a:br>
            <a:r>
              <a:rPr lang="en-US" sz="1600" dirty="0" err="1" smtClean="0">
                <a:solidFill>
                  <a:srgbClr val="800000"/>
                </a:solidFill>
              </a:rPr>
              <a:t>en.wikipedia.org</a:t>
            </a:r>
            <a:r>
              <a:rPr lang="en-US" sz="1600" dirty="0">
                <a:solidFill>
                  <a:srgbClr val="800000"/>
                </a:solidFill>
              </a:rPr>
              <a:t>/wiki</a:t>
            </a:r>
            <a:r>
              <a:rPr lang="en-US" sz="1600" dirty="0" smtClean="0">
                <a:solidFill>
                  <a:srgbClr val="800000"/>
                </a:solidFill>
              </a:rPr>
              <a:t>/Aurora_(astronomy)</a:t>
            </a:r>
            <a:endParaRPr lang="en-US" sz="1600" dirty="0">
              <a:solidFill>
                <a:srgbClr val="800000"/>
              </a:solidFill>
            </a:endParaRPr>
          </a:p>
        </p:txBody>
      </p:sp>
      <p:sp>
        <p:nvSpPr>
          <p:cNvPr id="15" name="Content Placeholder 12"/>
          <p:cNvSpPr>
            <a:spLocks noGrp="1"/>
          </p:cNvSpPr>
          <p:nvPr>
            <p:ph sz="half" idx="1"/>
          </p:nvPr>
        </p:nvSpPr>
        <p:spPr>
          <a:xfrm>
            <a:off x="111411" y="274638"/>
            <a:ext cx="4384390" cy="6583362"/>
          </a:xfrm>
        </p:spPr>
        <p:txBody>
          <a:bodyPr>
            <a:noAutofit/>
          </a:bodyPr>
          <a:lstStyle/>
          <a:p>
            <a:r>
              <a:rPr lang="en-US" sz="1600" dirty="0" smtClean="0"/>
              <a:t>“An </a:t>
            </a:r>
            <a:r>
              <a:rPr lang="en-US" sz="1600" dirty="0"/>
              <a:t>aurora (plural: aurorae or auroras; from the Latin word aurora, "sunrise" or the Roman goddess of dawn) is a natural light display in the sky particularly in the high latitude (Arctic and Antarctic) regions, caused by the collision of energetic charged particles with atoms in the high altitude atmosphere (thermosphere)</a:t>
            </a:r>
            <a:r>
              <a:rPr lang="en-US" sz="1600" dirty="0" smtClean="0"/>
              <a:t>.</a:t>
            </a:r>
          </a:p>
          <a:p>
            <a:r>
              <a:rPr lang="en-US" sz="1600" dirty="0" smtClean="0"/>
              <a:t>The </a:t>
            </a:r>
            <a:r>
              <a:rPr lang="en-US" sz="1600" dirty="0"/>
              <a:t>charged particles originate in the magnetosphere and solar wind and, on Earth, are directed by the Earth's magnetic field into the atmosphere. </a:t>
            </a:r>
            <a:endParaRPr lang="en-US" sz="1600" dirty="0" smtClean="0"/>
          </a:p>
          <a:p>
            <a:r>
              <a:rPr lang="en-US" sz="1600" dirty="0" smtClean="0"/>
              <a:t>Most </a:t>
            </a:r>
            <a:r>
              <a:rPr lang="en-US" sz="1600" dirty="0"/>
              <a:t>aurorae occur in a band known as the </a:t>
            </a:r>
            <a:r>
              <a:rPr lang="en-US" sz="1600" dirty="0" err="1"/>
              <a:t>auroral</a:t>
            </a:r>
            <a:r>
              <a:rPr lang="en-US" sz="1600" dirty="0"/>
              <a:t> </a:t>
            </a:r>
            <a:r>
              <a:rPr lang="en-US" sz="1600" dirty="0" smtClean="0"/>
              <a:t>oval, which </a:t>
            </a:r>
            <a:r>
              <a:rPr lang="en-US" sz="1600" dirty="0"/>
              <a:t>is typically 3° to 6° in latitudinal extent and at all local times or longitudes. </a:t>
            </a:r>
            <a:endParaRPr lang="en-US" sz="1600" dirty="0" smtClean="0"/>
          </a:p>
          <a:p>
            <a:r>
              <a:rPr lang="en-US" sz="1600" dirty="0" smtClean="0"/>
              <a:t>The </a:t>
            </a:r>
            <a:r>
              <a:rPr lang="en-US" sz="1600" dirty="0" err="1"/>
              <a:t>auroral</a:t>
            </a:r>
            <a:r>
              <a:rPr lang="en-US" sz="1600" dirty="0"/>
              <a:t> zone is typically 10° to 20° from the magnetic pole defined by the axis of the Earth's magnetic dipole. </a:t>
            </a:r>
            <a:endParaRPr lang="en-US" sz="1600" dirty="0" smtClean="0"/>
          </a:p>
          <a:p>
            <a:r>
              <a:rPr lang="en-US" sz="1600" dirty="0" smtClean="0"/>
              <a:t>During </a:t>
            </a:r>
            <a:r>
              <a:rPr lang="en-US" sz="1600" dirty="0"/>
              <a:t>a geomagnetic storm, the </a:t>
            </a:r>
            <a:r>
              <a:rPr lang="en-US" sz="1600" dirty="0" err="1"/>
              <a:t>auroral</a:t>
            </a:r>
            <a:r>
              <a:rPr lang="en-US" sz="1600" dirty="0"/>
              <a:t> zone expands to lower latitudes. </a:t>
            </a:r>
            <a:endParaRPr lang="en-US" sz="1600" dirty="0" smtClean="0"/>
          </a:p>
          <a:p>
            <a:r>
              <a:rPr lang="en-US" sz="1600" dirty="0"/>
              <a:t>In northern latitudes, the effect is known as the aurora borealis (or the northern lights</a:t>
            </a:r>
            <a:r>
              <a:rPr lang="en-US" sz="1600" dirty="0" smtClean="0"/>
              <a:t>)</a:t>
            </a:r>
          </a:p>
          <a:p>
            <a:r>
              <a:rPr lang="en-US" sz="1600" dirty="0" smtClean="0"/>
              <a:t> Its </a:t>
            </a:r>
            <a:r>
              <a:rPr lang="en-US" sz="1600" dirty="0"/>
              <a:t>southern </a:t>
            </a:r>
            <a:r>
              <a:rPr lang="en-US" sz="1600" dirty="0" smtClean="0"/>
              <a:t>counterpart</a:t>
            </a:r>
            <a:r>
              <a:rPr lang="en-US" sz="1600" dirty="0"/>
              <a:t> </a:t>
            </a:r>
            <a:r>
              <a:rPr lang="en-US" sz="1600" dirty="0" smtClean="0"/>
              <a:t>is the </a:t>
            </a:r>
            <a:r>
              <a:rPr lang="en-US" sz="1600" dirty="0"/>
              <a:t>aurora </a:t>
            </a:r>
            <a:r>
              <a:rPr lang="en-US" sz="1600" dirty="0" err="1"/>
              <a:t>australis</a:t>
            </a:r>
            <a:r>
              <a:rPr lang="en-US" sz="1600" dirty="0"/>
              <a:t> (or the southern lights</a:t>
            </a:r>
            <a:r>
              <a:rPr lang="en-US" sz="1600" dirty="0" smtClean="0"/>
              <a:t>) “</a:t>
            </a:r>
            <a:endParaRPr lang="en-US" sz="1600" dirty="0"/>
          </a:p>
        </p:txBody>
      </p:sp>
      <p:pic>
        <p:nvPicPr>
          <p:cNvPr id="4" name="Content Placeholder 3" descr="570px-Aurora_Borealis_Poster.jpg"/>
          <p:cNvPicPr>
            <a:picLocks noGrp="1" noChangeAspect="1"/>
          </p:cNvPicPr>
          <p:nvPr>
            <p:ph sz="half" idx="2"/>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3036" r="3036"/>
          <a:stretch>
            <a:fillRect/>
          </a:stretch>
        </p:blipFill>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642375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389983" y="274638"/>
            <a:ext cx="4551748" cy="1143000"/>
          </a:xfrm>
        </p:spPr>
        <p:txBody>
          <a:bodyPr>
            <a:normAutofit fontScale="90000"/>
          </a:bodyPr>
          <a:lstStyle/>
          <a:p>
            <a:r>
              <a:rPr lang="en-US" dirty="0" smtClean="0"/>
              <a:t>Other Layers: </a:t>
            </a:r>
            <a:br>
              <a:rPr lang="en-US" dirty="0" smtClean="0"/>
            </a:br>
            <a:r>
              <a:rPr lang="en-US" sz="3100" dirty="0" smtClean="0"/>
              <a:t>Planetary Boundary Layer</a:t>
            </a:r>
            <a:r>
              <a:rPr lang="en-US" dirty="0" smtClean="0"/>
              <a:t/>
            </a:r>
            <a:br>
              <a:rPr lang="en-US" dirty="0" smtClean="0"/>
            </a:br>
            <a:r>
              <a:rPr lang="en-US" sz="1600" dirty="0" err="1" smtClean="0">
                <a:solidFill>
                  <a:srgbClr val="800000"/>
                </a:solidFill>
              </a:rPr>
              <a:t>en.wikipedia.org</a:t>
            </a:r>
            <a:r>
              <a:rPr lang="en-US" sz="1600" dirty="0">
                <a:solidFill>
                  <a:srgbClr val="800000"/>
                </a:solidFill>
              </a:rPr>
              <a:t>/wiki/</a:t>
            </a:r>
            <a:r>
              <a:rPr lang="en-US" sz="1600" dirty="0" err="1">
                <a:solidFill>
                  <a:srgbClr val="800000"/>
                </a:solidFill>
              </a:rPr>
              <a:t>Atmosphere_of_Earth</a:t>
            </a:r>
            <a:endParaRPr lang="en-US" sz="1600" dirty="0">
              <a:solidFill>
                <a:srgbClr val="800000"/>
              </a:solidFill>
            </a:endParaRPr>
          </a:p>
        </p:txBody>
      </p:sp>
      <p:sp>
        <p:nvSpPr>
          <p:cNvPr id="3" name="Content Placeholder 2"/>
          <p:cNvSpPr>
            <a:spLocks noGrp="1"/>
          </p:cNvSpPr>
          <p:nvPr>
            <p:ph sz="half" idx="1"/>
          </p:nvPr>
        </p:nvSpPr>
        <p:spPr>
          <a:xfrm>
            <a:off x="133692" y="304112"/>
            <a:ext cx="4389565" cy="6101330"/>
          </a:xfrm>
        </p:spPr>
        <p:txBody>
          <a:bodyPr>
            <a:noAutofit/>
          </a:bodyPr>
          <a:lstStyle/>
          <a:p>
            <a:r>
              <a:rPr lang="en-US" sz="1600" dirty="0" smtClean="0"/>
              <a:t>“The </a:t>
            </a:r>
            <a:r>
              <a:rPr lang="en-US" sz="1600" dirty="0"/>
              <a:t>planetary boundary </a:t>
            </a:r>
            <a:r>
              <a:rPr lang="en-US" sz="1600" dirty="0" smtClean="0"/>
              <a:t>layer (PBL) </a:t>
            </a:r>
            <a:r>
              <a:rPr lang="en-US" sz="1600" dirty="0"/>
              <a:t>is the part of the troposphere that is closest to Earth's surface and is directly affected by it, mainly through turbulent diffusion</a:t>
            </a:r>
            <a:r>
              <a:rPr lang="en-US" sz="1600" dirty="0" smtClean="0"/>
              <a:t>.</a:t>
            </a:r>
          </a:p>
          <a:p>
            <a:r>
              <a:rPr lang="en-US" sz="1600" dirty="0" smtClean="0"/>
              <a:t> </a:t>
            </a:r>
            <a:r>
              <a:rPr lang="en-US" sz="1600" dirty="0"/>
              <a:t>During the day the planetary boundary layer usually is well-mixed, whereas at night it becomes stably stratified with weak or intermittent mixing. </a:t>
            </a:r>
            <a:endParaRPr lang="en-US" sz="1600" dirty="0" smtClean="0"/>
          </a:p>
          <a:p>
            <a:r>
              <a:rPr lang="en-US" sz="1600" dirty="0" smtClean="0"/>
              <a:t>The </a:t>
            </a:r>
            <a:r>
              <a:rPr lang="en-US" sz="1600" dirty="0"/>
              <a:t>depth of the planetary boundary layer ranges from as little as about 100 meters on clear, calm nights to 3000 m or more during the afternoon in dry regions</a:t>
            </a:r>
            <a:r>
              <a:rPr lang="en-US" sz="1600" dirty="0" smtClean="0"/>
              <a:t>.</a:t>
            </a:r>
          </a:p>
          <a:p>
            <a:r>
              <a:rPr lang="en-US" sz="1600" dirty="0" smtClean="0"/>
              <a:t>In the PBL,  </a:t>
            </a:r>
            <a:r>
              <a:rPr lang="en-US" sz="1600" dirty="0"/>
              <a:t>physical quantities such as flow velocity, temperature, moisture, etc., display rapid fluctuations (turbulence) and vertical mixing is strong. </a:t>
            </a:r>
            <a:endParaRPr lang="en-US" sz="1600" dirty="0" smtClean="0"/>
          </a:p>
          <a:p>
            <a:r>
              <a:rPr lang="en-US" sz="1600" dirty="0" smtClean="0"/>
              <a:t>Above </a:t>
            </a:r>
            <a:r>
              <a:rPr lang="en-US" sz="1600" dirty="0"/>
              <a:t>the PBL is the "free atmosphere" where the wind is approximately geostrophic (parallel to the isobars) while within the PBL the wind is affected by surface drag and turns across the isobars. </a:t>
            </a:r>
            <a:endParaRPr lang="en-US" sz="1600" dirty="0" smtClean="0"/>
          </a:p>
          <a:p>
            <a:r>
              <a:rPr lang="en-US" sz="1600" dirty="0" smtClean="0"/>
              <a:t>The </a:t>
            </a:r>
            <a:r>
              <a:rPr lang="en-US" sz="1600" dirty="0"/>
              <a:t>free atmosphere is usually </a:t>
            </a:r>
            <a:r>
              <a:rPr lang="en-US" sz="1600" dirty="0" err="1"/>
              <a:t>nonturbulent</a:t>
            </a:r>
            <a:r>
              <a:rPr lang="en-US" sz="1600" dirty="0"/>
              <a:t>, or only intermittently turbulent</a:t>
            </a:r>
            <a:r>
              <a:rPr lang="en-US" sz="1600" dirty="0" smtClean="0"/>
              <a:t>.”</a:t>
            </a:r>
            <a:endParaRPr lang="en-US" sz="1600" dirty="0"/>
          </a:p>
          <a:p>
            <a:endParaRPr lang="en-US" sz="1600" dirty="0" smtClean="0"/>
          </a:p>
          <a:p>
            <a:endParaRPr lang="en-US" sz="1600" dirty="0"/>
          </a:p>
          <a:p>
            <a:endParaRPr lang="en-US" sz="1600" dirty="0"/>
          </a:p>
        </p:txBody>
      </p:sp>
      <p:pic>
        <p:nvPicPr>
          <p:cNvPr id="8" name="Content Placeholder 7" descr="Screen Shot 2013-11-17 at 2.54.21 PM.png"/>
          <p:cNvPicPr>
            <a:picLocks noGrp="1" noChangeAspect="1"/>
          </p:cNvPicPr>
          <p:nvPr>
            <p:ph sz="half" idx="2"/>
          </p:nvPr>
        </p:nvPicPr>
        <p:blipFill rotWithShape="1">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2670" b="-336"/>
          <a:stretch/>
        </p:blipFill>
        <p:spPr>
          <a:xfrm>
            <a:off x="4648200" y="1624865"/>
            <a:ext cx="4038600" cy="2624134"/>
          </a:xfrm>
        </p:spPr>
      </p:pic>
      <p:sp>
        <p:nvSpPr>
          <p:cNvPr id="9" name="TextBox 8"/>
          <p:cNvSpPr txBox="1"/>
          <p:nvPr/>
        </p:nvSpPr>
        <p:spPr>
          <a:xfrm>
            <a:off x="4892985" y="4557214"/>
            <a:ext cx="3651064" cy="646331"/>
          </a:xfrm>
          <a:prstGeom prst="rect">
            <a:avLst/>
          </a:prstGeom>
          <a:noFill/>
        </p:spPr>
        <p:txBody>
          <a:bodyPr wrap="square" rtlCol="0">
            <a:spAutoFit/>
          </a:bodyPr>
          <a:lstStyle/>
          <a:p>
            <a:pPr algn="ctr"/>
            <a:r>
              <a:rPr lang="en-US" dirty="0" smtClean="0">
                <a:solidFill>
                  <a:srgbClr val="800000"/>
                </a:solidFill>
                <a:latin typeface="Helvetica Neue Light"/>
                <a:cs typeface="Helvetica Neue Light"/>
              </a:rPr>
              <a:t>Depiction of the location of the PBL on a sunny day</a:t>
            </a:r>
            <a:endParaRPr lang="en-US" dirty="0">
              <a:solidFill>
                <a:srgbClr val="800000"/>
              </a:solidFill>
              <a:latin typeface="Helvetica Neue Light"/>
              <a:cs typeface="Helvetica Neue Ligh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971511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495800" y="274638"/>
            <a:ext cx="4191000" cy="1143000"/>
          </a:xfrm>
        </p:spPr>
        <p:txBody>
          <a:bodyPr>
            <a:normAutofit fontScale="90000"/>
          </a:bodyPr>
          <a:lstStyle/>
          <a:p>
            <a:r>
              <a:rPr lang="en-US" dirty="0" smtClean="0"/>
              <a:t>Parts of </a:t>
            </a:r>
            <a:r>
              <a:rPr lang="en-US" dirty="0"/>
              <a:t>the </a:t>
            </a:r>
            <a:r>
              <a:rPr lang="en-US" dirty="0" smtClean="0"/>
              <a:t>Atmosphere-I</a:t>
            </a:r>
            <a:r>
              <a:rPr lang="en-US" dirty="0"/>
              <a:t/>
            </a:r>
            <a:br>
              <a:rPr lang="en-US" dirty="0"/>
            </a:br>
            <a:r>
              <a:rPr lang="en-US" sz="1600" dirty="0">
                <a:solidFill>
                  <a:srgbClr val="800000"/>
                </a:solidFill>
              </a:rPr>
              <a:t>http://</a:t>
            </a:r>
            <a:r>
              <a:rPr lang="en-US" sz="1600" dirty="0" err="1">
                <a:solidFill>
                  <a:srgbClr val="800000"/>
                </a:solidFill>
              </a:rPr>
              <a:t>en.wikipedia.org</a:t>
            </a:r>
            <a:r>
              <a:rPr lang="en-US" sz="1600" dirty="0">
                <a:solidFill>
                  <a:srgbClr val="800000"/>
                </a:solidFill>
              </a:rPr>
              <a:t>/wiki/</a:t>
            </a:r>
            <a:r>
              <a:rPr lang="en-US" sz="1600" dirty="0" err="1">
                <a:solidFill>
                  <a:srgbClr val="800000"/>
                </a:solidFill>
              </a:rPr>
              <a:t>Atmosphere_of_Earth</a:t>
            </a:r>
            <a:endParaRPr lang="en-US" sz="1600" dirty="0">
              <a:solidFill>
                <a:srgbClr val="800000"/>
              </a:solidFill>
            </a:endParaRPr>
          </a:p>
        </p:txBody>
      </p:sp>
      <p:pic>
        <p:nvPicPr>
          <p:cNvPr id="7" name="Content Placeholder 6" descr="Screen Shot 2013-11-15 at 3.03.53 PM.png"/>
          <p:cNvPicPr>
            <a:picLocks noGrp="1" noChangeAspect="1"/>
          </p:cNvPicPr>
          <p:nvPr>
            <p:ph sz="half" idx="2"/>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8101" b="-8101"/>
          <a:stretch>
            <a:fillRect/>
          </a:stretch>
        </p:blipFill>
        <p:spPr/>
      </p:pic>
      <p:sp>
        <p:nvSpPr>
          <p:cNvPr id="2" name="Content Placeholder 1"/>
          <p:cNvSpPr>
            <a:spLocks noGrp="1"/>
          </p:cNvSpPr>
          <p:nvPr>
            <p:ph sz="half" idx="1"/>
          </p:nvPr>
        </p:nvSpPr>
        <p:spPr>
          <a:xfrm>
            <a:off x="155974" y="304112"/>
            <a:ext cx="4492226" cy="6079050"/>
          </a:xfrm>
        </p:spPr>
        <p:txBody>
          <a:bodyPr>
            <a:noAutofit/>
          </a:bodyPr>
          <a:lstStyle/>
          <a:p>
            <a:r>
              <a:rPr lang="en-US" sz="1600" dirty="0" smtClean="0"/>
              <a:t>“The </a:t>
            </a:r>
            <a:r>
              <a:rPr lang="en-US" sz="1600" dirty="0"/>
              <a:t>average atmospheric pressure at sea level is 1 standard atmosphere (</a:t>
            </a:r>
            <a:r>
              <a:rPr lang="en-US" sz="1600" dirty="0" err="1"/>
              <a:t>atm</a:t>
            </a:r>
            <a:r>
              <a:rPr lang="en-US" sz="1600" dirty="0"/>
              <a:t>)=101.3 </a:t>
            </a:r>
            <a:r>
              <a:rPr lang="en-US" sz="1600" dirty="0" err="1"/>
              <a:t>kPa</a:t>
            </a:r>
            <a:r>
              <a:rPr lang="en-US" sz="1600" dirty="0"/>
              <a:t> (kilopascals)=14.7 psi (pounds per square inch)=760 </a:t>
            </a:r>
            <a:r>
              <a:rPr lang="en-US" sz="1600" dirty="0" err="1"/>
              <a:t>torr</a:t>
            </a:r>
            <a:r>
              <a:rPr lang="en-US" sz="1600" dirty="0"/>
              <a:t>=29.92 inches of </a:t>
            </a:r>
            <a:r>
              <a:rPr lang="en-US" sz="1600" dirty="0" smtClean="0"/>
              <a:t>Hg. </a:t>
            </a:r>
          </a:p>
          <a:p>
            <a:r>
              <a:rPr lang="en-US" sz="1600" dirty="0" smtClean="0"/>
              <a:t>The </a:t>
            </a:r>
            <a:r>
              <a:rPr lang="en-US" sz="1600" dirty="0"/>
              <a:t>mass of Earth's atmosphere is distributed approximately as follows</a:t>
            </a:r>
            <a:r>
              <a:rPr lang="en-US" sz="1600" dirty="0" smtClean="0"/>
              <a:t>:</a:t>
            </a:r>
            <a:endParaRPr lang="en-US" sz="1600" dirty="0"/>
          </a:p>
          <a:p>
            <a:pPr lvl="1"/>
            <a:r>
              <a:rPr lang="en-US" sz="1600" dirty="0" smtClean="0">
                <a:solidFill>
                  <a:srgbClr val="800000"/>
                </a:solidFill>
              </a:rPr>
              <a:t>50</a:t>
            </a:r>
            <a:r>
              <a:rPr lang="en-US" sz="1600" dirty="0">
                <a:solidFill>
                  <a:srgbClr val="800000"/>
                </a:solidFill>
              </a:rPr>
              <a:t>% is below 5.6 km </a:t>
            </a:r>
            <a:endParaRPr lang="en-US" sz="1600" dirty="0" smtClean="0">
              <a:solidFill>
                <a:srgbClr val="800000"/>
              </a:solidFill>
            </a:endParaRPr>
          </a:p>
          <a:p>
            <a:pPr lvl="1"/>
            <a:r>
              <a:rPr lang="en-US" sz="1600" dirty="0" smtClean="0">
                <a:solidFill>
                  <a:srgbClr val="800000"/>
                </a:solidFill>
              </a:rPr>
              <a:t>90</a:t>
            </a:r>
            <a:r>
              <a:rPr lang="en-US" sz="1600" dirty="0">
                <a:solidFill>
                  <a:srgbClr val="800000"/>
                </a:solidFill>
              </a:rPr>
              <a:t>% is below 16 </a:t>
            </a:r>
            <a:r>
              <a:rPr lang="en-US" sz="1600" dirty="0" smtClean="0">
                <a:solidFill>
                  <a:srgbClr val="800000"/>
                </a:solidFill>
              </a:rPr>
              <a:t>km</a:t>
            </a:r>
          </a:p>
          <a:p>
            <a:pPr lvl="1"/>
            <a:r>
              <a:rPr lang="en-US" sz="1600" dirty="0" smtClean="0">
                <a:solidFill>
                  <a:srgbClr val="800000"/>
                </a:solidFill>
              </a:rPr>
              <a:t>9.99997</a:t>
            </a:r>
            <a:r>
              <a:rPr lang="en-US" sz="1600" dirty="0">
                <a:solidFill>
                  <a:srgbClr val="800000"/>
                </a:solidFill>
              </a:rPr>
              <a:t>% is below 100 </a:t>
            </a:r>
            <a:r>
              <a:rPr lang="en-US" sz="1600" dirty="0" smtClean="0">
                <a:solidFill>
                  <a:srgbClr val="800000"/>
                </a:solidFill>
              </a:rPr>
              <a:t>km)</a:t>
            </a:r>
            <a:r>
              <a:rPr lang="en-US" sz="1600" dirty="0">
                <a:solidFill>
                  <a:srgbClr val="800000"/>
                </a:solidFill>
              </a:rPr>
              <a:t>, the </a:t>
            </a:r>
            <a:r>
              <a:rPr lang="en-US" sz="1600" dirty="0" err="1">
                <a:solidFill>
                  <a:srgbClr val="800000"/>
                </a:solidFill>
              </a:rPr>
              <a:t>Kármán</a:t>
            </a:r>
            <a:r>
              <a:rPr lang="en-US" sz="1600" dirty="0">
                <a:solidFill>
                  <a:srgbClr val="800000"/>
                </a:solidFill>
              </a:rPr>
              <a:t> </a:t>
            </a:r>
            <a:r>
              <a:rPr lang="en-US" sz="1600" dirty="0" smtClean="0">
                <a:solidFill>
                  <a:srgbClr val="800000"/>
                </a:solidFill>
              </a:rPr>
              <a:t>line</a:t>
            </a:r>
            <a:r>
              <a:rPr lang="en-US" sz="1600" dirty="0">
                <a:solidFill>
                  <a:srgbClr val="800000"/>
                </a:solidFill>
              </a:rPr>
              <a:t> </a:t>
            </a:r>
            <a:r>
              <a:rPr lang="en-US" sz="1600" dirty="0" smtClean="0">
                <a:solidFill>
                  <a:srgbClr val="800000"/>
                </a:solidFill>
              </a:rPr>
              <a:t>(By </a:t>
            </a:r>
            <a:r>
              <a:rPr lang="en-US" sz="1600" dirty="0">
                <a:solidFill>
                  <a:srgbClr val="800000"/>
                </a:solidFill>
              </a:rPr>
              <a:t>international convention, this marks the beginning of </a:t>
            </a:r>
            <a:r>
              <a:rPr lang="en-US" sz="1600" dirty="0" smtClean="0">
                <a:solidFill>
                  <a:srgbClr val="800000"/>
                </a:solidFill>
              </a:rPr>
              <a:t>space)</a:t>
            </a:r>
          </a:p>
          <a:p>
            <a:pPr marL="347663" lvl="1" indent="-347663">
              <a:buFont typeface="Arial"/>
              <a:buChar char="•"/>
            </a:pPr>
            <a:r>
              <a:rPr lang="en-US" sz="1600" dirty="0"/>
              <a:t>If the atmosphere had a uniform density, it would terminate abruptly at an altitude of 8.50 </a:t>
            </a:r>
            <a:r>
              <a:rPr lang="en-US" sz="1600" dirty="0" smtClean="0"/>
              <a:t>km</a:t>
            </a:r>
          </a:p>
          <a:p>
            <a:pPr marL="347663" lvl="1" indent="-347663">
              <a:buFont typeface="Arial"/>
              <a:buChar char="•"/>
            </a:pPr>
            <a:r>
              <a:rPr lang="en-US" sz="1600" dirty="0" smtClean="0"/>
              <a:t>It </a:t>
            </a:r>
            <a:r>
              <a:rPr lang="en-US" sz="1600" dirty="0"/>
              <a:t>actually decreases exponentially with altitude, dropping by half every 5.6 </a:t>
            </a:r>
            <a:r>
              <a:rPr lang="en-US" sz="1600" dirty="0" smtClean="0"/>
              <a:t>km </a:t>
            </a:r>
            <a:r>
              <a:rPr lang="en-US" sz="1600" dirty="0"/>
              <a:t>or by a factor of 1/e every 7.64 </a:t>
            </a:r>
            <a:r>
              <a:rPr lang="en-US" sz="1600" dirty="0" smtClean="0"/>
              <a:t>km, </a:t>
            </a:r>
            <a:r>
              <a:rPr lang="en-US" sz="1600" dirty="0"/>
              <a:t>the average scale height of the atmosphere below 70 </a:t>
            </a:r>
            <a:r>
              <a:rPr lang="en-US" sz="1600" dirty="0" smtClean="0"/>
              <a:t>km. </a:t>
            </a:r>
          </a:p>
          <a:p>
            <a:pPr marL="347663" lvl="1" indent="-347663">
              <a:buFont typeface="Arial"/>
              <a:buChar char="•"/>
            </a:pPr>
            <a:r>
              <a:rPr lang="en-US" sz="1600" dirty="0" smtClean="0"/>
              <a:t>However</a:t>
            </a:r>
            <a:r>
              <a:rPr lang="en-US" sz="1600" dirty="0"/>
              <a:t>, the atmosphere is more accurately modeled with a customized equation for each layer that takes gradients of temperature, molecular composition, solar radiation and gravity into account</a:t>
            </a:r>
            <a:r>
              <a:rPr lang="en-US" sz="1600" dirty="0" smtClean="0"/>
              <a:t>.”</a:t>
            </a:r>
            <a:endParaRPr lang="en-US" sz="1600" dirty="0"/>
          </a:p>
          <a:p>
            <a:pPr marL="4763" lvl="1" indent="0">
              <a:buNone/>
            </a:pPr>
            <a:endParaRPr lang="en-US" sz="1600"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279823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Parts of </a:t>
            </a:r>
            <a:r>
              <a:rPr lang="en-US" dirty="0"/>
              <a:t>the </a:t>
            </a:r>
            <a:r>
              <a:rPr lang="en-US" dirty="0" smtClean="0"/>
              <a:t>Atmosphere-II</a:t>
            </a:r>
            <a:r>
              <a:rPr lang="en-US" dirty="0"/>
              <a:t/>
            </a:r>
            <a:br>
              <a:rPr lang="en-US" dirty="0"/>
            </a:br>
            <a:r>
              <a:rPr lang="en-US" sz="1600" dirty="0">
                <a:solidFill>
                  <a:srgbClr val="800000"/>
                </a:solidFill>
              </a:rPr>
              <a:t>http://</a:t>
            </a:r>
            <a:r>
              <a:rPr lang="en-US" sz="1600" dirty="0" err="1">
                <a:solidFill>
                  <a:srgbClr val="800000"/>
                </a:solidFill>
              </a:rPr>
              <a:t>en.wikipedia.org</a:t>
            </a:r>
            <a:r>
              <a:rPr lang="en-US" sz="1600" dirty="0">
                <a:solidFill>
                  <a:srgbClr val="800000"/>
                </a:solidFill>
              </a:rPr>
              <a:t>/wiki/</a:t>
            </a:r>
            <a:r>
              <a:rPr lang="en-US" sz="1600" dirty="0" err="1">
                <a:solidFill>
                  <a:srgbClr val="800000"/>
                </a:solidFill>
              </a:rPr>
              <a:t>Atmosphere_of_Earth</a:t>
            </a:r>
            <a:endParaRPr lang="en-US" sz="1600" dirty="0">
              <a:solidFill>
                <a:srgbClr val="800000"/>
              </a:solidFill>
            </a:endParaRPr>
          </a:p>
        </p:txBody>
      </p:sp>
      <p:pic>
        <p:nvPicPr>
          <p:cNvPr id="7" name="Content Placeholder 6" descr="Screen Shot 2013-11-15 at 3.03.53 PM.png"/>
          <p:cNvPicPr>
            <a:picLocks noGrp="1" noChangeAspect="1"/>
          </p:cNvPicPr>
          <p:nvPr>
            <p:ph sz="half" idx="2"/>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8101" b="-8101"/>
          <a:stretch>
            <a:fillRect/>
          </a:stretch>
        </p:blipFill>
        <p:spPr/>
      </p:pic>
      <p:sp>
        <p:nvSpPr>
          <p:cNvPr id="3" name="Content Placeholder 2"/>
          <p:cNvSpPr>
            <a:spLocks noGrp="1"/>
          </p:cNvSpPr>
          <p:nvPr>
            <p:ph sz="half" idx="1"/>
          </p:nvPr>
        </p:nvSpPr>
        <p:spPr/>
        <p:txBody>
          <a:bodyPr>
            <a:noAutofit/>
          </a:bodyPr>
          <a:lstStyle/>
          <a:p>
            <a:pPr marL="0" indent="0">
              <a:buNone/>
            </a:pPr>
            <a:r>
              <a:rPr lang="en-US" sz="1600" dirty="0">
                <a:solidFill>
                  <a:schemeClr val="tx1"/>
                </a:solidFill>
              </a:rPr>
              <a:t>Temperature and speed of sound</a:t>
            </a:r>
          </a:p>
          <a:p>
            <a:r>
              <a:rPr lang="en-US" sz="1400" dirty="0" smtClean="0"/>
              <a:t>“Temperature </a:t>
            </a:r>
            <a:r>
              <a:rPr lang="en-US" sz="1400" dirty="0"/>
              <a:t>decreases with altitude starting at sea </a:t>
            </a:r>
            <a:r>
              <a:rPr lang="en-US" sz="1400" dirty="0" smtClean="0"/>
              <a:t>level through the troposphere</a:t>
            </a:r>
          </a:p>
          <a:p>
            <a:r>
              <a:rPr lang="en-US" sz="1400" dirty="0" smtClean="0"/>
              <a:t>In </a:t>
            </a:r>
            <a:r>
              <a:rPr lang="en-US" sz="1400" dirty="0"/>
              <a:t>the </a:t>
            </a:r>
            <a:r>
              <a:rPr lang="en-US" sz="1400" dirty="0" smtClean="0"/>
              <a:t>stratosphere </a:t>
            </a:r>
            <a:r>
              <a:rPr lang="en-US" sz="1400" dirty="0"/>
              <a:t>starting above about 20 </a:t>
            </a:r>
            <a:r>
              <a:rPr lang="en-US" sz="1400" dirty="0" smtClean="0"/>
              <a:t>km</a:t>
            </a:r>
            <a:r>
              <a:rPr lang="en-US" sz="1400" dirty="0"/>
              <a:t> </a:t>
            </a:r>
            <a:r>
              <a:rPr lang="en-US" sz="1400" dirty="0" smtClean="0"/>
              <a:t>after an initial isothermal layer, </a:t>
            </a:r>
            <a:r>
              <a:rPr lang="en-US" sz="1400" dirty="0"/>
              <a:t>the temperature increases with </a:t>
            </a:r>
            <a:r>
              <a:rPr lang="en-US" sz="1400" dirty="0" smtClean="0"/>
              <a:t>height</a:t>
            </a:r>
          </a:p>
          <a:p>
            <a:r>
              <a:rPr lang="en-US" sz="1400" dirty="0" smtClean="0"/>
              <a:t>This is due </a:t>
            </a:r>
            <a:r>
              <a:rPr lang="en-US" sz="1400" dirty="0"/>
              <a:t>to heating within the ozone layer caused by capture of significant ultraviolet radiation from the Sun by the </a:t>
            </a:r>
            <a:r>
              <a:rPr lang="en-US" sz="1400" dirty="0" err="1"/>
              <a:t>dioxygen</a:t>
            </a:r>
            <a:r>
              <a:rPr lang="en-US" sz="1400" dirty="0"/>
              <a:t> and ozone gas in this region. </a:t>
            </a:r>
            <a:endParaRPr lang="en-US" sz="1400" dirty="0" smtClean="0"/>
          </a:p>
          <a:p>
            <a:r>
              <a:rPr lang="en-US" sz="1400" dirty="0" smtClean="0"/>
              <a:t>Still </a:t>
            </a:r>
            <a:r>
              <a:rPr lang="en-US" sz="1400" dirty="0"/>
              <a:t>another region of increasing temperature with altitude occurs at very high altitudes, in the aptly-named thermosphere above 90 </a:t>
            </a:r>
            <a:r>
              <a:rPr lang="en-US" sz="1400" dirty="0" smtClean="0"/>
              <a:t>km.</a:t>
            </a:r>
          </a:p>
          <a:p>
            <a:r>
              <a:rPr lang="en-US" sz="1400" dirty="0"/>
              <a:t>I</a:t>
            </a:r>
            <a:r>
              <a:rPr lang="en-US" sz="1400" dirty="0" smtClean="0"/>
              <a:t>n </a:t>
            </a:r>
            <a:r>
              <a:rPr lang="en-US" sz="1400" dirty="0"/>
              <a:t>an ideal gas of constant composition the speed of sound depends only on temperature and not on the gas pressure or </a:t>
            </a:r>
            <a:r>
              <a:rPr lang="en-US" sz="1400" dirty="0" smtClean="0"/>
              <a:t>density</a:t>
            </a:r>
          </a:p>
          <a:p>
            <a:r>
              <a:rPr lang="en-US" sz="1400" dirty="0" smtClean="0"/>
              <a:t>As a result, </a:t>
            </a:r>
            <a:r>
              <a:rPr lang="en-US" sz="1400" dirty="0"/>
              <a:t>the speed of sound in the atmosphere with altitude takes on the form of a</a:t>
            </a:r>
            <a:r>
              <a:rPr lang="en-US" sz="1400" dirty="0" smtClean="0"/>
              <a:t> </a:t>
            </a:r>
            <a:r>
              <a:rPr lang="en-US" sz="1400" dirty="0"/>
              <a:t>complicated </a:t>
            </a:r>
            <a:r>
              <a:rPr lang="en-US" sz="1400" dirty="0" smtClean="0"/>
              <a:t>temperature profile, </a:t>
            </a:r>
            <a:r>
              <a:rPr lang="en-US" sz="1400" dirty="0"/>
              <a:t>and does not mirror </a:t>
            </a:r>
            <a:r>
              <a:rPr lang="en-US" sz="1400" dirty="0" smtClean="0"/>
              <a:t>altitude </a:t>
            </a:r>
            <a:r>
              <a:rPr lang="en-US" sz="1400" dirty="0"/>
              <a:t>changes in density or pressure</a:t>
            </a:r>
            <a:r>
              <a:rPr lang="en-US" sz="1400" dirty="0" smtClean="0"/>
              <a:t>.”</a:t>
            </a:r>
            <a:endParaRPr lang="en-US" sz="1400" dirty="0"/>
          </a:p>
          <a:p>
            <a:endParaRPr lang="en-US" sz="1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328136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Topics</a:t>
            </a:r>
            <a:endParaRPr lang="en-US" dirty="0"/>
          </a:p>
        </p:txBody>
      </p:sp>
      <p:sp>
        <p:nvSpPr>
          <p:cNvPr id="5" name="Content Placeholder 4"/>
          <p:cNvSpPr>
            <a:spLocks noGrp="1"/>
          </p:cNvSpPr>
          <p:nvPr>
            <p:ph idx="1"/>
          </p:nvPr>
        </p:nvSpPr>
        <p:spPr/>
        <p:txBody>
          <a:bodyPr/>
          <a:lstStyle/>
          <a:p>
            <a:r>
              <a:rPr lang="en-US" dirty="0"/>
              <a:t>P</a:t>
            </a:r>
            <a:r>
              <a:rPr lang="en-US" dirty="0" smtClean="0"/>
              <a:t>arts </a:t>
            </a:r>
            <a:r>
              <a:rPr lang="en-US" dirty="0"/>
              <a:t>of the atmosphere</a:t>
            </a:r>
          </a:p>
          <a:p>
            <a:r>
              <a:rPr lang="en-US" dirty="0"/>
              <a:t>Layers</a:t>
            </a:r>
          </a:p>
          <a:p>
            <a:r>
              <a:rPr lang="en-US" dirty="0"/>
              <a:t>Composition</a:t>
            </a:r>
          </a:p>
          <a:p>
            <a:r>
              <a:rPr lang="en-US" dirty="0"/>
              <a:t>Physical properties</a:t>
            </a:r>
          </a:p>
          <a:p>
            <a:r>
              <a:rPr lang="en-US" dirty="0"/>
              <a:t>Lapse rate</a:t>
            </a:r>
          </a:p>
          <a:p>
            <a:r>
              <a:rPr lang="en-US" dirty="0"/>
              <a:t>Stratification</a:t>
            </a:r>
          </a:p>
          <a:p>
            <a:r>
              <a:rPr lang="en-US" dirty="0"/>
              <a:t>Circulation</a:t>
            </a:r>
          </a:p>
          <a:p>
            <a:r>
              <a:rPr lang="en-US" dirty="0"/>
              <a:t>Human effects</a:t>
            </a:r>
          </a:p>
          <a:p>
            <a:pPr marL="457200" lvl="1" indent="0">
              <a:buNone/>
            </a:pPr>
            <a:endParaRPr lang="en-US"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647081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Autofit/>
          </a:bodyPr>
          <a:lstStyle/>
          <a:p>
            <a:r>
              <a:rPr lang="en-US" sz="1400" dirty="0" smtClean="0"/>
              <a:t>“The </a:t>
            </a:r>
            <a:r>
              <a:rPr lang="en-US" sz="1400" dirty="0"/>
              <a:t>density of air at sea level is about 1.2 kg/m3 (1.2 g/L). </a:t>
            </a:r>
            <a:endParaRPr lang="en-US" sz="1400" dirty="0" smtClean="0"/>
          </a:p>
          <a:p>
            <a:r>
              <a:rPr lang="en-US" sz="1400" dirty="0" smtClean="0"/>
              <a:t>Density </a:t>
            </a:r>
            <a:r>
              <a:rPr lang="en-US" sz="1400" dirty="0"/>
              <a:t>is not measured directly but is calculated from measurements of temperature, pressure and humidity using the equation of state for air (a form of the ideal gas law). </a:t>
            </a:r>
            <a:endParaRPr lang="en-US" sz="1400" dirty="0" smtClean="0"/>
          </a:p>
          <a:p>
            <a:r>
              <a:rPr lang="en-US" sz="1400" dirty="0" smtClean="0"/>
              <a:t>Atmospheric </a:t>
            </a:r>
            <a:r>
              <a:rPr lang="en-US" sz="1400" dirty="0"/>
              <a:t>density decreases as the altitude increases. </a:t>
            </a:r>
            <a:endParaRPr lang="en-US" sz="1400" dirty="0" smtClean="0"/>
          </a:p>
          <a:p>
            <a:r>
              <a:rPr lang="en-US" sz="1400" dirty="0" smtClean="0"/>
              <a:t>This </a:t>
            </a:r>
            <a:r>
              <a:rPr lang="en-US" sz="1400" dirty="0"/>
              <a:t>variation can be approximately modeled using the barometric formula. More sophisticated models are used to predict orbital decay of satellites</a:t>
            </a:r>
            <a:r>
              <a:rPr lang="en-US" sz="1400" dirty="0" smtClean="0"/>
              <a:t>.</a:t>
            </a:r>
            <a:endParaRPr lang="en-US" sz="1400" dirty="0"/>
          </a:p>
          <a:p>
            <a:r>
              <a:rPr lang="en-US" sz="1400" dirty="0" smtClean="0"/>
              <a:t>According to NCAR, </a:t>
            </a:r>
            <a:r>
              <a:rPr lang="en-US" sz="1400" dirty="0"/>
              <a:t>"The total mean mass of the atmosphere is 5.1480×1018 kg </a:t>
            </a:r>
            <a:r>
              <a:rPr lang="en-US" sz="1400" dirty="0" smtClean="0"/>
              <a:t>or about 1</a:t>
            </a:r>
            <a:r>
              <a:rPr lang="en-US" sz="1400" dirty="0"/>
              <a:t>/1,200,000 the mass of </a:t>
            </a:r>
            <a:r>
              <a:rPr lang="en-US" sz="1400" dirty="0" smtClean="0"/>
              <a:t>the Earth </a:t>
            </a:r>
          </a:p>
          <a:p>
            <a:r>
              <a:rPr lang="en-US" sz="1400" dirty="0" smtClean="0"/>
              <a:t>The </a:t>
            </a:r>
            <a:r>
              <a:rPr lang="en-US" sz="1400" dirty="0"/>
              <a:t>mean mass of water vapor is estimated as 1.27×1016 kg and the dry air mass as 5.1352 ±0.0003×1018 kg."</a:t>
            </a:r>
          </a:p>
          <a:p>
            <a:endParaRPr lang="en-US" sz="1400" dirty="0"/>
          </a:p>
        </p:txBody>
      </p:sp>
      <p:pic>
        <p:nvPicPr>
          <p:cNvPr id="8" name="Content Placeholder 7" descr="Atmosphere_model.png"/>
          <p:cNvPicPr>
            <a:picLocks noGrp="1" noChangeAspect="1"/>
          </p:cNvPicPr>
          <p:nvPr>
            <p:ph sz="half" idx="2"/>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40643" b="-40643"/>
          <a:stretch>
            <a:fillRect/>
          </a:stretch>
        </p:blipFill>
        <p:spPr/>
      </p:pic>
      <p:sp>
        <p:nvSpPr>
          <p:cNvPr id="7" name="Title 3"/>
          <p:cNvSpPr>
            <a:spLocks noGrp="1"/>
          </p:cNvSpPr>
          <p:nvPr>
            <p:ph type="title"/>
          </p:nvPr>
        </p:nvSpPr>
        <p:spPr>
          <a:xfrm>
            <a:off x="457200" y="274638"/>
            <a:ext cx="8229600" cy="1143000"/>
          </a:xfrm>
        </p:spPr>
        <p:txBody>
          <a:bodyPr>
            <a:normAutofit/>
          </a:bodyPr>
          <a:lstStyle/>
          <a:p>
            <a:r>
              <a:rPr lang="en-US" dirty="0" smtClean="0"/>
              <a:t>Density and Mass</a:t>
            </a:r>
            <a:r>
              <a:rPr lang="en-US" dirty="0"/>
              <a:t/>
            </a:r>
            <a:br>
              <a:rPr lang="en-US" dirty="0"/>
            </a:br>
            <a:r>
              <a:rPr lang="en-US" sz="1600" dirty="0">
                <a:solidFill>
                  <a:srgbClr val="800000"/>
                </a:solidFill>
              </a:rPr>
              <a:t>http://</a:t>
            </a:r>
            <a:r>
              <a:rPr lang="en-US" sz="1600" dirty="0" err="1">
                <a:solidFill>
                  <a:srgbClr val="800000"/>
                </a:solidFill>
              </a:rPr>
              <a:t>en.wikipedia.org</a:t>
            </a:r>
            <a:r>
              <a:rPr lang="en-US" sz="1600" dirty="0">
                <a:solidFill>
                  <a:srgbClr val="800000"/>
                </a:solidFill>
              </a:rPr>
              <a:t>/wiki/</a:t>
            </a:r>
            <a:r>
              <a:rPr lang="en-US" sz="1600" dirty="0" err="1">
                <a:solidFill>
                  <a:srgbClr val="800000"/>
                </a:solidFill>
              </a:rPr>
              <a:t>Atmosphere_of_Earth</a:t>
            </a:r>
            <a:endParaRPr lang="en-US" sz="1600" dirty="0">
              <a:solidFill>
                <a:srgbClr val="8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466247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smtClean="0"/>
              <a:t>Opacity of the Atmosphere to Radiation</a:t>
            </a:r>
            <a:r>
              <a:rPr lang="en-US" dirty="0"/>
              <a:t/>
            </a:r>
            <a:br>
              <a:rPr lang="en-US" dirty="0"/>
            </a:br>
            <a:r>
              <a:rPr lang="en-US" sz="1600" dirty="0" err="1">
                <a:solidFill>
                  <a:srgbClr val="000000"/>
                </a:solidFill>
              </a:rPr>
              <a:t>en.wikipedia.org</a:t>
            </a:r>
            <a:r>
              <a:rPr lang="en-US" sz="1600" dirty="0">
                <a:solidFill>
                  <a:srgbClr val="000000"/>
                </a:solidFill>
              </a:rPr>
              <a:t>/wiki/</a:t>
            </a:r>
            <a:r>
              <a:rPr lang="en-US" sz="1600" dirty="0" err="1">
                <a:solidFill>
                  <a:srgbClr val="000000"/>
                </a:solidFill>
              </a:rPr>
              <a:t>Atmosphere_of_Earth</a:t>
            </a:r>
            <a:endParaRPr lang="en-US" sz="1600" dirty="0">
              <a:solidFill>
                <a:srgbClr val="000000"/>
              </a:solidFill>
            </a:endParaRPr>
          </a:p>
        </p:txBody>
      </p:sp>
      <p:pic>
        <p:nvPicPr>
          <p:cNvPr id="10" name="Content Placeholder 9" descr="Screen Shot 2013-11-15 at 4.26.07 PM.png"/>
          <p:cNvPicPr>
            <a:picLocks noGrp="1" noChangeAspect="1"/>
          </p:cNvPicPr>
          <p:nvPr>
            <p:ph idx="1"/>
          </p:nvPr>
        </p:nvPicPr>
        <p:blipFill rotWithShape="1">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738" b="-1815"/>
          <a:stretch/>
        </p:blipFill>
        <p:spPr>
          <a:xfrm>
            <a:off x="457200" y="2280390"/>
            <a:ext cx="8229600" cy="3665939"/>
          </a:xfrm>
        </p:spPr>
      </p:pic>
      <p:sp>
        <p:nvSpPr>
          <p:cNvPr id="2" name="TextBox 1"/>
          <p:cNvSpPr txBox="1"/>
          <p:nvPr/>
        </p:nvSpPr>
        <p:spPr>
          <a:xfrm>
            <a:off x="837056" y="1722316"/>
            <a:ext cx="7956952" cy="369332"/>
          </a:xfrm>
          <a:prstGeom prst="rect">
            <a:avLst/>
          </a:prstGeom>
          <a:noFill/>
        </p:spPr>
        <p:txBody>
          <a:bodyPr wrap="square" rtlCol="0">
            <a:spAutoFit/>
          </a:bodyPr>
          <a:lstStyle/>
          <a:p>
            <a:pPr algn="ctr"/>
            <a:r>
              <a:rPr lang="en-US" dirty="0" smtClean="0">
                <a:solidFill>
                  <a:srgbClr val="0000FF"/>
                </a:solidFill>
                <a:latin typeface="Helvetica Neue Light"/>
                <a:cs typeface="Helvetica Neue Light"/>
              </a:rPr>
              <a:t>Important to consider with regards to greenhouse gases and global warming</a:t>
            </a:r>
            <a:endParaRPr lang="en-US" dirty="0">
              <a:solidFill>
                <a:srgbClr val="0000FF"/>
              </a:solidFill>
              <a:latin typeface="Helvetica Neue Light"/>
              <a:cs typeface="Helvetica Neue Ligh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105726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a:xfrm>
            <a:off x="4495800" y="274638"/>
            <a:ext cx="4191000" cy="1143000"/>
          </a:xfrm>
        </p:spPr>
        <p:txBody>
          <a:bodyPr>
            <a:normAutofit/>
          </a:bodyPr>
          <a:lstStyle/>
          <a:p>
            <a:r>
              <a:rPr lang="en-US" dirty="0" smtClean="0"/>
              <a:t>Absorption</a:t>
            </a:r>
            <a:r>
              <a:rPr lang="en-US" dirty="0"/>
              <a:t/>
            </a:r>
            <a:br>
              <a:rPr lang="en-US" dirty="0"/>
            </a:br>
            <a:r>
              <a:rPr lang="en-US" sz="1600" dirty="0" err="1">
                <a:solidFill>
                  <a:srgbClr val="000000"/>
                </a:solidFill>
              </a:rPr>
              <a:t>en.wikipedia.org</a:t>
            </a:r>
            <a:r>
              <a:rPr lang="en-US" sz="1600" dirty="0">
                <a:solidFill>
                  <a:srgbClr val="000000"/>
                </a:solidFill>
              </a:rPr>
              <a:t>/wiki/</a:t>
            </a:r>
            <a:r>
              <a:rPr lang="en-US" sz="1600" dirty="0" err="1">
                <a:solidFill>
                  <a:srgbClr val="000000"/>
                </a:solidFill>
              </a:rPr>
              <a:t>Atmosphere_of_Earth</a:t>
            </a:r>
            <a:endParaRPr lang="en-US" sz="1600" dirty="0">
              <a:solidFill>
                <a:srgbClr val="000000"/>
              </a:solidFill>
            </a:endParaRPr>
          </a:p>
        </p:txBody>
      </p:sp>
      <p:sp>
        <p:nvSpPr>
          <p:cNvPr id="3" name="Content Placeholder 2"/>
          <p:cNvSpPr>
            <a:spLocks noGrp="1"/>
          </p:cNvSpPr>
          <p:nvPr>
            <p:ph sz="half" idx="1"/>
          </p:nvPr>
        </p:nvSpPr>
        <p:spPr>
          <a:xfrm>
            <a:off x="202351" y="274638"/>
            <a:ext cx="4293449" cy="6331322"/>
          </a:xfrm>
        </p:spPr>
        <p:txBody>
          <a:bodyPr>
            <a:noAutofit/>
          </a:bodyPr>
          <a:lstStyle/>
          <a:p>
            <a:r>
              <a:rPr lang="en-US" sz="1600" dirty="0" smtClean="0"/>
              <a:t>“Different </a:t>
            </a:r>
            <a:r>
              <a:rPr lang="en-US" sz="1600" dirty="0"/>
              <a:t>molecules absorb different wavelengths of radiation. </a:t>
            </a:r>
            <a:endParaRPr lang="en-US" sz="1600" dirty="0" smtClean="0"/>
          </a:p>
          <a:p>
            <a:r>
              <a:rPr lang="en-US" sz="1600" dirty="0" smtClean="0"/>
              <a:t>For </a:t>
            </a:r>
            <a:r>
              <a:rPr lang="en-US" sz="1600" dirty="0"/>
              <a:t>example, O</a:t>
            </a:r>
            <a:r>
              <a:rPr lang="en-US" sz="1600" baseline="-25000" dirty="0"/>
              <a:t>2</a:t>
            </a:r>
            <a:r>
              <a:rPr lang="en-US" sz="1600" dirty="0"/>
              <a:t> and O</a:t>
            </a:r>
            <a:r>
              <a:rPr lang="en-US" sz="1600" baseline="-25000" dirty="0"/>
              <a:t>3</a:t>
            </a:r>
            <a:r>
              <a:rPr lang="en-US" sz="1600" dirty="0"/>
              <a:t> absorb almost all wavelengths shorter than 300 nanometers. </a:t>
            </a:r>
            <a:endParaRPr lang="en-US" sz="1600" dirty="0" smtClean="0"/>
          </a:p>
          <a:p>
            <a:r>
              <a:rPr lang="en-US" sz="1600" dirty="0" smtClean="0"/>
              <a:t>Water </a:t>
            </a:r>
            <a:r>
              <a:rPr lang="en-US" sz="1600" dirty="0"/>
              <a:t>(H</a:t>
            </a:r>
            <a:r>
              <a:rPr lang="en-US" sz="1600" baseline="-25000" dirty="0"/>
              <a:t>2</a:t>
            </a:r>
            <a:r>
              <a:rPr lang="en-US" sz="1600" dirty="0"/>
              <a:t>O) absorbs many wavelengths above 700 nm. </a:t>
            </a:r>
            <a:endParaRPr lang="en-US" sz="1600" dirty="0" smtClean="0"/>
          </a:p>
          <a:p>
            <a:r>
              <a:rPr lang="en-US" sz="1600" dirty="0" smtClean="0"/>
              <a:t>The </a:t>
            </a:r>
            <a:r>
              <a:rPr lang="en-US" sz="1600" dirty="0"/>
              <a:t>combined absorption spectra of the gases in the atmosphere leave "windows" of low opacity, allowing the transmission of only certain bands of light. </a:t>
            </a:r>
            <a:endParaRPr lang="en-US" sz="1600" dirty="0" smtClean="0"/>
          </a:p>
          <a:p>
            <a:r>
              <a:rPr lang="en-US" sz="1600" dirty="0" smtClean="0"/>
              <a:t>The </a:t>
            </a:r>
            <a:r>
              <a:rPr lang="en-US" sz="1600" dirty="0"/>
              <a:t>optical window runs from around 300 nm (ultraviolet-C) up into the range humans can see, the visible spectrum (commonly called light), at roughly 400–700 nm and continues to the infrared to around 1100 nm. </a:t>
            </a:r>
            <a:endParaRPr lang="en-US" sz="1600" dirty="0" smtClean="0"/>
          </a:p>
          <a:p>
            <a:r>
              <a:rPr lang="en-US" sz="1600" dirty="0" smtClean="0"/>
              <a:t>There </a:t>
            </a:r>
            <a:r>
              <a:rPr lang="en-US" sz="1600" dirty="0"/>
              <a:t>are also infrared and radio windows that transmit some infrared and radio waves at longer wavelengths</a:t>
            </a:r>
            <a:r>
              <a:rPr lang="en-US" sz="1600" dirty="0" smtClean="0"/>
              <a:t>.”</a:t>
            </a:r>
            <a:endParaRPr lang="en-US" sz="1600" dirty="0"/>
          </a:p>
          <a:p>
            <a:endParaRPr lang="en-US" sz="1600" dirty="0"/>
          </a:p>
        </p:txBody>
      </p:sp>
      <p:pic>
        <p:nvPicPr>
          <p:cNvPr id="6" name="Content Placeholder 9" descr="Screen Shot 2013-11-15 at 4.26.07 PM.png"/>
          <p:cNvPicPr>
            <a:picLocks noGrp="1" noChangeAspect="1"/>
          </p:cNvPicPr>
          <p:nvPr>
            <p:ph sz="half" idx="2"/>
          </p:nvPr>
        </p:nvPicPr>
        <p:blipFill rotWithShape="1">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5124" b="-1284"/>
          <a:stretch/>
        </p:blipFill>
        <p:spPr>
          <a:xfrm>
            <a:off x="4648200" y="1600200"/>
            <a:ext cx="4038600" cy="1866646"/>
          </a:xfrm>
        </p:spPr>
      </p:pic>
      <p:pic>
        <p:nvPicPr>
          <p:cNvPr id="4" name="Picture 3" descr="760px-Spectroscopy_overview.svg.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438282" y="3694805"/>
            <a:ext cx="4638371" cy="184924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782333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a:xfrm>
            <a:off x="4563147" y="274638"/>
            <a:ext cx="4191000" cy="1143000"/>
          </a:xfrm>
        </p:spPr>
        <p:txBody>
          <a:bodyPr>
            <a:normAutofit/>
          </a:bodyPr>
          <a:lstStyle/>
          <a:p>
            <a:r>
              <a:rPr lang="en-US" dirty="0" smtClean="0"/>
              <a:t>Emission</a:t>
            </a:r>
            <a:r>
              <a:rPr lang="en-US" dirty="0"/>
              <a:t/>
            </a:r>
            <a:br>
              <a:rPr lang="en-US" dirty="0"/>
            </a:br>
            <a:r>
              <a:rPr lang="en-US" sz="1600" dirty="0" err="1">
                <a:solidFill>
                  <a:srgbClr val="000000"/>
                </a:solidFill>
              </a:rPr>
              <a:t>en.wikipedia.org</a:t>
            </a:r>
            <a:r>
              <a:rPr lang="en-US" sz="1600" dirty="0">
                <a:solidFill>
                  <a:srgbClr val="000000"/>
                </a:solidFill>
              </a:rPr>
              <a:t>/wiki/</a:t>
            </a:r>
            <a:r>
              <a:rPr lang="en-US" sz="1600" dirty="0" err="1">
                <a:solidFill>
                  <a:srgbClr val="000000"/>
                </a:solidFill>
              </a:rPr>
              <a:t>Atmosphere_of_Earth</a:t>
            </a:r>
            <a:endParaRPr lang="en-US" sz="1600" dirty="0">
              <a:solidFill>
                <a:srgbClr val="000000"/>
              </a:solidFill>
            </a:endParaRPr>
          </a:p>
        </p:txBody>
      </p:sp>
      <p:sp>
        <p:nvSpPr>
          <p:cNvPr id="3" name="Content Placeholder 2"/>
          <p:cNvSpPr>
            <a:spLocks noGrp="1"/>
          </p:cNvSpPr>
          <p:nvPr>
            <p:ph sz="half" idx="1"/>
          </p:nvPr>
        </p:nvSpPr>
        <p:spPr>
          <a:xfrm>
            <a:off x="222821" y="247759"/>
            <a:ext cx="4512117" cy="5826371"/>
          </a:xfrm>
        </p:spPr>
        <p:txBody>
          <a:bodyPr>
            <a:noAutofit/>
          </a:bodyPr>
          <a:lstStyle/>
          <a:p>
            <a:r>
              <a:rPr lang="en-US" sz="1600" dirty="0" smtClean="0"/>
              <a:t>“Emission </a:t>
            </a:r>
            <a:r>
              <a:rPr lang="en-US" sz="1600" dirty="0"/>
              <a:t>is the opposite of absorption, it is when an object emits radiation. </a:t>
            </a:r>
            <a:endParaRPr lang="en-US" sz="1600" dirty="0" smtClean="0"/>
          </a:p>
          <a:p>
            <a:r>
              <a:rPr lang="en-US" sz="1600" dirty="0" smtClean="0"/>
              <a:t>Objects </a:t>
            </a:r>
            <a:r>
              <a:rPr lang="en-US" sz="1600" dirty="0"/>
              <a:t>tend to emit amounts and wavelengths of radiation depending on their "black body" emission curves, therefore hotter objects tend to emit more radiation, with shorter wavelengths</a:t>
            </a:r>
            <a:r>
              <a:rPr lang="en-US" sz="1600" dirty="0" smtClean="0"/>
              <a:t>.</a:t>
            </a:r>
          </a:p>
          <a:p>
            <a:r>
              <a:rPr lang="en-US" sz="1600" dirty="0" smtClean="0"/>
              <a:t>Because </a:t>
            </a:r>
            <a:r>
              <a:rPr lang="en-US" sz="1600" dirty="0"/>
              <a:t>of its temperature, the atmosphere emits infrared radiation. </a:t>
            </a:r>
            <a:endParaRPr lang="en-US" sz="1600" dirty="0" smtClean="0"/>
          </a:p>
          <a:p>
            <a:r>
              <a:rPr lang="en-US" sz="1600" dirty="0" smtClean="0"/>
              <a:t>For </a:t>
            </a:r>
            <a:r>
              <a:rPr lang="en-US" sz="1600" dirty="0"/>
              <a:t>example, on clear nights the Earth's surface cools down faster than on cloudy nights. </a:t>
            </a:r>
            <a:endParaRPr lang="en-US" sz="1600" dirty="0" smtClean="0"/>
          </a:p>
          <a:p>
            <a:r>
              <a:rPr lang="en-US" sz="1600" dirty="0" smtClean="0"/>
              <a:t>This </a:t>
            </a:r>
            <a:r>
              <a:rPr lang="en-US" sz="1600" dirty="0"/>
              <a:t>is because clouds (H</a:t>
            </a:r>
            <a:r>
              <a:rPr lang="en-US" sz="1600" baseline="-25000" dirty="0"/>
              <a:t>2</a:t>
            </a:r>
            <a:r>
              <a:rPr lang="en-US" sz="1600" dirty="0"/>
              <a:t>O) are strong absorbers and emitters of infrared radiation. </a:t>
            </a:r>
            <a:endParaRPr lang="en-US" sz="1600" dirty="0" smtClean="0"/>
          </a:p>
          <a:p>
            <a:r>
              <a:rPr lang="en-US" sz="1600" dirty="0" smtClean="0"/>
              <a:t>This </a:t>
            </a:r>
            <a:r>
              <a:rPr lang="en-US" sz="1600" dirty="0"/>
              <a:t>is also why it becomes colder at night at higher elevations</a:t>
            </a:r>
            <a:r>
              <a:rPr lang="en-US" sz="1600" dirty="0" smtClean="0"/>
              <a:t>.</a:t>
            </a:r>
            <a:endParaRPr lang="en-US" sz="1600" dirty="0"/>
          </a:p>
          <a:p>
            <a:r>
              <a:rPr lang="en-US" sz="1600" dirty="0"/>
              <a:t>The </a:t>
            </a:r>
            <a:r>
              <a:rPr lang="en-US" sz="1600" b="1" dirty="0">
                <a:solidFill>
                  <a:schemeClr val="tx1"/>
                </a:solidFill>
              </a:rPr>
              <a:t>greenhouse effect</a:t>
            </a:r>
            <a:r>
              <a:rPr lang="en-US" sz="1600" dirty="0">
                <a:solidFill>
                  <a:schemeClr val="tx1"/>
                </a:solidFill>
              </a:rPr>
              <a:t> </a:t>
            </a:r>
            <a:r>
              <a:rPr lang="en-US" sz="1600" dirty="0"/>
              <a:t>is directly related to this absorption and emission effect. </a:t>
            </a:r>
            <a:endParaRPr lang="en-US" sz="1600" dirty="0" smtClean="0"/>
          </a:p>
          <a:p>
            <a:r>
              <a:rPr lang="en-US" sz="1600" dirty="0" smtClean="0"/>
              <a:t>Some </a:t>
            </a:r>
            <a:r>
              <a:rPr lang="en-US" sz="1600" dirty="0"/>
              <a:t>gases in the atmosphere absorb and emit infrared radiation, but do not interact with sunlight in the visible </a:t>
            </a:r>
            <a:r>
              <a:rPr lang="en-US" sz="1600" dirty="0" smtClean="0"/>
              <a:t>spectrum, common </a:t>
            </a:r>
            <a:r>
              <a:rPr lang="en-US" sz="1600" dirty="0"/>
              <a:t>examples of these are CO</a:t>
            </a:r>
            <a:r>
              <a:rPr lang="en-US" sz="1600" baseline="-25000" dirty="0"/>
              <a:t>2</a:t>
            </a:r>
            <a:r>
              <a:rPr lang="en-US" sz="1600" dirty="0"/>
              <a:t> and H</a:t>
            </a:r>
            <a:r>
              <a:rPr lang="en-US" sz="1600" baseline="-25000" dirty="0"/>
              <a:t>2</a:t>
            </a:r>
            <a:r>
              <a:rPr lang="en-US" sz="1600" dirty="0"/>
              <a:t>O</a:t>
            </a:r>
            <a:r>
              <a:rPr lang="en-US" sz="1600" dirty="0" smtClean="0"/>
              <a:t>.”</a:t>
            </a:r>
            <a:endParaRPr lang="en-US" sz="1600" dirty="0"/>
          </a:p>
          <a:p>
            <a:endParaRPr lang="en-US" sz="1600" dirty="0"/>
          </a:p>
        </p:txBody>
      </p:sp>
      <p:pic>
        <p:nvPicPr>
          <p:cNvPr id="5" name="Content Placeholder 4" descr="600px-Black_body.svg.png"/>
          <p:cNvPicPr>
            <a:picLocks noGrp="1" noChangeAspect="1"/>
          </p:cNvPicPr>
          <p:nvPr>
            <p:ph sz="half" idx="2"/>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20042" b="-20042"/>
          <a:stretch>
            <a:fillRect/>
          </a:stretch>
        </p:blipFill>
        <p:spPr/>
      </p:pic>
      <p:sp>
        <p:nvSpPr>
          <p:cNvPr id="6" name="TextBox 5"/>
          <p:cNvSpPr txBox="1"/>
          <p:nvPr/>
        </p:nvSpPr>
        <p:spPr>
          <a:xfrm>
            <a:off x="4868461" y="5753888"/>
            <a:ext cx="3723507" cy="369332"/>
          </a:xfrm>
          <a:prstGeom prst="rect">
            <a:avLst/>
          </a:prstGeom>
          <a:noFill/>
        </p:spPr>
        <p:txBody>
          <a:bodyPr wrap="square" rtlCol="0">
            <a:spAutoFit/>
          </a:bodyPr>
          <a:lstStyle/>
          <a:p>
            <a:pPr algn="ctr"/>
            <a:r>
              <a:rPr lang="en-US" dirty="0" smtClean="0">
                <a:solidFill>
                  <a:srgbClr val="800000"/>
                </a:solidFill>
                <a:latin typeface="Helvetica Neue Light"/>
                <a:cs typeface="Helvetica Neue Light"/>
              </a:rPr>
              <a:t>Black body radiation theory</a:t>
            </a:r>
            <a:endParaRPr lang="en-US" dirty="0">
              <a:solidFill>
                <a:srgbClr val="800000"/>
              </a:solidFill>
              <a:latin typeface="Helvetica Neue Light"/>
              <a:cs typeface="Helvetica Neue Ligh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440827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a:xfrm>
            <a:off x="4055334" y="274638"/>
            <a:ext cx="4631465" cy="1143000"/>
          </a:xfrm>
        </p:spPr>
        <p:txBody>
          <a:bodyPr>
            <a:normAutofit/>
          </a:bodyPr>
          <a:lstStyle/>
          <a:p>
            <a:r>
              <a:rPr lang="en-US" dirty="0" smtClean="0"/>
              <a:t>Scattering</a:t>
            </a:r>
            <a:r>
              <a:rPr lang="en-US" dirty="0"/>
              <a:t/>
            </a:r>
            <a:br>
              <a:rPr lang="en-US" dirty="0"/>
            </a:br>
            <a:r>
              <a:rPr lang="en-US" sz="1600" dirty="0" err="1">
                <a:solidFill>
                  <a:srgbClr val="000000"/>
                </a:solidFill>
              </a:rPr>
              <a:t>en.wikipedia.org</a:t>
            </a:r>
            <a:r>
              <a:rPr lang="en-US" sz="1600" dirty="0">
                <a:solidFill>
                  <a:srgbClr val="000000"/>
                </a:solidFill>
              </a:rPr>
              <a:t>/wiki/</a:t>
            </a:r>
            <a:r>
              <a:rPr lang="en-US" sz="1600" dirty="0" err="1">
                <a:solidFill>
                  <a:srgbClr val="000000"/>
                </a:solidFill>
              </a:rPr>
              <a:t>Atmosphere_of_Earth</a:t>
            </a:r>
            <a:endParaRPr lang="en-US" sz="1600" dirty="0">
              <a:solidFill>
                <a:srgbClr val="000000"/>
              </a:solidFill>
            </a:endParaRPr>
          </a:p>
        </p:txBody>
      </p:sp>
      <p:sp>
        <p:nvSpPr>
          <p:cNvPr id="3" name="Content Placeholder 2"/>
          <p:cNvSpPr>
            <a:spLocks noGrp="1"/>
          </p:cNvSpPr>
          <p:nvPr>
            <p:ph sz="half" idx="1"/>
          </p:nvPr>
        </p:nvSpPr>
        <p:spPr>
          <a:xfrm>
            <a:off x="457200" y="697868"/>
            <a:ext cx="4038600" cy="5997211"/>
          </a:xfrm>
        </p:spPr>
        <p:txBody>
          <a:bodyPr>
            <a:noAutofit/>
          </a:bodyPr>
          <a:lstStyle/>
          <a:p>
            <a:r>
              <a:rPr lang="en-US" sz="1600" dirty="0" smtClean="0"/>
              <a:t>“When </a:t>
            </a:r>
            <a:r>
              <a:rPr lang="en-US" sz="1600" dirty="0"/>
              <a:t>light passes through our atmosphere, photons interact with it through scattering. </a:t>
            </a:r>
            <a:endParaRPr lang="en-US" sz="1600" dirty="0" smtClean="0"/>
          </a:p>
          <a:p>
            <a:r>
              <a:rPr lang="en-US" sz="1600" dirty="0" smtClean="0"/>
              <a:t>If </a:t>
            </a:r>
            <a:r>
              <a:rPr lang="en-US" sz="1600" dirty="0"/>
              <a:t>the light does not interact with the atmosphere, it is called direct radiation and is what you see if you were to look directly at the Sun</a:t>
            </a:r>
            <a:r>
              <a:rPr lang="en-US" sz="1600" dirty="0" smtClean="0"/>
              <a:t>.</a:t>
            </a:r>
          </a:p>
          <a:p>
            <a:r>
              <a:rPr lang="en-US" sz="1600" dirty="0" smtClean="0"/>
              <a:t> </a:t>
            </a:r>
            <a:r>
              <a:rPr lang="en-US" sz="1600" dirty="0"/>
              <a:t>Indirect radiation is light that has been scattered in the atmosphere. </a:t>
            </a:r>
            <a:endParaRPr lang="en-US" sz="1600" dirty="0" smtClean="0"/>
          </a:p>
          <a:p>
            <a:r>
              <a:rPr lang="en-US" sz="1600" dirty="0" smtClean="0"/>
              <a:t>Due </a:t>
            </a:r>
            <a:r>
              <a:rPr lang="en-US" sz="1600" dirty="0"/>
              <a:t>to a phenomenon called Rayleigh scattering, shorter (blue) wavelengths scatter more easily than longer (red) wavelengths. </a:t>
            </a:r>
            <a:endParaRPr lang="en-US" sz="1600" dirty="0" smtClean="0"/>
          </a:p>
          <a:p>
            <a:r>
              <a:rPr lang="en-US" sz="1600" dirty="0" smtClean="0"/>
              <a:t>The sky </a:t>
            </a:r>
            <a:r>
              <a:rPr lang="en-US" sz="1600" dirty="0"/>
              <a:t>looks </a:t>
            </a:r>
            <a:r>
              <a:rPr lang="en-US" sz="1600" dirty="0" smtClean="0"/>
              <a:t>blue</a:t>
            </a:r>
            <a:r>
              <a:rPr lang="en-US" sz="1600" dirty="0"/>
              <a:t> </a:t>
            </a:r>
            <a:r>
              <a:rPr lang="en-US" sz="1600" dirty="0" smtClean="0"/>
              <a:t>since </a:t>
            </a:r>
            <a:r>
              <a:rPr lang="en-US" sz="1600" dirty="0"/>
              <a:t>blue </a:t>
            </a:r>
            <a:r>
              <a:rPr lang="en-US" sz="1600" dirty="0" smtClean="0"/>
              <a:t>light is scattered more than red light.</a:t>
            </a:r>
          </a:p>
          <a:p>
            <a:r>
              <a:rPr lang="en-US" sz="1600" dirty="0" smtClean="0"/>
              <a:t>This </a:t>
            </a:r>
            <a:r>
              <a:rPr lang="en-US" sz="1600" dirty="0"/>
              <a:t>is also why sunsets are </a:t>
            </a:r>
            <a:r>
              <a:rPr lang="en-US" sz="1600" dirty="0" smtClean="0"/>
              <a:t>red -- because </a:t>
            </a:r>
            <a:r>
              <a:rPr lang="en-US" sz="1600" dirty="0"/>
              <a:t>the Sun is close to the horizon, the Sun's rays pass through more atmosphere than normal to reach your eye. </a:t>
            </a:r>
            <a:endParaRPr lang="en-US" sz="1600" dirty="0" smtClean="0"/>
          </a:p>
          <a:p>
            <a:r>
              <a:rPr lang="en-US" sz="1600" dirty="0" smtClean="0"/>
              <a:t>Much </a:t>
            </a:r>
            <a:r>
              <a:rPr lang="en-US" sz="1600" dirty="0"/>
              <a:t>of the blue light has been scattered out, leaving the red light in a sunset</a:t>
            </a:r>
            <a:r>
              <a:rPr lang="en-US" sz="1600" dirty="0" smtClean="0"/>
              <a:t>.”</a:t>
            </a:r>
            <a:endParaRPr lang="en-US" sz="1600" dirty="0"/>
          </a:p>
          <a:p>
            <a:endParaRPr lang="en-US" sz="1600" dirty="0"/>
          </a:p>
        </p:txBody>
      </p:sp>
      <p:pic>
        <p:nvPicPr>
          <p:cNvPr id="5" name="Content Placeholder 4" descr="Rayleigh_sunlight_scattering.png"/>
          <p:cNvPicPr>
            <a:picLocks noGrp="1" noChangeAspect="1"/>
          </p:cNvPicPr>
          <p:nvPr>
            <p:ph sz="half" idx="2"/>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18473" b="-18473"/>
          <a:stretch>
            <a:fillRect/>
          </a:stretch>
        </p:blipFill>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186299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NASA Satellite Sees Earth Breathe | Video.MP4">
            <a:hlinkClick r:id="" action="ppaction://media"/>
          </p:cNvPr>
          <p:cNvPicPr/>
          <p:nvPr>
            <a:videoFile r:link="rId1"/>
            <p:extLst>
              <p:ext uri="{DAA4B4D4-6D71-4841-9C94-3DE7FCFB9230}">
                <p14:media xmlns:p14="http://schemas.microsoft.com/office/powerpoint/2010/main" xmlns:p="http://schemas.openxmlformats.org/presentationml/2006/main" xmlns:r="http://schemas.openxmlformats.org/officeDocument/2006/relationships" xmlns:a="http://schemas.openxmlformats.org/drawingml/2006/main" xmlns="" r:embed="rId3"/>
              </p:ext>
            </p:extLst>
          </p:nvPr>
        </p:nvPicPr>
        <p:blipFill>
          <a:blip r:embed="rId4"/>
          <a:stretch>
            <a:fillRect/>
          </a:stretch>
        </p:blipFill>
        <p:spPr>
          <a:xfrm>
            <a:off x="508000" y="1143000"/>
            <a:ext cx="8128000" cy="4572000"/>
          </a:xfrm>
          <a:prstGeom prst="rect">
            <a:avLst/>
          </a:prstGeom>
        </p:spPr>
      </p:pic>
      <p:sp>
        <p:nvSpPr>
          <p:cNvPr id="6" name="TextBox 5"/>
          <p:cNvSpPr txBox="1"/>
          <p:nvPr/>
        </p:nvSpPr>
        <p:spPr>
          <a:xfrm>
            <a:off x="2097480" y="6308258"/>
            <a:ext cx="5173211" cy="369332"/>
          </a:xfrm>
          <a:prstGeom prst="rect">
            <a:avLst/>
          </a:prstGeom>
          <a:noFill/>
        </p:spPr>
        <p:txBody>
          <a:bodyPr wrap="none" rtlCol="0">
            <a:spAutoFit/>
          </a:bodyPr>
          <a:lstStyle/>
          <a:p>
            <a:r>
              <a:rPr lang="en-US" dirty="0">
                <a:solidFill>
                  <a:srgbClr val="0000FF"/>
                </a:solidFill>
                <a:latin typeface="Helvetica Neue Light"/>
                <a:cs typeface="Helvetica Neue Light"/>
              </a:rPr>
              <a:t>http://</a:t>
            </a:r>
            <a:r>
              <a:rPr lang="en-US" dirty="0" err="1">
                <a:solidFill>
                  <a:srgbClr val="0000FF"/>
                </a:solidFill>
                <a:latin typeface="Helvetica Neue Light"/>
                <a:cs typeface="Helvetica Neue Light"/>
              </a:rPr>
              <a:t>www.jpl.nasa.gov</a:t>
            </a:r>
            <a:r>
              <a:rPr lang="en-US" dirty="0">
                <a:solidFill>
                  <a:srgbClr val="0000FF"/>
                </a:solidFill>
                <a:latin typeface="Helvetica Neue Light"/>
                <a:cs typeface="Helvetica Neue Light"/>
              </a:rPr>
              <a:t>/video/</a:t>
            </a:r>
            <a:r>
              <a:rPr lang="en-US" dirty="0" err="1">
                <a:solidFill>
                  <a:srgbClr val="0000FF"/>
                </a:solidFill>
                <a:latin typeface="Helvetica Neue Light"/>
                <a:cs typeface="Helvetica Neue Light"/>
              </a:rPr>
              <a:t>index.php?id</a:t>
            </a:r>
            <a:r>
              <a:rPr lang="en-US" dirty="0">
                <a:solidFill>
                  <a:srgbClr val="0000FF"/>
                </a:solidFill>
                <a:latin typeface="Helvetica Neue Light"/>
                <a:cs typeface="Helvetica Neue Light"/>
              </a:rPr>
              <a:t>=1163</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182790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038600" cy="1143000"/>
          </a:xfrm>
        </p:spPr>
        <p:txBody>
          <a:bodyPr>
            <a:normAutofit fontScale="90000"/>
          </a:bodyPr>
          <a:lstStyle/>
          <a:p>
            <a:r>
              <a:rPr lang="en-US" dirty="0" smtClean="0"/>
              <a:t>Composition of </a:t>
            </a:r>
            <a:r>
              <a:rPr lang="en-US" dirty="0"/>
              <a:t>the Atmosphere</a:t>
            </a:r>
            <a:br>
              <a:rPr lang="en-US" dirty="0"/>
            </a:br>
            <a:r>
              <a:rPr lang="en-US" sz="1600" dirty="0">
                <a:solidFill>
                  <a:srgbClr val="800000"/>
                </a:solidFill>
              </a:rPr>
              <a:t>http://</a:t>
            </a:r>
            <a:r>
              <a:rPr lang="en-US" sz="1600" dirty="0" err="1">
                <a:solidFill>
                  <a:srgbClr val="800000"/>
                </a:solidFill>
              </a:rPr>
              <a:t>en.wikipedia.org</a:t>
            </a:r>
            <a:r>
              <a:rPr lang="en-US" sz="1600" dirty="0">
                <a:solidFill>
                  <a:srgbClr val="800000"/>
                </a:solidFill>
              </a:rPr>
              <a:t>/wiki/</a:t>
            </a:r>
            <a:r>
              <a:rPr lang="en-US" sz="1600" dirty="0" err="1">
                <a:solidFill>
                  <a:srgbClr val="800000"/>
                </a:solidFill>
              </a:rPr>
              <a:t>Atmosphere_of_Earth</a:t>
            </a:r>
            <a:endParaRPr lang="en-US" sz="1600" dirty="0">
              <a:solidFill>
                <a:srgbClr val="800000"/>
              </a:solidFill>
            </a:endParaRPr>
          </a:p>
        </p:txBody>
      </p:sp>
      <p:pic>
        <p:nvPicPr>
          <p:cNvPr id="4" name="Content Placeholder 3" descr="Screen Shot 2013-11-17 at 1.05.01 PM.png"/>
          <p:cNvPicPr>
            <a:picLocks noGrp="1" noChangeAspect="1"/>
          </p:cNvPicPr>
          <p:nvPr>
            <p:ph sz="half" idx="1"/>
          </p:nvPr>
        </p:nvPicPr>
        <p:blipFill rotWithShape="1">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1855" b="-69"/>
          <a:stretch/>
        </p:blipFill>
        <p:spPr>
          <a:xfrm>
            <a:off x="298808" y="1930867"/>
            <a:ext cx="5668020" cy="4757586"/>
          </a:xfrm>
        </p:spPr>
      </p:pic>
      <p:pic>
        <p:nvPicPr>
          <p:cNvPr id="5" name="Content Placeholder 4" descr="Screen Shot 2013-11-17 at 11.43.42 AM.png"/>
          <p:cNvPicPr>
            <a:picLocks noGrp="1" noChangeAspect="1"/>
          </p:cNvPicPr>
          <p:nvPr>
            <p:ph sz="half" idx="2"/>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249" r="1659"/>
          <a:stretch/>
        </p:blipFill>
        <p:spPr>
          <a:xfrm>
            <a:off x="6125574" y="187324"/>
            <a:ext cx="2797049" cy="6517857"/>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431274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Composition</a:t>
            </a:r>
            <a:br>
              <a:rPr lang="en-US" dirty="0"/>
            </a:br>
            <a:r>
              <a:rPr lang="en-US" sz="1600" dirty="0">
                <a:solidFill>
                  <a:srgbClr val="800000"/>
                </a:solidFill>
              </a:rPr>
              <a:t>http://</a:t>
            </a:r>
            <a:r>
              <a:rPr lang="en-US" sz="1600" dirty="0" err="1">
                <a:solidFill>
                  <a:srgbClr val="800000"/>
                </a:solidFill>
              </a:rPr>
              <a:t>en.wikipedia.org</a:t>
            </a:r>
            <a:r>
              <a:rPr lang="en-US" sz="1600" dirty="0">
                <a:solidFill>
                  <a:srgbClr val="800000"/>
                </a:solidFill>
              </a:rPr>
              <a:t>/wiki/</a:t>
            </a:r>
            <a:r>
              <a:rPr lang="en-US" sz="1600" dirty="0" err="1">
                <a:solidFill>
                  <a:srgbClr val="800000"/>
                </a:solidFill>
              </a:rPr>
              <a:t>Atmosphere_of_Earth</a:t>
            </a:r>
            <a:endParaRPr lang="en-US" sz="1600" dirty="0">
              <a:solidFill>
                <a:srgbClr val="800000"/>
              </a:solidFill>
            </a:endParaRPr>
          </a:p>
        </p:txBody>
      </p:sp>
      <p:sp>
        <p:nvSpPr>
          <p:cNvPr id="6" name="Content Placeholder 5"/>
          <p:cNvSpPr>
            <a:spLocks noGrp="1"/>
          </p:cNvSpPr>
          <p:nvPr>
            <p:ph idx="1"/>
          </p:nvPr>
        </p:nvSpPr>
        <p:spPr/>
        <p:txBody>
          <a:bodyPr>
            <a:normAutofit/>
          </a:bodyPr>
          <a:lstStyle/>
          <a:p>
            <a:r>
              <a:rPr lang="en-US" sz="1600" dirty="0" smtClean="0"/>
              <a:t>“Air </a:t>
            </a:r>
            <a:r>
              <a:rPr lang="en-US" sz="1600" dirty="0"/>
              <a:t>is mainly composed of nitrogen, oxygen, and argon, which together constitute the major gases of the atmosphere. </a:t>
            </a:r>
            <a:endParaRPr lang="en-US" sz="1600" dirty="0" smtClean="0"/>
          </a:p>
          <a:p>
            <a:r>
              <a:rPr lang="en-US" sz="1600" dirty="0" smtClean="0"/>
              <a:t>Water </a:t>
            </a:r>
            <a:r>
              <a:rPr lang="en-US" sz="1600" dirty="0"/>
              <a:t>vapor accounts for roughly 0.25% of the atmosphere by mass. </a:t>
            </a:r>
            <a:endParaRPr lang="en-US" sz="1600" dirty="0" smtClean="0"/>
          </a:p>
          <a:p>
            <a:r>
              <a:rPr lang="en-US" sz="1600" dirty="0" smtClean="0"/>
              <a:t>The </a:t>
            </a:r>
            <a:r>
              <a:rPr lang="en-US" sz="1600" dirty="0"/>
              <a:t>concentration of water vapor (a greenhouse gas) varies significantly from around 10 </a:t>
            </a:r>
            <a:r>
              <a:rPr lang="en-US" sz="1600" dirty="0" err="1"/>
              <a:t>ppmv</a:t>
            </a:r>
            <a:r>
              <a:rPr lang="en-US" sz="1600" dirty="0"/>
              <a:t> in the coldest portions of the atmosphere to as much as 5% by volume in hot, humid air masses, and concentrations of other atmospheric gases are typically provided for dry air without any water vapor</a:t>
            </a:r>
            <a:r>
              <a:rPr lang="en-US" sz="1600" dirty="0" smtClean="0"/>
              <a:t>.</a:t>
            </a:r>
          </a:p>
          <a:p>
            <a:r>
              <a:rPr lang="en-US" sz="1600" dirty="0" smtClean="0"/>
              <a:t>The </a:t>
            </a:r>
            <a:r>
              <a:rPr lang="en-US" sz="1600" dirty="0"/>
              <a:t>remaining gases are often referred to as trace gases</a:t>
            </a:r>
            <a:r>
              <a:rPr lang="en-US" sz="1600" dirty="0" smtClean="0"/>
              <a:t>,</a:t>
            </a:r>
            <a:r>
              <a:rPr lang="en-US" sz="1600" dirty="0"/>
              <a:t> </a:t>
            </a:r>
            <a:r>
              <a:rPr lang="en-US" sz="1600" dirty="0" smtClean="0"/>
              <a:t>among </a:t>
            </a:r>
            <a:r>
              <a:rPr lang="en-US" sz="1600" dirty="0"/>
              <a:t>which are the greenhouse gases such as carbon dioxide, methane, nitrous oxide, and ozone. </a:t>
            </a:r>
            <a:endParaRPr lang="en-US" sz="1600" dirty="0" smtClean="0"/>
          </a:p>
          <a:p>
            <a:r>
              <a:rPr lang="en-US" sz="1600" dirty="0" smtClean="0"/>
              <a:t>Many </a:t>
            </a:r>
            <a:r>
              <a:rPr lang="en-US" sz="1600" dirty="0"/>
              <a:t>substances of natural origin may be present in locally and seasonally variable small amounts as aerosol in an unfiltered air sample, including dust of mineral and organic composition, pollen and spores, sea spray, and volcanic ash. </a:t>
            </a:r>
            <a:endParaRPr lang="en-US" sz="1600" dirty="0" smtClean="0"/>
          </a:p>
          <a:p>
            <a:r>
              <a:rPr lang="en-US" sz="1600" dirty="0" smtClean="0"/>
              <a:t>Various </a:t>
            </a:r>
            <a:r>
              <a:rPr lang="en-US" sz="1600" dirty="0"/>
              <a:t>industrial pollutants also may be present as gases or aerosol, such as chlorine (elemental or in compounds), fluorine compounds and elemental mercury vapor. </a:t>
            </a:r>
            <a:endParaRPr lang="en-US" sz="1600" dirty="0" smtClean="0"/>
          </a:p>
          <a:p>
            <a:r>
              <a:rPr lang="en-US" sz="1600" dirty="0" smtClean="0"/>
              <a:t>Sulfur </a:t>
            </a:r>
            <a:r>
              <a:rPr lang="en-US" sz="1600" dirty="0"/>
              <a:t>compounds such as hydrogen sulfide and sulfur dioxide (SO</a:t>
            </a:r>
            <a:r>
              <a:rPr lang="en-US" sz="1600" baseline="-25000" dirty="0"/>
              <a:t>2</a:t>
            </a:r>
            <a:r>
              <a:rPr lang="en-US" sz="1600" dirty="0"/>
              <a:t>) may be derived from natural sources or from industrial air pollution</a:t>
            </a:r>
            <a:r>
              <a:rPr lang="en-US" sz="1600" dirty="0" smtClean="0"/>
              <a:t>.”</a:t>
            </a:r>
            <a:endParaRPr lang="en-US" sz="1600" dirty="0"/>
          </a:p>
          <a:p>
            <a:endParaRPr lang="en-US" sz="16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040115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3030360" y="274638"/>
            <a:ext cx="5656440" cy="1143000"/>
          </a:xfrm>
        </p:spPr>
        <p:txBody>
          <a:bodyPr>
            <a:normAutofit fontScale="90000"/>
          </a:bodyPr>
          <a:lstStyle/>
          <a:p>
            <a:r>
              <a:rPr lang="en-US" dirty="0" smtClean="0"/>
              <a:t>Structure of </a:t>
            </a:r>
            <a:r>
              <a:rPr lang="en-US" dirty="0"/>
              <a:t>the Atmosphere</a:t>
            </a:r>
            <a:br>
              <a:rPr lang="en-US" dirty="0"/>
            </a:br>
            <a:r>
              <a:rPr lang="en-US" sz="1600" dirty="0">
                <a:solidFill>
                  <a:srgbClr val="800000"/>
                </a:solidFill>
              </a:rPr>
              <a:t>http://</a:t>
            </a:r>
            <a:r>
              <a:rPr lang="en-US" sz="1600" dirty="0" err="1">
                <a:solidFill>
                  <a:srgbClr val="800000"/>
                </a:solidFill>
              </a:rPr>
              <a:t>en.wikipedia.org</a:t>
            </a:r>
            <a:r>
              <a:rPr lang="en-US" sz="1600" dirty="0">
                <a:solidFill>
                  <a:srgbClr val="800000"/>
                </a:solidFill>
              </a:rPr>
              <a:t>/wiki/</a:t>
            </a:r>
            <a:r>
              <a:rPr lang="en-US" sz="1600" dirty="0" err="1" smtClean="0">
                <a:solidFill>
                  <a:srgbClr val="800000"/>
                </a:solidFill>
              </a:rPr>
              <a:t>Atmosphere_of_Earth</a:t>
            </a:r>
            <a:r>
              <a:rPr lang="en-US" sz="1600" dirty="0">
                <a:solidFill>
                  <a:srgbClr val="800000"/>
                </a:solidFill>
              </a:rPr>
              <a:t/>
            </a:r>
            <a:br>
              <a:rPr lang="en-US" sz="1600" dirty="0">
                <a:solidFill>
                  <a:srgbClr val="800000"/>
                </a:solidFill>
              </a:rPr>
            </a:br>
            <a:r>
              <a:rPr lang="en-US" sz="1600" dirty="0">
                <a:solidFill>
                  <a:srgbClr val="800000"/>
                </a:solidFill>
              </a:rPr>
              <a:t>http://</a:t>
            </a:r>
            <a:r>
              <a:rPr lang="en-US" sz="1600" dirty="0" err="1">
                <a:solidFill>
                  <a:srgbClr val="800000"/>
                </a:solidFill>
              </a:rPr>
              <a:t>www.kowoma.de</a:t>
            </a:r>
            <a:r>
              <a:rPr lang="en-US" sz="1600" dirty="0">
                <a:solidFill>
                  <a:srgbClr val="800000"/>
                </a:solidFill>
              </a:rPr>
              <a:t>/en/</a:t>
            </a:r>
            <a:r>
              <a:rPr lang="en-US" sz="1600" dirty="0" err="1">
                <a:solidFill>
                  <a:srgbClr val="800000"/>
                </a:solidFill>
              </a:rPr>
              <a:t>gps</a:t>
            </a:r>
            <a:r>
              <a:rPr lang="en-US" sz="1600" dirty="0">
                <a:solidFill>
                  <a:srgbClr val="800000"/>
                </a:solidFill>
              </a:rPr>
              <a:t>/additional/</a:t>
            </a:r>
            <a:r>
              <a:rPr lang="en-US" sz="1600" dirty="0" err="1">
                <a:solidFill>
                  <a:srgbClr val="800000"/>
                </a:solidFill>
              </a:rPr>
              <a:t>atmosphere.htm</a:t>
            </a:r>
            <a:endParaRPr lang="en-US" sz="1600" dirty="0">
              <a:solidFill>
                <a:srgbClr val="800000"/>
              </a:solidFill>
            </a:endParaRPr>
          </a:p>
        </p:txBody>
      </p:sp>
      <p:sp>
        <p:nvSpPr>
          <p:cNvPr id="5" name="Content Placeholder 4"/>
          <p:cNvSpPr>
            <a:spLocks noGrp="1"/>
          </p:cNvSpPr>
          <p:nvPr>
            <p:ph sz="half" idx="1"/>
          </p:nvPr>
        </p:nvSpPr>
        <p:spPr>
          <a:xfrm>
            <a:off x="100269" y="1600200"/>
            <a:ext cx="4547931" cy="5257800"/>
          </a:xfrm>
        </p:spPr>
        <p:txBody>
          <a:bodyPr>
            <a:normAutofit fontScale="47500" lnSpcReduction="20000"/>
          </a:bodyPr>
          <a:lstStyle/>
          <a:p>
            <a:r>
              <a:rPr lang="en-US" sz="3400" dirty="0" smtClean="0"/>
              <a:t>“In </a:t>
            </a:r>
            <a:r>
              <a:rPr lang="en-US" sz="3400" dirty="0"/>
              <a:t>general, air pressure and density decrease with altitude in the atmosphere. </a:t>
            </a:r>
            <a:endParaRPr lang="en-US" sz="3400" dirty="0" smtClean="0"/>
          </a:p>
          <a:p>
            <a:r>
              <a:rPr lang="en-US" sz="3400" dirty="0" smtClean="0"/>
              <a:t>Temperature </a:t>
            </a:r>
            <a:r>
              <a:rPr lang="en-US" sz="3400" dirty="0"/>
              <a:t>has a more complicated profile with altitude, and may remain relatively constant or even increase with altitude in some regions (see the temperature section, below). </a:t>
            </a:r>
            <a:endParaRPr lang="en-US" sz="3400" dirty="0" smtClean="0"/>
          </a:p>
          <a:p>
            <a:r>
              <a:rPr lang="en-US" sz="3400" dirty="0" smtClean="0"/>
              <a:t>Because </a:t>
            </a:r>
            <a:r>
              <a:rPr lang="en-US" sz="3400" dirty="0"/>
              <a:t>the general pattern of the temperature/altitude profile is constant and recognizable through means such as balloon soundings, the temperature behavior provides a useful metric to distinguish between atmospheric layers. </a:t>
            </a:r>
            <a:endParaRPr lang="en-US" sz="3400" dirty="0" smtClean="0"/>
          </a:p>
          <a:p>
            <a:r>
              <a:rPr lang="en-US" sz="3400" dirty="0" smtClean="0"/>
              <a:t>In </a:t>
            </a:r>
            <a:r>
              <a:rPr lang="en-US" sz="3400" dirty="0"/>
              <a:t>this way, Earth's atmosphere can be divided (called atmospheric stratification) </a:t>
            </a:r>
            <a:r>
              <a:rPr lang="en-US" sz="3400" dirty="0" smtClean="0"/>
              <a:t>into </a:t>
            </a:r>
            <a:r>
              <a:rPr lang="en-US" sz="3400" dirty="0"/>
              <a:t>five main layers. </a:t>
            </a:r>
            <a:endParaRPr lang="en-US" sz="3400" dirty="0" smtClean="0"/>
          </a:p>
          <a:p>
            <a:r>
              <a:rPr lang="en-US" sz="3400" dirty="0" smtClean="0"/>
              <a:t>These layers </a:t>
            </a:r>
            <a:r>
              <a:rPr lang="en-US" sz="3400" dirty="0"/>
              <a:t>are</a:t>
            </a:r>
            <a:r>
              <a:rPr lang="en-US" sz="3400" dirty="0" smtClean="0"/>
              <a:t>:</a:t>
            </a:r>
            <a:r>
              <a:rPr lang="en-US" sz="3400" dirty="0"/>
              <a:t> </a:t>
            </a:r>
            <a:endParaRPr lang="en-US" dirty="0" smtClean="0"/>
          </a:p>
          <a:p>
            <a:pPr lvl="1"/>
            <a:r>
              <a:rPr lang="en-US" sz="2900" dirty="0" smtClean="0">
                <a:solidFill>
                  <a:srgbClr val="800000"/>
                </a:solidFill>
              </a:rPr>
              <a:t>Exosphere</a:t>
            </a:r>
            <a:r>
              <a:rPr lang="en-US" sz="2900" dirty="0">
                <a:solidFill>
                  <a:srgbClr val="800000"/>
                </a:solidFill>
              </a:rPr>
              <a:t>: &gt;700 km (&gt;440 </a:t>
            </a:r>
            <a:r>
              <a:rPr lang="en-US" sz="2900" dirty="0" smtClean="0">
                <a:solidFill>
                  <a:srgbClr val="800000"/>
                </a:solidFill>
              </a:rPr>
              <a:t>miles</a:t>
            </a:r>
            <a:endParaRPr lang="en-US" sz="2900" dirty="0">
              <a:solidFill>
                <a:srgbClr val="800000"/>
              </a:solidFill>
            </a:endParaRPr>
          </a:p>
          <a:p>
            <a:pPr lvl="1"/>
            <a:r>
              <a:rPr lang="en-US" sz="2900" dirty="0" smtClean="0">
                <a:solidFill>
                  <a:srgbClr val="800000"/>
                </a:solidFill>
              </a:rPr>
              <a:t>Thermosphere</a:t>
            </a:r>
            <a:r>
              <a:rPr lang="en-US" sz="2900" dirty="0">
                <a:solidFill>
                  <a:srgbClr val="800000"/>
                </a:solidFill>
              </a:rPr>
              <a:t>: 80 to 700 km (50 to 440 miles</a:t>
            </a:r>
            <a:r>
              <a:rPr lang="en-US" sz="2900" dirty="0" smtClean="0">
                <a:solidFill>
                  <a:srgbClr val="800000"/>
                </a:solidFill>
              </a:rPr>
              <a:t>)</a:t>
            </a:r>
          </a:p>
          <a:p>
            <a:pPr lvl="1"/>
            <a:r>
              <a:rPr lang="en-US" sz="2900" dirty="0" smtClean="0">
                <a:solidFill>
                  <a:srgbClr val="800000"/>
                </a:solidFill>
              </a:rPr>
              <a:t>Mesosphere</a:t>
            </a:r>
            <a:r>
              <a:rPr lang="en-US" sz="2900" dirty="0">
                <a:solidFill>
                  <a:srgbClr val="800000"/>
                </a:solidFill>
              </a:rPr>
              <a:t>: 50 to 80 km (31 to 50 miles</a:t>
            </a:r>
            <a:r>
              <a:rPr lang="en-US" sz="2900" dirty="0" smtClean="0">
                <a:solidFill>
                  <a:srgbClr val="800000"/>
                </a:solidFill>
              </a:rPr>
              <a:t>)</a:t>
            </a:r>
          </a:p>
          <a:p>
            <a:pPr lvl="1"/>
            <a:r>
              <a:rPr lang="en-US" sz="2900" dirty="0" smtClean="0">
                <a:solidFill>
                  <a:srgbClr val="800000"/>
                </a:solidFill>
              </a:rPr>
              <a:t>Stratosphere</a:t>
            </a:r>
            <a:r>
              <a:rPr lang="en-US" sz="2900" dirty="0">
                <a:solidFill>
                  <a:srgbClr val="800000"/>
                </a:solidFill>
              </a:rPr>
              <a:t>: 12 to 50 km (7 to 31 </a:t>
            </a:r>
            <a:r>
              <a:rPr lang="en-US" sz="2900" dirty="0" smtClean="0">
                <a:solidFill>
                  <a:srgbClr val="800000"/>
                </a:solidFill>
              </a:rPr>
              <a:t>miles)</a:t>
            </a:r>
          </a:p>
          <a:p>
            <a:pPr lvl="1"/>
            <a:r>
              <a:rPr lang="en-US" sz="2900" dirty="0" smtClean="0">
                <a:solidFill>
                  <a:srgbClr val="800000"/>
                </a:solidFill>
              </a:rPr>
              <a:t>Troposphere</a:t>
            </a:r>
            <a:r>
              <a:rPr lang="en-US" sz="2900" dirty="0">
                <a:solidFill>
                  <a:srgbClr val="800000"/>
                </a:solidFill>
              </a:rPr>
              <a:t>: 0 to 12 km (0 to 7 miles</a:t>
            </a:r>
            <a:r>
              <a:rPr lang="en-US" sz="2900" dirty="0" smtClean="0">
                <a:solidFill>
                  <a:srgbClr val="800000"/>
                </a:solidFill>
              </a:rPr>
              <a:t>)”</a:t>
            </a:r>
            <a:endParaRPr lang="en-US" sz="2900" dirty="0">
              <a:solidFill>
                <a:srgbClr val="800000"/>
              </a:solidFill>
            </a:endParaRPr>
          </a:p>
          <a:p>
            <a:pPr marL="0" indent="0">
              <a:buNone/>
            </a:pPr>
            <a:endParaRPr lang="en-US" dirty="0"/>
          </a:p>
          <a:p>
            <a:pPr marL="0" indent="0">
              <a:buNone/>
            </a:pPr>
            <a:endParaRPr lang="en-US" dirty="0"/>
          </a:p>
        </p:txBody>
      </p:sp>
      <p:pic>
        <p:nvPicPr>
          <p:cNvPr id="8" name="Content Placeholder 7" descr="atmosphere_02.jpg"/>
          <p:cNvPicPr>
            <a:picLocks noGrp="1" noChangeAspect="1"/>
          </p:cNvPicPr>
          <p:nvPr>
            <p:ph sz="half" idx="2"/>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26970" b="-26970"/>
          <a:stretch>
            <a:fillRect/>
          </a:stretch>
        </p:blipFill>
        <p:spPr>
          <a:xfrm>
            <a:off x="5002322" y="1600200"/>
            <a:ext cx="3684478" cy="4525963"/>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290026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dirty="0"/>
              <a:t>Exosphere</a:t>
            </a:r>
            <a:br>
              <a:rPr lang="en-US" dirty="0"/>
            </a:br>
            <a:r>
              <a:rPr lang="en-US" sz="1600" dirty="0" err="1">
                <a:solidFill>
                  <a:srgbClr val="800000"/>
                </a:solidFill>
              </a:rPr>
              <a:t>en.wikipedia.org</a:t>
            </a:r>
            <a:r>
              <a:rPr lang="en-US" sz="1600" dirty="0">
                <a:solidFill>
                  <a:srgbClr val="800000"/>
                </a:solidFill>
              </a:rPr>
              <a:t>/wiki/</a:t>
            </a:r>
            <a:r>
              <a:rPr lang="en-US" sz="1600" dirty="0" err="1" smtClean="0">
                <a:solidFill>
                  <a:srgbClr val="800000"/>
                </a:solidFill>
              </a:rPr>
              <a:t>Atmosphere_of_Earth</a:t>
            </a:r>
            <a:r>
              <a:rPr lang="en-US" sz="1600" dirty="0">
                <a:solidFill>
                  <a:srgbClr val="800000"/>
                </a:solidFill>
              </a:rPr>
              <a:t/>
            </a:r>
            <a:br>
              <a:rPr lang="en-US" sz="1600" dirty="0">
                <a:solidFill>
                  <a:srgbClr val="800000"/>
                </a:solidFill>
              </a:rPr>
            </a:br>
            <a:r>
              <a:rPr lang="en-US" sz="1600" dirty="0">
                <a:solidFill>
                  <a:srgbClr val="800000"/>
                </a:solidFill>
              </a:rPr>
              <a:t>http://</a:t>
            </a:r>
            <a:r>
              <a:rPr lang="en-US" sz="1600" dirty="0" err="1">
                <a:solidFill>
                  <a:srgbClr val="800000"/>
                </a:solidFill>
              </a:rPr>
              <a:t>www.kowoma.de</a:t>
            </a:r>
            <a:r>
              <a:rPr lang="en-US" sz="1600" dirty="0">
                <a:solidFill>
                  <a:srgbClr val="800000"/>
                </a:solidFill>
              </a:rPr>
              <a:t>/en/</a:t>
            </a:r>
            <a:r>
              <a:rPr lang="en-US" sz="1600" dirty="0" err="1">
                <a:solidFill>
                  <a:srgbClr val="800000"/>
                </a:solidFill>
              </a:rPr>
              <a:t>gps</a:t>
            </a:r>
            <a:r>
              <a:rPr lang="en-US" sz="1600" dirty="0">
                <a:solidFill>
                  <a:srgbClr val="800000"/>
                </a:solidFill>
              </a:rPr>
              <a:t>/additional/</a:t>
            </a:r>
            <a:r>
              <a:rPr lang="en-US" sz="1600" dirty="0" err="1">
                <a:solidFill>
                  <a:srgbClr val="800000"/>
                </a:solidFill>
              </a:rPr>
              <a:t>atmosphere.htm</a:t>
            </a:r>
            <a:endParaRPr lang="en-US" sz="1600" dirty="0">
              <a:solidFill>
                <a:srgbClr val="800000"/>
              </a:solidFill>
            </a:endParaRPr>
          </a:p>
        </p:txBody>
      </p:sp>
      <p:sp>
        <p:nvSpPr>
          <p:cNvPr id="3" name="Content Placeholder 2"/>
          <p:cNvSpPr>
            <a:spLocks noGrp="1"/>
          </p:cNvSpPr>
          <p:nvPr>
            <p:ph sz="half" idx="1"/>
          </p:nvPr>
        </p:nvSpPr>
        <p:spPr/>
        <p:txBody>
          <a:bodyPr>
            <a:noAutofit/>
          </a:bodyPr>
          <a:lstStyle/>
          <a:p>
            <a:r>
              <a:rPr lang="en-US" sz="1600" dirty="0" smtClean="0"/>
              <a:t>“The </a:t>
            </a:r>
            <a:r>
              <a:rPr lang="en-US" sz="1600" dirty="0"/>
              <a:t>exosphere is the outermost layer of Earth's atmosphere, ranging from the </a:t>
            </a:r>
            <a:r>
              <a:rPr lang="en-US" sz="1600" dirty="0" err="1"/>
              <a:t>exobase</a:t>
            </a:r>
            <a:r>
              <a:rPr lang="en-US" sz="1600" dirty="0"/>
              <a:t> at an altitude of about 700 </a:t>
            </a:r>
            <a:r>
              <a:rPr lang="en-US" sz="1600" dirty="0" smtClean="0"/>
              <a:t>km above </a:t>
            </a:r>
            <a:r>
              <a:rPr lang="en-US" sz="1600" dirty="0"/>
              <a:t>sea level to about half way to the Moon</a:t>
            </a:r>
            <a:r>
              <a:rPr lang="en-US" sz="1600" dirty="0" smtClean="0"/>
              <a:t>.</a:t>
            </a:r>
          </a:p>
          <a:p>
            <a:r>
              <a:rPr lang="en-US" sz="1600" dirty="0" smtClean="0"/>
              <a:t> </a:t>
            </a:r>
            <a:r>
              <a:rPr lang="en-US" sz="1600" dirty="0"/>
              <a:t>It is mainly composed of hydrogen, helium and some heavier molecules such as nitrogen, oxygen and carbon dioxide </a:t>
            </a:r>
            <a:endParaRPr lang="en-US" sz="1600" dirty="0" smtClean="0"/>
          </a:p>
          <a:p>
            <a:r>
              <a:rPr lang="en-US" sz="1600" dirty="0" smtClean="0"/>
              <a:t>Closer </a:t>
            </a:r>
            <a:r>
              <a:rPr lang="en-US" sz="1600" dirty="0"/>
              <a:t>to the </a:t>
            </a:r>
            <a:r>
              <a:rPr lang="en-US" sz="1600" dirty="0" err="1" smtClean="0"/>
              <a:t>exobase</a:t>
            </a:r>
            <a:r>
              <a:rPr lang="en-US" sz="1600" dirty="0" smtClean="0"/>
              <a:t>, the top of the atmosphere, the </a:t>
            </a:r>
            <a:r>
              <a:rPr lang="en-US" sz="1600" dirty="0"/>
              <a:t>atoms and molecules are so far apart that they can travel hundreds of kilometers without colliding with one another, so the atmosphere no longer behaves like a gas. </a:t>
            </a:r>
            <a:endParaRPr lang="en-US" sz="1600" dirty="0" smtClean="0"/>
          </a:p>
          <a:p>
            <a:r>
              <a:rPr lang="en-US" sz="1600" dirty="0" smtClean="0"/>
              <a:t>These </a:t>
            </a:r>
            <a:r>
              <a:rPr lang="en-US" sz="1600" dirty="0"/>
              <a:t>free-moving particles follow ballistic trajectories and may migrate in and out of the magnetosphere or the solar wind</a:t>
            </a:r>
            <a:r>
              <a:rPr lang="en-US" sz="1600" dirty="0" smtClean="0"/>
              <a:t>.”</a:t>
            </a:r>
            <a:endParaRPr lang="en-US" sz="1600" dirty="0"/>
          </a:p>
          <a:p>
            <a:endParaRPr lang="en-US" sz="1600" dirty="0"/>
          </a:p>
        </p:txBody>
      </p:sp>
      <p:pic>
        <p:nvPicPr>
          <p:cNvPr id="6" name="Content Placeholder 5" descr="atmosphere_02.jpg"/>
          <p:cNvPicPr>
            <a:picLocks noGrp="1" noChangeAspect="1"/>
          </p:cNvPicPr>
          <p:nvPr>
            <p:ph sz="half" idx="2"/>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26970" b="-26970"/>
          <a:stretch>
            <a:fillRect/>
          </a:stretch>
        </p:blipFill>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131835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dirty="0" smtClean="0"/>
              <a:t>Thermosphere</a:t>
            </a:r>
            <a:r>
              <a:rPr lang="en-US" dirty="0"/>
              <a:t/>
            </a:r>
            <a:br>
              <a:rPr lang="en-US" dirty="0"/>
            </a:br>
            <a:r>
              <a:rPr lang="en-US" sz="1600" dirty="0" err="1">
                <a:solidFill>
                  <a:srgbClr val="800000"/>
                </a:solidFill>
              </a:rPr>
              <a:t>en.wikipedia.org</a:t>
            </a:r>
            <a:r>
              <a:rPr lang="en-US" sz="1600" dirty="0">
                <a:solidFill>
                  <a:srgbClr val="800000"/>
                </a:solidFill>
              </a:rPr>
              <a:t>/wiki/</a:t>
            </a:r>
            <a:r>
              <a:rPr lang="en-US" sz="1600" dirty="0" err="1" smtClean="0">
                <a:solidFill>
                  <a:srgbClr val="800000"/>
                </a:solidFill>
              </a:rPr>
              <a:t>Atmosphere_of_Earth</a:t>
            </a:r>
            <a:r>
              <a:rPr lang="en-US" sz="1600" dirty="0">
                <a:solidFill>
                  <a:srgbClr val="800000"/>
                </a:solidFill>
              </a:rPr>
              <a:t/>
            </a:r>
            <a:br>
              <a:rPr lang="en-US" sz="1600" dirty="0">
                <a:solidFill>
                  <a:srgbClr val="800000"/>
                </a:solidFill>
              </a:rPr>
            </a:br>
            <a:r>
              <a:rPr lang="en-US" sz="1600" dirty="0">
                <a:solidFill>
                  <a:srgbClr val="800000"/>
                </a:solidFill>
              </a:rPr>
              <a:t>http://</a:t>
            </a:r>
            <a:r>
              <a:rPr lang="en-US" sz="1600" dirty="0" err="1">
                <a:solidFill>
                  <a:srgbClr val="800000"/>
                </a:solidFill>
              </a:rPr>
              <a:t>www.kowoma.de</a:t>
            </a:r>
            <a:r>
              <a:rPr lang="en-US" sz="1600" dirty="0">
                <a:solidFill>
                  <a:srgbClr val="800000"/>
                </a:solidFill>
              </a:rPr>
              <a:t>/en/</a:t>
            </a:r>
            <a:r>
              <a:rPr lang="en-US" sz="1600" dirty="0" err="1">
                <a:solidFill>
                  <a:srgbClr val="800000"/>
                </a:solidFill>
              </a:rPr>
              <a:t>gps</a:t>
            </a:r>
            <a:r>
              <a:rPr lang="en-US" sz="1600" dirty="0">
                <a:solidFill>
                  <a:srgbClr val="800000"/>
                </a:solidFill>
              </a:rPr>
              <a:t>/additional/</a:t>
            </a:r>
            <a:r>
              <a:rPr lang="en-US" sz="1600" dirty="0" err="1">
                <a:solidFill>
                  <a:srgbClr val="800000"/>
                </a:solidFill>
              </a:rPr>
              <a:t>atmosphere.htm</a:t>
            </a:r>
            <a:endParaRPr lang="en-US" sz="1600" dirty="0">
              <a:solidFill>
                <a:srgbClr val="800000"/>
              </a:solidFill>
            </a:endParaRPr>
          </a:p>
        </p:txBody>
      </p:sp>
      <p:sp>
        <p:nvSpPr>
          <p:cNvPr id="3" name="Content Placeholder 2"/>
          <p:cNvSpPr>
            <a:spLocks noGrp="1"/>
          </p:cNvSpPr>
          <p:nvPr>
            <p:ph sz="half" idx="1"/>
          </p:nvPr>
        </p:nvSpPr>
        <p:spPr/>
        <p:txBody>
          <a:bodyPr>
            <a:noAutofit/>
          </a:bodyPr>
          <a:lstStyle/>
          <a:p>
            <a:r>
              <a:rPr lang="en-US" sz="1300" dirty="0" smtClean="0"/>
              <a:t>“Temperature </a:t>
            </a:r>
            <a:r>
              <a:rPr lang="en-US" sz="1300" dirty="0"/>
              <a:t>increases with height in the thermosphere from the </a:t>
            </a:r>
            <a:r>
              <a:rPr lang="en-US" sz="1300" dirty="0" err="1"/>
              <a:t>mesopause</a:t>
            </a:r>
            <a:r>
              <a:rPr lang="en-US" sz="1300" dirty="0"/>
              <a:t> at an altitude of about 80 km (50 mi; 260,000 </a:t>
            </a:r>
            <a:r>
              <a:rPr lang="en-US" sz="1300" dirty="0" err="1"/>
              <a:t>ft</a:t>
            </a:r>
            <a:r>
              <a:rPr lang="en-US" sz="1300" dirty="0"/>
              <a:t>) up to the </a:t>
            </a:r>
            <a:r>
              <a:rPr lang="en-US" sz="1300" dirty="0" err="1" smtClean="0"/>
              <a:t>thermopause</a:t>
            </a:r>
            <a:endParaRPr lang="en-US" sz="1300" dirty="0"/>
          </a:p>
          <a:p>
            <a:r>
              <a:rPr lang="en-US" sz="1300" dirty="0" smtClean="0"/>
              <a:t>Then temperature </a:t>
            </a:r>
            <a:r>
              <a:rPr lang="en-US" sz="1300" dirty="0"/>
              <a:t>is constant with height entering the </a:t>
            </a:r>
            <a:r>
              <a:rPr lang="en-US" sz="1300" dirty="0" smtClean="0"/>
              <a:t>exosphere</a:t>
            </a:r>
            <a:r>
              <a:rPr lang="en-US" sz="1300" dirty="0"/>
              <a:t> </a:t>
            </a:r>
            <a:r>
              <a:rPr lang="en-US" sz="1300" dirty="0" smtClean="0"/>
              <a:t>up to the </a:t>
            </a:r>
            <a:r>
              <a:rPr lang="en-US" sz="1300" dirty="0" err="1" smtClean="0"/>
              <a:t>exobase</a:t>
            </a:r>
            <a:endParaRPr lang="en-US" sz="1300" dirty="0" smtClean="0"/>
          </a:p>
          <a:p>
            <a:r>
              <a:rPr lang="en-US" sz="1300" dirty="0" err="1" smtClean="0"/>
              <a:t>Exobase</a:t>
            </a:r>
            <a:r>
              <a:rPr lang="en-US" sz="1300" dirty="0" smtClean="0"/>
              <a:t> </a:t>
            </a:r>
            <a:r>
              <a:rPr lang="en-US" sz="1300" dirty="0"/>
              <a:t>height averages about 700 km above Earth but actually varies with solar activity and ranges from about 500–1,000 km (310–620 mi; 1,600,000 – 3,300,000 </a:t>
            </a:r>
            <a:r>
              <a:rPr lang="en-US" sz="1300" dirty="0" err="1"/>
              <a:t>ft</a:t>
            </a:r>
            <a:r>
              <a:rPr lang="en-US" sz="1300" dirty="0"/>
              <a:t>)</a:t>
            </a:r>
            <a:r>
              <a:rPr lang="en-US" sz="1300" dirty="0" smtClean="0"/>
              <a:t>.</a:t>
            </a:r>
            <a:endParaRPr lang="en-US" sz="1300" dirty="0"/>
          </a:p>
          <a:p>
            <a:r>
              <a:rPr lang="en-US" sz="1300" dirty="0" smtClean="0"/>
              <a:t>Unlike </a:t>
            </a:r>
            <a:r>
              <a:rPr lang="en-US" sz="1300" dirty="0"/>
              <a:t>the stratosphere, where a temperature inversion is caused by absorption of radiation by ozone, the inversion in the thermosphere is a result of the extremely low density of molecules. </a:t>
            </a:r>
            <a:endParaRPr lang="en-US" sz="1300" dirty="0" smtClean="0"/>
          </a:p>
          <a:p>
            <a:r>
              <a:rPr lang="en-US" sz="1300" dirty="0" smtClean="0"/>
              <a:t>The </a:t>
            </a:r>
            <a:r>
              <a:rPr lang="en-US" sz="1300" dirty="0"/>
              <a:t>temperature of this layer can rise to 1,500 °C (2,700 °F</a:t>
            </a:r>
            <a:r>
              <a:rPr lang="en-US" sz="1300" dirty="0" smtClean="0"/>
              <a:t>) </a:t>
            </a:r>
          </a:p>
          <a:p>
            <a:r>
              <a:rPr lang="en-US" sz="1300" dirty="0" smtClean="0"/>
              <a:t>The </a:t>
            </a:r>
            <a:r>
              <a:rPr lang="en-US" sz="1300" dirty="0"/>
              <a:t>International Space Station orbits in this layer, between 320 and 380 km (200 and 240 mi). </a:t>
            </a:r>
            <a:endParaRPr lang="en-US" sz="1300" dirty="0" smtClean="0"/>
          </a:p>
          <a:p>
            <a:r>
              <a:rPr lang="en-US" sz="1300" dirty="0" smtClean="0"/>
              <a:t>The </a:t>
            </a:r>
            <a:r>
              <a:rPr lang="en-US" sz="1300" dirty="0"/>
              <a:t>aurora borealis and aurora </a:t>
            </a:r>
            <a:r>
              <a:rPr lang="en-US" sz="1300" dirty="0" err="1"/>
              <a:t>australis</a:t>
            </a:r>
            <a:r>
              <a:rPr lang="en-US" sz="1300" dirty="0"/>
              <a:t> are occasionally seen in the thermosphere and the lower part of the exosphere</a:t>
            </a:r>
            <a:r>
              <a:rPr lang="en-US" sz="1300" dirty="0" smtClean="0"/>
              <a:t>.”</a:t>
            </a:r>
            <a:endParaRPr lang="en-US" sz="1300" dirty="0"/>
          </a:p>
          <a:p>
            <a:endParaRPr lang="en-US" sz="1300" dirty="0"/>
          </a:p>
        </p:txBody>
      </p:sp>
      <p:pic>
        <p:nvPicPr>
          <p:cNvPr id="6" name="Content Placeholder 5" descr="atmosphere_02.jpg"/>
          <p:cNvPicPr>
            <a:picLocks noGrp="1" noChangeAspect="1"/>
          </p:cNvPicPr>
          <p:nvPr>
            <p:ph sz="half" idx="2"/>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26970" b="-26970"/>
          <a:stretch>
            <a:fillRect/>
          </a:stretch>
        </p:blipFill>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517999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dirty="0" smtClean="0"/>
              <a:t>Mesosphere</a:t>
            </a:r>
            <a:r>
              <a:rPr lang="en-US" dirty="0"/>
              <a:t/>
            </a:r>
            <a:br>
              <a:rPr lang="en-US" dirty="0"/>
            </a:br>
            <a:r>
              <a:rPr lang="en-US" sz="1600" dirty="0" err="1">
                <a:solidFill>
                  <a:srgbClr val="800000"/>
                </a:solidFill>
              </a:rPr>
              <a:t>en.wikipedia.org</a:t>
            </a:r>
            <a:r>
              <a:rPr lang="en-US" sz="1600" dirty="0">
                <a:solidFill>
                  <a:srgbClr val="800000"/>
                </a:solidFill>
              </a:rPr>
              <a:t>/wiki/</a:t>
            </a:r>
            <a:r>
              <a:rPr lang="en-US" sz="1600" dirty="0" err="1" smtClean="0">
                <a:solidFill>
                  <a:srgbClr val="800000"/>
                </a:solidFill>
              </a:rPr>
              <a:t>Atmosphere_of_Earth</a:t>
            </a:r>
            <a:r>
              <a:rPr lang="en-US" sz="1600" dirty="0">
                <a:solidFill>
                  <a:srgbClr val="800000"/>
                </a:solidFill>
              </a:rPr>
              <a:t/>
            </a:r>
            <a:br>
              <a:rPr lang="en-US" sz="1600" dirty="0">
                <a:solidFill>
                  <a:srgbClr val="800000"/>
                </a:solidFill>
              </a:rPr>
            </a:br>
            <a:r>
              <a:rPr lang="en-US" sz="1600" dirty="0">
                <a:solidFill>
                  <a:srgbClr val="800000"/>
                </a:solidFill>
              </a:rPr>
              <a:t>http://</a:t>
            </a:r>
            <a:r>
              <a:rPr lang="en-US" sz="1600" dirty="0" err="1">
                <a:solidFill>
                  <a:srgbClr val="800000"/>
                </a:solidFill>
              </a:rPr>
              <a:t>www.kowoma.de</a:t>
            </a:r>
            <a:r>
              <a:rPr lang="en-US" sz="1600" dirty="0">
                <a:solidFill>
                  <a:srgbClr val="800000"/>
                </a:solidFill>
              </a:rPr>
              <a:t>/en/</a:t>
            </a:r>
            <a:r>
              <a:rPr lang="en-US" sz="1600" dirty="0" err="1">
                <a:solidFill>
                  <a:srgbClr val="800000"/>
                </a:solidFill>
              </a:rPr>
              <a:t>gps</a:t>
            </a:r>
            <a:r>
              <a:rPr lang="en-US" sz="1600" dirty="0">
                <a:solidFill>
                  <a:srgbClr val="800000"/>
                </a:solidFill>
              </a:rPr>
              <a:t>/additional/</a:t>
            </a:r>
            <a:r>
              <a:rPr lang="en-US" sz="1600" dirty="0" err="1">
                <a:solidFill>
                  <a:srgbClr val="800000"/>
                </a:solidFill>
              </a:rPr>
              <a:t>atmosphere.htm</a:t>
            </a:r>
            <a:endParaRPr lang="en-US" sz="1600" dirty="0">
              <a:solidFill>
                <a:srgbClr val="800000"/>
              </a:solidFill>
            </a:endParaRPr>
          </a:p>
        </p:txBody>
      </p:sp>
      <p:sp>
        <p:nvSpPr>
          <p:cNvPr id="3" name="Content Placeholder 2"/>
          <p:cNvSpPr>
            <a:spLocks noGrp="1"/>
          </p:cNvSpPr>
          <p:nvPr>
            <p:ph sz="half" idx="1"/>
          </p:nvPr>
        </p:nvSpPr>
        <p:spPr/>
        <p:txBody>
          <a:bodyPr>
            <a:noAutofit/>
          </a:bodyPr>
          <a:lstStyle/>
          <a:p>
            <a:r>
              <a:rPr lang="en-US" sz="1400" dirty="0" smtClean="0"/>
              <a:t>“The </a:t>
            </a:r>
            <a:r>
              <a:rPr lang="en-US" sz="1400" dirty="0"/>
              <a:t>mesosphere extends from the </a:t>
            </a:r>
            <a:r>
              <a:rPr lang="en-US" sz="1400" dirty="0" err="1"/>
              <a:t>stratopause</a:t>
            </a:r>
            <a:r>
              <a:rPr lang="en-US" sz="1400" dirty="0"/>
              <a:t> at an altitude of about 50 km </a:t>
            </a:r>
            <a:r>
              <a:rPr lang="en-US" sz="1400" dirty="0" smtClean="0"/>
              <a:t>to </a:t>
            </a:r>
            <a:r>
              <a:rPr lang="en-US" sz="1400" dirty="0"/>
              <a:t>the </a:t>
            </a:r>
            <a:r>
              <a:rPr lang="en-US" sz="1400" dirty="0" err="1"/>
              <a:t>mesopause</a:t>
            </a:r>
            <a:r>
              <a:rPr lang="en-US" sz="1400" dirty="0"/>
              <a:t> at 80–85 km </a:t>
            </a:r>
            <a:r>
              <a:rPr lang="en-US" sz="1400" dirty="0" smtClean="0"/>
              <a:t>above </a:t>
            </a:r>
            <a:r>
              <a:rPr lang="en-US" sz="1400" dirty="0"/>
              <a:t>sea level. </a:t>
            </a:r>
            <a:endParaRPr lang="en-US" sz="1400" dirty="0" smtClean="0"/>
          </a:p>
          <a:p>
            <a:r>
              <a:rPr lang="en-US" sz="1400" dirty="0" smtClean="0"/>
              <a:t>It </a:t>
            </a:r>
            <a:r>
              <a:rPr lang="en-US" sz="1400" dirty="0"/>
              <a:t>is the layer where most meteors burn up upon entering the atmosphere. </a:t>
            </a:r>
            <a:endParaRPr lang="en-US" sz="1400" dirty="0" smtClean="0"/>
          </a:p>
          <a:p>
            <a:r>
              <a:rPr lang="en-US" sz="1400" dirty="0" smtClean="0"/>
              <a:t>Temperature </a:t>
            </a:r>
            <a:r>
              <a:rPr lang="en-US" sz="1400" dirty="0"/>
              <a:t>decreases with height in the mesosphere. </a:t>
            </a:r>
            <a:endParaRPr lang="en-US" sz="1400" dirty="0" smtClean="0"/>
          </a:p>
          <a:p>
            <a:r>
              <a:rPr lang="en-US" sz="1400" dirty="0" smtClean="0"/>
              <a:t>The </a:t>
            </a:r>
            <a:r>
              <a:rPr lang="en-US" sz="1400" dirty="0" err="1"/>
              <a:t>mesopause</a:t>
            </a:r>
            <a:r>
              <a:rPr lang="en-US" sz="1400" dirty="0"/>
              <a:t>, the temperature minimum that marks the top of the mesosphere, is the coldest place on Earth and has an average temperature around −85 °C (−120 °F; 190 K)</a:t>
            </a:r>
            <a:r>
              <a:rPr lang="en-US" sz="1400" dirty="0" smtClean="0"/>
              <a:t>.</a:t>
            </a:r>
          </a:p>
          <a:p>
            <a:r>
              <a:rPr lang="en-US" sz="1400" dirty="0" smtClean="0"/>
              <a:t>At </a:t>
            </a:r>
            <a:r>
              <a:rPr lang="en-US" sz="1400" dirty="0"/>
              <a:t>this altitude, temperatures may drop to −100 °C (−150 °F; 170 K)</a:t>
            </a:r>
            <a:r>
              <a:rPr lang="en-US" sz="1400" dirty="0" smtClean="0"/>
              <a:t>.</a:t>
            </a:r>
          </a:p>
          <a:p>
            <a:r>
              <a:rPr lang="en-US" sz="1400" dirty="0" smtClean="0"/>
              <a:t>Due </a:t>
            </a:r>
            <a:r>
              <a:rPr lang="en-US" sz="1400" dirty="0"/>
              <a:t>to the cold temperature of this layer, water vapor is frozen, occasionally forming polar-mesospheric </a:t>
            </a:r>
            <a:r>
              <a:rPr lang="en-US" sz="1400" dirty="0" err="1"/>
              <a:t>noctilucent</a:t>
            </a:r>
            <a:r>
              <a:rPr lang="en-US" sz="1400" dirty="0"/>
              <a:t> clouds which are the highest water-based aerosols in the atmosphere</a:t>
            </a:r>
            <a:r>
              <a:rPr lang="en-US" sz="1400" dirty="0" smtClean="0"/>
              <a:t>.</a:t>
            </a:r>
          </a:p>
          <a:p>
            <a:r>
              <a:rPr lang="en-US" sz="1400" dirty="0" smtClean="0"/>
              <a:t>A </a:t>
            </a:r>
            <a:r>
              <a:rPr lang="en-US" sz="1400" dirty="0"/>
              <a:t>type of lightning referred to as either sprites or ELVES, occasionally form far above tropospheric thunderclouds</a:t>
            </a:r>
            <a:r>
              <a:rPr lang="en-US" sz="1400" dirty="0" smtClean="0"/>
              <a:t>.”</a:t>
            </a:r>
            <a:endParaRPr lang="en-US" sz="1400" dirty="0"/>
          </a:p>
          <a:p>
            <a:endParaRPr lang="en-US" sz="1400" dirty="0"/>
          </a:p>
        </p:txBody>
      </p:sp>
      <p:pic>
        <p:nvPicPr>
          <p:cNvPr id="6" name="Content Placeholder 5" descr="atmosphere_02.jpg"/>
          <p:cNvPicPr>
            <a:picLocks noGrp="1" noChangeAspect="1"/>
          </p:cNvPicPr>
          <p:nvPr>
            <p:ph sz="half" idx="2"/>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26970" b="-26970"/>
          <a:stretch>
            <a:fillRect/>
          </a:stretch>
        </p:blipFill>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517999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dirty="0" smtClean="0"/>
              <a:t>Stratosphere</a:t>
            </a:r>
            <a:r>
              <a:rPr lang="en-US" dirty="0"/>
              <a:t/>
            </a:r>
            <a:br>
              <a:rPr lang="en-US" dirty="0"/>
            </a:br>
            <a:r>
              <a:rPr lang="en-US" sz="1600" dirty="0" err="1">
                <a:solidFill>
                  <a:srgbClr val="800000"/>
                </a:solidFill>
              </a:rPr>
              <a:t>en.wikipedia.org</a:t>
            </a:r>
            <a:r>
              <a:rPr lang="en-US" sz="1600" dirty="0">
                <a:solidFill>
                  <a:srgbClr val="800000"/>
                </a:solidFill>
              </a:rPr>
              <a:t>/wiki/</a:t>
            </a:r>
            <a:r>
              <a:rPr lang="en-US" sz="1600" dirty="0" err="1" smtClean="0">
                <a:solidFill>
                  <a:srgbClr val="800000"/>
                </a:solidFill>
              </a:rPr>
              <a:t>Atmosphere_of_Earth</a:t>
            </a:r>
            <a:r>
              <a:rPr lang="en-US" sz="1600" dirty="0">
                <a:solidFill>
                  <a:srgbClr val="800000"/>
                </a:solidFill>
              </a:rPr>
              <a:t/>
            </a:r>
            <a:br>
              <a:rPr lang="en-US" sz="1600" dirty="0">
                <a:solidFill>
                  <a:srgbClr val="800000"/>
                </a:solidFill>
              </a:rPr>
            </a:br>
            <a:r>
              <a:rPr lang="en-US" sz="1600" dirty="0">
                <a:solidFill>
                  <a:srgbClr val="800000"/>
                </a:solidFill>
              </a:rPr>
              <a:t>http://</a:t>
            </a:r>
            <a:r>
              <a:rPr lang="en-US" sz="1600" dirty="0" err="1">
                <a:solidFill>
                  <a:srgbClr val="800000"/>
                </a:solidFill>
              </a:rPr>
              <a:t>www.kowoma.de</a:t>
            </a:r>
            <a:r>
              <a:rPr lang="en-US" sz="1600" dirty="0">
                <a:solidFill>
                  <a:srgbClr val="800000"/>
                </a:solidFill>
              </a:rPr>
              <a:t>/en/</a:t>
            </a:r>
            <a:r>
              <a:rPr lang="en-US" sz="1600" dirty="0" err="1">
                <a:solidFill>
                  <a:srgbClr val="800000"/>
                </a:solidFill>
              </a:rPr>
              <a:t>gps</a:t>
            </a:r>
            <a:r>
              <a:rPr lang="en-US" sz="1600" dirty="0">
                <a:solidFill>
                  <a:srgbClr val="800000"/>
                </a:solidFill>
              </a:rPr>
              <a:t>/additional/</a:t>
            </a:r>
            <a:r>
              <a:rPr lang="en-US" sz="1600" dirty="0" err="1">
                <a:solidFill>
                  <a:srgbClr val="800000"/>
                </a:solidFill>
              </a:rPr>
              <a:t>atmosphere.htm</a:t>
            </a:r>
            <a:endParaRPr lang="en-US" sz="1600" dirty="0">
              <a:solidFill>
                <a:srgbClr val="800000"/>
              </a:solidFill>
            </a:endParaRPr>
          </a:p>
        </p:txBody>
      </p:sp>
      <p:sp>
        <p:nvSpPr>
          <p:cNvPr id="3" name="Content Placeholder 2"/>
          <p:cNvSpPr>
            <a:spLocks noGrp="1"/>
          </p:cNvSpPr>
          <p:nvPr>
            <p:ph sz="half" idx="1"/>
          </p:nvPr>
        </p:nvSpPr>
        <p:spPr/>
        <p:txBody>
          <a:bodyPr>
            <a:noAutofit/>
          </a:bodyPr>
          <a:lstStyle/>
          <a:p>
            <a:r>
              <a:rPr lang="en-US" sz="1600" dirty="0" smtClean="0"/>
              <a:t>“The </a:t>
            </a:r>
            <a:r>
              <a:rPr lang="en-US" sz="1600" dirty="0"/>
              <a:t>stratosphere ranges from the </a:t>
            </a:r>
            <a:r>
              <a:rPr lang="en-US" sz="1600" dirty="0" err="1"/>
              <a:t>tropopause</a:t>
            </a:r>
            <a:r>
              <a:rPr lang="en-US" sz="1600" dirty="0"/>
              <a:t> at about 12 </a:t>
            </a:r>
            <a:r>
              <a:rPr lang="en-US" sz="1600" dirty="0" smtClean="0"/>
              <a:t>km above </a:t>
            </a:r>
            <a:r>
              <a:rPr lang="en-US" sz="1600" dirty="0"/>
              <a:t>Earth to the </a:t>
            </a:r>
            <a:r>
              <a:rPr lang="en-US" sz="1600" dirty="0" err="1"/>
              <a:t>stratopause</a:t>
            </a:r>
            <a:r>
              <a:rPr lang="en-US" sz="1600" dirty="0"/>
              <a:t> at an altitude of 50 to 55 km </a:t>
            </a:r>
            <a:endParaRPr lang="en-US" sz="1600" dirty="0" smtClean="0"/>
          </a:p>
          <a:p>
            <a:r>
              <a:rPr lang="en-US" sz="1600" dirty="0" smtClean="0"/>
              <a:t>The </a:t>
            </a:r>
            <a:r>
              <a:rPr lang="en-US" sz="1600" dirty="0"/>
              <a:t>atmospheric pressure at the top of the stratosphere is roughly 1/1000 the pressure at sea level. </a:t>
            </a:r>
            <a:endParaRPr lang="en-US" sz="1600" dirty="0" smtClean="0"/>
          </a:p>
          <a:p>
            <a:r>
              <a:rPr lang="en-US" sz="1600" dirty="0" smtClean="0"/>
              <a:t>Temperature </a:t>
            </a:r>
            <a:r>
              <a:rPr lang="en-US" sz="1600" dirty="0"/>
              <a:t>increases with height due to increased absorption of ultraviolet radiation by the ozone layer, which restricts turbulence and mixing. </a:t>
            </a:r>
            <a:endParaRPr lang="en-US" sz="1600" dirty="0" smtClean="0"/>
          </a:p>
          <a:p>
            <a:r>
              <a:rPr lang="en-US" sz="1600" dirty="0" smtClean="0"/>
              <a:t>While </a:t>
            </a:r>
            <a:r>
              <a:rPr lang="en-US" sz="1600" dirty="0"/>
              <a:t>the temperature may be −60 °C (−76 °F; 210 K) at the </a:t>
            </a:r>
            <a:r>
              <a:rPr lang="en-US" sz="1600" dirty="0" err="1"/>
              <a:t>tropopause</a:t>
            </a:r>
            <a:r>
              <a:rPr lang="en-US" sz="1600" dirty="0"/>
              <a:t>, the top of the stratosphere is much warmer, and may be near freezing</a:t>
            </a:r>
            <a:r>
              <a:rPr lang="en-US" sz="1600" dirty="0" smtClean="0"/>
              <a:t>.</a:t>
            </a:r>
            <a:endParaRPr lang="en-US" sz="1600" dirty="0"/>
          </a:p>
          <a:p>
            <a:r>
              <a:rPr lang="en-US" sz="1600" dirty="0" smtClean="0"/>
              <a:t>Polar </a:t>
            </a:r>
            <a:r>
              <a:rPr lang="en-US" sz="1600" dirty="0"/>
              <a:t>stratospheric or nacreous clouds are occasionally seen in this layer of the atmosphere</a:t>
            </a:r>
            <a:r>
              <a:rPr lang="en-US" sz="1600" dirty="0" smtClean="0"/>
              <a:t>.”</a:t>
            </a:r>
            <a:endParaRPr lang="en-US" sz="1600" dirty="0"/>
          </a:p>
          <a:p>
            <a:endParaRPr lang="en-US" sz="1600" dirty="0"/>
          </a:p>
        </p:txBody>
      </p:sp>
      <p:pic>
        <p:nvPicPr>
          <p:cNvPr id="6" name="Content Placeholder 5" descr="atmosphere_02.jpg"/>
          <p:cNvPicPr>
            <a:picLocks noGrp="1" noChangeAspect="1"/>
          </p:cNvPicPr>
          <p:nvPr>
            <p:ph sz="half" idx="2"/>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26970" b="-26970"/>
          <a:stretch>
            <a:fillRect/>
          </a:stretch>
        </p:blipFill>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517999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497</TotalTime>
  <Words>3211</Words>
  <Application>Microsoft Macintosh PowerPoint</Application>
  <PresentationFormat>On-screen Show (4:3)</PresentationFormat>
  <Paragraphs>167</Paragraphs>
  <Slides>25</Slides>
  <Notes>0</Notes>
  <HiddenSlides>0</HiddenSlides>
  <MMClips>1</MMClips>
  <ScaleCrop>false</ScaleCrop>
  <HeadingPairs>
    <vt:vector size="4" baseType="variant">
      <vt:variant>
        <vt:lpstr>Design Template</vt:lpstr>
      </vt:variant>
      <vt:variant>
        <vt:i4>1</vt:i4>
      </vt:variant>
      <vt:variant>
        <vt:lpstr>Slide Titles</vt:lpstr>
      </vt:variant>
      <vt:variant>
        <vt:i4>25</vt:i4>
      </vt:variant>
    </vt:vector>
  </HeadingPairs>
  <TitlesOfParts>
    <vt:vector size="26" baseType="lpstr">
      <vt:lpstr>Office Theme</vt:lpstr>
      <vt:lpstr>Lecture 17</vt:lpstr>
      <vt:lpstr>Topics</vt:lpstr>
      <vt:lpstr>Composition of the Atmosphere http://en.wikipedia.org/wiki/Atmosphere_of_Earth</vt:lpstr>
      <vt:lpstr>Composition http://en.wikipedia.org/wiki/Atmosphere_of_Earth</vt:lpstr>
      <vt:lpstr>Structure of the Atmosphere http://en.wikipedia.org/wiki/Atmosphere_of_Earth http://www.kowoma.de/en/gps/additional/atmosphere.htm</vt:lpstr>
      <vt:lpstr>Exosphere en.wikipedia.org/wiki/Atmosphere_of_Earth http://www.kowoma.de/en/gps/additional/atmosphere.htm</vt:lpstr>
      <vt:lpstr>Thermosphere en.wikipedia.org/wiki/Atmosphere_of_Earth http://www.kowoma.de/en/gps/additional/atmosphere.htm</vt:lpstr>
      <vt:lpstr>Mesosphere en.wikipedia.org/wiki/Atmosphere_of_Earth http://www.kowoma.de/en/gps/additional/atmosphere.htm</vt:lpstr>
      <vt:lpstr>Stratosphere en.wikipedia.org/wiki/Atmosphere_of_Earth http://www.kowoma.de/en/gps/additional/atmosphere.htm</vt:lpstr>
      <vt:lpstr>Troposphere en.wikipedia.org/wiki/Atmosphere_of_Earth http://www.kowoma.de/en/gps/additional/atmosphere.htm</vt:lpstr>
      <vt:lpstr>Other Layers: Ozone Layer en.wikipedia.org/wiki/Atmosphere_of_Earth http://www.kowoma.de/en/gps/additional/atmosphere.htm</vt:lpstr>
      <vt:lpstr>Composition + Structure http://en.wikipedia.org/wiki/Atmospheric_sciences</vt:lpstr>
      <vt:lpstr>Other Layers: Ionosphere en.wikipedia.org/wiki/ionosphere</vt:lpstr>
      <vt:lpstr>Other Layers:  Magnetosphere en.wikipedia.org/wiki/magnetosphere</vt:lpstr>
      <vt:lpstr>Other Layers: Parts of the Magnetosphere en.wikipedia.org/wiki/magnetosphere</vt:lpstr>
      <vt:lpstr>Aurorae Borealis / Australis en.wikipedia.org/wiki/Aurora_(astronomy)</vt:lpstr>
      <vt:lpstr>Other Layers:  Planetary Boundary Layer en.wikipedia.org/wiki/Atmosphere_of_Earth</vt:lpstr>
      <vt:lpstr>Parts of the Atmosphere-I http://en.wikipedia.org/wiki/Atmosphere_of_Earth</vt:lpstr>
      <vt:lpstr>Parts of the Atmosphere-II http://en.wikipedia.org/wiki/Atmosphere_of_Earth</vt:lpstr>
      <vt:lpstr>Density and Mass http://en.wikipedia.org/wiki/Atmosphere_of_Earth</vt:lpstr>
      <vt:lpstr>Opacity of the Atmosphere to Radiation en.wikipedia.org/wiki/Atmosphere_of_Earth</vt:lpstr>
      <vt:lpstr>Absorption en.wikipedia.org/wiki/Atmosphere_of_Earth</vt:lpstr>
      <vt:lpstr>Emission en.wikipedia.org/wiki/Atmosphere_of_Earth</vt:lpstr>
      <vt:lpstr>Scattering en.wikipedia.org/wiki/Atmosphere_of_Earth</vt:lpstr>
      <vt:lpstr>Slide 25</vt:lpstr>
    </vt:vector>
  </TitlesOfParts>
  <Company>university of california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 Rundle</dc:creator>
  <cp:lastModifiedBy>John Rundle</cp:lastModifiedBy>
  <cp:revision>46</cp:revision>
  <dcterms:created xsi:type="dcterms:W3CDTF">2017-02-27T16:23:25Z</dcterms:created>
  <dcterms:modified xsi:type="dcterms:W3CDTF">2017-02-27T18:16:54Z</dcterms:modified>
</cp:coreProperties>
</file>