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96" r:id="rId2"/>
    <p:sldId id="275" r:id="rId3"/>
    <p:sldId id="265" r:id="rId4"/>
    <p:sldId id="269" r:id="rId5"/>
    <p:sldId id="270" r:id="rId6"/>
    <p:sldId id="271" r:id="rId7"/>
    <p:sldId id="272" r:id="rId8"/>
    <p:sldId id="301" r:id="rId9"/>
    <p:sldId id="273" r:id="rId10"/>
    <p:sldId id="276" r:id="rId11"/>
    <p:sldId id="277" r:id="rId12"/>
    <p:sldId id="278" r:id="rId13"/>
    <p:sldId id="302" r:id="rId14"/>
    <p:sldId id="279" r:id="rId15"/>
    <p:sldId id="308" r:id="rId16"/>
    <p:sldId id="285" r:id="rId17"/>
    <p:sldId id="286" r:id="rId18"/>
    <p:sldId id="287" r:id="rId19"/>
    <p:sldId id="288" r:id="rId20"/>
    <p:sldId id="291" r:id="rId21"/>
    <p:sldId id="292" r:id="rId22"/>
    <p:sldId id="293" r:id="rId23"/>
    <p:sldId id="29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F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/>
    <p:restoredTop sz="94604"/>
  </p:normalViewPr>
  <p:slideViewPr>
    <p:cSldViewPr snapToGrid="0" snapToObjects="1">
      <p:cViewPr varScale="1">
        <p:scale>
          <a:sx n="147" d="100"/>
          <a:sy n="147" d="100"/>
        </p:scale>
        <p:origin x="49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108FA-B934-9F41-BDA2-D0501812A8CB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96D50-E759-A249-8658-FD3FBE6A78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7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B9D10-F8C7-41BB-9257-441E5668749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89A77E-CD38-4EA0-9AC1-9398303C4C5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29BE-50B0-5347-9A20-8CB1093C853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ECBD5-4C3B-0B47-9B6A-77E8A372AA2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ECBD5-4C3B-0B47-9B6A-77E8A372AA2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29BE-50B0-5347-9A20-8CB1093C853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1EE8-DF82-9643-AAF2-B216C99B9E43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BF9C-134A-204A-A1D2-F3C952ED2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4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1EE8-DF82-9643-AAF2-B216C99B9E43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BF9C-134A-204A-A1D2-F3C952ED2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17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1EE8-DF82-9643-AAF2-B216C99B9E43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BF9C-134A-204A-A1D2-F3C952ED2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4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1EE8-DF82-9643-AAF2-B216C99B9E43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BF9C-134A-204A-A1D2-F3C952ED2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1EE8-DF82-9643-AAF2-B216C99B9E43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BF9C-134A-204A-A1D2-F3C952ED2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00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1EE8-DF82-9643-AAF2-B216C99B9E43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BF9C-134A-204A-A1D2-F3C952ED2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86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1EE8-DF82-9643-AAF2-B216C99B9E43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BF9C-134A-204A-A1D2-F3C952ED2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8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1EE8-DF82-9643-AAF2-B216C99B9E43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BF9C-134A-204A-A1D2-F3C952ED2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2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1EE8-DF82-9643-AAF2-B216C99B9E43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BF9C-134A-204A-A1D2-F3C952ED2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8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1EE8-DF82-9643-AAF2-B216C99B9E43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BF9C-134A-204A-A1D2-F3C952ED2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97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1EE8-DF82-9643-AAF2-B216C99B9E43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BF9C-134A-204A-A1D2-F3C952ED2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6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01EE8-DF82-9643-AAF2-B216C99B9E43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BF9C-134A-204A-A1D2-F3C952ED2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Helvetica Neue Light"/>
                <a:cs typeface="Helvetica Neue Light"/>
              </a:rPr>
              <a:t>Lecture 15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Helvetica Neue Light"/>
                <a:cs typeface="Helvetica Neue Light"/>
              </a:rPr>
              <a:t>Earthquake Forecasting</a:t>
            </a:r>
          </a:p>
          <a:p>
            <a:r>
              <a:rPr lang="en-US" dirty="0">
                <a:solidFill>
                  <a:srgbClr val="0000FF"/>
                </a:solidFill>
                <a:latin typeface="Helvetica Neue Light"/>
                <a:cs typeface="Helvetica Neue Light"/>
              </a:rPr>
              <a:t>John </a:t>
            </a:r>
            <a:r>
              <a:rPr lang="en-US">
                <a:solidFill>
                  <a:srgbClr val="0000FF"/>
                </a:solidFill>
                <a:latin typeface="Helvetica Neue Light"/>
                <a:cs typeface="Helvetica Neue Light"/>
              </a:rPr>
              <a:t>Rundle GEL/EPS </a:t>
            </a:r>
            <a:r>
              <a:rPr lang="en-US" dirty="0">
                <a:solidFill>
                  <a:srgbClr val="0000FF"/>
                </a:solidFill>
                <a:latin typeface="Helvetica Neue Light"/>
                <a:cs typeface="Helvetica Neue Light"/>
              </a:rPr>
              <a:t>131</a:t>
            </a:r>
          </a:p>
        </p:txBody>
      </p:sp>
    </p:spTree>
    <p:extLst>
      <p:ext uri="{BB962C8B-B14F-4D97-AF65-F5344CB8AC3E}">
        <p14:creationId xmlns:p14="http://schemas.microsoft.com/office/powerpoint/2010/main" val="2698764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396" y="2279537"/>
            <a:ext cx="3701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Helvetica Neue Light"/>
                <a:cs typeface="Helvetica Neue Light"/>
              </a:rPr>
              <a:t>Hazard Viewer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Helvetica Neue Light"/>
                <a:cs typeface="Helvetica Neue Light"/>
              </a:rPr>
              <a:t>Japan Region</a:t>
            </a:r>
          </a:p>
          <a:p>
            <a:pPr algn="ctr"/>
            <a:endParaRPr lang="en-US" dirty="0">
              <a:solidFill>
                <a:srgbClr val="0000FF"/>
              </a:solidFill>
              <a:latin typeface="Helvetica Neue Light"/>
              <a:cs typeface="Helvetica Neue Light"/>
            </a:endParaRPr>
          </a:p>
          <a:p>
            <a:pPr algn="ctr"/>
            <a:endParaRPr lang="en-US" dirty="0">
              <a:solidFill>
                <a:srgbClr val="0000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8" name="Picture 7" descr="Screen Shot 2013-06-28 at 9.17.2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957" y="597696"/>
            <a:ext cx="4987166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44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396" y="2279537"/>
            <a:ext cx="37015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Helvetica Neue Light"/>
                <a:cs typeface="Helvetica Neue Light"/>
              </a:rPr>
              <a:t>Spatial Contours of Forecast Probabilities in the Japan Region</a:t>
            </a:r>
          </a:p>
          <a:p>
            <a:pPr algn="ctr"/>
            <a:endParaRPr lang="en-US" dirty="0">
              <a:solidFill>
                <a:srgbClr val="0000FF"/>
              </a:solidFill>
              <a:latin typeface="Helvetica Neue Light"/>
              <a:cs typeface="Helvetica Neue Light"/>
            </a:endParaRPr>
          </a:p>
          <a:p>
            <a:pPr algn="ctr"/>
            <a:endParaRPr lang="en-US" dirty="0">
              <a:solidFill>
                <a:srgbClr val="0000FF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Helvetica Neue Light"/>
                <a:cs typeface="Helvetica Neue Light"/>
              </a:rPr>
              <a:t>M&gt;6.5 for the Next 1 Year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Helvetica Neue Light"/>
                <a:cs typeface="Helvetica Neue Light"/>
              </a:rPr>
              <a:t>Beginning Feb 11,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4F6E98-F671-E645-8216-84E3AB585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089" y="1323703"/>
            <a:ext cx="5716019" cy="485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96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 of Jap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7" y="1008873"/>
            <a:ext cx="9144000" cy="549159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53606" y="151971"/>
            <a:ext cx="8054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NTW Earthquake Forecasts (Probability in %): Eight Cities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Probability of Magnitude ≥ 7  --  Within 1 Year and Within 100 miles</a:t>
            </a:r>
          </a:p>
        </p:txBody>
      </p:sp>
      <p:grpSp>
        <p:nvGrpSpPr>
          <p:cNvPr id="2" name="Group 95"/>
          <p:cNvGrpSpPr/>
          <p:nvPr/>
        </p:nvGrpSpPr>
        <p:grpSpPr>
          <a:xfrm>
            <a:off x="7336636" y="1342219"/>
            <a:ext cx="1359846" cy="914400"/>
            <a:chOff x="7336636" y="1342219"/>
            <a:chExt cx="1359846" cy="914400"/>
          </a:xfrm>
        </p:grpSpPr>
        <p:cxnSp>
          <p:nvCxnSpPr>
            <p:cNvPr id="90" name="Straight Arrow Connector 89"/>
            <p:cNvCxnSpPr/>
            <p:nvPr/>
          </p:nvCxnSpPr>
          <p:spPr>
            <a:xfrm rot="10800000">
              <a:off x="7336636" y="1383516"/>
              <a:ext cx="643050" cy="43311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54"/>
            <p:cNvGrpSpPr/>
            <p:nvPr/>
          </p:nvGrpSpPr>
          <p:grpSpPr>
            <a:xfrm>
              <a:off x="7501836" y="1342219"/>
              <a:ext cx="1194646" cy="914400"/>
              <a:chOff x="7780611" y="1951335"/>
              <a:chExt cx="1194646" cy="914400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7888233" y="1951335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780611" y="2106115"/>
                <a:ext cx="11946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Sendai</a:t>
                </a:r>
              </a:p>
              <a:p>
                <a:pPr algn="ctr"/>
                <a:r>
                  <a:rPr lang="en-US" dirty="0"/>
                  <a:t>79%</a:t>
                </a:r>
              </a:p>
            </p:txBody>
          </p:sp>
        </p:grpSp>
      </p:grpSp>
      <p:grpSp>
        <p:nvGrpSpPr>
          <p:cNvPr id="5" name="Group 96"/>
          <p:cNvGrpSpPr/>
          <p:nvPr/>
        </p:nvGrpSpPr>
        <p:grpSpPr>
          <a:xfrm>
            <a:off x="6649365" y="3230503"/>
            <a:ext cx="1495521" cy="914400"/>
            <a:chOff x="6649365" y="3230503"/>
            <a:chExt cx="1495521" cy="914400"/>
          </a:xfrm>
        </p:grpSpPr>
        <p:cxnSp>
          <p:nvCxnSpPr>
            <p:cNvPr id="91" name="Straight Arrow Connector 90"/>
            <p:cNvCxnSpPr/>
            <p:nvPr/>
          </p:nvCxnSpPr>
          <p:spPr>
            <a:xfrm rot="10800000">
              <a:off x="6649365" y="3261475"/>
              <a:ext cx="643050" cy="43311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83"/>
            <p:cNvGrpSpPr/>
            <p:nvPr/>
          </p:nvGrpSpPr>
          <p:grpSpPr>
            <a:xfrm>
              <a:off x="6950240" y="3230503"/>
              <a:ext cx="1194646" cy="914400"/>
              <a:chOff x="7780611" y="1951335"/>
              <a:chExt cx="1194646" cy="914400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7888233" y="1951335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780611" y="2106115"/>
                <a:ext cx="11946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Tokyo</a:t>
                </a:r>
              </a:p>
              <a:p>
                <a:pPr algn="ctr"/>
                <a:r>
                  <a:rPr lang="en-US" dirty="0"/>
                  <a:t>58%</a:t>
                </a:r>
              </a:p>
            </p:txBody>
          </p:sp>
        </p:grpSp>
      </p:grpSp>
      <p:grpSp>
        <p:nvGrpSpPr>
          <p:cNvPr id="7" name="Group 97"/>
          <p:cNvGrpSpPr/>
          <p:nvPr/>
        </p:nvGrpSpPr>
        <p:grpSpPr>
          <a:xfrm>
            <a:off x="5204332" y="3802842"/>
            <a:ext cx="1194646" cy="1260649"/>
            <a:chOff x="5204332" y="3802842"/>
            <a:chExt cx="1194646" cy="1260649"/>
          </a:xfrm>
        </p:grpSpPr>
        <p:cxnSp>
          <p:nvCxnSpPr>
            <p:cNvPr id="92" name="Straight Arrow Connector 91"/>
            <p:cNvCxnSpPr/>
            <p:nvPr/>
          </p:nvCxnSpPr>
          <p:spPr>
            <a:xfrm rot="5400000" flipH="1" flipV="1">
              <a:off x="5422791" y="4181858"/>
              <a:ext cx="75962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80"/>
            <p:cNvGrpSpPr/>
            <p:nvPr/>
          </p:nvGrpSpPr>
          <p:grpSpPr>
            <a:xfrm>
              <a:off x="5204332" y="4149091"/>
              <a:ext cx="1194646" cy="914400"/>
              <a:chOff x="7780611" y="1951335"/>
              <a:chExt cx="1194646" cy="914400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7888233" y="1951335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780611" y="2106115"/>
                <a:ext cx="11946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Shizuoka</a:t>
                </a:r>
              </a:p>
              <a:p>
                <a:pPr algn="ctr"/>
                <a:r>
                  <a:rPr lang="en-US" dirty="0"/>
                  <a:t>38%</a:t>
                </a:r>
              </a:p>
            </p:txBody>
          </p:sp>
        </p:grpSp>
      </p:grpSp>
      <p:grpSp>
        <p:nvGrpSpPr>
          <p:cNvPr id="9" name="Group 105"/>
          <p:cNvGrpSpPr/>
          <p:nvPr/>
        </p:nvGrpSpPr>
        <p:grpSpPr>
          <a:xfrm>
            <a:off x="3842905" y="4073493"/>
            <a:ext cx="1194646" cy="1777531"/>
            <a:chOff x="3842905" y="4073493"/>
            <a:chExt cx="1194646" cy="1777531"/>
          </a:xfrm>
        </p:grpSpPr>
        <p:cxnSp>
          <p:nvCxnSpPr>
            <p:cNvPr id="99" name="Straight Arrow Connector 98"/>
            <p:cNvCxnSpPr/>
            <p:nvPr/>
          </p:nvCxnSpPr>
          <p:spPr>
            <a:xfrm rot="16200000" flipV="1">
              <a:off x="3591549" y="4597070"/>
              <a:ext cx="1368679" cy="3215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58"/>
            <p:cNvGrpSpPr/>
            <p:nvPr/>
          </p:nvGrpSpPr>
          <p:grpSpPr>
            <a:xfrm>
              <a:off x="3842905" y="4936624"/>
              <a:ext cx="1194646" cy="914400"/>
              <a:chOff x="7780611" y="1951335"/>
              <a:chExt cx="1194646" cy="914400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7888233" y="1951335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780611" y="2106115"/>
                <a:ext cx="11946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Osaka</a:t>
                </a:r>
              </a:p>
              <a:p>
                <a:pPr algn="ctr"/>
                <a:r>
                  <a:rPr lang="en-US" dirty="0"/>
                  <a:t>18%</a:t>
                </a:r>
              </a:p>
            </p:txBody>
          </p:sp>
        </p:grpSp>
      </p:grpSp>
      <p:grpSp>
        <p:nvGrpSpPr>
          <p:cNvPr id="11" name="Group 107"/>
          <p:cNvGrpSpPr/>
          <p:nvPr/>
        </p:nvGrpSpPr>
        <p:grpSpPr>
          <a:xfrm>
            <a:off x="1775885" y="5393824"/>
            <a:ext cx="1552901" cy="914400"/>
            <a:chOff x="1775885" y="5393824"/>
            <a:chExt cx="1552901" cy="914400"/>
          </a:xfrm>
        </p:grpSpPr>
        <p:cxnSp>
          <p:nvCxnSpPr>
            <p:cNvPr id="104" name="Straight Arrow Connector 103"/>
            <p:cNvCxnSpPr/>
            <p:nvPr/>
          </p:nvCxnSpPr>
          <p:spPr>
            <a:xfrm rot="10800000" flipV="1">
              <a:off x="1775885" y="5816780"/>
              <a:ext cx="828702" cy="858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77"/>
            <p:cNvGrpSpPr/>
            <p:nvPr/>
          </p:nvGrpSpPr>
          <p:grpSpPr>
            <a:xfrm>
              <a:off x="2134140" y="5393824"/>
              <a:ext cx="1194646" cy="914400"/>
              <a:chOff x="7780611" y="1951335"/>
              <a:chExt cx="1194646" cy="914400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7888233" y="1951335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780611" y="2106115"/>
                <a:ext cx="11946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Miyazaki</a:t>
                </a:r>
              </a:p>
              <a:p>
                <a:pPr algn="ctr"/>
                <a:r>
                  <a:rPr lang="en-US" dirty="0"/>
                  <a:t>24%</a:t>
                </a:r>
              </a:p>
            </p:txBody>
          </p:sp>
        </p:grpSp>
      </p:grpSp>
      <p:grpSp>
        <p:nvGrpSpPr>
          <p:cNvPr id="13" name="Group 110"/>
          <p:cNvGrpSpPr/>
          <p:nvPr/>
        </p:nvGrpSpPr>
        <p:grpSpPr>
          <a:xfrm>
            <a:off x="176098" y="3605969"/>
            <a:ext cx="1194646" cy="1660281"/>
            <a:chOff x="176098" y="3605969"/>
            <a:chExt cx="1194646" cy="1660281"/>
          </a:xfrm>
        </p:grpSpPr>
        <p:cxnSp>
          <p:nvCxnSpPr>
            <p:cNvPr id="103" name="Straight Arrow Connector 102"/>
            <p:cNvCxnSpPr/>
            <p:nvPr/>
          </p:nvCxnSpPr>
          <p:spPr>
            <a:xfrm rot="5400000">
              <a:off x="151338" y="4652751"/>
              <a:ext cx="122541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71"/>
            <p:cNvGrpSpPr/>
            <p:nvPr/>
          </p:nvGrpSpPr>
          <p:grpSpPr>
            <a:xfrm>
              <a:off x="176098" y="3605969"/>
              <a:ext cx="1194646" cy="914400"/>
              <a:chOff x="7780611" y="1951335"/>
              <a:chExt cx="1194646" cy="914400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7888233" y="1951335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7780611" y="2106115"/>
                <a:ext cx="11946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Nagasaki</a:t>
                </a:r>
              </a:p>
              <a:p>
                <a:pPr algn="ctr"/>
                <a:r>
                  <a:rPr lang="en-US" dirty="0"/>
                  <a:t>11%</a:t>
                </a:r>
              </a:p>
            </p:txBody>
          </p:sp>
        </p:grpSp>
      </p:grpSp>
      <p:grpSp>
        <p:nvGrpSpPr>
          <p:cNvPr id="15" name="Group 112"/>
          <p:cNvGrpSpPr/>
          <p:nvPr/>
        </p:nvGrpSpPr>
        <p:grpSpPr>
          <a:xfrm>
            <a:off x="2910154" y="2256619"/>
            <a:ext cx="1302411" cy="1427642"/>
            <a:chOff x="2910154" y="2256619"/>
            <a:chExt cx="1302411" cy="1427642"/>
          </a:xfrm>
        </p:grpSpPr>
        <p:cxnSp>
          <p:nvCxnSpPr>
            <p:cNvPr id="102" name="Straight Arrow Connector 101"/>
            <p:cNvCxnSpPr/>
            <p:nvPr/>
          </p:nvCxnSpPr>
          <p:spPr>
            <a:xfrm rot="16200000" flipH="1">
              <a:off x="3368411" y="2840108"/>
              <a:ext cx="987647" cy="70066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68"/>
            <p:cNvGrpSpPr/>
            <p:nvPr/>
          </p:nvGrpSpPr>
          <p:grpSpPr>
            <a:xfrm>
              <a:off x="2910154" y="2256619"/>
              <a:ext cx="1194646" cy="914400"/>
              <a:chOff x="7780611" y="1951335"/>
              <a:chExt cx="1194646" cy="914400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7888233" y="1951335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7780611" y="2106115"/>
                <a:ext cx="11946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Kyoto</a:t>
                </a:r>
              </a:p>
              <a:p>
                <a:pPr algn="ctr"/>
                <a:r>
                  <a:rPr lang="en-US" dirty="0"/>
                  <a:t>18%</a:t>
                </a:r>
              </a:p>
            </p:txBody>
          </p:sp>
        </p:grpSp>
      </p:grpSp>
      <p:grpSp>
        <p:nvGrpSpPr>
          <p:cNvPr id="17" name="Group 115"/>
          <p:cNvGrpSpPr/>
          <p:nvPr/>
        </p:nvGrpSpPr>
        <p:grpSpPr>
          <a:xfrm>
            <a:off x="4781767" y="1024220"/>
            <a:ext cx="1315250" cy="914400"/>
            <a:chOff x="4781767" y="1024220"/>
            <a:chExt cx="1315250" cy="914400"/>
          </a:xfrm>
        </p:grpSpPr>
        <p:cxnSp>
          <p:nvCxnSpPr>
            <p:cNvPr id="101" name="Straight Arrow Connector 100"/>
            <p:cNvCxnSpPr/>
            <p:nvPr/>
          </p:nvCxnSpPr>
          <p:spPr>
            <a:xfrm>
              <a:off x="5653043" y="1486934"/>
              <a:ext cx="443974" cy="10324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74"/>
            <p:cNvGrpSpPr/>
            <p:nvPr/>
          </p:nvGrpSpPr>
          <p:grpSpPr>
            <a:xfrm>
              <a:off x="4781767" y="1024220"/>
              <a:ext cx="1194646" cy="914400"/>
              <a:chOff x="7780611" y="1951335"/>
              <a:chExt cx="1194646" cy="914400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7888233" y="1951335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7780611" y="2106115"/>
                <a:ext cx="11946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Niigata</a:t>
                </a:r>
              </a:p>
              <a:p>
                <a:pPr algn="ctr"/>
                <a:r>
                  <a:rPr lang="en-US" dirty="0"/>
                  <a:t>23%</a:t>
                </a:r>
              </a:p>
            </p:txBody>
          </p:sp>
        </p:grpSp>
      </p:grpSp>
      <p:sp>
        <p:nvSpPr>
          <p:cNvPr id="44" name="TextBox 43"/>
          <p:cNvSpPr txBox="1"/>
          <p:nvPr/>
        </p:nvSpPr>
        <p:spPr>
          <a:xfrm>
            <a:off x="926216" y="1113067"/>
            <a:ext cx="25856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Helvetica Neue Light"/>
                <a:cs typeface="Helvetica Neue Light"/>
              </a:rPr>
              <a:t>6/26/2013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B50F25-3C3F-F74B-BEE9-E24D7782A5A2}"/>
              </a:ext>
            </a:extLst>
          </p:cNvPr>
          <p:cNvSpPr txBox="1"/>
          <p:nvPr/>
        </p:nvSpPr>
        <p:spPr>
          <a:xfrm>
            <a:off x="5801807" y="5266250"/>
            <a:ext cx="2894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October 25, 2015, a M7.3 earthquake </a:t>
            </a:r>
            <a:r>
              <a:rPr lang="en-US" dirty="0" err="1"/>
              <a:t>ocurred</a:t>
            </a:r>
            <a:r>
              <a:rPr lang="en-US" dirty="0"/>
              <a:t> off the coast of Fukushima, Japan</a:t>
            </a:r>
          </a:p>
        </p:txBody>
      </p:sp>
    </p:spTree>
    <p:extLst>
      <p:ext uri="{BB962C8B-B14F-4D97-AF65-F5344CB8AC3E}">
        <p14:creationId xmlns:p14="http://schemas.microsoft.com/office/powerpoint/2010/main" val="482390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 of Jap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7" y="1008873"/>
            <a:ext cx="9144000" cy="549159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53606" y="151971"/>
            <a:ext cx="8054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NTW Earthquake Forecasts (Probability in %): Eight Cities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Probability of Magnitude ≥ 7  --  Within 1 Year and Within 100 miles</a:t>
            </a:r>
          </a:p>
        </p:txBody>
      </p:sp>
      <p:grpSp>
        <p:nvGrpSpPr>
          <p:cNvPr id="2" name="Group 95"/>
          <p:cNvGrpSpPr/>
          <p:nvPr/>
        </p:nvGrpSpPr>
        <p:grpSpPr>
          <a:xfrm>
            <a:off x="7336636" y="1342219"/>
            <a:ext cx="1359846" cy="914400"/>
            <a:chOff x="7336636" y="1342219"/>
            <a:chExt cx="1359846" cy="914400"/>
          </a:xfrm>
        </p:grpSpPr>
        <p:cxnSp>
          <p:nvCxnSpPr>
            <p:cNvPr id="90" name="Straight Arrow Connector 89"/>
            <p:cNvCxnSpPr/>
            <p:nvPr/>
          </p:nvCxnSpPr>
          <p:spPr>
            <a:xfrm rot="10800000">
              <a:off x="7336636" y="1383516"/>
              <a:ext cx="643050" cy="43311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54"/>
            <p:cNvGrpSpPr/>
            <p:nvPr/>
          </p:nvGrpSpPr>
          <p:grpSpPr>
            <a:xfrm>
              <a:off x="7501836" y="1342219"/>
              <a:ext cx="1194646" cy="914400"/>
              <a:chOff x="7780611" y="1951335"/>
              <a:chExt cx="1194646" cy="914400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7888233" y="1951335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780611" y="2106115"/>
                <a:ext cx="11946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Sendai</a:t>
                </a:r>
              </a:p>
              <a:p>
                <a:pPr algn="ctr"/>
                <a:r>
                  <a:rPr lang="en-US" dirty="0"/>
                  <a:t>33%</a:t>
                </a:r>
              </a:p>
            </p:txBody>
          </p:sp>
        </p:grpSp>
      </p:grpSp>
      <p:grpSp>
        <p:nvGrpSpPr>
          <p:cNvPr id="5" name="Group 96"/>
          <p:cNvGrpSpPr/>
          <p:nvPr/>
        </p:nvGrpSpPr>
        <p:grpSpPr>
          <a:xfrm>
            <a:off x="6649365" y="3230503"/>
            <a:ext cx="1495521" cy="914400"/>
            <a:chOff x="6649365" y="3230503"/>
            <a:chExt cx="1495521" cy="914400"/>
          </a:xfrm>
        </p:grpSpPr>
        <p:cxnSp>
          <p:nvCxnSpPr>
            <p:cNvPr id="91" name="Straight Arrow Connector 90"/>
            <p:cNvCxnSpPr/>
            <p:nvPr/>
          </p:nvCxnSpPr>
          <p:spPr>
            <a:xfrm rot="10800000">
              <a:off x="6649365" y="3261475"/>
              <a:ext cx="643050" cy="43311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83"/>
            <p:cNvGrpSpPr/>
            <p:nvPr/>
          </p:nvGrpSpPr>
          <p:grpSpPr>
            <a:xfrm>
              <a:off x="6950240" y="3230503"/>
              <a:ext cx="1194646" cy="914400"/>
              <a:chOff x="7780611" y="1951335"/>
              <a:chExt cx="1194646" cy="914400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7888233" y="1951335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780611" y="2106115"/>
                <a:ext cx="11946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Tokyo</a:t>
                </a:r>
              </a:p>
              <a:p>
                <a:pPr algn="ctr"/>
                <a:r>
                  <a:rPr lang="en-US" dirty="0"/>
                  <a:t>11%</a:t>
                </a:r>
              </a:p>
            </p:txBody>
          </p:sp>
        </p:grpSp>
      </p:grpSp>
      <p:grpSp>
        <p:nvGrpSpPr>
          <p:cNvPr id="7" name="Group 97"/>
          <p:cNvGrpSpPr/>
          <p:nvPr/>
        </p:nvGrpSpPr>
        <p:grpSpPr>
          <a:xfrm>
            <a:off x="5204332" y="3802842"/>
            <a:ext cx="1194646" cy="1260649"/>
            <a:chOff x="5204332" y="3802842"/>
            <a:chExt cx="1194646" cy="1260649"/>
          </a:xfrm>
        </p:grpSpPr>
        <p:cxnSp>
          <p:nvCxnSpPr>
            <p:cNvPr id="92" name="Straight Arrow Connector 91"/>
            <p:cNvCxnSpPr/>
            <p:nvPr/>
          </p:nvCxnSpPr>
          <p:spPr>
            <a:xfrm rot="5400000" flipH="1" flipV="1">
              <a:off x="5422791" y="4181858"/>
              <a:ext cx="75962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80"/>
            <p:cNvGrpSpPr/>
            <p:nvPr/>
          </p:nvGrpSpPr>
          <p:grpSpPr>
            <a:xfrm>
              <a:off x="5204332" y="4149091"/>
              <a:ext cx="1194646" cy="914400"/>
              <a:chOff x="7780611" y="1951335"/>
              <a:chExt cx="1194646" cy="914400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7888233" y="1951335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780611" y="2106115"/>
                <a:ext cx="11946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Shizuoka</a:t>
                </a:r>
              </a:p>
              <a:p>
                <a:pPr algn="ctr"/>
                <a:r>
                  <a:rPr lang="en-US" dirty="0"/>
                  <a:t>3%</a:t>
                </a:r>
              </a:p>
            </p:txBody>
          </p:sp>
        </p:grpSp>
      </p:grpSp>
      <p:grpSp>
        <p:nvGrpSpPr>
          <p:cNvPr id="9" name="Group 105"/>
          <p:cNvGrpSpPr/>
          <p:nvPr/>
        </p:nvGrpSpPr>
        <p:grpSpPr>
          <a:xfrm>
            <a:off x="3842905" y="4073493"/>
            <a:ext cx="1194646" cy="1777531"/>
            <a:chOff x="3842905" y="4073493"/>
            <a:chExt cx="1194646" cy="1777531"/>
          </a:xfrm>
        </p:grpSpPr>
        <p:cxnSp>
          <p:nvCxnSpPr>
            <p:cNvPr id="99" name="Straight Arrow Connector 98"/>
            <p:cNvCxnSpPr/>
            <p:nvPr/>
          </p:nvCxnSpPr>
          <p:spPr>
            <a:xfrm rot="16200000" flipV="1">
              <a:off x="3591549" y="4597070"/>
              <a:ext cx="1368679" cy="3215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58"/>
            <p:cNvGrpSpPr/>
            <p:nvPr/>
          </p:nvGrpSpPr>
          <p:grpSpPr>
            <a:xfrm>
              <a:off x="3842905" y="4936624"/>
              <a:ext cx="1194646" cy="914400"/>
              <a:chOff x="7780611" y="1951335"/>
              <a:chExt cx="1194646" cy="914400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7888233" y="1951335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780611" y="2106115"/>
                <a:ext cx="11946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Osaka</a:t>
                </a:r>
              </a:p>
              <a:p>
                <a:pPr algn="ctr"/>
                <a:r>
                  <a:rPr lang="en-US" dirty="0"/>
                  <a:t>1%</a:t>
                </a:r>
              </a:p>
            </p:txBody>
          </p:sp>
        </p:grpSp>
      </p:grpSp>
      <p:grpSp>
        <p:nvGrpSpPr>
          <p:cNvPr id="11" name="Group 107"/>
          <p:cNvGrpSpPr/>
          <p:nvPr/>
        </p:nvGrpSpPr>
        <p:grpSpPr>
          <a:xfrm>
            <a:off x="1775885" y="5393824"/>
            <a:ext cx="1552901" cy="914400"/>
            <a:chOff x="1775885" y="5393824"/>
            <a:chExt cx="1552901" cy="914400"/>
          </a:xfrm>
        </p:grpSpPr>
        <p:cxnSp>
          <p:nvCxnSpPr>
            <p:cNvPr id="104" name="Straight Arrow Connector 103"/>
            <p:cNvCxnSpPr/>
            <p:nvPr/>
          </p:nvCxnSpPr>
          <p:spPr>
            <a:xfrm rot="10800000" flipV="1">
              <a:off x="1775885" y="5816780"/>
              <a:ext cx="828702" cy="858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77"/>
            <p:cNvGrpSpPr/>
            <p:nvPr/>
          </p:nvGrpSpPr>
          <p:grpSpPr>
            <a:xfrm>
              <a:off x="2134140" y="5393824"/>
              <a:ext cx="1194646" cy="914400"/>
              <a:chOff x="7780611" y="1951335"/>
              <a:chExt cx="1194646" cy="914400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7888233" y="1951335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780611" y="2106115"/>
                <a:ext cx="11946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Miyazaki</a:t>
                </a:r>
              </a:p>
              <a:p>
                <a:pPr algn="ctr"/>
                <a:r>
                  <a:rPr lang="en-US" dirty="0"/>
                  <a:t>3%</a:t>
                </a:r>
              </a:p>
            </p:txBody>
          </p:sp>
        </p:grpSp>
      </p:grpSp>
      <p:grpSp>
        <p:nvGrpSpPr>
          <p:cNvPr id="13" name="Group 110"/>
          <p:cNvGrpSpPr/>
          <p:nvPr/>
        </p:nvGrpSpPr>
        <p:grpSpPr>
          <a:xfrm>
            <a:off x="176098" y="3605969"/>
            <a:ext cx="1194646" cy="1660281"/>
            <a:chOff x="176098" y="3605969"/>
            <a:chExt cx="1194646" cy="1660281"/>
          </a:xfrm>
        </p:grpSpPr>
        <p:cxnSp>
          <p:nvCxnSpPr>
            <p:cNvPr id="103" name="Straight Arrow Connector 102"/>
            <p:cNvCxnSpPr/>
            <p:nvPr/>
          </p:nvCxnSpPr>
          <p:spPr>
            <a:xfrm rot="5400000">
              <a:off x="151338" y="4652751"/>
              <a:ext cx="122541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71"/>
            <p:cNvGrpSpPr/>
            <p:nvPr/>
          </p:nvGrpSpPr>
          <p:grpSpPr>
            <a:xfrm>
              <a:off x="176098" y="3605969"/>
              <a:ext cx="1194646" cy="914400"/>
              <a:chOff x="7780611" y="1951335"/>
              <a:chExt cx="1194646" cy="914400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7888233" y="1951335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7780611" y="2106115"/>
                <a:ext cx="11946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Nagasaki</a:t>
                </a:r>
              </a:p>
              <a:p>
                <a:pPr algn="ctr"/>
                <a:r>
                  <a:rPr lang="en-US" dirty="0"/>
                  <a:t>1%</a:t>
                </a:r>
              </a:p>
            </p:txBody>
          </p:sp>
        </p:grpSp>
      </p:grpSp>
      <p:grpSp>
        <p:nvGrpSpPr>
          <p:cNvPr id="15" name="Group 112"/>
          <p:cNvGrpSpPr/>
          <p:nvPr/>
        </p:nvGrpSpPr>
        <p:grpSpPr>
          <a:xfrm>
            <a:off x="2910154" y="2256619"/>
            <a:ext cx="1302411" cy="1427642"/>
            <a:chOff x="2910154" y="2256619"/>
            <a:chExt cx="1302411" cy="1427642"/>
          </a:xfrm>
        </p:grpSpPr>
        <p:cxnSp>
          <p:nvCxnSpPr>
            <p:cNvPr id="102" name="Straight Arrow Connector 101"/>
            <p:cNvCxnSpPr/>
            <p:nvPr/>
          </p:nvCxnSpPr>
          <p:spPr>
            <a:xfrm rot="16200000" flipH="1">
              <a:off x="3368411" y="2840108"/>
              <a:ext cx="987647" cy="70066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68"/>
            <p:cNvGrpSpPr/>
            <p:nvPr/>
          </p:nvGrpSpPr>
          <p:grpSpPr>
            <a:xfrm>
              <a:off x="2910154" y="2256619"/>
              <a:ext cx="1194646" cy="914400"/>
              <a:chOff x="7780611" y="1951335"/>
              <a:chExt cx="1194646" cy="914400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7888233" y="1951335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7780611" y="2106115"/>
                <a:ext cx="11946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Kyoto</a:t>
                </a:r>
              </a:p>
              <a:p>
                <a:pPr algn="ctr"/>
                <a:r>
                  <a:rPr lang="en-US" dirty="0"/>
                  <a:t>1%</a:t>
                </a:r>
              </a:p>
            </p:txBody>
          </p:sp>
        </p:grpSp>
      </p:grpSp>
      <p:grpSp>
        <p:nvGrpSpPr>
          <p:cNvPr id="17" name="Group 115"/>
          <p:cNvGrpSpPr/>
          <p:nvPr/>
        </p:nvGrpSpPr>
        <p:grpSpPr>
          <a:xfrm>
            <a:off x="4781767" y="1024220"/>
            <a:ext cx="1315250" cy="914400"/>
            <a:chOff x="4781767" y="1024220"/>
            <a:chExt cx="1315250" cy="914400"/>
          </a:xfrm>
        </p:grpSpPr>
        <p:cxnSp>
          <p:nvCxnSpPr>
            <p:cNvPr id="101" name="Straight Arrow Connector 100"/>
            <p:cNvCxnSpPr/>
            <p:nvPr/>
          </p:nvCxnSpPr>
          <p:spPr>
            <a:xfrm>
              <a:off x="5653043" y="1486934"/>
              <a:ext cx="443974" cy="10324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74"/>
            <p:cNvGrpSpPr/>
            <p:nvPr/>
          </p:nvGrpSpPr>
          <p:grpSpPr>
            <a:xfrm>
              <a:off x="4781767" y="1024220"/>
              <a:ext cx="1194646" cy="914400"/>
              <a:chOff x="7780611" y="1951335"/>
              <a:chExt cx="1194646" cy="914400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7888233" y="1951335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7780611" y="2106115"/>
                <a:ext cx="11946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Niigata</a:t>
                </a:r>
              </a:p>
              <a:p>
                <a:pPr algn="ctr"/>
                <a:r>
                  <a:rPr lang="en-US" dirty="0"/>
                  <a:t>3%</a:t>
                </a:r>
              </a:p>
            </p:txBody>
          </p:sp>
        </p:grpSp>
      </p:grpSp>
      <p:sp>
        <p:nvSpPr>
          <p:cNvPr id="44" name="TextBox 43"/>
          <p:cNvSpPr txBox="1"/>
          <p:nvPr/>
        </p:nvSpPr>
        <p:spPr>
          <a:xfrm>
            <a:off x="926216" y="1113067"/>
            <a:ext cx="25856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Helvetica Neue Light"/>
                <a:cs typeface="Helvetica Neue Light"/>
              </a:rPr>
              <a:t>2/9/2014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633E69-EB88-534C-9F9F-DF6D9D843DED}"/>
              </a:ext>
            </a:extLst>
          </p:cNvPr>
          <p:cNvSpPr txBox="1"/>
          <p:nvPr/>
        </p:nvSpPr>
        <p:spPr>
          <a:xfrm>
            <a:off x="5311954" y="5266250"/>
            <a:ext cx="368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Following that event, by February 9, 2014, the earthquake probabilities had declined significantly</a:t>
            </a:r>
          </a:p>
        </p:txBody>
      </p:sp>
    </p:spTree>
    <p:extLst>
      <p:ext uri="{BB962C8B-B14F-4D97-AF65-F5344CB8AC3E}">
        <p14:creationId xmlns:p14="http://schemas.microsoft.com/office/powerpoint/2010/main" val="1460625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211E9B-34FE-5642-9B0C-2ED3EF341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26" y="1661288"/>
            <a:ext cx="5432768" cy="49595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171" y="224125"/>
            <a:ext cx="7677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Helvetica Neue Light"/>
                <a:cs typeface="Helvetica Neue Light"/>
              </a:rPr>
              <a:t>Chance of a Another Major or Great Earthquake in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Helvetica Neue Light"/>
                <a:cs typeface="Helvetica Neue Light"/>
              </a:rPr>
              <a:t>Japan Region in the Near Future is High</a:t>
            </a:r>
          </a:p>
        </p:txBody>
      </p:sp>
      <p:sp>
        <p:nvSpPr>
          <p:cNvPr id="2" name="Left Arrow 1"/>
          <p:cNvSpPr>
            <a:spLocks noChangeAspect="1"/>
          </p:cNvSpPr>
          <p:nvPr/>
        </p:nvSpPr>
        <p:spPr>
          <a:xfrm>
            <a:off x="1163682" y="3429612"/>
            <a:ext cx="312510" cy="181636"/>
          </a:xfrm>
          <a:prstGeom prst="lef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25043" y="4761540"/>
            <a:ext cx="9898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</a:rPr>
              <a:t>1000 km Radius Circle Around Tokyo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1786" y="1173539"/>
            <a:ext cx="2116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Accessed 2/11/2019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14744F-5BD7-D54B-B7FD-B863283D0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024" y="2868109"/>
            <a:ext cx="3808976" cy="217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7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211E9B-34FE-5642-9B0C-2ED3EF341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26" y="1661288"/>
            <a:ext cx="5432768" cy="49595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171" y="224125"/>
            <a:ext cx="7677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Helvetica Neue Light"/>
                <a:cs typeface="Helvetica Neue Light"/>
              </a:rPr>
              <a:t>Chance of a Another Major or Great Earthquake in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Helvetica Neue Light"/>
                <a:cs typeface="Helvetica Neue Light"/>
              </a:rPr>
              <a:t>Japan Region in the Near Future is High</a:t>
            </a:r>
          </a:p>
        </p:txBody>
      </p:sp>
      <p:sp>
        <p:nvSpPr>
          <p:cNvPr id="2" name="Left Arrow 1"/>
          <p:cNvSpPr>
            <a:spLocks noChangeAspect="1"/>
          </p:cNvSpPr>
          <p:nvPr/>
        </p:nvSpPr>
        <p:spPr>
          <a:xfrm>
            <a:off x="1163682" y="3429612"/>
            <a:ext cx="312510" cy="181636"/>
          </a:xfrm>
          <a:prstGeom prst="lef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25043" y="4761540"/>
            <a:ext cx="9898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</a:rPr>
              <a:t>1000 km Radius Circle Around Tokyo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1786" y="1173539"/>
            <a:ext cx="2116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Accessed 2/11/2019</a:t>
            </a:r>
          </a:p>
        </p:txBody>
      </p:sp>
      <p:pic>
        <p:nvPicPr>
          <p:cNvPr id="9" name="Picture 8" descr="GR_Relation_Tokyo_Radius1000km_sinceM7.9_on_3-11-2011.pdf">
            <a:extLst>
              <a:ext uri="{FF2B5EF4-FFF2-40B4-BE49-F238E27FC236}">
                <a16:creationId xmlns:a16="http://schemas.microsoft.com/office/drawing/2014/main" id="{9AA9D0A3-D638-7B44-B82A-E5D954E09D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04" t="10721" r="8124" b="46394"/>
          <a:stretch>
            <a:fillRect/>
          </a:stretch>
        </p:blipFill>
        <p:spPr>
          <a:xfrm>
            <a:off x="5772138" y="2653574"/>
            <a:ext cx="3196970" cy="22048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B91BCF-B476-944F-B810-AA9342EB2BFA}"/>
              </a:ext>
            </a:extLst>
          </p:cNvPr>
          <p:cNvSpPr txBox="1"/>
          <p:nvPr/>
        </p:nvSpPr>
        <p:spPr>
          <a:xfrm>
            <a:off x="5760894" y="1932971"/>
            <a:ext cx="336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00000"/>
                </a:solidFill>
                <a:latin typeface="Helvetica Neue Light"/>
                <a:cs typeface="Helvetica Neue Light"/>
              </a:rPr>
              <a:t>All Aftershocks Since M7.9 on March 11, 2011</a:t>
            </a:r>
          </a:p>
        </p:txBody>
      </p:sp>
      <p:pic>
        <p:nvPicPr>
          <p:cNvPr id="12" name="Picture 11" descr="Screen Shot 2013-10-22 at 9.27.08 AM.png">
            <a:extLst>
              <a:ext uri="{FF2B5EF4-FFF2-40B4-BE49-F238E27FC236}">
                <a16:creationId xmlns:a16="http://schemas.microsoft.com/office/drawing/2014/main" id="{D48E459F-68E3-5F42-B275-DEE822AF1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978" y="5057225"/>
            <a:ext cx="3272255" cy="116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08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ndai Earthquake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768" y="434360"/>
            <a:ext cx="8128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1000" y="177800"/>
            <a:ext cx="5461000" cy="109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1457" y="359656"/>
            <a:ext cx="1790700" cy="6470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42086" y="359656"/>
            <a:ext cx="2188972" cy="6470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03400" y="330200"/>
            <a:ext cx="5461000" cy="109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85900" y="5765800"/>
            <a:ext cx="5461000" cy="109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70000" y="114300"/>
            <a:ext cx="6591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Helvetica Neue Light"/>
                <a:cs typeface="Helvetica Neue Light"/>
              </a:rPr>
              <a:t>Forecast Movie 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Helvetica Neue Light"/>
                <a:cs typeface="Helvetica Neue Light"/>
              </a:rPr>
              <a:t>Contours for M&gt;6.5 Over Next 1 Year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Helvetica Neue Light"/>
                <a:cs typeface="Helvetica Neue Light"/>
              </a:rPr>
              <a:t>June, 2008 through June, 2013: Monthly Intervals</a:t>
            </a:r>
          </a:p>
        </p:txBody>
      </p:sp>
    </p:spTree>
    <p:extLst>
      <p:ext uri="{BB962C8B-B14F-4D97-AF65-F5344CB8AC3E}">
        <p14:creationId xmlns:p14="http://schemas.microsoft.com/office/powerpoint/2010/main" val="311065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78" y="3987823"/>
            <a:ext cx="2078923" cy="2680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6560" y="189201"/>
            <a:ext cx="3566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Helvetica Neue Light"/>
                <a:cs typeface="Helvetica Neue Light"/>
              </a:rPr>
              <a:t>California EQ Forecast Advanced Technology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Helvetica Neue Light"/>
                <a:cs typeface="Helvetica Neue Light"/>
              </a:rPr>
              <a:t>(Open Hazards Group)</a:t>
            </a:r>
          </a:p>
        </p:txBody>
      </p:sp>
      <p:grpSp>
        <p:nvGrpSpPr>
          <p:cNvPr id="2" name="Group 27"/>
          <p:cNvGrpSpPr/>
          <p:nvPr/>
        </p:nvGrpSpPr>
        <p:grpSpPr>
          <a:xfrm>
            <a:off x="6248400" y="4077893"/>
            <a:ext cx="2895600" cy="2206905"/>
            <a:chOff x="6248400" y="4077893"/>
            <a:chExt cx="2895600" cy="2206905"/>
          </a:xfrm>
        </p:grpSpPr>
        <p:pic>
          <p:nvPicPr>
            <p:cNvPr id="27" name="Picture 26" descr="CA-NV-Mex_TROC_M6_Msmall3.5_6mo_1980-2011.pdf"/>
            <p:cNvPicPr>
              <a:picLocks noChangeAspect="1"/>
            </p:cNvPicPr>
            <p:nvPr/>
          </p:nvPicPr>
          <p:blipFill>
            <a:blip r:embed="rId4"/>
            <a:srcRect l="12614" t="26667" r="9739" b="28351"/>
            <a:stretch>
              <a:fillRect/>
            </a:stretch>
          </p:blipFill>
          <p:spPr>
            <a:xfrm>
              <a:off x="6350511" y="4077893"/>
              <a:ext cx="2793489" cy="2094307"/>
            </a:xfrm>
            <a:prstGeom prst="rect">
              <a:avLst/>
            </a:prstGeom>
          </p:spPr>
        </p:pic>
        <p:grpSp>
          <p:nvGrpSpPr>
            <p:cNvPr id="4" name="Group 23"/>
            <p:cNvGrpSpPr/>
            <p:nvPr/>
          </p:nvGrpSpPr>
          <p:grpSpPr>
            <a:xfrm>
              <a:off x="6248400" y="4876800"/>
              <a:ext cx="2670104" cy="1407998"/>
              <a:chOff x="6322358" y="4913708"/>
              <a:chExt cx="2670104" cy="1407998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7435050" y="5401428"/>
                <a:ext cx="1557412" cy="553998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chemeClr val="tx1"/>
                </a:solidFill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Temporal Receiver Operating Characteristic</a:t>
                </a:r>
              </a:p>
              <a:p>
                <a:pPr algn="ctr"/>
                <a:r>
                  <a:rPr lang="en-US" sz="1000" dirty="0"/>
                  <a:t>1980-present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342089" y="6075485"/>
                <a:ext cx="105041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False Alarm Rate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16200000">
                <a:off x="6130375" y="5105691"/>
                <a:ext cx="63018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Hit  Rate</a:t>
                </a: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5914456" y="1436980"/>
            <a:ext cx="2920146" cy="1631216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Optimal forecasts via </a:t>
            </a:r>
            <a:r>
              <a:rPr lang="en-US" sz="2000" dirty="0" err="1"/>
              <a:t>backtesting</a:t>
            </a:r>
            <a:r>
              <a:rPr lang="en-US" sz="2000" dirty="0"/>
              <a:t>, using </a:t>
            </a:r>
          </a:p>
          <a:p>
            <a:pPr algn="ctr"/>
            <a:r>
              <a:rPr lang="en-US" sz="2000" dirty="0"/>
              <a:t>common validation and verification testing procedures.</a:t>
            </a:r>
          </a:p>
        </p:txBody>
      </p:sp>
      <p:grpSp>
        <p:nvGrpSpPr>
          <p:cNvPr id="5" name="Group 21"/>
          <p:cNvGrpSpPr/>
          <p:nvPr/>
        </p:nvGrpSpPr>
        <p:grpSpPr>
          <a:xfrm>
            <a:off x="2209800" y="3679023"/>
            <a:ext cx="4206380" cy="3092209"/>
            <a:chOff x="2209800" y="3679023"/>
            <a:chExt cx="4206380" cy="3092209"/>
          </a:xfrm>
        </p:grpSpPr>
        <p:grpSp>
          <p:nvGrpSpPr>
            <p:cNvPr id="6" name="Group 25"/>
            <p:cNvGrpSpPr/>
            <p:nvPr/>
          </p:nvGrpSpPr>
          <p:grpSpPr>
            <a:xfrm>
              <a:off x="2209800" y="3679023"/>
              <a:ext cx="4206380" cy="3092209"/>
              <a:chOff x="2209800" y="3679023"/>
              <a:chExt cx="4206380" cy="3092209"/>
            </a:xfrm>
          </p:grpSpPr>
          <p:pic>
            <p:nvPicPr>
              <p:cNvPr id="20" name="Picture 19" descr="CA-NV-Mex_attr-rel_M6_Msmall3.5_6mo_1985-2011.pdf"/>
              <p:cNvPicPr>
                <a:picLocks noChangeAspect="1"/>
              </p:cNvPicPr>
              <p:nvPr/>
            </p:nvPicPr>
            <p:blipFill>
              <a:blip r:embed="rId5"/>
              <a:srcRect l="9739" t="26667" r="9739" b="27592"/>
              <a:stretch>
                <a:fillRect/>
              </a:stretch>
            </p:blipFill>
            <p:spPr>
              <a:xfrm>
                <a:off x="2209800" y="3679023"/>
                <a:ext cx="4206380" cy="3092209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743200" y="4038600"/>
                <a:ext cx="1568415" cy="830997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chemeClr val="tx1"/>
                </a:solidFill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Scatter Plot</a:t>
                </a:r>
              </a:p>
              <a:p>
                <a:pPr algn="ctr"/>
                <a:r>
                  <a:rPr lang="en-US" sz="1400" dirty="0"/>
                  <a:t>1980-present</a:t>
                </a:r>
              </a:p>
              <a:p>
                <a:pPr lvl="0" algn="ctr"/>
                <a:r>
                  <a:rPr lang="en-US" sz="1000" dirty="0">
                    <a:solidFill>
                      <a:prstClr val="black"/>
                    </a:solidFill>
                  </a:rPr>
                  <a:t>Observed Frequency vs. Computed Probability</a:t>
                </a:r>
                <a:endParaRPr lang="en-US" sz="1400" dirty="0"/>
              </a:p>
            </p:txBody>
          </p:sp>
          <p:pic>
            <p:nvPicPr>
              <p:cNvPr id="25" name="Picture 24" descr="CA-NV-Mex_Hist_M6_Msmall3.5_6mo_1980-2011.pdf"/>
              <p:cNvPicPr>
                <a:picLocks noChangeAspect="1"/>
              </p:cNvPicPr>
              <p:nvPr/>
            </p:nvPicPr>
            <p:blipFill>
              <a:blip r:embed="rId6"/>
              <a:srcRect l="12614" t="28889" r="14248" b="28351"/>
              <a:stretch>
                <a:fillRect/>
              </a:stretch>
            </p:blipFill>
            <p:spPr>
              <a:xfrm>
                <a:off x="4572000" y="5181600"/>
                <a:ext cx="1611382" cy="1219200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3050877" y="3761859"/>
              <a:ext cx="2802173" cy="1336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183382" y="3429000"/>
            <a:ext cx="2651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00000"/>
                </a:solidFill>
              </a:rPr>
              <a:t>Forecast Date: 2012/07/28</a:t>
            </a:r>
          </a:p>
        </p:txBody>
      </p:sp>
      <p:grpSp>
        <p:nvGrpSpPr>
          <p:cNvPr id="10" name="Group 28"/>
          <p:cNvGrpSpPr/>
          <p:nvPr/>
        </p:nvGrpSpPr>
        <p:grpSpPr>
          <a:xfrm>
            <a:off x="8751" y="-39951"/>
            <a:ext cx="5955832" cy="3977640"/>
            <a:chOff x="8751" y="-39951"/>
            <a:chExt cx="5955832" cy="3977640"/>
          </a:xfrm>
        </p:grpSpPr>
        <p:pic>
          <p:nvPicPr>
            <p:cNvPr id="28" name="Picture 27" descr="Calif-NV_TimeSeries.pdf"/>
            <p:cNvPicPr>
              <a:picLocks noChangeAspect="1"/>
            </p:cNvPicPr>
            <p:nvPr/>
          </p:nvPicPr>
          <p:blipFill>
            <a:blip r:embed="rId7"/>
            <a:srcRect l="8411" t="12544" r="9605" b="45146"/>
            <a:stretch>
              <a:fillRect/>
            </a:stretch>
          </p:blipFill>
          <p:spPr>
            <a:xfrm>
              <a:off x="8751" y="-39951"/>
              <a:ext cx="5955832" cy="397764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01825" y="275498"/>
              <a:ext cx="4535768" cy="584776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800000"/>
                  </a:solidFill>
                </a:rPr>
                <a:t>Optimized 12 month California-Nevada forecast:</a:t>
              </a:r>
            </a:p>
            <a:p>
              <a:pPr algn="ctr"/>
              <a:r>
                <a:rPr lang="en-US" sz="1600" dirty="0">
                  <a:solidFill>
                    <a:srgbClr val="800000"/>
                  </a:solidFill>
                </a:rPr>
                <a:t>Probabilities (%)  vs.  Time for Magnitude ≥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468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D26B1D-2668-B44A-AD8D-E3F02640C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53" y="614564"/>
            <a:ext cx="6317235" cy="6243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414" y="86848"/>
            <a:ext cx="5393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www.openhazards.com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17FEEF-E46B-C74E-87F5-4FF584B1C58A}"/>
              </a:ext>
            </a:extLst>
          </p:cNvPr>
          <p:cNvSpPr txBox="1"/>
          <p:nvPr/>
        </p:nvSpPr>
        <p:spPr>
          <a:xfrm>
            <a:off x="513806" y="179181"/>
            <a:ext cx="238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Accessed 2/11/2019</a:t>
            </a:r>
          </a:p>
        </p:txBody>
      </p:sp>
    </p:spTree>
    <p:extLst>
      <p:ext uri="{BB962C8B-B14F-4D97-AF65-F5344CB8AC3E}">
        <p14:creationId xmlns:p14="http://schemas.microsoft.com/office/powerpoint/2010/main" val="3814986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3245" y="6383161"/>
            <a:ext cx="581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 km of Los Angeles.  2/9112019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2414" y="86848"/>
            <a:ext cx="5393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www.openhazards.com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3D110-E6DD-EE45-9367-0EE08CB43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97" y="548513"/>
            <a:ext cx="6637528" cy="588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77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4-17 at 4.36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0"/>
            <a:ext cx="6570969" cy="685800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5348116" y="917223"/>
            <a:ext cx="508000" cy="484632"/>
          </a:xfrm>
          <a:prstGeom prst="lef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76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7-05 at 2.17.55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86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7-05 at 2.18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83" y="0"/>
            <a:ext cx="6882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11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7-05 at 2.18.3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989" y="0"/>
            <a:ext cx="6874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57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05 at 2.18.5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15" y="685800"/>
            <a:ext cx="452117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30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5652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Helvetica Neue Light"/>
                <a:cs typeface="Helvetica Neue Light"/>
              </a:rPr>
              <a:t>Challenges in Web-Based Forecasting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160966"/>
              </p:ext>
            </p:extLst>
          </p:nvPr>
        </p:nvGraphicFramePr>
        <p:xfrm>
          <a:off x="666730" y="1514548"/>
          <a:ext cx="7778781" cy="4274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47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baseline="0" dirty="0">
                          <a:solidFill>
                            <a:srgbClr val="000000"/>
                          </a:solidFill>
                          <a:latin typeface="Helvetica Neue Light"/>
                          <a:cs typeface="Helvetica Neue Light"/>
                        </a:rPr>
                        <a:t>Data &amp; Models</a:t>
                      </a:r>
                      <a:endParaRPr lang="en-US" sz="2000" b="0" i="0" dirty="0">
                        <a:solidFill>
                          <a:srgbClr val="000000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rgbClr val="000000"/>
                          </a:solidFill>
                          <a:latin typeface="Helvetica Neue Light"/>
                          <a:cs typeface="Helvetica Neue Light"/>
                        </a:rPr>
                        <a:t> Information</a:t>
                      </a:r>
                      <a:r>
                        <a:rPr lang="en-US" sz="2000" b="0" i="0" baseline="0" dirty="0">
                          <a:solidFill>
                            <a:srgbClr val="000000"/>
                          </a:solidFill>
                          <a:latin typeface="Helvetica Neue Light"/>
                          <a:cs typeface="Helvetica Neue Light"/>
                        </a:rPr>
                        <a:t> Delivery</a:t>
                      </a:r>
                      <a:endParaRPr lang="en-US" sz="2000" b="0" i="0" dirty="0">
                        <a:solidFill>
                          <a:srgbClr val="000000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rgbClr val="000000"/>
                          </a:solidFill>
                          <a:latin typeface="Helvetica Neue Light"/>
                          <a:cs typeface="Helvetica Neue Light"/>
                        </a:rPr>
                        <a:t>Meaning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247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Acquiring &amp; validating data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Automation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What is probability?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47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Model building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Web-based integration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Visual presentation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247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Efficient</a:t>
                      </a:r>
                      <a:r>
                        <a:rPr lang="en-US" sz="1600" b="0" i="0" baseline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 algorithms</a:t>
                      </a:r>
                      <a:endParaRPr lang="en-US" sz="1600" b="0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UI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GIS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247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Validating/verifying models</a:t>
                      </a:r>
                    </a:p>
                    <a:p>
                      <a:pPr algn="ctr"/>
                      <a:endParaRPr lang="en-US" sz="1600" b="0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Tools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Correlations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247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Error reporting</a:t>
                      </a:r>
                      <a:r>
                        <a:rPr lang="en-US" sz="1600" b="0" i="0" baseline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, correction, model steering</a:t>
                      </a:r>
                      <a:endParaRPr lang="en-US" sz="1600" b="0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Collaboration/social</a:t>
                      </a:r>
                      <a:r>
                        <a:rPr lang="en-US" sz="1600" b="0" i="0" baseline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 n</a:t>
                      </a:r>
                      <a:r>
                        <a:rPr lang="en-US" sz="1600" b="0" i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etworks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Expert</a:t>
                      </a:r>
                      <a:r>
                        <a:rPr lang="en-US" sz="1600" b="0" i="0" baseline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 guidance/b</a:t>
                      </a:r>
                      <a:r>
                        <a:rPr lang="en-US" sz="1600" b="0" i="0" dirty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logs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3418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511175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Risk Management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8712" y="2034515"/>
            <a:ext cx="757588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Helvetica Neue Light"/>
                <a:cs typeface="Helvetica Neue Light"/>
              </a:rPr>
              <a:t>Systemic-level risk is growing exponentially from a variety of natural hazards</a:t>
            </a:r>
          </a:p>
          <a:p>
            <a:pPr algn="ctr"/>
            <a:endParaRPr lang="en-US" sz="2400" dirty="0">
              <a:solidFill>
                <a:srgbClr val="0000FF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Helvetica Neue Light"/>
                <a:cs typeface="Helvetica Neue Light"/>
              </a:rPr>
              <a:t>Currently, risk management is done </a:t>
            </a:r>
            <a:r>
              <a:rPr lang="en-US" sz="2400" dirty="0">
                <a:latin typeface="Helvetica Neue Light"/>
                <a:cs typeface="Helvetica Neue Light"/>
              </a:rPr>
              <a:t>by</a:t>
            </a:r>
            <a:r>
              <a:rPr lang="en-US" sz="2400" dirty="0">
                <a:solidFill>
                  <a:srgbClr val="0000FF"/>
                </a:solidFill>
                <a:latin typeface="Helvetica Neue Light"/>
                <a:cs typeface="Helvetica Neue Light"/>
              </a:rPr>
              <a:t> big corporations </a:t>
            </a:r>
            <a:r>
              <a:rPr lang="en-US" sz="2400" dirty="0">
                <a:solidFill>
                  <a:srgbClr val="000000"/>
                </a:solidFill>
                <a:latin typeface="Helvetica Neue Light"/>
                <a:cs typeface="Helvetica Neue Light"/>
              </a:rPr>
              <a:t>for</a:t>
            </a:r>
            <a:r>
              <a:rPr lang="en-US" sz="2400" dirty="0">
                <a:solidFill>
                  <a:srgbClr val="0000FF"/>
                </a:solidFill>
                <a:latin typeface="Helvetica Neue Light"/>
                <a:cs typeface="Helvetica Neue Light"/>
              </a:rPr>
              <a:t> big corporations</a:t>
            </a:r>
          </a:p>
          <a:p>
            <a:pPr algn="ctr"/>
            <a:endParaRPr lang="en-US" sz="2400" dirty="0">
              <a:solidFill>
                <a:srgbClr val="0000FF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Helvetica Neue Light"/>
                <a:cs typeface="Helvetica Neue Light"/>
              </a:rPr>
              <a:t>Modern social networking technology together with web-based information and tools has enabled a new era of </a:t>
            </a:r>
            <a:r>
              <a:rPr lang="en-US" sz="2400" dirty="0">
                <a:solidFill>
                  <a:srgbClr val="000000"/>
                </a:solidFill>
                <a:latin typeface="Helvetica Neue Light"/>
                <a:cs typeface="Helvetica Neue Light"/>
              </a:rPr>
              <a:t>Personal Risk Management</a:t>
            </a:r>
          </a:p>
          <a:p>
            <a:pPr algn="ctr"/>
            <a:endParaRPr lang="en-US" sz="2400" dirty="0">
              <a:solidFill>
                <a:srgbClr val="0000FF"/>
              </a:solidFill>
              <a:latin typeface="Helvetica Neue Light"/>
              <a:cs typeface="Helvetica Neue Light"/>
            </a:endParaRPr>
          </a:p>
          <a:p>
            <a:pPr algn="ctr"/>
            <a:endParaRPr lang="en-US" sz="2400" dirty="0">
              <a:solidFill>
                <a:srgbClr val="0000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95368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838200" y="228600"/>
            <a:ext cx="7772400" cy="89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Risk Management as Currently Practiced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Calibri" pitchFamily="34" charset="0"/>
              </a:rPr>
              <a:t>Oriented at selling earthquake insurance &amp; financial products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" y="2438400"/>
            <a:ext cx="1524000" cy="1524000"/>
            <a:chOff x="609600" y="2438400"/>
            <a:chExt cx="1524000" cy="1524000"/>
          </a:xfrm>
        </p:grpSpPr>
        <p:sp>
          <p:nvSpPr>
            <p:cNvPr id="26645" name="TextBox 2"/>
            <p:cNvSpPr txBox="1">
              <a:spLocks noChangeArrowheads="1"/>
            </p:cNvSpPr>
            <p:nvPr/>
          </p:nvSpPr>
          <p:spPr bwMode="auto">
            <a:xfrm>
              <a:off x="638628" y="2734270"/>
              <a:ext cx="144780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>
                  <a:latin typeface="Calibri" pitchFamily="34" charset="0"/>
                </a:rPr>
                <a:t>Earthquake forecast model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609600" y="2438400"/>
              <a:ext cx="1524000" cy="152400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717800" y="2438400"/>
            <a:ext cx="1524000" cy="1524000"/>
            <a:chOff x="2590800" y="2438400"/>
            <a:chExt cx="1524000" cy="1524000"/>
          </a:xfrm>
        </p:grpSpPr>
        <p:sp>
          <p:nvSpPr>
            <p:cNvPr id="26643" name="TextBox 3"/>
            <p:cNvSpPr txBox="1">
              <a:spLocks noChangeArrowheads="1"/>
            </p:cNvSpPr>
            <p:nvPr/>
          </p:nvSpPr>
          <p:spPr bwMode="auto">
            <a:xfrm>
              <a:off x="2619828" y="2734270"/>
              <a:ext cx="144780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Ground shaking  model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590800" y="2438400"/>
              <a:ext cx="1524000" cy="152400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014913" y="2438400"/>
            <a:ext cx="1524000" cy="1524000"/>
            <a:chOff x="4876800" y="2438400"/>
            <a:chExt cx="1524000" cy="1524000"/>
          </a:xfrm>
        </p:grpSpPr>
        <p:sp>
          <p:nvSpPr>
            <p:cNvPr id="7" name="Rectangle 6"/>
            <p:cNvSpPr/>
            <p:nvPr/>
          </p:nvSpPr>
          <p:spPr>
            <a:xfrm>
              <a:off x="4876800" y="2438400"/>
              <a:ext cx="1524000" cy="152400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642" name="TextBox 9"/>
            <p:cNvSpPr txBox="1">
              <a:spLocks noChangeArrowheads="1"/>
            </p:cNvSpPr>
            <p:nvPr/>
          </p:nvSpPr>
          <p:spPr bwMode="auto">
            <a:xfrm>
              <a:off x="4909458" y="2815327"/>
              <a:ext cx="1447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Economic loss model</a:t>
              </a:r>
            </a:p>
          </p:txBody>
        </p:sp>
      </p:grp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7162800" y="2438400"/>
            <a:ext cx="1524000" cy="1524000"/>
            <a:chOff x="4876800" y="2438400"/>
            <a:chExt cx="1524000" cy="1524000"/>
          </a:xfrm>
        </p:grpSpPr>
        <p:sp>
          <p:nvSpPr>
            <p:cNvPr id="13" name="Rectangle 12"/>
            <p:cNvSpPr/>
            <p:nvPr/>
          </p:nvSpPr>
          <p:spPr>
            <a:xfrm>
              <a:off x="4876800" y="2438400"/>
              <a:ext cx="1524000" cy="152400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640" name="TextBox 13"/>
            <p:cNvSpPr txBox="1">
              <a:spLocks noChangeArrowheads="1"/>
            </p:cNvSpPr>
            <p:nvPr/>
          </p:nvSpPr>
          <p:spPr bwMode="auto">
            <a:xfrm>
              <a:off x="4909458" y="2590800"/>
              <a:ext cx="144780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>
                  <a:latin typeface="Calibri" pitchFamily="34" charset="0"/>
                </a:rPr>
                <a:t>Pricing of insurance &amp; financial securities</a:t>
              </a: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2252663" y="2943225"/>
            <a:ext cx="293687" cy="484188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4524375" y="2971800"/>
            <a:ext cx="293688" cy="484188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6750050" y="2971800"/>
            <a:ext cx="293688" cy="484188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634" name="TextBox 17"/>
          <p:cNvSpPr txBox="1">
            <a:spLocks noChangeArrowheads="1"/>
          </p:cNvSpPr>
          <p:nvPr/>
        </p:nvSpPr>
        <p:spPr bwMode="auto">
          <a:xfrm>
            <a:off x="485775" y="4267200"/>
            <a:ext cx="14478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n-US" sz="1400">
                <a:latin typeface="Calibri" pitchFamily="34" charset="0"/>
              </a:rPr>
              <a:t>Poisson</a:t>
            </a:r>
          </a:p>
          <a:p>
            <a:r>
              <a:rPr lang="en-US" sz="1400">
                <a:latin typeface="Calibri" pitchFamily="34" charset="0"/>
              </a:rPr>
              <a:t>Log Normal</a:t>
            </a:r>
          </a:p>
          <a:p>
            <a:r>
              <a:rPr lang="en-US" sz="1400">
                <a:latin typeface="Calibri" pitchFamily="34" charset="0"/>
              </a:rPr>
              <a:t>BPT</a:t>
            </a:r>
          </a:p>
          <a:p>
            <a:r>
              <a:rPr lang="en-US" sz="1400">
                <a:latin typeface="Calibri" pitchFamily="34" charset="0"/>
              </a:rPr>
              <a:t>Fault models</a:t>
            </a:r>
          </a:p>
          <a:p>
            <a:r>
              <a:rPr lang="en-US" sz="1400">
                <a:latin typeface="Calibri" pitchFamily="34" charset="0"/>
              </a:rPr>
              <a:t>Pattern Analysis</a:t>
            </a:r>
          </a:p>
          <a:p>
            <a:r>
              <a:rPr lang="en-US" sz="1400">
                <a:latin typeface="Calibri" pitchFamily="34" charset="0"/>
              </a:rPr>
              <a:t>AMR</a:t>
            </a:r>
          </a:p>
          <a:p>
            <a:r>
              <a:rPr lang="en-US" sz="1400">
                <a:latin typeface="Calibri" pitchFamily="34" charset="0"/>
              </a:rPr>
              <a:t>ETAS</a:t>
            </a:r>
          </a:p>
          <a:p>
            <a:r>
              <a:rPr lang="en-US" sz="1400">
                <a:latin typeface="Calibri" pitchFamily="34" charset="0"/>
              </a:rPr>
              <a:t>RIPI</a:t>
            </a:r>
          </a:p>
          <a:p>
            <a:r>
              <a:rPr lang="en-US" sz="1400">
                <a:latin typeface="Calibri" pitchFamily="34" charset="0"/>
              </a:rPr>
              <a:t>Etc.</a:t>
            </a:r>
          </a:p>
        </p:txBody>
      </p:sp>
      <p:sp>
        <p:nvSpPr>
          <p:cNvPr id="26635" name="TextBox 18"/>
          <p:cNvSpPr txBox="1">
            <a:spLocks noChangeArrowheads="1"/>
          </p:cNvSpPr>
          <p:nvPr/>
        </p:nvSpPr>
        <p:spPr bwMode="auto">
          <a:xfrm>
            <a:off x="2743200" y="4267200"/>
            <a:ext cx="14478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n-US" sz="1400">
                <a:latin typeface="Calibri" pitchFamily="34" charset="0"/>
              </a:rPr>
              <a:t>Attenuation</a:t>
            </a:r>
          </a:p>
          <a:p>
            <a:r>
              <a:rPr lang="en-US" sz="1400">
                <a:latin typeface="Calibri" pitchFamily="34" charset="0"/>
              </a:rPr>
              <a:t>PGA</a:t>
            </a:r>
          </a:p>
          <a:p>
            <a:r>
              <a:rPr lang="en-US" sz="1400">
                <a:latin typeface="Calibri" pitchFamily="34" charset="0"/>
              </a:rPr>
              <a:t>Surface geology</a:t>
            </a:r>
          </a:p>
          <a:p>
            <a:r>
              <a:rPr lang="en-US" sz="1400">
                <a:latin typeface="Calibri" pitchFamily="34" charset="0"/>
              </a:rPr>
              <a:t>Basin structure</a:t>
            </a:r>
          </a:p>
          <a:p>
            <a:r>
              <a:rPr lang="en-US" sz="1400">
                <a:latin typeface="Calibri" pitchFamily="34" charset="0"/>
              </a:rPr>
              <a:t>Etc.</a:t>
            </a:r>
          </a:p>
        </p:txBody>
      </p:sp>
      <p:sp>
        <p:nvSpPr>
          <p:cNvPr id="26636" name="TextBox 19"/>
          <p:cNvSpPr txBox="1">
            <a:spLocks noChangeArrowheads="1"/>
          </p:cNvSpPr>
          <p:nvPr/>
        </p:nvSpPr>
        <p:spPr bwMode="auto">
          <a:xfrm>
            <a:off x="4953000" y="4267200"/>
            <a:ext cx="19812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LEP curves</a:t>
            </a:r>
          </a:p>
          <a:p>
            <a:r>
              <a:rPr lang="en-US" sz="1400" dirty="0">
                <a:latin typeface="Calibri" pitchFamily="34" charset="0"/>
              </a:rPr>
              <a:t>Building damage</a:t>
            </a:r>
          </a:p>
          <a:p>
            <a:r>
              <a:rPr lang="en-US" sz="1400" dirty="0">
                <a:latin typeface="Calibri" pitchFamily="34" charset="0"/>
              </a:rPr>
              <a:t>Socioeconomic data</a:t>
            </a:r>
          </a:p>
          <a:p>
            <a:r>
              <a:rPr lang="en-US" sz="1400" dirty="0">
                <a:latin typeface="Calibri" pitchFamily="34" charset="0"/>
              </a:rPr>
              <a:t>Supply chain disruption</a:t>
            </a:r>
          </a:p>
          <a:p>
            <a:r>
              <a:rPr lang="en-US" sz="1400" dirty="0">
                <a:latin typeface="Calibri" pitchFamily="34" charset="0"/>
              </a:rPr>
              <a:t>Lost income</a:t>
            </a:r>
          </a:p>
          <a:p>
            <a:r>
              <a:rPr lang="en-US" sz="1400" dirty="0">
                <a:latin typeface="Calibri" pitchFamily="34" charset="0"/>
              </a:rPr>
              <a:t>Lifelines</a:t>
            </a:r>
          </a:p>
          <a:p>
            <a:r>
              <a:rPr lang="en-US" sz="1400" dirty="0">
                <a:latin typeface="Calibri" pitchFamily="34" charset="0"/>
              </a:rPr>
              <a:t>Etc. </a:t>
            </a:r>
          </a:p>
        </p:txBody>
      </p:sp>
      <p:sp>
        <p:nvSpPr>
          <p:cNvPr id="26637" name="TextBox 20"/>
          <p:cNvSpPr txBox="1">
            <a:spLocks noChangeArrowheads="1"/>
          </p:cNvSpPr>
          <p:nvPr/>
        </p:nvSpPr>
        <p:spPr bwMode="auto">
          <a:xfrm>
            <a:off x="7239000" y="4267200"/>
            <a:ext cx="14478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n-US" sz="1400">
                <a:latin typeface="Calibri" pitchFamily="34" charset="0"/>
              </a:rPr>
              <a:t>CAT Bonds</a:t>
            </a:r>
          </a:p>
          <a:p>
            <a:r>
              <a:rPr lang="en-US" sz="1400">
                <a:latin typeface="Calibri" pitchFamily="34" charset="0"/>
              </a:rPr>
              <a:t>SPVs</a:t>
            </a:r>
          </a:p>
          <a:p>
            <a:r>
              <a:rPr lang="en-US" sz="1400">
                <a:latin typeface="Calibri" pitchFamily="34" charset="0"/>
              </a:rPr>
              <a:t>Warrants</a:t>
            </a:r>
          </a:p>
          <a:p>
            <a:r>
              <a:rPr lang="en-US" sz="1400">
                <a:latin typeface="Calibri" pitchFamily="34" charset="0"/>
              </a:rPr>
              <a:t>Traders</a:t>
            </a:r>
          </a:p>
          <a:p>
            <a:r>
              <a:rPr lang="en-US" sz="1400">
                <a:latin typeface="Calibri" pitchFamily="34" charset="0"/>
              </a:rPr>
              <a:t>Hedge Funds</a:t>
            </a:r>
          </a:p>
          <a:p>
            <a:r>
              <a:rPr lang="en-US" sz="1400">
                <a:latin typeface="Calibri" pitchFamily="34" charset="0"/>
              </a:rPr>
              <a:t>Options</a:t>
            </a:r>
          </a:p>
          <a:p>
            <a:r>
              <a:rPr lang="en-US" sz="1400">
                <a:latin typeface="Calibri" pitchFamily="34" charset="0"/>
              </a:rPr>
              <a:t>Muni Bonds</a:t>
            </a:r>
          </a:p>
          <a:p>
            <a:r>
              <a:rPr lang="en-US" sz="1400">
                <a:latin typeface="Calibri" pitchFamily="34" charset="0"/>
              </a:rPr>
              <a:t>Equities</a:t>
            </a:r>
          </a:p>
          <a:p>
            <a:r>
              <a:rPr lang="en-US" sz="1400">
                <a:latin typeface="Calibri" pitchFamily="34" charset="0"/>
              </a:rPr>
              <a:t>Etc.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FEA68-97BD-4CE9-A466-299C497FDBD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31108" y="1139888"/>
            <a:ext cx="34032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alibri" pitchFamily="34" charset="0"/>
              </a:rPr>
              <a:t>California earthquake insurance:</a:t>
            </a:r>
          </a:p>
          <a:p>
            <a:r>
              <a:rPr lang="en-US" sz="1400" dirty="0">
                <a:solidFill>
                  <a:srgbClr val="006600"/>
                </a:solidFill>
                <a:latin typeface="Calibri" pitchFamily="34" charset="0"/>
              </a:rPr>
              <a:t>     15% deductable </a:t>
            </a:r>
          </a:p>
          <a:p>
            <a:r>
              <a:rPr lang="en-US" sz="1400" dirty="0">
                <a:solidFill>
                  <a:srgbClr val="006600"/>
                </a:solidFill>
                <a:latin typeface="Calibri" pitchFamily="34" charset="0"/>
              </a:rPr>
              <a:t>     Often expensive</a:t>
            </a:r>
          </a:p>
          <a:p>
            <a:r>
              <a:rPr lang="en-US" sz="1400" dirty="0">
                <a:solidFill>
                  <a:srgbClr val="006600"/>
                </a:solidFill>
                <a:latin typeface="Calibri" pitchFamily="34" charset="0"/>
              </a:rPr>
              <a:t>     Only 8-10% of California residents carry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693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04560" y="2115212"/>
            <a:ext cx="7564662" cy="4309728"/>
          </a:xfrm>
          <a:effectLst/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ct val="75000"/>
              <a:buFont typeface="Wingdings" charset="2"/>
              <a:buChar char="²"/>
            </a:pPr>
            <a:r>
              <a:rPr lang="en-US" sz="2000" dirty="0">
                <a:latin typeface="Helvetica Neue Light"/>
                <a:cs typeface="Helvetica Neue Light"/>
              </a:rPr>
              <a:t>Pattern recognition methods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ct val="75000"/>
              <a:buFont typeface="Wingdings" charset="2"/>
              <a:buChar char="²"/>
            </a:pPr>
            <a:r>
              <a:rPr lang="en-US" sz="2000" dirty="0">
                <a:latin typeface="Helvetica Neue Light"/>
                <a:cs typeface="Helvetica Neue Light"/>
              </a:rPr>
              <a:t>Data from </a:t>
            </a:r>
            <a:r>
              <a:rPr lang="en-US" sz="2000" dirty="0" err="1">
                <a:latin typeface="Helvetica Neue Light"/>
                <a:cs typeface="Helvetica Neue Light"/>
              </a:rPr>
              <a:t>ANSS</a:t>
            </a:r>
            <a:r>
              <a:rPr lang="en-US" sz="2000" dirty="0">
                <a:latin typeface="Helvetica Neue Light"/>
                <a:cs typeface="Helvetica Neue Light"/>
              </a:rPr>
              <a:t> catalog + other feeds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ct val="75000"/>
              <a:buFont typeface="Wingdings" charset="2"/>
              <a:buChar char="²"/>
            </a:pPr>
            <a:r>
              <a:rPr lang="en-US" sz="2000" dirty="0">
                <a:latin typeface="Helvetica Neue Light"/>
                <a:cs typeface="Helvetica Neue Light"/>
              </a:rPr>
              <a:t>Based on “filling in” the Gutenberg-Richter magnitude-frequency relation (Example: for every ~1000 M&gt;3 earthquakes there is 1 M&gt;6 earthquake)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ct val="75000"/>
              <a:buFont typeface="Wingdings" charset="2"/>
              <a:buChar char="²"/>
            </a:pPr>
            <a:r>
              <a:rPr lang="en-US" sz="2000" dirty="0">
                <a:latin typeface="Helvetica Neue Light"/>
                <a:cs typeface="Helvetica Neue Light"/>
              </a:rPr>
              <a:t>Fully automated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ct val="75000"/>
              <a:buFont typeface="Wingdings" charset="2"/>
              <a:buChar char="²"/>
            </a:pPr>
            <a:r>
              <a:rPr lang="en-US" sz="2000" dirty="0" err="1">
                <a:latin typeface="Helvetica Neue Light"/>
                <a:cs typeface="Helvetica Neue Light"/>
              </a:rPr>
              <a:t>Backtested</a:t>
            </a:r>
            <a:r>
              <a:rPr lang="en-US" sz="2000" dirty="0">
                <a:latin typeface="Helvetica Neue Light"/>
                <a:cs typeface="Helvetica Neue Light"/>
              </a:rPr>
              <a:t> and optimized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ct val="75000"/>
              <a:buFont typeface="Wingdings" charset="2"/>
              <a:buChar char="²"/>
            </a:pPr>
            <a:r>
              <a:rPr lang="en-US" sz="2000" dirty="0">
                <a:latin typeface="Helvetica Neue Light"/>
                <a:cs typeface="Helvetica Neue Light"/>
              </a:rPr>
              <a:t>Updated in real time (at least nightly)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ct val="75000"/>
              <a:buFont typeface="Wingdings" charset="2"/>
              <a:buChar char="²"/>
            </a:pPr>
            <a:r>
              <a:rPr lang="en-US" sz="2000" dirty="0">
                <a:latin typeface="Helvetica Neue Light"/>
                <a:cs typeface="Helvetica Neue Light"/>
              </a:rPr>
              <a:t>Accounts for statistical correlations of earthquake interactions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ct val="75000"/>
              <a:buFont typeface="Wingdings" charset="2"/>
              <a:buChar char="²"/>
            </a:pPr>
            <a:r>
              <a:rPr lang="en-US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Probabilities can change rapidly in 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4560" y="268336"/>
            <a:ext cx="756466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Helvetica Neue Light"/>
                <a:cs typeface="Helvetica Neue Light"/>
              </a:rPr>
              <a:t>NTW</a:t>
            </a:r>
            <a:r>
              <a:rPr lang="en-US" sz="3200" dirty="0">
                <a:solidFill>
                  <a:srgbClr val="FF0000"/>
                </a:solidFill>
                <a:latin typeface="Helvetica Neue Light"/>
                <a:cs typeface="Helvetica Neue Light"/>
              </a:rPr>
              <a:t> Regional Earthquake Forecast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2000" dirty="0">
                <a:solidFill>
                  <a:srgbClr val="800000"/>
                </a:solidFill>
                <a:latin typeface="Helvetica Neue Light"/>
                <a:cs typeface="Helvetica Neue Light"/>
              </a:rPr>
              <a:t>Assumes Infinite Correlation Length</a:t>
            </a:r>
            <a:br>
              <a:rPr lang="en-US" dirty="0">
                <a:solidFill>
                  <a:srgbClr val="0000FF"/>
                </a:solidFill>
                <a:latin typeface="Helvetica Neue Light"/>
                <a:cs typeface="Helvetica Neue Light"/>
              </a:rPr>
            </a:br>
            <a:r>
              <a:rPr lang="en-US" sz="1600" dirty="0">
                <a:solidFill>
                  <a:srgbClr val="0000FF"/>
                </a:solidFill>
                <a:latin typeface="Helvetica Neue Light"/>
                <a:cs typeface="Helvetica Neue Light"/>
              </a:rPr>
              <a:t>JBR et al., Physical Review E, 86, 021106  (2012)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8472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396" y="2279537"/>
            <a:ext cx="3701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Hazard Viewer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Japan Region</a:t>
            </a:r>
          </a:p>
          <a:p>
            <a:pPr algn="ctr"/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/>
              <a:cs typeface="Helvetica Neue Light"/>
            </a:endParaRPr>
          </a:p>
          <a:p>
            <a:pPr algn="ctr"/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/>
              <a:cs typeface="Helvetica Neue Light"/>
            </a:endParaRPr>
          </a:p>
        </p:txBody>
      </p:sp>
      <p:pic>
        <p:nvPicPr>
          <p:cNvPr id="8" name="Picture 7" descr="Screen Shot 2013-06-28 at 9.17.2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957" y="597696"/>
            <a:ext cx="4987166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62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Verification and Validation</a:t>
            </a:r>
            <a:br>
              <a:rPr lang="en-US" dirty="0"/>
            </a:br>
            <a:r>
              <a:rPr lang="en-US" sz="1600" dirty="0">
                <a:solidFill>
                  <a:srgbClr val="800000"/>
                </a:solidFill>
              </a:rPr>
              <a:t>http://</a:t>
            </a:r>
            <a:r>
              <a:rPr lang="en-US" sz="1600" dirty="0" err="1">
                <a:solidFill>
                  <a:srgbClr val="800000"/>
                </a:solidFill>
              </a:rPr>
              <a:t>www.cawcr.gov.au</a:t>
            </a:r>
            <a:r>
              <a:rPr lang="en-US" sz="1600" dirty="0">
                <a:solidFill>
                  <a:srgbClr val="800000"/>
                </a:solidFill>
              </a:rPr>
              <a:t>/projects/verification/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Australian site for weather and more general validation and verification of forecasts</a:t>
            </a:r>
          </a:p>
          <a:p>
            <a:r>
              <a:rPr lang="en-US" dirty="0"/>
              <a:t>Common methods are Reliability/Attributes diagrams, ROC diagrams, Briar Scores, etc.</a:t>
            </a:r>
          </a:p>
        </p:txBody>
      </p:sp>
      <p:pic>
        <p:nvPicPr>
          <p:cNvPr id="5" name="Content Placeholder 4" descr="Screen Shot 2013-11-15 at 10.55.04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77" b="-210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2254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ROCJapan4-10-2013.pdf"/>
          <p:cNvPicPr>
            <a:picLocks noChangeAspect="1"/>
          </p:cNvPicPr>
          <p:nvPr/>
        </p:nvPicPr>
        <p:blipFill>
          <a:blip r:embed="rId3"/>
          <a:srcRect l="10034" t="9843" r="7018" b="45217"/>
          <a:stretch>
            <a:fillRect/>
          </a:stretch>
        </p:blipFill>
        <p:spPr>
          <a:xfrm>
            <a:off x="4457856" y="3736311"/>
            <a:ext cx="4395712" cy="3081942"/>
          </a:xfrm>
          <a:prstGeom prst="rect">
            <a:avLst/>
          </a:prstGeom>
        </p:spPr>
      </p:pic>
      <p:pic>
        <p:nvPicPr>
          <p:cNvPr id="14" name="Picture 13" descr="ReliabilityJapan4-10-2013.pdf"/>
          <p:cNvPicPr>
            <a:picLocks noChangeAspect="1"/>
          </p:cNvPicPr>
          <p:nvPr/>
        </p:nvPicPr>
        <p:blipFill>
          <a:blip r:embed="rId4"/>
          <a:srcRect l="10067" t="9843" r="7018" b="43890"/>
          <a:stretch>
            <a:fillRect/>
          </a:stretch>
        </p:blipFill>
        <p:spPr>
          <a:xfrm>
            <a:off x="178072" y="3756999"/>
            <a:ext cx="4393928" cy="31729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4017" y="3948795"/>
            <a:ext cx="1568415" cy="830997"/>
          </a:xfrm>
          <a:prstGeom prst="rect">
            <a:avLst/>
          </a:prstGeom>
          <a:solidFill>
            <a:srgbClr val="CCFFCC">
              <a:alpha val="60000"/>
            </a:srgbClr>
          </a:solidFill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Scatter Plot</a:t>
            </a:r>
          </a:p>
          <a:p>
            <a:pPr algn="ctr"/>
            <a:r>
              <a:rPr lang="en-US" sz="1400" dirty="0"/>
              <a:t>1980-present</a:t>
            </a:r>
          </a:p>
          <a:p>
            <a:pPr lvl="0" algn="ctr"/>
            <a:r>
              <a:rPr lang="en-US" sz="1000" dirty="0">
                <a:solidFill>
                  <a:prstClr val="black"/>
                </a:solidFill>
              </a:rPr>
              <a:t>Observed Frequency vs. Computed Probability</a:t>
            </a:r>
            <a:endParaRPr lang="en-US" sz="1400" dirty="0"/>
          </a:p>
        </p:txBody>
      </p:sp>
      <p:pic>
        <p:nvPicPr>
          <p:cNvPr id="13" name="Picture 12" descr="Japan4-10-2013.pdf"/>
          <p:cNvPicPr>
            <a:picLocks noChangeAspect="1"/>
          </p:cNvPicPr>
          <p:nvPr/>
        </p:nvPicPr>
        <p:blipFill>
          <a:blip r:embed="rId5"/>
          <a:srcRect l="5348" t="11277" r="9245" b="44498"/>
          <a:stretch>
            <a:fillRect/>
          </a:stretch>
        </p:blipFill>
        <p:spPr>
          <a:xfrm>
            <a:off x="56150" y="-38176"/>
            <a:ext cx="5799378" cy="3886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68893" y="189201"/>
            <a:ext cx="35666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Japan NTW Forecast</a:t>
            </a:r>
          </a:p>
          <a:p>
            <a:pPr algn="ctr"/>
            <a:r>
              <a:rPr lang="en-US" sz="1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Assumes Infinite Correlation Length</a:t>
            </a:r>
          </a:p>
        </p:txBody>
      </p:sp>
      <p:sp>
        <p:nvSpPr>
          <p:cNvPr id="8" name="TextBox 7"/>
          <p:cNvSpPr txBox="1">
            <a:spLocks noChangeAspect="1"/>
          </p:cNvSpPr>
          <p:nvPr/>
        </p:nvSpPr>
        <p:spPr>
          <a:xfrm>
            <a:off x="902289" y="121059"/>
            <a:ext cx="4549503" cy="492443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00000"/>
                </a:solidFill>
              </a:rPr>
              <a:t>Optimized 48 month Japan forecast:</a:t>
            </a:r>
          </a:p>
          <a:p>
            <a:pPr algn="ctr"/>
            <a:r>
              <a:rPr lang="en-US" sz="1200" dirty="0">
                <a:solidFill>
                  <a:srgbClr val="800000"/>
                </a:solidFill>
              </a:rPr>
              <a:t>Probabilities (%)  vs.  Time for Magnitude ≥ 7.25 &amp; Depth &lt; 40 KM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49758" y="5746547"/>
            <a:ext cx="1557412" cy="553998"/>
          </a:xfrm>
          <a:prstGeom prst="rect">
            <a:avLst/>
          </a:prstGeom>
          <a:solidFill>
            <a:srgbClr val="CCFFCC">
              <a:alpha val="60000"/>
            </a:srgbClr>
          </a:solidFill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Temporal Receiver Operating Characteristic</a:t>
            </a:r>
          </a:p>
          <a:p>
            <a:pPr algn="ctr"/>
            <a:r>
              <a:rPr lang="en-US" sz="1000" dirty="0"/>
              <a:t>1980-present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48142" y="1436980"/>
            <a:ext cx="2920146" cy="1631216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Optimal forecasts via </a:t>
            </a:r>
            <a:r>
              <a:rPr lang="en-US" sz="2000" dirty="0" err="1">
                <a:solidFill>
                  <a:srgbClr val="FF0000"/>
                </a:solidFill>
              </a:rPr>
              <a:t>backtesting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dirty="0"/>
              <a:t> using </a:t>
            </a:r>
          </a:p>
          <a:p>
            <a:pPr algn="ctr"/>
            <a:r>
              <a:rPr lang="en-US" sz="2000" dirty="0"/>
              <a:t>common validation and verification testing procedures.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83382" y="3371246"/>
            <a:ext cx="2651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00000"/>
                </a:solidFill>
              </a:rPr>
              <a:t>Forecast Date: 2013/04/10</a:t>
            </a:r>
          </a:p>
        </p:txBody>
      </p:sp>
      <p:pic>
        <p:nvPicPr>
          <p:cNvPr id="15" name="Picture 14" descr="HistogramJapan4-10-2013.pdf"/>
          <p:cNvPicPr>
            <a:picLocks noChangeAspect="1"/>
          </p:cNvPicPr>
          <p:nvPr/>
        </p:nvPicPr>
        <p:blipFill>
          <a:blip r:embed="rId6"/>
          <a:srcRect l="14296" t="11847" r="7018" b="46354"/>
          <a:stretch>
            <a:fillRect/>
          </a:stretch>
        </p:blipFill>
        <p:spPr>
          <a:xfrm>
            <a:off x="2454046" y="5096417"/>
            <a:ext cx="1891408" cy="130026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46048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688</Words>
  <Application>Microsoft Macintosh PowerPoint</Application>
  <PresentationFormat>On-screen Show (4:3)</PresentationFormat>
  <Paragraphs>179</Paragraphs>
  <Slides>23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Helvetica Neue Light</vt:lpstr>
      <vt:lpstr>Wingdings</vt:lpstr>
      <vt:lpstr>Office Theme</vt:lpstr>
      <vt:lpstr>Lecture 15</vt:lpstr>
      <vt:lpstr>PowerPoint Presentation</vt:lpstr>
      <vt:lpstr>Challenges in Web-Based Forecasting</vt:lpstr>
      <vt:lpstr>Risk Management</vt:lpstr>
      <vt:lpstr>PowerPoint Presentation</vt:lpstr>
      <vt:lpstr>PowerPoint Presentation</vt:lpstr>
      <vt:lpstr>PowerPoint Presentation</vt:lpstr>
      <vt:lpstr>Verification and Validation http://www.cawcr.gov.au/projects/verification/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California, Davis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15</dc:title>
  <dc:creator>John Rundle</dc:creator>
  <cp:lastModifiedBy>Microsoft Office User</cp:lastModifiedBy>
  <cp:revision>24</cp:revision>
  <dcterms:created xsi:type="dcterms:W3CDTF">2014-02-07T16:48:41Z</dcterms:created>
  <dcterms:modified xsi:type="dcterms:W3CDTF">2019-02-11T15:55:13Z</dcterms:modified>
</cp:coreProperties>
</file>