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Default Extension="mp4" ContentType="video/unknown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4"/>
  </p:notesMasterIdLst>
  <p:sldIdLst>
    <p:sldId id="293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1" r:id="rId22"/>
    <p:sldId id="284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94" d="100"/>
          <a:sy n="94" d="100"/>
        </p:scale>
        <p:origin x="-10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5E7ABB-9BB6-F148-8638-524950DDA0EA}" type="datetimeFigureOut">
              <a:rPr lang="en-US" smtClean="0"/>
              <a:pPr/>
              <a:t>2/8/16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2B5E96-DE07-824F-AB4E-535035081A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40635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7E43B13-067C-CF46-8C4F-A2ACCC72C21A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596C5E-F939-9448-AD93-05B9083C3B83}" type="slidenum">
              <a:rPr lang="en-US"/>
              <a:pPr/>
              <a:t>5</a:t>
            </a:fld>
            <a:endParaRPr lang="en-US"/>
          </a:p>
        </p:txBody>
      </p:sp>
      <p:sp>
        <p:nvSpPr>
          <p:cNvPr id="82022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022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596C5E-F939-9448-AD93-05B9083C3B83}" type="slidenum">
              <a:rPr lang="en-US"/>
              <a:pPr/>
              <a:t>6</a:t>
            </a:fld>
            <a:endParaRPr lang="en-US"/>
          </a:p>
        </p:txBody>
      </p:sp>
      <p:sp>
        <p:nvSpPr>
          <p:cNvPr id="82022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022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CF3E151-A209-AA4F-AE4C-616F68BF2E34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596C5E-F939-9448-AD93-05B9083C3B83}" type="slidenum">
              <a:rPr lang="en-US"/>
              <a:pPr/>
              <a:t>11</a:t>
            </a:fld>
            <a:endParaRPr lang="en-US"/>
          </a:p>
        </p:txBody>
      </p:sp>
      <p:sp>
        <p:nvSpPr>
          <p:cNvPr id="82022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022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596C5E-F939-9448-AD93-05B9083C3B83}" type="slidenum">
              <a:rPr lang="en-US"/>
              <a:pPr/>
              <a:t>14</a:t>
            </a:fld>
            <a:endParaRPr lang="en-US"/>
          </a:p>
        </p:txBody>
      </p:sp>
      <p:sp>
        <p:nvSpPr>
          <p:cNvPr id="820226" name="Text Box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373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0227" name="Text Box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7C8697D-201E-4138-A6C4-A7ACA02743C5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361" y="4343977"/>
            <a:ext cx="5485280" cy="4113069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9F05B5D-7283-7D4B-99B8-0D95917B6868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CE6A-6122-024B-8792-695E8966CA26}" type="datetimeFigureOut">
              <a:rPr lang="en-US" smtClean="0"/>
              <a:pPr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2E71-8C2E-CF41-9E77-332DB2745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9273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CE6A-6122-024B-8792-695E8966CA26}" type="datetimeFigureOut">
              <a:rPr lang="en-US" smtClean="0"/>
              <a:pPr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2E71-8C2E-CF41-9E77-332DB2745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23076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CE6A-6122-024B-8792-695E8966CA26}" type="datetimeFigureOut">
              <a:rPr lang="en-US" smtClean="0"/>
              <a:pPr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2E71-8C2E-CF41-9E77-332DB2745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98505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CE6A-6122-024B-8792-695E8966CA26}" type="datetimeFigureOut">
              <a:rPr lang="en-US" smtClean="0"/>
              <a:pPr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2E71-8C2E-CF41-9E77-332DB2745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5408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CE6A-6122-024B-8792-695E8966CA26}" type="datetimeFigureOut">
              <a:rPr lang="en-US" smtClean="0"/>
              <a:pPr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2E71-8C2E-CF41-9E77-332DB2745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2761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CE6A-6122-024B-8792-695E8966CA26}" type="datetimeFigureOut">
              <a:rPr lang="en-US" smtClean="0"/>
              <a:pPr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2E71-8C2E-CF41-9E77-332DB2745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4683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CE6A-6122-024B-8792-695E8966CA26}" type="datetimeFigureOut">
              <a:rPr lang="en-US" smtClean="0"/>
              <a:pPr/>
              <a:t>2/8/16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2E71-8C2E-CF41-9E77-332DB2745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45538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CE6A-6122-024B-8792-695E8966CA26}" type="datetimeFigureOut">
              <a:rPr lang="en-US" smtClean="0"/>
              <a:pPr/>
              <a:t>2/8/16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2E71-8C2E-CF41-9E77-332DB2745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1020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CE6A-6122-024B-8792-695E8966CA26}" type="datetimeFigureOut">
              <a:rPr lang="en-US" smtClean="0"/>
              <a:pPr/>
              <a:t>2/8/16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2E71-8C2E-CF41-9E77-332DB2745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7143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CE6A-6122-024B-8792-695E8966CA26}" type="datetimeFigureOut">
              <a:rPr lang="en-US" smtClean="0"/>
              <a:pPr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2E71-8C2E-CF41-9E77-332DB2745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2792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CE6A-6122-024B-8792-695E8966CA26}" type="datetimeFigureOut">
              <a:rPr lang="en-US" smtClean="0"/>
              <a:pPr/>
              <a:t>2/8/16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12E71-8C2E-CF41-9E77-332DB2745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57484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06CE6A-6122-024B-8792-695E8966CA26}" type="datetimeFigureOut">
              <a:rPr lang="en-US" smtClean="0"/>
              <a:pPr/>
              <a:t>2/8/16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12E71-8C2E-CF41-9E77-332DB27453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88488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Ligh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 Ligh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 Ligh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 Ligh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 Ligh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 Ligh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emf"/><Relationship Id="rId7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emf"/><Relationship Id="rId7" Type="http://schemas.openxmlformats.org/officeDocument/2006/relationships/image" Target="../media/image27.emf"/><Relationship Id="rId8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file://localhost/Users/rundle/Dropbox/conferences%20and%20lectures/Tohoku%20University%202014/Tohoku%20Lecture%202%20-%20Simulations/Gravity/allcal.mov" TargetMode="External"/><Relationship Id="rId4" Type="http://schemas.openxmlformats.org/officeDocument/2006/relationships/image" Target="../media/image29.png"/><Relationship Id="rId1" Type="http://schemas.openxmlformats.org/officeDocument/2006/relationships/video" Target="file://localhost/Users/johnrundle/Dropbox/Courses/EPS131_2016/Lectures/Lecture%2014b%20EQ%20Simulations/allcal.mov" TargetMode="External"/><Relationship Id="rId2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image" Target="../media/image30.png"/><Relationship Id="rId1" Type="http://schemas.openxmlformats.org/officeDocument/2006/relationships/video" Target="../media/media1.mp4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file://localhost/http/::www-star.stanford.edu:sar_group:eq.gif" TargetMode="External"/><Relationship Id="rId5" Type="http://schemas.openxmlformats.org/officeDocument/2006/relationships/image" Target="../media/image33.png"/><Relationship Id="rId6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image" Target="../media/image35.png"/><Relationship Id="rId1" Type="http://schemas.openxmlformats.org/officeDocument/2006/relationships/video" Target="../media/media2.mp4"/><Relationship Id="rId2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image" Target="../media/image37.png"/><Relationship Id="rId1" Type="http://schemas.openxmlformats.org/officeDocument/2006/relationships/video" Target="../media/media3.mp4"/><Relationship Id="rId2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hyperlink" Target="http://geodynamics.org/cig/software/vc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Lecture 14b</a:t>
            </a:r>
            <a:endParaRPr lang="en-US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Earthquake Simulations</a:t>
            </a:r>
          </a:p>
          <a:p>
            <a:r>
              <a:rPr lang="en-US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John </a:t>
            </a:r>
            <a:r>
              <a:rPr lang="en-US" smtClean="0">
                <a:solidFill>
                  <a:srgbClr val="0000FF"/>
                </a:solidFill>
                <a:latin typeface="Helvetica Neue Light"/>
                <a:cs typeface="Helvetica Neue Light"/>
              </a:rPr>
              <a:t>Rundle </a:t>
            </a:r>
            <a:r>
              <a:rPr lang="en-US" smtClean="0">
                <a:solidFill>
                  <a:srgbClr val="0000FF"/>
                </a:solidFill>
                <a:latin typeface="Helvetica Neue Light"/>
                <a:cs typeface="Helvetica Neue Light"/>
              </a:rPr>
              <a:t>GEL/EPS </a:t>
            </a:r>
            <a:r>
              <a:rPr lang="en-US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131</a:t>
            </a:r>
            <a:endParaRPr lang="en-US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21921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cs2012050010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5227" t="5893" r="4674" b="46296"/>
          <a:stretch/>
        </p:blipFill>
        <p:spPr>
          <a:xfrm>
            <a:off x="3590638" y="323274"/>
            <a:ext cx="4745178" cy="61817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1639" y="2724727"/>
            <a:ext cx="33712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Memory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Requirements</a:t>
            </a:r>
            <a:endParaRPr lang="en-US" sz="40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6738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609600"/>
            <a:ext cx="9144000" cy="533400"/>
          </a:xfrm>
          <a:ln/>
        </p:spPr>
        <p:txBody>
          <a:bodyPr lIns="0" tIns="0" rIns="0" bIns="0"/>
          <a:lstStyle/>
          <a:p>
            <a:pPr defTabSz="457200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Space - Time Plots</a:t>
            </a:r>
            <a:endParaRPr lang="en-GB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752" y="1143000"/>
            <a:ext cx="1143262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ALLCAL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1752" y="3886200"/>
            <a:ext cx="1266492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dirty="0" smtClean="0">
                <a:solidFill>
                  <a:srgbClr val="FF6A19"/>
                </a:solidFill>
              </a:rPr>
              <a:t>VIRTCAL</a:t>
            </a:r>
            <a:endParaRPr lang="en-US" dirty="0">
              <a:solidFill>
                <a:srgbClr val="FF6A19"/>
              </a:solidFill>
            </a:endParaRPr>
          </a:p>
        </p:txBody>
      </p:sp>
      <p:grpSp>
        <p:nvGrpSpPr>
          <p:cNvPr id="3" name="Group 13"/>
          <p:cNvGrpSpPr/>
          <p:nvPr/>
        </p:nvGrpSpPr>
        <p:grpSpPr>
          <a:xfrm>
            <a:off x="7467600" y="843627"/>
            <a:ext cx="1126766" cy="604173"/>
            <a:chOff x="7467600" y="843627"/>
            <a:chExt cx="1126766" cy="604173"/>
          </a:xfrm>
        </p:grpSpPr>
        <p:pic>
          <p:nvPicPr>
            <p:cNvPr id="10" name="Picture 9" descr="SpaceTime-zielke.png"/>
            <p:cNvPicPr>
              <a:picLocks noChangeAspect="1"/>
            </p:cNvPicPr>
            <p:nvPr/>
          </p:nvPicPr>
          <p:blipFill>
            <a:blip r:embed="rId3"/>
            <a:srcRect l="80566" t="86865" r="5859" b="5859"/>
            <a:stretch>
              <a:fillRect/>
            </a:stretch>
          </p:blipFill>
          <p:spPr>
            <a:xfrm>
              <a:off x="7467600" y="843627"/>
              <a:ext cx="1126766" cy="604173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 bwMode="auto">
            <a:xfrm>
              <a:off x="7546975" y="847725"/>
              <a:ext cx="1025525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2" name="Picture 1" descr="SpaceTime-allc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paceTime-virtcal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4191000"/>
            <a:ext cx="9144000" cy="22836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36394" y="1131130"/>
            <a:ext cx="177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(Steve Ward)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253184" y="3872054"/>
            <a:ext cx="177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(UC Davis)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011951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putVsOutputSlip-pollitz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05400" y="3855720"/>
            <a:ext cx="3901440" cy="2926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6488"/>
            <a:ext cx="9144000" cy="381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Output </a:t>
            </a:r>
            <a:r>
              <a:rPr lang="en-US" sz="2400" dirty="0">
                <a:solidFill>
                  <a:srgbClr val="FF0000"/>
                </a:solidFill>
                <a:latin typeface="Helvetica Neue Light"/>
                <a:cs typeface="Helvetica Neue Light"/>
              </a:rPr>
              <a:t>S</a:t>
            </a:r>
            <a:r>
              <a:rPr lang="en-US" sz="2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lip Rate Compared to Input Slip Rate</a:t>
            </a:r>
            <a:endParaRPr lang="en-US" sz="24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5" name="Picture 4" descr="InputVsOutputSlip-virt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105400" y="1066800"/>
            <a:ext cx="3901440" cy="2926080"/>
          </a:xfrm>
          <a:prstGeom prst="rect">
            <a:avLst/>
          </a:prstGeom>
        </p:spPr>
      </p:pic>
      <p:pic>
        <p:nvPicPr>
          <p:cNvPr id="10" name="Picture 9" descr="InputVsOutputSlip-rsqsi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051560" y="3855720"/>
            <a:ext cx="3901440" cy="2926080"/>
          </a:xfrm>
          <a:prstGeom prst="rect">
            <a:avLst/>
          </a:prstGeom>
        </p:spPr>
      </p:pic>
      <p:grpSp>
        <p:nvGrpSpPr>
          <p:cNvPr id="3" name="Group 30"/>
          <p:cNvGrpSpPr/>
          <p:nvPr/>
        </p:nvGrpSpPr>
        <p:grpSpPr>
          <a:xfrm>
            <a:off x="1051560" y="1066800"/>
            <a:ext cx="3657600" cy="2926080"/>
            <a:chOff x="838200" y="838200"/>
            <a:chExt cx="3657600" cy="2743200"/>
          </a:xfrm>
        </p:grpSpPr>
        <p:pic>
          <p:nvPicPr>
            <p:cNvPr id="13" name="Picture 12" descr="InputVsOutputSlip-allcal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838200" y="838200"/>
              <a:ext cx="3657600" cy="274320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 bwMode="auto">
            <a:xfrm flipV="1">
              <a:off x="1263650" y="1692275"/>
              <a:ext cx="53975" cy="53975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flipH="1" flipV="1">
              <a:off x="1327150" y="1682750"/>
              <a:ext cx="1476377" cy="54292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8" name="Straight Connector 17"/>
          <p:cNvCxnSpPr/>
          <p:nvPr/>
        </p:nvCxnSpPr>
        <p:spPr bwMode="auto">
          <a:xfrm>
            <a:off x="1317625" y="1905000"/>
            <a:ext cx="18288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2476500" y="3830320"/>
            <a:ext cx="1182160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RSQSim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38400" y="1041400"/>
            <a:ext cx="1143262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ALLCAL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477000" y="1041400"/>
            <a:ext cx="1266492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smtClean="0">
                <a:solidFill>
                  <a:srgbClr val="FF6A19"/>
                </a:solidFill>
              </a:rPr>
              <a:t>VIRTCAL</a:t>
            </a:r>
            <a:endParaRPr lang="en-US" dirty="0">
              <a:solidFill>
                <a:srgbClr val="FF6A19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642100" y="3830320"/>
            <a:ext cx="1182160" cy="4001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noAutofit/>
          </a:bodyPr>
          <a:lstStyle/>
          <a:p>
            <a:r>
              <a:rPr lang="en-US" dirty="0" err="1" smtClean="0">
                <a:solidFill>
                  <a:srgbClr val="008000"/>
                </a:solidFill>
              </a:rPr>
              <a:t>ViscoSim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2971800"/>
            <a:ext cx="1143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</a:rPr>
              <a:t>The few points along input axis are pinned to zero slip due to their elements being problematic</a:t>
            </a:r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53000" y="5105400"/>
            <a:ext cx="4114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</a:rPr>
              <a:t>Note: Output slip is correct, but </a:t>
            </a:r>
            <a:r>
              <a:rPr lang="en-US" sz="800" dirty="0" err="1" smtClean="0">
                <a:solidFill>
                  <a:srgbClr val="000000"/>
                </a:solidFill>
              </a:rPr>
              <a:t>ViscoSim</a:t>
            </a:r>
            <a:r>
              <a:rPr lang="en-US" sz="800" dirty="0" smtClean="0">
                <a:solidFill>
                  <a:srgbClr val="000000"/>
                </a:solidFill>
              </a:rPr>
              <a:t> is sometimes over-reporting it for these plots</a:t>
            </a:r>
            <a:endParaRPr lang="en-US" sz="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0098929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/>
          <p:nvPr/>
        </p:nvGrpSpPr>
        <p:grpSpPr>
          <a:xfrm>
            <a:off x="609600" y="3581400"/>
            <a:ext cx="3200400" cy="3200400"/>
            <a:chOff x="609600" y="3581400"/>
            <a:chExt cx="3200400" cy="3200400"/>
          </a:xfrm>
        </p:grpSpPr>
        <p:pic>
          <p:nvPicPr>
            <p:cNvPr id="5" name="Picture 4" descr="DvsL-noMap-200yr-rsqsi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09600" y="3581400"/>
              <a:ext cx="3200400" cy="32004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2133600" y="3733800"/>
              <a:ext cx="342900" cy="1016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3" name="Picture 2" descr="DvsL-noMap-200yr-allc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9600" y="838200"/>
            <a:ext cx="3200400" cy="3200400"/>
          </a:xfrm>
          <a:prstGeom prst="rect">
            <a:avLst/>
          </a:prstGeom>
        </p:spPr>
      </p:pic>
      <p:pic>
        <p:nvPicPr>
          <p:cNvPr id="4" name="Picture 3" descr="DvsL-noMap-200yr-virtc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29200" y="838200"/>
            <a:ext cx="3200400" cy="3200400"/>
          </a:xfrm>
          <a:prstGeom prst="rect">
            <a:avLst/>
          </a:prstGeom>
        </p:spPr>
      </p:pic>
      <p:pic>
        <p:nvPicPr>
          <p:cNvPr id="6" name="Picture 5" descr="DvsL-noMap-200yr-pollit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029200" y="3581400"/>
            <a:ext cx="3200400" cy="3200400"/>
          </a:xfrm>
          <a:prstGeom prst="rect">
            <a:avLst/>
          </a:prstGeom>
        </p:spPr>
      </p:pic>
      <p:grpSp>
        <p:nvGrpSpPr>
          <p:cNvPr id="8" name="Group 12"/>
          <p:cNvGrpSpPr/>
          <p:nvPr/>
        </p:nvGrpSpPr>
        <p:grpSpPr>
          <a:xfrm>
            <a:off x="400050" y="749300"/>
            <a:ext cx="8196432" cy="6023102"/>
            <a:chOff x="400050" y="749300"/>
            <a:chExt cx="8196432" cy="6023102"/>
          </a:xfrm>
        </p:grpSpPr>
        <p:grpSp>
          <p:nvGrpSpPr>
            <p:cNvPr id="10" name="Group 61"/>
            <p:cNvGrpSpPr/>
            <p:nvPr/>
          </p:nvGrpSpPr>
          <p:grpSpPr>
            <a:xfrm>
              <a:off x="4824243" y="3498850"/>
              <a:ext cx="3770482" cy="3273552"/>
              <a:chOff x="8839200" y="457200"/>
              <a:chExt cx="3770482" cy="3273552"/>
            </a:xfrm>
          </p:grpSpPr>
          <p:pic>
            <p:nvPicPr>
              <p:cNvPr id="63" name="Picture 62" descr="Slip_Length_C4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839200" y="457200"/>
                <a:ext cx="3732302" cy="3273552"/>
              </a:xfrm>
              <a:prstGeom prst="rect">
                <a:avLst/>
              </a:prstGeom>
            </p:spPr>
          </p:pic>
          <p:pic>
            <p:nvPicPr>
              <p:cNvPr id="66" name="Picture 65" descr="Slip_Length_Wenousky_BS_C1.eps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124888" y="541866"/>
                <a:ext cx="3484794" cy="3056466"/>
              </a:xfrm>
              <a:prstGeom prst="rect">
                <a:avLst/>
              </a:prstGeom>
            </p:spPr>
          </p:pic>
        </p:grpSp>
        <p:grpSp>
          <p:nvGrpSpPr>
            <p:cNvPr id="11" name="Group 66"/>
            <p:cNvGrpSpPr/>
            <p:nvPr/>
          </p:nvGrpSpPr>
          <p:grpSpPr>
            <a:xfrm>
              <a:off x="4826000" y="749300"/>
              <a:ext cx="3770482" cy="3273552"/>
              <a:chOff x="8839200" y="457200"/>
              <a:chExt cx="3770482" cy="3273552"/>
            </a:xfrm>
          </p:grpSpPr>
          <p:pic>
            <p:nvPicPr>
              <p:cNvPr id="68" name="Picture 67" descr="Slip_Length_C4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839200" y="457200"/>
                <a:ext cx="3732302" cy="3273552"/>
              </a:xfrm>
              <a:prstGeom prst="rect">
                <a:avLst/>
              </a:prstGeom>
            </p:spPr>
          </p:pic>
          <p:pic>
            <p:nvPicPr>
              <p:cNvPr id="69" name="Picture 68" descr="Slip_Length_Wenousky_BS_C1.eps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124888" y="541866"/>
                <a:ext cx="3484794" cy="3056466"/>
              </a:xfrm>
              <a:prstGeom prst="rect">
                <a:avLst/>
              </a:prstGeom>
            </p:spPr>
          </p:pic>
        </p:grpSp>
        <p:grpSp>
          <p:nvGrpSpPr>
            <p:cNvPr id="12" name="Group 69"/>
            <p:cNvGrpSpPr/>
            <p:nvPr/>
          </p:nvGrpSpPr>
          <p:grpSpPr>
            <a:xfrm>
              <a:off x="400050" y="762000"/>
              <a:ext cx="3770482" cy="3273552"/>
              <a:chOff x="8839200" y="457200"/>
              <a:chExt cx="3770482" cy="3273552"/>
            </a:xfrm>
          </p:grpSpPr>
          <p:pic>
            <p:nvPicPr>
              <p:cNvPr id="71" name="Picture 70" descr="Slip_Length_C4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839200" y="457200"/>
                <a:ext cx="3732302" cy="3273552"/>
              </a:xfrm>
              <a:prstGeom prst="rect">
                <a:avLst/>
              </a:prstGeom>
            </p:spPr>
          </p:pic>
          <p:pic>
            <p:nvPicPr>
              <p:cNvPr id="72" name="Picture 71" descr="Slip_Length_Wenousky_BS_C1.eps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124888" y="541866"/>
                <a:ext cx="3484794" cy="3056466"/>
              </a:xfrm>
              <a:prstGeom prst="rect">
                <a:avLst/>
              </a:prstGeom>
            </p:spPr>
          </p:pic>
        </p:grpSp>
        <p:grpSp>
          <p:nvGrpSpPr>
            <p:cNvPr id="13" name="Group 72"/>
            <p:cNvGrpSpPr/>
            <p:nvPr/>
          </p:nvGrpSpPr>
          <p:grpSpPr>
            <a:xfrm>
              <a:off x="407818" y="3498850"/>
              <a:ext cx="3770482" cy="3273552"/>
              <a:chOff x="8839200" y="457200"/>
              <a:chExt cx="3770482" cy="3273552"/>
            </a:xfrm>
          </p:grpSpPr>
          <p:pic>
            <p:nvPicPr>
              <p:cNvPr id="74" name="Picture 73" descr="Slip_Length_C4.eps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8839200" y="457200"/>
                <a:ext cx="3732302" cy="3273552"/>
              </a:xfrm>
              <a:prstGeom prst="rect">
                <a:avLst/>
              </a:prstGeom>
            </p:spPr>
          </p:pic>
          <p:pic>
            <p:nvPicPr>
              <p:cNvPr id="75" name="Picture 74" descr="Slip_Length_Wenousky_BS_C1.eps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9124888" y="541866"/>
                <a:ext cx="3484794" cy="3056466"/>
              </a:xfrm>
              <a:prstGeom prst="rect">
                <a:avLst/>
              </a:prstGeom>
            </p:spPr>
          </p:pic>
        </p:grpSp>
      </p:grpSp>
      <p:sp>
        <p:nvSpPr>
          <p:cNvPr id="27" name="TextBox 375"/>
          <p:cNvSpPr txBox="1">
            <a:spLocks noChangeArrowheads="1"/>
          </p:cNvSpPr>
          <p:nvPr/>
        </p:nvSpPr>
        <p:spPr bwMode="auto">
          <a:xfrm>
            <a:off x="8077200" y="37338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r>
              <a:rPr lang="en-US" sz="1600" dirty="0" err="1" smtClean="0">
                <a:solidFill>
                  <a:srgbClr val="008000"/>
                </a:solidFill>
              </a:rPr>
              <a:t>ViscoSim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3" name="TextBox 374"/>
          <p:cNvSpPr txBox="1">
            <a:spLocks noChangeArrowheads="1"/>
          </p:cNvSpPr>
          <p:nvPr/>
        </p:nvSpPr>
        <p:spPr bwMode="auto">
          <a:xfrm>
            <a:off x="152400" y="37338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RSQSim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4" name="TextBox 375"/>
          <p:cNvSpPr txBox="1">
            <a:spLocks noChangeArrowheads="1"/>
          </p:cNvSpPr>
          <p:nvPr/>
        </p:nvSpPr>
        <p:spPr bwMode="auto">
          <a:xfrm>
            <a:off x="8077200" y="9144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rgbClr val="FF6A19"/>
                </a:solidFill>
              </a:rPr>
              <a:t>VIRTCAL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152400" y="914400"/>
            <a:ext cx="761999" cy="22860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ALLCAL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81400" y="1371600"/>
            <a:ext cx="15240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Blue line and symbols are from </a:t>
            </a:r>
            <a:br>
              <a:rPr lang="en-US" sz="1800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olidFill>
                  <a:srgbClr val="0000FF"/>
                </a:solidFill>
              </a:rPr>
              <a:t>Wells and Coppersmith</a:t>
            </a:r>
          </a:p>
          <a:p>
            <a:pPr algn="ctr"/>
            <a:endParaRPr lang="en-US" sz="1800" dirty="0" smtClean="0">
              <a:solidFill>
                <a:srgbClr val="0000FF"/>
              </a:solidFill>
            </a:endParaRPr>
          </a:p>
          <a:p>
            <a:pPr algn="ctr"/>
            <a:r>
              <a:rPr lang="en-US" sz="1800" dirty="0" smtClean="0">
                <a:solidFill>
                  <a:srgbClr val="00FF00"/>
                </a:solidFill>
              </a:rPr>
              <a:t>Green symbols from WG02 Appendix D, Table D4</a:t>
            </a:r>
          </a:p>
          <a:p>
            <a:pPr algn="ctr"/>
            <a:endParaRPr lang="en-US" sz="1800" dirty="0" smtClean="0">
              <a:solidFill>
                <a:srgbClr val="00FF00"/>
              </a:solidFill>
            </a:endParaRP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Red symbols are from </a:t>
            </a:r>
            <a:r>
              <a:rPr lang="en-US" sz="1800" dirty="0" err="1" smtClean="0">
                <a:solidFill>
                  <a:srgbClr val="FF0000"/>
                </a:solidFill>
              </a:rPr>
              <a:t>Wesnousky</a:t>
            </a:r>
            <a:r>
              <a:rPr lang="en-US" sz="1800" dirty="0" smtClean="0">
                <a:solidFill>
                  <a:srgbClr val="FF0000"/>
                </a:solidFill>
              </a:rPr>
              <a:t> modified by Bruce Shaw</a:t>
            </a:r>
            <a:endParaRPr lang="en-US" sz="1800" dirty="0" smtClean="0">
              <a:solidFill>
                <a:srgbClr val="00FF00"/>
              </a:solidFill>
            </a:endParaRPr>
          </a:p>
          <a:p>
            <a:pPr algn="ctr"/>
            <a:r>
              <a:rPr lang="en-US" sz="1800" dirty="0" smtClean="0">
                <a:solidFill>
                  <a:srgbClr val="00FF00"/>
                </a:solidFill>
              </a:rPr>
              <a:t> </a:t>
            </a:r>
            <a:endParaRPr lang="en-US" sz="1800" dirty="0">
              <a:solidFill>
                <a:srgbClr val="00FF00"/>
              </a:solidFill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6553200" y="3657600"/>
            <a:ext cx="381000" cy="228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6553200" y="3733800"/>
            <a:ext cx="323850" cy="1079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6553200" y="990600"/>
            <a:ext cx="323850" cy="1079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2133600" y="990600"/>
            <a:ext cx="323850" cy="10795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0" y="283920"/>
            <a:ext cx="9144000" cy="304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r>
              <a:rPr lang="en-GB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Slip - Length Scaling – Showing only 200 years of Simulated Events</a:t>
            </a:r>
            <a:endParaRPr lang="en-US" sz="22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86302676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 bwMode="auto">
          <a:xfrm>
            <a:off x="1941670" y="3810000"/>
            <a:ext cx="496730" cy="1862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TextBox 374"/>
          <p:cNvSpPr txBox="1">
            <a:spLocks noChangeArrowheads="1"/>
          </p:cNvSpPr>
          <p:nvPr/>
        </p:nvSpPr>
        <p:spPr bwMode="auto">
          <a:xfrm>
            <a:off x="152400" y="37338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r>
              <a:rPr lang="en-US" sz="1600" dirty="0" err="1">
                <a:solidFill>
                  <a:srgbClr val="000000"/>
                </a:solidFill>
              </a:rPr>
              <a:t>RSQSim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Rectangle 370"/>
          <p:cNvSpPr>
            <a:spLocks noChangeArrowheads="1"/>
          </p:cNvSpPr>
          <p:nvPr/>
        </p:nvSpPr>
        <p:spPr bwMode="auto">
          <a:xfrm>
            <a:off x="7162800" y="3733800"/>
            <a:ext cx="496730" cy="186274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 eaLnBrk="0" hangingPunct="0"/>
            <a:endParaRPr lang="en-US" sz="2000"/>
          </a:p>
        </p:txBody>
      </p:sp>
      <p:sp>
        <p:nvSpPr>
          <p:cNvPr id="29" name="TextBox 375"/>
          <p:cNvSpPr txBox="1">
            <a:spLocks noChangeArrowheads="1"/>
          </p:cNvSpPr>
          <p:nvPr/>
        </p:nvSpPr>
        <p:spPr bwMode="auto">
          <a:xfrm>
            <a:off x="8077200" y="37338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r>
              <a:rPr lang="en-US" sz="1600" dirty="0" err="1" smtClean="0">
                <a:solidFill>
                  <a:srgbClr val="008000"/>
                </a:solidFill>
              </a:rPr>
              <a:t>ViscoSim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7" name="TextBox 375"/>
          <p:cNvSpPr txBox="1">
            <a:spLocks noChangeArrowheads="1"/>
          </p:cNvSpPr>
          <p:nvPr/>
        </p:nvSpPr>
        <p:spPr bwMode="auto">
          <a:xfrm>
            <a:off x="8077200" y="8890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</a:bodyPr>
          <a:lstStyle/>
          <a:p>
            <a:r>
              <a:rPr lang="en-US" sz="1600" dirty="0">
                <a:solidFill>
                  <a:srgbClr val="FF6A19"/>
                </a:solidFill>
              </a:rPr>
              <a:t>VIRTCAL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152400" y="889000"/>
            <a:ext cx="761999" cy="228600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defRPr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ALLCAL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7086600" y="838200"/>
            <a:ext cx="609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10000" y="1524000"/>
            <a:ext cx="15240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Blue line and symbols from </a:t>
            </a:r>
            <a:br>
              <a:rPr lang="en-US" sz="1800" dirty="0" smtClean="0">
                <a:solidFill>
                  <a:srgbClr val="0000FF"/>
                </a:solidFill>
              </a:rPr>
            </a:br>
            <a:r>
              <a:rPr lang="en-US" sz="1800" dirty="0" smtClean="0">
                <a:solidFill>
                  <a:srgbClr val="0000FF"/>
                </a:solidFill>
              </a:rPr>
              <a:t>Wells and Coppersmith</a:t>
            </a:r>
          </a:p>
          <a:p>
            <a:pPr algn="ctr"/>
            <a:endParaRPr lang="en-US" sz="1800" dirty="0" smtClean="0">
              <a:solidFill>
                <a:srgbClr val="0000FF"/>
              </a:solidFill>
            </a:endParaRPr>
          </a:p>
          <a:p>
            <a:pPr algn="ctr"/>
            <a:r>
              <a:rPr lang="en-US" sz="1800" dirty="0" smtClean="0">
                <a:solidFill>
                  <a:srgbClr val="00FF00"/>
                </a:solidFill>
              </a:rPr>
              <a:t>Green symbols from WG02 Appendix D, Table D4</a:t>
            </a:r>
          </a:p>
          <a:p>
            <a:pPr algn="ctr"/>
            <a:endParaRPr lang="en-US" sz="1800" dirty="0" smtClean="0">
              <a:solidFill>
                <a:srgbClr val="00FF00"/>
              </a:solidFill>
            </a:endParaRP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Red symbols from Hanks and </a:t>
            </a:r>
            <a:r>
              <a:rPr lang="en-US" sz="1800" dirty="0" err="1" smtClean="0">
                <a:solidFill>
                  <a:srgbClr val="FF0000"/>
                </a:solidFill>
              </a:rPr>
              <a:t>Bakun</a:t>
            </a:r>
            <a:r>
              <a:rPr lang="en-US" sz="1800" dirty="0" smtClean="0">
                <a:solidFill>
                  <a:srgbClr val="FF0000"/>
                </a:solidFill>
              </a:rPr>
              <a:t> (2007) via Bruce Shaw</a:t>
            </a:r>
            <a:endParaRPr lang="en-US" sz="1800" dirty="0">
              <a:solidFill>
                <a:srgbClr val="00FF00"/>
              </a:solidFill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629400" y="3810000"/>
            <a:ext cx="5334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705600" y="914400"/>
            <a:ext cx="5334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Rectangle 41"/>
          <p:cNvSpPr/>
          <p:nvPr/>
        </p:nvSpPr>
        <p:spPr bwMode="auto">
          <a:xfrm>
            <a:off x="1909233" y="914400"/>
            <a:ext cx="609600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2" name="Picture 21" descr="MvsA-200yr-rsqsi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3657600"/>
            <a:ext cx="3200400" cy="3200400"/>
          </a:xfrm>
          <a:prstGeom prst="rect">
            <a:avLst/>
          </a:prstGeom>
        </p:spPr>
      </p:pic>
      <p:pic>
        <p:nvPicPr>
          <p:cNvPr id="23" name="Picture 22" descr="MvsA-200yr-pollitz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57800" y="3623733"/>
            <a:ext cx="3200400" cy="320040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 bwMode="auto">
          <a:xfrm>
            <a:off x="6781800" y="3759201"/>
            <a:ext cx="3048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1981200" y="3810000"/>
            <a:ext cx="3048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1" name="Picture 20" descr="MvsA-200yr-virtc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257800" y="762000"/>
            <a:ext cx="3200400" cy="3200400"/>
          </a:xfrm>
          <a:prstGeom prst="rect">
            <a:avLst/>
          </a:prstGeom>
        </p:spPr>
      </p:pic>
      <p:pic>
        <p:nvPicPr>
          <p:cNvPr id="2" name="Picture 1" descr="MvsA-200yr-allcal.pdf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57200" y="762000"/>
            <a:ext cx="3200400" cy="3200400"/>
          </a:xfrm>
          <a:prstGeom prst="rect">
            <a:avLst/>
          </a:prstGeom>
        </p:spPr>
      </p:pic>
      <p:grpSp>
        <p:nvGrpSpPr>
          <p:cNvPr id="3" name="Group 23"/>
          <p:cNvGrpSpPr/>
          <p:nvPr/>
        </p:nvGrpSpPr>
        <p:grpSpPr>
          <a:xfrm>
            <a:off x="381000" y="771525"/>
            <a:ext cx="8311896" cy="5949696"/>
            <a:chOff x="381000" y="771525"/>
            <a:chExt cx="8311896" cy="5949696"/>
          </a:xfrm>
        </p:grpSpPr>
        <p:grpSp>
          <p:nvGrpSpPr>
            <p:cNvPr id="4" name="Group 39"/>
            <p:cNvGrpSpPr/>
            <p:nvPr/>
          </p:nvGrpSpPr>
          <p:grpSpPr>
            <a:xfrm>
              <a:off x="5181600" y="774699"/>
              <a:ext cx="3511296" cy="3054096"/>
              <a:chOff x="-3505200" y="1524000"/>
              <a:chExt cx="3392424" cy="3054096"/>
            </a:xfrm>
          </p:grpSpPr>
          <p:pic>
            <p:nvPicPr>
              <p:cNvPr id="43" name="Picture 42" descr="Moment_Area_Hanks_Baukin_BS_C2.eps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3505200" y="1524000"/>
                <a:ext cx="3392424" cy="3054096"/>
              </a:xfrm>
              <a:prstGeom prst="rect">
                <a:avLst/>
              </a:prstGeom>
            </p:spPr>
          </p:pic>
          <p:pic>
            <p:nvPicPr>
              <p:cNvPr id="45" name="Picture 44" descr="Moment_Area_C5.eps"/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3505200" y="1524000"/>
                <a:ext cx="3392424" cy="3054096"/>
              </a:xfrm>
              <a:prstGeom prst="rect">
                <a:avLst/>
              </a:prstGeom>
            </p:spPr>
          </p:pic>
        </p:grpSp>
        <p:grpSp>
          <p:nvGrpSpPr>
            <p:cNvPr id="5" name="Group 54"/>
            <p:cNvGrpSpPr/>
            <p:nvPr/>
          </p:nvGrpSpPr>
          <p:grpSpPr>
            <a:xfrm>
              <a:off x="5181600" y="3635375"/>
              <a:ext cx="3511296" cy="3054096"/>
              <a:chOff x="-3505200" y="1524000"/>
              <a:chExt cx="3392424" cy="3054096"/>
            </a:xfrm>
          </p:grpSpPr>
          <p:pic>
            <p:nvPicPr>
              <p:cNvPr id="56" name="Picture 55" descr="Moment_Area_Hanks_Baukin_BS_C2.eps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3505200" y="1524000"/>
                <a:ext cx="3392424" cy="3054096"/>
              </a:xfrm>
              <a:prstGeom prst="rect">
                <a:avLst/>
              </a:prstGeom>
            </p:spPr>
          </p:pic>
          <p:pic>
            <p:nvPicPr>
              <p:cNvPr id="57" name="Picture 56" descr="Moment_Area_C5.eps"/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3505200" y="1524000"/>
                <a:ext cx="3392424" cy="3054096"/>
              </a:xfrm>
              <a:prstGeom prst="rect">
                <a:avLst/>
              </a:prstGeom>
            </p:spPr>
          </p:pic>
        </p:grpSp>
        <p:grpSp>
          <p:nvGrpSpPr>
            <p:cNvPr id="6" name="Group 57"/>
            <p:cNvGrpSpPr/>
            <p:nvPr/>
          </p:nvGrpSpPr>
          <p:grpSpPr>
            <a:xfrm>
              <a:off x="381000" y="3667125"/>
              <a:ext cx="3511296" cy="3054096"/>
              <a:chOff x="-3505200" y="1524000"/>
              <a:chExt cx="3392424" cy="3054096"/>
            </a:xfrm>
          </p:grpSpPr>
          <p:pic>
            <p:nvPicPr>
              <p:cNvPr id="59" name="Picture 58" descr="Moment_Area_Hanks_Baukin_BS_C2.eps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3505200" y="1524000"/>
                <a:ext cx="3392424" cy="3054096"/>
              </a:xfrm>
              <a:prstGeom prst="rect">
                <a:avLst/>
              </a:prstGeom>
            </p:spPr>
          </p:pic>
          <p:pic>
            <p:nvPicPr>
              <p:cNvPr id="60" name="Picture 59" descr="Moment_Area_C5.eps"/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3505200" y="1524000"/>
                <a:ext cx="3392424" cy="3054096"/>
              </a:xfrm>
              <a:prstGeom prst="rect">
                <a:avLst/>
              </a:prstGeom>
            </p:spPr>
          </p:pic>
        </p:grpSp>
        <p:grpSp>
          <p:nvGrpSpPr>
            <p:cNvPr id="7" name="Group 60"/>
            <p:cNvGrpSpPr/>
            <p:nvPr/>
          </p:nvGrpSpPr>
          <p:grpSpPr>
            <a:xfrm>
              <a:off x="381000" y="771525"/>
              <a:ext cx="3511296" cy="3054096"/>
              <a:chOff x="-3505200" y="1524000"/>
              <a:chExt cx="3392424" cy="3054096"/>
            </a:xfrm>
          </p:grpSpPr>
          <p:pic>
            <p:nvPicPr>
              <p:cNvPr id="62" name="Picture 61" descr="Moment_Area_Hanks_Baukin_BS_C2.eps"/>
              <p:cNvPicPr>
                <a:picLocks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3505200" y="1524000"/>
                <a:ext cx="3392424" cy="3054096"/>
              </a:xfrm>
              <a:prstGeom prst="rect">
                <a:avLst/>
              </a:prstGeom>
            </p:spPr>
          </p:pic>
          <p:pic>
            <p:nvPicPr>
              <p:cNvPr id="63" name="Picture 62" descr="Moment_Area_C5.eps"/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-3505200" y="1524000"/>
                <a:ext cx="3392424" cy="3054096"/>
              </a:xfrm>
              <a:prstGeom prst="rect">
                <a:avLst/>
              </a:prstGeom>
            </p:spPr>
          </p:pic>
        </p:grpSp>
      </p:grpSp>
      <p:sp>
        <p:nvSpPr>
          <p:cNvPr id="34" name="Rectangle 33"/>
          <p:cNvSpPr/>
          <p:nvPr/>
        </p:nvSpPr>
        <p:spPr bwMode="auto">
          <a:xfrm>
            <a:off x="6781800" y="863601"/>
            <a:ext cx="3048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1981200" y="914400"/>
            <a:ext cx="3048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0" y="75090"/>
            <a:ext cx="9144000" cy="829785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 defTabSz="457200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311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Comparison of 4 Simulators</a:t>
            </a:r>
            <a:r>
              <a:rPr lang="en-GB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/>
            </a:r>
            <a:br>
              <a:rPr lang="en-GB" sz="22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GB" sz="22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Magnitude-Area Scaling – Showing 200 years of Simulated Events</a:t>
            </a:r>
            <a:endParaRPr lang="en-GB" sz="2200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6152879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llcal.mov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293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219007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2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imation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59082" y="1684325"/>
            <a:ext cx="2824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Displacement (m)</a:t>
            </a:r>
            <a:endParaRPr lang="en-US" sz="28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117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tellite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7120" cy="701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168751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CCCFBEE-9FDC-D24D-A855-1BCDCF79CC6D}" type="slidenum">
              <a:rPr lang="en-US" sz="1400">
                <a:latin typeface="Times New Roman" charset="0"/>
              </a:rPr>
              <a:pPr eaLnBrk="1" hangingPunct="1"/>
              <a:t>18</a:t>
            </a:fld>
            <a:endParaRPr lang="en-US" sz="1400">
              <a:latin typeface="Times New Roman" charset="0"/>
            </a:endParaRP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4625" y="152400"/>
            <a:ext cx="3810000" cy="3811588"/>
            <a:chOff x="110" y="96"/>
            <a:chExt cx="2400" cy="2401"/>
          </a:xfrm>
        </p:grpSpPr>
        <p:pic>
          <p:nvPicPr>
            <p:cNvPr id="124938" name="Picture 3" descr="http://www-star.stanford.edu/sar_group/eq.gif"/>
            <p:cNvPicPr>
              <a:picLocks noChangeAspect="1" noChangeArrowheads="1"/>
            </p:cNvPicPr>
            <p:nvPr/>
          </p:nvPicPr>
          <p:blipFill>
            <a:blip r:embed="rId3" r:link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" y="96"/>
              <a:ext cx="2056" cy="2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939" name="Text Box 4"/>
            <p:cNvSpPr txBox="1">
              <a:spLocks noChangeArrowheads="1"/>
            </p:cNvSpPr>
            <p:nvPr/>
          </p:nvSpPr>
          <p:spPr bwMode="auto">
            <a:xfrm>
              <a:off x="110" y="2171"/>
              <a:ext cx="240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i="1">
                  <a:solidFill>
                    <a:srgbClr val="0000FF"/>
                  </a:solidFill>
                  <a:latin typeface="Trebuchet MS" charset="0"/>
                </a:rPr>
                <a:t>1992 Landers, California Earthquake</a:t>
              </a:r>
            </a:p>
            <a:p>
              <a:pPr algn="ctr" eaLnBrk="1" hangingPunct="1"/>
              <a:r>
                <a:rPr lang="en-US" sz="1400" b="1" i="1">
                  <a:solidFill>
                    <a:srgbClr val="800000"/>
                  </a:solidFill>
                  <a:latin typeface="Trebuchet MS" charset="0"/>
                </a:rPr>
                <a:t>(Courtesy H. Zebker)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52400" y="4038600"/>
            <a:ext cx="3733800" cy="2590800"/>
            <a:chOff x="96" y="2544"/>
            <a:chExt cx="2352" cy="1632"/>
          </a:xfrm>
        </p:grpSpPr>
        <p:pic>
          <p:nvPicPr>
            <p:cNvPr id="124936" name="Picture 6" descr="Pages from Yunjins_InSAR_slid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11452" t="19740" r="6683" b="4459"/>
            <a:stretch>
              <a:fillRect/>
            </a:stretch>
          </p:blipFill>
          <p:spPr bwMode="auto">
            <a:xfrm>
              <a:off x="96" y="2544"/>
              <a:ext cx="2352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937" name="Text Box 7"/>
            <p:cNvSpPr txBox="1">
              <a:spLocks noChangeArrowheads="1"/>
            </p:cNvSpPr>
            <p:nvPr/>
          </p:nvSpPr>
          <p:spPr bwMode="auto">
            <a:xfrm>
              <a:off x="960" y="3984"/>
              <a:ext cx="13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1400" b="1" i="1">
                  <a:solidFill>
                    <a:srgbClr val="800000"/>
                  </a:solidFill>
                  <a:latin typeface="Trebuchet MS" charset="0"/>
                </a:rPr>
                <a:t>Courtesy Y. Kim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960813" y="2819400"/>
            <a:ext cx="4954587" cy="3886200"/>
            <a:chOff x="2495" y="1776"/>
            <a:chExt cx="3121" cy="2448"/>
          </a:xfrm>
        </p:grpSpPr>
        <p:pic>
          <p:nvPicPr>
            <p:cNvPr id="124934" name="Picture 9" descr="pers+map_S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5" y="2190"/>
              <a:ext cx="3121" cy="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4935" name="Text Box 10"/>
            <p:cNvSpPr txBox="1">
              <a:spLocks noChangeArrowheads="1"/>
            </p:cNvSpPr>
            <p:nvPr/>
          </p:nvSpPr>
          <p:spPr bwMode="auto">
            <a:xfrm>
              <a:off x="2544" y="1776"/>
              <a:ext cx="3072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400" b="1" i="1">
                  <a:solidFill>
                    <a:srgbClr val="0000FF"/>
                  </a:solidFill>
                  <a:latin typeface="Trebuchet MS" charset="0"/>
                </a:rPr>
                <a:t>Deformation in the Eastern Mojave Shear Zone</a:t>
              </a:r>
            </a:p>
            <a:p>
              <a:pPr algn="ctr" eaLnBrk="1" hangingPunct="1"/>
              <a:r>
                <a:rPr lang="en-US" sz="1400" b="1" i="1">
                  <a:solidFill>
                    <a:srgbClr val="800000"/>
                  </a:solidFill>
                  <a:latin typeface="Trebuchet MS" charset="0"/>
                </a:rPr>
                <a:t>(Courtesy G. Peltzer)</a:t>
              </a:r>
            </a:p>
          </p:txBody>
        </p:sp>
      </p:grpSp>
      <p:sp>
        <p:nvSpPr>
          <p:cNvPr id="124933" name="Text Box 11"/>
          <p:cNvSpPr txBox="1">
            <a:spLocks noChangeArrowheads="1"/>
          </p:cNvSpPr>
          <p:nvPr/>
        </p:nvSpPr>
        <p:spPr bwMode="auto">
          <a:xfrm>
            <a:off x="4191000" y="304800"/>
            <a:ext cx="4572000" cy="2378075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i="1">
                <a:solidFill>
                  <a:srgbClr val="FF0000"/>
                </a:solidFill>
                <a:latin typeface="Trebuchet MS" charset="0"/>
              </a:rPr>
              <a:t>Synthetic Aperture Radar Interferometry (InSAR) can detect changes (both large and small) in surface deformation of the earth</a:t>
            </a:r>
            <a:r>
              <a:rPr lang="ja-JP" altLang="en-US" sz="2000" b="1" i="1">
                <a:solidFill>
                  <a:srgbClr val="FF0000"/>
                </a:solidFill>
                <a:latin typeface="Trebuchet MS" charset="0"/>
              </a:rPr>
              <a:t>’</a:t>
            </a:r>
            <a:r>
              <a:rPr lang="en-US" altLang="ja-JP" sz="2000" b="1" i="1">
                <a:solidFill>
                  <a:srgbClr val="FF0000"/>
                </a:solidFill>
                <a:latin typeface="Trebuchet MS" charset="0"/>
              </a:rPr>
              <a:t>s crust over synoptic scales.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b="1" i="1">
                <a:solidFill>
                  <a:srgbClr val="0000FF"/>
                </a:solidFill>
                <a:latin typeface="Trebuchet MS" charset="0"/>
              </a:rPr>
              <a:t>At present we are limited to isolated, static images.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8838549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imation_f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3628" y="1649655"/>
            <a:ext cx="1698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InSAR</a:t>
            </a:r>
            <a:endParaRPr lang="en-US" sz="28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0380924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65652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ea typeface="+mj-ea"/>
                <a:cs typeface="Helvetica Neue Light"/>
              </a:rPr>
              <a:t>Forecasting vs. Prediction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52448" y="1942407"/>
          <a:ext cx="7246102" cy="3987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3051"/>
                <a:gridCol w="3623051"/>
              </a:tblGrid>
              <a:tr h="860951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Context</a:t>
                      </a:r>
                      <a:endParaRPr lang="en-US" sz="3200" b="1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Characteristic</a:t>
                      </a:r>
                      <a:endParaRPr lang="en-US" sz="3200" b="1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  <a:tr h="135939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800000"/>
                          </a:solidFill>
                        </a:rPr>
                        <a:t>Prediction</a:t>
                      </a:r>
                      <a:endParaRPr lang="en-US" sz="2400" dirty="0">
                        <a:solidFill>
                          <a:srgbClr val="80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A statement that can be validated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or falsified with 1 observation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76721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800000"/>
                          </a:solidFill>
                        </a:rPr>
                        <a:t>Forecast</a:t>
                      </a:r>
                      <a:endParaRPr lang="en-US" sz="2400" dirty="0">
                        <a:solidFill>
                          <a:srgbClr val="800000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00FF"/>
                          </a:solidFill>
                        </a:rPr>
                        <a:t>A statement for</a:t>
                      </a:r>
                      <a:r>
                        <a:rPr lang="en-US" baseline="0" dirty="0" smtClean="0">
                          <a:solidFill>
                            <a:srgbClr val="0000FF"/>
                          </a:solidFill>
                        </a:rPr>
                        <a:t> which multiple observations are required to determine a confidence level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496707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NASA Grace</a:t>
            </a:r>
            <a:endParaRPr lang="en-US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6" name="Content Placeholder 5" descr="92163main_craft1-brows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7005" r="-170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021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17"/>
            <a:ext cx="8076724" cy="88114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Gravity</a:t>
            </a:r>
            <a:b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4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(A Movie Not Starring Sandra Bullock and George Clooney)</a:t>
            </a:r>
            <a:endParaRPr lang="en-US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1" name="gravity_change_animation_100yr.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8183" y="1412627"/>
            <a:ext cx="6518514" cy="488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3479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5652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Challenges in Web-Based Forecasting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  <a:cs typeface="Helvetica Neue Light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1478920"/>
              </p:ext>
            </p:extLst>
          </p:nvPr>
        </p:nvGraphicFramePr>
        <p:xfrm>
          <a:off x="666730" y="1514548"/>
          <a:ext cx="7778781" cy="42748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927"/>
                <a:gridCol w="2592927"/>
                <a:gridCol w="2592927"/>
              </a:tblGrid>
              <a:tr h="712470"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baseline="0" dirty="0" smtClean="0">
                          <a:solidFill>
                            <a:srgbClr val="000000"/>
                          </a:solidFill>
                          <a:latin typeface="Helvetica Neue Light"/>
                          <a:cs typeface="Helvetica Neue Light"/>
                        </a:rPr>
                        <a:t>Data &amp; Models</a:t>
                      </a:r>
                      <a:endParaRPr lang="en-US" sz="2000" b="1" i="0" dirty="0">
                        <a:solidFill>
                          <a:srgbClr val="000000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0000"/>
                          </a:solidFill>
                          <a:latin typeface="Helvetica Neue Light"/>
                          <a:cs typeface="Helvetica Neue Light"/>
                        </a:rPr>
                        <a:t> Information</a:t>
                      </a:r>
                      <a:r>
                        <a:rPr lang="en-US" sz="2000" b="1" i="0" baseline="0" dirty="0" smtClean="0">
                          <a:solidFill>
                            <a:srgbClr val="000000"/>
                          </a:solidFill>
                          <a:latin typeface="Helvetica Neue Light"/>
                          <a:cs typeface="Helvetica Neue Light"/>
                        </a:rPr>
                        <a:t> Delivery</a:t>
                      </a:r>
                      <a:endParaRPr lang="en-US" sz="2000" b="1" i="0" dirty="0">
                        <a:solidFill>
                          <a:srgbClr val="000000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i="0" dirty="0" smtClean="0">
                          <a:solidFill>
                            <a:srgbClr val="000000"/>
                          </a:solidFill>
                          <a:latin typeface="Helvetica Neue Light"/>
                          <a:cs typeface="Helvetica Neue Light"/>
                        </a:rPr>
                        <a:t>Meaning</a:t>
                      </a:r>
                      <a:endParaRPr lang="en-US" sz="2000" b="1" i="0" dirty="0">
                        <a:solidFill>
                          <a:srgbClr val="000000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rgbClr val="CCFFCC"/>
                    </a:solidFill>
                  </a:tcPr>
                </a:tc>
              </a:tr>
              <a:tr h="71247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Acquiring &amp; validating data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Automation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What is probability?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247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Model building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Web-based integration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Visual presentation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2470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Efficient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 algorithms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UI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GIS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247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Validating/verifying models</a:t>
                      </a:r>
                    </a:p>
                    <a:p>
                      <a:pPr algn="ctr"/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Tools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Correlations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1247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Error reporting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, correction, model steering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Collaboration/social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 n</a:t>
                      </a:r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etworks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Expert</a:t>
                      </a:r>
                      <a:r>
                        <a:rPr lang="en-US" sz="1600" b="1" i="0" baseline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 guidance/b</a:t>
                      </a:r>
                      <a:r>
                        <a:rPr lang="en-US" sz="1600" b="1" i="0" dirty="0" smtClean="0">
                          <a:solidFill>
                            <a:srgbClr val="0000FF"/>
                          </a:solidFill>
                          <a:latin typeface="Helvetica Neue Light"/>
                          <a:cs typeface="Helvetica Neue Light"/>
                        </a:rPr>
                        <a:t>logs</a:t>
                      </a:r>
                      <a:endParaRPr lang="en-US" sz="1600" b="1" i="0" dirty="0">
                        <a:solidFill>
                          <a:srgbClr val="0000FF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5721235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EA270A1-98E1-1D40-989A-2681314A89A0}" type="slidenum">
              <a:rPr lang="en-US" sz="1400">
                <a:latin typeface="Times New Roman" charset="0"/>
              </a:rPr>
              <a:pPr eaLnBrk="1" hangingPunct="1"/>
              <a:t>3</a:t>
            </a:fld>
            <a:endParaRPr lang="en-US" sz="1400">
              <a:latin typeface="Times New Roman" charset="0"/>
            </a:endParaRPr>
          </a:p>
        </p:txBody>
      </p:sp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1066800" y="228600"/>
            <a:ext cx="6934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</a:pPr>
            <a:r>
              <a:rPr lang="en-US" b="1" i="1">
                <a:solidFill>
                  <a:srgbClr val="FF0000"/>
                </a:solidFill>
                <a:latin typeface="Trebuchet MS" charset="0"/>
              </a:rPr>
              <a:t>Space-Time Patterns of Historic  Earthquakes</a:t>
            </a:r>
          </a:p>
          <a:p>
            <a:pPr algn="ctr" eaLnBrk="1" hangingPunct="1">
              <a:lnSpc>
                <a:spcPct val="70000"/>
              </a:lnSpc>
            </a:pPr>
            <a:r>
              <a:rPr lang="en-US" b="1" i="1">
                <a:solidFill>
                  <a:srgbClr val="FF0000"/>
                </a:solidFill>
                <a:latin typeface="Trebuchet MS" charset="0"/>
              </a:rPr>
              <a:t> </a:t>
            </a:r>
            <a:r>
              <a:rPr lang="en-US" sz="1800" b="1" i="1">
                <a:solidFill>
                  <a:schemeClr val="accent2"/>
                </a:solidFill>
                <a:latin typeface="Trebuchet MS" charset="0"/>
              </a:rPr>
              <a:t>Large earthquakes on major faults occur irregularly in time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377950" y="1011238"/>
            <a:ext cx="6724650" cy="5303837"/>
            <a:chOff x="868" y="480"/>
            <a:chExt cx="4236" cy="3341"/>
          </a:xfrm>
        </p:grpSpPr>
        <p:pic>
          <p:nvPicPr>
            <p:cNvPr id="122886" name="Picture 4" descr="Sieh_Dat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" y="480"/>
              <a:ext cx="4024" cy="3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887" name="Text Box 5"/>
            <p:cNvSpPr txBox="1">
              <a:spLocks noChangeArrowheads="1"/>
            </p:cNvSpPr>
            <p:nvPr/>
          </p:nvSpPr>
          <p:spPr bwMode="auto">
            <a:xfrm>
              <a:off x="2352" y="1368"/>
              <a:ext cx="4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FF0000"/>
                  </a:solidFill>
                  <a:latin typeface="Arial Narrow" charset="0"/>
                </a:rPr>
                <a:t>A.D. 1857</a:t>
              </a:r>
            </a:p>
          </p:txBody>
        </p:sp>
        <p:sp>
          <p:nvSpPr>
            <p:cNvPr id="122888" name="Text Box 6"/>
            <p:cNvSpPr txBox="1">
              <a:spLocks noChangeArrowheads="1"/>
            </p:cNvSpPr>
            <p:nvPr/>
          </p:nvSpPr>
          <p:spPr bwMode="auto">
            <a:xfrm>
              <a:off x="2504" y="2496"/>
              <a:ext cx="3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FF0000"/>
                  </a:solidFill>
                  <a:latin typeface="Arial Narrow" charset="0"/>
                </a:rPr>
                <a:t>1812</a:t>
              </a:r>
            </a:p>
          </p:txBody>
        </p:sp>
        <p:sp>
          <p:nvSpPr>
            <p:cNvPr id="122889" name="Text Box 7"/>
            <p:cNvSpPr txBox="1">
              <a:spLocks noChangeArrowheads="1"/>
            </p:cNvSpPr>
            <p:nvPr/>
          </p:nvSpPr>
          <p:spPr bwMode="auto">
            <a:xfrm>
              <a:off x="2496" y="3624"/>
              <a:ext cx="4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FF0000"/>
                  </a:solidFill>
                  <a:latin typeface="Arial Narrow" charset="0"/>
                </a:rPr>
                <a:t>1680</a:t>
              </a:r>
            </a:p>
          </p:txBody>
        </p:sp>
        <p:sp>
          <p:nvSpPr>
            <p:cNvPr id="122890" name="Text Box 8"/>
            <p:cNvSpPr txBox="1">
              <a:spLocks noChangeArrowheads="1"/>
            </p:cNvSpPr>
            <p:nvPr/>
          </p:nvSpPr>
          <p:spPr bwMode="auto">
            <a:xfrm>
              <a:off x="4488" y="1392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FF0000"/>
                  </a:solidFill>
                  <a:latin typeface="Arial Narrow" charset="0"/>
                </a:rPr>
                <a:t>1480</a:t>
              </a:r>
            </a:p>
          </p:txBody>
        </p:sp>
        <p:sp>
          <p:nvSpPr>
            <p:cNvPr id="122891" name="Text Box 9"/>
            <p:cNvSpPr txBox="1">
              <a:spLocks noChangeArrowheads="1"/>
            </p:cNvSpPr>
            <p:nvPr/>
          </p:nvSpPr>
          <p:spPr bwMode="auto">
            <a:xfrm>
              <a:off x="4480" y="2504"/>
              <a:ext cx="6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FF0000"/>
                  </a:solidFill>
                  <a:latin typeface="Arial Narrow" charset="0"/>
                </a:rPr>
                <a:t>1346</a:t>
              </a:r>
            </a:p>
          </p:txBody>
        </p:sp>
        <p:sp>
          <p:nvSpPr>
            <p:cNvPr id="122892" name="Text Box 10"/>
            <p:cNvSpPr txBox="1">
              <a:spLocks noChangeArrowheads="1"/>
            </p:cNvSpPr>
            <p:nvPr/>
          </p:nvSpPr>
          <p:spPr bwMode="auto">
            <a:xfrm>
              <a:off x="4488" y="3624"/>
              <a:ext cx="52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200" b="1">
                  <a:solidFill>
                    <a:srgbClr val="FF0000"/>
                  </a:solidFill>
                  <a:latin typeface="Arial Narrow" charset="0"/>
                </a:rPr>
                <a:t>1100</a:t>
              </a:r>
            </a:p>
          </p:txBody>
        </p:sp>
      </p:grpSp>
      <p:sp>
        <p:nvSpPr>
          <p:cNvPr id="122884" name="Text Box 11"/>
          <p:cNvSpPr txBox="1">
            <a:spLocks noChangeArrowheads="1"/>
          </p:cNvSpPr>
          <p:nvPr/>
        </p:nvSpPr>
        <p:spPr bwMode="auto">
          <a:xfrm>
            <a:off x="2670175" y="6376988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Trebuchet MS" charset="0"/>
              </a:rPr>
              <a:t>From K. Sieh et al., JGR, 94, 603 (1989)</a:t>
            </a:r>
          </a:p>
        </p:txBody>
      </p:sp>
      <p:sp>
        <p:nvSpPr>
          <p:cNvPr id="122885" name="Text Box 12"/>
          <p:cNvSpPr txBox="1">
            <a:spLocks noChangeArrowheads="1"/>
          </p:cNvSpPr>
          <p:nvPr/>
        </p:nvSpPr>
        <p:spPr bwMode="auto">
          <a:xfrm rot="-5400000">
            <a:off x="-1204118" y="3118643"/>
            <a:ext cx="431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>
                <a:solidFill>
                  <a:schemeClr val="accent2"/>
                </a:solidFill>
                <a:latin typeface="Trebuchet MS" charset="0"/>
              </a:rPr>
              <a:t>Major events on the San Andreas Fault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531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6-03 at 3.48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277290" y="1614478"/>
            <a:ext cx="4589421" cy="52435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9476" y="339881"/>
            <a:ext cx="72794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Available at:</a:t>
            </a:r>
          </a:p>
          <a:p>
            <a:pPr algn="ctr"/>
            <a:r>
              <a:rPr lang="en-US" sz="2400" u="sng" dirty="0" smtClean="0">
                <a:hlinkClick r:id="rId3"/>
              </a:rPr>
              <a:t>http://geodynamics.org/cig/software/vc/</a:t>
            </a:r>
            <a:endParaRPr lang="en-US" sz="2400" dirty="0" smtClean="0"/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6273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creen Shot 2014-06-03 at 3.59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6048825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2734733" cy="609600"/>
          </a:xfrm>
          <a:ln/>
        </p:spPr>
        <p:txBody>
          <a:bodyPr lIns="0" tIns="0" rIns="0" bIns="0"/>
          <a:lstStyle/>
          <a:p>
            <a:pPr defTabSz="457200">
              <a:lnSpc>
                <a:spcPct val="93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 Neue Light"/>
                <a:cs typeface="Helvetica Neue Light"/>
              </a:rPr>
              <a:t>Fault Model </a:t>
            </a:r>
            <a:endParaRPr lang="en-GB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 Neue Light"/>
              <a:cs typeface="Helvetica Neue Light"/>
            </a:endParaRPr>
          </a:p>
        </p:txBody>
      </p:sp>
      <p:pic>
        <p:nvPicPr>
          <p:cNvPr id="2" name="Picture 1" descr="AllCal2-overview-overhead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22039" t="9630" r="18332" b="8518"/>
          <a:stretch/>
        </p:blipFill>
        <p:spPr>
          <a:xfrm>
            <a:off x="4419600" y="609600"/>
            <a:ext cx="4089400" cy="5613400"/>
          </a:xfrm>
          <a:prstGeom prst="rect">
            <a:avLst/>
          </a:prstGeom>
        </p:spPr>
      </p:pic>
      <p:grpSp>
        <p:nvGrpSpPr>
          <p:cNvPr id="4" name="Group 11"/>
          <p:cNvGrpSpPr/>
          <p:nvPr/>
        </p:nvGrpSpPr>
        <p:grpSpPr>
          <a:xfrm>
            <a:off x="210964" y="2895600"/>
            <a:ext cx="4284836" cy="3606798"/>
            <a:chOff x="76200" y="3022602"/>
            <a:chExt cx="4284836" cy="3606798"/>
          </a:xfrm>
        </p:grpSpPr>
        <p:sp>
          <p:nvSpPr>
            <p:cNvPr id="6" name="TextBox 5"/>
            <p:cNvSpPr txBox="1"/>
            <p:nvPr/>
          </p:nvSpPr>
          <p:spPr>
            <a:xfrm>
              <a:off x="745768" y="3022602"/>
              <a:ext cx="2743200" cy="338554"/>
            </a:xfrm>
            <a:prstGeom prst="rect">
              <a:avLst/>
            </a:prstGeom>
            <a:noFill/>
            <a:ln w="222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00"/>
                  </a:solidFill>
                </a:rPr>
                <a:t>Details of Southern CA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grpSp>
          <p:nvGrpSpPr>
            <p:cNvPr id="9" name="Group 10"/>
            <p:cNvGrpSpPr/>
            <p:nvPr/>
          </p:nvGrpSpPr>
          <p:grpSpPr>
            <a:xfrm>
              <a:off x="76200" y="3366470"/>
              <a:ext cx="4284836" cy="3262930"/>
              <a:chOff x="76200" y="3366470"/>
              <a:chExt cx="4284836" cy="326293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76200" y="3366470"/>
                <a:ext cx="4284836" cy="3262930"/>
                <a:chOff x="76200" y="3366470"/>
                <a:chExt cx="4284836" cy="3262930"/>
              </a:xfrm>
            </p:grpSpPr>
            <p:pic>
              <p:nvPicPr>
                <p:cNvPr id="5" name="Picture 4" descr="ALLCAL-Elements.jp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6200" y="3366470"/>
                  <a:ext cx="4284836" cy="3262930"/>
                </a:xfrm>
                <a:prstGeom prst="rect">
                  <a:avLst/>
                </a:prstGeom>
                <a:ln>
                  <a:solidFill>
                    <a:srgbClr val="000000"/>
                  </a:solidFill>
                </a:ln>
              </p:spPr>
            </p:pic>
            <p:grpSp>
              <p:nvGrpSpPr>
                <p:cNvPr id="11" name="Group 8"/>
                <p:cNvGrpSpPr/>
                <p:nvPr/>
              </p:nvGrpSpPr>
              <p:grpSpPr>
                <a:xfrm>
                  <a:off x="304800" y="5562600"/>
                  <a:ext cx="3048000" cy="914400"/>
                  <a:chOff x="304800" y="5562600"/>
                  <a:chExt cx="3048000" cy="914400"/>
                </a:xfrm>
                <a:solidFill>
                  <a:srgbClr val="FFFFFF"/>
                </a:solidFill>
              </p:grpSpPr>
              <p:sp>
                <p:nvSpPr>
                  <p:cNvPr id="3" name="Rectangle 2"/>
                  <p:cNvSpPr/>
                  <p:nvPr/>
                </p:nvSpPr>
                <p:spPr bwMode="auto">
                  <a:xfrm>
                    <a:off x="304800" y="5562600"/>
                    <a:ext cx="2514600" cy="914400"/>
                  </a:xfrm>
                  <a:prstGeom prst="rect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  <p:sp>
                <p:nvSpPr>
                  <p:cNvPr id="8" name="Right Triangle 7"/>
                  <p:cNvSpPr/>
                  <p:nvPr/>
                </p:nvSpPr>
                <p:spPr bwMode="auto">
                  <a:xfrm>
                    <a:off x="2819400" y="5562600"/>
                    <a:ext cx="533400" cy="914400"/>
                  </a:xfrm>
                  <a:prstGeom prst="rtTriangle">
                    <a:avLst/>
                  </a:prstGeom>
                  <a:grpFill/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000" b="0" i="0" u="none" strike="noStrike" cap="none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endParaRPr>
                  </a:p>
                </p:txBody>
              </p:sp>
            </p:grpSp>
          </p:grpSp>
          <p:sp>
            <p:nvSpPr>
              <p:cNvPr id="7" name="TextBox 6"/>
              <p:cNvSpPr txBox="1"/>
              <p:nvPr/>
            </p:nvSpPr>
            <p:spPr>
              <a:xfrm>
                <a:off x="152400" y="5334000"/>
                <a:ext cx="2667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solidFill>
                      <a:srgbClr val="000000"/>
                    </a:solidFill>
                  </a:rPr>
                  <a:t>Few rips and tears down dip, since using rectangles rather than triangles to fit curved surfaces</a:t>
                </a: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2" name="Group 13"/>
          <p:cNvGrpSpPr/>
          <p:nvPr/>
        </p:nvGrpSpPr>
        <p:grpSpPr>
          <a:xfrm>
            <a:off x="4648200" y="5962590"/>
            <a:ext cx="3790950" cy="870010"/>
            <a:chOff x="406400" y="5702300"/>
            <a:chExt cx="3790950" cy="870010"/>
          </a:xfrm>
        </p:grpSpPr>
        <p:grpSp>
          <p:nvGrpSpPr>
            <p:cNvPr id="14" name="Group 14"/>
            <p:cNvGrpSpPr/>
            <p:nvPr/>
          </p:nvGrpSpPr>
          <p:grpSpPr>
            <a:xfrm>
              <a:off x="406400" y="5702300"/>
              <a:ext cx="3790950" cy="641410"/>
              <a:chOff x="406400" y="5702300"/>
              <a:chExt cx="3790950" cy="641410"/>
            </a:xfrm>
          </p:grpSpPr>
          <p:grpSp>
            <p:nvGrpSpPr>
              <p:cNvPr id="15" name="Group 16"/>
              <p:cNvGrpSpPr/>
              <p:nvPr/>
            </p:nvGrpSpPr>
            <p:grpSpPr>
              <a:xfrm>
                <a:off x="406400" y="5943600"/>
                <a:ext cx="3790950" cy="400110"/>
                <a:chOff x="400050" y="5943600"/>
                <a:chExt cx="3790950" cy="400110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400050" y="5943600"/>
                  <a:ext cx="457200" cy="4001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2"/>
                      </a:solidFill>
                    </a:rPr>
                    <a:t>0</a:t>
                  </a:r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1108075" y="5943600"/>
                  <a:ext cx="762000" cy="4001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2"/>
                      </a:solidFill>
                    </a:rPr>
                    <a:t>10</a:t>
                  </a:r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1892300" y="5943600"/>
                  <a:ext cx="762000" cy="4001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2"/>
                      </a:solidFill>
                    </a:rPr>
                    <a:t>20</a:t>
                  </a:r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2657475" y="5943600"/>
                  <a:ext cx="609600" cy="4001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2"/>
                      </a:solidFill>
                    </a:rPr>
                    <a:t>30</a:t>
                  </a:r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429000" y="5943600"/>
                  <a:ext cx="762000" cy="40011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2"/>
                      </a:solidFill>
                    </a:rPr>
                    <a:t>40</a:t>
                  </a:r>
                  <a:endParaRPr lang="en-US" dirty="0">
                    <a:solidFill>
                      <a:schemeClr val="bg2"/>
                    </a:solidFill>
                  </a:endParaRPr>
                </a:p>
              </p:txBody>
            </p:sp>
          </p:grpSp>
          <p:grpSp>
            <p:nvGrpSpPr>
              <p:cNvPr id="17" name="Group 17"/>
              <p:cNvGrpSpPr/>
              <p:nvPr/>
            </p:nvGrpSpPr>
            <p:grpSpPr>
              <a:xfrm>
                <a:off x="539750" y="5702300"/>
                <a:ext cx="3467100" cy="336550"/>
                <a:chOff x="539750" y="5702300"/>
                <a:chExt cx="3467100" cy="336550"/>
              </a:xfrm>
            </p:grpSpPr>
            <p:pic>
              <p:nvPicPr>
                <p:cNvPr id="19" name="Picture 18" descr="AllCal2-overview-colorscale.pdf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 l="6166" t="27200" r="2834" b="30400"/>
                <a:stretch/>
              </p:blipFill>
              <p:spPr>
                <a:xfrm rot="10800000" flipH="1" flipV="1">
                  <a:off x="539750" y="5702300"/>
                  <a:ext cx="3467100" cy="336550"/>
                </a:xfrm>
                <a:prstGeom prst="rect">
                  <a:avLst/>
                </a:prstGeom>
              </p:spPr>
            </p:pic>
            <p:grpSp>
              <p:nvGrpSpPr>
                <p:cNvPr id="18" name="Group 19"/>
                <p:cNvGrpSpPr/>
                <p:nvPr/>
              </p:nvGrpSpPr>
              <p:grpSpPr>
                <a:xfrm>
                  <a:off x="565150" y="5956300"/>
                  <a:ext cx="3092450" cy="69850"/>
                  <a:chOff x="565150" y="5956300"/>
                  <a:chExt cx="3092450" cy="69850"/>
                </a:xfrm>
              </p:grpSpPr>
              <p:cxnSp>
                <p:nvCxnSpPr>
                  <p:cNvPr id="21" name="Straight Connector 20"/>
                  <p:cNvCxnSpPr/>
                  <p:nvPr/>
                </p:nvCxnSpPr>
                <p:spPr bwMode="auto">
                  <a:xfrm>
                    <a:off x="565150" y="5956300"/>
                    <a:ext cx="0" cy="698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2" name="Straight Connector 21"/>
                  <p:cNvCxnSpPr/>
                  <p:nvPr/>
                </p:nvCxnSpPr>
                <p:spPr bwMode="auto">
                  <a:xfrm>
                    <a:off x="1336675" y="5956300"/>
                    <a:ext cx="0" cy="698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3" name="Straight Connector 22"/>
                  <p:cNvCxnSpPr/>
                  <p:nvPr/>
                </p:nvCxnSpPr>
                <p:spPr bwMode="auto">
                  <a:xfrm>
                    <a:off x="2111375" y="5956300"/>
                    <a:ext cx="0" cy="698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4" name="Straight Connector 23"/>
                  <p:cNvCxnSpPr/>
                  <p:nvPr/>
                </p:nvCxnSpPr>
                <p:spPr bwMode="auto">
                  <a:xfrm>
                    <a:off x="2886075" y="5956300"/>
                    <a:ext cx="0" cy="698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25" name="Straight Connector 24"/>
                  <p:cNvCxnSpPr/>
                  <p:nvPr/>
                </p:nvCxnSpPr>
                <p:spPr bwMode="auto">
                  <a:xfrm>
                    <a:off x="3657600" y="5956300"/>
                    <a:ext cx="0" cy="6985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bg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</p:grpSp>
        </p:grpSp>
        <p:sp>
          <p:nvSpPr>
            <p:cNvPr id="16" name="TextBox 15"/>
            <p:cNvSpPr txBox="1"/>
            <p:nvPr/>
          </p:nvSpPr>
          <p:spPr>
            <a:xfrm>
              <a:off x="1447800" y="6172200"/>
              <a:ext cx="2286000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2"/>
                  </a:solidFill>
                </a:rPr>
                <a:t>Slip rate, mm/</a:t>
              </a:r>
              <a:r>
                <a:rPr lang="en-US" dirty="0" err="1" smtClean="0">
                  <a:solidFill>
                    <a:schemeClr val="bg2"/>
                  </a:solidFill>
                </a:rPr>
                <a:t>yr</a:t>
              </a:r>
              <a:endParaRPr lang="en-US" dirty="0">
                <a:solidFill>
                  <a:schemeClr val="bg2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600" y="15240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Essentially the UCERF2 Fault and Deformation Model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43800" y="838200"/>
            <a:ext cx="1447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~3 km squares, down to ~12 km depth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543800" y="25908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~ 15,000 elements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03153273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32A-06 Rundle AGU.pdf"/>
          <p:cNvPicPr>
            <a:picLocks noChangeAspect="1"/>
          </p:cNvPicPr>
          <p:nvPr/>
        </p:nvPicPr>
        <p:blipFill>
          <a:blip r:embed="rId2"/>
          <a:srcRect l="4429" t="9742" r="4062" b="8153"/>
          <a:stretch>
            <a:fillRect/>
          </a:stretch>
        </p:blipFill>
        <p:spPr>
          <a:xfrm>
            <a:off x="15618" y="270199"/>
            <a:ext cx="9060822" cy="628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3344092"/>
      </p:ext>
    </p:extLst>
  </p:cSld>
  <p:clrMapOvr>
    <a:masterClrMapping/>
  </p:clrMapOvr>
  <mc:AlternateContent>
    <mc:Choice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C40563A-2A25-0441-BABD-9629F798F10C}" type="slidenum">
              <a:rPr lang="en-US" sz="1400"/>
              <a:pPr eaLnBrk="1" hangingPunct="1"/>
              <a:t>8</a:t>
            </a:fld>
            <a:endParaRPr lang="en-US" sz="1400"/>
          </a:p>
        </p:txBody>
      </p:sp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1143000" y="547688"/>
            <a:ext cx="7010400" cy="731837"/>
          </a:xfrm>
          <a:prstGeom prst="rect">
            <a:avLst/>
          </a:prstGeom>
          <a:solidFill>
            <a:srgbClr val="99FFCC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rgbClr val="FF0000"/>
                </a:solidFill>
                <a:latin typeface="Helvetica Neue Light"/>
                <a:cs typeface="Helvetica Neue Light"/>
              </a:rPr>
              <a:t>Structure of Virtual California Family of Codes</a:t>
            </a:r>
          </a:p>
          <a:p>
            <a:pPr algn="ctr" eaLnBrk="1" hangingPunct="1"/>
            <a:r>
              <a:rPr lang="en-US" sz="1800" dirty="0">
                <a:solidFill>
                  <a:srgbClr val="3333FF"/>
                </a:solidFill>
                <a:latin typeface="Helvetica Neue Light"/>
                <a:cs typeface="Helvetica Neue Light"/>
              </a:rPr>
              <a:t>JPL </a:t>
            </a:r>
            <a:r>
              <a:rPr lang="en-US" sz="1800" dirty="0" err="1">
                <a:solidFill>
                  <a:srgbClr val="3333FF"/>
                </a:solidFill>
                <a:latin typeface="Helvetica Neue Light"/>
                <a:cs typeface="Helvetica Neue Light"/>
              </a:rPr>
              <a:t>QuakeSim</a:t>
            </a:r>
            <a:r>
              <a:rPr lang="en-US" sz="1800" dirty="0">
                <a:solidFill>
                  <a:srgbClr val="3333FF"/>
                </a:solidFill>
                <a:latin typeface="Helvetica Neue Light"/>
                <a:cs typeface="Helvetica Neue Light"/>
              </a:rPr>
              <a:t> Project:  http://</a:t>
            </a:r>
            <a:r>
              <a:rPr lang="en-US" sz="1800" dirty="0" err="1">
                <a:solidFill>
                  <a:srgbClr val="3333FF"/>
                </a:solidFill>
                <a:latin typeface="Helvetica Neue Light"/>
                <a:cs typeface="Helvetica Neue Light"/>
              </a:rPr>
              <a:t>quakesim.jpl.nasa.gov</a:t>
            </a:r>
            <a:endParaRPr lang="en-US" sz="1800" dirty="0">
              <a:solidFill>
                <a:srgbClr val="3333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20835" name="Text Box 3"/>
          <p:cNvSpPr txBox="1">
            <a:spLocks noChangeArrowheads="1"/>
          </p:cNvSpPr>
          <p:nvPr/>
        </p:nvSpPr>
        <p:spPr bwMode="auto">
          <a:xfrm>
            <a:off x="609600" y="5181600"/>
            <a:ext cx="7924800" cy="131445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dirty="0">
                <a:solidFill>
                  <a:srgbClr val="0000FF"/>
                </a:solidFill>
                <a:latin typeface="Helvetica Neue Light"/>
                <a:cs typeface="Helvetica Neue Light"/>
              </a:rPr>
              <a:t>The structure of a </a:t>
            </a:r>
            <a:r>
              <a:rPr lang="en-US" sz="1600" dirty="0" err="1">
                <a:solidFill>
                  <a:srgbClr val="0000FF"/>
                </a:solidFill>
                <a:latin typeface="Helvetica Neue Light"/>
                <a:cs typeface="Helvetica Neue Light"/>
              </a:rPr>
              <a:t>backslip</a:t>
            </a:r>
            <a:r>
              <a:rPr lang="en-US" sz="1600" dirty="0">
                <a:solidFill>
                  <a:srgbClr val="0000FF"/>
                </a:solidFill>
                <a:latin typeface="Helvetica Neue Light"/>
                <a:cs typeface="Helvetica Neue Light"/>
              </a:rPr>
              <a:t> code such as Virtual California uses boundary elements or finite elements only to compute the stress Green</a:t>
            </a:r>
            <a:r>
              <a:rPr lang="ja-JP" altLang="en-US" sz="1600" dirty="0">
                <a:solidFill>
                  <a:srgbClr val="0000FF"/>
                </a:solidFill>
                <a:latin typeface="Helvetica Neue Light"/>
                <a:cs typeface="Helvetica Neue Light"/>
              </a:rPr>
              <a:t>’</a:t>
            </a:r>
            <a:r>
              <a:rPr lang="en-US" altLang="ja-JP" sz="1600" dirty="0" err="1">
                <a:solidFill>
                  <a:srgbClr val="0000FF"/>
                </a:solidFill>
                <a:latin typeface="Helvetica Neue Light"/>
                <a:cs typeface="Helvetica Neue Light"/>
              </a:rPr>
              <a:t>s</a:t>
            </a:r>
            <a:r>
              <a:rPr lang="en-US" altLang="ja-JP" sz="1600" dirty="0">
                <a:solidFill>
                  <a:srgbClr val="0000FF"/>
                </a:solidFill>
                <a:latin typeface="Helvetica Neue Light"/>
                <a:cs typeface="Helvetica Neue Light"/>
              </a:rPr>
              <a:t> functions.  The dynamics are computed, analyzed and visualized with codes of considerable generality.  The advantage of a </a:t>
            </a:r>
            <a:r>
              <a:rPr lang="en-US" altLang="ja-JP" sz="1600" dirty="0" err="1">
                <a:solidFill>
                  <a:srgbClr val="0000FF"/>
                </a:solidFill>
                <a:latin typeface="Helvetica Neue Light"/>
                <a:cs typeface="Helvetica Neue Light"/>
              </a:rPr>
              <a:t>backslip</a:t>
            </a:r>
            <a:r>
              <a:rPr lang="en-US" altLang="ja-JP" sz="1600" dirty="0">
                <a:solidFill>
                  <a:srgbClr val="0000FF"/>
                </a:solidFill>
                <a:latin typeface="Helvetica Neue Light"/>
                <a:cs typeface="Helvetica Neue Light"/>
              </a:rPr>
              <a:t> model is that all faults are guaranteed to have an average slip rate equal to the observed long-term rate.</a:t>
            </a:r>
            <a:endParaRPr lang="en-US" sz="1600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20836" name="Picture 4" descr="Flow Diagram - V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6728" t="8357" r="8910" b="13184"/>
          <a:stretch>
            <a:fillRect/>
          </a:stretch>
        </p:blipFill>
        <p:spPr bwMode="auto">
          <a:xfrm>
            <a:off x="1995488" y="1447800"/>
            <a:ext cx="509111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306513" y="1600200"/>
            <a:ext cx="2884487" cy="3352800"/>
            <a:chOff x="823" y="1008"/>
            <a:chExt cx="1817" cy="2112"/>
          </a:xfrm>
        </p:grpSpPr>
        <p:grpSp>
          <p:nvGrpSpPr>
            <p:cNvPr id="120838" name="Group 22"/>
            <p:cNvGrpSpPr>
              <a:grpSpLocks/>
            </p:cNvGrpSpPr>
            <p:nvPr/>
          </p:nvGrpSpPr>
          <p:grpSpPr bwMode="auto">
            <a:xfrm>
              <a:off x="823" y="1008"/>
              <a:ext cx="1817" cy="2112"/>
              <a:chOff x="823" y="1008"/>
              <a:chExt cx="1817" cy="2112"/>
            </a:xfrm>
          </p:grpSpPr>
          <p:grpSp>
            <p:nvGrpSpPr>
              <p:cNvPr id="120840" name="Group 21"/>
              <p:cNvGrpSpPr>
                <a:grpSpLocks/>
              </p:cNvGrpSpPr>
              <p:nvPr/>
            </p:nvGrpSpPr>
            <p:grpSpPr bwMode="auto">
              <a:xfrm>
                <a:off x="891" y="1008"/>
                <a:ext cx="1749" cy="2112"/>
                <a:chOff x="891" y="1008"/>
                <a:chExt cx="1749" cy="2112"/>
              </a:xfrm>
            </p:grpSpPr>
            <p:grpSp>
              <p:nvGrpSpPr>
                <p:cNvPr id="120842" name="Group 18"/>
                <p:cNvGrpSpPr>
                  <a:grpSpLocks/>
                </p:cNvGrpSpPr>
                <p:nvPr/>
              </p:nvGrpSpPr>
              <p:grpSpPr bwMode="auto">
                <a:xfrm>
                  <a:off x="891" y="1008"/>
                  <a:ext cx="1749" cy="2112"/>
                  <a:chOff x="891" y="1008"/>
                  <a:chExt cx="1749" cy="2112"/>
                </a:xfrm>
              </p:grpSpPr>
              <p:sp>
                <p:nvSpPr>
                  <p:cNvPr id="120844" name="Line 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770" y="3120"/>
                    <a:ext cx="86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0845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12" y="1008"/>
                    <a:ext cx="0" cy="2112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0846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912" y="1008"/>
                    <a:ext cx="1728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20847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891" y="2524"/>
                    <a:ext cx="403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00FF00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20843" name="Line 12"/>
                <p:cNvSpPr>
                  <a:spLocks noChangeShapeType="1"/>
                </p:cNvSpPr>
                <p:nvPr/>
              </p:nvSpPr>
              <p:spPr bwMode="auto">
                <a:xfrm>
                  <a:off x="937" y="1968"/>
                  <a:ext cx="1607" cy="0"/>
                </a:xfrm>
                <a:prstGeom prst="line">
                  <a:avLst/>
                </a:prstGeom>
                <a:noFill/>
                <a:ln w="57150">
                  <a:solidFill>
                    <a:srgbClr val="00FF00"/>
                  </a:solidFill>
                  <a:prstDash val="sysDot"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0841" name="Text Box 13"/>
              <p:cNvSpPr txBox="1">
                <a:spLocks noChangeArrowheads="1"/>
              </p:cNvSpPr>
              <p:nvPr/>
            </p:nvSpPr>
            <p:spPr bwMode="auto">
              <a:xfrm rot="-5400000">
                <a:off x="466" y="1875"/>
                <a:ext cx="894" cy="1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rgbClr val="0000FF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 b="1">
                    <a:solidFill>
                      <a:srgbClr val="0000FF"/>
                    </a:solidFill>
                    <a:latin typeface="Trebuchet MS" charset="0"/>
                  </a:rPr>
                  <a:t>Data Assimilation</a:t>
                </a:r>
              </a:p>
            </p:txBody>
          </p:sp>
        </p:grpSp>
        <p:sp>
          <p:nvSpPr>
            <p:cNvPr id="120839" name="Line 14"/>
            <p:cNvSpPr>
              <a:spLocks noChangeShapeType="1"/>
            </p:cNvSpPr>
            <p:nvPr/>
          </p:nvSpPr>
          <p:spPr bwMode="auto">
            <a:xfrm>
              <a:off x="936" y="3120"/>
              <a:ext cx="864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556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Earthquake Simulations</a:t>
            </a:r>
            <a:b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800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for Earthquake Fault Systems	</a:t>
            </a:r>
            <a:endParaRPr lang="en-US" sz="2800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Helvetica Neue Light"/>
                <a:cs typeface="Helvetica Neue Light"/>
              </a:rPr>
              <a:t>Any observable geophysical quantity can be computed and displayed from simulations</a:t>
            </a:r>
          </a:p>
          <a:p>
            <a:r>
              <a:rPr lang="en-US" dirty="0" smtClean="0">
                <a:solidFill>
                  <a:srgbClr val="800000"/>
                </a:solidFill>
                <a:latin typeface="Helvetica Neue Light"/>
                <a:cs typeface="Helvetica Neue Light"/>
              </a:rPr>
              <a:t>Includes earthquake histories, aftershock patterns, surface deformation, </a:t>
            </a:r>
            <a:r>
              <a:rPr lang="en-US" dirty="0" err="1" smtClean="0">
                <a:solidFill>
                  <a:srgbClr val="800000"/>
                </a:solidFill>
                <a:latin typeface="Helvetica Neue Light"/>
                <a:cs typeface="Helvetica Neue Light"/>
              </a:rPr>
              <a:t>InSAR</a:t>
            </a:r>
            <a:r>
              <a:rPr lang="en-US" dirty="0" smtClean="0">
                <a:solidFill>
                  <a:srgbClr val="800000"/>
                </a:solidFill>
                <a:latin typeface="Helvetica Neue Light"/>
                <a:cs typeface="Helvetica Neue Light"/>
              </a:rPr>
              <a:t>, and gravity changes</a:t>
            </a:r>
          </a:p>
          <a:p>
            <a:r>
              <a:rPr lang="en-US" dirty="0" smtClean="0">
                <a:solidFill>
                  <a:srgbClr val="800000"/>
                </a:solidFill>
                <a:latin typeface="Helvetica Neue Light"/>
                <a:cs typeface="Helvetica Neue Light"/>
              </a:rPr>
              <a:t>Virtual California simulations are in reasonable agreement with the aggregate of data</a:t>
            </a:r>
          </a:p>
          <a:p>
            <a:r>
              <a:rPr lang="en-US" dirty="0" smtClean="0">
                <a:solidFill>
                  <a:srgbClr val="800000"/>
                </a:solidFill>
                <a:latin typeface="Helvetica Neue Light"/>
                <a:cs typeface="Helvetica Neue Light"/>
              </a:rPr>
              <a:t>We are reaching an era of big data (at least in the simulation sense)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584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615</Words>
  <Application>Microsoft Macintosh PowerPoint</Application>
  <PresentationFormat>On-screen Show (4:3)</PresentationFormat>
  <Paragraphs>119</Paragraphs>
  <Slides>22</Slides>
  <Notes>8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Lecture 14b</vt:lpstr>
      <vt:lpstr>Slide 2</vt:lpstr>
      <vt:lpstr>Slide 3</vt:lpstr>
      <vt:lpstr>Slide 4</vt:lpstr>
      <vt:lpstr>Slide 5</vt:lpstr>
      <vt:lpstr>Fault Model </vt:lpstr>
      <vt:lpstr>Slide 7</vt:lpstr>
      <vt:lpstr>Slide 8</vt:lpstr>
      <vt:lpstr>Earthquake Simulations for Earthquake Fault Systems </vt:lpstr>
      <vt:lpstr>Slide 10</vt:lpstr>
      <vt:lpstr>Space - Time Plots</vt:lpstr>
      <vt:lpstr>Output Slip Rate Compared to Input Slip Rate</vt:lpstr>
      <vt:lpstr>Slip - Length Scaling – Showing only 200 years of Simulated Events</vt:lpstr>
      <vt:lpstr>Comparison of 4 Simulators Magnitude-Area Scaling – Showing 200 years of Simulated Events</vt:lpstr>
      <vt:lpstr>Slide 15</vt:lpstr>
      <vt:lpstr>Slide 16</vt:lpstr>
      <vt:lpstr>Slide 17</vt:lpstr>
      <vt:lpstr>Slide 18</vt:lpstr>
      <vt:lpstr>Slide 19</vt:lpstr>
      <vt:lpstr>NASA Grace</vt:lpstr>
      <vt:lpstr>Gravity (A Movie Not Starring Sandra Bullock and George Clooney)</vt:lpstr>
      <vt:lpstr>Challenges in Web-Based Forecasting</vt:lpstr>
    </vt:vector>
  </TitlesOfParts>
  <Company>University of California, Davis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Rundle</dc:creator>
  <cp:lastModifiedBy>John Rundle</cp:lastModifiedBy>
  <cp:revision>9</cp:revision>
  <dcterms:created xsi:type="dcterms:W3CDTF">2016-02-08T16:15:13Z</dcterms:created>
  <dcterms:modified xsi:type="dcterms:W3CDTF">2016-02-08T16:15:48Z</dcterms:modified>
</cp:coreProperties>
</file>