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357" r:id="rId4"/>
    <p:sldId id="358" r:id="rId5"/>
    <p:sldId id="270" r:id="rId6"/>
    <p:sldId id="258" r:id="rId7"/>
    <p:sldId id="259" r:id="rId8"/>
    <p:sldId id="260" r:id="rId9"/>
    <p:sldId id="264" r:id="rId10"/>
    <p:sldId id="265" r:id="rId11"/>
    <p:sldId id="266" r:id="rId12"/>
    <p:sldId id="267" r:id="rId13"/>
    <p:sldId id="355" r:id="rId14"/>
    <p:sldId id="354" r:id="rId15"/>
    <p:sldId id="356" r:id="rId16"/>
    <p:sldId id="359" r:id="rId17"/>
    <p:sldId id="268" r:id="rId18"/>
    <p:sldId id="341" r:id="rId19"/>
    <p:sldId id="261" r:id="rId20"/>
    <p:sldId id="276" r:id="rId21"/>
    <p:sldId id="262" r:id="rId22"/>
    <p:sldId id="274" r:id="rId23"/>
    <p:sldId id="347" r:id="rId24"/>
    <p:sldId id="348" r:id="rId25"/>
    <p:sldId id="349" r:id="rId26"/>
    <p:sldId id="350" r:id="rId27"/>
    <p:sldId id="351" r:id="rId28"/>
    <p:sldId id="353" r:id="rId29"/>
    <p:sldId id="352" r:id="rId30"/>
    <p:sldId id="278" r:id="rId31"/>
    <p:sldId id="273" r:id="rId32"/>
    <p:sldId id="344" r:id="rId33"/>
    <p:sldId id="320" r:id="rId34"/>
    <p:sldId id="322" r:id="rId35"/>
    <p:sldId id="323" r:id="rId36"/>
    <p:sldId id="324" r:id="rId37"/>
    <p:sldId id="325" r:id="rId38"/>
    <p:sldId id="340" r:id="rId39"/>
    <p:sldId id="329" r:id="rId40"/>
    <p:sldId id="342" r:id="rId41"/>
    <p:sldId id="346" r:id="rId42"/>
    <p:sldId id="321" r:id="rId43"/>
    <p:sldId id="334" r:id="rId44"/>
    <p:sldId id="330" r:id="rId45"/>
    <p:sldId id="326" r:id="rId46"/>
    <p:sldId id="327" r:id="rId47"/>
    <p:sldId id="34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19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p:restoredTop sz="94643"/>
  </p:normalViewPr>
  <p:slideViewPr>
    <p:cSldViewPr snapToGrid="0" snapToObjects="1" showGuides="1">
      <p:cViewPr varScale="1">
        <p:scale>
          <a:sx n="115" d="100"/>
          <a:sy n="115" d="100"/>
        </p:scale>
        <p:origin x="136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905FB8-61A0-2C48-905B-F3D9EEEB5DED}" type="datetimeFigureOut">
              <a:rPr lang="en-US" smtClean="0"/>
              <a:pPr/>
              <a:t>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0938F1-5010-A845-B65E-8453C31414B9}" type="slidenum">
              <a:rPr lang="en-US" smtClean="0"/>
              <a:pPr/>
              <a:t>‹#›</a:t>
            </a:fld>
            <a:endParaRPr lang="en-US"/>
          </a:p>
        </p:txBody>
      </p:sp>
    </p:spTree>
    <p:extLst>
      <p:ext uri="{BB962C8B-B14F-4D97-AF65-F5344CB8AC3E}">
        <p14:creationId xmlns:p14="http://schemas.microsoft.com/office/powerpoint/2010/main" val="25866825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here 2017-10-27</a:t>
            </a:r>
          </a:p>
        </p:txBody>
      </p:sp>
      <p:sp>
        <p:nvSpPr>
          <p:cNvPr id="4" name="Slide Number Placeholder 3"/>
          <p:cNvSpPr>
            <a:spLocks noGrp="1"/>
          </p:cNvSpPr>
          <p:nvPr>
            <p:ph type="sldNum" sz="quarter" idx="10"/>
          </p:nvPr>
        </p:nvSpPr>
        <p:spPr/>
        <p:txBody>
          <a:bodyPr/>
          <a:lstStyle/>
          <a:p>
            <a:fld id="{FE0938F1-5010-A845-B65E-8453C31414B9}" type="slidenum">
              <a:rPr lang="en-US" smtClean="0"/>
              <a:pPr/>
              <a:t>27</a:t>
            </a:fld>
            <a:endParaRPr lang="en-US"/>
          </a:p>
        </p:txBody>
      </p:sp>
    </p:spTree>
    <p:extLst>
      <p:ext uri="{BB962C8B-B14F-4D97-AF65-F5344CB8AC3E}">
        <p14:creationId xmlns:p14="http://schemas.microsoft.com/office/powerpoint/2010/main" val="12382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04DF45-028F-4D0A-A53D-5A51C2E2120C}" type="slidenum">
              <a:rPr lang="en-US" smtClean="0"/>
              <a:pPr/>
              <a:t>28</a:t>
            </a:fld>
            <a:endParaRPr lang="en-US"/>
          </a:p>
        </p:txBody>
      </p:sp>
    </p:spTree>
    <p:extLst>
      <p:ext uri="{BB962C8B-B14F-4D97-AF65-F5344CB8AC3E}">
        <p14:creationId xmlns:p14="http://schemas.microsoft.com/office/powerpoint/2010/main" val="53885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596C5E-F939-9448-AD93-05B9083C3B83}" type="slidenum">
              <a:rPr lang="en-US"/>
              <a:pPr/>
              <a:t>30</a:t>
            </a:fld>
            <a:endParaRPr lang="en-US"/>
          </a:p>
        </p:txBody>
      </p:sp>
      <p:sp>
        <p:nvSpPr>
          <p:cNvPr id="820226" name="Text Box 2"/>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20227" name="Text Box 3"/>
          <p:cNvSpPr txBox="1">
            <a:spLocks noGrp="1" noChangeArrowheads="1"/>
          </p:cNvSpPr>
          <p:nvPr>
            <p:ph type="body" idx="1"/>
          </p:nvPr>
        </p:nvSpPr>
        <p:spPr bwMode="auto">
          <a:xfrm>
            <a:off x="685800" y="4341813"/>
            <a:ext cx="5487988" cy="4114800"/>
          </a:xfrm>
          <a:prstGeom prst="rect">
            <a:avLst/>
          </a:prstGeom>
          <a:noFill/>
          <a:ln>
            <a:round/>
            <a:headEnd/>
            <a:tailEnd/>
          </a:ln>
        </p:spPr>
        <p:txBody>
          <a:bodyPr wrap="none" lIns="82058" tIns="41029" rIns="82058" bIns="41029" anchor="ctr">
            <a:prstTxWarp prst="textNoShape">
              <a:avLst/>
            </a:prstTxWarp>
          </a:bodyPr>
          <a:lstStyle/>
          <a:p>
            <a:endParaRPr lang="en-US"/>
          </a:p>
        </p:txBody>
      </p:sp>
    </p:spTree>
    <p:extLst>
      <p:ext uri="{BB962C8B-B14F-4D97-AF65-F5344CB8AC3E}">
        <p14:creationId xmlns:p14="http://schemas.microsoft.com/office/powerpoint/2010/main" val="606168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1"/>
          <p:cNvSpPr>
            <a:spLocks noGrp="1" noRot="1" noChangeAspect="1" noChangeArrowheads="1"/>
          </p:cNvSpPr>
          <p:nvPr>
            <p:ph type="sldImg"/>
          </p:nvPr>
        </p:nvSpPr>
        <p:spPr>
          <a:solidFill>
            <a:srgbClr val="FFFFFF"/>
          </a:solidFill>
          <a:ln/>
        </p:spPr>
      </p:sp>
      <p:sp>
        <p:nvSpPr>
          <p:cNvPr id="25293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200">
                <a:latin typeface="Lucida Grande" charset="0"/>
                <a:ea typeface="ＭＳ Ｐゴシック" charset="0"/>
                <a:cs typeface="Lucida Grande" charset="0"/>
                <a:sym typeface="Lucida Grande" charset="0"/>
              </a:rPr>
              <a:t>memphis</a:t>
            </a:r>
          </a:p>
        </p:txBody>
      </p:sp>
    </p:spTree>
    <p:extLst>
      <p:ext uri="{BB962C8B-B14F-4D97-AF65-F5344CB8AC3E}">
        <p14:creationId xmlns:p14="http://schemas.microsoft.com/office/powerpoint/2010/main" val="10859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Lecture 14a</a:t>
            </a:r>
            <a:endParaRPr lang="en-US" dirty="0"/>
          </a:p>
        </p:txBody>
      </p:sp>
      <p:sp>
        <p:nvSpPr>
          <p:cNvPr id="3" name="Subtitle 2"/>
          <p:cNvSpPr>
            <a:spLocks noGrp="1"/>
          </p:cNvSpPr>
          <p:nvPr>
            <p:ph type="subTitle" idx="1"/>
          </p:nvPr>
        </p:nvSpPr>
        <p:spPr/>
        <p:txBody>
          <a:bodyPr/>
          <a:lstStyle/>
          <a:p>
            <a:r>
              <a:rPr lang="en-US" dirty="0">
                <a:solidFill>
                  <a:srgbClr val="0000FF"/>
                </a:solidFill>
              </a:rPr>
              <a:t>Earthquake Prediction and Forecasting</a:t>
            </a:r>
          </a:p>
          <a:p>
            <a:r>
              <a:rPr lang="en-US" dirty="0">
                <a:solidFill>
                  <a:srgbClr val="0000FF"/>
                </a:solidFill>
              </a:rPr>
              <a:t>John Rundle GEL/EPS 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Precursor Examples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4" name="Content Placeholder 3"/>
          <p:cNvSpPr>
            <a:spLocks noGrp="1"/>
          </p:cNvSpPr>
          <p:nvPr>
            <p:ph idx="1"/>
          </p:nvPr>
        </p:nvSpPr>
        <p:spPr/>
        <p:txBody>
          <a:bodyPr>
            <a:noAutofit/>
          </a:bodyPr>
          <a:lstStyle/>
          <a:p>
            <a:pPr marL="0" indent="0">
              <a:buNone/>
            </a:pPr>
            <a:r>
              <a:rPr lang="en-US" sz="1800" dirty="0">
                <a:solidFill>
                  <a:schemeClr val="tx1"/>
                </a:solidFill>
              </a:rPr>
              <a:t>Radon Emissions</a:t>
            </a:r>
          </a:p>
          <a:p>
            <a:pPr>
              <a:spcBef>
                <a:spcPts val="0"/>
              </a:spcBef>
              <a:spcAft>
                <a:spcPts val="1200"/>
              </a:spcAft>
              <a:buFont typeface="+mj-lt"/>
              <a:buAutoNum type="arabicPeriod"/>
            </a:pPr>
            <a:r>
              <a:rPr lang="en-US" sz="1600" dirty="0"/>
              <a:t>Most rock contains small amount of gases that can be </a:t>
            </a:r>
            <a:r>
              <a:rPr lang="en-US" sz="1600" dirty="0" err="1"/>
              <a:t>isotopically</a:t>
            </a:r>
            <a:r>
              <a:rPr lang="en-US" sz="1600" dirty="0"/>
              <a:t> distinguished from the normal atmospheric gases. There are reports of spikes in the concentrations of such gases prior to a major earthquake; this has been attributed to release due to pre-seismic stress or fracturing of the rock. </a:t>
            </a:r>
          </a:p>
          <a:p>
            <a:pPr>
              <a:spcBef>
                <a:spcPts val="0"/>
              </a:spcBef>
              <a:spcAft>
                <a:spcPts val="1200"/>
              </a:spcAft>
              <a:buFont typeface="+mj-lt"/>
              <a:buAutoNum type="arabicPeriod"/>
            </a:pPr>
            <a:r>
              <a:rPr lang="en-US" sz="1600" dirty="0"/>
              <a:t>One of these gases is radon, produced by radioactive decay of the trace amounts of uranium present in most rock active as a potential earthquake predictor because being radioactive it is easily detected, and its short half-life (3.8 days) makes it sensitive to short-term fluctuations. </a:t>
            </a:r>
          </a:p>
          <a:p>
            <a:pPr>
              <a:spcBef>
                <a:spcPts val="0"/>
              </a:spcBef>
              <a:spcAft>
                <a:spcPts val="1200"/>
              </a:spcAft>
              <a:buFont typeface="+mj-lt"/>
              <a:buAutoNum type="arabicPeriod"/>
            </a:pPr>
            <a:r>
              <a:rPr lang="en-US" sz="1600" dirty="0"/>
              <a:t>A 2009 review found 125 reports of changes in radon emissions prior to 86 earthquakes since 1966. But the earthquakes with which these changes are supposedly linked were up to a thousand kilometers away, months later, and at all magnitudes. </a:t>
            </a:r>
          </a:p>
          <a:p>
            <a:pPr>
              <a:spcBef>
                <a:spcPts val="0"/>
              </a:spcBef>
              <a:spcAft>
                <a:spcPts val="1200"/>
              </a:spcAft>
              <a:buFont typeface="+mj-lt"/>
              <a:buAutoNum type="arabicPeriod"/>
            </a:pPr>
            <a:r>
              <a:rPr lang="en-US" sz="1600" dirty="0"/>
              <a:t>In some cases the anomalies were observed at a distant site, but not at closer sites. </a:t>
            </a:r>
          </a:p>
          <a:p>
            <a:pPr>
              <a:spcBef>
                <a:spcPts val="0"/>
              </a:spcBef>
              <a:spcAft>
                <a:spcPts val="1200"/>
              </a:spcAft>
              <a:buFont typeface="+mj-lt"/>
              <a:buAutoNum type="arabicPeriod"/>
            </a:pPr>
            <a:r>
              <a:rPr lang="en-US" sz="1600" dirty="0"/>
              <a:t>Another review concluded that in some cases changes in radon levels preceded an earthquake, but a correlation is not yet firmly established.</a:t>
            </a:r>
          </a:p>
          <a:p>
            <a:pPr marL="0" indent="0">
              <a:buNone/>
            </a:pPr>
            <a:endParaRPr lang="en-US" sz="1800" dirty="0"/>
          </a:p>
          <a:p>
            <a:pPr marL="0" indent="0">
              <a:buNone/>
            </a:pPr>
            <a:endParaRPr lang="en-US" sz="1800" dirty="0">
              <a:solidFill>
                <a:schemeClr val="tx1"/>
              </a:solidFill>
            </a:endParaRPr>
          </a:p>
          <a:p>
            <a:pPr marL="0" indent="0">
              <a:buNone/>
            </a:pPr>
            <a:endParaRPr lang="en-US" sz="1800" dirty="0"/>
          </a:p>
        </p:txBody>
      </p:sp>
    </p:spTree>
    <p:extLst>
      <p:ext uri="{BB962C8B-B14F-4D97-AF65-F5344CB8AC3E}">
        <p14:creationId xmlns:p14="http://schemas.microsoft.com/office/powerpoint/2010/main" val="565831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Precursor Examples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4" name="Content Placeholder 3"/>
          <p:cNvSpPr>
            <a:spLocks noGrp="1"/>
          </p:cNvSpPr>
          <p:nvPr>
            <p:ph idx="1"/>
          </p:nvPr>
        </p:nvSpPr>
        <p:spPr>
          <a:xfrm>
            <a:off x="457200" y="1362060"/>
            <a:ext cx="8229600" cy="5113212"/>
          </a:xfrm>
        </p:spPr>
        <p:txBody>
          <a:bodyPr>
            <a:noAutofit/>
          </a:bodyPr>
          <a:lstStyle/>
          <a:p>
            <a:pPr marL="0" indent="0">
              <a:buNone/>
            </a:pPr>
            <a:r>
              <a:rPr lang="en-US" sz="1800" dirty="0">
                <a:solidFill>
                  <a:schemeClr val="tx1"/>
                </a:solidFill>
              </a:rPr>
              <a:t>Electromagnetic Variations</a:t>
            </a:r>
          </a:p>
          <a:p>
            <a:pPr marL="457200" indent="-457200">
              <a:spcBef>
                <a:spcPts val="0"/>
              </a:spcBef>
              <a:spcAft>
                <a:spcPts val="1200"/>
              </a:spcAft>
              <a:buFont typeface="+mj-lt"/>
              <a:buAutoNum type="arabicPeriod"/>
            </a:pPr>
            <a:r>
              <a:rPr lang="en-US" sz="1600" dirty="0"/>
              <a:t>“Various attempts have been made to identify possible pre-seismic variations in various electrical, electric-resistive, or magnetic phenomena. </a:t>
            </a:r>
          </a:p>
          <a:p>
            <a:pPr marL="457200" indent="-457200">
              <a:spcBef>
                <a:spcPts val="0"/>
              </a:spcBef>
              <a:spcAft>
                <a:spcPts val="1200"/>
              </a:spcAft>
              <a:buFont typeface="+mj-lt"/>
              <a:buAutoNum type="arabicPeriod"/>
            </a:pPr>
            <a:r>
              <a:rPr lang="en-US" sz="1600" dirty="0"/>
              <a:t>The most visible, and most criticized, is the VAN method of professors P. </a:t>
            </a:r>
            <a:r>
              <a:rPr lang="en-US" sz="1600" dirty="0" err="1"/>
              <a:t>Varotsos</a:t>
            </a:r>
            <a:r>
              <a:rPr lang="en-US" sz="1600" dirty="0"/>
              <a:t>, K. </a:t>
            </a:r>
            <a:r>
              <a:rPr lang="en-US" sz="1600" dirty="0" err="1"/>
              <a:t>Alexopoulos</a:t>
            </a:r>
            <a:r>
              <a:rPr lang="en-US" sz="1600" dirty="0"/>
              <a:t> and K. </a:t>
            </a:r>
            <a:r>
              <a:rPr lang="en-US" sz="1600" dirty="0" err="1"/>
              <a:t>Nomicos</a:t>
            </a:r>
            <a:r>
              <a:rPr lang="en-US" sz="1600" dirty="0"/>
              <a:t> – "VAN" – of the National and </a:t>
            </a:r>
            <a:r>
              <a:rPr lang="en-US" sz="1600" dirty="0" err="1"/>
              <a:t>Capodistrian</a:t>
            </a:r>
            <a:r>
              <a:rPr lang="en-US" sz="1600" dirty="0"/>
              <a:t> University of Athens. </a:t>
            </a:r>
          </a:p>
          <a:p>
            <a:pPr marL="457200" indent="-457200">
              <a:spcBef>
                <a:spcPts val="0"/>
              </a:spcBef>
              <a:spcAft>
                <a:spcPts val="1200"/>
              </a:spcAft>
              <a:buFont typeface="+mj-lt"/>
              <a:buAutoNum type="arabicPeriod"/>
            </a:pPr>
            <a:r>
              <a:rPr lang="en-US" sz="1600" dirty="0"/>
              <a:t>Objections have been raised that the physics of the claimed process is not possible.</a:t>
            </a:r>
          </a:p>
          <a:p>
            <a:pPr marL="457200" indent="-457200">
              <a:spcBef>
                <a:spcPts val="0"/>
              </a:spcBef>
              <a:spcAft>
                <a:spcPts val="1200"/>
              </a:spcAft>
              <a:buFont typeface="+mj-lt"/>
              <a:buAutoNum type="arabicPeriod"/>
            </a:pPr>
            <a:r>
              <a:rPr lang="en-US" sz="1600" dirty="0"/>
              <a:t> An analysis of the wave propagation properties of SES in the Earth’s crust showed that it would have been impossible for signals with the amplitude reported by VAN to have been generated by small earthquakes and transmitted over the several hundred kilometers distances from the epicenter to the monitoring station.</a:t>
            </a:r>
          </a:p>
          <a:p>
            <a:pPr marL="457200" indent="-457200">
              <a:spcBef>
                <a:spcPts val="0"/>
              </a:spcBef>
              <a:spcAft>
                <a:spcPts val="1200"/>
              </a:spcAft>
              <a:buFont typeface="+mj-lt"/>
              <a:buAutoNum type="arabicPeriod"/>
            </a:pPr>
            <a:r>
              <a:rPr lang="en-US" sz="1600" dirty="0"/>
              <a:t>Several authors have pointed out that VAN’s publications are characterized by not accounting for (identifying and eliminating) the possible sources of electromagnetic interference (EMI) to their measuring system</a:t>
            </a:r>
            <a:r>
              <a:rPr lang="en-US" sz="1800" dirty="0"/>
              <a:t>.”</a:t>
            </a:r>
          </a:p>
        </p:txBody>
      </p:sp>
    </p:spTree>
    <p:extLst>
      <p:ext uri="{BB962C8B-B14F-4D97-AF65-F5344CB8AC3E}">
        <p14:creationId xmlns:p14="http://schemas.microsoft.com/office/powerpoint/2010/main" val="565831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Precursor Examples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4" name="Content Placeholder 3"/>
          <p:cNvSpPr>
            <a:spLocks noGrp="1"/>
          </p:cNvSpPr>
          <p:nvPr>
            <p:ph idx="1"/>
          </p:nvPr>
        </p:nvSpPr>
        <p:spPr/>
        <p:txBody>
          <a:bodyPr>
            <a:normAutofit/>
          </a:bodyPr>
          <a:lstStyle/>
          <a:p>
            <a:pPr marL="0" indent="0">
              <a:buNone/>
            </a:pPr>
            <a:r>
              <a:rPr lang="en-US" sz="1800" dirty="0">
                <a:solidFill>
                  <a:schemeClr val="tx1"/>
                </a:solidFill>
              </a:rPr>
              <a:t>Space-Time Patterns of Earthquake Seismicity</a:t>
            </a:r>
          </a:p>
          <a:p>
            <a:pPr marL="0" indent="0">
              <a:buNone/>
            </a:pPr>
            <a:endParaRPr lang="en-US" sz="1800" dirty="0"/>
          </a:p>
          <a:p>
            <a:pPr marL="0" indent="0">
              <a:buNone/>
            </a:pPr>
            <a:r>
              <a:rPr lang="en-US" sz="1800" dirty="0">
                <a:solidFill>
                  <a:srgbClr val="800000"/>
                </a:solidFill>
              </a:rPr>
              <a:t>Seismic Gaps:  </a:t>
            </a:r>
          </a:p>
          <a:p>
            <a:pPr>
              <a:spcBef>
                <a:spcPts val="0"/>
              </a:spcBef>
              <a:spcAft>
                <a:spcPts val="1200"/>
              </a:spcAft>
              <a:buFont typeface="+mj-lt"/>
              <a:buAutoNum type="arabicPeriod"/>
            </a:pPr>
            <a:r>
              <a:rPr lang="en-US" sz="1600" dirty="0"/>
              <a:t>At the contact where two tectonic plates slip past each other every section must eventually slip, as (in the long-term) none get left behind.. In the seismic gap model the "next big quake" should be expected not in the segments where recent seismicity has relieved the strain, but in the intervening gaps where the unrelieved strain is the greatest.  </a:t>
            </a:r>
          </a:p>
          <a:p>
            <a:pPr>
              <a:spcBef>
                <a:spcPts val="0"/>
              </a:spcBef>
              <a:spcAft>
                <a:spcPts val="1200"/>
              </a:spcAft>
              <a:buFont typeface="+mj-lt"/>
              <a:buAutoNum type="arabicPeriod"/>
            </a:pPr>
            <a:r>
              <a:rPr lang="en-US" sz="1600" dirty="0"/>
              <a:t>This method is based on the </a:t>
            </a:r>
            <a:r>
              <a:rPr lang="en-US" sz="1600" dirty="0">
                <a:solidFill>
                  <a:schemeClr val="tx1"/>
                </a:solidFill>
              </a:rPr>
              <a:t>Characteristic Earthquake </a:t>
            </a:r>
            <a:r>
              <a:rPr lang="en-US" sz="1600" dirty="0"/>
              <a:t>model</a:t>
            </a:r>
          </a:p>
          <a:p>
            <a:pPr>
              <a:spcBef>
                <a:spcPts val="0"/>
              </a:spcBef>
              <a:spcAft>
                <a:spcPts val="1200"/>
              </a:spcAft>
              <a:buFont typeface="+mj-lt"/>
              <a:buAutoNum type="arabicPeriod"/>
            </a:pPr>
            <a:r>
              <a:rPr lang="en-US" sz="1600" dirty="0"/>
              <a:t>This model has an intuitive appeal; it is used in long-term forecasting, and was the basis of a series of </a:t>
            </a:r>
            <a:r>
              <a:rPr lang="en-US" sz="1600" dirty="0" err="1"/>
              <a:t>circum</a:t>
            </a:r>
            <a:r>
              <a:rPr lang="en-US" sz="1600" dirty="0"/>
              <a:t>-Pacific (Pacific Rim) forecasts in 1979 and 1989—1991.</a:t>
            </a:r>
          </a:p>
          <a:p>
            <a:pPr>
              <a:spcBef>
                <a:spcPts val="0"/>
              </a:spcBef>
              <a:spcAft>
                <a:spcPts val="1200"/>
              </a:spcAft>
              <a:buFont typeface="+mj-lt"/>
              <a:buAutoNum type="arabicPeriod"/>
            </a:pPr>
            <a:r>
              <a:rPr lang="en-US" sz="1600" dirty="0"/>
              <a:t>However, systematic testing has shown that this pattern is not very predictive of the time or location of the next large earthquake</a:t>
            </a:r>
          </a:p>
          <a:p>
            <a:pPr marL="0" indent="0">
              <a:buNone/>
            </a:pPr>
            <a:endParaRPr lang="en-US" sz="1800" dirty="0"/>
          </a:p>
          <a:p>
            <a:pPr marL="0" indent="0">
              <a:buNone/>
            </a:pPr>
            <a:endParaRPr lang="en-US" sz="1800" dirty="0"/>
          </a:p>
          <a:p>
            <a:pPr marL="0" indent="0">
              <a:buNone/>
            </a:pPr>
            <a:endParaRPr lang="en-US" sz="1800" dirty="0">
              <a:solidFill>
                <a:schemeClr val="tx1"/>
              </a:solidFill>
            </a:endParaRPr>
          </a:p>
          <a:p>
            <a:pPr marL="0" indent="0">
              <a:buNone/>
            </a:pPr>
            <a:endParaRPr lang="en-US" sz="1800" dirty="0"/>
          </a:p>
        </p:txBody>
      </p:sp>
    </p:spTree>
    <p:extLst>
      <p:ext uri="{BB962C8B-B14F-4D97-AF65-F5344CB8AC3E}">
        <p14:creationId xmlns:p14="http://schemas.microsoft.com/office/powerpoint/2010/main" val="56583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Seismic Gaps</a:t>
            </a:r>
            <a:br>
              <a:rPr lang="en-US" dirty="0"/>
            </a:br>
            <a:r>
              <a:rPr lang="en-US" sz="2700" dirty="0">
                <a:solidFill>
                  <a:srgbClr val="0000FF"/>
                </a:solidFill>
              </a:rPr>
              <a:t>https://</a:t>
            </a:r>
            <a:r>
              <a:rPr lang="en-US" sz="2700" dirty="0" err="1">
                <a:solidFill>
                  <a:srgbClr val="0000FF"/>
                </a:solidFill>
              </a:rPr>
              <a:t>en.wikipedia.org</a:t>
            </a:r>
            <a:r>
              <a:rPr lang="en-US" sz="2700" dirty="0">
                <a:solidFill>
                  <a:srgbClr val="0000FF"/>
                </a:solidFill>
              </a:rPr>
              <a:t>/wiki/</a:t>
            </a:r>
            <a:r>
              <a:rPr lang="en-US" sz="2700" dirty="0" err="1">
                <a:solidFill>
                  <a:srgbClr val="0000FF"/>
                </a:solidFill>
              </a:rPr>
              <a:t>Seismic_gap</a:t>
            </a:r>
            <a:endParaRPr lang="en-US" sz="2700" dirty="0">
              <a:solidFill>
                <a:srgbClr val="0000FF"/>
              </a:solidFill>
            </a:endParaRPr>
          </a:p>
        </p:txBody>
      </p:sp>
      <p:pic>
        <p:nvPicPr>
          <p:cNvPr id="4" name="Content Placeholder 3" descr="Screen Shot 2017-02-09 at 7.46.27 PM.png"/>
          <p:cNvPicPr>
            <a:picLocks noGrp="1" noChangeAspect="1"/>
          </p:cNvPicPr>
          <p:nvPr>
            <p:ph idx="1"/>
          </p:nvPr>
        </p:nvPicPr>
        <p:blipFill>
          <a:blip r:embed="rId2">
            <a:extLst>
              <a:ext uri="{28A0092B-C50C-407E-A947-70E740481C1C}">
                <a14:useLocalDpi xmlns:a14="http://schemas.microsoft.com/office/drawing/2010/main" val="0"/>
              </a:ext>
            </a:extLst>
          </a:blip>
          <a:srcRect l="-1972" r="-1972"/>
          <a:stretch>
            <a:fillRect/>
          </a:stretch>
        </p:blipFill>
        <p:spPr/>
      </p:pic>
    </p:spTree>
    <p:extLst>
      <p:ext uri="{BB962C8B-B14F-4D97-AF65-F5344CB8AC3E}">
        <p14:creationId xmlns:p14="http://schemas.microsoft.com/office/powerpoint/2010/main" val="454770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Seismic Gaps</a:t>
            </a:r>
            <a:br>
              <a:rPr lang="en-US" dirty="0"/>
            </a:br>
            <a:r>
              <a:rPr lang="en-US" dirty="0"/>
              <a:t>McCann et al (1991)</a:t>
            </a:r>
          </a:p>
        </p:txBody>
      </p:sp>
      <p:pic>
        <p:nvPicPr>
          <p:cNvPr id="4" name="Content Placeholder 3" descr="slide_25.jpeg"/>
          <p:cNvPicPr>
            <a:picLocks noGrp="1" noChangeAspect="1"/>
          </p:cNvPicPr>
          <p:nvPr>
            <p:ph idx="1"/>
          </p:nvPr>
        </p:nvPicPr>
        <p:blipFill>
          <a:blip r:embed="rId2">
            <a:extLst>
              <a:ext uri="{28A0092B-C50C-407E-A947-70E740481C1C}">
                <a14:useLocalDpi xmlns:a14="http://schemas.microsoft.com/office/drawing/2010/main" val="0"/>
              </a:ext>
            </a:extLst>
          </a:blip>
          <a:srcRect l="-19783" r="-19783"/>
          <a:stretch>
            <a:fillRect/>
          </a:stretch>
        </p:blipFill>
        <p:spPr/>
      </p:pic>
    </p:spTree>
    <p:extLst>
      <p:ext uri="{BB962C8B-B14F-4D97-AF65-F5344CB8AC3E}">
        <p14:creationId xmlns:p14="http://schemas.microsoft.com/office/powerpoint/2010/main" val="51297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Seismic Gaps</a:t>
            </a:r>
            <a:br>
              <a:rPr lang="en-US" dirty="0"/>
            </a:br>
            <a:r>
              <a:rPr lang="en-US" sz="2200" dirty="0">
                <a:solidFill>
                  <a:srgbClr val="0000FF"/>
                </a:solidFill>
              </a:rPr>
              <a:t>https://</a:t>
            </a:r>
            <a:r>
              <a:rPr lang="en-US" sz="2200" dirty="0" err="1">
                <a:solidFill>
                  <a:srgbClr val="0000FF"/>
                </a:solidFill>
              </a:rPr>
              <a:t>www.researchgate.net</a:t>
            </a:r>
            <a:r>
              <a:rPr lang="en-US" sz="2200" dirty="0">
                <a:solidFill>
                  <a:srgbClr val="0000FF"/>
                </a:solidFill>
              </a:rPr>
              <a:t>/figure/26490475_fig1_Fig-1-Major-seismic-gaps-along-the-Pacific-coast-of-Mexico-Shaded-areas-annotated-with</a:t>
            </a:r>
          </a:p>
        </p:txBody>
      </p:sp>
      <p:pic>
        <p:nvPicPr>
          <p:cNvPr id="4" name="Content Placeholder 3" descr="Fig-1-Major-seismic-gaps-along-the-Pacific-coast-of-Mexico-Shaded-areas-annotated-with.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048" r="418"/>
          <a:stretch/>
        </p:blipFill>
        <p:spPr>
          <a:xfrm>
            <a:off x="195400" y="1600200"/>
            <a:ext cx="6284592" cy="4525963"/>
          </a:xfrm>
        </p:spPr>
      </p:pic>
      <p:sp>
        <p:nvSpPr>
          <p:cNvPr id="5" name="TextBox 4"/>
          <p:cNvSpPr txBox="1"/>
          <p:nvPr/>
        </p:nvSpPr>
        <p:spPr>
          <a:xfrm>
            <a:off x="7668505" y="2067575"/>
            <a:ext cx="1018295" cy="369332"/>
          </a:xfrm>
          <a:prstGeom prst="rect">
            <a:avLst/>
          </a:prstGeom>
          <a:noFill/>
        </p:spPr>
        <p:txBody>
          <a:bodyPr wrap="square" rtlCol="0">
            <a:spAutoFit/>
          </a:bodyPr>
          <a:lstStyle/>
          <a:p>
            <a:endParaRPr lang="en-US" dirty="0"/>
          </a:p>
        </p:txBody>
      </p:sp>
      <p:sp>
        <p:nvSpPr>
          <p:cNvPr id="6" name="TextBox 5"/>
          <p:cNvSpPr txBox="1"/>
          <p:nvPr/>
        </p:nvSpPr>
        <p:spPr>
          <a:xfrm>
            <a:off x="6610240" y="1685398"/>
            <a:ext cx="2344487" cy="4616648"/>
          </a:xfrm>
          <a:prstGeom prst="rect">
            <a:avLst/>
          </a:prstGeom>
          <a:noFill/>
        </p:spPr>
        <p:txBody>
          <a:bodyPr wrap="square" rtlCol="0">
            <a:spAutoFit/>
          </a:bodyPr>
          <a:lstStyle/>
          <a:p>
            <a:r>
              <a:rPr lang="en-US" sz="1400" dirty="0"/>
              <a:t>Fig. 1. Major seismic gaps along the Pacific coast of Mexico. Shaded areas annotated with a year are rupture zones of recent large thrust earthquakes. Thin arrows indicate the approximate rupture length of large earthquakes in 1899, 1907, 1909, and 1911. Solid arrows are vectors of the </a:t>
            </a:r>
            <a:r>
              <a:rPr lang="en-US" sz="1400" dirty="0" err="1"/>
              <a:t>Cocos</a:t>
            </a:r>
            <a:r>
              <a:rPr lang="en-US" sz="1400" dirty="0"/>
              <a:t> – NA convergence velocities according to the NUVEL 1A model (</a:t>
            </a:r>
            <a:r>
              <a:rPr lang="en-US" sz="1400" dirty="0" err="1"/>
              <a:t>DeMets</a:t>
            </a:r>
            <a:r>
              <a:rPr lang="en-US" sz="1400" dirty="0"/>
              <a:t> et al., 1994). MAT – Middle America trench. LBT mark with a thin arrow show a location of the </a:t>
            </a:r>
            <a:r>
              <a:rPr lang="en-US" sz="1400" dirty="0" err="1"/>
              <a:t>tiltmeter</a:t>
            </a:r>
            <a:r>
              <a:rPr lang="en-US" sz="1400" dirty="0"/>
              <a:t>. Annotated short lines (PA, BP, At, and Ac) are leveling profiles.  </a:t>
            </a:r>
          </a:p>
        </p:txBody>
      </p:sp>
    </p:spTree>
    <p:extLst>
      <p:ext uri="{BB962C8B-B14F-4D97-AF65-F5344CB8AC3E}">
        <p14:creationId xmlns:p14="http://schemas.microsoft.com/office/powerpoint/2010/main" val="2977881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A313B0-6035-BA48-BC3A-A1BB0769E95C}"/>
              </a:ext>
            </a:extLst>
          </p:cNvPr>
          <p:cNvPicPr>
            <a:picLocks noChangeAspect="1"/>
          </p:cNvPicPr>
          <p:nvPr/>
        </p:nvPicPr>
        <p:blipFill>
          <a:blip r:embed="rId2"/>
          <a:stretch>
            <a:fillRect/>
          </a:stretch>
        </p:blipFill>
        <p:spPr>
          <a:xfrm>
            <a:off x="285750" y="0"/>
            <a:ext cx="8572500" cy="6858000"/>
          </a:xfrm>
          <a:prstGeom prst="rect">
            <a:avLst/>
          </a:prstGeom>
        </p:spPr>
      </p:pic>
    </p:spTree>
    <p:extLst>
      <p:ext uri="{BB962C8B-B14F-4D97-AF65-F5344CB8AC3E}">
        <p14:creationId xmlns:p14="http://schemas.microsoft.com/office/powerpoint/2010/main" val="408091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Seismicity Patterns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5" name="Content Placeholder 4"/>
          <p:cNvSpPr>
            <a:spLocks noGrp="1"/>
          </p:cNvSpPr>
          <p:nvPr>
            <p:ph sz="half" idx="1"/>
          </p:nvPr>
        </p:nvSpPr>
        <p:spPr>
          <a:xfrm>
            <a:off x="457200" y="1428210"/>
            <a:ext cx="4038600" cy="4525963"/>
          </a:xfrm>
        </p:spPr>
        <p:txBody>
          <a:bodyPr>
            <a:noAutofit/>
          </a:bodyPr>
          <a:lstStyle/>
          <a:p>
            <a:pPr marL="0" indent="0">
              <a:buNone/>
            </a:pPr>
            <a:r>
              <a:rPr lang="en-US" sz="1600" dirty="0">
                <a:solidFill>
                  <a:srgbClr val="800000"/>
                </a:solidFill>
              </a:rPr>
              <a:t>M8:  </a:t>
            </a:r>
          </a:p>
          <a:p>
            <a:pPr>
              <a:spcBef>
                <a:spcPts val="0"/>
              </a:spcBef>
              <a:spcAft>
                <a:spcPts val="1200"/>
              </a:spcAft>
              <a:buFont typeface="+mj-lt"/>
              <a:buAutoNum type="arabicPeriod"/>
            </a:pPr>
            <a:r>
              <a:rPr lang="en-US" sz="1400" dirty="0"/>
              <a:t>“Various pattern analysis algorithms have been developed for predicting earthquakes. </a:t>
            </a:r>
          </a:p>
          <a:p>
            <a:pPr>
              <a:spcBef>
                <a:spcPts val="0"/>
              </a:spcBef>
              <a:spcAft>
                <a:spcPts val="1200"/>
              </a:spcAft>
              <a:buFont typeface="+mj-lt"/>
              <a:buAutoNum type="arabicPeriod"/>
            </a:pPr>
            <a:r>
              <a:rPr lang="en-US" sz="1400" dirty="0"/>
              <a:t>The most widely known is the M8 family of algorithms (including the RTP method) developed under the leadership of Vladimir </a:t>
            </a:r>
            <a:r>
              <a:rPr lang="en-US" sz="1400" dirty="0" err="1"/>
              <a:t>Keilis-Borok</a:t>
            </a:r>
            <a:r>
              <a:rPr lang="en-US" sz="1400" dirty="0"/>
              <a:t> of Russia.  M8 issues a "Time of Increased Probability" (TIP) alarms for a large earthquake of a specified magnitude upon observing certain patterns of smaller earthquakes. </a:t>
            </a:r>
          </a:p>
          <a:p>
            <a:pPr>
              <a:spcBef>
                <a:spcPts val="0"/>
              </a:spcBef>
              <a:spcAft>
                <a:spcPts val="1200"/>
              </a:spcAft>
              <a:buFont typeface="+mj-lt"/>
              <a:buAutoNum type="arabicPeriod"/>
            </a:pPr>
            <a:r>
              <a:rPr lang="en-US" sz="1400" dirty="0"/>
              <a:t>TIPs generally cover large areas (up to a thousand kilometers across) for up to five years.   </a:t>
            </a:r>
          </a:p>
          <a:p>
            <a:pPr>
              <a:spcBef>
                <a:spcPts val="0"/>
              </a:spcBef>
              <a:spcAft>
                <a:spcPts val="1200"/>
              </a:spcAft>
              <a:buFont typeface="+mj-lt"/>
              <a:buAutoNum type="arabicPeriod"/>
            </a:pPr>
            <a:r>
              <a:rPr lang="en-US" sz="1400" dirty="0"/>
              <a:t>Such large parameters have made M8 controversial, as it is hard to determine whether any hits that happen were skillfully predicted, or only the result of chance.”</a:t>
            </a:r>
          </a:p>
          <a:p>
            <a:pPr marL="0" indent="0">
              <a:buNone/>
            </a:pPr>
            <a:endParaRPr lang="en-US" sz="1600" dirty="0"/>
          </a:p>
        </p:txBody>
      </p:sp>
      <p:sp>
        <p:nvSpPr>
          <p:cNvPr id="8" name="TextBox 7"/>
          <p:cNvSpPr txBox="1"/>
          <p:nvPr/>
        </p:nvSpPr>
        <p:spPr>
          <a:xfrm>
            <a:off x="4932742" y="1449666"/>
            <a:ext cx="3866817" cy="3231654"/>
          </a:xfrm>
          <a:prstGeom prst="rect">
            <a:avLst/>
          </a:prstGeom>
          <a:noFill/>
        </p:spPr>
        <p:txBody>
          <a:bodyPr wrap="square" rtlCol="0">
            <a:spAutoFit/>
          </a:bodyPr>
          <a:lstStyle/>
          <a:p>
            <a:r>
              <a:rPr lang="en-US" sz="1600" dirty="0">
                <a:solidFill>
                  <a:srgbClr val="800000"/>
                </a:solidFill>
              </a:rPr>
              <a:t>AMR:</a:t>
            </a:r>
          </a:p>
          <a:p>
            <a:pPr marL="457200" indent="-457200">
              <a:spcAft>
                <a:spcPts val="1200"/>
              </a:spcAft>
              <a:buFont typeface="+mj-lt"/>
              <a:buAutoNum type="arabicPeriod"/>
            </a:pPr>
            <a:r>
              <a:rPr lang="en-US" sz="1400" dirty="0">
                <a:solidFill>
                  <a:srgbClr val="0000FF"/>
                </a:solidFill>
                <a:latin typeface="Helvetica Neue Light"/>
                <a:cs typeface="Helvetica Neue Light"/>
              </a:rPr>
              <a:t>“Accelerating moment release (AMR, "moment" being a measurement of seismic energy) is based on some observations that foreshock activity prior to a major earthquake not only increased, but increased at an exponential rate.</a:t>
            </a:r>
          </a:p>
          <a:p>
            <a:pPr marL="457200" indent="-457200">
              <a:spcAft>
                <a:spcPts val="1200"/>
              </a:spcAft>
              <a:buFont typeface="+mj-lt"/>
              <a:buAutoNum type="arabicPeriod"/>
            </a:pPr>
            <a:r>
              <a:rPr lang="en-US" sz="1400" dirty="0">
                <a:solidFill>
                  <a:srgbClr val="0000FF"/>
                </a:solidFill>
                <a:latin typeface="Helvetica Neue Light"/>
                <a:cs typeface="Helvetica Neue Light"/>
              </a:rPr>
              <a:t>Testing has shown that apparent AMR trends likely result from how data fitting is done[ and failing to account for spatiotemporal clustering of earthquakes.</a:t>
            </a:r>
          </a:p>
          <a:p>
            <a:pPr marL="457200" indent="-457200">
              <a:spcAft>
                <a:spcPts val="1200"/>
              </a:spcAft>
              <a:buFont typeface="+mj-lt"/>
              <a:buAutoNum type="arabicPeriod"/>
            </a:pPr>
            <a:r>
              <a:rPr lang="en-US" sz="1400" dirty="0">
                <a:solidFill>
                  <a:srgbClr val="0000FF"/>
                </a:solidFill>
                <a:latin typeface="Helvetica Neue Light"/>
                <a:cs typeface="Helvetica Neue Light"/>
              </a:rPr>
              <a:t>The AMR trends have generally not been found to be statistically significant. “</a:t>
            </a:r>
            <a:endParaRPr lang="en-US" sz="1400" dirty="0">
              <a:latin typeface="Helvetica Neue Light"/>
              <a:cs typeface="Helvetica Neue Light"/>
            </a:endParaRPr>
          </a:p>
        </p:txBody>
      </p:sp>
    </p:spTree>
    <p:extLst>
      <p:ext uri="{BB962C8B-B14F-4D97-AF65-F5344CB8AC3E}">
        <p14:creationId xmlns:p14="http://schemas.microsoft.com/office/powerpoint/2010/main" val="56583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484" y="142875"/>
            <a:ext cx="5027414" cy="5027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8291" name="Rectangle 2"/>
          <p:cNvSpPr>
            <a:spLocks/>
          </p:cNvSpPr>
          <p:nvPr/>
        </p:nvSpPr>
        <p:spPr bwMode="auto">
          <a:xfrm>
            <a:off x="401836" y="1972785"/>
            <a:ext cx="2857500" cy="3389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marL="285750" indent="-285750" algn="l">
              <a:spcAft>
                <a:spcPts val="1200"/>
              </a:spcAft>
              <a:buFont typeface="Arial" panose="020B0604020202020204" pitchFamily="34" charset="0"/>
              <a:buChar char="•"/>
            </a:pPr>
            <a:r>
              <a:rPr lang="en-US" dirty="0">
                <a:solidFill>
                  <a:srgbClr val="0619C0"/>
                </a:solidFill>
                <a:latin typeface="Helvetica Neue" charset="0"/>
                <a:cs typeface="Helvetica Neue" charset="0"/>
                <a:sym typeface="Helvetica Neue" charset="0"/>
              </a:rPr>
              <a:t>Cumulative Benioff strain prior to the El Mayor-</a:t>
            </a:r>
            <a:r>
              <a:rPr lang="en-US" dirty="0" err="1">
                <a:solidFill>
                  <a:srgbClr val="0619C0"/>
                </a:solidFill>
                <a:latin typeface="Helvetica Neue" charset="0"/>
                <a:cs typeface="Helvetica Neue" charset="0"/>
                <a:sym typeface="Helvetica Neue" charset="0"/>
              </a:rPr>
              <a:t>Cucapah</a:t>
            </a:r>
            <a:r>
              <a:rPr lang="en-US" dirty="0">
                <a:solidFill>
                  <a:srgbClr val="0619C0"/>
                </a:solidFill>
                <a:latin typeface="Helvetica Neue" charset="0"/>
                <a:cs typeface="Helvetica Neue" charset="0"/>
                <a:sym typeface="Helvetica Neue" charset="0"/>
              </a:rPr>
              <a:t> earthquake in a circular region of radius 100km centered on the epicenter.  </a:t>
            </a:r>
          </a:p>
          <a:p>
            <a:pPr marL="285750" indent="-285750" algn="l">
              <a:spcAft>
                <a:spcPts val="1200"/>
              </a:spcAft>
              <a:buFont typeface="Arial" panose="020B0604020202020204" pitchFamily="34" charset="0"/>
              <a:buChar char="•"/>
            </a:pPr>
            <a:r>
              <a:rPr lang="en-US" dirty="0">
                <a:solidFill>
                  <a:srgbClr val="0619C0"/>
                </a:solidFill>
                <a:latin typeface="Helvetica Neue" charset="0"/>
                <a:cs typeface="Helvetica Neue" charset="0"/>
                <a:sym typeface="Helvetica Neue" charset="0"/>
              </a:rPr>
              <a:t>The dashed line is the best fit AMR correlation with:</a:t>
            </a:r>
          </a:p>
        </p:txBody>
      </p:sp>
      <p:sp>
        <p:nvSpPr>
          <p:cNvPr id="268292" name="Rectangle 3"/>
          <p:cNvSpPr>
            <a:spLocks noGrp="1" noChangeArrowheads="1"/>
          </p:cNvSpPr>
          <p:nvPr>
            <p:ph type="title"/>
          </p:nvPr>
        </p:nvSpPr>
        <p:spPr>
          <a:xfrm>
            <a:off x="401836" y="232172"/>
            <a:ext cx="2857500" cy="982266"/>
          </a:xfrm>
        </p:spPr>
        <p:txBody>
          <a:bodyPr lIns="64291" tIns="32146" rIns="0" bIns="32146" anchor="b">
            <a:normAutofit fontScale="90000"/>
          </a:bodyPr>
          <a:lstStyle/>
          <a:p>
            <a:pPr eaLnBrk="1" hangingPunct="1"/>
            <a:r>
              <a:rPr lang="en-US" sz="2400" dirty="0">
                <a:latin typeface="Helvetica Neue Light" charset="0"/>
                <a:ea typeface="ヒラギノ角ゴ ProN W3" charset="0"/>
                <a:cs typeface="ヒラギノ角ゴ ProN W3" charset="0"/>
              </a:rPr>
              <a:t>Seismicity Patterns:</a:t>
            </a:r>
            <a:br>
              <a:rPr lang="en-US" sz="2400" dirty="0">
                <a:latin typeface="Helvetica Neue Light" charset="0"/>
                <a:ea typeface="ヒラギノ角ゴ ProN W3" charset="0"/>
                <a:cs typeface="ヒラギノ角ゴ ProN W3" charset="0"/>
              </a:rPr>
            </a:br>
            <a:r>
              <a:rPr lang="en-US" sz="2400" dirty="0">
                <a:latin typeface="Helvetica Neue Light" charset="0"/>
                <a:ea typeface="ヒラギノ角ゴ ProN W3" charset="0"/>
                <a:cs typeface="ヒラギノ角ゴ ProN W3" charset="0"/>
              </a:rPr>
              <a:t>Accelerating moment release (AMR)</a:t>
            </a:r>
          </a:p>
        </p:txBody>
      </p:sp>
      <p:sp>
        <p:nvSpPr>
          <p:cNvPr id="268293" name="Line 4"/>
          <p:cNvSpPr>
            <a:spLocks noChangeShapeType="1"/>
          </p:cNvSpPr>
          <p:nvPr/>
        </p:nvSpPr>
        <p:spPr bwMode="auto">
          <a:xfrm rot="10800000" flipH="1">
            <a:off x="463228"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pic>
        <p:nvPicPr>
          <p:cNvPr id="268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9" y="4624418"/>
            <a:ext cx="2437805" cy="535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97773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Notable Predictions: </a:t>
            </a:r>
            <a:r>
              <a:rPr lang="en-US" dirty="0" err="1"/>
              <a:t>Haicheng</a:t>
            </a:r>
            <a:r>
              <a:rPr lang="en-US" dirty="0"/>
              <a:t>-Tangshan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4" name="Content Placeholder 3"/>
          <p:cNvSpPr>
            <a:spLocks noGrp="1"/>
          </p:cNvSpPr>
          <p:nvPr>
            <p:ph sz="half" idx="1"/>
          </p:nvPr>
        </p:nvSpPr>
        <p:spPr/>
        <p:txBody>
          <a:bodyPr>
            <a:noAutofit/>
          </a:bodyPr>
          <a:lstStyle/>
          <a:p>
            <a:pPr marL="225425" indent="-225425">
              <a:buNone/>
            </a:pPr>
            <a:r>
              <a:rPr lang="en-US" sz="1400" dirty="0">
                <a:solidFill>
                  <a:schemeClr val="tx1"/>
                </a:solidFill>
              </a:rPr>
              <a:t>“</a:t>
            </a:r>
            <a:r>
              <a:rPr lang="en-US" sz="1400" b="1" dirty="0">
                <a:solidFill>
                  <a:schemeClr val="tx1"/>
                </a:solidFill>
              </a:rPr>
              <a:t>The M 7.3 </a:t>
            </a:r>
            <a:r>
              <a:rPr lang="en-US" sz="1400" b="1" dirty="0" err="1">
                <a:solidFill>
                  <a:schemeClr val="tx1"/>
                </a:solidFill>
              </a:rPr>
              <a:t>Haicheng</a:t>
            </a:r>
            <a:r>
              <a:rPr lang="en-US" sz="1400" b="1" dirty="0">
                <a:solidFill>
                  <a:schemeClr val="tx1"/>
                </a:solidFill>
              </a:rPr>
              <a:t> (China) earthquake </a:t>
            </a:r>
            <a:r>
              <a:rPr lang="en-US" sz="1400" b="1" dirty="0">
                <a:solidFill>
                  <a:srgbClr val="000000"/>
                </a:solidFill>
              </a:rPr>
              <a:t>of 4 February 1975 is the most widely cited "success" of earthquake prediction</a:t>
            </a:r>
          </a:p>
          <a:p>
            <a:pPr marL="225425" indent="-225425">
              <a:buNone/>
            </a:pPr>
            <a:r>
              <a:rPr lang="en-US" sz="1400" dirty="0"/>
              <a:t>The Chinese authorities issued both a medium-term prediction in June, 1974, and, following a number of foreshocks up to M 4.7 the previous day, a short-term prediction on February 4 that large earthquake might occur within one to two days. </a:t>
            </a:r>
          </a:p>
          <a:p>
            <a:pPr marL="225425" indent="-225425">
              <a:buNone/>
            </a:pPr>
            <a:r>
              <a:rPr lang="en-US" sz="1400" dirty="0"/>
              <a:t>Various measures were taken, including enforced evacuation of homes, construction of "simple outdoor structures", and showing of movies out of doors. </a:t>
            </a:r>
          </a:p>
          <a:p>
            <a:pPr marL="225425" indent="-225425">
              <a:buNone/>
            </a:pPr>
            <a:r>
              <a:rPr lang="en-US" sz="1400" dirty="0"/>
              <a:t>Although the quake, striking at 19:36, was powerful enough to destroy or badly damage about half of the homes, the "effective preventative measures taken" were said to have kept the death toll under 300. </a:t>
            </a:r>
          </a:p>
          <a:p>
            <a:pPr marL="225425" indent="-225425">
              <a:buNone/>
            </a:pPr>
            <a:r>
              <a:rPr lang="en-US" sz="1400" dirty="0"/>
              <a:t>This in a population of about 1.6 million, where otherwise tens of thousands of fatalities might have been expected.”</a:t>
            </a:r>
          </a:p>
          <a:p>
            <a:pPr marL="0" indent="0">
              <a:buNone/>
            </a:pPr>
            <a:endParaRPr lang="en-US" sz="1400" dirty="0"/>
          </a:p>
        </p:txBody>
      </p:sp>
      <p:sp>
        <p:nvSpPr>
          <p:cNvPr id="5" name="Content Placeholder 4"/>
          <p:cNvSpPr>
            <a:spLocks noGrp="1"/>
          </p:cNvSpPr>
          <p:nvPr>
            <p:ph sz="half" idx="2"/>
          </p:nvPr>
        </p:nvSpPr>
        <p:spPr/>
        <p:txBody>
          <a:bodyPr>
            <a:noAutofit/>
          </a:bodyPr>
          <a:lstStyle/>
          <a:p>
            <a:pPr marL="225425" indent="-225425">
              <a:buNone/>
            </a:pPr>
            <a:r>
              <a:rPr lang="en-US" sz="1400" dirty="0">
                <a:solidFill>
                  <a:srgbClr val="000000"/>
                </a:solidFill>
              </a:rPr>
              <a:t>“</a:t>
            </a:r>
            <a:r>
              <a:rPr lang="en-US" sz="1400" b="1" dirty="0">
                <a:solidFill>
                  <a:srgbClr val="000000"/>
                </a:solidFill>
              </a:rPr>
              <a:t>The M7.8 Tangshan earthquake occurred on Wednesday, July 28, 1976, and is believed to be the largest earthquake of the 20th century by death toll.</a:t>
            </a:r>
          </a:p>
          <a:p>
            <a:pPr marL="225425" indent="-225425">
              <a:buNone/>
            </a:pPr>
            <a:r>
              <a:rPr lang="en-US" sz="1400" dirty="0"/>
              <a:t>The epicenter of the earthquake was near Tangshan in </a:t>
            </a:r>
            <a:r>
              <a:rPr lang="en-US" sz="1400" dirty="0" err="1"/>
              <a:t>Hebei</a:t>
            </a:r>
            <a:r>
              <a:rPr lang="en-US" sz="1400" dirty="0"/>
              <a:t>, People's Republic of China, an industrial city with approximately one million inhabitants. </a:t>
            </a:r>
          </a:p>
          <a:p>
            <a:pPr marL="225425" indent="-225425">
              <a:buNone/>
            </a:pPr>
            <a:r>
              <a:rPr lang="en-US" sz="1400" dirty="0"/>
              <a:t>The number of deaths initially reported by the Chinese government was 655,000, but this number has since been stated to be around 240,000 to 255,000.</a:t>
            </a:r>
          </a:p>
          <a:p>
            <a:pPr marL="225425" indent="-225425">
              <a:buNone/>
            </a:pPr>
            <a:r>
              <a:rPr lang="en-US" sz="1400" dirty="0"/>
              <a:t>A further 164,000 people were recorded as being severely injured.</a:t>
            </a:r>
          </a:p>
          <a:p>
            <a:pPr marL="225425" indent="-225425">
              <a:buNone/>
            </a:pPr>
            <a:r>
              <a:rPr lang="en-US" sz="1400" dirty="0"/>
              <a:t>The earthquake occurred between a series of political events involving the Communist Party of China, ultimately leading to the expulsion of the ruling Gang of Four by Mao's chosen successor </a:t>
            </a:r>
            <a:r>
              <a:rPr lang="en-US" sz="1400" dirty="0" err="1"/>
              <a:t>Hua</a:t>
            </a:r>
            <a:r>
              <a:rPr lang="en-US" sz="1400" dirty="0"/>
              <a:t> </a:t>
            </a:r>
            <a:r>
              <a:rPr lang="en-US" sz="1400" dirty="0" err="1"/>
              <a:t>Guofeng</a:t>
            </a:r>
            <a:r>
              <a:rPr lang="en-US" sz="1400" dirty="0"/>
              <a:t>. </a:t>
            </a:r>
          </a:p>
          <a:p>
            <a:pPr marL="225425" indent="-225425">
              <a:buNone/>
            </a:pPr>
            <a:r>
              <a:rPr lang="en-US" sz="1400" dirty="0"/>
              <a:t>In traditional Chinese thought, natural disasters are seen as a precursor of dynastic change.”</a:t>
            </a:r>
          </a:p>
          <a:p>
            <a:pPr marL="0" indent="0">
              <a:buNone/>
            </a:pPr>
            <a:endParaRPr lang="en-US" sz="1400" dirty="0"/>
          </a:p>
        </p:txBody>
      </p:sp>
    </p:spTree>
    <p:extLst>
      <p:ext uri="{BB962C8B-B14F-4D97-AF65-F5344CB8AC3E}">
        <p14:creationId xmlns:p14="http://schemas.microsoft.com/office/powerpoint/2010/main" val="48433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4" name="Content Placeholder 3"/>
          <p:cNvSpPr>
            <a:spLocks noGrp="1"/>
          </p:cNvSpPr>
          <p:nvPr>
            <p:ph sz="half" idx="1"/>
          </p:nvPr>
        </p:nvSpPr>
        <p:spPr/>
        <p:txBody>
          <a:bodyPr>
            <a:noAutofit/>
          </a:bodyPr>
          <a:lstStyle/>
          <a:p>
            <a:pPr marL="0" indent="0">
              <a:buNone/>
            </a:pPr>
            <a:r>
              <a:rPr lang="en-US" sz="2400" dirty="0" err="1"/>
              <a:t>Haicheng</a:t>
            </a:r>
            <a:r>
              <a:rPr lang="en-US" sz="2400" dirty="0"/>
              <a:t>: A </a:t>
            </a:r>
            <a:r>
              <a:rPr lang="en-US" sz="2400"/>
              <a:t>Success Story</a:t>
            </a:r>
          </a:p>
          <a:p>
            <a:pPr marL="0" indent="0">
              <a:buNone/>
            </a:pPr>
            <a:r>
              <a:rPr lang="en-US" sz="2400" dirty="0"/>
              <a:t>Prediction vs. Forecasting</a:t>
            </a:r>
          </a:p>
          <a:p>
            <a:pPr marL="0" indent="0">
              <a:buNone/>
            </a:pPr>
            <a:r>
              <a:rPr lang="en-US" sz="2400" dirty="0"/>
              <a:t>Precursors</a:t>
            </a:r>
          </a:p>
          <a:p>
            <a:pPr marL="0" indent="0">
              <a:buNone/>
            </a:pPr>
            <a:r>
              <a:rPr lang="en-US" sz="2400" dirty="0"/>
              <a:t>Probability</a:t>
            </a:r>
          </a:p>
          <a:p>
            <a:pPr marL="0" indent="0">
              <a:buNone/>
            </a:pPr>
            <a:r>
              <a:rPr lang="en-US" sz="2400" dirty="0"/>
              <a:t>Validation and Verification</a:t>
            </a:r>
          </a:p>
          <a:p>
            <a:pPr marL="0" indent="0">
              <a:buNone/>
            </a:pPr>
            <a:r>
              <a:rPr lang="en-US" sz="2400" dirty="0"/>
              <a:t>Examples</a:t>
            </a:r>
          </a:p>
        </p:txBody>
      </p:sp>
      <p:pic>
        <p:nvPicPr>
          <p:cNvPr id="6" name="Content Placeholder 5" descr="Screen Shot 2013-11-13 at 2.53.14 PM.png"/>
          <p:cNvPicPr>
            <a:picLocks noGrp="1" noChangeAspect="1"/>
          </p:cNvPicPr>
          <p:nvPr>
            <p:ph sz="half" idx="2"/>
          </p:nvPr>
        </p:nvPicPr>
        <p:blipFill>
          <a:blip r:embed="rId2">
            <a:extLst>
              <a:ext uri="{28A0092B-C50C-407E-A947-70E740481C1C}">
                <a14:useLocalDpi xmlns:a14="http://schemas.microsoft.com/office/drawing/2010/main" val="0"/>
              </a:ext>
            </a:extLst>
          </a:blip>
          <a:srcRect t="-2989" b="-2989"/>
          <a:stretch>
            <a:fillRect/>
          </a:stretch>
        </p:blipFill>
        <p:spPr>
          <a:xfrm>
            <a:off x="4648200" y="1498140"/>
            <a:ext cx="4038600" cy="4525963"/>
          </a:xfrm>
        </p:spPr>
      </p:pic>
    </p:spTree>
    <p:extLst>
      <p:ext uri="{BB962C8B-B14F-4D97-AF65-F5344CB8AC3E}">
        <p14:creationId xmlns:p14="http://schemas.microsoft.com/office/powerpoint/2010/main" val="3438189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630" y="274638"/>
            <a:ext cx="4694182" cy="1090433"/>
          </a:xfrm>
        </p:spPr>
        <p:txBody>
          <a:bodyPr>
            <a:normAutofit fontScale="90000"/>
          </a:bodyPr>
          <a:lstStyle/>
          <a:p>
            <a:r>
              <a:rPr lang="en-US" dirty="0"/>
              <a:t>The L’Aquila Earthquake</a:t>
            </a:r>
            <a:br>
              <a:rPr lang="en-US" dirty="0"/>
            </a:br>
            <a:r>
              <a:rPr lang="en-US" sz="1600" dirty="0">
                <a:solidFill>
                  <a:srgbClr val="000000"/>
                </a:solidFill>
              </a:rPr>
              <a:t>http://</a:t>
            </a:r>
            <a:r>
              <a:rPr lang="en-US" sz="1600" dirty="0" err="1">
                <a:solidFill>
                  <a:srgbClr val="000000"/>
                </a:solidFill>
              </a:rPr>
              <a:t>en.wikipedia.org</a:t>
            </a:r>
            <a:r>
              <a:rPr lang="en-US" sz="1600" dirty="0">
                <a:solidFill>
                  <a:srgbClr val="000000"/>
                </a:solidFill>
              </a:rPr>
              <a:t>/wiki/Earthquake_prediction#CITEREFICEF2011</a:t>
            </a:r>
          </a:p>
        </p:txBody>
      </p:sp>
      <p:pic>
        <p:nvPicPr>
          <p:cNvPr id="9" name="Content Placeholder 8" descr="Screen Shot 2013-11-15 at 9.50.31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90" r="2470"/>
          <a:stretch/>
        </p:blipFill>
        <p:spPr>
          <a:xfrm>
            <a:off x="5780474" y="528470"/>
            <a:ext cx="2623169" cy="5953794"/>
          </a:xfrm>
        </p:spPr>
      </p:pic>
      <p:pic>
        <p:nvPicPr>
          <p:cNvPr id="10" name="Content Placeholder 9" descr="Screen Shot 2013-11-15 at 9.54.37 A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848" b="-4857"/>
          <a:stretch/>
        </p:blipFill>
        <p:spPr>
          <a:xfrm>
            <a:off x="457200" y="1495655"/>
            <a:ext cx="4800600" cy="3406743"/>
          </a:xfrm>
        </p:spPr>
      </p:pic>
      <p:sp>
        <p:nvSpPr>
          <p:cNvPr id="11" name="TextBox 10"/>
          <p:cNvSpPr txBox="1"/>
          <p:nvPr/>
        </p:nvSpPr>
        <p:spPr>
          <a:xfrm>
            <a:off x="457199" y="5080442"/>
            <a:ext cx="5469203" cy="1692771"/>
          </a:xfrm>
          <a:prstGeom prst="rect">
            <a:avLst/>
          </a:prstGeom>
          <a:noFill/>
        </p:spPr>
        <p:txBody>
          <a:bodyPr wrap="square" rtlCol="0">
            <a:spAutoFit/>
          </a:bodyPr>
          <a:lstStyle/>
          <a:p>
            <a:pPr marL="285750" indent="-285750">
              <a:spcAft>
                <a:spcPts val="1200"/>
              </a:spcAft>
              <a:buFont typeface="Arial"/>
              <a:buChar char="•"/>
            </a:pPr>
            <a:r>
              <a:rPr lang="en-US" sz="1400" dirty="0">
                <a:solidFill>
                  <a:srgbClr val="0000FF"/>
                </a:solidFill>
                <a:latin typeface="Helvetica Neue Light"/>
                <a:cs typeface="Helvetica Neue Light"/>
              </a:rPr>
              <a:t>It has been claimed that this conviction casts a cold chill over earthquake prediction/forecast research and that the 7 were convicted of failing to predict earthquakes</a:t>
            </a:r>
          </a:p>
          <a:p>
            <a:pPr marL="285750" indent="-285750">
              <a:spcAft>
                <a:spcPts val="1200"/>
              </a:spcAft>
              <a:buFont typeface="Arial"/>
              <a:buChar char="•"/>
            </a:pPr>
            <a:r>
              <a:rPr lang="en-US" sz="1400" dirty="0">
                <a:solidFill>
                  <a:srgbClr val="0000FF"/>
                </a:solidFill>
                <a:latin typeface="Helvetica Neue Light"/>
                <a:cs typeface="Helvetica Neue Light"/>
              </a:rPr>
              <a:t>The countervailing view is that the 7 were convicted of failing to convey the possible risk</a:t>
            </a:r>
          </a:p>
          <a:p>
            <a:pPr marL="285750" indent="-285750">
              <a:spcAft>
                <a:spcPts val="1200"/>
              </a:spcAft>
              <a:buFont typeface="Arial"/>
              <a:buChar char="•"/>
            </a:pPr>
            <a:r>
              <a:rPr lang="en-US" sz="1400" dirty="0">
                <a:solidFill>
                  <a:srgbClr val="0000FF"/>
                </a:solidFill>
                <a:latin typeface="Helvetica Neue Light"/>
                <a:cs typeface="Helvetica Neue Light"/>
              </a:rPr>
              <a:t>On appeal, 6 of the 7 had the convictions reversed</a:t>
            </a:r>
          </a:p>
        </p:txBody>
      </p:sp>
    </p:spTree>
    <p:extLst>
      <p:ext uri="{BB962C8B-B14F-4D97-AF65-F5344CB8AC3E}">
        <p14:creationId xmlns:p14="http://schemas.microsoft.com/office/powerpoint/2010/main" val="2645632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Hazards of Prediction:  The Italian Situation</a:t>
            </a:r>
            <a:br>
              <a:rPr lang="en-US" dirty="0"/>
            </a:br>
            <a:r>
              <a:rPr lang="en-US" sz="1600" dirty="0">
                <a:solidFill>
                  <a:srgbClr val="000000"/>
                </a:solidFill>
              </a:rPr>
              <a:t>http://</a:t>
            </a:r>
            <a:r>
              <a:rPr lang="en-US" sz="1600" dirty="0" err="1">
                <a:solidFill>
                  <a:srgbClr val="000000"/>
                </a:solidFill>
              </a:rPr>
              <a:t>en.wikipedia.org</a:t>
            </a:r>
            <a:r>
              <a:rPr lang="en-US" sz="1600" dirty="0">
                <a:solidFill>
                  <a:srgbClr val="000000"/>
                </a:solidFill>
              </a:rPr>
              <a:t>/wiki/Earthquake_prediction#CITEREFICEF2011</a:t>
            </a:r>
            <a:endParaRPr lang="en-US" dirty="0"/>
          </a:p>
        </p:txBody>
      </p:sp>
      <p:sp>
        <p:nvSpPr>
          <p:cNvPr id="3" name="Content Placeholder 2"/>
          <p:cNvSpPr>
            <a:spLocks noGrp="1"/>
          </p:cNvSpPr>
          <p:nvPr>
            <p:ph idx="1"/>
          </p:nvPr>
        </p:nvSpPr>
        <p:spPr>
          <a:xfrm>
            <a:off x="457200" y="1327190"/>
            <a:ext cx="8229600" cy="5082710"/>
          </a:xfrm>
        </p:spPr>
        <p:txBody>
          <a:bodyPr>
            <a:noAutofit/>
          </a:bodyPr>
          <a:lstStyle/>
          <a:p>
            <a:pPr marL="225425" indent="-225425">
              <a:spcBef>
                <a:spcPts val="0"/>
              </a:spcBef>
              <a:spcAft>
                <a:spcPts val="600"/>
              </a:spcAft>
              <a:buNone/>
            </a:pPr>
            <a:r>
              <a:rPr lang="en-US" sz="1400" dirty="0"/>
              <a:t>On 6 April 2009, the L’Aquila, Italy region was shaken by a M6.3 earthquake that collapsed many historic unreinforced buildings in the town and killed 308 persons and left 67,000 others homeless</a:t>
            </a:r>
          </a:p>
          <a:p>
            <a:pPr marL="225425" indent="-225425">
              <a:spcBef>
                <a:spcPts val="0"/>
              </a:spcBef>
              <a:spcAft>
                <a:spcPts val="600"/>
              </a:spcAft>
              <a:buNone/>
            </a:pPr>
            <a:r>
              <a:rPr lang="en-US" sz="1400" dirty="0"/>
              <a:t>This event had been </a:t>
            </a:r>
            <a:r>
              <a:rPr lang="en-US" sz="1400" dirty="0" err="1"/>
              <a:t>preceeded</a:t>
            </a:r>
            <a:r>
              <a:rPr lang="en-US" sz="1400" dirty="0"/>
              <a:t> by many swarms of small earthquakes in the months before the </a:t>
            </a:r>
            <a:r>
              <a:rPr lang="en-US" sz="1400" dirty="0" err="1"/>
              <a:t>mainshock</a:t>
            </a:r>
            <a:endParaRPr lang="en-US" sz="1400" dirty="0"/>
          </a:p>
          <a:p>
            <a:pPr marL="225425" indent="-225425">
              <a:spcBef>
                <a:spcPts val="0"/>
              </a:spcBef>
              <a:spcAft>
                <a:spcPts val="600"/>
              </a:spcAft>
              <a:buNone/>
            </a:pPr>
            <a:r>
              <a:rPr lang="en-US" sz="1400" dirty="0"/>
              <a:t>That area of Italy has had significant historic earthquakes, and the tradition in the town was that the public would sleep outside when the activity became intense</a:t>
            </a:r>
          </a:p>
          <a:p>
            <a:pPr marL="225425" indent="-225425">
              <a:spcBef>
                <a:spcPts val="0"/>
              </a:spcBef>
              <a:spcAft>
                <a:spcPts val="600"/>
              </a:spcAft>
              <a:buNone/>
            </a:pPr>
            <a:r>
              <a:rPr lang="en-US" sz="1400" dirty="0"/>
              <a:t>Soon after the </a:t>
            </a:r>
            <a:r>
              <a:rPr lang="en-US" sz="1400" dirty="0" err="1"/>
              <a:t>mainshock</a:t>
            </a:r>
            <a:r>
              <a:rPr lang="en-US" sz="1400" dirty="0"/>
              <a:t> came the further information that a laboratory technician, </a:t>
            </a:r>
            <a:r>
              <a:rPr lang="en-US" sz="1400" dirty="0" err="1"/>
              <a:t>Giampaolo</a:t>
            </a:r>
            <a:r>
              <a:rPr lang="en-US" sz="1400" dirty="0"/>
              <a:t> Giuliani, had not only predicted this earthquake, but had tried to warn the public, and had been muzzled by the Italian government.</a:t>
            </a:r>
          </a:p>
          <a:p>
            <a:pPr marL="225425" indent="-225425">
              <a:spcBef>
                <a:spcPts val="0"/>
              </a:spcBef>
              <a:spcAft>
                <a:spcPts val="600"/>
              </a:spcAft>
              <a:buNone/>
            </a:pPr>
            <a:r>
              <a:rPr lang="en-US" sz="1400" dirty="0"/>
              <a:t>He was arrested, tried, and convicted for disturbing the peace</a:t>
            </a:r>
          </a:p>
          <a:p>
            <a:pPr marL="225425" indent="-225425">
              <a:spcBef>
                <a:spcPts val="0"/>
              </a:spcBef>
              <a:spcAft>
                <a:spcPts val="600"/>
              </a:spcAft>
              <a:buNone/>
            </a:pPr>
            <a:r>
              <a:rPr lang="en-US" sz="1400" dirty="0"/>
              <a:t>In addition, a government commission had investigated the claims, thought them to be baseless, and dismissed the prediction</a:t>
            </a:r>
          </a:p>
          <a:p>
            <a:pPr marL="225425" indent="-225425">
              <a:spcBef>
                <a:spcPts val="0"/>
              </a:spcBef>
              <a:spcAft>
                <a:spcPts val="600"/>
              </a:spcAft>
              <a:buNone/>
            </a:pPr>
            <a:r>
              <a:rPr lang="en-US" sz="1400" dirty="0"/>
              <a:t>In fact, one of the 7 commissioners had even gone so far as to suggest to a reporter outside the meeting room at the press conference, that citizens in the region should relax and have a bottle of wine</a:t>
            </a:r>
          </a:p>
          <a:p>
            <a:pPr marL="225425" indent="-225425">
              <a:spcBef>
                <a:spcPts val="0"/>
              </a:spcBef>
              <a:spcAft>
                <a:spcPts val="600"/>
              </a:spcAft>
              <a:buNone/>
            </a:pPr>
            <a:r>
              <a:rPr lang="en-US" sz="1400" dirty="0"/>
              <a:t>The 7 commissioners were themselves tried for failing in their duty to warn the public of a possible disaster, they were convicted and sentenced to 6 years in prison</a:t>
            </a:r>
          </a:p>
          <a:p>
            <a:pPr marL="225425" indent="-225425">
              <a:spcBef>
                <a:spcPts val="0"/>
              </a:spcBef>
              <a:spcAft>
                <a:spcPts val="600"/>
              </a:spcAft>
              <a:buNone/>
            </a:pPr>
            <a:r>
              <a:rPr lang="en-US" sz="1400" dirty="0"/>
              <a:t>The case caused an international outcry and sensation, and their sentences were appealed.</a:t>
            </a:r>
          </a:p>
          <a:p>
            <a:pPr marL="225425" indent="-225425">
              <a:spcBef>
                <a:spcPts val="0"/>
              </a:spcBef>
              <a:spcAft>
                <a:spcPts val="600"/>
              </a:spcAft>
              <a:buNone/>
            </a:pPr>
            <a:r>
              <a:rPr lang="en-US" sz="1400" dirty="0"/>
              <a:t>6 of the 7 were eventually exonerated, the last had his sentence reduced</a:t>
            </a:r>
          </a:p>
          <a:p>
            <a:pPr marL="0" indent="0">
              <a:spcBef>
                <a:spcPts val="0"/>
              </a:spcBef>
              <a:spcAft>
                <a:spcPts val="600"/>
              </a:spcAft>
              <a:buNone/>
            </a:pPr>
            <a:endParaRPr lang="en-US" sz="1400" dirty="0"/>
          </a:p>
          <a:p>
            <a:pPr marL="0" indent="0">
              <a:buNone/>
            </a:pPr>
            <a:endParaRPr lang="en-US" sz="1400" dirty="0"/>
          </a:p>
        </p:txBody>
      </p:sp>
    </p:spTree>
    <p:extLst>
      <p:ext uri="{BB962C8B-B14F-4D97-AF65-F5344CB8AC3E}">
        <p14:creationId xmlns:p14="http://schemas.microsoft.com/office/powerpoint/2010/main" val="40888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Notable Predictions: </a:t>
            </a:r>
            <a:r>
              <a:rPr lang="en-US" dirty="0" err="1"/>
              <a:t>Parkfield</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grpSp>
        <p:nvGrpSpPr>
          <p:cNvPr id="15" name="Group 14"/>
          <p:cNvGrpSpPr/>
          <p:nvPr/>
        </p:nvGrpSpPr>
        <p:grpSpPr>
          <a:xfrm>
            <a:off x="3209138" y="1718678"/>
            <a:ext cx="5693122" cy="3402562"/>
            <a:chOff x="2562758" y="1843418"/>
            <a:chExt cx="5693122" cy="3402562"/>
          </a:xfrm>
        </p:grpSpPr>
        <p:pic>
          <p:nvPicPr>
            <p:cNvPr id="8" name="Picture 7" descr="Screen Shot 2013-11-14 at 1.40.46 PM.png"/>
            <p:cNvPicPr>
              <a:picLocks noChangeAspect="1"/>
            </p:cNvPicPr>
            <p:nvPr/>
          </p:nvPicPr>
          <p:blipFill rotWithShape="1">
            <a:blip r:embed="rId2">
              <a:extLst>
                <a:ext uri="{28A0092B-C50C-407E-A947-70E740481C1C}">
                  <a14:useLocalDpi xmlns:a14="http://schemas.microsoft.com/office/drawing/2010/main" val="0"/>
                </a:ext>
              </a:extLst>
            </a:blip>
            <a:srcRect r="3846"/>
            <a:stretch/>
          </p:blipFill>
          <p:spPr>
            <a:xfrm>
              <a:off x="2562758" y="1843418"/>
              <a:ext cx="5693122" cy="3402562"/>
            </a:xfrm>
            <a:prstGeom prst="rect">
              <a:avLst/>
            </a:prstGeom>
          </p:spPr>
        </p:pic>
        <p:sp>
          <p:nvSpPr>
            <p:cNvPr id="9" name="Oval 8"/>
            <p:cNvSpPr>
              <a:spLocks noChangeAspect="1"/>
            </p:cNvSpPr>
            <p:nvPr/>
          </p:nvSpPr>
          <p:spPr>
            <a:xfrm>
              <a:off x="3685382" y="4354646"/>
              <a:ext cx="137160" cy="13716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363562" y="4019416"/>
              <a:ext cx="137160" cy="13716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4931372" y="3638826"/>
              <a:ext cx="137160" cy="13716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5571376" y="3292256"/>
              <a:ext cx="137160" cy="13716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5927890" y="2957026"/>
              <a:ext cx="137160" cy="13716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6896744" y="2610457"/>
              <a:ext cx="137160" cy="13716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3961944" y="5397951"/>
            <a:ext cx="4468561" cy="646331"/>
          </a:xfrm>
          <a:prstGeom prst="rect">
            <a:avLst/>
          </a:prstGeom>
          <a:noFill/>
        </p:spPr>
        <p:txBody>
          <a:bodyPr wrap="none" rtlCol="0">
            <a:spAutoFit/>
          </a:bodyPr>
          <a:lstStyle/>
          <a:p>
            <a:pPr algn="ctr"/>
            <a:r>
              <a:rPr lang="en-US" dirty="0">
                <a:solidFill>
                  <a:srgbClr val="0000FF"/>
                </a:solidFill>
                <a:latin typeface="Helvetica Neue Light"/>
                <a:cs typeface="Helvetica Neue Light"/>
              </a:rPr>
              <a:t>Previous Events in:</a:t>
            </a:r>
          </a:p>
          <a:p>
            <a:pPr algn="ctr"/>
            <a:r>
              <a:rPr lang="en-US" dirty="0">
                <a:solidFill>
                  <a:srgbClr val="0000FF"/>
                </a:solidFill>
                <a:latin typeface="Helvetica Neue Light"/>
                <a:cs typeface="Helvetica Neue Light"/>
              </a:rPr>
              <a:t> 1857, 1881, 1901, 1922, 1934, and 1966</a:t>
            </a:r>
          </a:p>
        </p:txBody>
      </p:sp>
      <p:sp>
        <p:nvSpPr>
          <p:cNvPr id="18" name="TextBox 17"/>
          <p:cNvSpPr txBox="1"/>
          <p:nvPr/>
        </p:nvSpPr>
        <p:spPr>
          <a:xfrm>
            <a:off x="476259" y="2381447"/>
            <a:ext cx="2335965" cy="923330"/>
          </a:xfrm>
          <a:prstGeom prst="rect">
            <a:avLst/>
          </a:prstGeom>
          <a:noFill/>
        </p:spPr>
        <p:txBody>
          <a:bodyPr wrap="square" rtlCol="0">
            <a:spAutoFit/>
          </a:bodyPr>
          <a:lstStyle/>
          <a:p>
            <a:pPr algn="ctr"/>
            <a:r>
              <a:rPr lang="en-US" dirty="0">
                <a:solidFill>
                  <a:srgbClr val="0000FF"/>
                </a:solidFill>
                <a:latin typeface="Helvetica Neue Light"/>
                <a:cs typeface="Helvetica Neue Light"/>
              </a:rPr>
              <a:t>Most recent event occurred on September 28, 2004</a:t>
            </a:r>
          </a:p>
        </p:txBody>
      </p:sp>
      <p:pic>
        <p:nvPicPr>
          <p:cNvPr id="19" name="Picture 18" descr="535px-Parkfield_earthquake_activity_ma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47" y="3514086"/>
            <a:ext cx="2857273" cy="3204419"/>
          </a:xfrm>
          <a:prstGeom prst="rect">
            <a:avLst/>
          </a:prstGeom>
        </p:spPr>
      </p:pic>
      <p:sp>
        <p:nvSpPr>
          <p:cNvPr id="3" name="TextBox 2"/>
          <p:cNvSpPr txBox="1"/>
          <p:nvPr/>
        </p:nvSpPr>
        <p:spPr>
          <a:xfrm>
            <a:off x="5147102" y="6345382"/>
            <a:ext cx="2666862" cy="373123"/>
          </a:xfrm>
          <a:prstGeom prst="rect">
            <a:avLst/>
          </a:prstGeom>
          <a:noFill/>
        </p:spPr>
        <p:txBody>
          <a:bodyPr wrap="square" rtlCol="0">
            <a:spAutoFit/>
          </a:bodyPr>
          <a:lstStyle/>
          <a:p>
            <a:pPr algn="ctr"/>
            <a:r>
              <a:rPr lang="en-US"/>
              <a:t>2/8/2019</a:t>
            </a:r>
          </a:p>
        </p:txBody>
      </p:sp>
    </p:spTree>
    <p:extLst>
      <p:ext uri="{BB962C8B-B14F-4D97-AF65-F5344CB8AC3E}">
        <p14:creationId xmlns:p14="http://schemas.microsoft.com/office/powerpoint/2010/main" val="1719735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7 at 1.18.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513" y="1280956"/>
            <a:ext cx="6279496" cy="5577044"/>
          </a:xfrm>
          <a:prstGeom prst="rect">
            <a:avLst/>
          </a:prstGeom>
        </p:spPr>
      </p:pic>
      <p:pic>
        <p:nvPicPr>
          <p:cNvPr id="5" name="Picture 4" descr="Screen Shot 2015-10-27 at 1.21.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29" y="3698432"/>
            <a:ext cx="4243917" cy="2096994"/>
          </a:xfrm>
          <a:prstGeom prst="rect">
            <a:avLst/>
          </a:prstGeom>
        </p:spPr>
      </p:pic>
      <p:sp>
        <p:nvSpPr>
          <p:cNvPr id="6" name="TextBox 5"/>
          <p:cNvSpPr txBox="1"/>
          <p:nvPr/>
        </p:nvSpPr>
        <p:spPr>
          <a:xfrm>
            <a:off x="4741330" y="5730442"/>
            <a:ext cx="4243916" cy="369332"/>
          </a:xfrm>
          <a:prstGeom prst="rect">
            <a:avLst/>
          </a:prstGeom>
          <a:noFill/>
        </p:spPr>
        <p:txBody>
          <a:bodyPr wrap="square" rtlCol="0">
            <a:spAutoFit/>
          </a:bodyPr>
          <a:lstStyle/>
          <a:p>
            <a:pPr algn="ctr"/>
            <a:r>
              <a:rPr lang="en-US" dirty="0">
                <a:solidFill>
                  <a:srgbClr val="FF0000"/>
                </a:solidFill>
              </a:rPr>
              <a:t>A “consensus” prediction at the time</a:t>
            </a:r>
          </a:p>
        </p:txBody>
      </p:sp>
      <p:sp>
        <p:nvSpPr>
          <p:cNvPr id="2" name="TextBox 1"/>
          <p:cNvSpPr txBox="1"/>
          <p:nvPr/>
        </p:nvSpPr>
        <p:spPr>
          <a:xfrm>
            <a:off x="4222604" y="6120388"/>
            <a:ext cx="4762643" cy="338554"/>
          </a:xfrm>
          <a:prstGeom prst="rect">
            <a:avLst/>
          </a:prstGeom>
          <a:noFill/>
        </p:spPr>
        <p:txBody>
          <a:bodyPr wrap="square" rtlCol="0">
            <a:spAutoFit/>
          </a:bodyPr>
          <a:lstStyle/>
          <a:p>
            <a:pPr algn="r"/>
            <a:r>
              <a:rPr lang="en-US" sz="1600" dirty="0"/>
              <a:t>Earthquake originally predicted for 1988 +/- 5 years</a:t>
            </a:r>
          </a:p>
        </p:txBody>
      </p:sp>
      <p:sp>
        <p:nvSpPr>
          <p:cNvPr id="3" name="TextBox 2"/>
          <p:cNvSpPr txBox="1"/>
          <p:nvPr/>
        </p:nvSpPr>
        <p:spPr>
          <a:xfrm>
            <a:off x="792417" y="-10863"/>
            <a:ext cx="7500821" cy="1200329"/>
          </a:xfrm>
          <a:prstGeom prst="rect">
            <a:avLst/>
          </a:prstGeom>
          <a:noFill/>
        </p:spPr>
        <p:txBody>
          <a:bodyPr wrap="square" rtlCol="0">
            <a:spAutoFit/>
          </a:bodyPr>
          <a:lstStyle/>
          <a:p>
            <a:pPr algn="ctr"/>
            <a:r>
              <a:rPr lang="en-US" sz="4000" dirty="0">
                <a:solidFill>
                  <a:srgbClr val="FF0000"/>
                </a:solidFill>
              </a:rPr>
              <a:t>USGS Forecasts</a:t>
            </a:r>
          </a:p>
          <a:p>
            <a:pPr algn="ctr"/>
            <a:r>
              <a:rPr lang="en-US" sz="3200" dirty="0">
                <a:solidFill>
                  <a:srgbClr val="0000FF"/>
                </a:solidFill>
              </a:rPr>
              <a:t>Previous Forecasts</a:t>
            </a:r>
          </a:p>
        </p:txBody>
      </p:sp>
    </p:spTree>
    <p:extLst>
      <p:ext uri="{BB962C8B-B14F-4D97-AF65-F5344CB8AC3E}">
        <p14:creationId xmlns:p14="http://schemas.microsoft.com/office/powerpoint/2010/main" val="41872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8 at 10.31.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0"/>
            <a:ext cx="9144000" cy="4308569"/>
          </a:xfrm>
          <a:prstGeom prst="rect">
            <a:avLst/>
          </a:prstGeom>
        </p:spPr>
      </p:pic>
      <p:sp>
        <p:nvSpPr>
          <p:cNvPr id="3" name="TextBox 2"/>
          <p:cNvSpPr txBox="1"/>
          <p:nvPr/>
        </p:nvSpPr>
        <p:spPr>
          <a:xfrm>
            <a:off x="603250" y="243424"/>
            <a:ext cx="7874000" cy="954107"/>
          </a:xfrm>
          <a:prstGeom prst="rect">
            <a:avLst/>
          </a:prstGeom>
          <a:noFill/>
        </p:spPr>
        <p:txBody>
          <a:bodyPr wrap="square" rtlCol="0">
            <a:spAutoFit/>
          </a:bodyPr>
          <a:lstStyle/>
          <a:p>
            <a:pPr algn="ctr"/>
            <a:r>
              <a:rPr lang="en-US" sz="2800" dirty="0">
                <a:solidFill>
                  <a:srgbClr val="FF0000"/>
                </a:solidFill>
              </a:rPr>
              <a:t>Predicted Time of Occurrence (A. </a:t>
            </a:r>
            <a:r>
              <a:rPr lang="en-US" sz="2800" dirty="0" err="1">
                <a:solidFill>
                  <a:srgbClr val="FF0000"/>
                </a:solidFill>
              </a:rPr>
              <a:t>Lindh</a:t>
            </a:r>
            <a:r>
              <a:rPr lang="en-US" sz="2800" dirty="0">
                <a:solidFill>
                  <a:srgbClr val="FF0000"/>
                </a:solidFill>
              </a:rPr>
              <a:t>, SRL, 2005)</a:t>
            </a:r>
          </a:p>
          <a:p>
            <a:pPr algn="ctr"/>
            <a:r>
              <a:rPr lang="en-US" sz="2800" dirty="0">
                <a:solidFill>
                  <a:srgbClr val="FF0000"/>
                </a:solidFill>
              </a:rPr>
              <a:t>Actual Occurrence:  28 September, 2004</a:t>
            </a:r>
          </a:p>
        </p:txBody>
      </p:sp>
      <p:sp>
        <p:nvSpPr>
          <p:cNvPr id="4" name="TextBox 3"/>
          <p:cNvSpPr txBox="1"/>
          <p:nvPr/>
        </p:nvSpPr>
        <p:spPr>
          <a:xfrm>
            <a:off x="973667" y="5916083"/>
            <a:ext cx="7313083" cy="646331"/>
          </a:xfrm>
          <a:prstGeom prst="rect">
            <a:avLst/>
          </a:prstGeom>
          <a:noFill/>
        </p:spPr>
        <p:txBody>
          <a:bodyPr wrap="square" rtlCol="0">
            <a:spAutoFit/>
          </a:bodyPr>
          <a:lstStyle/>
          <a:p>
            <a:pPr algn="ctr"/>
            <a:r>
              <a:rPr lang="en-US" dirty="0">
                <a:solidFill>
                  <a:srgbClr val="0000FF"/>
                </a:solidFill>
              </a:rPr>
              <a:t>Various precursors predicted</a:t>
            </a:r>
          </a:p>
          <a:p>
            <a:pPr algn="ctr"/>
            <a:r>
              <a:rPr lang="en-US" dirty="0">
                <a:solidFill>
                  <a:srgbClr val="0000FF"/>
                </a:solidFill>
              </a:rPr>
              <a:t>Precursors observed:  Depends on your interpretation of events</a:t>
            </a:r>
          </a:p>
        </p:txBody>
      </p:sp>
    </p:spTree>
    <p:extLst>
      <p:ext uri="{BB962C8B-B14F-4D97-AF65-F5344CB8AC3E}">
        <p14:creationId xmlns:p14="http://schemas.microsoft.com/office/powerpoint/2010/main" val="4136584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27 at 1.39.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052"/>
            <a:ext cx="9144000" cy="5557385"/>
          </a:xfrm>
          <a:prstGeom prst="rect">
            <a:avLst/>
          </a:prstGeom>
        </p:spPr>
      </p:pic>
      <p:pic>
        <p:nvPicPr>
          <p:cNvPr id="4" name="Picture 3" descr="Screen Shot 2015-10-27 at 1.41.00 PM.png"/>
          <p:cNvPicPr>
            <a:picLocks noChangeAspect="1"/>
          </p:cNvPicPr>
          <p:nvPr/>
        </p:nvPicPr>
        <p:blipFill rotWithShape="1">
          <a:blip>
            <a:extLst>
              <a:ext uri="{28A0092B-C50C-407E-A947-70E740481C1C}">
                <a14:useLocalDpi xmlns:a14="http://schemas.microsoft.com/office/drawing/2010/main" val="0"/>
              </a:ext>
            </a:extLst>
          </a:blip>
          <a:srcRect l="1401" t="12766" r="68455" b="4018"/>
          <a:stretch/>
        </p:blipFill>
        <p:spPr>
          <a:xfrm>
            <a:off x="0" y="3566586"/>
            <a:ext cx="1640417" cy="2180166"/>
          </a:xfrm>
          <a:prstGeom prst="rect">
            <a:avLst/>
          </a:prstGeom>
        </p:spPr>
      </p:pic>
      <p:sp>
        <p:nvSpPr>
          <p:cNvPr id="6" name="TextBox 5"/>
          <p:cNvSpPr txBox="1"/>
          <p:nvPr/>
        </p:nvSpPr>
        <p:spPr>
          <a:xfrm>
            <a:off x="692405" y="5958418"/>
            <a:ext cx="7611687" cy="369332"/>
          </a:xfrm>
          <a:prstGeom prst="rect">
            <a:avLst/>
          </a:prstGeom>
          <a:noFill/>
        </p:spPr>
        <p:txBody>
          <a:bodyPr wrap="square" rtlCol="0">
            <a:spAutoFit/>
          </a:bodyPr>
          <a:lstStyle/>
          <a:p>
            <a:pPr algn="ctr"/>
            <a:r>
              <a:rPr lang="en-US" dirty="0">
                <a:solidFill>
                  <a:srgbClr val="FF0000"/>
                </a:solidFill>
              </a:rPr>
              <a:t>STEP: A “consensus” forecast at the time. Approved by CEPEC and NEPEC  </a:t>
            </a:r>
          </a:p>
        </p:txBody>
      </p:sp>
      <p:sp>
        <p:nvSpPr>
          <p:cNvPr id="7" name="TextBox 6"/>
          <p:cNvSpPr txBox="1"/>
          <p:nvPr/>
        </p:nvSpPr>
        <p:spPr>
          <a:xfrm>
            <a:off x="275167" y="6327750"/>
            <a:ext cx="8466666" cy="382083"/>
          </a:xfrm>
          <a:prstGeom prst="rect">
            <a:avLst/>
          </a:prstGeom>
          <a:noFill/>
        </p:spPr>
        <p:txBody>
          <a:bodyPr wrap="square" rtlCol="0">
            <a:spAutoFit/>
          </a:bodyPr>
          <a:lstStyle/>
          <a:p>
            <a:pPr algn="ctr"/>
            <a:r>
              <a:rPr lang="en-US" dirty="0"/>
              <a:t>Web site was built to make 24-hour forecasts of aftershocks using the STEP method</a:t>
            </a:r>
          </a:p>
        </p:txBody>
      </p:sp>
    </p:spTree>
    <p:extLst>
      <p:ext uri="{BB962C8B-B14F-4D97-AF65-F5344CB8AC3E}">
        <p14:creationId xmlns:p14="http://schemas.microsoft.com/office/powerpoint/2010/main" val="441030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7 at 1.4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418" y="136116"/>
            <a:ext cx="6503165" cy="6585768"/>
          </a:xfrm>
          <a:prstGeom prst="rect">
            <a:avLst/>
          </a:prstGeom>
        </p:spPr>
      </p:pic>
      <p:sp>
        <p:nvSpPr>
          <p:cNvPr id="5" name="TextBox 4"/>
          <p:cNvSpPr txBox="1"/>
          <p:nvPr/>
        </p:nvSpPr>
        <p:spPr>
          <a:xfrm>
            <a:off x="3968757" y="2688168"/>
            <a:ext cx="3799417" cy="369332"/>
          </a:xfrm>
          <a:prstGeom prst="rect">
            <a:avLst/>
          </a:prstGeom>
          <a:noFill/>
        </p:spPr>
        <p:txBody>
          <a:bodyPr wrap="square" rtlCol="0">
            <a:spAutoFit/>
          </a:bodyPr>
          <a:lstStyle/>
          <a:p>
            <a:pPr algn="ctr"/>
            <a:r>
              <a:rPr lang="en-US" dirty="0">
                <a:solidFill>
                  <a:srgbClr val="FF0000"/>
                </a:solidFill>
              </a:rPr>
              <a:t>Current state of STEP web site</a:t>
            </a:r>
          </a:p>
        </p:txBody>
      </p:sp>
    </p:spTree>
    <p:extLst>
      <p:ext uri="{BB962C8B-B14F-4D97-AF65-F5344CB8AC3E}">
        <p14:creationId xmlns:p14="http://schemas.microsoft.com/office/powerpoint/2010/main" val="52888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S Nepal aftershock-statistics.pdf"/>
          <p:cNvPicPr>
            <a:picLocks noChangeAspect="1"/>
          </p:cNvPicPr>
          <p:nvPr/>
        </p:nvPicPr>
        <p:blipFill rotWithShape="1">
          <a:blip r:embed="rId3">
            <a:extLst>
              <a:ext uri="{28A0092B-C50C-407E-A947-70E740481C1C}">
                <a14:useLocalDpi xmlns:a14="http://schemas.microsoft.com/office/drawing/2010/main" val="0"/>
              </a:ext>
            </a:extLst>
          </a:blip>
          <a:srcRect l="8348" t="3086" r="8174" b="10185"/>
          <a:stretch/>
        </p:blipFill>
        <p:spPr>
          <a:xfrm>
            <a:off x="666749" y="476250"/>
            <a:ext cx="4423834" cy="5947834"/>
          </a:xfrm>
          <a:prstGeom prst="rect">
            <a:avLst/>
          </a:prstGeom>
        </p:spPr>
      </p:pic>
      <p:sp>
        <p:nvSpPr>
          <p:cNvPr id="6" name="Rectangle 5"/>
          <p:cNvSpPr/>
          <p:nvPr/>
        </p:nvSpPr>
        <p:spPr>
          <a:xfrm>
            <a:off x="836083" y="3757083"/>
            <a:ext cx="4053417" cy="5080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89667" y="275169"/>
            <a:ext cx="6889749" cy="461665"/>
          </a:xfrm>
          <a:prstGeom prst="rect">
            <a:avLst/>
          </a:prstGeom>
          <a:noFill/>
        </p:spPr>
        <p:txBody>
          <a:bodyPr wrap="square" rtlCol="0">
            <a:spAutoFit/>
          </a:bodyPr>
          <a:lstStyle/>
          <a:p>
            <a:pPr algn="ctr"/>
            <a:r>
              <a:rPr lang="en-US" sz="2400" dirty="0">
                <a:solidFill>
                  <a:srgbClr val="FF0000"/>
                </a:solidFill>
              </a:rPr>
              <a:t>Forecast for Nepal Aftershocks Made on May 8, 2015</a:t>
            </a:r>
          </a:p>
        </p:txBody>
      </p:sp>
      <p:sp>
        <p:nvSpPr>
          <p:cNvPr id="8" name="TextBox 7"/>
          <p:cNvSpPr txBox="1"/>
          <p:nvPr/>
        </p:nvSpPr>
        <p:spPr>
          <a:xfrm>
            <a:off x="5090583" y="1840416"/>
            <a:ext cx="3873499" cy="3385542"/>
          </a:xfrm>
          <a:prstGeom prst="rect">
            <a:avLst/>
          </a:prstGeom>
          <a:noFill/>
          <a:ln>
            <a:solidFill>
              <a:srgbClr val="0000FF"/>
            </a:solidFill>
          </a:ln>
        </p:spPr>
        <p:txBody>
          <a:bodyPr wrap="square" rtlCol="0">
            <a:spAutoFit/>
          </a:bodyPr>
          <a:lstStyle/>
          <a:p>
            <a:pPr algn="ctr"/>
            <a:r>
              <a:rPr lang="en-US" dirty="0">
                <a:solidFill>
                  <a:srgbClr val="FF0000"/>
                </a:solidFill>
              </a:rPr>
              <a:t>A “consensus” method using</a:t>
            </a:r>
          </a:p>
          <a:p>
            <a:pPr algn="ctr"/>
            <a:r>
              <a:rPr lang="en-US" dirty="0">
                <a:solidFill>
                  <a:srgbClr val="FF0000"/>
                </a:solidFill>
              </a:rPr>
              <a:t> </a:t>
            </a:r>
            <a:r>
              <a:rPr lang="en-US" dirty="0" err="1">
                <a:solidFill>
                  <a:srgbClr val="FF0000"/>
                </a:solidFill>
              </a:rPr>
              <a:t>Reasenberg</a:t>
            </a:r>
            <a:r>
              <a:rPr lang="en-US" dirty="0">
                <a:solidFill>
                  <a:srgbClr val="FF0000"/>
                </a:solidFill>
              </a:rPr>
              <a:t> and Jones 1989</a:t>
            </a:r>
          </a:p>
          <a:p>
            <a:pPr algn="ctr"/>
            <a:endParaRPr lang="en-US" dirty="0">
              <a:solidFill>
                <a:srgbClr val="FF0000"/>
              </a:solidFill>
            </a:endParaRPr>
          </a:p>
          <a:p>
            <a:pPr algn="ctr"/>
            <a:r>
              <a:rPr lang="en-US" sz="1600" dirty="0">
                <a:solidFill>
                  <a:srgbClr val="0000FF"/>
                </a:solidFill>
              </a:rPr>
              <a:t>Forecast made by USGS on May 8, 2015 at the request of USAID</a:t>
            </a:r>
          </a:p>
          <a:p>
            <a:pPr algn="ctr"/>
            <a:endParaRPr lang="en-US" sz="1600" dirty="0">
              <a:solidFill>
                <a:srgbClr val="0000FF"/>
              </a:solidFill>
            </a:endParaRPr>
          </a:p>
          <a:p>
            <a:pPr algn="ctr"/>
            <a:r>
              <a:rPr lang="en-US" sz="1600" dirty="0">
                <a:solidFill>
                  <a:srgbClr val="0000FF"/>
                </a:solidFill>
              </a:rPr>
              <a:t>99.6% probability of non-occurrence for M&gt;7 during the week of May 8-14</a:t>
            </a:r>
          </a:p>
          <a:p>
            <a:pPr algn="ctr"/>
            <a:endParaRPr lang="en-US" sz="1600" dirty="0">
              <a:solidFill>
                <a:srgbClr val="0000FF"/>
              </a:solidFill>
            </a:endParaRPr>
          </a:p>
          <a:p>
            <a:pPr algn="ctr"/>
            <a:r>
              <a:rPr lang="en-US" sz="1600" dirty="0">
                <a:solidFill>
                  <a:srgbClr val="0000FF"/>
                </a:solidFill>
              </a:rPr>
              <a:t>M7.3 aftershock occurred on May 12</a:t>
            </a:r>
          </a:p>
          <a:p>
            <a:pPr algn="ctr"/>
            <a:endParaRPr lang="en-US" sz="1600" dirty="0">
              <a:solidFill>
                <a:srgbClr val="0000FF"/>
              </a:solidFill>
            </a:endParaRPr>
          </a:p>
          <a:p>
            <a:pPr algn="ctr"/>
            <a:r>
              <a:rPr lang="en-US" sz="1600" dirty="0">
                <a:solidFill>
                  <a:srgbClr val="0000FF"/>
                </a:solidFill>
              </a:rPr>
              <a:t>280 deaths, 3500+ injuries</a:t>
            </a:r>
          </a:p>
          <a:p>
            <a:pPr algn="ctr"/>
            <a:r>
              <a:rPr lang="en-US" sz="1600" dirty="0">
                <a:solidFill>
                  <a:srgbClr val="0000FF"/>
                </a:solidFill>
              </a:rPr>
              <a:t>(per </a:t>
            </a:r>
            <a:r>
              <a:rPr lang="en-US" sz="1600" dirty="0" err="1">
                <a:solidFill>
                  <a:srgbClr val="0000FF"/>
                </a:solidFill>
              </a:rPr>
              <a:t>wikipedia</a:t>
            </a:r>
            <a:r>
              <a:rPr lang="en-US" sz="1600" dirty="0">
                <a:solidFill>
                  <a:srgbClr val="0000FF"/>
                </a:solidFill>
              </a:rPr>
              <a:t>)</a:t>
            </a:r>
          </a:p>
        </p:txBody>
      </p:sp>
    </p:spTree>
    <p:extLst>
      <p:ext uri="{BB962C8B-B14F-4D97-AF65-F5344CB8AC3E}">
        <p14:creationId xmlns:p14="http://schemas.microsoft.com/office/powerpoint/2010/main" val="3677746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ecast Summary WG 2007_Page_1.jpg"/>
          <p:cNvPicPr>
            <a:picLocks noChangeAspect="1"/>
          </p:cNvPicPr>
          <p:nvPr/>
        </p:nvPicPr>
        <p:blipFill>
          <a:blip r:embed="rId3" cstate="print"/>
          <a:stretch>
            <a:fillRect/>
          </a:stretch>
        </p:blipFill>
        <p:spPr>
          <a:xfrm>
            <a:off x="3710940" y="167640"/>
            <a:ext cx="5052060" cy="6537960"/>
          </a:xfrm>
          <a:prstGeom prst="rect">
            <a:avLst/>
          </a:prstGeom>
        </p:spPr>
      </p:pic>
      <p:sp>
        <p:nvSpPr>
          <p:cNvPr id="3" name="TextBox 2"/>
          <p:cNvSpPr txBox="1"/>
          <p:nvPr/>
        </p:nvSpPr>
        <p:spPr>
          <a:xfrm>
            <a:off x="267729" y="167640"/>
            <a:ext cx="3352800" cy="5970866"/>
          </a:xfrm>
          <a:prstGeom prst="rect">
            <a:avLst/>
          </a:prstGeom>
          <a:noFill/>
        </p:spPr>
        <p:txBody>
          <a:bodyPr wrap="square" rtlCol="0">
            <a:spAutoFit/>
          </a:bodyPr>
          <a:lstStyle/>
          <a:p>
            <a:r>
              <a:rPr lang="en-US" sz="2400" dirty="0">
                <a:solidFill>
                  <a:srgbClr val="FF0000"/>
                </a:solidFill>
                <a:latin typeface="Helvetica Neue Light"/>
                <a:cs typeface="Helvetica Neue Light"/>
              </a:rPr>
              <a:t>California:</a:t>
            </a:r>
          </a:p>
          <a:p>
            <a:r>
              <a:rPr lang="en-US" sz="2400" dirty="0">
                <a:solidFill>
                  <a:srgbClr val="FF0000"/>
                </a:solidFill>
                <a:latin typeface="Helvetica Neue Light"/>
                <a:cs typeface="Helvetica Neue Light"/>
              </a:rPr>
              <a:t>The Official Forecast</a:t>
            </a:r>
          </a:p>
          <a:p>
            <a:r>
              <a:rPr lang="en-US" sz="1600" dirty="0">
                <a:solidFill>
                  <a:srgbClr val="800000"/>
                </a:solidFill>
                <a:latin typeface="Helvetica Neue Light"/>
                <a:cs typeface="Helvetica Neue Light"/>
              </a:rPr>
              <a:t>http://</a:t>
            </a:r>
            <a:r>
              <a:rPr lang="en-US" sz="1600" dirty="0" err="1">
                <a:solidFill>
                  <a:srgbClr val="800000"/>
                </a:solidFill>
                <a:latin typeface="Helvetica Neue Light"/>
                <a:cs typeface="Helvetica Neue Light"/>
              </a:rPr>
              <a:t>wgcep.org</a:t>
            </a:r>
            <a:r>
              <a:rPr lang="en-US" sz="1600" dirty="0">
                <a:solidFill>
                  <a:srgbClr val="800000"/>
                </a:solidFill>
                <a:latin typeface="Helvetica Neue Light"/>
                <a:cs typeface="Helvetica Neue Light"/>
              </a:rPr>
              <a:t>/</a:t>
            </a:r>
          </a:p>
          <a:p>
            <a:endParaRPr lang="en-US" sz="2400" dirty="0">
              <a:solidFill>
                <a:srgbClr val="FF0000"/>
              </a:solidFill>
              <a:latin typeface="Helvetica Neue Light"/>
              <a:cs typeface="Helvetica Neue Light"/>
            </a:endParaRPr>
          </a:p>
          <a:p>
            <a:r>
              <a:rPr lang="en-US" dirty="0">
                <a:solidFill>
                  <a:srgbClr val="0000FF"/>
                </a:solidFill>
                <a:latin typeface="Helvetica Neue Light"/>
                <a:cs typeface="Helvetica Neue Light"/>
              </a:rPr>
              <a:t>Working Group on California Earthquake Probabilities 2007</a:t>
            </a:r>
          </a:p>
          <a:p>
            <a:endParaRPr lang="en-US" sz="1600" dirty="0">
              <a:solidFill>
                <a:srgbClr val="006600"/>
              </a:solidFill>
            </a:endParaRPr>
          </a:p>
          <a:p>
            <a:r>
              <a:rPr lang="en-US" dirty="0">
                <a:solidFill>
                  <a:srgbClr val="800000"/>
                </a:solidFill>
                <a:latin typeface="Helvetica Neue Light"/>
                <a:cs typeface="Helvetica Neue Light"/>
              </a:rPr>
              <a:t>Method requires many tens of scientists over  ~4 years to produce a single  30 year forecast.  </a:t>
            </a:r>
          </a:p>
          <a:p>
            <a:endParaRPr lang="en-US" dirty="0">
              <a:solidFill>
                <a:srgbClr val="800000"/>
              </a:solidFill>
              <a:latin typeface="Helvetica Neue Light"/>
              <a:cs typeface="Helvetica Neue Light"/>
            </a:endParaRPr>
          </a:p>
          <a:p>
            <a:r>
              <a:rPr lang="en-US" dirty="0">
                <a:solidFill>
                  <a:srgbClr val="800000"/>
                </a:solidFill>
                <a:latin typeface="Helvetica Neue Light"/>
                <a:cs typeface="Helvetica Neue Light"/>
              </a:rPr>
              <a:t>Approx. 2000 model parameters whose values are set using “expert opinion”.</a:t>
            </a:r>
          </a:p>
          <a:p>
            <a:endParaRPr lang="en-US" dirty="0">
              <a:solidFill>
                <a:srgbClr val="800000"/>
              </a:solidFill>
              <a:latin typeface="Helvetica Neue Light"/>
              <a:cs typeface="Helvetica Neue Light"/>
            </a:endParaRPr>
          </a:p>
          <a:p>
            <a:r>
              <a:rPr lang="en-US" dirty="0">
                <a:solidFill>
                  <a:srgbClr val="800000"/>
                </a:solidFill>
                <a:latin typeface="Helvetica Neue Light"/>
                <a:cs typeface="Helvetica Neue Light"/>
              </a:rPr>
              <a:t>Method cannot be automated (because it uses expert opinion) so the  forecast cannot be </a:t>
            </a:r>
            <a:r>
              <a:rPr lang="en-US" dirty="0" err="1">
                <a:solidFill>
                  <a:srgbClr val="800000"/>
                </a:solidFill>
                <a:latin typeface="Helvetica Neue Light"/>
                <a:cs typeface="Helvetica Neue Light"/>
              </a:rPr>
              <a:t>backtested</a:t>
            </a:r>
            <a:r>
              <a:rPr lang="en-US" dirty="0">
                <a:solidFill>
                  <a:srgbClr val="800000"/>
                </a:solidFill>
                <a:latin typeface="Helvetica Neue Light"/>
                <a:cs typeface="Helvetica Neue Light"/>
              </a:rPr>
              <a:t>.</a:t>
            </a:r>
            <a:endParaRPr lang="en-US" dirty="0">
              <a:solidFill>
                <a:srgbClr val="006600"/>
              </a:solidFill>
              <a:latin typeface="Helvetica Neue Light"/>
              <a:cs typeface="Helvetica Neue Light"/>
            </a:endParaRPr>
          </a:p>
        </p:txBody>
      </p:sp>
    </p:spTree>
    <p:extLst>
      <p:ext uri="{BB962C8B-B14F-4D97-AF65-F5344CB8AC3E}">
        <p14:creationId xmlns:p14="http://schemas.microsoft.com/office/powerpoint/2010/main" val="1025336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7 at 2.0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500"/>
            <a:ext cx="9144000" cy="4696844"/>
          </a:xfrm>
          <a:prstGeom prst="rect">
            <a:avLst/>
          </a:prstGeom>
        </p:spPr>
      </p:pic>
      <p:sp>
        <p:nvSpPr>
          <p:cNvPr id="5" name="TextBox 4"/>
          <p:cNvSpPr txBox="1"/>
          <p:nvPr/>
        </p:nvSpPr>
        <p:spPr>
          <a:xfrm>
            <a:off x="2084917" y="306921"/>
            <a:ext cx="4847166" cy="523220"/>
          </a:xfrm>
          <a:prstGeom prst="rect">
            <a:avLst/>
          </a:prstGeom>
          <a:noFill/>
        </p:spPr>
        <p:txBody>
          <a:bodyPr wrap="square" rtlCol="0">
            <a:spAutoFit/>
          </a:bodyPr>
          <a:lstStyle/>
          <a:p>
            <a:pPr algn="ctr"/>
            <a:r>
              <a:rPr lang="en-US" sz="2800" dirty="0">
                <a:solidFill>
                  <a:srgbClr val="FF0000"/>
                </a:solidFill>
              </a:rPr>
              <a:t>The New “Consensus” Forecast</a:t>
            </a:r>
          </a:p>
        </p:txBody>
      </p:sp>
      <p:sp>
        <p:nvSpPr>
          <p:cNvPr id="2" name="TextBox 1"/>
          <p:cNvSpPr txBox="1"/>
          <p:nvPr/>
        </p:nvSpPr>
        <p:spPr>
          <a:xfrm>
            <a:off x="1400297" y="6100825"/>
            <a:ext cx="6285059" cy="369332"/>
          </a:xfrm>
          <a:prstGeom prst="rect">
            <a:avLst/>
          </a:prstGeom>
          <a:noFill/>
        </p:spPr>
        <p:txBody>
          <a:bodyPr wrap="square" rtlCol="0">
            <a:spAutoFit/>
          </a:bodyPr>
          <a:lstStyle/>
          <a:p>
            <a:pPr algn="ctr"/>
            <a:r>
              <a:rPr lang="en-US" dirty="0">
                <a:solidFill>
                  <a:srgbClr val="0000FF"/>
                </a:solidFill>
              </a:rPr>
              <a:t>18 Authors.  Official California forecast.  Not tested in CSEP.</a:t>
            </a:r>
          </a:p>
        </p:txBody>
      </p:sp>
    </p:spTree>
    <p:extLst>
      <p:ext uri="{BB962C8B-B14F-4D97-AF65-F5344CB8AC3E}">
        <p14:creationId xmlns:p14="http://schemas.microsoft.com/office/powerpoint/2010/main" val="39455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63A5-C47D-A040-82BF-4482477A3BAB}"/>
              </a:ext>
            </a:extLst>
          </p:cNvPr>
          <p:cNvSpPr>
            <a:spLocks noGrp="1"/>
          </p:cNvSpPr>
          <p:nvPr>
            <p:ph type="title"/>
          </p:nvPr>
        </p:nvSpPr>
        <p:spPr/>
        <p:txBody>
          <a:bodyPr>
            <a:normAutofit/>
          </a:bodyPr>
          <a:lstStyle/>
          <a:p>
            <a:r>
              <a:rPr lang="en-US" dirty="0"/>
              <a:t>A Successful Earthquake Prediction:</a:t>
            </a:r>
            <a:br>
              <a:rPr lang="en-US" dirty="0"/>
            </a:br>
            <a:r>
              <a:rPr lang="en-US" sz="2700" dirty="0">
                <a:solidFill>
                  <a:srgbClr val="0619C0"/>
                </a:solidFill>
              </a:rPr>
              <a:t>The </a:t>
            </a:r>
            <a:r>
              <a:rPr lang="en-US" sz="2700" dirty="0" err="1">
                <a:solidFill>
                  <a:srgbClr val="0619C0"/>
                </a:solidFill>
              </a:rPr>
              <a:t>Haicheng</a:t>
            </a:r>
            <a:r>
              <a:rPr lang="en-US" sz="2700" dirty="0">
                <a:solidFill>
                  <a:srgbClr val="0619C0"/>
                </a:solidFill>
              </a:rPr>
              <a:t>, China Earthquake of 2/4/1975</a:t>
            </a:r>
          </a:p>
        </p:txBody>
      </p:sp>
      <p:pic>
        <p:nvPicPr>
          <p:cNvPr id="4" name="Picture 3">
            <a:extLst>
              <a:ext uri="{FF2B5EF4-FFF2-40B4-BE49-F238E27FC236}">
                <a16:creationId xmlns:a16="http://schemas.microsoft.com/office/drawing/2014/main" id="{0346D3D6-24BE-0F46-8B00-170618233D47}"/>
              </a:ext>
            </a:extLst>
          </p:cNvPr>
          <p:cNvPicPr>
            <a:picLocks noChangeAspect="1"/>
          </p:cNvPicPr>
          <p:nvPr/>
        </p:nvPicPr>
        <p:blipFill>
          <a:blip r:embed="rId2"/>
          <a:stretch>
            <a:fillRect/>
          </a:stretch>
        </p:blipFill>
        <p:spPr>
          <a:xfrm>
            <a:off x="5714448" y="1417638"/>
            <a:ext cx="2972352" cy="5342709"/>
          </a:xfrm>
          <a:prstGeom prst="rect">
            <a:avLst/>
          </a:prstGeom>
        </p:spPr>
      </p:pic>
      <p:sp>
        <p:nvSpPr>
          <p:cNvPr id="5" name="TextBox 4">
            <a:extLst>
              <a:ext uri="{FF2B5EF4-FFF2-40B4-BE49-F238E27FC236}">
                <a16:creationId xmlns:a16="http://schemas.microsoft.com/office/drawing/2014/main" id="{3A4AB262-87D5-EF4D-B425-EFAE424FFAE5}"/>
              </a:ext>
            </a:extLst>
          </p:cNvPr>
          <p:cNvSpPr txBox="1"/>
          <p:nvPr/>
        </p:nvSpPr>
        <p:spPr>
          <a:xfrm>
            <a:off x="583475" y="1846217"/>
            <a:ext cx="4685212" cy="317009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rgbClr val="0619C0"/>
                </a:solidFill>
              </a:rPr>
              <a:t>The 1975 </a:t>
            </a:r>
            <a:r>
              <a:rPr lang="en-US" dirty="0" err="1">
                <a:solidFill>
                  <a:srgbClr val="0619C0"/>
                </a:solidFill>
              </a:rPr>
              <a:t>Haicheng</a:t>
            </a:r>
            <a:r>
              <a:rPr lang="en-US" dirty="0">
                <a:solidFill>
                  <a:srgbClr val="0619C0"/>
                </a:solidFill>
              </a:rPr>
              <a:t> earthquake hit </a:t>
            </a:r>
            <a:r>
              <a:rPr lang="en-US" dirty="0" err="1">
                <a:solidFill>
                  <a:srgbClr val="0619C0"/>
                </a:solidFill>
              </a:rPr>
              <a:t>Haicheng</a:t>
            </a:r>
            <a:r>
              <a:rPr lang="en-US" dirty="0">
                <a:solidFill>
                  <a:srgbClr val="0619C0"/>
                </a:solidFill>
              </a:rPr>
              <a:t>, Liaoning in China at 19:36 CST on February 4. </a:t>
            </a:r>
          </a:p>
          <a:p>
            <a:pPr marL="285750" indent="-285750">
              <a:spcAft>
                <a:spcPts val="1200"/>
              </a:spcAft>
              <a:buFont typeface="Arial" panose="020B0604020202020204" pitchFamily="34" charset="0"/>
              <a:buChar char="•"/>
            </a:pPr>
            <a:r>
              <a:rPr lang="en-US" dirty="0">
                <a:solidFill>
                  <a:srgbClr val="0619C0"/>
                </a:solidFill>
              </a:rPr>
              <a:t>This earthquake had an </a:t>
            </a:r>
            <a:r>
              <a:rPr lang="en-US" dirty="0" err="1">
                <a:solidFill>
                  <a:srgbClr val="0619C0"/>
                </a:solidFill>
              </a:rPr>
              <a:t>Ms</a:t>
            </a:r>
            <a:r>
              <a:rPr lang="en-US" dirty="0">
                <a:solidFill>
                  <a:srgbClr val="0619C0"/>
                </a:solidFill>
              </a:rPr>
              <a:t> magnitude of 7.5, which is associated with total destruction of infrastructure and property.</a:t>
            </a:r>
          </a:p>
          <a:p>
            <a:pPr marL="285750" indent="-285750">
              <a:spcAft>
                <a:spcPts val="1200"/>
              </a:spcAft>
              <a:buFont typeface="Arial" panose="020B0604020202020204" pitchFamily="34" charset="0"/>
              <a:buChar char="•"/>
            </a:pPr>
            <a:r>
              <a:rPr lang="en-US" dirty="0" err="1">
                <a:solidFill>
                  <a:srgbClr val="0619C0"/>
                </a:solidFill>
              </a:rPr>
              <a:t>Haicheng</a:t>
            </a:r>
            <a:r>
              <a:rPr lang="en-US" dirty="0">
                <a:solidFill>
                  <a:srgbClr val="0619C0"/>
                </a:solidFill>
              </a:rPr>
              <a:t> had approximately 1 million residents at the time of the earthquake, which is known for being one of the few earthquakes to be successfully predicted throughout history.</a:t>
            </a:r>
          </a:p>
        </p:txBody>
      </p:sp>
      <p:sp>
        <p:nvSpPr>
          <p:cNvPr id="3" name="TextBox 2">
            <a:extLst>
              <a:ext uri="{FF2B5EF4-FFF2-40B4-BE49-F238E27FC236}">
                <a16:creationId xmlns:a16="http://schemas.microsoft.com/office/drawing/2014/main" id="{EAB51F3B-20F3-934D-BDE3-A6CBAB0B3B3F}"/>
              </a:ext>
            </a:extLst>
          </p:cNvPr>
          <p:cNvSpPr txBox="1"/>
          <p:nvPr/>
        </p:nvSpPr>
        <p:spPr>
          <a:xfrm>
            <a:off x="296091" y="5608320"/>
            <a:ext cx="5303520" cy="338554"/>
          </a:xfrm>
          <a:prstGeom prst="rect">
            <a:avLst/>
          </a:prstGeom>
          <a:noFill/>
        </p:spPr>
        <p:txBody>
          <a:bodyPr wrap="square" rtlCol="0">
            <a:spAutoFit/>
          </a:bodyPr>
          <a:lstStyle/>
          <a:p>
            <a:pPr algn="ctr"/>
            <a:r>
              <a:rPr lang="en-US" sz="1600" dirty="0"/>
              <a:t>https://</a:t>
            </a:r>
            <a:r>
              <a:rPr lang="en-US" sz="1600" dirty="0" err="1"/>
              <a:t>en.wikipedia.org</a:t>
            </a:r>
            <a:r>
              <a:rPr lang="en-US" sz="1600" dirty="0"/>
              <a:t>/wiki/1975_Haicheng_earthquake</a:t>
            </a:r>
          </a:p>
        </p:txBody>
      </p:sp>
    </p:spTree>
    <p:extLst>
      <p:ext uri="{BB962C8B-B14F-4D97-AF65-F5344CB8AC3E}">
        <p14:creationId xmlns:p14="http://schemas.microsoft.com/office/powerpoint/2010/main" val="2036519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Cal2-overview-r=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400" y="0"/>
            <a:ext cx="12700000" cy="7620000"/>
          </a:xfrm>
          <a:prstGeom prst="rect">
            <a:avLst/>
          </a:prstGeom>
        </p:spPr>
      </p:pic>
      <p:grpSp>
        <p:nvGrpSpPr>
          <p:cNvPr id="5" name="Group 20"/>
          <p:cNvGrpSpPr/>
          <p:nvPr/>
        </p:nvGrpSpPr>
        <p:grpSpPr>
          <a:xfrm>
            <a:off x="406400" y="5702300"/>
            <a:ext cx="3790950" cy="870010"/>
            <a:chOff x="406400" y="5702300"/>
            <a:chExt cx="3790950" cy="870010"/>
          </a:xfrm>
        </p:grpSpPr>
        <p:grpSp>
          <p:nvGrpSpPr>
            <p:cNvPr id="10" name="Group 19"/>
            <p:cNvGrpSpPr/>
            <p:nvPr/>
          </p:nvGrpSpPr>
          <p:grpSpPr>
            <a:xfrm>
              <a:off x="406400" y="5702300"/>
              <a:ext cx="3790950" cy="641410"/>
              <a:chOff x="406400" y="5702300"/>
              <a:chExt cx="3790950" cy="641410"/>
            </a:xfrm>
          </p:grpSpPr>
          <p:grpSp>
            <p:nvGrpSpPr>
              <p:cNvPr id="12" name="Group 4"/>
              <p:cNvGrpSpPr/>
              <p:nvPr/>
            </p:nvGrpSpPr>
            <p:grpSpPr>
              <a:xfrm>
                <a:off x="406400" y="5943600"/>
                <a:ext cx="3790950" cy="400110"/>
                <a:chOff x="400050" y="5943600"/>
                <a:chExt cx="3790950" cy="400110"/>
              </a:xfrm>
            </p:grpSpPr>
            <p:sp>
              <p:nvSpPr>
                <p:cNvPr id="3" name="TextBox 2"/>
                <p:cNvSpPr txBox="1"/>
                <p:nvPr/>
              </p:nvSpPr>
              <p:spPr>
                <a:xfrm>
                  <a:off x="400050" y="5943600"/>
                  <a:ext cx="457200" cy="400110"/>
                </a:xfrm>
                <a:prstGeom prst="rect">
                  <a:avLst/>
                </a:prstGeom>
                <a:solidFill>
                  <a:srgbClr val="FFFFFF"/>
                </a:solidFill>
                <a:ln>
                  <a:noFill/>
                </a:ln>
              </p:spPr>
              <p:txBody>
                <a:bodyPr wrap="square" rtlCol="0">
                  <a:spAutoFit/>
                </a:bodyPr>
                <a:lstStyle/>
                <a:p>
                  <a:r>
                    <a:rPr lang="en-US" dirty="0">
                      <a:solidFill>
                        <a:schemeClr val="bg2"/>
                      </a:solidFill>
                    </a:rPr>
                    <a:t>0</a:t>
                  </a:r>
                </a:p>
              </p:txBody>
            </p:sp>
            <p:sp>
              <p:nvSpPr>
                <p:cNvPr id="6" name="TextBox 5"/>
                <p:cNvSpPr txBox="1"/>
                <p:nvPr/>
              </p:nvSpPr>
              <p:spPr>
                <a:xfrm>
                  <a:off x="1108075" y="5943600"/>
                  <a:ext cx="762000" cy="400110"/>
                </a:xfrm>
                <a:prstGeom prst="rect">
                  <a:avLst/>
                </a:prstGeom>
                <a:solidFill>
                  <a:srgbClr val="FFFFFF"/>
                </a:solidFill>
                <a:ln>
                  <a:noFill/>
                </a:ln>
              </p:spPr>
              <p:txBody>
                <a:bodyPr wrap="square" rtlCol="0">
                  <a:spAutoFit/>
                </a:bodyPr>
                <a:lstStyle/>
                <a:p>
                  <a:r>
                    <a:rPr lang="en-US" dirty="0">
                      <a:solidFill>
                        <a:schemeClr val="bg2"/>
                      </a:solidFill>
                    </a:rPr>
                    <a:t>10</a:t>
                  </a:r>
                </a:p>
              </p:txBody>
            </p:sp>
            <p:sp>
              <p:nvSpPr>
                <p:cNvPr id="7" name="TextBox 6"/>
                <p:cNvSpPr txBox="1"/>
                <p:nvPr/>
              </p:nvSpPr>
              <p:spPr>
                <a:xfrm>
                  <a:off x="1892300" y="5943600"/>
                  <a:ext cx="762000" cy="400110"/>
                </a:xfrm>
                <a:prstGeom prst="rect">
                  <a:avLst/>
                </a:prstGeom>
                <a:solidFill>
                  <a:srgbClr val="FFFFFF"/>
                </a:solidFill>
                <a:ln>
                  <a:noFill/>
                </a:ln>
              </p:spPr>
              <p:txBody>
                <a:bodyPr wrap="square" rtlCol="0">
                  <a:spAutoFit/>
                </a:bodyPr>
                <a:lstStyle/>
                <a:p>
                  <a:r>
                    <a:rPr lang="en-US" dirty="0">
                      <a:solidFill>
                        <a:schemeClr val="bg2"/>
                      </a:solidFill>
                    </a:rPr>
                    <a:t>20</a:t>
                  </a:r>
                </a:p>
              </p:txBody>
            </p:sp>
            <p:sp>
              <p:nvSpPr>
                <p:cNvPr id="8" name="TextBox 7"/>
                <p:cNvSpPr txBox="1"/>
                <p:nvPr/>
              </p:nvSpPr>
              <p:spPr>
                <a:xfrm>
                  <a:off x="2657475" y="5943600"/>
                  <a:ext cx="609600" cy="400110"/>
                </a:xfrm>
                <a:prstGeom prst="rect">
                  <a:avLst/>
                </a:prstGeom>
                <a:solidFill>
                  <a:srgbClr val="FFFFFF"/>
                </a:solidFill>
                <a:ln>
                  <a:noFill/>
                </a:ln>
              </p:spPr>
              <p:txBody>
                <a:bodyPr wrap="square" rtlCol="0">
                  <a:spAutoFit/>
                </a:bodyPr>
                <a:lstStyle/>
                <a:p>
                  <a:r>
                    <a:rPr lang="en-US" dirty="0">
                      <a:solidFill>
                        <a:schemeClr val="bg2"/>
                      </a:solidFill>
                    </a:rPr>
                    <a:t>30</a:t>
                  </a:r>
                </a:p>
              </p:txBody>
            </p:sp>
            <p:sp>
              <p:nvSpPr>
                <p:cNvPr id="9" name="TextBox 8"/>
                <p:cNvSpPr txBox="1"/>
                <p:nvPr/>
              </p:nvSpPr>
              <p:spPr>
                <a:xfrm>
                  <a:off x="3429000" y="5943600"/>
                  <a:ext cx="762000" cy="400110"/>
                </a:xfrm>
                <a:prstGeom prst="rect">
                  <a:avLst/>
                </a:prstGeom>
                <a:solidFill>
                  <a:srgbClr val="FFFFFF"/>
                </a:solidFill>
                <a:ln>
                  <a:noFill/>
                </a:ln>
              </p:spPr>
              <p:txBody>
                <a:bodyPr wrap="square" rtlCol="0">
                  <a:spAutoFit/>
                </a:bodyPr>
                <a:lstStyle/>
                <a:p>
                  <a:r>
                    <a:rPr lang="en-US" dirty="0">
                      <a:solidFill>
                        <a:schemeClr val="bg2"/>
                      </a:solidFill>
                    </a:rPr>
                    <a:t>40</a:t>
                  </a:r>
                </a:p>
              </p:txBody>
            </p:sp>
          </p:grpSp>
          <p:grpSp>
            <p:nvGrpSpPr>
              <p:cNvPr id="13" name="Group 18"/>
              <p:cNvGrpSpPr/>
              <p:nvPr/>
            </p:nvGrpSpPr>
            <p:grpSpPr>
              <a:xfrm>
                <a:off x="539750" y="5702300"/>
                <a:ext cx="3467100" cy="336550"/>
                <a:chOff x="539750" y="5702300"/>
                <a:chExt cx="3467100" cy="336550"/>
              </a:xfrm>
            </p:grpSpPr>
            <p:pic>
              <p:nvPicPr>
                <p:cNvPr id="4" name="Picture 3" descr="AllCal2-overview-colorscale.pdf"/>
                <p:cNvPicPr>
                  <a:picLocks noChangeAspect="1"/>
                </p:cNvPicPr>
                <p:nvPr/>
              </p:nvPicPr>
              <p:blipFill rotWithShape="1">
                <a:blip r:embed="rId4">
                  <a:extLst>
                    <a:ext uri="{28A0092B-C50C-407E-A947-70E740481C1C}">
                      <a14:useLocalDpi xmlns:a14="http://schemas.microsoft.com/office/drawing/2010/main" val="0"/>
                    </a:ext>
                  </a:extLst>
                </a:blip>
                <a:srcRect l="6166" t="27200" r="2834" b="30400"/>
                <a:stretch/>
              </p:blipFill>
              <p:spPr>
                <a:xfrm rot="10800000" flipH="1" flipV="1">
                  <a:off x="539750" y="5702300"/>
                  <a:ext cx="3467100" cy="336550"/>
                </a:xfrm>
                <a:prstGeom prst="rect">
                  <a:avLst/>
                </a:prstGeom>
              </p:spPr>
            </p:pic>
            <p:grpSp>
              <p:nvGrpSpPr>
                <p:cNvPr id="18" name="Group 12"/>
                <p:cNvGrpSpPr/>
                <p:nvPr/>
              </p:nvGrpSpPr>
              <p:grpSpPr>
                <a:xfrm>
                  <a:off x="565150" y="5956300"/>
                  <a:ext cx="3092450" cy="69850"/>
                  <a:chOff x="565150" y="5956300"/>
                  <a:chExt cx="3092450" cy="69850"/>
                </a:xfrm>
              </p:grpSpPr>
              <p:cxnSp>
                <p:nvCxnSpPr>
                  <p:cNvPr id="11" name="Straight Connector 10"/>
                  <p:cNvCxnSpPr/>
                  <p:nvPr/>
                </p:nvCxnSpPr>
                <p:spPr bwMode="auto">
                  <a:xfrm>
                    <a:off x="565150"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4" name="Straight Connector 13"/>
                  <p:cNvCxnSpPr/>
                  <p:nvPr/>
                </p:nvCxnSpPr>
                <p:spPr bwMode="auto">
                  <a:xfrm>
                    <a:off x="13366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5" name="Straight Connector 14"/>
                  <p:cNvCxnSpPr/>
                  <p:nvPr/>
                </p:nvCxnSpPr>
                <p:spPr bwMode="auto">
                  <a:xfrm>
                    <a:off x="21113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6" name="Straight Connector 15"/>
                  <p:cNvCxnSpPr/>
                  <p:nvPr/>
                </p:nvCxnSpPr>
                <p:spPr bwMode="auto">
                  <a:xfrm>
                    <a:off x="28860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7" name="Straight Connector 16"/>
                  <p:cNvCxnSpPr/>
                  <p:nvPr/>
                </p:nvCxnSpPr>
                <p:spPr bwMode="auto">
                  <a:xfrm>
                    <a:off x="3657600"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grpSp>
          </p:grpSp>
        </p:grpSp>
        <p:sp>
          <p:nvSpPr>
            <p:cNvPr id="22" name="TextBox 21"/>
            <p:cNvSpPr txBox="1"/>
            <p:nvPr/>
          </p:nvSpPr>
          <p:spPr>
            <a:xfrm>
              <a:off x="1447800" y="6172200"/>
              <a:ext cx="2286000" cy="400110"/>
            </a:xfrm>
            <a:prstGeom prst="rect">
              <a:avLst/>
            </a:prstGeom>
            <a:noFill/>
            <a:ln>
              <a:noFill/>
            </a:ln>
          </p:spPr>
          <p:txBody>
            <a:bodyPr wrap="square" rtlCol="0">
              <a:spAutoFit/>
            </a:bodyPr>
            <a:lstStyle/>
            <a:p>
              <a:r>
                <a:rPr lang="en-US" dirty="0">
                  <a:solidFill>
                    <a:schemeClr val="bg2"/>
                  </a:solidFill>
                </a:rPr>
                <a:t>Slip rate, mm/</a:t>
              </a:r>
              <a:r>
                <a:rPr lang="en-US" dirty="0" err="1">
                  <a:solidFill>
                    <a:schemeClr val="bg2"/>
                  </a:solidFill>
                </a:rPr>
                <a:t>yr</a:t>
              </a:r>
              <a:endParaRPr lang="en-US" dirty="0">
                <a:solidFill>
                  <a:schemeClr val="bg2"/>
                </a:solidFill>
              </a:endParaRPr>
            </a:p>
          </p:txBody>
        </p:sp>
      </p:grpSp>
      <p:sp>
        <p:nvSpPr>
          <p:cNvPr id="24" name="TextBox 23"/>
          <p:cNvSpPr txBox="1"/>
          <p:nvPr/>
        </p:nvSpPr>
        <p:spPr>
          <a:xfrm>
            <a:off x="5638800" y="1981200"/>
            <a:ext cx="3505200" cy="707886"/>
          </a:xfrm>
          <a:prstGeom prst="rect">
            <a:avLst/>
          </a:prstGeom>
          <a:noFill/>
        </p:spPr>
        <p:txBody>
          <a:bodyPr wrap="square" rtlCol="0">
            <a:spAutoFit/>
          </a:bodyPr>
          <a:lstStyle/>
          <a:p>
            <a:pPr algn="ctr"/>
            <a:r>
              <a:rPr lang="en-US" dirty="0">
                <a:solidFill>
                  <a:srgbClr val="000000"/>
                </a:solidFill>
              </a:rPr>
              <a:t>Essentially the UCERF2 Fault and Deformation Model</a:t>
            </a:r>
          </a:p>
        </p:txBody>
      </p:sp>
      <p:sp>
        <p:nvSpPr>
          <p:cNvPr id="25" name="TextBox 24"/>
          <p:cNvSpPr txBox="1"/>
          <p:nvPr/>
        </p:nvSpPr>
        <p:spPr>
          <a:xfrm>
            <a:off x="304800" y="3657600"/>
            <a:ext cx="1447800" cy="1631216"/>
          </a:xfrm>
          <a:prstGeom prst="rect">
            <a:avLst/>
          </a:prstGeom>
          <a:noFill/>
        </p:spPr>
        <p:txBody>
          <a:bodyPr wrap="square" rtlCol="0">
            <a:spAutoFit/>
          </a:bodyPr>
          <a:lstStyle/>
          <a:p>
            <a:r>
              <a:rPr lang="en-US" dirty="0">
                <a:solidFill>
                  <a:srgbClr val="000000"/>
                </a:solidFill>
              </a:rPr>
              <a:t>~3 km squares, down to ~12 km depth</a:t>
            </a:r>
          </a:p>
        </p:txBody>
      </p:sp>
      <p:sp>
        <p:nvSpPr>
          <p:cNvPr id="26" name="TextBox 25"/>
          <p:cNvSpPr txBox="1"/>
          <p:nvPr/>
        </p:nvSpPr>
        <p:spPr>
          <a:xfrm>
            <a:off x="1524000" y="4603016"/>
            <a:ext cx="1447800" cy="707886"/>
          </a:xfrm>
          <a:prstGeom prst="rect">
            <a:avLst/>
          </a:prstGeom>
          <a:noFill/>
        </p:spPr>
        <p:txBody>
          <a:bodyPr wrap="square" rtlCol="0">
            <a:spAutoFit/>
          </a:bodyPr>
          <a:lstStyle/>
          <a:p>
            <a:r>
              <a:rPr lang="en-US" dirty="0">
                <a:solidFill>
                  <a:srgbClr val="000000"/>
                </a:solidFill>
              </a:rPr>
              <a:t>~ 15,000 elements</a:t>
            </a:r>
          </a:p>
        </p:txBody>
      </p:sp>
      <p:sp>
        <p:nvSpPr>
          <p:cNvPr id="27" name="TextBox 26"/>
          <p:cNvSpPr txBox="1"/>
          <p:nvPr/>
        </p:nvSpPr>
        <p:spPr>
          <a:xfrm>
            <a:off x="824524" y="136773"/>
            <a:ext cx="7498861" cy="646331"/>
          </a:xfrm>
          <a:prstGeom prst="rect">
            <a:avLst/>
          </a:prstGeom>
          <a:noFill/>
        </p:spPr>
        <p:txBody>
          <a:bodyPr wrap="square" rtlCol="0">
            <a:spAutoFit/>
          </a:bodyPr>
          <a:lstStyle/>
          <a:p>
            <a:pPr algn="ctr"/>
            <a:r>
              <a:rPr lang="en-GB" b="1" dirty="0">
                <a:solidFill>
                  <a:srgbClr val="FF0000"/>
                </a:solidFill>
                <a:effectLst>
                  <a:outerShdw blurRad="38100" dist="38100" dir="2700000" algn="tl">
                    <a:srgbClr val="000000">
                      <a:alpha val="43137"/>
                    </a:srgbClr>
                  </a:outerShdw>
                </a:effectLst>
                <a:latin typeface="Helvetica Neue Light"/>
                <a:cs typeface="Helvetica Neue Light"/>
              </a:rPr>
              <a:t>Fault Model for Earthquake Simulators </a:t>
            </a:r>
            <a:br>
              <a:rPr lang="en-GB" b="1" dirty="0">
                <a:solidFill>
                  <a:srgbClr val="FF0000"/>
                </a:solidFill>
                <a:effectLst>
                  <a:outerShdw blurRad="38100" dist="38100" dir="2700000" algn="tl">
                    <a:srgbClr val="000000">
                      <a:alpha val="43137"/>
                    </a:srgbClr>
                  </a:outerShdw>
                </a:effectLst>
                <a:latin typeface="Helvetica Neue Light"/>
                <a:cs typeface="Helvetica Neue Light"/>
              </a:rPr>
            </a:br>
            <a:r>
              <a:rPr lang="en-GB" b="1" dirty="0">
                <a:solidFill>
                  <a:srgbClr val="FF0000"/>
                </a:solidFill>
                <a:effectLst>
                  <a:outerShdw blurRad="38100" dist="38100" dir="2700000" algn="tl">
                    <a:srgbClr val="000000">
                      <a:alpha val="43137"/>
                    </a:srgbClr>
                  </a:outerShdw>
                </a:effectLst>
                <a:latin typeface="Helvetica Neue Light"/>
                <a:cs typeface="Helvetica Neue Light"/>
              </a:rPr>
              <a:t>Input Data: </a:t>
            </a:r>
            <a:r>
              <a:rPr lang="en-GB" b="1" dirty="0" err="1">
                <a:solidFill>
                  <a:srgbClr val="FF0000"/>
                </a:solidFill>
                <a:effectLst>
                  <a:outerShdw blurRad="38100" dist="38100" dir="2700000" algn="tl">
                    <a:srgbClr val="000000">
                      <a:alpha val="43137"/>
                    </a:srgbClr>
                  </a:outerShdw>
                </a:effectLst>
                <a:latin typeface="Helvetica Neue Light"/>
                <a:cs typeface="Helvetica Neue Light"/>
              </a:rPr>
              <a:t>Paleoseismic</a:t>
            </a:r>
            <a:r>
              <a:rPr lang="en-GB" b="1" dirty="0">
                <a:solidFill>
                  <a:srgbClr val="FF0000"/>
                </a:solidFill>
                <a:effectLst>
                  <a:outerShdw blurRad="38100" dist="38100" dir="2700000" algn="tl">
                    <a:srgbClr val="000000">
                      <a:alpha val="43137"/>
                    </a:srgbClr>
                  </a:outerShdw>
                </a:effectLst>
                <a:latin typeface="Helvetica Neue Light"/>
                <a:cs typeface="Helvetica Neue Light"/>
              </a:rPr>
              <a:t> and Statistical Rupture Data</a:t>
            </a:r>
            <a:endParaRPr lang="en-US" dirty="0"/>
          </a:p>
        </p:txBody>
      </p:sp>
    </p:spTree>
    <p:extLst>
      <p:ext uri="{BB962C8B-B14F-4D97-AF65-F5344CB8AC3E}">
        <p14:creationId xmlns:p14="http://schemas.microsoft.com/office/powerpoint/2010/main" val="326847272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Verification and Validation</a:t>
            </a:r>
            <a:br>
              <a:rPr lang="en-US" dirty="0"/>
            </a:br>
            <a:r>
              <a:rPr lang="en-US" sz="1600" dirty="0">
                <a:solidFill>
                  <a:srgbClr val="800000"/>
                </a:solidFill>
              </a:rPr>
              <a:t>http://</a:t>
            </a:r>
            <a:r>
              <a:rPr lang="en-US" sz="1600" dirty="0" err="1">
                <a:solidFill>
                  <a:srgbClr val="800000"/>
                </a:solidFill>
              </a:rPr>
              <a:t>www.cawcr.gov.au</a:t>
            </a:r>
            <a:r>
              <a:rPr lang="en-US" sz="1600" dirty="0">
                <a:solidFill>
                  <a:srgbClr val="800000"/>
                </a:solidFill>
              </a:rPr>
              <a:t>/projects/verification/</a:t>
            </a:r>
          </a:p>
        </p:txBody>
      </p:sp>
      <p:sp>
        <p:nvSpPr>
          <p:cNvPr id="3" name="Content Placeholder 2"/>
          <p:cNvSpPr>
            <a:spLocks noGrp="1"/>
          </p:cNvSpPr>
          <p:nvPr>
            <p:ph sz="half" idx="1"/>
          </p:nvPr>
        </p:nvSpPr>
        <p:spPr/>
        <p:txBody>
          <a:bodyPr>
            <a:normAutofit/>
          </a:bodyPr>
          <a:lstStyle/>
          <a:p>
            <a:pPr>
              <a:spcBef>
                <a:spcPts val="0"/>
              </a:spcBef>
              <a:spcAft>
                <a:spcPts val="1200"/>
              </a:spcAft>
            </a:pPr>
            <a:r>
              <a:rPr lang="en-US" sz="2000" dirty="0"/>
              <a:t>Australian site for weather and more general validation and verification of forecasts</a:t>
            </a:r>
          </a:p>
          <a:p>
            <a:pPr>
              <a:spcBef>
                <a:spcPts val="0"/>
              </a:spcBef>
              <a:spcAft>
                <a:spcPts val="1200"/>
              </a:spcAft>
            </a:pPr>
            <a:r>
              <a:rPr lang="en-US" sz="2000" dirty="0"/>
              <a:t>Common methods are Reliability/Attributes diagrams, ROC diagrams, Briar Scores, etc.</a:t>
            </a:r>
          </a:p>
        </p:txBody>
      </p:sp>
      <p:pic>
        <p:nvPicPr>
          <p:cNvPr id="5" name="Content Placeholder 4" descr="Screen Shot 2013-11-15 at 10.55.04 AM.png"/>
          <p:cNvPicPr>
            <a:picLocks noGrp="1" noChangeAspect="1"/>
          </p:cNvPicPr>
          <p:nvPr>
            <p:ph sz="half" idx="2"/>
          </p:nvPr>
        </p:nvPicPr>
        <p:blipFill>
          <a:blip r:embed="rId2">
            <a:extLst>
              <a:ext uri="{28A0092B-C50C-407E-A947-70E740481C1C}">
                <a14:useLocalDpi xmlns:a14="http://schemas.microsoft.com/office/drawing/2010/main" val="0"/>
              </a:ext>
            </a:extLst>
          </a:blip>
          <a:srcRect t="-21077" b="-21077"/>
          <a:stretch>
            <a:fillRect/>
          </a:stretch>
        </p:blipFill>
        <p:spPr/>
      </p:pic>
    </p:spTree>
    <p:extLst>
      <p:ext uri="{BB962C8B-B14F-4D97-AF65-F5344CB8AC3E}">
        <p14:creationId xmlns:p14="http://schemas.microsoft.com/office/powerpoint/2010/main" val="116828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Testing: Contingency Tables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pic>
        <p:nvPicPr>
          <p:cNvPr id="5" name="Content Placeholder 4" descr="Screen Shot 2013-11-14 at 10.28.35 AM.png"/>
          <p:cNvPicPr>
            <a:picLocks noGrp="1" noChangeAspect="1"/>
          </p:cNvPicPr>
          <p:nvPr>
            <p:ph sz="half" idx="1"/>
          </p:nvPr>
        </p:nvPicPr>
        <p:blipFill>
          <a:blip r:embed="rId2">
            <a:extLst>
              <a:ext uri="{28A0092B-C50C-407E-A947-70E740481C1C}">
                <a14:useLocalDpi xmlns:a14="http://schemas.microsoft.com/office/drawing/2010/main" val="0"/>
              </a:ext>
            </a:extLst>
          </a:blip>
          <a:srcRect t="-42166" b="-42166"/>
          <a:stretch>
            <a:fillRect/>
          </a:stretch>
        </p:blipFill>
        <p:spPr/>
      </p:pic>
      <p:pic>
        <p:nvPicPr>
          <p:cNvPr id="6" name="Content Placeholder 5" descr="Screen Shot 2013-11-14 at 10.28.48 AM.png"/>
          <p:cNvPicPr>
            <a:picLocks noGrp="1" noChangeAspect="1"/>
          </p:cNvPicPr>
          <p:nvPr>
            <p:ph sz="half" idx="2"/>
          </p:nvPr>
        </p:nvPicPr>
        <p:blipFill>
          <a:blip r:embed="rId3">
            <a:extLst>
              <a:ext uri="{28A0092B-C50C-407E-A947-70E740481C1C}">
                <a14:useLocalDpi xmlns:a14="http://schemas.microsoft.com/office/drawing/2010/main" val="0"/>
              </a:ext>
            </a:extLst>
          </a:blip>
          <a:srcRect t="-35385" b="-35385"/>
          <a:stretch>
            <a:fillRect/>
          </a:stretch>
        </p:blipFill>
        <p:spPr/>
      </p:pic>
    </p:spTree>
    <p:extLst>
      <p:ext uri="{BB962C8B-B14F-4D97-AF65-F5344CB8AC3E}">
        <p14:creationId xmlns:p14="http://schemas.microsoft.com/office/powerpoint/2010/main" val="2307094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1" descr="Rundle StatSei7_Talk_Santorini.pdf"/>
          <p:cNvPicPr>
            <a:picLocks noChangeAspect="1"/>
          </p:cNvPicPr>
          <p:nvPr/>
        </p:nvPicPr>
        <p:blipFill>
          <a:blip r:embed="rId2">
            <a:extLst>
              <a:ext uri="{28A0092B-C50C-407E-A947-70E740481C1C}">
                <a14:useLocalDpi xmlns:a14="http://schemas.microsoft.com/office/drawing/2010/main" val="0"/>
              </a:ext>
            </a:extLst>
          </a:blip>
          <a:srcRect t="21568"/>
          <a:stretch>
            <a:fillRect/>
          </a:stretch>
        </p:blipFill>
        <p:spPr bwMode="auto">
          <a:xfrm>
            <a:off x="1035844" y="1607344"/>
            <a:ext cx="7072313"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401836" y="232172"/>
            <a:ext cx="8340328" cy="982266"/>
          </a:xfrm>
          <a:prstGeom prst="rect">
            <a:avLst/>
          </a:prstGeom>
          <a:noFill/>
          <a:ln w="12700">
            <a:noFill/>
            <a:miter lim="800000"/>
            <a:headEnd/>
            <a:tailEnd/>
          </a:ln>
          <a:effectLst>
            <a:outerShdw blurRad="50800" dist="38100" dir="2700000">
              <a:srgbClr val="000000">
                <a:alpha val="43000"/>
              </a:srgbClr>
            </a:outerShdw>
          </a:effectLst>
        </p:spPr>
        <p:txBody>
          <a:bodyPr lIns="35717" tIns="35717" rIns="35717" bIns="35717" anchor="b"/>
          <a:lstStyle>
            <a:lvl1pPr eaLnBrk="0" hangingPunct="0">
              <a:defRPr sz="4200">
                <a:solidFill>
                  <a:srgbClr val="000000"/>
                </a:solidFill>
                <a:latin typeface="Helvetica Neue Light" charset="0"/>
                <a:ea typeface="ヒラギノ角ゴ ProN W3" charset="0"/>
                <a:cs typeface="ヒラギノ角ゴ ProN W3" charset="0"/>
                <a:sym typeface="Helvetica Neue Light" charset="0"/>
              </a:defRPr>
            </a:lvl1pPr>
            <a:lvl2pPr marL="37931725" indent="-37474525" eaLnBrk="0" hangingPunct="0">
              <a:defRPr sz="4200">
                <a:solidFill>
                  <a:srgbClr val="000000"/>
                </a:solidFill>
                <a:latin typeface="Helvetica Neue Light" charset="0"/>
                <a:ea typeface="ヒラギノ角ゴ ProN W3" charset="0"/>
                <a:cs typeface="ヒラギノ角ゴ ProN W3" charset="0"/>
                <a:sym typeface="Helvetica Neue Light" charset="0"/>
              </a:defRPr>
            </a:lvl2pPr>
            <a:lvl3pPr eaLnBrk="0" hangingPunct="0">
              <a:defRPr sz="4200">
                <a:solidFill>
                  <a:srgbClr val="000000"/>
                </a:solidFill>
                <a:latin typeface="Helvetica Neue Light" charset="0"/>
                <a:ea typeface="ヒラギノ角ゴ ProN W3" charset="0"/>
                <a:cs typeface="ヒラギノ角ゴ ProN W3" charset="0"/>
                <a:sym typeface="Helvetica Neue Light" charset="0"/>
              </a:defRPr>
            </a:lvl3pPr>
            <a:lvl4pPr eaLnBrk="0" hangingPunct="0">
              <a:defRPr sz="4200">
                <a:solidFill>
                  <a:srgbClr val="000000"/>
                </a:solidFill>
                <a:latin typeface="Helvetica Neue Light" charset="0"/>
                <a:ea typeface="ヒラギノ角ゴ ProN W3" charset="0"/>
                <a:cs typeface="ヒラギノ角ゴ ProN W3" charset="0"/>
                <a:sym typeface="Helvetica Neue Light" charset="0"/>
              </a:defRPr>
            </a:lvl4pPr>
            <a:lvl5pPr eaLnBrk="0" hangingPunct="0">
              <a:defRPr sz="4200">
                <a:solidFill>
                  <a:srgbClr val="000000"/>
                </a:solidFill>
                <a:latin typeface="Helvetica Neue Light" charset="0"/>
                <a:ea typeface="ヒラギノ角ゴ ProN W3" charset="0"/>
                <a:cs typeface="ヒラギノ角ゴ ProN W3" charset="0"/>
                <a:sym typeface="Helvetica Neue Light" charset="0"/>
              </a:defRPr>
            </a:lvl5pPr>
            <a:lvl6pPr marL="457200"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6pPr>
            <a:lvl7pPr marL="914400"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7pPr>
            <a:lvl8pPr marL="1371600"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8pPr>
            <a:lvl9pPr marL="1828800"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9pPr>
          </a:lstStyle>
          <a:p>
            <a:pPr algn="ctr"/>
            <a:r>
              <a:rPr lang="en-US" sz="3200" dirty="0">
                <a:solidFill>
                  <a:srgbClr val="FF0000"/>
                </a:solidFill>
              </a:rPr>
              <a:t>RELM forecast comparison test</a:t>
            </a:r>
          </a:p>
          <a:p>
            <a:pPr algn="ctr"/>
            <a:r>
              <a:rPr lang="en-US" sz="3200" dirty="0">
                <a:solidFill>
                  <a:srgbClr val="FF0000"/>
                </a:solidFill>
              </a:rPr>
              <a:t>January 1, 2006 – December 31, 2010</a:t>
            </a:r>
          </a:p>
        </p:txBody>
      </p:sp>
    </p:spTree>
    <p:extLst>
      <p:ext uri="{BB962C8B-B14F-4D97-AF65-F5344CB8AC3E}">
        <p14:creationId xmlns:p14="http://schemas.microsoft.com/office/powerpoint/2010/main" val="1055337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Group 1"/>
          <p:cNvGraphicFramePr>
            <a:graphicFrameLocks noGrp="1"/>
          </p:cNvGraphicFramePr>
          <p:nvPr>
            <p:extLst>
              <p:ext uri="{D42A27DB-BD31-4B8C-83A1-F6EECF244321}">
                <p14:modId xmlns:p14="http://schemas.microsoft.com/office/powerpoint/2010/main" val="2694541925"/>
              </p:ext>
            </p:extLst>
          </p:nvPr>
        </p:nvGraphicFramePr>
        <p:xfrm>
          <a:off x="3810125" y="69454"/>
          <a:ext cx="4940970" cy="6292960"/>
        </p:xfrm>
        <a:graphic>
          <a:graphicData uri="http://schemas.openxmlformats.org/drawingml/2006/table">
            <a:tbl>
              <a:tblPr/>
              <a:tblGrid>
                <a:gridCol w="395371">
                  <a:extLst>
                    <a:ext uri="{9D8B030D-6E8A-4147-A177-3AD203B41FA5}">
                      <a16:colId xmlns:a16="http://schemas.microsoft.com/office/drawing/2014/main" val="20000"/>
                    </a:ext>
                  </a:extLst>
                </a:gridCol>
                <a:gridCol w="1609558">
                  <a:extLst>
                    <a:ext uri="{9D8B030D-6E8A-4147-A177-3AD203B41FA5}">
                      <a16:colId xmlns:a16="http://schemas.microsoft.com/office/drawing/2014/main" val="20001"/>
                    </a:ext>
                  </a:extLst>
                </a:gridCol>
                <a:gridCol w="1012993">
                  <a:extLst>
                    <a:ext uri="{9D8B030D-6E8A-4147-A177-3AD203B41FA5}">
                      <a16:colId xmlns:a16="http://schemas.microsoft.com/office/drawing/2014/main" val="20002"/>
                    </a:ext>
                  </a:extLst>
                </a:gridCol>
                <a:gridCol w="1011823">
                  <a:extLst>
                    <a:ext uri="{9D8B030D-6E8A-4147-A177-3AD203B41FA5}">
                      <a16:colId xmlns:a16="http://schemas.microsoft.com/office/drawing/2014/main" val="20003"/>
                    </a:ext>
                  </a:extLst>
                </a:gridCol>
                <a:gridCol w="665580">
                  <a:extLst>
                    <a:ext uri="{9D8B030D-6E8A-4147-A177-3AD203B41FA5}">
                      <a16:colId xmlns:a16="http://schemas.microsoft.com/office/drawing/2014/main" val="20004"/>
                    </a:ext>
                  </a:extLst>
                </a:gridCol>
                <a:gridCol w="245645">
                  <a:extLst>
                    <a:ext uri="{9D8B030D-6E8A-4147-A177-3AD203B41FA5}">
                      <a16:colId xmlns:a16="http://schemas.microsoft.com/office/drawing/2014/main" val="20005"/>
                    </a:ext>
                  </a:extLst>
                </a:gridCol>
              </a:tblGrid>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chemeClr val="tx1"/>
                          </a:solidFill>
                          <a:effectLst/>
                          <a:latin typeface="Helvetica Neue Light" charset="0"/>
                          <a:ea typeface="Helvetica Neue Light" charset="0"/>
                          <a:cs typeface="Helvetica Neue Light" charset="0"/>
                          <a:sym typeface="Helvetica Neue Light" charset="0"/>
                        </a:rPr>
                        <a:t>No.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Origin Time (UTC)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Lat.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Long.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M</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endParaRP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1</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2006/05/24  04:20:26.01 </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32.3067</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-115.2278</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5.37</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2006/07/19  11:41:43.46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40.2807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-124.4332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2007/02/26  12:19:54.48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40.6428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-124.8662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2007/05/09  07:50:03.83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40.3745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-125.0162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5.20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2007/06/25  02:32:24.62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41.1155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-124.8245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2007/10/31  03:04:54.81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37.4337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-121.7743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 2008/02/09  07:12:04.55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32.3595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-115.2773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2008/02/11  18:29:30.53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32.3272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-115.2568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2008/02/12  04:32:39.24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32.4475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-115.3175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4.97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9"/>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2008/02/19  22:41:29.66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32.4325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-115.3130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2008/04/26  06:40:10.60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39.5253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-119.9289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1"/>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2008/04/30  03:03:06.90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40.8358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-123.4968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2"/>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2008/07/29  18:42:15.71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33.9530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-117.7613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3"/>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14</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 2008/11/20  19:23:00.19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32.3288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-115.3318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4.98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4"/>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2008/12/06  04:18:42.85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34.8133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-116.4188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5"/>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2009/09/19  22:55:17.84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32.3707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-115.2612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6"/>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2009/10/01  10:01:24.67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36.3878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-117.8587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FS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7"/>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2009/10/03  01:16:00.31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36.3910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-117.8608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5.19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8"/>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2009/12/30  18:48:57.33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32.4640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-115.1892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5.80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9"/>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2010/01/10  00:27:39.32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40.6520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-124.6925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6.50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2010/02/04  20:20:21.97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40.4123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-124.9613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5.88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1"/>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22</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 2010/04/04  22:40:42.15 </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32.2587</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-115.2872</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7.20</a:t>
                      </a: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22"/>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2010/04/04  22:50:17.08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32.0972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-115.0467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5.51</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3"/>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24</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2010/04/04  23:15:14.24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32.3000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-115.2595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4"/>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2010/04/04  23:25:06.95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32.2462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-115.2978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5"/>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26</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2010/04/05  00:07:09.07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32.0180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-115.0172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5.32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6"/>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2010/04/05  03:15:24.46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32.6282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-115.8062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4.97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7"/>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2010/04/08  16:44:25.92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32.2198</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-115.2760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5.29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8"/>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29</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2010/06/15  04:26:58.48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32.7002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-115.9213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5.72</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9"/>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30</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2010/07/07  23:53:33.53 </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33.4205</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-116.4887</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5.43</a:t>
                      </a:r>
                    </a:p>
                  </a:txBody>
                  <a:tcPr marL="35719" marR="35719" marT="35717" marB="35717"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endParaRPr>
                    </a:p>
                  </a:txBody>
                  <a:tcPr marL="35719" marR="35719" marT="35717" marB="35717"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30"/>
                  </a:ext>
                </a:extLst>
              </a:tr>
              <a:tr h="196655">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31</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2010/09/14  10:52:18.00 </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32.0485</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-115.1982</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4.96</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800" b="0" i="0" u="none" strike="noStrike" cap="none" normalizeH="0" baseline="0" dirty="0">
                          <a:ln>
                            <a:noFill/>
                          </a:ln>
                          <a:solidFill>
                            <a:srgbClr val="4D4D4D"/>
                          </a:solidFill>
                          <a:effectLst/>
                          <a:latin typeface="Helvetica Neue" charset="0"/>
                          <a:ea typeface="ヒラギノ角ゴ ProN W3" charset="-128"/>
                          <a:cs typeface="ヒラギノ角ゴ ProN W3" charset="-128"/>
                          <a:sym typeface="Helvetica Neue" charset="0"/>
                        </a:rPr>
                        <a:t>AS</a:t>
                      </a:r>
                    </a:p>
                  </a:txBody>
                  <a:tcPr marL="35719" marR="35719" marT="35717" marB="35717"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31"/>
                  </a:ext>
                </a:extLst>
              </a:tr>
            </a:tbl>
          </a:graphicData>
        </a:graphic>
      </p:graphicFrame>
      <p:sp>
        <p:nvSpPr>
          <p:cNvPr id="246982" name="Rectangle 616"/>
          <p:cNvSpPr>
            <a:spLocks/>
          </p:cNvSpPr>
          <p:nvPr/>
        </p:nvSpPr>
        <p:spPr bwMode="auto">
          <a:xfrm>
            <a:off x="401836" y="1634133"/>
            <a:ext cx="28575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a:solidFill>
                  <a:srgbClr val="4D4D4D"/>
                </a:solidFill>
                <a:latin typeface="Helvetica Neue" charset="0"/>
                <a:cs typeface="Helvetica Neue" charset="0"/>
                <a:sym typeface="Helvetica Neue" charset="0"/>
              </a:rPr>
              <a:t>Times of occurrence, locations, and magnitudes of the 31 earthquakes in the test region with M ≥ 4.95 from 1 January 2006 until 31 December 2010. The M = 7.2 El Mayor-Cucapah earthquake is in red.</a:t>
            </a:r>
          </a:p>
          <a:p>
            <a:pPr algn="l"/>
            <a:endParaRPr lang="en-US">
              <a:solidFill>
                <a:srgbClr val="4D4D4D"/>
              </a:solidFill>
              <a:latin typeface="Helvetica Neue" charset="0"/>
              <a:cs typeface="Helvetica Neue" charset="0"/>
              <a:sym typeface="Helvetica Neue" charset="0"/>
            </a:endParaRPr>
          </a:p>
          <a:p>
            <a:pPr algn="l"/>
            <a:endParaRPr lang="en-US">
              <a:solidFill>
                <a:srgbClr val="4D4D4D"/>
              </a:solidFill>
              <a:latin typeface="Helvetica Neue" charset="0"/>
              <a:cs typeface="Helvetica Neue" charset="0"/>
              <a:sym typeface="Helvetica Neue" charset="0"/>
            </a:endParaRPr>
          </a:p>
          <a:p>
            <a:pPr algn="l"/>
            <a:endParaRPr lang="en-US">
              <a:solidFill>
                <a:srgbClr val="4D4D4D"/>
              </a:solidFill>
              <a:latin typeface="Helvetica Neue" charset="0"/>
              <a:cs typeface="Helvetica Neue" charset="0"/>
              <a:sym typeface="Helvetica Neue" charset="0"/>
            </a:endParaRPr>
          </a:p>
          <a:p>
            <a:pPr algn="l"/>
            <a:endParaRPr lang="en-US">
              <a:solidFill>
                <a:srgbClr val="4D4D4D"/>
              </a:solidFill>
              <a:latin typeface="Helvetica Neue" charset="0"/>
              <a:cs typeface="Helvetica Neue" charset="0"/>
              <a:sym typeface="Helvetica Neue" charset="0"/>
            </a:endParaRPr>
          </a:p>
          <a:p>
            <a:pPr algn="l"/>
            <a:r>
              <a:rPr lang="en-US">
                <a:solidFill>
                  <a:srgbClr val="4D4D4D"/>
                </a:solidFill>
                <a:latin typeface="Helvetica Neue" charset="0"/>
                <a:cs typeface="Helvetica Neue" charset="0"/>
                <a:sym typeface="Helvetica Neue" charset="0"/>
              </a:rPr>
              <a:t>A - activation(6)</a:t>
            </a:r>
            <a:br>
              <a:rPr lang="en-US">
                <a:solidFill>
                  <a:srgbClr val="4D4D4D"/>
                </a:solidFill>
                <a:latin typeface="Helvetica Neue" charset="0"/>
                <a:cs typeface="Helvetica Neue" charset="0"/>
                <a:sym typeface="Helvetica Neue" charset="0"/>
              </a:rPr>
            </a:br>
            <a:r>
              <a:rPr lang="en-US">
                <a:solidFill>
                  <a:srgbClr val="4D4D4D"/>
                </a:solidFill>
                <a:latin typeface="Helvetica Neue" charset="0"/>
                <a:cs typeface="Helvetica Neue" charset="0"/>
                <a:sym typeface="Helvetica Neue" charset="0"/>
              </a:rPr>
              <a:t>FS - foreshock(1) AS - aftershock (8)</a:t>
            </a:r>
          </a:p>
        </p:txBody>
      </p:sp>
      <p:sp>
        <p:nvSpPr>
          <p:cNvPr id="246984" name="Line 618"/>
          <p:cNvSpPr>
            <a:spLocks noChangeShapeType="1"/>
          </p:cNvSpPr>
          <p:nvPr/>
        </p:nvSpPr>
        <p:spPr bwMode="auto">
          <a:xfrm rot="10800000" flipH="1">
            <a:off x="463228"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
        <p:nvSpPr>
          <p:cNvPr id="4" name="TextBox 3"/>
          <p:cNvSpPr txBox="1"/>
          <p:nvPr/>
        </p:nvSpPr>
        <p:spPr>
          <a:xfrm>
            <a:off x="401836" y="282222"/>
            <a:ext cx="2857500" cy="523220"/>
          </a:xfrm>
          <a:prstGeom prst="rect">
            <a:avLst/>
          </a:prstGeom>
          <a:noFill/>
        </p:spPr>
        <p:txBody>
          <a:bodyPr wrap="square" rtlCol="0">
            <a:spAutoFit/>
          </a:bodyPr>
          <a:lstStyle/>
          <a:p>
            <a:pPr algn="ctr"/>
            <a:r>
              <a:rPr lang="en-US" sz="2800" dirty="0">
                <a:solidFill>
                  <a:srgbClr val="FF0000"/>
                </a:solidFill>
                <a:latin typeface="Helvetica Neue Light"/>
                <a:cs typeface="Helvetica Neue Light"/>
              </a:rPr>
              <a:t>The Earthquakes</a:t>
            </a:r>
          </a:p>
        </p:txBody>
      </p:sp>
    </p:spTree>
    <p:extLst>
      <p:ext uri="{BB962C8B-B14F-4D97-AF65-F5344CB8AC3E}">
        <p14:creationId xmlns:p14="http://schemas.microsoft.com/office/powerpoint/2010/main" val="4178299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484" y="142875"/>
            <a:ext cx="5027414" cy="5027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7811" name="Rectangle 2"/>
          <p:cNvSpPr>
            <a:spLocks/>
          </p:cNvSpPr>
          <p:nvPr/>
        </p:nvSpPr>
        <p:spPr bwMode="auto">
          <a:xfrm>
            <a:off x="401836" y="1634133"/>
            <a:ext cx="28575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dirty="0">
                <a:solidFill>
                  <a:srgbClr val="4D4D4D"/>
                </a:solidFill>
                <a:latin typeface="Helvetica Neue" charset="0"/>
                <a:cs typeface="Helvetica Neue" charset="0"/>
                <a:sym typeface="Helvetica Neue" charset="0"/>
              </a:rPr>
              <a:t>Map of the test region, the coast of California, major faults, and the 31 earthquakes with M ≥ 4.95 that occurred in the test region. Also shown are the square regions where large scale maps are given in subsequent slides.</a:t>
            </a:r>
          </a:p>
        </p:txBody>
      </p:sp>
      <p:sp>
        <p:nvSpPr>
          <p:cNvPr id="247813" name="Line 4"/>
          <p:cNvSpPr>
            <a:spLocks noChangeShapeType="1"/>
          </p:cNvSpPr>
          <p:nvPr/>
        </p:nvSpPr>
        <p:spPr bwMode="auto">
          <a:xfrm rot="10800000" flipH="1">
            <a:off x="463228"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
        <p:nvSpPr>
          <p:cNvPr id="7" name="TextBox 6"/>
          <p:cNvSpPr txBox="1"/>
          <p:nvPr/>
        </p:nvSpPr>
        <p:spPr>
          <a:xfrm>
            <a:off x="401836" y="282222"/>
            <a:ext cx="2857500" cy="523220"/>
          </a:xfrm>
          <a:prstGeom prst="rect">
            <a:avLst/>
          </a:prstGeom>
          <a:noFill/>
        </p:spPr>
        <p:txBody>
          <a:bodyPr wrap="square" rtlCol="0">
            <a:spAutoFit/>
          </a:bodyPr>
          <a:lstStyle/>
          <a:p>
            <a:pPr algn="ctr"/>
            <a:r>
              <a:rPr lang="en-US" sz="2800" dirty="0">
                <a:solidFill>
                  <a:srgbClr val="FF0000"/>
                </a:solidFill>
                <a:latin typeface="Helvetica Neue Light"/>
                <a:cs typeface="Helvetica Neue Light"/>
              </a:rPr>
              <a:t>Test Region</a:t>
            </a:r>
          </a:p>
        </p:txBody>
      </p:sp>
    </p:spTree>
    <p:extLst>
      <p:ext uri="{BB962C8B-B14F-4D97-AF65-F5344CB8AC3E}">
        <p14:creationId xmlns:p14="http://schemas.microsoft.com/office/powerpoint/2010/main" val="4271779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36" y="857250"/>
            <a:ext cx="8518922"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8835" name="Rectangle 2"/>
          <p:cNvSpPr>
            <a:spLocks noGrp="1" noChangeArrowheads="1"/>
          </p:cNvSpPr>
          <p:nvPr>
            <p:ph type="body" idx="1"/>
          </p:nvPr>
        </p:nvSpPr>
        <p:spPr bwMode="auto">
          <a:xfrm>
            <a:off x="428625" y="7170539"/>
            <a:ext cx="8331398" cy="106263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64291" tIns="32146" rIns="0" bIns="32146" numCol="1" anchor="t" anchorCtr="0" compatLnSpc="1">
            <a:prstTxWarp prst="textNoShape">
              <a:avLst/>
            </a:prstTxWarp>
            <a:normAutofit lnSpcReduction="10000"/>
          </a:bodyPr>
          <a:lstStyle/>
          <a:p>
            <a:pPr eaLnBrk="1" hangingPunct="1"/>
            <a:r>
              <a:rPr lang="en-US" sz="1400">
                <a:solidFill>
                  <a:srgbClr val="999999"/>
                </a:solidFill>
                <a:latin typeface="Helvetica Neue" charset="0"/>
                <a:ea typeface="ヒラギノ角ゴ ProN W3" charset="0"/>
                <a:cs typeface="ヒラギノ角ゴ ProN W3" charset="0"/>
              </a:rPr>
              <a:t>Map of the southeast region around the epicenter of the M = 7.2 El Mayor-Cucapah earthquake that occurred on 4 April 2010 (shown as a star). (a) Earthquakes during the period 1 January 2006 through 4 April 2010. (b) Earthquakes during the period 4 April 2010 through 31 December 2010 (includes aftershocks). Included are the test earthquakes as well as background earthquakes with M ≥ 2.0.</a:t>
            </a:r>
          </a:p>
        </p:txBody>
      </p:sp>
      <p:sp>
        <p:nvSpPr>
          <p:cNvPr id="248836" name="Rectangle 3"/>
          <p:cNvSpPr>
            <a:spLocks/>
          </p:cNvSpPr>
          <p:nvPr/>
        </p:nvSpPr>
        <p:spPr bwMode="auto">
          <a:xfrm>
            <a:off x="2955727" y="5509617"/>
            <a:ext cx="5795367" cy="1437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300">
                <a:solidFill>
                  <a:srgbClr val="4D4D4D"/>
                </a:solidFill>
                <a:latin typeface="Helvetica Neue" charset="0"/>
                <a:cs typeface="Helvetica Neue" charset="0"/>
                <a:sym typeface="Helvetica Neue" charset="0"/>
              </a:rPr>
              <a:t>Map of the southeast region around the epicenter of the M = 7.2 El Mayor-Cucapah earthquake that occurred on 4 April 2010 (shown as a star). (a) Earthquakes during the period 1 January 2006 through 4 April 2010. (b) Earthquakes during the period 4 April 2010 through 31 December 2010 (includes aftershocks). Included are the test earthquakes as well as background earthquakes with M ≥ 2.0.</a:t>
            </a:r>
          </a:p>
        </p:txBody>
      </p:sp>
      <p:sp>
        <p:nvSpPr>
          <p:cNvPr id="247813" name="Rectangle 4"/>
          <p:cNvSpPr>
            <a:spLocks/>
          </p:cNvSpPr>
          <p:nvPr/>
        </p:nvSpPr>
        <p:spPr bwMode="auto">
          <a:xfrm>
            <a:off x="258961" y="5473899"/>
            <a:ext cx="2241352" cy="1196578"/>
          </a:xfrm>
          <a:prstGeom prst="rect">
            <a:avLst/>
          </a:prstGeom>
          <a:noFill/>
          <a:ln w="12700">
            <a:noFill/>
            <a:miter lim="800000"/>
            <a:headEnd/>
            <a:tailEnd/>
          </a:ln>
        </p:spPr>
        <p:txBody>
          <a:bodyPr lIns="0" tIns="0" rIns="0" bIns="0" anchor="ctr"/>
          <a:lstStyle/>
          <a:p>
            <a:pPr algn="r"/>
            <a:r>
              <a:rPr lang="en-US">
                <a:solidFill>
                  <a:srgbClr val="FF0000"/>
                </a:solidFill>
                <a:effectLst>
                  <a:outerShdw blurRad="38100" dist="38100" dir="2700000" algn="tl">
                    <a:srgbClr val="DDDDDD"/>
                  </a:outerShdw>
                </a:effectLst>
                <a:cs typeface="Helvetica Neue Light" charset="0"/>
              </a:rPr>
              <a:t>detail area 1</a:t>
            </a:r>
          </a:p>
        </p:txBody>
      </p:sp>
      <p:sp>
        <p:nvSpPr>
          <p:cNvPr id="248838" name="Line 5"/>
          <p:cNvSpPr>
            <a:spLocks noChangeShapeType="1"/>
          </p:cNvSpPr>
          <p:nvPr/>
        </p:nvSpPr>
        <p:spPr bwMode="auto">
          <a:xfrm>
            <a:off x="2741414" y="5607844"/>
            <a:ext cx="0" cy="1000125"/>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Tree>
    <p:extLst>
      <p:ext uri="{BB962C8B-B14F-4D97-AF65-F5344CB8AC3E}">
        <p14:creationId xmlns:p14="http://schemas.microsoft.com/office/powerpoint/2010/main" val="135318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484" y="142875"/>
            <a:ext cx="5027414" cy="351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9859" name="Rectangle 2"/>
          <p:cNvSpPr>
            <a:spLocks/>
          </p:cNvSpPr>
          <p:nvPr/>
        </p:nvSpPr>
        <p:spPr bwMode="auto">
          <a:xfrm>
            <a:off x="401836" y="1634133"/>
            <a:ext cx="28575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dirty="0">
                <a:solidFill>
                  <a:srgbClr val="4D4D4D"/>
                </a:solidFill>
                <a:latin typeface="Helvetica Neue" charset="0"/>
                <a:cs typeface="Helvetica Neue" charset="0"/>
                <a:sym typeface="Helvetica Neue" charset="0"/>
              </a:rPr>
              <a:t>Map of the northwest region near Cape Mendocino. Test earthquakes  are shown as well as background earthquakes with M ≥ 2.0.</a:t>
            </a:r>
          </a:p>
        </p:txBody>
      </p:sp>
      <p:sp>
        <p:nvSpPr>
          <p:cNvPr id="249861" name="Line 4"/>
          <p:cNvSpPr>
            <a:spLocks noChangeShapeType="1"/>
          </p:cNvSpPr>
          <p:nvPr/>
        </p:nvSpPr>
        <p:spPr bwMode="auto">
          <a:xfrm rot="10800000" flipH="1">
            <a:off x="463228" y="1384102"/>
            <a:ext cx="2724671" cy="0"/>
          </a:xfrm>
          <a:prstGeom prst="line">
            <a:avLst/>
          </a:prstGeom>
          <a:noFill/>
          <a:ln w="12700">
            <a:solidFill>
              <a:srgbClr val="888888"/>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sp>
        <p:nvSpPr>
          <p:cNvPr id="7" name="TextBox 6"/>
          <p:cNvSpPr txBox="1"/>
          <p:nvPr/>
        </p:nvSpPr>
        <p:spPr>
          <a:xfrm>
            <a:off x="401836" y="282222"/>
            <a:ext cx="2857500" cy="523220"/>
          </a:xfrm>
          <a:prstGeom prst="rect">
            <a:avLst/>
          </a:prstGeom>
          <a:noFill/>
        </p:spPr>
        <p:txBody>
          <a:bodyPr wrap="square" rtlCol="0">
            <a:spAutoFit/>
          </a:bodyPr>
          <a:lstStyle/>
          <a:p>
            <a:pPr algn="ctr"/>
            <a:r>
              <a:rPr lang="en-US" sz="2800" dirty="0">
                <a:solidFill>
                  <a:srgbClr val="FF0000"/>
                </a:solidFill>
                <a:latin typeface="Helvetica Neue Light"/>
                <a:cs typeface="Helvetica Neue Light"/>
              </a:rPr>
              <a:t>Detail Area 2</a:t>
            </a:r>
          </a:p>
        </p:txBody>
      </p:sp>
    </p:spTree>
    <p:extLst>
      <p:ext uri="{BB962C8B-B14F-4D97-AF65-F5344CB8AC3E}">
        <p14:creationId xmlns:p14="http://schemas.microsoft.com/office/powerpoint/2010/main" val="1786149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15 at 11.02.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22466"/>
          </a:xfrm>
          <a:prstGeom prst="rect">
            <a:avLst/>
          </a:prstGeom>
        </p:spPr>
      </p:pic>
    </p:spTree>
    <p:extLst>
      <p:ext uri="{BB962C8B-B14F-4D97-AF65-F5344CB8AC3E}">
        <p14:creationId xmlns:p14="http://schemas.microsoft.com/office/powerpoint/2010/main" val="1741111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1"/>
          <p:cNvSpPr>
            <a:spLocks noGrp="1" noChangeArrowheads="1"/>
          </p:cNvSpPr>
          <p:nvPr>
            <p:ph type="body" idx="1"/>
          </p:nvPr>
        </p:nvSpPr>
        <p:spPr bwMode="auto">
          <a:xfrm>
            <a:off x="428625" y="5563195"/>
            <a:ext cx="8331398" cy="122336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64291" tIns="32146" rIns="0" bIns="32146" numCol="1" anchor="t" anchorCtr="0" compatLnSpc="1">
            <a:prstTxWarp prst="textNoShape">
              <a:avLst/>
            </a:prstTxWarp>
            <a:normAutofit lnSpcReduction="10000"/>
          </a:bodyPr>
          <a:lstStyle/>
          <a:p>
            <a:pPr lvl="1" eaLnBrk="1" hangingPunct="1"/>
            <a:r>
              <a:rPr lang="en-US" sz="1400">
                <a:solidFill>
                  <a:srgbClr val="4D4D4D"/>
                </a:solidFill>
                <a:latin typeface="Helvetica Neue" charset="0"/>
                <a:ea typeface="ＭＳ Ｐゴシック" charset="0"/>
                <a:cs typeface="Lucida Grande" charset="0"/>
              </a:rPr>
              <a:t>Normalized probabilities of occurrence λ</a:t>
            </a:r>
            <a:r>
              <a:rPr lang="en-US" sz="1400" baseline="-6000">
                <a:solidFill>
                  <a:srgbClr val="4D4D4D"/>
                </a:solidFill>
                <a:latin typeface="Helvetica Neue" charset="0"/>
                <a:ea typeface="ヒラギノ角ゴ ProN W3" charset="0"/>
                <a:cs typeface="ヒラギノ角ゴ ProN W3" charset="0"/>
              </a:rPr>
              <a:t>in</a:t>
            </a:r>
            <a:r>
              <a:rPr lang="en-US" sz="1400">
                <a:solidFill>
                  <a:srgbClr val="4D4D4D"/>
                </a:solidFill>
                <a:latin typeface="Helvetica Neue" charset="0"/>
                <a:ea typeface="ヒラギノ角ゴ ProN W3" charset="0"/>
                <a:cs typeface="ヒラギノ角ゴ ProN W3" charset="0"/>
              </a:rPr>
              <a:t> of an earthquake with M ≥ 4.95 for the 22 cells in which earthquakes occurred during the test period. Seven submitted forecasts are given: (1) Bird and Liu (B and L), (2) Ebel et al. (Ebel), (3) Helmstetter et al. (Helm.), (4) Holliday et al. (Holl.), (5) Ward combined (W-C), (6) Ward geodetic (W-G), (7) Wiemer and Schorlemmer (W and S). The highest (best) probabilities are in red. </a:t>
            </a:r>
            <a:r>
              <a:rPr lang="en-US" sz="1400">
                <a:solidFill>
                  <a:schemeClr val="tx1"/>
                </a:solidFill>
                <a:latin typeface="Helvetica Neue" charset="0"/>
                <a:ea typeface="ＭＳ Ｐゴシック" charset="0"/>
                <a:cs typeface="Lucida Grande" charset="0"/>
              </a:rPr>
              <a:t>Perfect skill λ</a:t>
            </a:r>
            <a:r>
              <a:rPr lang="en-US" sz="1400" baseline="-6000">
                <a:solidFill>
                  <a:schemeClr val="tx1"/>
                </a:solidFill>
                <a:latin typeface="Helvetica Neue" charset="0"/>
                <a:ea typeface="ヒラギノ角ゴ ProN W3" charset="0"/>
                <a:cs typeface="ヒラギノ角ゴ ProN W3" charset="0"/>
              </a:rPr>
              <a:t>in</a:t>
            </a:r>
            <a:r>
              <a:rPr lang="en-US" sz="1400">
                <a:solidFill>
                  <a:schemeClr val="tx1"/>
                </a:solidFill>
                <a:latin typeface="Helvetica Neue" charset="0"/>
                <a:ea typeface="ＭＳ Ｐゴシック" charset="0"/>
                <a:cs typeface="Lucida Grande" charset="0"/>
              </a:rPr>
              <a:t> = 1.00, No skill λ</a:t>
            </a:r>
            <a:r>
              <a:rPr lang="en-US" sz="1400" baseline="-6000">
                <a:solidFill>
                  <a:schemeClr val="tx1"/>
                </a:solidFill>
                <a:latin typeface="Helvetica Neue" charset="0"/>
                <a:ea typeface="ヒラギノ角ゴ ProN W3" charset="0"/>
                <a:cs typeface="ヒラギノ角ゴ ProN W3" charset="0"/>
              </a:rPr>
              <a:t>in</a:t>
            </a:r>
            <a:r>
              <a:rPr lang="en-US" sz="1400">
                <a:solidFill>
                  <a:schemeClr val="tx1"/>
                </a:solidFill>
                <a:latin typeface="Helvetica Neue" charset="0"/>
                <a:ea typeface="ヒラギノ角ゴ ProN W3" charset="0"/>
                <a:cs typeface="ヒラギノ角ゴ ProN W3" charset="0"/>
              </a:rPr>
              <a:t> = 22/7682 = 2.86×10</a:t>
            </a:r>
            <a:r>
              <a:rPr lang="en-US" sz="1400" baseline="32000">
                <a:solidFill>
                  <a:schemeClr val="tx1"/>
                </a:solidFill>
                <a:latin typeface="Helvetica Neue" charset="0"/>
                <a:ea typeface="ヒラギノ角ゴ ProN W3" charset="0"/>
                <a:cs typeface="ヒラギノ角ゴ ProN W3" charset="0"/>
              </a:rPr>
              <a:t>-3</a:t>
            </a:r>
            <a:r>
              <a:rPr lang="en-US" sz="1400">
                <a:solidFill>
                  <a:srgbClr val="4D4D4D"/>
                </a:solidFill>
                <a:latin typeface="Helvetica Neue" charset="0"/>
                <a:ea typeface="ヒラギノ角ゴ ProN W3" charset="0"/>
                <a:cs typeface="ヒラギノ角ゴ ProN W3" charset="0"/>
              </a:rPr>
              <a:t>.</a:t>
            </a:r>
          </a:p>
        </p:txBody>
      </p:sp>
      <p:graphicFrame>
        <p:nvGraphicFramePr>
          <p:cNvPr id="49154" name="Group 2"/>
          <p:cNvGraphicFramePr>
            <a:graphicFrameLocks noGrp="1"/>
          </p:cNvGraphicFramePr>
          <p:nvPr/>
        </p:nvGraphicFramePr>
        <p:xfrm>
          <a:off x="401836" y="398488"/>
          <a:ext cx="8340327" cy="5172289"/>
        </p:xfrm>
        <a:graphic>
          <a:graphicData uri="http://schemas.openxmlformats.org/drawingml/2006/table">
            <a:tbl>
              <a:tblPr/>
              <a:tblGrid>
                <a:gridCol w="527968">
                  <a:extLst>
                    <a:ext uri="{9D8B030D-6E8A-4147-A177-3AD203B41FA5}">
                      <a16:colId xmlns:a16="http://schemas.microsoft.com/office/drawing/2014/main" val="20000"/>
                    </a:ext>
                  </a:extLst>
                </a:gridCol>
                <a:gridCol w="976684">
                  <a:extLst>
                    <a:ext uri="{9D8B030D-6E8A-4147-A177-3AD203B41FA5}">
                      <a16:colId xmlns:a16="http://schemas.microsoft.com/office/drawing/2014/main" val="20001"/>
                    </a:ext>
                  </a:extLst>
                </a:gridCol>
                <a:gridCol w="976685">
                  <a:extLst>
                    <a:ext uri="{9D8B030D-6E8A-4147-A177-3AD203B41FA5}">
                      <a16:colId xmlns:a16="http://schemas.microsoft.com/office/drawing/2014/main" val="20002"/>
                    </a:ext>
                  </a:extLst>
                </a:gridCol>
                <a:gridCol w="976684">
                  <a:extLst>
                    <a:ext uri="{9D8B030D-6E8A-4147-A177-3AD203B41FA5}">
                      <a16:colId xmlns:a16="http://schemas.microsoft.com/office/drawing/2014/main" val="20003"/>
                    </a:ext>
                  </a:extLst>
                </a:gridCol>
                <a:gridCol w="976685">
                  <a:extLst>
                    <a:ext uri="{9D8B030D-6E8A-4147-A177-3AD203B41FA5}">
                      <a16:colId xmlns:a16="http://schemas.microsoft.com/office/drawing/2014/main" val="20004"/>
                    </a:ext>
                  </a:extLst>
                </a:gridCol>
                <a:gridCol w="976684">
                  <a:extLst>
                    <a:ext uri="{9D8B030D-6E8A-4147-A177-3AD203B41FA5}">
                      <a16:colId xmlns:a16="http://schemas.microsoft.com/office/drawing/2014/main" val="20005"/>
                    </a:ext>
                  </a:extLst>
                </a:gridCol>
                <a:gridCol w="976685">
                  <a:extLst>
                    <a:ext uri="{9D8B030D-6E8A-4147-A177-3AD203B41FA5}">
                      <a16:colId xmlns:a16="http://schemas.microsoft.com/office/drawing/2014/main" val="20006"/>
                    </a:ext>
                  </a:extLst>
                </a:gridCol>
                <a:gridCol w="976684">
                  <a:extLst>
                    <a:ext uri="{9D8B030D-6E8A-4147-A177-3AD203B41FA5}">
                      <a16:colId xmlns:a16="http://schemas.microsoft.com/office/drawing/2014/main" val="20007"/>
                    </a:ext>
                  </a:extLst>
                </a:gridCol>
                <a:gridCol w="975568">
                  <a:extLst>
                    <a:ext uri="{9D8B030D-6E8A-4147-A177-3AD203B41FA5}">
                      <a16:colId xmlns:a16="http://schemas.microsoft.com/office/drawing/2014/main" val="20008"/>
                    </a:ext>
                  </a:extLst>
                </a:gridCol>
              </a:tblGrid>
              <a:tr h="247809">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Cell ID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EQ ID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B and L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Ebel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Helm.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Holl.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W-C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W-G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chemeClr val="tx1"/>
                          </a:solidFill>
                          <a:effectLst/>
                          <a:latin typeface="Helvetica Neue Light" charset="0"/>
                          <a:ea typeface="Helvetica Neue Light" charset="0"/>
                          <a:cs typeface="Helvetica Neue Light" charset="0"/>
                          <a:sym typeface="Helvetica Neue Light" charset="0"/>
                        </a:rPr>
                        <a:t> W and S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 A - </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1,7,8,16,24</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1.99E-02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2.20E-02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1.17E-01</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1.87E-02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4D4D4D"/>
                          </a:solidFill>
                          <a:effectLst/>
                          <a:latin typeface="Helvetica Neue" charset="0"/>
                          <a:ea typeface="ヒラギノ角ゴ ProN W3" charset="-128"/>
                          <a:cs typeface="ヒラギノ角ゴ ProN W3" charset="-128"/>
                          <a:sym typeface="Helvetica Neue" charset="0"/>
                        </a:rPr>
                        <a:t>1.28E-02</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1.24E-01</a:t>
                      </a:r>
                    </a:p>
                  </a:txBody>
                  <a:tcPr marL="35719" marR="35719" marT="35720" marB="35720" anchor="ctr" horzOverflow="overflow">
                    <a:lnL cap="flat">
                      <a:noFill/>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solidFill>
                      <a:srgbClr val="FF0000"/>
                    </a:solidFill>
                  </a:tcPr>
                </a:tc>
                <a:extLst>
                  <a:ext uri="{0D108BD9-81ED-4DB2-BD59-A6C34878D82A}">
                    <a16:rowId xmlns:a16="http://schemas.microsoft.com/office/drawing/2014/main" val="10001"/>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B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3.40E-02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7.20E-02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1.08E-03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1.86E-03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4.99E-02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C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6.59E-03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8.93E-04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7.91E-03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D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3.54E-02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3.29E-02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6.97E-02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9.50E-04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3.59E-02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E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7.23E-03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9.72E-05</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9.25E-04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1.58E-07</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F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9.37E-03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2.85E-02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3.07E-02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5.29E-03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8.12E-03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4.55E-02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06"/>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G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9,10</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9.11E-03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2.55E-02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2.38E-02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H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3.42E-04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9.15E-04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1.62E-04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3.77E-04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6.49E-04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2.06E-04</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I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2.14E-03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3.65E-03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2.05E-04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1.96E-03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9.89E-03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09"/>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J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8.78E-03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8.11E-03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5.12E-03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1.13E-02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0"/>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K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3.12E-02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1.93E-02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5.90E-02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11"/>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L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2.07E-03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6.93E-03</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4.80E-03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2.64E-03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2"/>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M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17,18</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1.74E-03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5.78E-03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3.88E-03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4.61E-03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5.38E-04</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3"/>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N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19</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5.83E-02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6.59E-03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1.49E-02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7.44E-03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4"/>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O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20</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1.25E-02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9.45E-03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9.30E-04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1.62E-02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5"/>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P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21</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6.48E-03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3.29E-02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2.71E-02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9.03E-04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7.46E-03</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6"/>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Q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22,25,28</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2.88E-02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2.20E-02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2.84E-02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1.66E-02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1.30E-02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5.23E-02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17"/>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R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23,26</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3.06E-02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1.73E-04</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1.78E-02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1.38E-02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1.58E-02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8"/>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S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27</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2.13E-02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5.49E-03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1.26E-02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9.55E-03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7.93E-03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1.19E-02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9"/>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T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29</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1.83E-02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2.43E-02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6.35E-03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3.90E-03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4.99E-02</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extLst>
                  <a:ext uri="{0D108BD9-81ED-4DB2-BD59-A6C34878D82A}">
                    <a16:rowId xmlns:a16="http://schemas.microsoft.com/office/drawing/2014/main" val="10020"/>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U - </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30</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1.26E-02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3.07E-02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1.03E-01</a:t>
                      </a:r>
                    </a:p>
                  </a:txBody>
                  <a:tcPr marL="35719" marR="35719" marT="35720" marB="35720" anchor="ctr" horzOverflow="overflow">
                    <a:lnL cap="flat">
                      <a:noFill/>
                    </a:lnL>
                    <a:lnR cap="flat">
                      <a:noFill/>
                    </a:lnR>
                    <a:lnT cap="fla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3.32E-03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1.61E-02</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5.47E-03</a:t>
                      </a:r>
                    </a:p>
                  </a:txBody>
                  <a:tcPr marL="35719" marR="35719" marT="35720" marB="3572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5.16E-02</a:t>
                      </a:r>
                    </a:p>
                  </a:txBody>
                  <a:tcPr marL="35719" marR="35719" marT="35720" marB="357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21"/>
                  </a:ext>
                </a:extLst>
              </a:tr>
              <a:tr h="221466">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 V - </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31</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6.76E-03</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5.55E-03</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FFFFFF"/>
                          </a:solidFill>
                          <a:effectLst/>
                          <a:latin typeface="Helvetica Neue" charset="0"/>
                          <a:ea typeface="ヒラギノ角ゴ ProN W3" charset="-128"/>
                          <a:cs typeface="ヒラギノ角ゴ ProN W3" charset="-128"/>
                          <a:sym typeface="Helvetica Neue" charset="0"/>
                        </a:rPr>
                        <a:t>3.32E-02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1.54E-02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a:ln>
                            <a:noFill/>
                          </a:ln>
                          <a:solidFill>
                            <a:srgbClr val="606060"/>
                          </a:solidFill>
                          <a:effectLst/>
                          <a:latin typeface="Helvetica Neue" charset="0"/>
                          <a:ea typeface="ヒラギノ角ゴ ProN W3" charset="-128"/>
                          <a:cs typeface="ヒラギノ角ゴ ProN W3" charset="-128"/>
                          <a:sym typeface="Helvetica Neue" charset="0"/>
                        </a:rPr>
                        <a:t>1.43E-02</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000" b="0" i="0" u="none" strike="noStrike" cap="none" normalizeH="0" baseline="0" dirty="0">
                          <a:ln>
                            <a:noFill/>
                          </a:ln>
                          <a:solidFill>
                            <a:srgbClr val="606060"/>
                          </a:solidFill>
                          <a:effectLst/>
                          <a:latin typeface="Helvetica Neue" charset="0"/>
                          <a:ea typeface="ヒラギノ角ゴ ProN W3" charset="-128"/>
                          <a:cs typeface="ヒラギノ角ゴ ProN W3" charset="-128"/>
                          <a:sym typeface="Helvetica Neue" charset="0"/>
                        </a:rPr>
                        <a:t>2.64E-03</a:t>
                      </a:r>
                    </a:p>
                  </a:txBody>
                  <a:tcPr marL="35719" marR="35719" marT="35720" marB="35720" anchor="ctr" horzOverflow="overflow">
                    <a:lnL cap="flat">
                      <a:noFill/>
                    </a:lnL>
                    <a:lnR cap="flat">
                      <a:noFill/>
                    </a:lnR>
                    <a:lnT cap="flat">
                      <a:noFill/>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1283690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4F53-A141-274D-B98F-4EFFC7B69454}"/>
              </a:ext>
            </a:extLst>
          </p:cNvPr>
          <p:cNvSpPr>
            <a:spLocks noGrp="1"/>
          </p:cNvSpPr>
          <p:nvPr>
            <p:ph type="title"/>
          </p:nvPr>
        </p:nvSpPr>
        <p:spPr/>
        <p:txBody>
          <a:bodyPr/>
          <a:lstStyle/>
          <a:p>
            <a:r>
              <a:rPr lang="en-US" dirty="0"/>
              <a:t>Details of the </a:t>
            </a:r>
            <a:r>
              <a:rPr lang="en-US" dirty="0" err="1"/>
              <a:t>Haicheng</a:t>
            </a:r>
            <a:r>
              <a:rPr lang="en-US" dirty="0"/>
              <a:t> Prediction</a:t>
            </a:r>
          </a:p>
        </p:txBody>
      </p:sp>
      <p:sp>
        <p:nvSpPr>
          <p:cNvPr id="6" name="Content Placeholder 2">
            <a:extLst>
              <a:ext uri="{FF2B5EF4-FFF2-40B4-BE49-F238E27FC236}">
                <a16:creationId xmlns:a16="http://schemas.microsoft.com/office/drawing/2014/main" id="{3096FF8C-408B-DD4F-94C9-274904301670}"/>
              </a:ext>
            </a:extLst>
          </p:cNvPr>
          <p:cNvSpPr>
            <a:spLocks noGrp="1"/>
          </p:cNvSpPr>
          <p:nvPr>
            <p:ph idx="1"/>
          </p:nvPr>
        </p:nvSpPr>
        <p:spPr/>
        <p:txBody>
          <a:bodyPr>
            <a:noAutofit/>
          </a:bodyPr>
          <a:lstStyle/>
          <a:p>
            <a:pPr>
              <a:spcBef>
                <a:spcPts val="0"/>
              </a:spcBef>
              <a:spcAft>
                <a:spcPts val="1200"/>
              </a:spcAft>
            </a:pPr>
            <a:r>
              <a:rPr lang="en-US" sz="1400" dirty="0"/>
              <a:t>Early in the morning of February 4, 1975, Chinese officials ordered that the city of </a:t>
            </a:r>
            <a:r>
              <a:rPr lang="en-US" sz="1400" dirty="0" err="1"/>
              <a:t>Haicheng</a:t>
            </a:r>
            <a:r>
              <a:rPr lang="en-US" sz="1400" dirty="0"/>
              <a:t> be evacuated, believing there to be a large chance of an earthquake occurring. </a:t>
            </a:r>
          </a:p>
          <a:p>
            <a:pPr>
              <a:spcBef>
                <a:spcPts val="0"/>
              </a:spcBef>
              <a:spcAft>
                <a:spcPts val="1200"/>
              </a:spcAft>
            </a:pPr>
            <a:r>
              <a:rPr lang="en-US" sz="1400" dirty="0"/>
              <a:t>The prediction was allegedly based on reports of changes in groundwater and soil elevations over the past several months as well as widespread accounts of unusual animal behavior, such as snakes crawling out of their holes in the middle of winter</a:t>
            </a:r>
          </a:p>
          <a:p>
            <a:pPr>
              <a:spcBef>
                <a:spcPts val="0"/>
              </a:spcBef>
              <a:spcAft>
                <a:spcPts val="1200"/>
              </a:spcAft>
            </a:pPr>
            <a:r>
              <a:rPr lang="en-US" sz="1400" dirty="0"/>
              <a:t>A low-level alert was triggered by regional increases in seismicity (later recognized as foreshocks).</a:t>
            </a:r>
          </a:p>
          <a:p>
            <a:pPr>
              <a:spcBef>
                <a:spcPts val="0"/>
              </a:spcBef>
              <a:spcAft>
                <a:spcPts val="1200"/>
              </a:spcAft>
            </a:pPr>
            <a:r>
              <a:rPr lang="en-US" sz="1400" dirty="0"/>
              <a:t>Both authorities and citizens were finally placed on high alert and an evacuation order was issued due to an increase in foreshocks.</a:t>
            </a:r>
          </a:p>
          <a:p>
            <a:pPr>
              <a:spcBef>
                <a:spcPts val="0"/>
              </a:spcBef>
              <a:spcAft>
                <a:spcPts val="1200"/>
              </a:spcAft>
            </a:pPr>
            <a:r>
              <a:rPr lang="en-US" sz="1400" dirty="0"/>
              <a:t>The evacuation, despite successfully saving most of </a:t>
            </a:r>
            <a:r>
              <a:rPr lang="en-US" sz="1400" dirty="0" err="1"/>
              <a:t>Haicheng's</a:t>
            </a:r>
            <a:r>
              <a:rPr lang="en-US" sz="1400" dirty="0"/>
              <a:t> population, did not prevent deaths in its entirety. </a:t>
            </a:r>
          </a:p>
          <a:p>
            <a:pPr>
              <a:spcBef>
                <a:spcPts val="0"/>
              </a:spcBef>
              <a:spcAft>
                <a:spcPts val="1200"/>
              </a:spcAft>
            </a:pPr>
            <a:r>
              <a:rPr lang="en-US" sz="1400" dirty="0"/>
              <a:t>When the main quake struck at 7:36 pm, 2,041 people died, over 27,000 were injured and thousands of buildings collapsed. </a:t>
            </a:r>
          </a:p>
          <a:p>
            <a:pPr>
              <a:spcBef>
                <a:spcPts val="0"/>
              </a:spcBef>
              <a:spcAft>
                <a:spcPts val="1200"/>
              </a:spcAft>
            </a:pPr>
            <a:r>
              <a:rPr lang="en-US" sz="1400" dirty="0"/>
              <a:t>However, the death toll was much lower than the estimate of over 150,000 dead which is believed to have resulted if the evacuation had not taken place.</a:t>
            </a:r>
          </a:p>
          <a:p>
            <a:pPr>
              <a:spcBef>
                <a:spcPts val="0"/>
              </a:spcBef>
              <a:spcAft>
                <a:spcPts val="1200"/>
              </a:spcAft>
            </a:pPr>
            <a:r>
              <a:rPr lang="en-US" sz="1400" dirty="0"/>
              <a:t>This was the only successful evacuation of a potentially affected population before a devastating earthquake in history. </a:t>
            </a:r>
          </a:p>
          <a:p>
            <a:pPr>
              <a:spcBef>
                <a:spcPts val="0"/>
              </a:spcBef>
              <a:spcAft>
                <a:spcPts val="1200"/>
              </a:spcAft>
            </a:pPr>
            <a:endParaRPr lang="en-US" sz="1400" dirty="0"/>
          </a:p>
        </p:txBody>
      </p:sp>
    </p:spTree>
    <p:extLst>
      <p:ext uri="{BB962C8B-B14F-4D97-AF65-F5344CB8AC3E}">
        <p14:creationId xmlns:p14="http://schemas.microsoft.com/office/powerpoint/2010/main" val="1518651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705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Habra_Figure 5-UCERF_Forecast Tab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2616"/>
            <a:ext cx="9144000" cy="2905657"/>
          </a:xfrm>
          <a:prstGeom prst="rect">
            <a:avLst/>
          </a:prstGeom>
        </p:spPr>
      </p:pic>
      <p:sp>
        <p:nvSpPr>
          <p:cNvPr id="5" name="Up Arrow 4"/>
          <p:cNvSpPr/>
          <p:nvPr/>
        </p:nvSpPr>
        <p:spPr>
          <a:xfrm>
            <a:off x="6654129" y="5970543"/>
            <a:ext cx="484632" cy="206282"/>
          </a:xfrm>
          <a:prstGeom prs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144366"/>
            <a:ext cx="8229600" cy="1407974"/>
          </a:xfrm>
        </p:spPr>
        <p:txBody>
          <a:bodyPr>
            <a:normAutofit fontScale="90000"/>
          </a:bodyPr>
          <a:lstStyle/>
          <a:p>
            <a:r>
              <a:rPr lang="en-US" dirty="0">
                <a:solidFill>
                  <a:srgbClr val="FF0000"/>
                </a:solidFill>
              </a:rPr>
              <a:t>Comparison of Forecasts</a:t>
            </a:r>
            <a:br>
              <a:rPr lang="en-US" dirty="0">
                <a:solidFill>
                  <a:srgbClr val="FF0000"/>
                </a:solidFill>
              </a:rPr>
            </a:br>
            <a:r>
              <a:rPr lang="en-US" sz="2200" dirty="0">
                <a:solidFill>
                  <a:srgbClr val="0000FF"/>
                </a:solidFill>
              </a:rPr>
              <a:t>100 km radius circle centered on La Habra, CA</a:t>
            </a:r>
            <a:br>
              <a:rPr lang="en-US" sz="2200" dirty="0">
                <a:solidFill>
                  <a:srgbClr val="0000FF"/>
                </a:solidFill>
              </a:rPr>
            </a:br>
            <a:r>
              <a:rPr lang="en-US" sz="2200" dirty="0">
                <a:solidFill>
                  <a:srgbClr val="0000FF"/>
                </a:solidFill>
              </a:rPr>
              <a:t>32 M≥5 events in ANSS catalog since 1933 = </a:t>
            </a:r>
            <a:r>
              <a:rPr lang="en-US" sz="2000" dirty="0">
                <a:solidFill>
                  <a:srgbClr val="0000FF"/>
                </a:solidFill>
              </a:rPr>
              <a:t>0.39 yr</a:t>
            </a:r>
            <a:r>
              <a:rPr lang="en-US" sz="2000" baseline="30000" dirty="0">
                <a:solidFill>
                  <a:srgbClr val="0000FF"/>
                </a:solidFill>
              </a:rPr>
              <a:t>-1</a:t>
            </a:r>
            <a:br>
              <a:rPr lang="en-US" sz="2000" baseline="30000" dirty="0">
                <a:solidFill>
                  <a:srgbClr val="0000FF"/>
                </a:solidFill>
              </a:rPr>
            </a:br>
            <a:r>
              <a:rPr lang="en-US" sz="2200" dirty="0">
                <a:solidFill>
                  <a:srgbClr val="0000FF"/>
                </a:solidFill>
              </a:rPr>
              <a:t> Forecasts from approximately June, 2015</a:t>
            </a:r>
          </a:p>
        </p:txBody>
      </p:sp>
      <p:sp>
        <p:nvSpPr>
          <p:cNvPr id="7" name="TextBox 6"/>
          <p:cNvSpPr txBox="1"/>
          <p:nvPr/>
        </p:nvSpPr>
        <p:spPr>
          <a:xfrm>
            <a:off x="3896953" y="6122561"/>
            <a:ext cx="4789847" cy="646331"/>
          </a:xfrm>
          <a:prstGeom prst="rect">
            <a:avLst/>
          </a:prstGeom>
          <a:noFill/>
        </p:spPr>
        <p:txBody>
          <a:bodyPr wrap="square" rtlCol="0">
            <a:spAutoFit/>
          </a:bodyPr>
          <a:lstStyle/>
          <a:p>
            <a:pPr algn="ctr"/>
            <a:r>
              <a:rPr lang="en-US" dirty="0">
                <a:solidFill>
                  <a:srgbClr val="0000FF"/>
                </a:solidFill>
              </a:rPr>
              <a:t>Source:  Letter from John Parrish, CGS, to Andrea </a:t>
            </a:r>
            <a:r>
              <a:rPr lang="en-US" dirty="0" err="1">
                <a:solidFill>
                  <a:srgbClr val="0000FF"/>
                </a:solidFill>
              </a:rPr>
              <a:t>Donnellan</a:t>
            </a:r>
            <a:r>
              <a:rPr lang="en-US" dirty="0">
                <a:solidFill>
                  <a:srgbClr val="0000FF"/>
                </a:solidFill>
              </a:rPr>
              <a:t>, JPL, dated November 4, 2015 </a:t>
            </a:r>
          </a:p>
        </p:txBody>
      </p:sp>
      <p:grpSp>
        <p:nvGrpSpPr>
          <p:cNvPr id="2" name="Group 1"/>
          <p:cNvGrpSpPr/>
          <p:nvPr/>
        </p:nvGrpSpPr>
        <p:grpSpPr>
          <a:xfrm>
            <a:off x="303941" y="1650442"/>
            <a:ext cx="8651453" cy="656771"/>
            <a:chOff x="303941" y="2030402"/>
            <a:chExt cx="8651453" cy="656771"/>
          </a:xfrm>
        </p:grpSpPr>
        <p:sp>
          <p:nvSpPr>
            <p:cNvPr id="8" name="TextBox 7"/>
            <p:cNvSpPr txBox="1"/>
            <p:nvPr/>
          </p:nvSpPr>
          <p:spPr>
            <a:xfrm>
              <a:off x="303941" y="2040842"/>
              <a:ext cx="3484462" cy="646331"/>
            </a:xfrm>
            <a:prstGeom prst="rect">
              <a:avLst/>
            </a:prstGeom>
            <a:noFill/>
          </p:spPr>
          <p:txBody>
            <a:bodyPr wrap="square" rtlCol="0">
              <a:spAutoFit/>
            </a:bodyPr>
            <a:lstStyle/>
            <a:p>
              <a:pPr algn="ctr"/>
              <a:r>
                <a:rPr lang="en-US" dirty="0">
                  <a:solidFill>
                    <a:srgbClr val="008000"/>
                  </a:solidFill>
                </a:rPr>
                <a:t>Based on counting small earthquakes and </a:t>
              </a:r>
              <a:r>
                <a:rPr lang="en-US" dirty="0" err="1">
                  <a:solidFill>
                    <a:srgbClr val="008000"/>
                  </a:solidFill>
                </a:rPr>
                <a:t>Weibull</a:t>
              </a:r>
              <a:r>
                <a:rPr lang="en-US" dirty="0">
                  <a:solidFill>
                    <a:srgbClr val="008000"/>
                  </a:solidFill>
                </a:rPr>
                <a:t> statistics</a:t>
              </a:r>
            </a:p>
          </p:txBody>
        </p:sp>
        <p:sp>
          <p:nvSpPr>
            <p:cNvPr id="9" name="TextBox 8"/>
            <p:cNvSpPr txBox="1"/>
            <p:nvPr/>
          </p:nvSpPr>
          <p:spPr>
            <a:xfrm>
              <a:off x="4645950" y="2030402"/>
              <a:ext cx="4309444" cy="646331"/>
            </a:xfrm>
            <a:prstGeom prst="rect">
              <a:avLst/>
            </a:prstGeom>
            <a:noFill/>
          </p:spPr>
          <p:txBody>
            <a:bodyPr wrap="square" rtlCol="0">
              <a:spAutoFit/>
            </a:bodyPr>
            <a:lstStyle/>
            <a:p>
              <a:pPr algn="ctr"/>
              <a:r>
                <a:rPr lang="en-US" dirty="0">
                  <a:solidFill>
                    <a:srgbClr val="008000"/>
                  </a:solidFill>
                </a:rPr>
                <a:t>Based on a 30-year forecast scaled to short term forecasts using Poisson statistics</a:t>
              </a:r>
            </a:p>
          </p:txBody>
        </p:sp>
      </p:grpSp>
      <p:sp>
        <p:nvSpPr>
          <p:cNvPr id="3" name="TextBox 2"/>
          <p:cNvSpPr txBox="1"/>
          <p:nvPr/>
        </p:nvSpPr>
        <p:spPr>
          <a:xfrm>
            <a:off x="469899" y="2467612"/>
            <a:ext cx="2457423" cy="584776"/>
          </a:xfrm>
          <a:prstGeom prst="rect">
            <a:avLst/>
          </a:prstGeom>
          <a:noFill/>
        </p:spPr>
        <p:txBody>
          <a:bodyPr wrap="none" rtlCol="0">
            <a:spAutoFit/>
          </a:bodyPr>
          <a:lstStyle/>
          <a:p>
            <a:r>
              <a:rPr lang="el-GR" sz="1600" dirty="0">
                <a:solidFill>
                  <a:srgbClr val="0000FF"/>
                </a:solidFill>
              </a:rPr>
              <a:t>β</a:t>
            </a:r>
            <a:r>
              <a:rPr lang="en-US" sz="1600" dirty="0">
                <a:solidFill>
                  <a:srgbClr val="0000FF"/>
                </a:solidFill>
              </a:rPr>
              <a:t>=1.4, has memory</a:t>
            </a:r>
          </a:p>
          <a:p>
            <a:r>
              <a:rPr lang="en-US" sz="1600" dirty="0">
                <a:solidFill>
                  <a:srgbClr val="0000FF"/>
                </a:solidFill>
              </a:rPr>
              <a:t>Avg. rate of M≥5 = 0.39 yr</a:t>
            </a:r>
            <a:r>
              <a:rPr lang="en-US" sz="1600" baseline="30000" dirty="0">
                <a:solidFill>
                  <a:srgbClr val="0000FF"/>
                </a:solidFill>
              </a:rPr>
              <a:t>-1</a:t>
            </a:r>
          </a:p>
        </p:txBody>
      </p:sp>
      <p:sp>
        <p:nvSpPr>
          <p:cNvPr id="10" name="TextBox 9"/>
          <p:cNvSpPr txBox="1"/>
          <p:nvPr/>
        </p:nvSpPr>
        <p:spPr>
          <a:xfrm>
            <a:off x="5101982" y="2390900"/>
            <a:ext cx="3603871" cy="830997"/>
          </a:xfrm>
          <a:prstGeom prst="rect">
            <a:avLst/>
          </a:prstGeom>
          <a:noFill/>
        </p:spPr>
        <p:txBody>
          <a:bodyPr wrap="none" rtlCol="0">
            <a:spAutoFit/>
          </a:bodyPr>
          <a:lstStyle/>
          <a:p>
            <a:r>
              <a:rPr lang="el-GR" sz="1600" dirty="0">
                <a:solidFill>
                  <a:srgbClr val="0000FF"/>
                </a:solidFill>
              </a:rPr>
              <a:t>β</a:t>
            </a:r>
            <a:r>
              <a:rPr lang="en-US" sz="1600" dirty="0">
                <a:solidFill>
                  <a:srgbClr val="0000FF"/>
                </a:solidFill>
              </a:rPr>
              <a:t>=1.0, has no memory</a:t>
            </a:r>
          </a:p>
          <a:p>
            <a:r>
              <a:rPr lang="en-US" sz="1600" dirty="0">
                <a:solidFill>
                  <a:srgbClr val="0000FF"/>
                </a:solidFill>
              </a:rPr>
              <a:t>Avg. rate of M≥5 = 0.65 yr</a:t>
            </a:r>
            <a:r>
              <a:rPr lang="en-US" sz="1600" baseline="30000" dirty="0">
                <a:solidFill>
                  <a:srgbClr val="0000FF"/>
                </a:solidFill>
              </a:rPr>
              <a:t>-1</a:t>
            </a:r>
            <a:endParaRPr lang="en-US" sz="1600" dirty="0">
              <a:solidFill>
                <a:srgbClr val="0000FF"/>
              </a:solidFill>
            </a:endParaRPr>
          </a:p>
          <a:p>
            <a:r>
              <a:rPr lang="en-US" sz="1600" dirty="0">
                <a:solidFill>
                  <a:srgbClr val="0000FF"/>
                </a:solidFill>
              </a:rPr>
              <a:t>(implies 53 M≥5 earthquakes since 1933)</a:t>
            </a:r>
          </a:p>
        </p:txBody>
      </p:sp>
    </p:spTree>
    <p:extLst>
      <p:ext uri="{BB962C8B-B14F-4D97-AF65-F5344CB8AC3E}">
        <p14:creationId xmlns:p14="http://schemas.microsoft.com/office/powerpoint/2010/main" val="1637320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
          <p:cNvSpPr>
            <a:spLocks noGrp="1" noChangeArrowheads="1"/>
          </p:cNvSpPr>
          <p:nvPr>
            <p:ph type="title"/>
          </p:nvPr>
        </p:nvSpPr>
        <p:spPr>
          <a:effectLst>
            <a:outerShdw blurRad="50800" dist="38100" dir="2700000">
              <a:srgbClr val="000000">
                <a:alpha val="43000"/>
              </a:srgbClr>
            </a:outerShdw>
          </a:effectLst>
        </p:spPr>
        <p:txBody>
          <a:bodyPr/>
          <a:lstStyle/>
          <a:p>
            <a:pPr eaLnBrk="1" hangingPunct="1">
              <a:defRPr/>
            </a:pPr>
            <a:r>
              <a:rPr lang="en-US" dirty="0">
                <a:solidFill>
                  <a:srgbClr val="FF0000"/>
                </a:solidFill>
              </a:rPr>
              <a:t>RELM test rules</a:t>
            </a:r>
          </a:p>
        </p:txBody>
      </p:sp>
      <p:sp>
        <p:nvSpPr>
          <p:cNvPr id="245763" name="Rectangle 2"/>
          <p:cNvSpPr>
            <a:spLocks noGrp="1" noChangeArrowheads="1"/>
          </p:cNvSpPr>
          <p:nvPr>
            <p:ph type="body" idx="1"/>
          </p:nvPr>
        </p:nvSpPr>
        <p:spPr/>
        <p:txBody>
          <a:bodyPr/>
          <a:lstStyle/>
          <a:p>
            <a:pPr marL="267881" indent="-267881">
              <a:buSzPct val="99000"/>
              <a:buFontTx/>
              <a:buAutoNum type="arabicPeriod"/>
            </a:pPr>
            <a:r>
              <a:rPr lang="en-US">
                <a:solidFill>
                  <a:srgbClr val="4D4D4D"/>
                </a:solidFill>
                <a:latin typeface="Helvetica Neue" charset="0"/>
                <a:ea typeface="ヒラギノ角ゴ ProN W3" charset="0"/>
                <a:cs typeface="ヒラギノ角ゴ ProN W3" charset="0"/>
              </a:rPr>
              <a:t>Test region: California plus adjacent regions</a:t>
            </a:r>
          </a:p>
          <a:p>
            <a:pPr marL="267881" indent="-267881">
              <a:buSzPct val="99000"/>
              <a:buFontTx/>
              <a:buAutoNum type="arabicPeriod"/>
            </a:pPr>
            <a:r>
              <a:rPr lang="en-US">
                <a:solidFill>
                  <a:srgbClr val="4D4D4D"/>
                </a:solidFill>
                <a:latin typeface="Helvetica Neue" charset="0"/>
                <a:ea typeface="ヒラギノ角ゴ ProN W3" charset="0"/>
                <a:cs typeface="ヒラギノ角ゴ ProN W3" charset="0"/>
              </a:rPr>
              <a:t>Test region divided into N</a:t>
            </a:r>
            <a:r>
              <a:rPr lang="en-US" baseline="-6000">
                <a:solidFill>
                  <a:srgbClr val="4D4D4D"/>
                </a:solidFill>
                <a:latin typeface="Helvetica Neue" charset="0"/>
                <a:ea typeface="ヒラギノ角ゴ ProN W3" charset="0"/>
                <a:cs typeface="ヒラギノ角ゴ ProN W3" charset="0"/>
              </a:rPr>
              <a:t>c</a:t>
            </a:r>
            <a:r>
              <a:rPr lang="en-US">
                <a:solidFill>
                  <a:srgbClr val="4D4D4D"/>
                </a:solidFill>
                <a:latin typeface="Helvetica Neue" charset="0"/>
                <a:ea typeface="ヒラギノ角ゴ ProN W3" charset="0"/>
                <a:cs typeface="ヒラギノ角ゴ ProN W3" charset="0"/>
              </a:rPr>
              <a:t> = 7682, 0.1˚ x 0.1˚ cells</a:t>
            </a:r>
          </a:p>
          <a:p>
            <a:pPr marL="267881" indent="-267881">
              <a:buSzPct val="99000"/>
              <a:buFontTx/>
              <a:buAutoNum type="arabicPeriod"/>
            </a:pPr>
            <a:r>
              <a:rPr lang="en-US">
                <a:solidFill>
                  <a:srgbClr val="4D4D4D"/>
                </a:solidFill>
                <a:latin typeface="Helvetica Neue" charset="0"/>
                <a:ea typeface="ヒラギノ角ゴ ProN W3" charset="0"/>
                <a:cs typeface="ヒラギノ角ゴ ProN W3" charset="0"/>
              </a:rPr>
              <a:t>Magnitude range M ≥ 5</a:t>
            </a:r>
          </a:p>
          <a:p>
            <a:pPr marL="267881" indent="-267881">
              <a:buSzPct val="99000"/>
              <a:buFontTx/>
              <a:buAutoNum type="arabicPeriod"/>
            </a:pPr>
            <a:r>
              <a:rPr lang="en-US">
                <a:solidFill>
                  <a:srgbClr val="4D4D4D"/>
                </a:solidFill>
                <a:latin typeface="Helvetica Neue" charset="0"/>
                <a:ea typeface="ヒラギノ角ゴ ProN W3" charset="0"/>
                <a:cs typeface="ヒラギノ角ゴ ProN W3" charset="0"/>
              </a:rPr>
              <a:t>Time period: 5 years 1/1/06 - 12/31/10</a:t>
            </a:r>
          </a:p>
          <a:p>
            <a:pPr marL="267881" indent="-267881">
              <a:buSzPct val="99000"/>
              <a:buFontTx/>
              <a:buAutoNum type="arabicPeriod"/>
            </a:pPr>
            <a:r>
              <a:rPr lang="en-US">
                <a:solidFill>
                  <a:srgbClr val="4D4D4D"/>
                </a:solidFill>
                <a:latin typeface="Helvetica Neue" charset="0"/>
                <a:ea typeface="ヒラギノ角ゴ ProN W3" charset="0"/>
                <a:cs typeface="Lucida Grande" charset="0"/>
              </a:rPr>
              <a:t>Participants submitted the probability λ</a:t>
            </a:r>
            <a:r>
              <a:rPr lang="en-US" baseline="-6000">
                <a:solidFill>
                  <a:srgbClr val="4D4D4D"/>
                </a:solidFill>
                <a:latin typeface="Helvetica Neue" charset="0"/>
                <a:ea typeface="ヒラギノ角ゴ ProN W3" charset="0"/>
                <a:cs typeface="ヒラギノ角ゴ ProN W3" charset="0"/>
              </a:rPr>
              <a:t>im</a:t>
            </a:r>
            <a:r>
              <a:rPr lang="en-US">
                <a:solidFill>
                  <a:srgbClr val="4D4D4D"/>
                </a:solidFill>
                <a:latin typeface="Helvetica Neue" charset="0"/>
                <a:ea typeface="ヒラギノ角ゴ ProN W3" charset="0"/>
                <a:cs typeface="Lucida Grande" charset="0"/>
              </a:rPr>
              <a:t> of the occurrence of an earthquake in cell i, probabilities were submitted for 41 magnitude bins with ΔM = 0.1</a:t>
            </a:r>
            <a:endParaRPr lang="en-US">
              <a:solidFill>
                <a:srgbClr val="4D4D4D"/>
              </a:solidFill>
              <a:latin typeface="Helvetica Neue" charset="0"/>
              <a:ea typeface="ヒラギノ角ゴ ProN W3" charset="0"/>
              <a:cs typeface="ヒラギノ角ゴ ProN W3" charset="0"/>
            </a:endParaRPr>
          </a:p>
        </p:txBody>
      </p:sp>
    </p:spTree>
    <p:extLst>
      <p:ext uri="{BB962C8B-B14F-4D97-AF65-F5344CB8AC3E}">
        <p14:creationId xmlns:p14="http://schemas.microsoft.com/office/powerpoint/2010/main" val="980899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1"/>
          <p:cNvSpPr>
            <a:spLocks noGrp="1" noChangeArrowheads="1"/>
          </p:cNvSpPr>
          <p:nvPr>
            <p:ph type="title"/>
          </p:nvPr>
        </p:nvSpPr>
        <p:spPr>
          <a:effectLst>
            <a:outerShdw blurRad="50800" dist="38100" dir="2700000">
              <a:srgbClr val="000000">
                <a:alpha val="43000"/>
              </a:srgbClr>
            </a:outerShdw>
          </a:effectLst>
        </p:spPr>
        <p:txBody>
          <a:bodyPr/>
          <a:lstStyle/>
          <a:p>
            <a:pPr eaLnBrk="1" hangingPunct="1"/>
            <a:r>
              <a:rPr lang="en-US">
                <a:solidFill>
                  <a:srgbClr val="FF0000"/>
                </a:solidFill>
                <a:latin typeface="Helvetica Neue Light" charset="0"/>
                <a:ea typeface="ヒラギノ角ゴ ProN W3" charset="0"/>
                <a:cs typeface="ヒラギノ角ゴ ProN W3" charset="0"/>
              </a:rPr>
              <a:t>discussion</a:t>
            </a:r>
          </a:p>
        </p:txBody>
      </p:sp>
      <p:sp>
        <p:nvSpPr>
          <p:cNvPr id="261123" name="Rectangle 2"/>
          <p:cNvSpPr>
            <a:spLocks noGrp="1" noChangeArrowheads="1"/>
          </p:cNvSpPr>
          <p:nvPr>
            <p:ph type="body" idx="1"/>
          </p:nvPr>
        </p:nvSpPr>
        <p:spPr/>
        <p:txBody>
          <a:bodyPr>
            <a:normAutofit fontScale="85000" lnSpcReduction="10000"/>
          </a:bodyPr>
          <a:lstStyle/>
          <a:p>
            <a:pPr marL="267881" indent="-267881">
              <a:buSzPct val="99000"/>
              <a:buFontTx/>
              <a:buAutoNum type="arabicPeriod"/>
            </a:pPr>
            <a:r>
              <a:rPr lang="en-US">
                <a:solidFill>
                  <a:srgbClr val="800000"/>
                </a:solidFill>
                <a:latin typeface="Helvetica Neue" charset="0"/>
                <a:ea typeface="ヒラギノ角ゴ ProN W3" charset="0"/>
                <a:cs typeface="ヒラギノ角ゴ ProN W3" charset="0"/>
              </a:rPr>
              <a:t>The general RELM test worked well. The magnitude minimum, cell size and time period were appropriate</a:t>
            </a:r>
          </a:p>
          <a:p>
            <a:pPr marL="267881" indent="-267881">
              <a:buSzPct val="99000"/>
              <a:buFontTx/>
              <a:buAutoNum type="arabicPeriod"/>
            </a:pPr>
            <a:r>
              <a:rPr lang="en-US">
                <a:solidFill>
                  <a:srgbClr val="800000"/>
                </a:solidFill>
                <a:latin typeface="Helvetica Neue" charset="0"/>
                <a:ea typeface="ヒラギノ角ゴ ProN W3" charset="0"/>
                <a:cs typeface="ヒラギノ角ゴ ProN W3" charset="0"/>
              </a:rPr>
              <a:t>It would be best to separate the forecasts of number of events from the forecasts of the locations of the events.</a:t>
            </a:r>
          </a:p>
          <a:p>
            <a:pPr marL="267881" indent="-267881">
              <a:buSzPct val="99000"/>
              <a:buFontTx/>
              <a:buAutoNum type="arabicPeriod"/>
            </a:pPr>
            <a:r>
              <a:rPr lang="en-US">
                <a:solidFill>
                  <a:srgbClr val="800000"/>
                </a:solidFill>
                <a:latin typeface="Helvetica Neue" charset="0"/>
                <a:ea typeface="ヒラギノ角ゴ ProN W3" charset="0"/>
                <a:cs typeface="ヒラギノ角ゴ ProN W3" charset="0"/>
              </a:rPr>
              <a:t>The relative values of alarm based versus continuous forecasts should be considered. Continuous forecasts are best for insurance purposes.</a:t>
            </a:r>
          </a:p>
          <a:p>
            <a:pPr marL="267881" indent="-267881">
              <a:buSzPct val="99000"/>
              <a:buFontTx/>
              <a:buAutoNum type="arabicPeriod"/>
            </a:pPr>
            <a:r>
              <a:rPr lang="en-US">
                <a:solidFill>
                  <a:srgbClr val="800000"/>
                </a:solidFill>
                <a:latin typeface="Helvetica Neue" charset="0"/>
                <a:ea typeface="ヒラギノ角ゴ ProN W3" charset="0"/>
                <a:cs typeface="ヒラギノ角ゴ ProN W3" charset="0"/>
              </a:rPr>
              <a:t>There is no unique scoring that determines the best forecasts.</a:t>
            </a:r>
          </a:p>
          <a:p>
            <a:pPr marL="267881" indent="-267881">
              <a:buSzPct val="99000"/>
              <a:buFontTx/>
              <a:buAutoNum type="arabicPeriod"/>
            </a:pPr>
            <a:r>
              <a:rPr lang="en-US">
                <a:solidFill>
                  <a:srgbClr val="800000"/>
                </a:solidFill>
                <a:latin typeface="Helvetica Neue" charset="0"/>
                <a:ea typeface="ヒラギノ角ゴ ProN W3" charset="0"/>
                <a:cs typeface="ヒラギノ角ゴ ProN W3" charset="0"/>
              </a:rPr>
              <a:t>Forecasts can provide about a two order of magnitude range of earthquake probabilities (M &gt; 5) in California.</a:t>
            </a:r>
          </a:p>
        </p:txBody>
      </p:sp>
    </p:spTree>
    <p:extLst>
      <p:ext uri="{BB962C8B-B14F-4D97-AF65-F5344CB8AC3E}">
        <p14:creationId xmlns:p14="http://schemas.microsoft.com/office/powerpoint/2010/main" val="113014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1"/>
          <p:cNvSpPr>
            <a:spLocks noGrp="1" noChangeArrowheads="1"/>
          </p:cNvSpPr>
          <p:nvPr>
            <p:ph type="body" idx="1"/>
          </p:nvPr>
        </p:nvSpPr>
        <p:spPr bwMode="auto">
          <a:xfrm>
            <a:off x="428625" y="5563195"/>
            <a:ext cx="8331398" cy="122336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64291" tIns="32146" rIns="0" bIns="32146" numCol="1" anchor="t" anchorCtr="0" compatLnSpc="1">
            <a:prstTxWarp prst="textNoShape">
              <a:avLst/>
            </a:prstTxWarp>
          </a:bodyPr>
          <a:lstStyle/>
          <a:p>
            <a:pPr eaLnBrk="1" hangingPunct="1"/>
            <a:r>
              <a:rPr lang="en-US" sz="1400">
                <a:solidFill>
                  <a:srgbClr val="4D4D4D"/>
                </a:solidFill>
                <a:latin typeface="Helvetica Neue" charset="0"/>
                <a:ea typeface="ヒラギノ角ゴ ProN W3" charset="0"/>
                <a:cs typeface="ヒラギノ角ゴ ProN W3" charset="0"/>
              </a:rPr>
              <a:t>Comparisons of the forecasts: Column 1: The number of maximum cell probabilities N</a:t>
            </a:r>
            <a:r>
              <a:rPr lang="en-US" sz="1400" baseline="-6000">
                <a:solidFill>
                  <a:srgbClr val="4D4D4D"/>
                </a:solidFill>
                <a:latin typeface="Helvetica Neue" charset="0"/>
                <a:ea typeface="ヒラギノ角ゴ ProN W3" charset="0"/>
                <a:cs typeface="Lucida Grande" charset="0"/>
              </a:rPr>
              <a:t>λmax</a:t>
            </a:r>
            <a:r>
              <a:rPr lang="en-US" sz="1400">
                <a:solidFill>
                  <a:srgbClr val="4D4D4D"/>
                </a:solidFill>
                <a:latin typeface="Helvetica Neue" charset="0"/>
                <a:ea typeface="ヒラギノ角ゴ ProN W3" charset="0"/>
                <a:cs typeface="Lucida Grande" charset="0"/>
              </a:rPr>
              <a:t>. Column2: The mean cell probabilities forecast λ</a:t>
            </a:r>
            <a:r>
              <a:rPr lang="en-US" sz="1400" baseline="-6000">
                <a:solidFill>
                  <a:srgbClr val="4D4D4D"/>
                </a:solidFill>
                <a:latin typeface="Helvetica Neue" charset="0"/>
                <a:ea typeface="ヒラギノ角ゴ ProN W3" charset="0"/>
                <a:cs typeface="ヒラギノ角ゴ ProN W3" charset="0"/>
              </a:rPr>
              <a:t>in</a:t>
            </a:r>
            <a:r>
              <a:rPr lang="en-US" sz="1400">
                <a:solidFill>
                  <a:srgbClr val="4D4D4D"/>
                </a:solidFill>
                <a:latin typeface="Helvetica Neue" charset="0"/>
                <a:ea typeface="ヒラギノ角ゴ ProN W3" charset="0"/>
                <a:cs typeface="ヒラギノ角ゴ ProN W3" charset="0"/>
              </a:rPr>
              <a:t>. Column 3: The maximum likelihood scores. The best scores in each category are red. </a:t>
            </a:r>
          </a:p>
          <a:p>
            <a:pPr eaLnBrk="1" hangingPunct="1"/>
            <a:endParaRPr lang="en-US" sz="1400">
              <a:solidFill>
                <a:srgbClr val="4D4D4D"/>
              </a:solidFill>
              <a:latin typeface="Helvetica Neue" charset="0"/>
              <a:ea typeface="ヒラギノ角ゴ ProN W3" charset="0"/>
              <a:cs typeface="ヒラギノ角ゴ ProN W3" charset="0"/>
            </a:endParaRPr>
          </a:p>
          <a:p>
            <a:pPr eaLnBrk="1" hangingPunct="1"/>
            <a:r>
              <a:rPr lang="en-US" sz="1400">
                <a:solidFill>
                  <a:schemeClr val="tx1"/>
                </a:solidFill>
                <a:latin typeface="Helvetica Neue" charset="0"/>
                <a:ea typeface="ヒラギノ角ゴ ProN W3" charset="0"/>
                <a:cs typeface="Lucida Grande" charset="0"/>
              </a:rPr>
              <a:t>Perfect skill λ</a:t>
            </a:r>
            <a:r>
              <a:rPr lang="en-US" sz="1400" baseline="-6000">
                <a:solidFill>
                  <a:schemeClr val="tx1"/>
                </a:solidFill>
                <a:latin typeface="Helvetica Neue" charset="0"/>
                <a:ea typeface="ヒラギノ角ゴ ProN W3" charset="0"/>
                <a:cs typeface="ヒラギノ角ゴ ProN W3" charset="0"/>
              </a:rPr>
              <a:t>in</a:t>
            </a:r>
            <a:r>
              <a:rPr lang="en-US" sz="1400">
                <a:solidFill>
                  <a:schemeClr val="tx1"/>
                </a:solidFill>
                <a:latin typeface="Helvetica Neue" charset="0"/>
                <a:ea typeface="ヒラギノ角ゴ ProN W3" charset="0"/>
                <a:cs typeface="Lucida Grande" charset="0"/>
              </a:rPr>
              <a:t> = 1.00, No skill λ</a:t>
            </a:r>
            <a:r>
              <a:rPr lang="en-US" sz="1400" baseline="-6000">
                <a:solidFill>
                  <a:schemeClr val="tx1"/>
                </a:solidFill>
                <a:latin typeface="Helvetica Neue" charset="0"/>
                <a:ea typeface="ヒラギノ角ゴ ProN W3" charset="0"/>
                <a:cs typeface="ヒラギノ角ゴ ProN W3" charset="0"/>
              </a:rPr>
              <a:t>in</a:t>
            </a:r>
            <a:r>
              <a:rPr lang="en-US" sz="1400">
                <a:solidFill>
                  <a:schemeClr val="tx1"/>
                </a:solidFill>
                <a:latin typeface="Helvetica Neue" charset="0"/>
                <a:ea typeface="ヒラギノ角ゴ ProN W3" charset="0"/>
                <a:cs typeface="ヒラギノ角ゴ ProN W3" charset="0"/>
              </a:rPr>
              <a:t> = 22/7682 = 2.86×10</a:t>
            </a:r>
            <a:r>
              <a:rPr lang="en-US" sz="1400" baseline="32000">
                <a:solidFill>
                  <a:schemeClr val="tx1"/>
                </a:solidFill>
                <a:latin typeface="Helvetica Neue" charset="0"/>
                <a:ea typeface="ヒラギノ角ゴ ProN W3" charset="0"/>
                <a:cs typeface="ヒラギノ角ゴ ProN W3" charset="0"/>
              </a:rPr>
              <a:t>-3</a:t>
            </a:r>
            <a:r>
              <a:rPr lang="en-US" sz="1400">
                <a:solidFill>
                  <a:srgbClr val="4D4D4D"/>
                </a:solidFill>
                <a:latin typeface="Helvetica Neue" charset="0"/>
                <a:ea typeface="ヒラギノ角ゴ ProN W3" charset="0"/>
                <a:cs typeface="ヒラギノ角ゴ ProN W3" charset="0"/>
              </a:rPr>
              <a:t>.</a:t>
            </a:r>
          </a:p>
        </p:txBody>
      </p:sp>
      <p:graphicFrame>
        <p:nvGraphicFramePr>
          <p:cNvPr id="50178" name="Group 2"/>
          <p:cNvGraphicFramePr>
            <a:graphicFrameLocks noGrp="1"/>
          </p:cNvGraphicFramePr>
          <p:nvPr/>
        </p:nvGraphicFramePr>
        <p:xfrm>
          <a:off x="401836" y="366118"/>
          <a:ext cx="8339212" cy="4491638"/>
        </p:xfrm>
        <a:graphic>
          <a:graphicData uri="http://schemas.openxmlformats.org/drawingml/2006/table">
            <a:tbl>
              <a:tblPr/>
              <a:tblGrid>
                <a:gridCol w="2730252">
                  <a:extLst>
                    <a:ext uri="{9D8B030D-6E8A-4147-A177-3AD203B41FA5}">
                      <a16:colId xmlns:a16="http://schemas.microsoft.com/office/drawing/2014/main" val="20000"/>
                    </a:ext>
                  </a:extLst>
                </a:gridCol>
                <a:gridCol w="1784822">
                  <a:extLst>
                    <a:ext uri="{9D8B030D-6E8A-4147-A177-3AD203B41FA5}">
                      <a16:colId xmlns:a16="http://schemas.microsoft.com/office/drawing/2014/main" val="20001"/>
                    </a:ext>
                  </a:extLst>
                </a:gridCol>
                <a:gridCol w="2064990">
                  <a:extLst>
                    <a:ext uri="{9D8B030D-6E8A-4147-A177-3AD203B41FA5}">
                      <a16:colId xmlns:a16="http://schemas.microsoft.com/office/drawing/2014/main" val="20002"/>
                    </a:ext>
                  </a:extLst>
                </a:gridCol>
                <a:gridCol w="1759148">
                  <a:extLst>
                    <a:ext uri="{9D8B030D-6E8A-4147-A177-3AD203B41FA5}">
                      <a16:colId xmlns:a16="http://schemas.microsoft.com/office/drawing/2014/main" val="20003"/>
                    </a:ext>
                  </a:extLst>
                </a:gridCol>
              </a:tblGrid>
              <a:tr h="498947">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endPar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endParaRP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rPr>
                        <a:t>| N</a:t>
                      </a:r>
                      <a:r>
                        <a:rPr kumimoji="0" lang="en-US" sz="1500" b="0" i="0" u="none" strike="noStrike" cap="none" normalizeH="0" baseline="-6000">
                          <a:ln>
                            <a:noFill/>
                          </a:ln>
                          <a:solidFill>
                            <a:schemeClr val="tx1"/>
                          </a:solidFill>
                          <a:effectLst/>
                          <a:latin typeface="Helvetica Neue Light" charset="0"/>
                          <a:ea typeface="ヒラギノ角ゴ ProN W3" charset="0"/>
                          <a:cs typeface="Lucida Grande" charset="0"/>
                          <a:sym typeface="Helvetica Neue Light" charset="0"/>
                        </a:rPr>
                        <a:t>λmax</a:t>
                      </a:r>
                      <a:r>
                        <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rPr>
                        <a:t> |</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chemeClr val="tx1"/>
                          </a:solidFill>
                          <a:effectLst/>
                          <a:latin typeface="Helvetica Neue Light" charset="0"/>
                          <a:ea typeface="ヒラギノ角ゴ ProN W3" charset="0"/>
                          <a:cs typeface="Lucida Grande" charset="0"/>
                          <a:sym typeface="Helvetica Neue Light" charset="0"/>
                        </a:rPr>
                        <a:t>| λ</a:t>
                      </a:r>
                      <a:r>
                        <a:rPr kumimoji="0" lang="en-US" sz="1500" b="0" i="0" u="none" strike="noStrike" cap="none" normalizeH="0" baseline="-6000">
                          <a:ln>
                            <a:noFill/>
                          </a:ln>
                          <a:solidFill>
                            <a:schemeClr val="tx1"/>
                          </a:solidFill>
                          <a:effectLst/>
                          <a:latin typeface="Helvetica Neue Light" charset="0"/>
                          <a:ea typeface="ヒラギノ角ゴ ProN W3" charset="0"/>
                          <a:cs typeface="Helvetica Neue Light" charset="0"/>
                          <a:sym typeface="Helvetica Neue Light" charset="0"/>
                        </a:rPr>
                        <a:t>in</a:t>
                      </a:r>
                      <a:r>
                        <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rPr>
                        <a:t> |</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rPr>
                        <a:t>L</a:t>
                      </a:r>
                      <a:r>
                        <a:rPr kumimoji="0" lang="en-US" sz="1500" b="0" i="0" u="none" strike="noStrike" cap="none" normalizeH="0" baseline="-6000">
                          <a:ln>
                            <a:noFill/>
                          </a:ln>
                          <a:solidFill>
                            <a:schemeClr val="tx1"/>
                          </a:solidFill>
                          <a:effectLst/>
                          <a:latin typeface="Helvetica Neue Light" charset="0"/>
                          <a:ea typeface="ヒラギノ角ゴ ProN W3" charset="0"/>
                          <a:cs typeface="Helvetica Neue Light" charset="0"/>
                          <a:sym typeface="Helvetica Neue Light" charset="0"/>
                        </a:rPr>
                        <a:t>test</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8947">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Bird and Liu</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3</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1.53×10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-02</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-126</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498947">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Ebel et al.</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1.51×10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-02</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-123</a:t>
                      </a:r>
                    </a:p>
                  </a:txBody>
                  <a:tcPr marL="35719" marR="35719" marT="35719" marB="3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669727">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Helmstetter et al.</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4</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FFFFFF"/>
                          </a:solidFill>
                          <a:effectLst/>
                          <a:latin typeface="Helvetica Neue" charset="0"/>
                          <a:ea typeface="ヒラギノ角ゴ ProN W3" charset="0"/>
                          <a:cs typeface="ヒラギノ角ゴ ProN W3" charset="0"/>
                          <a:sym typeface="Helvetica Neue" charset="0"/>
                        </a:rPr>
                        <a:t>2.84×10</a:t>
                      </a:r>
                      <a:r>
                        <a:rPr kumimoji="0" lang="en-US" sz="1500" b="0" i="0" u="none" strike="noStrike" cap="none" normalizeH="0" baseline="32000">
                          <a:ln>
                            <a:noFill/>
                          </a:ln>
                          <a:solidFill>
                            <a:srgbClr val="FFFFFF"/>
                          </a:solidFill>
                          <a:effectLst/>
                          <a:latin typeface="Helvetica Neue" charset="0"/>
                          <a:ea typeface="ヒラギノ角ゴ ProN W3" charset="0"/>
                          <a:cs typeface="ヒラギノ角ゴ ProN W3" charset="0"/>
                          <a:sym typeface="Helvetica Neue" charset="0"/>
                        </a:rPr>
                        <a:t>-02</a:t>
                      </a:r>
                    </a:p>
                  </a:txBody>
                  <a:tcPr marL="35719" marR="35719" marT="35719" marB="35719"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FFFFFF"/>
                          </a:solidFill>
                          <a:effectLst/>
                          <a:latin typeface="Helvetica Neue" charset="0"/>
                          <a:ea typeface="ヒラギノ角ゴ ProN W3" charset="0"/>
                          <a:cs typeface="ヒラギノ角ゴ ProN W3" charset="0"/>
                          <a:sym typeface="Helvetica Neue" charset="0"/>
                        </a:rPr>
                        <a:t>-114</a:t>
                      </a:r>
                    </a:p>
                  </a:txBody>
                  <a:tcPr marL="35719" marR="35719" marT="35719" marB="35719" anchor="ctr" horzOverflow="overflow">
                    <a:lnL>
                      <a:noFill/>
                    </a:lnL>
                    <a:lnR>
                      <a:noFill/>
                    </a:lnR>
                    <a:lnT>
                      <a:noFill/>
                    </a:lnT>
                    <a:lnB>
                      <a:noFill/>
                    </a:lnB>
                    <a:lnTlToBr>
                      <a:noFill/>
                    </a:lnTlToBr>
                    <a:lnBlToTr>
                      <a:noFill/>
                    </a:lnBlToTr>
                    <a:solidFill>
                      <a:srgbClr val="FF0000"/>
                    </a:solidFill>
                  </a:tcPr>
                </a:tc>
                <a:extLst>
                  <a:ext uri="{0D108BD9-81ED-4DB2-BD59-A6C34878D82A}">
                    <a16:rowId xmlns:a16="http://schemas.microsoft.com/office/drawing/2014/main" val="10003"/>
                  </a:ext>
                </a:extLst>
              </a:tr>
              <a:tr h="500063">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Holliday et al.</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FFFFFF"/>
                          </a:solidFill>
                          <a:effectLst/>
                          <a:latin typeface="Helvetica Neue" charset="0"/>
                          <a:ea typeface="ヒラギノ角ゴ ProN W3" charset="0"/>
                          <a:cs typeface="ヒラギノ角ゴ ProN W3" charset="0"/>
                          <a:sym typeface="Helvetica Neue" charset="0"/>
                        </a:rPr>
                        <a:t>8</a:t>
                      </a:r>
                    </a:p>
                  </a:txBody>
                  <a:tcPr marL="35719" marR="35719" marT="35719" marB="35719"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2.45×10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-02</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-123</a:t>
                      </a:r>
                    </a:p>
                  </a:txBody>
                  <a:tcPr marL="35719" marR="35719" marT="35719" marB="3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52984">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Ward combined</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0</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8.55×10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-03</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-141</a:t>
                      </a:r>
                    </a:p>
                  </a:txBody>
                  <a:tcPr marL="35719" marR="35719" marT="35719" marB="3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98947">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Ward geodetic</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0</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6.53×10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-03</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-141</a:t>
                      </a:r>
                    </a:p>
                  </a:txBody>
                  <a:tcPr marL="35719" marR="35719" marT="35719" marB="3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673076">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Wiemer and Schor.</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6</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2.66×10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-02</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-129</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5910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
          <p:cNvSpPr>
            <a:spLocks noGrp="1" noChangeArrowheads="1"/>
          </p:cNvSpPr>
          <p:nvPr>
            <p:ph type="body" idx="1"/>
          </p:nvPr>
        </p:nvSpPr>
        <p:spPr>
          <a:xfrm>
            <a:off x="401836" y="1446609"/>
            <a:ext cx="8340328" cy="5197078"/>
          </a:xfrm>
        </p:spPr>
        <p:txBody>
          <a:bodyPr>
            <a:normAutofit fontScale="85000" lnSpcReduction="10000"/>
          </a:bodyPr>
          <a:lstStyle/>
          <a:p>
            <a:pPr marL="267881" indent="-267881">
              <a:buSzPct val="99000"/>
              <a:buFontTx/>
              <a:buAutoNum type="arabicPeriod"/>
            </a:pPr>
            <a:r>
              <a:rPr lang="en-US" sz="1700" dirty="0">
                <a:solidFill>
                  <a:srgbClr val="4D4D4D"/>
                </a:solidFill>
                <a:latin typeface="Helvetica Neue" charset="0"/>
                <a:ea typeface="ヒラギノ角ゴ ProN W3" charset="0"/>
                <a:cs typeface="ヒラギノ角ゴ ProN W3" charset="0"/>
              </a:rPr>
              <a:t>Remove magnitude dependence:</a:t>
            </a: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r>
              <a:rPr lang="en-US" sz="1700" dirty="0" err="1">
                <a:solidFill>
                  <a:srgbClr val="4D4D4D"/>
                </a:solidFill>
                <a:latin typeface="Helvetica Neue" charset="0"/>
                <a:ea typeface="ヒラギノ角ゴ ProN W3" charset="0"/>
                <a:cs typeface="Lucida Grande" charset="0"/>
              </a:rPr>
              <a:t>λ</a:t>
            </a:r>
            <a:r>
              <a:rPr lang="en-US" sz="1700" baseline="-6000" dirty="0" err="1">
                <a:solidFill>
                  <a:srgbClr val="4D4D4D"/>
                </a:solidFill>
                <a:latin typeface="Helvetica Neue" charset="0"/>
                <a:ea typeface="ヒラギノ角ゴ ProN W3" charset="0"/>
                <a:cs typeface="ヒラギノ角ゴ ProN W3" charset="0"/>
              </a:rPr>
              <a:t>i</a:t>
            </a:r>
            <a:r>
              <a:rPr lang="en-US" sz="1700" dirty="0">
                <a:solidFill>
                  <a:srgbClr val="4D4D4D"/>
                </a:solidFill>
                <a:latin typeface="Helvetica Neue" charset="0"/>
                <a:ea typeface="ヒラギノ角ゴ ProN W3" charset="0"/>
                <a:cs typeface="ヒラギノ角ゴ ProN W3" charset="0"/>
              </a:rPr>
              <a:t> is the probability of occurrence of a M ≥ 4.95 earthquake in cell </a:t>
            </a:r>
            <a:r>
              <a:rPr lang="en-US" sz="1700" dirty="0" err="1">
                <a:solidFill>
                  <a:srgbClr val="4D4D4D"/>
                </a:solidFill>
                <a:latin typeface="Helvetica Neue" charset="0"/>
                <a:ea typeface="ヒラギノ角ゴ ProN W3" charset="0"/>
                <a:cs typeface="ヒラギノ角ゴ ProN W3" charset="0"/>
              </a:rPr>
              <a:t>i</a:t>
            </a:r>
            <a:endParaRPr lang="en-US" sz="1700" dirty="0">
              <a:solidFill>
                <a:srgbClr val="4D4D4D"/>
              </a:solidFill>
              <a:latin typeface="Helvetica Neue" charset="0"/>
              <a:ea typeface="ヒラギノ角ゴ ProN W3" charset="0"/>
              <a:cs typeface="ヒラギノ角ゴ ProN W3" charset="0"/>
            </a:endParaRPr>
          </a:p>
          <a:p>
            <a:pPr marL="267881" indent="-267881">
              <a:spcBef>
                <a:spcPts val="4078"/>
              </a:spcBef>
              <a:buSzPct val="99000"/>
              <a:buFontTx/>
              <a:buAutoNum type="arabicPeriod"/>
            </a:pPr>
            <a:r>
              <a:rPr lang="en-US" sz="1700" dirty="0">
                <a:solidFill>
                  <a:srgbClr val="4D4D4D"/>
                </a:solidFill>
                <a:latin typeface="Helvetica Neue" charset="0"/>
                <a:ea typeface="ヒラギノ角ゴ ProN W3" charset="0"/>
                <a:cs typeface="ヒラギノ角ゴ ProN W3" charset="0"/>
              </a:rPr>
              <a:t>Remove dependence on total number of earthquakes forecast (normalize all forecasts over area to the same value:</a:t>
            </a: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endParaRPr lang="en-US" sz="1700" dirty="0">
              <a:solidFill>
                <a:srgbClr val="4D4D4D"/>
              </a:solidFill>
              <a:latin typeface="Helvetica Neue" charset="0"/>
              <a:ea typeface="ヒラギノ角ゴ ProN W3" charset="0"/>
              <a:cs typeface="ヒラギノ角ゴ ProN W3" charset="0"/>
            </a:endParaRPr>
          </a:p>
          <a:p>
            <a:pPr marL="267881" indent="-267881">
              <a:spcBef>
                <a:spcPts val="4078"/>
              </a:spcBef>
              <a:buSzPct val="99000"/>
              <a:buFontTx/>
              <a:buAutoNum type="arabicPeriod"/>
            </a:pPr>
            <a:r>
              <a:rPr lang="en-US" sz="1700" dirty="0">
                <a:solidFill>
                  <a:srgbClr val="4D4D4D"/>
                </a:solidFill>
                <a:latin typeface="Helvetica Neue" charset="0"/>
                <a:ea typeface="ヒラギノ角ゴ ProN W3" charset="0"/>
                <a:cs typeface="ヒラギノ角ゴ ProN W3" charset="0"/>
              </a:rPr>
              <a:t>Consider only the 22 cells in which earthquakes </a:t>
            </a:r>
            <a:r>
              <a:rPr lang="en-US" sz="1700" dirty="0" err="1">
                <a:solidFill>
                  <a:srgbClr val="4D4D4D"/>
                </a:solidFill>
                <a:latin typeface="Helvetica Neue" charset="0"/>
                <a:ea typeface="ヒラギノ角ゴ ProN W3" charset="0"/>
                <a:cs typeface="ヒラギノ角ゴ ProN W3" charset="0"/>
              </a:rPr>
              <a:t>occurred,and</a:t>
            </a:r>
            <a:r>
              <a:rPr lang="en-US" sz="1700" dirty="0">
                <a:solidFill>
                  <a:srgbClr val="4D4D4D"/>
                </a:solidFill>
                <a:latin typeface="Helvetica Neue" charset="0"/>
                <a:ea typeface="ヒラギノ角ゴ ProN W3" charset="0"/>
                <a:cs typeface="ヒラギノ角ゴ ProN W3" charset="0"/>
              </a:rPr>
              <a:t>  neglect the multiple occurrence of earthquakes in a cell: </a:t>
            </a:r>
            <a:r>
              <a:rPr lang="en-US" sz="1700" dirty="0" err="1">
                <a:solidFill>
                  <a:schemeClr val="tx1"/>
                </a:solidFill>
                <a:latin typeface="Helvetica Neue" charset="0"/>
                <a:ea typeface="ヒラギノ角ゴ ProN W3" charset="0"/>
                <a:cs typeface="ヒラギノ角ゴ ProN W3" charset="0"/>
              </a:rPr>
              <a:t>N</a:t>
            </a:r>
            <a:r>
              <a:rPr lang="en-US" sz="1700" baseline="-6000" dirty="0" err="1">
                <a:solidFill>
                  <a:schemeClr val="tx1"/>
                </a:solidFill>
                <a:latin typeface="Helvetica Neue" charset="0"/>
                <a:ea typeface="ヒラギノ角ゴ ProN W3" charset="0"/>
                <a:cs typeface="ヒラギノ角ゴ ProN W3" charset="0"/>
              </a:rPr>
              <a:t>ce</a:t>
            </a:r>
            <a:endParaRPr lang="en-US" sz="1700" dirty="0">
              <a:solidFill>
                <a:srgbClr val="4D4D4D"/>
              </a:solidFill>
              <a:latin typeface="Helvetica Neue" charset="0"/>
              <a:ea typeface="ヒラギノ角ゴ ProN W3" charset="0"/>
              <a:cs typeface="ヒラギノ角ゴ ProN W3" charset="0"/>
            </a:endParaRPr>
          </a:p>
          <a:p>
            <a:pPr marL="267881" indent="-267881">
              <a:spcBef>
                <a:spcPts val="4078"/>
              </a:spcBef>
              <a:buSzPct val="99000"/>
              <a:buFontTx/>
              <a:buAutoNum type="arabicPeriod"/>
            </a:pPr>
            <a:r>
              <a:rPr lang="en-US" sz="1700" dirty="0">
                <a:solidFill>
                  <a:srgbClr val="4D4D4D"/>
                </a:solidFill>
                <a:latin typeface="Helvetica Neue" charset="0"/>
                <a:ea typeface="ヒラギノ角ゴ ProN W3" charset="0"/>
                <a:cs typeface="Lucida Grande" charset="0"/>
              </a:rPr>
              <a:t>Introduce a normalized probability </a:t>
            </a:r>
            <a:r>
              <a:rPr lang="en-US" sz="1700" dirty="0" err="1">
                <a:solidFill>
                  <a:srgbClr val="4D4D4D"/>
                </a:solidFill>
                <a:latin typeface="Helvetica Neue" charset="0"/>
                <a:ea typeface="ヒラギノ角ゴ ProN W3" charset="0"/>
                <a:cs typeface="Lucida Grande" charset="0"/>
              </a:rPr>
              <a:t>λ</a:t>
            </a:r>
            <a:r>
              <a:rPr lang="en-US" sz="1700" baseline="-6000" dirty="0" err="1">
                <a:solidFill>
                  <a:srgbClr val="4D4D4D"/>
                </a:solidFill>
                <a:latin typeface="Helvetica Neue" charset="0"/>
                <a:ea typeface="ヒラギノ角ゴ ProN W3" charset="0"/>
                <a:cs typeface="ヒラギノ角ゴ ProN W3" charset="0"/>
              </a:rPr>
              <a:t>in</a:t>
            </a:r>
            <a:r>
              <a:rPr lang="en-US" sz="1700" dirty="0">
                <a:solidFill>
                  <a:srgbClr val="4D4D4D"/>
                </a:solidFill>
                <a:latin typeface="Helvetica Neue" charset="0"/>
                <a:ea typeface="ヒラギノ角ゴ ProN W3" charset="0"/>
                <a:cs typeface="ヒラギノ角ゴ ProN W3" charset="0"/>
              </a:rPr>
              <a:t> (skill score) for the occurrence of an earthquake in cell </a:t>
            </a:r>
            <a:r>
              <a:rPr lang="en-US" sz="1700" dirty="0" err="1">
                <a:solidFill>
                  <a:srgbClr val="4D4D4D"/>
                </a:solidFill>
                <a:latin typeface="Helvetica Neue" charset="0"/>
                <a:ea typeface="ヒラギノ角ゴ ProN W3" charset="0"/>
                <a:cs typeface="ヒラギノ角ゴ ProN W3" charset="0"/>
              </a:rPr>
              <a:t>i</a:t>
            </a: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br>
              <a:rPr lang="en-US" sz="1700" dirty="0">
                <a:solidFill>
                  <a:srgbClr val="4D4D4D"/>
                </a:solidFill>
                <a:latin typeface="Helvetica Neue" charset="0"/>
                <a:ea typeface="ヒラギノ角ゴ ProN W3" charset="0"/>
                <a:cs typeface="ヒラギノ角ゴ ProN W3" charset="0"/>
              </a:rPr>
            </a:br>
            <a:r>
              <a:rPr lang="en-US" sz="1700" dirty="0" err="1">
                <a:solidFill>
                  <a:srgbClr val="4D4D4D"/>
                </a:solidFill>
                <a:latin typeface="Helvetica Neue" charset="0"/>
                <a:ea typeface="ヒラギノ角ゴ ProN W3" charset="0"/>
                <a:cs typeface="Lucida Grande" charset="0"/>
              </a:rPr>
              <a:t>λ</a:t>
            </a:r>
            <a:r>
              <a:rPr lang="en-US" sz="1700" baseline="-6000" dirty="0" err="1">
                <a:solidFill>
                  <a:srgbClr val="4D4D4D"/>
                </a:solidFill>
                <a:latin typeface="Helvetica Neue" charset="0"/>
                <a:ea typeface="ヒラギノ角ゴ ProN W3" charset="0"/>
                <a:cs typeface="ヒラギノ角ゴ ProN W3" charset="0"/>
              </a:rPr>
              <a:t>in</a:t>
            </a:r>
            <a:r>
              <a:rPr lang="en-US" sz="1700" dirty="0">
                <a:solidFill>
                  <a:srgbClr val="4D4D4D"/>
                </a:solidFill>
                <a:latin typeface="Helvetica Neue" charset="0"/>
                <a:ea typeface="ヒラギノ角ゴ ProN W3" charset="0"/>
                <a:cs typeface="Lucida Grande" charset="0"/>
              </a:rPr>
              <a:t> = 1 for a perfect skill forecast, </a:t>
            </a:r>
            <a:r>
              <a:rPr lang="en-US" sz="1700" dirty="0" err="1">
                <a:solidFill>
                  <a:srgbClr val="4D4D4D"/>
                </a:solidFill>
                <a:latin typeface="Helvetica Neue" charset="0"/>
                <a:ea typeface="ヒラギノ角ゴ ProN W3" charset="0"/>
                <a:cs typeface="Lucida Grande" charset="0"/>
              </a:rPr>
              <a:t>λ</a:t>
            </a:r>
            <a:r>
              <a:rPr lang="en-US" sz="1700" baseline="-6000" dirty="0" err="1">
                <a:solidFill>
                  <a:srgbClr val="4D4D4D"/>
                </a:solidFill>
                <a:latin typeface="Helvetica Neue" charset="0"/>
                <a:ea typeface="ヒラギノ角ゴ ProN W3" charset="0"/>
                <a:cs typeface="ヒラギノ角ゴ ProN W3" charset="0"/>
              </a:rPr>
              <a:t>in</a:t>
            </a:r>
            <a:r>
              <a:rPr lang="en-US" sz="1700" dirty="0">
                <a:solidFill>
                  <a:srgbClr val="4D4D4D"/>
                </a:solidFill>
                <a:latin typeface="Helvetica Neue" charset="0"/>
                <a:ea typeface="ヒラギノ角ゴ ProN W3" charset="0"/>
                <a:cs typeface="ヒラギノ角ゴ ProN W3" charset="0"/>
              </a:rPr>
              <a:t> = </a:t>
            </a:r>
            <a:r>
              <a:rPr lang="en-US" sz="1700" dirty="0" err="1">
                <a:solidFill>
                  <a:srgbClr val="4D4D4D"/>
                </a:solidFill>
                <a:latin typeface="Helvetica Neue" charset="0"/>
                <a:ea typeface="ヒラギノ角ゴ ProN W3" charset="0"/>
                <a:cs typeface="ヒラギノ角ゴ ProN W3" charset="0"/>
              </a:rPr>
              <a:t>N</a:t>
            </a:r>
            <a:r>
              <a:rPr lang="en-US" sz="1700" baseline="-6000" dirty="0" err="1">
                <a:solidFill>
                  <a:srgbClr val="4D4D4D"/>
                </a:solidFill>
                <a:latin typeface="Helvetica Neue" charset="0"/>
                <a:ea typeface="ヒラギノ角ゴ ProN W3" charset="0"/>
                <a:cs typeface="ヒラギノ角ゴ ProN W3" charset="0"/>
              </a:rPr>
              <a:t>ce</a:t>
            </a:r>
            <a:r>
              <a:rPr lang="en-US" sz="1700" dirty="0">
                <a:solidFill>
                  <a:srgbClr val="4D4D4D"/>
                </a:solidFill>
                <a:latin typeface="Helvetica Neue" charset="0"/>
                <a:ea typeface="ヒラギノ角ゴ ProN W3" charset="0"/>
                <a:cs typeface="ヒラギノ角ゴ ProN W3" charset="0"/>
              </a:rPr>
              <a:t>/</a:t>
            </a:r>
            <a:r>
              <a:rPr lang="en-US" sz="1700" dirty="0" err="1">
                <a:solidFill>
                  <a:srgbClr val="4D4D4D"/>
                </a:solidFill>
                <a:latin typeface="Helvetica Neue" charset="0"/>
                <a:ea typeface="ヒラギノ角ゴ ProN W3" charset="0"/>
                <a:cs typeface="ヒラギノ角ゴ ProN W3" charset="0"/>
              </a:rPr>
              <a:t>N</a:t>
            </a:r>
            <a:r>
              <a:rPr lang="en-US" sz="1700" baseline="-6000" dirty="0" err="1">
                <a:solidFill>
                  <a:srgbClr val="4D4D4D"/>
                </a:solidFill>
                <a:latin typeface="Helvetica Neue" charset="0"/>
                <a:ea typeface="ヒラギノ角ゴ ProN W3" charset="0"/>
                <a:cs typeface="ヒラギノ角ゴ ProN W3" charset="0"/>
              </a:rPr>
              <a:t>c</a:t>
            </a:r>
            <a:r>
              <a:rPr lang="en-US" sz="1700" dirty="0">
                <a:solidFill>
                  <a:srgbClr val="4D4D4D"/>
                </a:solidFill>
                <a:latin typeface="Helvetica Neue" charset="0"/>
                <a:ea typeface="ヒラギノ角ゴ ProN W3" charset="0"/>
                <a:cs typeface="ヒラギノ角ゴ ProN W3" charset="0"/>
              </a:rPr>
              <a:t> = 22/7682 = 2.86 x 10</a:t>
            </a:r>
            <a:r>
              <a:rPr lang="en-US" sz="1700" baseline="32000" dirty="0">
                <a:solidFill>
                  <a:srgbClr val="4D4D4D"/>
                </a:solidFill>
                <a:latin typeface="Helvetica Neue" charset="0"/>
                <a:ea typeface="ヒラギノ角ゴ ProN W3" charset="0"/>
                <a:cs typeface="ヒラギノ角ゴ ProN W3" charset="0"/>
              </a:rPr>
              <a:t>-3 </a:t>
            </a:r>
            <a:r>
              <a:rPr lang="en-US" sz="1700" dirty="0">
                <a:solidFill>
                  <a:srgbClr val="4D4D4D"/>
                </a:solidFill>
                <a:latin typeface="Helvetica Neue" charset="0"/>
                <a:ea typeface="ヒラギノ角ゴ ProN W3" charset="0"/>
                <a:cs typeface="ヒラギノ角ゴ ProN W3" charset="0"/>
              </a:rPr>
              <a:t>for a random, no skill forecast</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601" y="3714332"/>
            <a:ext cx="1241227" cy="51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08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492" y="3668252"/>
            <a:ext cx="1187648" cy="67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08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98" y="1819608"/>
            <a:ext cx="1553766"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 name="TextBox 7"/>
          <p:cNvSpPr txBox="1"/>
          <p:nvPr/>
        </p:nvSpPr>
        <p:spPr>
          <a:xfrm>
            <a:off x="787522" y="282222"/>
            <a:ext cx="7481571" cy="523220"/>
          </a:xfrm>
          <a:prstGeom prst="rect">
            <a:avLst/>
          </a:prstGeom>
          <a:noFill/>
        </p:spPr>
        <p:txBody>
          <a:bodyPr wrap="square" rtlCol="0">
            <a:spAutoFit/>
          </a:bodyPr>
          <a:lstStyle/>
          <a:p>
            <a:pPr algn="ctr"/>
            <a:r>
              <a:rPr lang="en-US" sz="2800" dirty="0">
                <a:solidFill>
                  <a:srgbClr val="FF0000"/>
                </a:solidFill>
                <a:latin typeface="Helvetica Neue Light"/>
                <a:cs typeface="Helvetica Neue Light"/>
              </a:rPr>
              <a:t>Our Approach</a:t>
            </a:r>
          </a:p>
        </p:txBody>
      </p:sp>
    </p:spTree>
    <p:extLst>
      <p:ext uri="{BB962C8B-B14F-4D97-AF65-F5344CB8AC3E}">
        <p14:creationId xmlns:p14="http://schemas.microsoft.com/office/powerpoint/2010/main" val="3298714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
          <p:cNvSpPr>
            <a:spLocks noGrp="1" noChangeArrowheads="1"/>
          </p:cNvSpPr>
          <p:nvPr>
            <p:ph type="title"/>
          </p:nvPr>
        </p:nvSpPr>
        <p:spPr>
          <a:effectLst>
            <a:outerShdw blurRad="50800" dist="38100" dir="2700000">
              <a:srgbClr val="000000">
                <a:alpha val="43000"/>
              </a:srgbClr>
            </a:outerShdw>
          </a:effectLst>
        </p:spPr>
        <p:txBody>
          <a:bodyPr>
            <a:normAutofit fontScale="90000"/>
          </a:bodyPr>
          <a:lstStyle/>
          <a:p>
            <a:pPr eaLnBrk="1" hangingPunct="1"/>
            <a:r>
              <a:rPr lang="en-US">
                <a:solidFill>
                  <a:srgbClr val="FF0000"/>
                </a:solidFill>
                <a:latin typeface="Helvetica Neue Light" charset="0"/>
                <a:ea typeface="ヒラギノ角ゴ ProN W3" charset="0"/>
                <a:cs typeface="Lucida Grande" charset="0"/>
              </a:rPr>
              <a:t>demonstration that MS λ</a:t>
            </a:r>
            <a:r>
              <a:rPr lang="en-US" baseline="-6000">
                <a:solidFill>
                  <a:srgbClr val="FF0000"/>
                </a:solidFill>
                <a:latin typeface="Helvetica Neue Light" charset="0"/>
                <a:ea typeface="ヒラギノ角ゴ ProN W3" charset="0"/>
                <a:cs typeface="ヒラギノ角ゴ ProN W3" charset="0"/>
              </a:rPr>
              <a:t>in</a:t>
            </a:r>
            <a:r>
              <a:rPr lang="en-US">
                <a:solidFill>
                  <a:srgbClr val="FF0000"/>
                </a:solidFill>
                <a:latin typeface="Helvetica Neue Light" charset="0"/>
                <a:ea typeface="ヒラギノ角ゴ ProN W3" charset="0"/>
                <a:cs typeface="Lucida Grande" charset="0"/>
              </a:rPr>
              <a:t> are equal to MS+AS λ</a:t>
            </a:r>
            <a:r>
              <a:rPr lang="en-US" baseline="-6000">
                <a:solidFill>
                  <a:srgbClr val="FF0000"/>
                </a:solidFill>
                <a:latin typeface="Helvetica Neue Light" charset="0"/>
                <a:ea typeface="ヒラギノ角ゴ ProN W3" charset="0"/>
                <a:cs typeface="ヒラギノ角ゴ ProN W3" charset="0"/>
              </a:rPr>
              <a:t>in</a:t>
            </a:r>
          </a:p>
        </p:txBody>
      </p:sp>
      <p:graphicFrame>
        <p:nvGraphicFramePr>
          <p:cNvPr id="45058" name="Group 2"/>
          <p:cNvGraphicFramePr>
            <a:graphicFrameLocks noGrp="1"/>
          </p:cNvGraphicFramePr>
          <p:nvPr/>
        </p:nvGraphicFramePr>
        <p:xfrm>
          <a:off x="400720" y="3115345"/>
          <a:ext cx="8341445" cy="2588494"/>
        </p:xfrm>
        <a:graphic>
          <a:graphicData uri="http://schemas.openxmlformats.org/drawingml/2006/table">
            <a:tbl>
              <a:tblPr/>
              <a:tblGrid>
                <a:gridCol w="2098477">
                  <a:extLst>
                    <a:ext uri="{9D8B030D-6E8A-4147-A177-3AD203B41FA5}">
                      <a16:colId xmlns:a16="http://schemas.microsoft.com/office/drawing/2014/main" val="20000"/>
                    </a:ext>
                  </a:extLst>
                </a:gridCol>
                <a:gridCol w="1236762">
                  <a:extLst>
                    <a:ext uri="{9D8B030D-6E8A-4147-A177-3AD203B41FA5}">
                      <a16:colId xmlns:a16="http://schemas.microsoft.com/office/drawing/2014/main" val="20001"/>
                    </a:ext>
                  </a:extLst>
                </a:gridCol>
                <a:gridCol w="1669852">
                  <a:extLst>
                    <a:ext uri="{9D8B030D-6E8A-4147-A177-3AD203B41FA5}">
                      <a16:colId xmlns:a16="http://schemas.microsoft.com/office/drawing/2014/main" val="20002"/>
                    </a:ext>
                  </a:extLst>
                </a:gridCol>
                <a:gridCol w="1667619">
                  <a:extLst>
                    <a:ext uri="{9D8B030D-6E8A-4147-A177-3AD203B41FA5}">
                      <a16:colId xmlns:a16="http://schemas.microsoft.com/office/drawing/2014/main" val="20003"/>
                    </a:ext>
                  </a:extLst>
                </a:gridCol>
                <a:gridCol w="1668735">
                  <a:extLst>
                    <a:ext uri="{9D8B030D-6E8A-4147-A177-3AD203B41FA5}">
                      <a16:colId xmlns:a16="http://schemas.microsoft.com/office/drawing/2014/main" val="20004"/>
                    </a:ext>
                  </a:extLst>
                </a:gridCol>
              </a:tblGrid>
              <a:tr h="750094">
                <a:tc gridSpan="2">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endPar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endParaRP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chemeClr val="tx1"/>
                          </a:solidFill>
                          <a:effectLst/>
                          <a:latin typeface="Helvetica Neue Light" charset="0"/>
                          <a:ea typeface="ヒラギノ角ゴ ProN W3" charset="0"/>
                          <a:cs typeface="Lucida Grande" charset="0"/>
                          <a:sym typeface="Helvetica Neue Light" charset="0"/>
                        </a:rPr>
                        <a:t>λ</a:t>
                      </a:r>
                      <a:r>
                        <a:rPr kumimoji="0" lang="en-US" sz="1500" b="0" i="0" u="none" strike="noStrike" cap="none" normalizeH="0" baseline="-6000">
                          <a:ln>
                            <a:noFill/>
                          </a:ln>
                          <a:solidFill>
                            <a:schemeClr val="tx1"/>
                          </a:solidFill>
                          <a:effectLst/>
                          <a:latin typeface="Helvetica Neue Light" charset="0"/>
                          <a:ea typeface="ヒラギノ角ゴ ProN W3" charset="0"/>
                          <a:cs typeface="Helvetica Neue Light" charset="0"/>
                          <a:sym typeface="Helvetica Neue Light" charset="0"/>
                        </a:rPr>
                        <a:t>i</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rPr>
                        <a:t>N</a:t>
                      </a:r>
                      <a:r>
                        <a:rPr kumimoji="0" lang="en-US" sz="1500" b="0" i="0" u="none" strike="noStrike" cap="none" normalizeH="0" baseline="-6000">
                          <a:ln>
                            <a:noFill/>
                          </a:ln>
                          <a:solidFill>
                            <a:schemeClr val="tx1"/>
                          </a:solidFill>
                          <a:effectLst/>
                          <a:latin typeface="Helvetica Neue Light" charset="0"/>
                          <a:ea typeface="ヒラギノ角ゴ ProN W3" charset="0"/>
                          <a:cs typeface="Helvetica Neue Light" charset="0"/>
                          <a:sym typeface="Helvetica Neue Light" charset="0"/>
                        </a:rPr>
                        <a:t>e</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Helvetica Neue" charset="0"/>
                        <a:buNone/>
                        <a:tabLst>
                          <a:tab pos="914400" algn="l"/>
                        </a:tabLst>
                      </a:pPr>
                      <a:endParaRPr kumimoji="0" lang="en-US" sz="1500" b="0" i="0" u="none" strike="noStrike" cap="none" normalizeH="0" baseline="0">
                        <a:ln>
                          <a:noFill/>
                        </a:ln>
                        <a:solidFill>
                          <a:schemeClr val="tx1"/>
                        </a:solidFill>
                        <a:effectLst/>
                        <a:latin typeface="Helvetica Neue Light" charset="0"/>
                        <a:ea typeface="ヒラギノ角ゴ ProN W3" charset="0"/>
                        <a:cs typeface="Helvetica Neue Light" charset="0"/>
                        <a:sym typeface="Helvetica Neue Light" charset="0"/>
                      </a:endParaRP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0995">
                <a:tc rowSpan="2">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Ebel et al.</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MS</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2.81×10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-2</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28.2</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2.19×10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-2</a:t>
                      </a:r>
                    </a:p>
                  </a:txBody>
                  <a:tcPr marL="35719" marR="35719" marT="35719" marB="35719" anchor="ctr" horzOverflow="overflow">
                    <a:lnL>
                      <a:noFill/>
                    </a:lnL>
                    <a:lnR>
                      <a:noFill/>
                    </a:lnR>
                    <a:lnT w="9525"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45876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MS+AS</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1.15×10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-1</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114.7</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2.20×10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-2</a:t>
                      </a:r>
                    </a:p>
                  </a:txBody>
                  <a:tcPr marL="35719" marR="35719" marT="35719" marB="3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59879">
                <a:tc rowSpan="2">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Helmstetter et al.</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MS</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1.12×10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-1</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21.1</a:t>
                      </a:r>
                    </a:p>
                  </a:txBody>
                  <a:tcPr marL="35719" marR="35719" marT="35719" marB="35719"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1.17×10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-1</a:t>
                      </a:r>
                    </a:p>
                  </a:txBody>
                  <a:tcPr marL="35719" marR="35719" marT="35719" marB="3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5876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MS+AS</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1.88×10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-1</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35.4</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Helvetica Neue" charset="0"/>
                        <a:buNone/>
                        <a:tabLst/>
                      </a:pPr>
                      <a:r>
                        <a:rPr kumimoji="0" lang="en-US" sz="1500" b="0" i="0" u="none" strike="noStrike" cap="none" normalizeH="0" baseline="0">
                          <a:ln>
                            <a:noFill/>
                          </a:ln>
                          <a:solidFill>
                            <a:srgbClr val="4D4D4D"/>
                          </a:solidFill>
                          <a:effectLst/>
                          <a:latin typeface="Helvetica Neue" charset="0"/>
                          <a:ea typeface="ヒラギノ角ゴ ProN W3" charset="0"/>
                          <a:cs typeface="ヒラギノ角ゴ ProN W3" charset="0"/>
                          <a:sym typeface="Helvetica Neue" charset="0"/>
                        </a:rPr>
                        <a:t>1.17×10</a:t>
                      </a:r>
                      <a:r>
                        <a:rPr kumimoji="0" lang="en-US" sz="1500" b="0" i="0" u="none" strike="noStrike" cap="none" normalizeH="0" baseline="32000">
                          <a:ln>
                            <a:noFill/>
                          </a:ln>
                          <a:solidFill>
                            <a:srgbClr val="4D4D4D"/>
                          </a:solidFill>
                          <a:effectLst/>
                          <a:latin typeface="Helvetica Neue" charset="0"/>
                          <a:ea typeface="ヒラギノ角ゴ ProN W3" charset="0"/>
                          <a:cs typeface="ヒラギノ角ゴ ProN W3" charset="0"/>
                          <a:sym typeface="Helvetica Neue" charset="0"/>
                        </a:rPr>
                        <a:t>-1</a:t>
                      </a:r>
                    </a:p>
                  </a:txBody>
                  <a:tcPr marL="35719" marR="35719" marT="35719" marB="35719" anchor="ctr" horzOverflow="overflow">
                    <a:lnL>
                      <a:noFill/>
                    </a:lnL>
                    <a:lnR>
                      <a:noFill/>
                    </a:lnR>
                    <a:lnT>
                      <a:noFill/>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51933"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172" y="3241476"/>
            <a:ext cx="1205508"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51934" name="Rectangle 80"/>
          <p:cNvSpPr>
            <a:spLocks/>
          </p:cNvSpPr>
          <p:nvPr/>
        </p:nvSpPr>
        <p:spPr bwMode="auto">
          <a:xfrm>
            <a:off x="401836" y="2071687"/>
            <a:ext cx="8340328" cy="982266"/>
          </a:xfrm>
          <a:prstGeom prst="rect">
            <a:avLst/>
          </a:prstGeom>
          <a:noFill/>
          <a:ln w="12700">
            <a:noFill/>
            <a:miter lim="800000"/>
            <a:headEnd/>
            <a:tailEnd/>
          </a:ln>
        </p:spPr>
        <p:txBody>
          <a:bodyPr lIns="0" tIns="0" rIns="0" bIns="0" anchor="b"/>
          <a:lstStyle/>
          <a:p>
            <a:pPr algn="l">
              <a:defRPr/>
            </a:pPr>
            <a:r>
              <a:rPr lang="en-US" b="1" dirty="0">
                <a:solidFill>
                  <a:srgbClr val="800000"/>
                </a:solidFill>
                <a:latin typeface="+mj-lt"/>
                <a:ea typeface="Helvetica Neue" charset="0"/>
                <a:cs typeface="Helvetica Neue" charset="0"/>
                <a:sym typeface="Helvetica Neue" charset="0"/>
              </a:rPr>
              <a:t>Consider earthquake #1 (cell A)</a:t>
            </a:r>
          </a:p>
        </p:txBody>
      </p:sp>
    </p:spTree>
    <p:extLst>
      <p:ext uri="{BB962C8B-B14F-4D97-AF65-F5344CB8AC3E}">
        <p14:creationId xmlns:p14="http://schemas.microsoft.com/office/powerpoint/2010/main" val="2489535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Testing: Contingency Tables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pic>
        <p:nvPicPr>
          <p:cNvPr id="5" name="Content Placeholder 4" descr="Screen Shot 2013-11-14 at 10.28.35 AM.png"/>
          <p:cNvPicPr>
            <a:picLocks noGrp="1" noChangeAspect="1"/>
          </p:cNvPicPr>
          <p:nvPr>
            <p:ph sz="half" idx="1"/>
          </p:nvPr>
        </p:nvPicPr>
        <p:blipFill>
          <a:blip r:embed="rId2">
            <a:extLst>
              <a:ext uri="{28A0092B-C50C-407E-A947-70E740481C1C}">
                <a14:useLocalDpi xmlns:a14="http://schemas.microsoft.com/office/drawing/2010/main" val="0"/>
              </a:ext>
            </a:extLst>
          </a:blip>
          <a:srcRect t="-42166" b="-42166"/>
          <a:stretch>
            <a:fillRect/>
          </a:stretch>
        </p:blipFill>
        <p:spPr/>
      </p:pic>
      <p:pic>
        <p:nvPicPr>
          <p:cNvPr id="6" name="Content Placeholder 5" descr="Screen Shot 2013-11-14 at 10.28.48 AM.png"/>
          <p:cNvPicPr>
            <a:picLocks noGrp="1" noChangeAspect="1"/>
          </p:cNvPicPr>
          <p:nvPr>
            <p:ph sz="half" idx="2"/>
          </p:nvPr>
        </p:nvPicPr>
        <p:blipFill>
          <a:blip r:embed="rId3">
            <a:extLst>
              <a:ext uri="{28A0092B-C50C-407E-A947-70E740481C1C}">
                <a14:useLocalDpi xmlns:a14="http://schemas.microsoft.com/office/drawing/2010/main" val="0"/>
              </a:ext>
            </a:extLst>
          </a:blip>
          <a:srcRect t="-35385" b="-35385"/>
          <a:stretch>
            <a:fillRect/>
          </a:stretch>
        </p:blipFill>
        <p:spPr/>
      </p:pic>
    </p:spTree>
    <p:extLst>
      <p:ext uri="{BB962C8B-B14F-4D97-AF65-F5344CB8AC3E}">
        <p14:creationId xmlns:p14="http://schemas.microsoft.com/office/powerpoint/2010/main" val="2307094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5652"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rgbClr val="FF0000"/>
                </a:solidFill>
                <a:latin typeface="Helvetica Neue Light"/>
                <a:ea typeface="+mj-ea"/>
                <a:cs typeface="Helvetica Neue Light"/>
              </a:rPr>
              <a:t>Forecasting vs. Prediction</a:t>
            </a:r>
            <a:endParaRPr kumimoji="0" lang="en-US" sz="3600" i="0" u="none" strike="noStrike" kern="1200" cap="none" spc="0" normalizeH="0" baseline="0" noProof="0" dirty="0">
              <a:ln>
                <a:noFill/>
              </a:ln>
              <a:solidFill>
                <a:srgbClr val="FF0000"/>
              </a:solidFill>
              <a:uLnTx/>
              <a:uFillTx/>
              <a:latin typeface="Helvetica Neue Light"/>
              <a:ea typeface="+mj-ea"/>
              <a:cs typeface="Helvetica Neue Light"/>
            </a:endParaRPr>
          </a:p>
        </p:txBody>
      </p:sp>
      <p:graphicFrame>
        <p:nvGraphicFramePr>
          <p:cNvPr id="5" name="Table 4"/>
          <p:cNvGraphicFramePr>
            <a:graphicFrameLocks noGrp="1"/>
          </p:cNvGraphicFramePr>
          <p:nvPr>
            <p:extLst>
              <p:ext uri="{D42A27DB-BD31-4B8C-83A1-F6EECF244321}">
                <p14:modId xmlns:p14="http://schemas.microsoft.com/office/powerpoint/2010/main" val="1641262413"/>
              </p:ext>
            </p:extLst>
          </p:nvPr>
        </p:nvGraphicFramePr>
        <p:xfrm>
          <a:off x="952448" y="1942407"/>
          <a:ext cx="7246101" cy="3987562"/>
        </p:xfrm>
        <a:graphic>
          <a:graphicData uri="http://schemas.openxmlformats.org/drawingml/2006/table">
            <a:tbl>
              <a:tblPr firstRow="1" bandRow="1">
                <a:tableStyleId>{5C22544A-7EE6-4342-B048-85BDC9FD1C3A}</a:tableStyleId>
              </a:tblPr>
              <a:tblGrid>
                <a:gridCol w="2415367">
                  <a:extLst>
                    <a:ext uri="{9D8B030D-6E8A-4147-A177-3AD203B41FA5}">
                      <a16:colId xmlns:a16="http://schemas.microsoft.com/office/drawing/2014/main" val="20000"/>
                    </a:ext>
                  </a:extLst>
                </a:gridCol>
                <a:gridCol w="2415367">
                  <a:extLst>
                    <a:ext uri="{9D8B030D-6E8A-4147-A177-3AD203B41FA5}">
                      <a16:colId xmlns:a16="http://schemas.microsoft.com/office/drawing/2014/main" val="20001"/>
                    </a:ext>
                  </a:extLst>
                </a:gridCol>
                <a:gridCol w="2415367">
                  <a:extLst>
                    <a:ext uri="{9D8B030D-6E8A-4147-A177-3AD203B41FA5}">
                      <a16:colId xmlns:a16="http://schemas.microsoft.com/office/drawing/2014/main" val="20002"/>
                    </a:ext>
                  </a:extLst>
                </a:gridCol>
              </a:tblGrid>
              <a:tr h="860951">
                <a:tc>
                  <a:txBody>
                    <a:bodyPr/>
                    <a:lstStyle/>
                    <a:p>
                      <a:pPr algn="ctr"/>
                      <a:r>
                        <a:rPr lang="en-US" sz="2800" b="0" i="0" dirty="0">
                          <a:solidFill>
                            <a:schemeClr val="tx1"/>
                          </a:solidFill>
                          <a:latin typeface="Helvetica Neue Light"/>
                          <a:cs typeface="Helvetica Neue Light"/>
                        </a:rPr>
                        <a:t>Context</a:t>
                      </a:r>
                    </a:p>
                  </a:txBody>
                  <a:tcPr anchor="ctr">
                    <a:solidFill>
                      <a:srgbClr val="CCFFCC"/>
                    </a:solidFill>
                  </a:tcPr>
                </a:tc>
                <a:tc>
                  <a:txBody>
                    <a:bodyPr/>
                    <a:lstStyle/>
                    <a:p>
                      <a:pPr algn="ctr"/>
                      <a:r>
                        <a:rPr lang="en-US" sz="2800" b="0" i="0" dirty="0">
                          <a:solidFill>
                            <a:schemeClr val="tx1"/>
                          </a:solidFill>
                          <a:latin typeface="Helvetica Neue Light"/>
                          <a:cs typeface="Helvetica Neue Light"/>
                        </a:rPr>
                        <a:t>Characteristic</a:t>
                      </a:r>
                    </a:p>
                  </a:txBody>
                  <a:tcPr anchor="ctr">
                    <a:solidFill>
                      <a:srgbClr val="CCFFCC"/>
                    </a:solidFill>
                  </a:tcPr>
                </a:tc>
                <a:tc>
                  <a:txBody>
                    <a:bodyPr/>
                    <a:lstStyle/>
                    <a:p>
                      <a:pPr algn="ctr"/>
                      <a:r>
                        <a:rPr lang="en-US" sz="2800" b="0" i="0" dirty="0">
                          <a:solidFill>
                            <a:schemeClr val="tx1"/>
                          </a:solidFill>
                          <a:latin typeface="Helvetica Neue Light"/>
                          <a:cs typeface="Helvetica Neue Light"/>
                        </a:rPr>
                        <a:t>Alternatively</a:t>
                      </a:r>
                    </a:p>
                  </a:txBody>
                  <a:tcPr anchor="ctr">
                    <a:solidFill>
                      <a:srgbClr val="CCFFCC"/>
                    </a:solidFill>
                  </a:tcPr>
                </a:tc>
                <a:extLst>
                  <a:ext uri="{0D108BD9-81ED-4DB2-BD59-A6C34878D82A}">
                    <a16:rowId xmlns:a16="http://schemas.microsoft.com/office/drawing/2014/main" val="10000"/>
                  </a:ext>
                </a:extLst>
              </a:tr>
              <a:tr h="1359396">
                <a:tc>
                  <a:txBody>
                    <a:bodyPr/>
                    <a:lstStyle/>
                    <a:p>
                      <a:pPr algn="ctr"/>
                      <a:r>
                        <a:rPr lang="en-US" sz="2400" dirty="0">
                          <a:solidFill>
                            <a:srgbClr val="800000"/>
                          </a:solidFill>
                        </a:rPr>
                        <a:t>Prediction</a:t>
                      </a:r>
                    </a:p>
                  </a:txBody>
                  <a:tcPr anchor="ctr">
                    <a:solidFill>
                      <a:schemeClr val="bg1">
                        <a:lumMod val="95000"/>
                      </a:schemeClr>
                    </a:solidFill>
                  </a:tcPr>
                </a:tc>
                <a:tc>
                  <a:txBody>
                    <a:bodyPr/>
                    <a:lstStyle/>
                    <a:p>
                      <a:pPr algn="ctr"/>
                      <a:r>
                        <a:rPr lang="en-US" dirty="0">
                          <a:solidFill>
                            <a:srgbClr val="0000FF"/>
                          </a:solidFill>
                        </a:rPr>
                        <a:t>A statement that can be validated</a:t>
                      </a:r>
                      <a:r>
                        <a:rPr lang="en-US" baseline="0" dirty="0">
                          <a:solidFill>
                            <a:srgbClr val="0000FF"/>
                          </a:solidFill>
                        </a:rPr>
                        <a:t> or falsified with 1 observation</a:t>
                      </a:r>
                      <a:endParaRPr lang="en-US" dirty="0">
                        <a:solidFill>
                          <a:srgbClr val="0000FF"/>
                        </a:solidFill>
                      </a:endParaRPr>
                    </a:p>
                  </a:txBody>
                  <a:tcPr anchor="ctr">
                    <a:solidFill>
                      <a:schemeClr val="bg1">
                        <a:lumMod val="95000"/>
                      </a:schemeClr>
                    </a:solidFill>
                  </a:tcPr>
                </a:tc>
                <a:tc>
                  <a:txBody>
                    <a:bodyPr/>
                    <a:lstStyle/>
                    <a:p>
                      <a:pPr algn="ctr"/>
                      <a:r>
                        <a:rPr lang="en-US" dirty="0">
                          <a:solidFill>
                            <a:srgbClr val="0000FF"/>
                          </a:solidFill>
                        </a:rPr>
                        <a:t>Prediction is characterized by a search for reliable precursors</a:t>
                      </a:r>
                    </a:p>
                  </a:txBody>
                  <a:tcPr anchor="ctr">
                    <a:solidFill>
                      <a:schemeClr val="bg1">
                        <a:lumMod val="95000"/>
                      </a:schemeClr>
                    </a:solidFill>
                  </a:tcPr>
                </a:tc>
                <a:extLst>
                  <a:ext uri="{0D108BD9-81ED-4DB2-BD59-A6C34878D82A}">
                    <a16:rowId xmlns:a16="http://schemas.microsoft.com/office/drawing/2014/main" val="10001"/>
                  </a:ext>
                </a:extLst>
              </a:tr>
              <a:tr h="1767215">
                <a:tc>
                  <a:txBody>
                    <a:bodyPr/>
                    <a:lstStyle/>
                    <a:p>
                      <a:pPr algn="ctr"/>
                      <a:r>
                        <a:rPr lang="en-US" sz="2400" dirty="0">
                          <a:solidFill>
                            <a:srgbClr val="800000"/>
                          </a:solidFill>
                        </a:rPr>
                        <a:t>Forecast</a:t>
                      </a:r>
                    </a:p>
                  </a:txBody>
                  <a:tcPr anchor="ctr">
                    <a:solidFill>
                      <a:schemeClr val="bg1">
                        <a:lumMod val="95000"/>
                      </a:schemeClr>
                    </a:solidFill>
                  </a:tcPr>
                </a:tc>
                <a:tc>
                  <a:txBody>
                    <a:bodyPr/>
                    <a:lstStyle/>
                    <a:p>
                      <a:pPr algn="ctr"/>
                      <a:r>
                        <a:rPr lang="en-US" dirty="0">
                          <a:solidFill>
                            <a:srgbClr val="0000FF"/>
                          </a:solidFill>
                        </a:rPr>
                        <a:t>A statement for</a:t>
                      </a:r>
                      <a:r>
                        <a:rPr lang="en-US" baseline="0" dirty="0">
                          <a:solidFill>
                            <a:srgbClr val="0000FF"/>
                          </a:solidFill>
                        </a:rPr>
                        <a:t> which multiple observations are required to determine a confidence level</a:t>
                      </a:r>
                      <a:endParaRPr lang="en-US" dirty="0">
                        <a:solidFill>
                          <a:srgbClr val="0000FF"/>
                        </a:solidFill>
                      </a:endParaRPr>
                    </a:p>
                  </a:txBody>
                  <a:tcPr anchor="ctr">
                    <a:solidFill>
                      <a:schemeClr val="bg1">
                        <a:lumMod val="95000"/>
                      </a:schemeClr>
                    </a:solidFill>
                  </a:tcPr>
                </a:tc>
                <a:tc>
                  <a:txBody>
                    <a:bodyPr/>
                    <a:lstStyle/>
                    <a:p>
                      <a:pPr algn="ctr"/>
                      <a:r>
                        <a:rPr lang="en-US" dirty="0">
                          <a:solidFill>
                            <a:srgbClr val="0000FF"/>
                          </a:solidFill>
                        </a:rPr>
                        <a:t>Forecasting</a:t>
                      </a:r>
                      <a:r>
                        <a:rPr lang="en-US" baseline="0" dirty="0">
                          <a:solidFill>
                            <a:srgbClr val="0000FF"/>
                          </a:solidFill>
                        </a:rPr>
                        <a:t> is characterized by a computation of probabilities</a:t>
                      </a:r>
                      <a:endParaRPr lang="en-US" dirty="0">
                        <a:solidFill>
                          <a:srgbClr val="0000FF"/>
                        </a:solidFill>
                      </a:endParaRPr>
                    </a:p>
                  </a:txBody>
                  <a:tcPr anchor="ctr">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907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Definitions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6" name="Content Placeholder 5"/>
          <p:cNvSpPr>
            <a:spLocks noGrp="1"/>
          </p:cNvSpPr>
          <p:nvPr>
            <p:ph idx="1"/>
          </p:nvPr>
        </p:nvSpPr>
        <p:spPr/>
        <p:txBody>
          <a:bodyPr>
            <a:noAutofit/>
          </a:bodyPr>
          <a:lstStyle/>
          <a:p>
            <a:pPr>
              <a:spcBef>
                <a:spcPts val="0"/>
              </a:spcBef>
              <a:spcAft>
                <a:spcPts val="1200"/>
              </a:spcAft>
            </a:pPr>
            <a:r>
              <a:rPr lang="en-US" sz="1600" dirty="0"/>
              <a:t>“</a:t>
            </a:r>
            <a:r>
              <a:rPr lang="en-US" sz="1600" b="1" dirty="0">
                <a:solidFill>
                  <a:schemeClr val="tx2"/>
                </a:solidFill>
              </a:rPr>
              <a:t>Earthquake prediction </a:t>
            </a:r>
            <a:r>
              <a:rPr lang="en-US" sz="1600" dirty="0"/>
              <a:t>"is usually defined as the specification of the time, location, and magnitude of a future earthquake within stated limits”, and particularly of "the next strong earthquake to occur in a region.”</a:t>
            </a:r>
          </a:p>
          <a:p>
            <a:pPr>
              <a:spcBef>
                <a:spcPts val="0"/>
              </a:spcBef>
              <a:spcAft>
                <a:spcPts val="1200"/>
              </a:spcAft>
            </a:pPr>
            <a:r>
              <a:rPr lang="en-US" sz="1600" dirty="0"/>
              <a:t>This can be distinguished from </a:t>
            </a:r>
            <a:r>
              <a:rPr lang="en-US" sz="1600" b="1" dirty="0">
                <a:solidFill>
                  <a:schemeClr val="tx2"/>
                </a:solidFill>
              </a:rPr>
              <a:t>earthquake forecasting</a:t>
            </a:r>
            <a:r>
              <a:rPr lang="en-US" sz="1600" dirty="0"/>
              <a:t>, which is the probabilistic assessment of general earthquake hazard, including the frequency and magnitude of damaging earthquakes, in a given area over periods of years or decades.</a:t>
            </a:r>
          </a:p>
          <a:p>
            <a:pPr>
              <a:spcBef>
                <a:spcPts val="0"/>
              </a:spcBef>
              <a:spcAft>
                <a:spcPts val="1200"/>
              </a:spcAft>
            </a:pPr>
            <a:r>
              <a:rPr lang="en-US" sz="1600" dirty="0"/>
              <a:t>This can be further distinguished from </a:t>
            </a:r>
            <a:r>
              <a:rPr lang="en-US" sz="1600" dirty="0">
                <a:solidFill>
                  <a:schemeClr val="tx1"/>
                </a:solidFill>
              </a:rPr>
              <a:t>real-time earthquake warning systems</a:t>
            </a:r>
            <a:r>
              <a:rPr lang="en-US" sz="1600" dirty="0"/>
              <a:t>, which, upon detection of a severe earthquake, can provide neighboring regions a few seconds warning of potentially significant shaking</a:t>
            </a:r>
          </a:p>
          <a:p>
            <a:pPr>
              <a:spcBef>
                <a:spcPts val="0"/>
              </a:spcBef>
              <a:spcAft>
                <a:spcPts val="1200"/>
              </a:spcAft>
            </a:pPr>
            <a:r>
              <a:rPr lang="en-US" sz="1600" dirty="0"/>
              <a:t>To be useful, an earthquake prediction must be precise enough to warrant the cost of increased precautions, including disruption of ordinary activities and commerce, and timely enough that preparation can be made. </a:t>
            </a:r>
          </a:p>
          <a:p>
            <a:pPr>
              <a:spcBef>
                <a:spcPts val="0"/>
              </a:spcBef>
              <a:spcAft>
                <a:spcPts val="1200"/>
              </a:spcAft>
            </a:pPr>
            <a:r>
              <a:rPr lang="en-US" sz="1600" dirty="0"/>
              <a:t>Predictions must also be reliable, as false alarms and cancelled alarms are not only economically costly, but seriously undermine confidence in, and thereby the effectiveness of, any kind of warning.”</a:t>
            </a:r>
          </a:p>
        </p:txBody>
      </p:sp>
    </p:spTree>
    <p:extLst>
      <p:ext uri="{BB962C8B-B14F-4D97-AF65-F5344CB8AC3E}">
        <p14:creationId xmlns:p14="http://schemas.microsoft.com/office/powerpoint/2010/main" val="3668687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Precursors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3" name="Content Placeholder 2"/>
          <p:cNvSpPr>
            <a:spLocks noGrp="1"/>
          </p:cNvSpPr>
          <p:nvPr>
            <p:ph idx="1"/>
          </p:nvPr>
        </p:nvSpPr>
        <p:spPr/>
        <p:txBody>
          <a:bodyPr>
            <a:noAutofit/>
          </a:bodyPr>
          <a:lstStyle/>
          <a:p>
            <a:pPr>
              <a:spcBef>
                <a:spcPts val="0"/>
              </a:spcBef>
              <a:spcAft>
                <a:spcPts val="1200"/>
              </a:spcAft>
            </a:pPr>
            <a:r>
              <a:rPr lang="en-US" sz="1800" dirty="0"/>
              <a:t>“An </a:t>
            </a:r>
            <a:r>
              <a:rPr lang="en-US" sz="1800" dirty="0">
                <a:solidFill>
                  <a:schemeClr val="tx1"/>
                </a:solidFill>
              </a:rPr>
              <a:t>earthquake precursor </a:t>
            </a:r>
            <a:r>
              <a:rPr lang="en-US" sz="1800" dirty="0"/>
              <a:t>could be any anomalous phenomena that can give effective warning of the imminence or severity of an impending earthquake in a given area.</a:t>
            </a:r>
          </a:p>
          <a:p>
            <a:pPr>
              <a:spcBef>
                <a:spcPts val="0"/>
              </a:spcBef>
              <a:spcAft>
                <a:spcPts val="1200"/>
              </a:spcAft>
            </a:pPr>
            <a:r>
              <a:rPr lang="en-US" sz="1800" dirty="0"/>
              <a:t>Reports of premonitory phenomena – though generally recognized as such only after the event – number in the thousands, some dating back to antiquity.</a:t>
            </a:r>
          </a:p>
          <a:p>
            <a:pPr>
              <a:spcBef>
                <a:spcPts val="0"/>
              </a:spcBef>
              <a:spcAft>
                <a:spcPts val="1200"/>
              </a:spcAft>
            </a:pPr>
            <a:r>
              <a:rPr lang="en-US" sz="1800" dirty="0"/>
              <a:t>In the scientific literature there have been around 400 reports of possible precursors, of roughly twenty different types,  running the gamut "from </a:t>
            </a:r>
            <a:r>
              <a:rPr lang="en-US" sz="1800" dirty="0" err="1"/>
              <a:t>aeronomy</a:t>
            </a:r>
            <a:r>
              <a:rPr lang="en-US" sz="1800" dirty="0"/>
              <a:t> to zoology”.</a:t>
            </a:r>
          </a:p>
          <a:p>
            <a:pPr>
              <a:spcBef>
                <a:spcPts val="0"/>
              </a:spcBef>
              <a:spcAft>
                <a:spcPts val="1200"/>
              </a:spcAft>
            </a:pPr>
            <a:r>
              <a:rPr lang="en-US" sz="1800" dirty="0"/>
              <a:t>The search for reliable precursors has yet to have a convincing success.</a:t>
            </a:r>
          </a:p>
          <a:p>
            <a:pPr>
              <a:spcBef>
                <a:spcPts val="0"/>
              </a:spcBef>
              <a:spcAft>
                <a:spcPts val="1200"/>
              </a:spcAft>
            </a:pPr>
            <a:r>
              <a:rPr lang="en-US" sz="1800" dirty="0"/>
              <a:t>When (early 1990s) the IASPEI solicited nominations for a "Preliminary List of Significant Precursors" 40 nominations were made</a:t>
            </a:r>
          </a:p>
          <a:p>
            <a:pPr>
              <a:spcBef>
                <a:spcPts val="0"/>
              </a:spcBef>
              <a:spcAft>
                <a:spcPts val="1200"/>
              </a:spcAft>
            </a:pPr>
            <a:r>
              <a:rPr lang="en-US" sz="1800" dirty="0"/>
              <a:t>Five were selected as possible significant precursors, with two of those based on a single observation each.”</a:t>
            </a:r>
          </a:p>
          <a:p>
            <a:pPr>
              <a:spcBef>
                <a:spcPts val="0"/>
              </a:spcBef>
              <a:spcAft>
                <a:spcPts val="1200"/>
              </a:spcAft>
            </a:pPr>
            <a:endParaRPr lang="en-US" sz="1800" dirty="0"/>
          </a:p>
        </p:txBody>
      </p:sp>
    </p:spTree>
    <p:extLst>
      <p:ext uri="{BB962C8B-B14F-4D97-AF65-F5344CB8AC3E}">
        <p14:creationId xmlns:p14="http://schemas.microsoft.com/office/powerpoint/2010/main" val="139411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Precursor Examples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/wiki/Earthquake_prediction#CITEREFICEF2011</a:t>
            </a:r>
          </a:p>
        </p:txBody>
      </p:sp>
      <p:sp>
        <p:nvSpPr>
          <p:cNvPr id="4" name="Content Placeholder 3"/>
          <p:cNvSpPr>
            <a:spLocks noGrp="1"/>
          </p:cNvSpPr>
          <p:nvPr>
            <p:ph idx="1"/>
          </p:nvPr>
        </p:nvSpPr>
        <p:spPr/>
        <p:txBody>
          <a:bodyPr>
            <a:normAutofit/>
          </a:bodyPr>
          <a:lstStyle/>
          <a:p>
            <a:pPr marL="0" indent="0">
              <a:buNone/>
            </a:pPr>
            <a:r>
              <a:rPr lang="en-US" dirty="0">
                <a:solidFill>
                  <a:schemeClr val="tx1"/>
                </a:solidFill>
              </a:rPr>
              <a:t>Changes in V</a:t>
            </a:r>
            <a:r>
              <a:rPr lang="en-US" baseline="-25000" dirty="0">
                <a:solidFill>
                  <a:schemeClr val="tx1"/>
                </a:solidFill>
              </a:rPr>
              <a:t>P</a:t>
            </a:r>
            <a:r>
              <a:rPr lang="en-US" dirty="0">
                <a:solidFill>
                  <a:schemeClr val="tx1"/>
                </a:solidFill>
              </a:rPr>
              <a:t>/V</a:t>
            </a:r>
            <a:r>
              <a:rPr lang="en-US" baseline="-25000" dirty="0">
                <a:solidFill>
                  <a:schemeClr val="tx1"/>
                </a:solidFill>
              </a:rPr>
              <a:t>S</a:t>
            </a:r>
            <a:r>
              <a:rPr lang="en-US" dirty="0">
                <a:solidFill>
                  <a:schemeClr val="tx1"/>
                </a:solidFill>
              </a:rPr>
              <a:t> Velocity ratio</a:t>
            </a:r>
          </a:p>
          <a:p>
            <a:pPr>
              <a:spcBef>
                <a:spcPts val="0"/>
              </a:spcBef>
              <a:spcAft>
                <a:spcPts val="1200"/>
              </a:spcAft>
              <a:buFont typeface="+mj-lt"/>
              <a:buAutoNum type="arabicPeriod"/>
            </a:pPr>
            <a:r>
              <a:rPr lang="en-US" sz="1600" dirty="0"/>
              <a:t>“Small-scale laboratory experiments have shown that the ratio of these two velocities – represented as </a:t>
            </a:r>
            <a:r>
              <a:rPr lang="en-US" sz="1600" dirty="0" err="1"/>
              <a:t>Vp</a:t>
            </a:r>
            <a:r>
              <a:rPr lang="en-US" sz="1600" dirty="0"/>
              <a:t>/</a:t>
            </a:r>
            <a:r>
              <a:rPr lang="en-US" sz="1600" dirty="0" err="1"/>
              <a:t>Vs</a:t>
            </a:r>
            <a:r>
              <a:rPr lang="en-US" sz="1600" dirty="0"/>
              <a:t> – changes when rock is near the point of fracturing. In the 1970s it was considered a significant success and likely breakthrough when Russian seismologists reported observing such changes in the region of a subsequent earthquake. </a:t>
            </a:r>
          </a:p>
          <a:p>
            <a:pPr>
              <a:spcBef>
                <a:spcPts val="0"/>
              </a:spcBef>
              <a:spcAft>
                <a:spcPts val="1200"/>
              </a:spcAft>
              <a:buFont typeface="+mj-lt"/>
              <a:buAutoNum type="arabicPeriod"/>
            </a:pPr>
            <a:r>
              <a:rPr lang="en-US" sz="1600" dirty="0"/>
              <a:t>This effect, as well as other possible precursors, has been attributed to </a:t>
            </a:r>
            <a:r>
              <a:rPr lang="en-US" sz="1600" dirty="0" err="1"/>
              <a:t>dilatancy</a:t>
            </a:r>
            <a:r>
              <a:rPr lang="en-US" sz="1600" dirty="0"/>
              <a:t>, where rock stressed to near its breaking point expands (dilates) slightly.  </a:t>
            </a:r>
          </a:p>
          <a:p>
            <a:pPr>
              <a:spcBef>
                <a:spcPts val="0"/>
              </a:spcBef>
              <a:spcAft>
                <a:spcPts val="1200"/>
              </a:spcAft>
              <a:buFont typeface="+mj-lt"/>
              <a:buAutoNum type="arabicPeriod"/>
            </a:pPr>
            <a:r>
              <a:rPr lang="en-US" sz="1600" dirty="0"/>
              <a:t>Study of this phenomena near Blue Mountain Lake (New York) led to a successful prediction in 1973.  </a:t>
            </a:r>
          </a:p>
          <a:p>
            <a:pPr>
              <a:spcBef>
                <a:spcPts val="0"/>
              </a:spcBef>
              <a:spcAft>
                <a:spcPts val="1200"/>
              </a:spcAft>
              <a:buFont typeface="+mj-lt"/>
              <a:buAutoNum type="arabicPeriod"/>
            </a:pPr>
            <a:r>
              <a:rPr lang="en-US" sz="1600" dirty="0"/>
              <a:t>However, additional successes there have not followed, and it has been suggested that the prediction was only a lucky fluke. </a:t>
            </a:r>
          </a:p>
          <a:p>
            <a:pPr>
              <a:spcBef>
                <a:spcPts val="0"/>
              </a:spcBef>
              <a:spcAft>
                <a:spcPts val="1200"/>
              </a:spcAft>
              <a:buFont typeface="+mj-lt"/>
              <a:buAutoNum type="arabicPeriod"/>
            </a:pPr>
            <a:r>
              <a:rPr lang="en-US" sz="1600" dirty="0"/>
              <a:t>A </a:t>
            </a:r>
            <a:r>
              <a:rPr lang="en-US" sz="1600" dirty="0" err="1"/>
              <a:t>Vp</a:t>
            </a:r>
            <a:r>
              <a:rPr lang="en-US" sz="1600" dirty="0"/>
              <a:t>/</a:t>
            </a:r>
            <a:r>
              <a:rPr lang="en-US" sz="1600" dirty="0" err="1"/>
              <a:t>Vs</a:t>
            </a:r>
            <a:r>
              <a:rPr lang="en-US" sz="1600" dirty="0"/>
              <a:t> anomaly was the basis of James Whitcomb's 1976 prediction of a M 5.5 to 6.5 earthquake near Los Angeles, which failed to occur.”</a:t>
            </a:r>
          </a:p>
          <a:p>
            <a:pPr>
              <a:spcBef>
                <a:spcPts val="0"/>
              </a:spcBef>
              <a:spcAft>
                <a:spcPts val="1200"/>
              </a:spcAft>
              <a:buFont typeface="+mj-lt"/>
              <a:buAutoNum type="arabicPeriod"/>
            </a:pPr>
            <a:endParaRPr lang="en-US" sz="1600" dirty="0"/>
          </a:p>
          <a:p>
            <a:pPr marL="0" indent="0">
              <a:spcBef>
                <a:spcPts val="0"/>
              </a:spcBef>
              <a:spcAft>
                <a:spcPts val="1200"/>
              </a:spcAft>
              <a:buNone/>
            </a:pPr>
            <a:endParaRPr lang="en-US" sz="1600" dirty="0">
              <a:solidFill>
                <a:schemeClr val="tx1"/>
              </a:solidFill>
            </a:endParaRPr>
          </a:p>
          <a:p>
            <a:pPr marL="0" indent="0">
              <a:buNone/>
            </a:pPr>
            <a:endParaRPr lang="en-US" dirty="0"/>
          </a:p>
        </p:txBody>
      </p:sp>
    </p:spTree>
    <p:extLst>
      <p:ext uri="{BB962C8B-B14F-4D97-AF65-F5344CB8AC3E}">
        <p14:creationId xmlns:p14="http://schemas.microsoft.com/office/powerpoint/2010/main" val="426657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Dilatancy</a:t>
            </a:r>
            <a:r>
              <a:rPr lang="en-US" dirty="0"/>
              <a:t> Diffusion Model</a:t>
            </a:r>
            <a:br>
              <a:rPr lang="en-US" dirty="0"/>
            </a:br>
            <a:r>
              <a:rPr lang="en-US" sz="1600" dirty="0">
                <a:solidFill>
                  <a:srgbClr val="800000"/>
                </a:solidFill>
              </a:rPr>
              <a:t>http://</a:t>
            </a:r>
            <a:r>
              <a:rPr lang="en-US" sz="1600" dirty="0" err="1">
                <a:solidFill>
                  <a:srgbClr val="800000"/>
                </a:solidFill>
              </a:rPr>
              <a:t>www.gps.caltech.edu</a:t>
            </a:r>
            <a:r>
              <a:rPr lang="en-US" sz="1600" dirty="0">
                <a:solidFill>
                  <a:srgbClr val="800000"/>
                </a:solidFill>
              </a:rPr>
              <a:t>/uploads/File/People/</a:t>
            </a:r>
            <a:r>
              <a:rPr lang="en-US" sz="1600" dirty="0" err="1">
                <a:solidFill>
                  <a:srgbClr val="800000"/>
                </a:solidFill>
              </a:rPr>
              <a:t>dla</a:t>
            </a:r>
            <a:r>
              <a:rPr lang="en-US" sz="1600" dirty="0">
                <a:solidFill>
                  <a:srgbClr val="800000"/>
                </a:solidFill>
              </a:rPr>
              <a:t>/DLAtpsaf73.pdf</a:t>
            </a:r>
          </a:p>
        </p:txBody>
      </p:sp>
      <p:pic>
        <p:nvPicPr>
          <p:cNvPr id="6" name="Content Placeholder 5" descr="Screen Shot 2013-11-14 at 10.15.25 AM.png"/>
          <p:cNvPicPr>
            <a:picLocks noGrp="1" noChangeAspect="1"/>
          </p:cNvPicPr>
          <p:nvPr>
            <p:ph sz="half" idx="1"/>
          </p:nvPr>
        </p:nvPicPr>
        <p:blipFill>
          <a:blip r:embed="rId2">
            <a:extLst>
              <a:ext uri="{28A0092B-C50C-407E-A947-70E740481C1C}">
                <a14:useLocalDpi xmlns:a14="http://schemas.microsoft.com/office/drawing/2010/main" val="0"/>
              </a:ext>
            </a:extLst>
          </a:blip>
          <a:srcRect t="-27392" b="-27392"/>
          <a:stretch>
            <a:fillRect/>
          </a:stretch>
        </p:blipFill>
        <p:spPr>
          <a:xfrm>
            <a:off x="241740" y="1611540"/>
            <a:ext cx="4038600" cy="4525963"/>
          </a:xfrm>
        </p:spPr>
      </p:pic>
      <p:pic>
        <p:nvPicPr>
          <p:cNvPr id="9" name="Content Placeholder 8" descr="Chart.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95" r="2180"/>
          <a:stretch/>
        </p:blipFill>
        <p:spPr>
          <a:xfrm>
            <a:off x="6406928" y="1600200"/>
            <a:ext cx="2608117" cy="4525963"/>
          </a:xfrm>
        </p:spPr>
      </p:pic>
      <p:pic>
        <p:nvPicPr>
          <p:cNvPr id="10" name="Picture 9" descr="Screen Shot 2013-11-14 at 10.14.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855" y="2698976"/>
            <a:ext cx="2104344" cy="2648163"/>
          </a:xfrm>
          <a:prstGeom prst="rect">
            <a:avLst/>
          </a:prstGeom>
        </p:spPr>
      </p:pic>
    </p:spTree>
    <p:extLst>
      <p:ext uri="{BB962C8B-B14F-4D97-AF65-F5344CB8AC3E}">
        <p14:creationId xmlns:p14="http://schemas.microsoft.com/office/powerpoint/2010/main" val="565831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3143</TotalTime>
  <Words>4059</Words>
  <Application>Microsoft Macintosh PowerPoint</Application>
  <PresentationFormat>On-screen Show (4:3)</PresentationFormat>
  <Paragraphs>667</Paragraphs>
  <Slides>47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ＭＳ Ｐゴシック</vt:lpstr>
      <vt:lpstr>ヒラギノ角ゴ ProN W3</vt:lpstr>
      <vt:lpstr>Arial</vt:lpstr>
      <vt:lpstr>Calibri</vt:lpstr>
      <vt:lpstr>Helvetica Neue</vt:lpstr>
      <vt:lpstr>Helvetica Neue Light</vt:lpstr>
      <vt:lpstr>Lucida Grande</vt:lpstr>
      <vt:lpstr>Office Theme</vt:lpstr>
      <vt:lpstr>Lecture 14a</vt:lpstr>
      <vt:lpstr>Topics</vt:lpstr>
      <vt:lpstr>A Successful Earthquake Prediction: The Haicheng, China Earthquake of 2/4/1975</vt:lpstr>
      <vt:lpstr>Details of the Haicheng Prediction</vt:lpstr>
      <vt:lpstr>PowerPoint Presentation</vt:lpstr>
      <vt:lpstr>Definitions http://en.wikipedia.org/wiki/Earthquake_prediction#CITEREFICEF2011</vt:lpstr>
      <vt:lpstr>Precursors http://en.wikipedia.org/wiki/Earthquake_prediction#CITEREFICEF2011</vt:lpstr>
      <vt:lpstr>Precursor Examples http://en.wikipedia.org/wiki/Earthquake_prediction#CITEREFICEF2011</vt:lpstr>
      <vt:lpstr>Dilatancy Diffusion Model http://www.gps.caltech.edu/uploads/File/People/dla/DLAtpsaf73.pdf</vt:lpstr>
      <vt:lpstr>Precursor Examples http://en.wikipedia.org/wiki/Earthquake_prediction#CITEREFICEF2011</vt:lpstr>
      <vt:lpstr>Precursor Examples http://en.wikipedia.org/wiki/Earthquake_prediction#CITEREFICEF2011</vt:lpstr>
      <vt:lpstr>Precursor Examples http://en.wikipedia.org/wiki/Earthquake_prediction#CITEREFICEF2011</vt:lpstr>
      <vt:lpstr>Seismic Gaps https://en.wikipedia.org/wiki/Seismic_gap</vt:lpstr>
      <vt:lpstr>Seismic Gaps McCann et al (1991)</vt:lpstr>
      <vt:lpstr>Seismic Gaps https://www.researchgate.net/figure/26490475_fig1_Fig-1-Major-seismic-gaps-along-the-Pacific-coast-of-Mexico-Shaded-areas-annotated-with</vt:lpstr>
      <vt:lpstr>PowerPoint Presentation</vt:lpstr>
      <vt:lpstr>Seismicity Patterns http://en.wikipedia.org/wiki/Earthquake_prediction#CITEREFICEF2011</vt:lpstr>
      <vt:lpstr>Seismicity Patterns: Accelerating moment release (AMR)</vt:lpstr>
      <vt:lpstr>Notable Predictions: Haicheng-Tangshan http://en.wikipedia.org/wiki/Earthquake_prediction#CITEREFICEF2011</vt:lpstr>
      <vt:lpstr>The L’Aquila Earthquake http://en.wikipedia.org/wiki/Earthquake_prediction#CITEREFICEF2011</vt:lpstr>
      <vt:lpstr>Hazards of Prediction:  The Italian Situation http://en.wikipedia.org/wiki/Earthquake_prediction#CITEREFICEF2011</vt:lpstr>
      <vt:lpstr>Notable Predictions: Parkfield http://en.wikipedia.org/wiki/Earthquake_prediction#CITEREFICEF2011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Verification and Validation http://www.cawcr.gov.au/projects/verification/</vt:lpstr>
      <vt:lpstr>Testing: Contingency Tables http://en.wikipedia.org/wiki/Earthquake_prediction#CITEREFICEF2011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Forecasts 100 km radius circle centered on La Habra, CA 32 M≥5 events in ANSS catalog since 1933 = 0.39 yr-1  Forecasts from approximately June, 2015</vt:lpstr>
      <vt:lpstr>RELM test rules</vt:lpstr>
      <vt:lpstr>discussion</vt:lpstr>
      <vt:lpstr>PowerPoint Presentation</vt:lpstr>
      <vt:lpstr>PowerPoint Presentation</vt:lpstr>
      <vt:lpstr>demonstration that MS λin are equal to MS+AS λin</vt:lpstr>
      <vt:lpstr>Testing: Contingency Tables http://en.wikipedia.org/wiki/Earthquake_prediction#CITEREFICEF2011</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63</cp:revision>
  <dcterms:created xsi:type="dcterms:W3CDTF">2016-02-08T16:23:44Z</dcterms:created>
  <dcterms:modified xsi:type="dcterms:W3CDTF">2019-10-20T21:23:53Z</dcterms:modified>
</cp:coreProperties>
</file>