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57" r:id="rId3"/>
    <p:sldId id="294" r:id="rId4"/>
    <p:sldId id="295" r:id="rId5"/>
    <p:sldId id="286"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96" r:id="rId19"/>
    <p:sldId id="282" r:id="rId20"/>
    <p:sldId id="262" r:id="rId21"/>
    <p:sldId id="266" r:id="rId22"/>
    <p:sldId id="263" r:id="rId23"/>
    <p:sldId id="264" r:id="rId24"/>
    <p:sldId id="283" r:id="rId25"/>
    <p:sldId id="284" r:id="rId26"/>
    <p:sldId id="285" r:id="rId27"/>
    <p:sldId id="267" r:id="rId28"/>
    <p:sldId id="268" r:id="rId29"/>
    <p:sldId id="297" r:id="rId30"/>
    <p:sldId id="287" r:id="rId31"/>
    <p:sldId id="288" r:id="rId32"/>
    <p:sldId id="293" r:id="rId33"/>
    <p:sldId id="289" r:id="rId34"/>
    <p:sldId id="290" r:id="rId35"/>
    <p:sldId id="291" r:id="rId36"/>
    <p:sldId id="292" r:id="rId37"/>
    <p:sldId id="265" r:id="rId38"/>
    <p:sldId id="298" r:id="rId39"/>
    <p:sldId id="299" r:id="rId40"/>
    <p:sldId id="300" r:id="rId41"/>
    <p:sldId id="863"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p:restoredTop sz="94780"/>
  </p:normalViewPr>
  <p:slideViewPr>
    <p:cSldViewPr snapToGrid="0" snapToObjects="1" showGuides="1">
      <p:cViewPr varScale="1">
        <p:scale>
          <a:sx n="115" d="100"/>
          <a:sy n="115" d="100"/>
        </p:scale>
        <p:origin x="1368"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9D6A95-FC0B-024D-9C88-9ECF5D25B5FF}" type="datetimeFigureOut">
              <a:rPr lang="en-US" smtClean="0"/>
              <a:pPr/>
              <a:t>10/20/19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AEE095-6DEA-9D4D-8B58-3EB34CFB1E39}" type="slidenum">
              <a:rPr lang="en-US" smtClean="0"/>
              <a:pPr/>
              <a:t>‹#›</a:t>
            </a:fld>
            <a:endParaRPr lang="en-US"/>
          </a:p>
        </p:txBody>
      </p:sp>
    </p:spTree>
    <p:extLst>
      <p:ext uri="{BB962C8B-B14F-4D97-AF65-F5344CB8AC3E}">
        <p14:creationId xmlns:p14="http://schemas.microsoft.com/office/powerpoint/2010/main" val="23756390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4294967295"/>
          </p:nvPr>
        </p:nvSpPr>
        <p:spPr bwMode="auto">
          <a:xfrm>
            <a:off x="3883296" y="8685235"/>
            <a:ext cx="2973149"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636" tIns="45818" rIns="91636" bIns="45818"/>
          <a:lstStyle>
            <a:lvl1pPr eaLnBrk="0" hangingPunct="0">
              <a:defRPr sz="2000">
                <a:solidFill>
                  <a:schemeClr val="tx1"/>
                </a:solidFill>
                <a:latin typeface="Times New Roman" charset="0"/>
                <a:ea typeface="ＭＳ Ｐゴシック" charset="0"/>
                <a:cs typeface="ＭＳ Ｐゴシック" charset="0"/>
              </a:defRPr>
            </a:lvl1pPr>
            <a:lvl2pPr marL="730766" indent="-281064" eaLnBrk="0" hangingPunct="0">
              <a:defRPr sz="2000">
                <a:solidFill>
                  <a:schemeClr val="tx1"/>
                </a:solidFill>
                <a:latin typeface="Times New Roman" charset="0"/>
                <a:ea typeface="ＭＳ Ｐゴシック" charset="0"/>
              </a:defRPr>
            </a:lvl2pPr>
            <a:lvl3pPr marL="1124255" indent="-224851" eaLnBrk="0" hangingPunct="0">
              <a:defRPr sz="2000">
                <a:solidFill>
                  <a:schemeClr val="tx1"/>
                </a:solidFill>
                <a:latin typeface="Times New Roman" charset="0"/>
                <a:ea typeface="ＭＳ Ｐゴシック" charset="0"/>
              </a:defRPr>
            </a:lvl3pPr>
            <a:lvl4pPr marL="1573957" indent="-224851" eaLnBrk="0" hangingPunct="0">
              <a:defRPr sz="2000">
                <a:solidFill>
                  <a:schemeClr val="tx1"/>
                </a:solidFill>
                <a:latin typeface="Times New Roman" charset="0"/>
                <a:ea typeface="ＭＳ Ｐゴシック" charset="0"/>
              </a:defRPr>
            </a:lvl4pPr>
            <a:lvl5pPr marL="2023659" indent="-224851" eaLnBrk="0" hangingPunct="0">
              <a:defRPr sz="2000">
                <a:solidFill>
                  <a:schemeClr val="tx1"/>
                </a:solidFill>
                <a:latin typeface="Times New Roman" charset="0"/>
                <a:ea typeface="ＭＳ Ｐゴシック" charset="0"/>
              </a:defRPr>
            </a:lvl5pPr>
            <a:lvl6pPr marL="2473361" indent="-224851" eaLnBrk="0" fontAlgn="base" hangingPunct="0">
              <a:spcBef>
                <a:spcPct val="0"/>
              </a:spcBef>
              <a:spcAft>
                <a:spcPct val="0"/>
              </a:spcAft>
              <a:defRPr sz="2000">
                <a:solidFill>
                  <a:schemeClr val="tx1"/>
                </a:solidFill>
                <a:latin typeface="Times New Roman" charset="0"/>
                <a:ea typeface="ＭＳ Ｐゴシック" charset="0"/>
              </a:defRPr>
            </a:lvl6pPr>
            <a:lvl7pPr marL="2923062" indent="-224851" eaLnBrk="0" fontAlgn="base" hangingPunct="0">
              <a:spcBef>
                <a:spcPct val="0"/>
              </a:spcBef>
              <a:spcAft>
                <a:spcPct val="0"/>
              </a:spcAft>
              <a:defRPr sz="2000">
                <a:solidFill>
                  <a:schemeClr val="tx1"/>
                </a:solidFill>
                <a:latin typeface="Times New Roman" charset="0"/>
                <a:ea typeface="ＭＳ Ｐゴシック" charset="0"/>
              </a:defRPr>
            </a:lvl7pPr>
            <a:lvl8pPr marL="3372764" indent="-224851" eaLnBrk="0" fontAlgn="base" hangingPunct="0">
              <a:spcBef>
                <a:spcPct val="0"/>
              </a:spcBef>
              <a:spcAft>
                <a:spcPct val="0"/>
              </a:spcAft>
              <a:defRPr sz="2000">
                <a:solidFill>
                  <a:schemeClr val="tx1"/>
                </a:solidFill>
                <a:latin typeface="Times New Roman" charset="0"/>
                <a:ea typeface="ＭＳ Ｐゴシック" charset="0"/>
              </a:defRPr>
            </a:lvl8pPr>
            <a:lvl9pPr marL="3822466" indent="-224851"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fld id="{669B8A06-0223-7E44-9139-0F9F6B714C9D}" type="slidenum">
              <a:rPr lang="zh-TW" altLang="en-US">
                <a:ea typeface="PMingLiU" charset="0"/>
                <a:cs typeface="PMingLiU" charset="0"/>
              </a:rPr>
              <a:pPr eaLnBrk="1" hangingPunct="1"/>
              <a:t>38</a:t>
            </a:fld>
            <a:endParaRPr lang="en-US" altLang="zh-TW">
              <a:ea typeface="PMingLiU" charset="0"/>
              <a:cs typeface="PMingLiU"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TW" altLang="en-US">
              <a:latin typeface="Times New Roman" charset="0"/>
              <a:ea typeface="PMingLiU" charset="0"/>
              <a:cs typeface="PMingLiU" charset="0"/>
            </a:endParaRPr>
          </a:p>
        </p:txBody>
      </p:sp>
    </p:spTree>
    <p:extLst>
      <p:ext uri="{BB962C8B-B14F-4D97-AF65-F5344CB8AC3E}">
        <p14:creationId xmlns:p14="http://schemas.microsoft.com/office/powerpoint/2010/main" val="2173544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639DA9-3EAB-0743-ACF5-80313A4CC431}" type="datetimeFigureOut">
              <a:rPr lang="en-US" smtClean="0"/>
              <a:pPr/>
              <a:t>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639DA9-3EAB-0743-ACF5-80313A4CC431}" type="datetimeFigureOut">
              <a:rPr lang="en-US" smtClean="0"/>
              <a:pPr/>
              <a:t>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639DA9-3EAB-0743-ACF5-80313A4CC431}" type="datetimeFigureOut">
              <a:rPr lang="en-US" smtClean="0"/>
              <a:pPr/>
              <a:t>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639DA9-3EAB-0743-ACF5-80313A4CC431}" type="datetimeFigureOut">
              <a:rPr lang="en-US" smtClean="0"/>
              <a:pPr/>
              <a:t>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639DA9-3EAB-0743-ACF5-80313A4CC431}" type="datetimeFigureOut">
              <a:rPr lang="en-US" smtClean="0"/>
              <a:pPr/>
              <a:t>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39DA9-3EAB-0743-ACF5-80313A4CC431}" type="datetimeFigureOut">
              <a:rPr lang="en-US" smtClean="0"/>
              <a:pPr/>
              <a:t>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39DA9-3EAB-0743-ACF5-80313A4CC431}" type="datetimeFigureOut">
              <a:rPr lang="en-US" smtClean="0"/>
              <a:pPr/>
              <a:t>10/20/19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CC9D-6EAB-594E-A35A-5D5CDDFB64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3.mp4"/><Relationship Id="rId7" Type="http://schemas.openxmlformats.org/officeDocument/2006/relationships/image" Target="../media/image5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9.gif"/><Relationship Id="rId5" Type="http://schemas.openxmlformats.org/officeDocument/2006/relationships/slideLayout" Target="../slideLayouts/slideLayout7.xml"/><Relationship Id="rId10" Type="http://schemas.openxmlformats.org/officeDocument/2006/relationships/image" Target="../media/image53.png"/><Relationship Id="rId4" Type="http://schemas.openxmlformats.org/officeDocument/2006/relationships/video" Target="../media/media3.mp4"/><Relationship Id="rId9"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hyperlink" Target="https://apru.org/gnss-tsunami-early-warning-system-report/" TargetMode="External"/><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13</a:t>
            </a:r>
          </a:p>
        </p:txBody>
      </p:sp>
      <p:sp>
        <p:nvSpPr>
          <p:cNvPr id="3" name="Subtitle 2"/>
          <p:cNvSpPr>
            <a:spLocks noGrp="1"/>
          </p:cNvSpPr>
          <p:nvPr>
            <p:ph type="subTitle" idx="1"/>
          </p:nvPr>
        </p:nvSpPr>
        <p:spPr/>
        <p:txBody>
          <a:bodyPr/>
          <a:lstStyle/>
          <a:p>
            <a:r>
              <a:rPr lang="en-US" dirty="0">
                <a:solidFill>
                  <a:srgbClr val="0000FF"/>
                </a:solidFill>
              </a:rPr>
              <a:t>Tsunamis</a:t>
            </a:r>
          </a:p>
          <a:p>
            <a:r>
              <a:rPr lang="en-US" dirty="0">
                <a:solidFill>
                  <a:srgbClr val="0000FF"/>
                </a:solidFill>
              </a:rPr>
              <a:t>John </a:t>
            </a:r>
            <a:r>
              <a:rPr lang="en-US">
                <a:solidFill>
                  <a:srgbClr val="0000FF"/>
                </a:solidFill>
              </a:rPr>
              <a:t>Rundle GEL/EPS 131</a:t>
            </a:r>
            <a:endParaRPr lang="en-US" dirty="0">
              <a:solidFill>
                <a:srgbClr val="0000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707.JPG"/>
          <p:cNvPicPr>
            <a:picLocks noChangeAspect="1"/>
          </p:cNvPicPr>
          <p:nvPr/>
        </p:nvPicPr>
        <p:blipFill>
          <a:blip r:embed="rId2"/>
          <a:stretch>
            <a:fillRect/>
          </a:stretch>
        </p:blipFill>
        <p:spPr>
          <a:xfrm>
            <a:off x="1136250" y="1217468"/>
            <a:ext cx="6858000" cy="5143500"/>
          </a:xfrm>
          <a:prstGeom prst="rect">
            <a:avLst/>
          </a:prstGeom>
        </p:spPr>
      </p:pic>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fontScale="900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i="0" u="none" strike="noStrike" kern="1200" cap="none" spc="0" normalizeH="0" baseline="0" noProof="0" dirty="0">
                <a:ln>
                  <a:noFill/>
                </a:ln>
                <a:solidFill>
                  <a:srgbClr val="FF0000"/>
                </a:solidFill>
                <a:uLnTx/>
                <a:uFillTx/>
                <a:latin typeface="Helvetica Neue Light"/>
                <a:ea typeface="+mj-ea"/>
                <a:cs typeface="Helvetica Neue Light"/>
              </a:rPr>
              <a:t>July,</a:t>
            </a:r>
            <a:r>
              <a:rPr kumimoji="0" lang="en-US" sz="2800" i="0" u="none" strike="noStrike" kern="1200" cap="none" spc="0" normalizeH="0" noProof="0" dirty="0">
                <a:ln>
                  <a:noFill/>
                </a:ln>
                <a:solidFill>
                  <a:srgbClr val="FF0000"/>
                </a:solidFill>
                <a:uLnTx/>
                <a:uFillTx/>
                <a:latin typeface="Helvetica Neue Light"/>
                <a:ea typeface="+mj-ea"/>
                <a:cs typeface="Helvetica Neue Light"/>
              </a:rPr>
              <a:t> 2013: Field Trip to Tohoku </a:t>
            </a:r>
            <a:r>
              <a:rPr lang="en-US" sz="2800" dirty="0">
                <a:solidFill>
                  <a:srgbClr val="FF0000"/>
                </a:solidFill>
                <a:latin typeface="Helvetica Neue Light"/>
                <a:ea typeface="+mj-ea"/>
                <a:cs typeface="Helvetica Neue Light"/>
              </a:rPr>
              <a:t>Coastline</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222" noProof="0" dirty="0">
                <a:solidFill>
                  <a:srgbClr val="0000FF"/>
                </a:solidFill>
                <a:latin typeface="Helvetica Neue Light"/>
                <a:ea typeface="+mj-ea"/>
                <a:cs typeface="Helvetica Neue Light"/>
              </a:rPr>
              <a:t>Remains of the </a:t>
            </a:r>
            <a:r>
              <a:rPr lang="en-US" sz="2222" noProof="0" dirty="0" err="1">
                <a:solidFill>
                  <a:srgbClr val="0000FF"/>
                </a:solidFill>
                <a:latin typeface="Helvetica Neue Light"/>
                <a:ea typeface="+mj-ea"/>
                <a:cs typeface="Helvetica Neue Light"/>
              </a:rPr>
              <a:t>Treeline</a:t>
            </a:r>
            <a:r>
              <a:rPr lang="en-US" sz="2222" noProof="0" dirty="0">
                <a:solidFill>
                  <a:srgbClr val="0000FF"/>
                </a:solidFill>
                <a:latin typeface="Helvetica Neue Light"/>
                <a:ea typeface="+mj-ea"/>
                <a:cs typeface="Helvetica Neue Light"/>
              </a:rPr>
              <a:t> Barrier</a:t>
            </a:r>
            <a:br>
              <a:rPr kumimoji="0" lang="en-US" sz="2800" i="0" u="none" strike="noStrike" kern="1200" cap="none" spc="0" normalizeH="0" baseline="0" noProof="0" dirty="0">
                <a:ln>
                  <a:noFill/>
                </a:ln>
                <a:solidFill>
                  <a:srgbClr val="0000FF"/>
                </a:solidFill>
                <a:uLnTx/>
                <a:uFillTx/>
                <a:latin typeface="Helvetica Neue Light"/>
                <a:ea typeface="+mj-ea"/>
                <a:cs typeface="Helvetica Neue Light"/>
              </a:rPr>
            </a:br>
            <a:endParaRPr kumimoji="0" lang="en-US" sz="2800" i="0" u="none" strike="noStrike" kern="1200" cap="none" spc="0" normalizeH="0" baseline="0" noProof="0" dirty="0">
              <a:ln>
                <a:noFill/>
              </a:ln>
              <a:solidFill>
                <a:srgbClr val="0000FF"/>
              </a:solidFill>
              <a:uLnTx/>
              <a:uFillTx/>
              <a:latin typeface="Helvetica Neue Light"/>
              <a:ea typeface="+mj-ea"/>
              <a:cs typeface="Helvetica Neue Light"/>
            </a:endParaRPr>
          </a:p>
        </p:txBody>
      </p:sp>
    </p:spTree>
    <p:extLst>
      <p:ext uri="{BB962C8B-B14F-4D97-AF65-F5344CB8AC3E}">
        <p14:creationId xmlns:p14="http://schemas.microsoft.com/office/powerpoint/2010/main" val="3822735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673.JPG"/>
          <p:cNvPicPr>
            <a:picLocks noChangeAspect="1"/>
          </p:cNvPicPr>
          <p:nvPr/>
        </p:nvPicPr>
        <p:blipFill>
          <a:blip r:embed="rId2"/>
          <a:stretch>
            <a:fillRect/>
          </a:stretch>
        </p:blipFill>
        <p:spPr>
          <a:xfrm>
            <a:off x="1143000" y="857250"/>
            <a:ext cx="6858000" cy="5143500"/>
          </a:xfrm>
          <a:prstGeom prst="rect">
            <a:avLst/>
          </a:prstGeom>
        </p:spPr>
      </p:pic>
      <p:sp>
        <p:nvSpPr>
          <p:cNvPr id="4" name="Oval Callout 3"/>
          <p:cNvSpPr/>
          <p:nvPr/>
        </p:nvSpPr>
        <p:spPr>
          <a:xfrm>
            <a:off x="4362586" y="1795067"/>
            <a:ext cx="1223357" cy="746323"/>
          </a:xfrm>
          <a:prstGeom prst="wedgeEllipseCallout">
            <a:avLst>
              <a:gd name="adj1" fmla="val -84532"/>
              <a:gd name="adj2" fmla="val 20276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24255" y="1928740"/>
            <a:ext cx="870715" cy="461665"/>
          </a:xfrm>
          <a:prstGeom prst="rect">
            <a:avLst/>
          </a:prstGeom>
          <a:noFill/>
        </p:spPr>
        <p:txBody>
          <a:bodyPr wrap="square" rtlCol="0">
            <a:spAutoFit/>
          </a:bodyPr>
          <a:lstStyle/>
          <a:p>
            <a:pPr algn="ctr"/>
            <a:r>
              <a:rPr lang="en-US" sz="1200" dirty="0"/>
              <a:t>Our tour bus</a:t>
            </a:r>
          </a:p>
        </p:txBody>
      </p:sp>
      <p:sp>
        <p:nvSpPr>
          <p:cNvPr id="6" name="Oval Callout 5"/>
          <p:cNvSpPr/>
          <p:nvPr/>
        </p:nvSpPr>
        <p:spPr>
          <a:xfrm>
            <a:off x="1604169" y="1928740"/>
            <a:ext cx="914400" cy="612648"/>
          </a:xfrm>
          <a:prstGeom prst="wedgeEllipseCallout">
            <a:avLst>
              <a:gd name="adj1" fmla="val -18745"/>
              <a:gd name="adj2" fmla="val 1762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619207" y="1995576"/>
            <a:ext cx="870715" cy="461665"/>
          </a:xfrm>
          <a:prstGeom prst="rect">
            <a:avLst/>
          </a:prstGeom>
          <a:noFill/>
        </p:spPr>
        <p:txBody>
          <a:bodyPr wrap="square" rtlCol="0">
            <a:spAutoFit/>
          </a:bodyPr>
          <a:lstStyle/>
          <a:p>
            <a:pPr algn="ctr"/>
            <a:r>
              <a:rPr lang="en-US" sz="1200" dirty="0"/>
              <a:t>Destroyed</a:t>
            </a:r>
          </a:p>
          <a:p>
            <a:pPr algn="ctr"/>
            <a:r>
              <a:rPr lang="en-US" sz="1200" dirty="0"/>
              <a:t>building</a:t>
            </a:r>
          </a:p>
        </p:txBody>
      </p:sp>
      <p:sp>
        <p:nvSpPr>
          <p:cNvPr id="9" name="TextBox 8"/>
          <p:cNvSpPr txBox="1"/>
          <p:nvPr/>
        </p:nvSpPr>
        <p:spPr>
          <a:xfrm>
            <a:off x="863292" y="113229"/>
            <a:ext cx="7417415" cy="1477328"/>
          </a:xfrm>
          <a:prstGeom prst="rect">
            <a:avLst/>
          </a:prstGeom>
          <a:noFill/>
        </p:spPr>
        <p:txBody>
          <a:bodyPr wrap="none" rtlCol="0">
            <a:spAutoFit/>
          </a:bodyPr>
          <a:lstStyle/>
          <a:p>
            <a:pPr lvl="0" algn="ctr"/>
            <a:r>
              <a:rPr lang="en-US" sz="2800" dirty="0">
                <a:solidFill>
                  <a:srgbClr val="FF0000"/>
                </a:solidFill>
                <a:latin typeface="Helvetica Neue Light"/>
                <a:cs typeface="Helvetica Neue Light"/>
              </a:rPr>
              <a:t>July, 2013: Field Trip at </a:t>
            </a:r>
            <a:r>
              <a:rPr lang="en-US" sz="2800" dirty="0" err="1">
                <a:solidFill>
                  <a:srgbClr val="FF0000"/>
                </a:solidFill>
                <a:latin typeface="Helvetica Neue Light"/>
                <a:cs typeface="Helvetica Neue Light"/>
              </a:rPr>
              <a:t>Onegawa</a:t>
            </a:r>
            <a:r>
              <a:rPr lang="en-US" sz="2800" dirty="0">
                <a:solidFill>
                  <a:srgbClr val="FF0000"/>
                </a:solidFill>
                <a:latin typeface="Helvetica Neue Light"/>
                <a:cs typeface="Helvetica Neue Light"/>
              </a:rPr>
              <a:t> Town Harbor</a:t>
            </a:r>
          </a:p>
          <a:p>
            <a:pPr lvl="0" algn="ctr">
              <a:spcBef>
                <a:spcPct val="0"/>
              </a:spcBef>
              <a:defRPr/>
            </a:pPr>
            <a:r>
              <a:rPr lang="en-US" sz="1700" dirty="0">
                <a:solidFill>
                  <a:srgbClr val="0000FF"/>
                </a:solidFill>
                <a:latin typeface="Helvetica Neue Light"/>
                <a:cs typeface="Helvetica Neue Light"/>
              </a:rPr>
              <a:t>Looking Down on Harbor Area from Hospital Parking Lot</a:t>
            </a:r>
          </a:p>
          <a:p>
            <a:pPr lvl="0" algn="ctr">
              <a:spcBef>
                <a:spcPct val="0"/>
              </a:spcBef>
              <a:defRPr/>
            </a:pPr>
            <a:r>
              <a:rPr lang="en-US" sz="1700" dirty="0">
                <a:solidFill>
                  <a:srgbClr val="0000FF"/>
                </a:solidFill>
                <a:latin typeface="Helvetica Neue Light"/>
                <a:cs typeface="Helvetica Neue Light"/>
              </a:rPr>
              <a:t>(17 Meters above the harbor)</a:t>
            </a:r>
            <a:endParaRPr lang="en-US" sz="2800" dirty="0">
              <a:solidFill>
                <a:srgbClr val="FF0000"/>
              </a:solidFill>
              <a:latin typeface="Helvetica Neue Light"/>
              <a:cs typeface="Helvetica Neue Light"/>
            </a:endParaRPr>
          </a:p>
          <a:p>
            <a:pPr algn="ctr"/>
            <a:endParaRPr lang="en-US" sz="2800" dirty="0"/>
          </a:p>
        </p:txBody>
      </p:sp>
    </p:spTree>
    <p:extLst>
      <p:ext uri="{BB962C8B-B14F-4D97-AF65-F5344CB8AC3E}">
        <p14:creationId xmlns:p14="http://schemas.microsoft.com/office/powerpoint/2010/main" val="697680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679.JPG"/>
          <p:cNvPicPr>
            <a:picLocks noChangeAspect="1"/>
          </p:cNvPicPr>
          <p:nvPr/>
        </p:nvPicPr>
        <p:blipFill>
          <a:blip r:embed="rId2"/>
          <a:stretch>
            <a:fillRect/>
          </a:stretch>
        </p:blipFill>
        <p:spPr>
          <a:xfrm>
            <a:off x="1143000" y="857250"/>
            <a:ext cx="6858000" cy="5143500"/>
          </a:xfrm>
          <a:prstGeom prst="rect">
            <a:avLst/>
          </a:prstGeom>
        </p:spPr>
      </p:pic>
      <p:sp>
        <p:nvSpPr>
          <p:cNvPr id="3" name="TextBox 2"/>
          <p:cNvSpPr txBox="1"/>
          <p:nvPr/>
        </p:nvSpPr>
        <p:spPr>
          <a:xfrm>
            <a:off x="1671208" y="113229"/>
            <a:ext cx="5801588" cy="784830"/>
          </a:xfrm>
          <a:prstGeom prst="rect">
            <a:avLst/>
          </a:prstGeom>
          <a:noFill/>
        </p:spPr>
        <p:txBody>
          <a:bodyPr wrap="none" rtlCol="0">
            <a:spAutoFit/>
          </a:bodyPr>
          <a:lstStyle/>
          <a:p>
            <a:pPr lvl="0" algn="ctr"/>
            <a:r>
              <a:rPr lang="en-US" sz="2800" dirty="0" err="1">
                <a:solidFill>
                  <a:srgbClr val="FF0000"/>
                </a:solidFill>
                <a:latin typeface="Helvetica Neue Light"/>
                <a:cs typeface="Helvetica Neue Light"/>
              </a:rPr>
              <a:t>Onegawa</a:t>
            </a:r>
            <a:r>
              <a:rPr lang="en-US" sz="2800" dirty="0">
                <a:solidFill>
                  <a:srgbClr val="FF0000"/>
                </a:solidFill>
                <a:latin typeface="Helvetica Neue Light"/>
                <a:cs typeface="Helvetica Neue Light"/>
              </a:rPr>
              <a:t> Town</a:t>
            </a:r>
          </a:p>
          <a:p>
            <a:pPr lvl="0" algn="ctr">
              <a:spcBef>
                <a:spcPct val="0"/>
              </a:spcBef>
              <a:defRPr/>
            </a:pPr>
            <a:r>
              <a:rPr lang="en-US" sz="1700" dirty="0">
                <a:solidFill>
                  <a:srgbClr val="0000FF"/>
                </a:solidFill>
                <a:latin typeface="Helvetica Neue Light"/>
                <a:cs typeface="Helvetica Neue Light"/>
              </a:rPr>
              <a:t>Destroyed Building from Ground Level, Hospital at Top Right</a:t>
            </a:r>
            <a:endParaRPr lang="en-US" sz="2800" dirty="0"/>
          </a:p>
        </p:txBody>
      </p:sp>
      <p:sp>
        <p:nvSpPr>
          <p:cNvPr id="4" name="Oval Callout 3"/>
          <p:cNvSpPr/>
          <p:nvPr/>
        </p:nvSpPr>
        <p:spPr>
          <a:xfrm>
            <a:off x="6960947" y="3828831"/>
            <a:ext cx="1795140" cy="1040342"/>
          </a:xfrm>
          <a:prstGeom prst="wedgeEllipseCallout">
            <a:avLst>
              <a:gd name="adj1" fmla="val -71065"/>
              <a:gd name="adj2" fmla="val -20556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056431" y="4038892"/>
            <a:ext cx="1680558" cy="646331"/>
          </a:xfrm>
          <a:prstGeom prst="rect">
            <a:avLst/>
          </a:prstGeom>
          <a:noFill/>
        </p:spPr>
        <p:txBody>
          <a:bodyPr wrap="square" rtlCol="0">
            <a:spAutoFit/>
          </a:bodyPr>
          <a:lstStyle/>
          <a:p>
            <a:pPr algn="ctr"/>
            <a:r>
              <a:rPr lang="en-US" sz="1200" dirty="0"/>
              <a:t>Hospital parking lot is 17 meters above the harbor</a:t>
            </a:r>
          </a:p>
        </p:txBody>
      </p:sp>
    </p:spTree>
    <p:extLst>
      <p:ext uri="{BB962C8B-B14F-4D97-AF65-F5344CB8AC3E}">
        <p14:creationId xmlns:p14="http://schemas.microsoft.com/office/powerpoint/2010/main" val="15994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669.JPG"/>
          <p:cNvPicPr>
            <a:picLocks noChangeAspect="1"/>
          </p:cNvPicPr>
          <p:nvPr/>
        </p:nvPicPr>
        <p:blipFill>
          <a:blip r:embed="rId2"/>
          <a:stretch>
            <a:fillRect/>
          </a:stretch>
        </p:blipFill>
        <p:spPr>
          <a:xfrm>
            <a:off x="1143000" y="857250"/>
            <a:ext cx="6858000" cy="5143500"/>
          </a:xfrm>
          <a:prstGeom prst="rect">
            <a:avLst/>
          </a:prstGeom>
        </p:spPr>
      </p:pic>
      <p:sp>
        <p:nvSpPr>
          <p:cNvPr id="3" name="TextBox 2"/>
          <p:cNvSpPr txBox="1"/>
          <p:nvPr/>
        </p:nvSpPr>
        <p:spPr>
          <a:xfrm>
            <a:off x="517050" y="113229"/>
            <a:ext cx="8109912" cy="784830"/>
          </a:xfrm>
          <a:prstGeom prst="rect">
            <a:avLst/>
          </a:prstGeom>
          <a:noFill/>
        </p:spPr>
        <p:txBody>
          <a:bodyPr wrap="none" rtlCol="0">
            <a:spAutoFit/>
          </a:bodyPr>
          <a:lstStyle/>
          <a:p>
            <a:pPr lvl="0" algn="ctr"/>
            <a:r>
              <a:rPr lang="en-US" sz="2800" dirty="0" err="1">
                <a:solidFill>
                  <a:srgbClr val="FF0000"/>
                </a:solidFill>
                <a:latin typeface="Helvetica Neue Light"/>
                <a:cs typeface="Helvetica Neue Light"/>
              </a:rPr>
              <a:t>Onegawa</a:t>
            </a:r>
            <a:r>
              <a:rPr lang="en-US" sz="2800" dirty="0">
                <a:solidFill>
                  <a:srgbClr val="FF0000"/>
                </a:solidFill>
                <a:latin typeface="Helvetica Neue Light"/>
                <a:cs typeface="Helvetica Neue Light"/>
              </a:rPr>
              <a:t> Town Hospital Entrance</a:t>
            </a:r>
          </a:p>
          <a:p>
            <a:pPr lvl="0" algn="ctr">
              <a:spcBef>
                <a:spcPct val="0"/>
              </a:spcBef>
              <a:defRPr/>
            </a:pPr>
            <a:r>
              <a:rPr lang="en-US" sz="1700" dirty="0">
                <a:solidFill>
                  <a:srgbClr val="0000FF"/>
                </a:solidFill>
                <a:latin typeface="Helvetica Neue Light"/>
                <a:cs typeface="Helvetica Neue Light"/>
              </a:rPr>
              <a:t>The Water was 2 Meters High at the Hospital Entrance  (19 meters above the Harbor)</a:t>
            </a:r>
            <a:endParaRPr lang="en-US" sz="2800" dirty="0"/>
          </a:p>
        </p:txBody>
      </p:sp>
    </p:spTree>
    <p:extLst>
      <p:ext uri="{BB962C8B-B14F-4D97-AF65-F5344CB8AC3E}">
        <p14:creationId xmlns:p14="http://schemas.microsoft.com/office/powerpoint/2010/main" val="2512828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FF0000"/>
                </a:solidFill>
                <a:latin typeface="Helvetica Neue Light"/>
                <a:cs typeface="Helvetica Neue Light"/>
              </a:rPr>
              <a:t>September 22, 2012, </a:t>
            </a:r>
            <a:r>
              <a:rPr lang="en-US" sz="3200" dirty="0" err="1">
                <a:solidFill>
                  <a:srgbClr val="FF0000"/>
                </a:solidFill>
                <a:latin typeface="Helvetica Neue Light"/>
                <a:cs typeface="Helvetica Neue Light"/>
              </a:rPr>
              <a:t>Takenoura</a:t>
            </a:r>
            <a:r>
              <a:rPr lang="en-US" sz="3200" dirty="0">
                <a:solidFill>
                  <a:srgbClr val="FF0000"/>
                </a:solidFill>
                <a:latin typeface="Helvetica Neue Light"/>
                <a:cs typeface="Helvetica Neue Light"/>
              </a:rPr>
              <a:t>, Japan</a:t>
            </a:r>
            <a:br>
              <a:rPr lang="en-US" sz="3200" dirty="0">
                <a:solidFill>
                  <a:srgbClr val="0000FF"/>
                </a:solidFill>
                <a:latin typeface="Helvetica Neue Light"/>
                <a:cs typeface="Helvetica Neue Light"/>
              </a:rPr>
            </a:br>
            <a:r>
              <a:rPr lang="en-US" sz="2222" dirty="0">
                <a:solidFill>
                  <a:srgbClr val="0000FF"/>
                </a:solidFill>
                <a:latin typeface="Helvetica Neue Light"/>
                <a:cs typeface="Helvetica Neue Light"/>
              </a:rPr>
              <a:t>Mr. Shigeo Suzuki and Me</a:t>
            </a:r>
          </a:p>
        </p:txBody>
      </p:sp>
      <p:pic>
        <p:nvPicPr>
          <p:cNvPr id="4" name="Content Placeholder 3" descr="IMG_0254.JPG"/>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2598886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754" y="274638"/>
            <a:ext cx="8428987" cy="1143000"/>
          </a:xfrm>
        </p:spPr>
        <p:txBody>
          <a:bodyPr>
            <a:normAutofit/>
          </a:bodyPr>
          <a:lstStyle/>
          <a:p>
            <a:r>
              <a:rPr lang="en-US" sz="3600" dirty="0">
                <a:solidFill>
                  <a:srgbClr val="FF0000"/>
                </a:solidFill>
                <a:latin typeface="Helvetica Neue Light"/>
                <a:cs typeface="Helvetica Neue Light"/>
              </a:rPr>
              <a:t>Mr. Suzuki’s Dock is Now Underwater</a:t>
            </a:r>
            <a:br>
              <a:rPr lang="en-US" sz="3600" dirty="0">
                <a:solidFill>
                  <a:srgbClr val="FF0000"/>
                </a:solidFill>
                <a:latin typeface="Helvetica Neue Light"/>
                <a:cs typeface="Helvetica Neue Light"/>
              </a:rPr>
            </a:br>
            <a:r>
              <a:rPr lang="en-US" sz="2222" dirty="0">
                <a:solidFill>
                  <a:srgbClr val="0000FF"/>
                </a:solidFill>
                <a:latin typeface="Helvetica Neue Light"/>
                <a:cs typeface="Helvetica Neue Light"/>
              </a:rPr>
              <a:t>The Entire </a:t>
            </a:r>
            <a:r>
              <a:rPr lang="en-US" sz="2222" dirty="0" err="1">
                <a:solidFill>
                  <a:srgbClr val="0000FF"/>
                </a:solidFill>
                <a:latin typeface="Helvetica Neue Light"/>
                <a:cs typeface="Helvetica Neue Light"/>
              </a:rPr>
              <a:t>NorthEast</a:t>
            </a:r>
            <a:r>
              <a:rPr lang="en-US" sz="2222" dirty="0">
                <a:solidFill>
                  <a:srgbClr val="0000FF"/>
                </a:solidFill>
                <a:latin typeface="Helvetica Neue Light"/>
                <a:cs typeface="Helvetica Neue Light"/>
              </a:rPr>
              <a:t> Coast of Japan has Subsided ~1 to 2 Meters</a:t>
            </a:r>
          </a:p>
        </p:txBody>
      </p:sp>
      <p:pic>
        <p:nvPicPr>
          <p:cNvPr id="4" name="Content Placeholder 3" descr="2012-09-22 04.28.07.jpg"/>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3989466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18"/>
            <a:ext cx="8229600" cy="1143000"/>
          </a:xfrm>
        </p:spPr>
        <p:txBody>
          <a:bodyPr>
            <a:normAutofit/>
          </a:bodyPr>
          <a:lstStyle/>
          <a:p>
            <a:r>
              <a:rPr lang="en-US" sz="3600" dirty="0" err="1">
                <a:solidFill>
                  <a:srgbClr val="FF0000"/>
                </a:solidFill>
                <a:latin typeface="Helvetica Neue Light"/>
                <a:cs typeface="Helvetica Neue Light"/>
              </a:rPr>
              <a:t>Takenoura</a:t>
            </a:r>
            <a:r>
              <a:rPr lang="en-US" sz="3600" dirty="0">
                <a:solidFill>
                  <a:srgbClr val="FF0000"/>
                </a:solidFill>
                <a:latin typeface="Helvetica Neue Light"/>
                <a:cs typeface="Helvetica Neue Light"/>
              </a:rPr>
              <a:t> Wonders Whether to Rebuild</a:t>
            </a:r>
            <a:endParaRPr lang="en-US" sz="2222" dirty="0">
              <a:solidFill>
                <a:srgbClr val="0000FF"/>
              </a:solidFill>
              <a:latin typeface="Helvetica Neue Light"/>
              <a:cs typeface="Helvetica Neue Light"/>
            </a:endParaRPr>
          </a:p>
        </p:txBody>
      </p:sp>
      <p:pic>
        <p:nvPicPr>
          <p:cNvPr id="6" name="Content Placeholder 5" descr="The National Shigeo Suzuki.png"/>
          <p:cNvPicPr>
            <a:picLocks noGrp="1" noChangeAspect="1"/>
          </p:cNvPicPr>
          <p:nvPr>
            <p:ph idx="1"/>
          </p:nvPr>
        </p:nvPicPr>
        <p:blipFill>
          <a:blip r:embed="rId2"/>
          <a:srcRect l="187" r="385"/>
          <a:stretch>
            <a:fillRect/>
          </a:stretch>
        </p:blipFill>
        <p:spPr>
          <a:xfrm>
            <a:off x="1422008" y="807712"/>
            <a:ext cx="6295913" cy="5724608"/>
          </a:xfrm>
        </p:spPr>
      </p:pic>
    </p:spTree>
    <p:extLst>
      <p:ext uri="{BB962C8B-B14F-4D97-AF65-F5344CB8AC3E}">
        <p14:creationId xmlns:p14="http://schemas.microsoft.com/office/powerpoint/2010/main" val="612645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2-09-22 01.05.42.jpg"/>
          <p:cNvPicPr>
            <a:picLocks noGrp="1" noChangeAspect="1"/>
          </p:cNvPicPr>
          <p:nvPr>
            <p:ph idx="1"/>
          </p:nvPr>
        </p:nvPicPr>
        <p:blipFill>
          <a:blip r:embed="rId2"/>
          <a:srcRect l="-6022" r="-9101"/>
          <a:stretch>
            <a:fillRect/>
          </a:stretch>
        </p:blipFill>
        <p:spPr>
          <a:xfrm>
            <a:off x="1748428" y="130267"/>
            <a:ext cx="5670610" cy="6567613"/>
          </a:xfrm>
        </p:spPr>
      </p:pic>
      <p:sp>
        <p:nvSpPr>
          <p:cNvPr id="2" name="Title 1"/>
          <p:cNvSpPr>
            <a:spLocks noGrp="1"/>
          </p:cNvSpPr>
          <p:nvPr>
            <p:ph type="title"/>
          </p:nvPr>
        </p:nvSpPr>
        <p:spPr/>
        <p:txBody>
          <a:bodyPr>
            <a:normAutofit fontScale="90000"/>
          </a:bodyPr>
          <a:lstStyle/>
          <a:p>
            <a:r>
              <a:rPr lang="en-US" sz="3200" dirty="0">
                <a:solidFill>
                  <a:srgbClr val="FF0000"/>
                </a:solidFill>
                <a:latin typeface="Helvetica Neue Light"/>
                <a:cs typeface="Helvetica Neue Light"/>
              </a:rPr>
              <a:t>The Human Cost was Staggering</a:t>
            </a:r>
            <a:br>
              <a:rPr lang="en-US" sz="2444" dirty="0">
                <a:solidFill>
                  <a:srgbClr val="0000FF"/>
                </a:solidFill>
                <a:latin typeface="Helvetica Neue Light"/>
                <a:cs typeface="Helvetica Neue Light"/>
              </a:rPr>
            </a:br>
            <a:r>
              <a:rPr lang="en-US" sz="2444" dirty="0">
                <a:solidFill>
                  <a:srgbClr val="0000FF"/>
                </a:solidFill>
                <a:latin typeface="Helvetica Neue Light"/>
                <a:cs typeface="Helvetica Neue Light"/>
              </a:rPr>
              <a:t>September 22, 2012</a:t>
            </a:r>
            <a:br>
              <a:rPr lang="en-US" sz="2444" dirty="0">
                <a:solidFill>
                  <a:srgbClr val="0000FF"/>
                </a:solidFill>
                <a:latin typeface="Helvetica Neue Light"/>
                <a:cs typeface="Helvetica Neue Light"/>
              </a:rPr>
            </a:br>
            <a:r>
              <a:rPr lang="en-US" sz="2000" dirty="0">
                <a:solidFill>
                  <a:srgbClr val="0000FF"/>
                </a:solidFill>
                <a:latin typeface="Helvetica Neue Light"/>
                <a:cs typeface="Helvetica Neue Light"/>
              </a:rPr>
              <a:t>Fresh Grave Markers Dot the Landscape (</a:t>
            </a:r>
            <a:r>
              <a:rPr lang="en-US" sz="2000" dirty="0" err="1">
                <a:solidFill>
                  <a:srgbClr val="0000FF"/>
                </a:solidFill>
                <a:latin typeface="Helvetica Neue Light"/>
                <a:cs typeface="Helvetica Neue Light"/>
              </a:rPr>
              <a:t>Ishinomaki</a:t>
            </a:r>
            <a:r>
              <a:rPr lang="en-US" sz="2000" dirty="0">
                <a:solidFill>
                  <a:srgbClr val="0000FF"/>
                </a:solidFill>
                <a:latin typeface="Helvetica Neue Light"/>
                <a:cs typeface="Helvetica Neue Light"/>
              </a:rPr>
              <a:t> Town)</a:t>
            </a:r>
          </a:p>
        </p:txBody>
      </p:sp>
    </p:spTree>
    <p:extLst>
      <p:ext uri="{BB962C8B-B14F-4D97-AF65-F5344CB8AC3E}">
        <p14:creationId xmlns:p14="http://schemas.microsoft.com/office/powerpoint/2010/main" val="385133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2-04 at 9.05.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73900" cy="6858000"/>
          </a:xfrm>
          <a:prstGeom prst="rect">
            <a:avLst/>
          </a:prstGeom>
        </p:spPr>
      </p:pic>
    </p:spTree>
    <p:extLst>
      <p:ext uri="{BB962C8B-B14F-4D97-AF65-F5344CB8AC3E}">
        <p14:creationId xmlns:p14="http://schemas.microsoft.com/office/powerpoint/2010/main" val="348124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6100" y="292100"/>
            <a:ext cx="8051800" cy="4572000"/>
          </a:xfrm>
          <a:prstGeom prst="rect">
            <a:avLst/>
          </a:prstGeom>
        </p:spPr>
      </p:pic>
      <p:sp>
        <p:nvSpPr>
          <p:cNvPr id="3" name="TextBox 2"/>
          <p:cNvSpPr txBox="1"/>
          <p:nvPr/>
        </p:nvSpPr>
        <p:spPr>
          <a:xfrm>
            <a:off x="203200" y="5029200"/>
            <a:ext cx="8788400" cy="1754327"/>
          </a:xfrm>
          <a:prstGeom prst="rect">
            <a:avLst/>
          </a:prstGeom>
          <a:noFill/>
        </p:spPr>
        <p:txBody>
          <a:bodyPr wrap="square" rtlCol="0">
            <a:spAutoFit/>
          </a:bodyPr>
          <a:lstStyle/>
          <a:p>
            <a:pPr algn="ctr"/>
            <a:r>
              <a:rPr lang="en-US" dirty="0">
                <a:solidFill>
                  <a:srgbClr val="0000FF"/>
                </a:solidFill>
                <a:latin typeface="Helvetica Neue Light"/>
                <a:cs typeface="Helvetica Neue Light"/>
              </a:rPr>
              <a:t>A warning from history.  Tsunami stone near </a:t>
            </a:r>
            <a:r>
              <a:rPr lang="en-US" dirty="0" err="1">
                <a:solidFill>
                  <a:srgbClr val="0000FF"/>
                </a:solidFill>
                <a:latin typeface="Helvetica Neue Light"/>
                <a:cs typeface="Helvetica Neue Light"/>
              </a:rPr>
              <a:t>Aneyoshi</a:t>
            </a:r>
            <a:r>
              <a:rPr lang="en-US" dirty="0">
                <a:solidFill>
                  <a:srgbClr val="0000FF"/>
                </a:solidFill>
                <a:latin typeface="Helvetica Neue Light"/>
                <a:cs typeface="Helvetica Neue Light"/>
              </a:rPr>
              <a:t>, Japan. Carved into its weather-worn rock is a warning - 'Do not build your homes below this point!' - because they would be at risk from floods in a tsunami. The villagers obeyed the ancient warning and the tiny community of just 11 houses and 34 residents were rewarded with survival at a key geographical point.  Some of these stones are more than 600 years old</a:t>
            </a:r>
          </a:p>
          <a:p>
            <a:pPr algn="ctr"/>
            <a:r>
              <a:rPr lang="en-US" dirty="0">
                <a:solidFill>
                  <a:srgbClr val="0000FF"/>
                </a:solidFill>
                <a:latin typeface="Helvetica Neue Light"/>
                <a:cs typeface="Helvetica Neue Light"/>
              </a:rPr>
              <a:t>(UK Daily Mail Online)</a:t>
            </a:r>
          </a:p>
        </p:txBody>
      </p:sp>
    </p:spTree>
    <p:extLst>
      <p:ext uri="{BB962C8B-B14F-4D97-AF65-F5344CB8AC3E}">
        <p14:creationId xmlns:p14="http://schemas.microsoft.com/office/powerpoint/2010/main" val="404184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Content Placeholder 2"/>
          <p:cNvSpPr>
            <a:spLocks noGrp="1"/>
          </p:cNvSpPr>
          <p:nvPr>
            <p:ph sz="half" idx="1"/>
          </p:nvPr>
        </p:nvSpPr>
        <p:spPr/>
        <p:txBody>
          <a:bodyPr/>
          <a:lstStyle/>
          <a:p>
            <a:r>
              <a:rPr lang="en-US" dirty="0"/>
              <a:t>Tsunamis</a:t>
            </a:r>
          </a:p>
          <a:p>
            <a:r>
              <a:rPr lang="en-US" dirty="0"/>
              <a:t>Generation</a:t>
            </a:r>
          </a:p>
          <a:p>
            <a:r>
              <a:rPr lang="en-US" dirty="0"/>
              <a:t>Propagation</a:t>
            </a:r>
          </a:p>
          <a:p>
            <a:r>
              <a:rPr lang="en-US" dirty="0" err="1"/>
              <a:t>Runup</a:t>
            </a:r>
            <a:endParaRPr lang="en-US" dirty="0"/>
          </a:p>
          <a:p>
            <a:endParaRPr lang="en-US" dirty="0"/>
          </a:p>
        </p:txBody>
      </p:sp>
      <p:pic>
        <p:nvPicPr>
          <p:cNvPr id="6" name="Content Placeholder 5" descr="2004-tsunami.jpg"/>
          <p:cNvPicPr>
            <a:picLocks noGrp="1" noChangeAspect="1"/>
          </p:cNvPicPr>
          <p:nvPr>
            <p:ph sz="half" idx="2"/>
          </p:nvPr>
        </p:nvPicPr>
        <p:blipFill>
          <a:blip r:embed="rId2">
            <a:extLst>
              <a:ext uri="{28A0092B-C50C-407E-A947-70E740481C1C}">
                <a14:useLocalDpi xmlns:a14="http://schemas.microsoft.com/office/drawing/2010/main" val="0"/>
              </a:ext>
            </a:extLst>
          </a:blip>
          <a:srcRect t="-27288" b="-27288"/>
          <a:stretch>
            <a:fillRect/>
          </a:stretch>
        </p:blipFill>
        <p:spPr/>
      </p:pic>
      <p:sp>
        <p:nvSpPr>
          <p:cNvPr id="5" name="TextBox 4"/>
          <p:cNvSpPr txBox="1"/>
          <p:nvPr/>
        </p:nvSpPr>
        <p:spPr>
          <a:xfrm>
            <a:off x="391591" y="4372463"/>
            <a:ext cx="4002617" cy="1846659"/>
          </a:xfrm>
          <a:prstGeom prst="rect">
            <a:avLst/>
          </a:prstGeom>
          <a:noFill/>
        </p:spPr>
        <p:txBody>
          <a:bodyPr wrap="square" rtlCol="0">
            <a:spAutoFit/>
          </a:bodyPr>
          <a:lstStyle/>
          <a:p>
            <a:pPr algn="ctr"/>
            <a:r>
              <a:rPr lang="en-US" sz="2400" dirty="0">
                <a:solidFill>
                  <a:srgbClr val="0000FF"/>
                </a:solidFill>
                <a:latin typeface="Helvetica Neue Light"/>
                <a:cs typeface="Helvetica Neue Light"/>
              </a:rPr>
              <a:t>Tsunami Animation Links:</a:t>
            </a:r>
          </a:p>
          <a:p>
            <a:pPr algn="ctr"/>
            <a:endParaRPr lang="en-US" dirty="0">
              <a:solidFill>
                <a:srgbClr val="800000"/>
              </a:solidFill>
              <a:latin typeface="Helvetica Neue Light"/>
              <a:cs typeface="Helvetica Neue Light"/>
            </a:endParaRPr>
          </a:p>
          <a:p>
            <a:pPr algn="ctr"/>
            <a:r>
              <a:rPr lang="en-US" dirty="0">
                <a:solidFill>
                  <a:srgbClr val="800000"/>
                </a:solidFill>
                <a:latin typeface="Helvetica Neue Light"/>
                <a:cs typeface="Helvetica Neue Light"/>
              </a:rPr>
              <a:t>http://</a:t>
            </a:r>
            <a:r>
              <a:rPr lang="en-US" dirty="0" err="1">
                <a:solidFill>
                  <a:srgbClr val="800000"/>
                </a:solidFill>
                <a:latin typeface="Helvetica Neue Light"/>
                <a:cs typeface="Helvetica Neue Light"/>
              </a:rPr>
              <a:t>serc.carleton.edu</a:t>
            </a:r>
            <a:r>
              <a:rPr lang="en-US" dirty="0">
                <a:solidFill>
                  <a:srgbClr val="800000"/>
                </a:solidFill>
                <a:latin typeface="Helvetica Neue Light"/>
                <a:cs typeface="Helvetica Neue Light"/>
              </a:rPr>
              <a:t>/</a:t>
            </a:r>
            <a:r>
              <a:rPr lang="en-US" dirty="0" err="1">
                <a:solidFill>
                  <a:srgbClr val="800000"/>
                </a:solidFill>
                <a:latin typeface="Helvetica Neue Light"/>
                <a:cs typeface="Helvetica Neue Light"/>
              </a:rPr>
              <a:t>NAGTWorkshops</a:t>
            </a:r>
            <a:r>
              <a:rPr lang="en-US" dirty="0">
                <a:solidFill>
                  <a:srgbClr val="800000"/>
                </a:solidFill>
                <a:latin typeface="Helvetica Neue Light"/>
                <a:cs typeface="Helvetica Neue Light"/>
              </a:rPr>
              <a:t>/hazards/visualizations/</a:t>
            </a:r>
            <a:r>
              <a:rPr lang="en-US" dirty="0" err="1">
                <a:solidFill>
                  <a:srgbClr val="800000"/>
                </a:solidFill>
                <a:latin typeface="Helvetica Neue Light"/>
                <a:cs typeface="Helvetica Neue Light"/>
              </a:rPr>
              <a:t>tsunami.html</a:t>
            </a:r>
            <a:endParaRPr lang="en-US" dirty="0">
              <a:solidFill>
                <a:srgbClr val="800000"/>
              </a:solidFill>
              <a:latin typeface="Helvetica Neue Light"/>
              <a:cs typeface="Helvetica Neue Light"/>
            </a:endParaRPr>
          </a:p>
          <a:p>
            <a:endParaRPr lang="en-US" dirty="0">
              <a:latin typeface="Helvetica Neue Light"/>
              <a:cs typeface="Helvetica Neue Light"/>
            </a:endParaRPr>
          </a:p>
        </p:txBody>
      </p:sp>
    </p:spTree>
    <p:extLst>
      <p:ext uri="{BB962C8B-B14F-4D97-AF65-F5344CB8AC3E}">
        <p14:creationId xmlns:p14="http://schemas.microsoft.com/office/powerpoint/2010/main" val="816545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Tohoku Earthquake (Energy Map) </a:t>
            </a:r>
            <a:br>
              <a:rPr lang="en-US" dirty="0"/>
            </a:br>
            <a:r>
              <a:rPr lang="en-US" sz="2000" dirty="0">
                <a:solidFill>
                  <a:srgbClr val="800000"/>
                </a:solidFill>
              </a:rPr>
              <a:t>http://</a:t>
            </a:r>
            <a:r>
              <a:rPr lang="en-US" sz="2000" dirty="0" err="1">
                <a:solidFill>
                  <a:srgbClr val="800000"/>
                </a:solidFill>
              </a:rPr>
              <a:t>en.wikipedia.org</a:t>
            </a:r>
            <a:r>
              <a:rPr lang="en-US" sz="2000" dirty="0">
                <a:solidFill>
                  <a:srgbClr val="800000"/>
                </a:solidFill>
              </a:rPr>
              <a:t>/wiki/2011_T%C5%8Dhoku_earthquake_and_tsunami</a:t>
            </a:r>
          </a:p>
        </p:txBody>
      </p:sp>
      <p:pic>
        <p:nvPicPr>
          <p:cNvPr id="7" name="Content Placeholder 6" descr="800px-2011Sendai-NOAA-Energylhvpd9-05.jpg"/>
          <p:cNvPicPr>
            <a:picLocks noGrp="1" noChangeAspect="1"/>
          </p:cNvPicPr>
          <p:nvPr>
            <p:ph idx="1"/>
          </p:nvPr>
        </p:nvPicPr>
        <p:blipFill>
          <a:blip r:embed="rId2">
            <a:extLst>
              <a:ext uri="{28A0092B-C50C-407E-A947-70E740481C1C}">
                <a14:useLocalDpi xmlns:a14="http://schemas.microsoft.com/office/drawing/2010/main" val="0"/>
              </a:ext>
            </a:extLst>
          </a:blip>
          <a:srcRect t="10505" b="10505"/>
          <a:stretch>
            <a:fillRect/>
          </a:stretch>
        </p:blipFill>
        <p:spPr/>
      </p:pic>
    </p:spTree>
    <p:extLst>
      <p:ext uri="{BB962C8B-B14F-4D97-AF65-F5344CB8AC3E}">
        <p14:creationId xmlns:p14="http://schemas.microsoft.com/office/powerpoint/2010/main" val="3248469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Sumatra-Andaman Tsunami, December 26, 2004</a:t>
            </a:r>
            <a:br>
              <a:rPr lang="en-US" sz="1600" dirty="0">
                <a:solidFill>
                  <a:srgbClr val="800000"/>
                </a:solidFill>
              </a:rPr>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/wiki/File:2004-tsunami.jpg</a:t>
            </a:r>
          </a:p>
        </p:txBody>
      </p:sp>
      <p:pic>
        <p:nvPicPr>
          <p:cNvPr id="4" name="Content Placeholder 3" descr="2004_Indonesia_Tsunami_Complete.gif"/>
          <p:cNvPicPr>
            <a:picLocks noGrp="1" noChangeAspect="1"/>
          </p:cNvPicPr>
          <p:nvPr>
            <p:ph idx="1"/>
          </p:nvPr>
        </p:nvPicPr>
        <p:blipFill>
          <a:blip r:embed="rId2">
            <a:extLst>
              <a:ext uri="{28A0092B-C50C-407E-A947-70E740481C1C}">
                <a14:useLocalDpi xmlns:a14="http://schemas.microsoft.com/office/drawing/2010/main" val="0"/>
              </a:ext>
            </a:extLst>
          </a:blip>
          <a:srcRect l="-33642" r="-33642"/>
          <a:stretch>
            <a:fillRect/>
          </a:stretch>
        </p:blipFill>
        <p:spPr/>
      </p:pic>
    </p:spTree>
    <p:extLst>
      <p:ext uri="{BB962C8B-B14F-4D97-AF65-F5344CB8AC3E}">
        <p14:creationId xmlns:p14="http://schemas.microsoft.com/office/powerpoint/2010/main" val="22459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Tsunamis Focus Energy</a:t>
            </a:r>
            <a:br>
              <a:rPr lang="en-US" dirty="0"/>
            </a:br>
            <a:r>
              <a:rPr lang="en-US" sz="1600" dirty="0">
                <a:solidFill>
                  <a:srgbClr val="800000"/>
                </a:solidFill>
              </a:rPr>
              <a:t>http://</a:t>
            </a:r>
            <a:r>
              <a:rPr lang="en-US" sz="1600" dirty="0" err="1">
                <a:solidFill>
                  <a:srgbClr val="800000"/>
                </a:solidFill>
              </a:rPr>
              <a:t>walrus.wr.usgs.gov</a:t>
            </a:r>
            <a:endParaRPr lang="en-US" sz="1600" dirty="0">
              <a:solidFill>
                <a:srgbClr val="800000"/>
              </a:solidFill>
            </a:endParaRPr>
          </a:p>
        </p:txBody>
      </p:sp>
      <p:pic>
        <p:nvPicPr>
          <p:cNvPr id="4" name="Content Placeholder 3" descr="SUM2_etamax_run08.gif"/>
          <p:cNvPicPr>
            <a:picLocks noGrp="1" noChangeAspect="1"/>
          </p:cNvPicPr>
          <p:nvPr>
            <p:ph idx="1"/>
          </p:nvPr>
        </p:nvPicPr>
        <p:blipFill>
          <a:blip r:embed="rId2">
            <a:extLst>
              <a:ext uri="{28A0092B-C50C-407E-A947-70E740481C1C}">
                <a14:useLocalDpi xmlns:a14="http://schemas.microsoft.com/office/drawing/2010/main" val="0"/>
              </a:ext>
            </a:extLst>
          </a:blip>
          <a:srcRect l="-48158" r="-48158"/>
          <a:stretch>
            <a:fillRect/>
          </a:stretch>
        </p:blipFill>
        <p:spPr/>
      </p:pic>
    </p:spTree>
    <p:extLst>
      <p:ext uri="{BB962C8B-B14F-4D97-AF65-F5344CB8AC3E}">
        <p14:creationId xmlns:p14="http://schemas.microsoft.com/office/powerpoint/2010/main" val="666337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27 February 2010 Chile Earthquake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/wiki/2010_Chile_earthquake</a:t>
            </a:r>
          </a:p>
        </p:txBody>
      </p:sp>
      <p:pic>
        <p:nvPicPr>
          <p:cNvPr id="7" name="Content Placeholder 6" descr="604px-2010_Chile_earthquake_NOAA_tsunami_travel_time_projection_2010-02-27.jpg"/>
          <p:cNvPicPr>
            <a:picLocks noGrp="1" noChangeAspect="1"/>
          </p:cNvPicPr>
          <p:nvPr>
            <p:ph sz="half" idx="1"/>
          </p:nvPr>
        </p:nvPicPr>
        <p:blipFill>
          <a:blip r:embed="rId2">
            <a:extLst>
              <a:ext uri="{28A0092B-C50C-407E-A947-70E740481C1C}">
                <a14:useLocalDpi xmlns:a14="http://schemas.microsoft.com/office/drawing/2010/main" val="0"/>
              </a:ext>
            </a:extLst>
          </a:blip>
          <a:srcRect t="-6407" b="-6407"/>
          <a:stretch>
            <a:fillRect/>
          </a:stretch>
        </p:blipFill>
        <p:spPr/>
      </p:pic>
      <p:sp>
        <p:nvSpPr>
          <p:cNvPr id="9" name="TextBox 8"/>
          <p:cNvSpPr txBox="1"/>
          <p:nvPr/>
        </p:nvSpPr>
        <p:spPr>
          <a:xfrm>
            <a:off x="5059325" y="5632136"/>
            <a:ext cx="3383293" cy="738664"/>
          </a:xfrm>
          <a:prstGeom prst="rect">
            <a:avLst/>
          </a:prstGeom>
          <a:noFill/>
        </p:spPr>
        <p:txBody>
          <a:bodyPr wrap="square" rtlCol="0">
            <a:spAutoFit/>
          </a:bodyPr>
          <a:lstStyle/>
          <a:p>
            <a:pPr algn="ctr"/>
            <a:r>
              <a:rPr lang="en-US" dirty="0">
                <a:solidFill>
                  <a:srgbClr val="0000FF"/>
                </a:solidFill>
                <a:latin typeface="Helvetica Neue Light"/>
                <a:cs typeface="Helvetica Neue Light"/>
              </a:rPr>
              <a:t>Energy Propagation</a:t>
            </a:r>
          </a:p>
          <a:p>
            <a:pPr algn="ctr"/>
            <a:r>
              <a:rPr lang="en-US" sz="1200" dirty="0">
                <a:solidFill>
                  <a:srgbClr val="800000"/>
                </a:solidFill>
                <a:latin typeface="Helvetica Neue Light"/>
                <a:cs typeface="Helvetica Neue Light"/>
              </a:rPr>
              <a:t>http://</a:t>
            </a:r>
            <a:r>
              <a:rPr lang="en-US" sz="1200" dirty="0" err="1">
                <a:solidFill>
                  <a:srgbClr val="800000"/>
                </a:solidFill>
                <a:latin typeface="Helvetica Neue Light"/>
                <a:cs typeface="Helvetica Neue Light"/>
              </a:rPr>
              <a:t>nctr.pmel.noaa.gov</a:t>
            </a:r>
            <a:r>
              <a:rPr lang="en-US" sz="1200" dirty="0">
                <a:solidFill>
                  <a:srgbClr val="800000"/>
                </a:solidFill>
                <a:latin typeface="Helvetica Neue Light"/>
                <a:cs typeface="Helvetica Neue Light"/>
              </a:rPr>
              <a:t>/chile20100227/chile20100227-modeldata.html</a:t>
            </a:r>
          </a:p>
        </p:txBody>
      </p:sp>
      <p:pic>
        <p:nvPicPr>
          <p:cNvPr id="11" name="Content Placeholder 10" descr="Screen Shot 2013-11-12 at 1.48.18 PM.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420" b="-2729"/>
          <a:stretch/>
        </p:blipFill>
        <p:spPr>
          <a:xfrm>
            <a:off x="4648200" y="2373623"/>
            <a:ext cx="4038600" cy="2987850"/>
          </a:xfrm>
        </p:spPr>
      </p:pic>
    </p:spTree>
    <p:extLst>
      <p:ext uri="{BB962C8B-B14F-4D97-AF65-F5344CB8AC3E}">
        <p14:creationId xmlns:p14="http://schemas.microsoft.com/office/powerpoint/2010/main" val="1837979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Tsunami Generation from Thrust Earthquakes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/wiki/Tsunami</a:t>
            </a:r>
          </a:p>
        </p:txBody>
      </p:sp>
      <p:pic>
        <p:nvPicPr>
          <p:cNvPr id="6" name="Picture 5" descr="Eq-gen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649" y="2234332"/>
            <a:ext cx="2654300" cy="1460500"/>
          </a:xfrm>
          <a:prstGeom prst="rect">
            <a:avLst/>
          </a:prstGeom>
        </p:spPr>
      </p:pic>
      <p:pic>
        <p:nvPicPr>
          <p:cNvPr id="7" name="Picture 6" descr="Eq-ge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683" y="2203099"/>
            <a:ext cx="2654300" cy="1511300"/>
          </a:xfrm>
          <a:prstGeom prst="rect">
            <a:avLst/>
          </a:prstGeom>
        </p:spPr>
      </p:pic>
      <p:pic>
        <p:nvPicPr>
          <p:cNvPr id="9" name="Picture 8" descr="Eq-gen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649" y="4160515"/>
            <a:ext cx="2667000" cy="1701800"/>
          </a:xfrm>
          <a:prstGeom prst="rect">
            <a:avLst/>
          </a:prstGeom>
        </p:spPr>
      </p:pic>
      <p:pic>
        <p:nvPicPr>
          <p:cNvPr id="10" name="Picture 9" descr="217px-Eq-gen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9083" y="4084315"/>
            <a:ext cx="2755900" cy="1778000"/>
          </a:xfrm>
          <a:prstGeom prst="rect">
            <a:avLst/>
          </a:prstGeom>
        </p:spPr>
      </p:pic>
    </p:spTree>
    <p:extLst>
      <p:ext uri="{BB962C8B-B14F-4D97-AF65-F5344CB8AC3E}">
        <p14:creationId xmlns:p14="http://schemas.microsoft.com/office/powerpoint/2010/main" val="4215972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Model for Tsunami Generation</a:t>
            </a:r>
            <a:br>
              <a:rPr lang="en-US" dirty="0"/>
            </a:br>
            <a:r>
              <a:rPr lang="en-US" sz="1800" dirty="0">
                <a:solidFill>
                  <a:srgbClr val="800000"/>
                </a:solidFill>
              </a:rPr>
              <a:t>http://</a:t>
            </a:r>
            <a:r>
              <a:rPr lang="en-US" sz="1800" dirty="0" err="1">
                <a:solidFill>
                  <a:srgbClr val="800000"/>
                </a:solidFill>
              </a:rPr>
              <a:t>www.ga.gov.au</a:t>
            </a:r>
            <a:r>
              <a:rPr lang="en-US" sz="1800" dirty="0">
                <a:solidFill>
                  <a:srgbClr val="800000"/>
                </a:solidFill>
              </a:rPr>
              <a:t>/hazards/our-techniques/</a:t>
            </a:r>
            <a:r>
              <a:rPr lang="en-US" sz="1800" dirty="0" err="1">
                <a:solidFill>
                  <a:srgbClr val="800000"/>
                </a:solidFill>
              </a:rPr>
              <a:t>modelling</a:t>
            </a:r>
            <a:r>
              <a:rPr lang="en-US" sz="1800" dirty="0">
                <a:solidFill>
                  <a:srgbClr val="800000"/>
                </a:solidFill>
              </a:rPr>
              <a:t>/how-do-we-model-</a:t>
            </a:r>
            <a:r>
              <a:rPr lang="en-US" sz="1800" dirty="0" err="1">
                <a:solidFill>
                  <a:srgbClr val="800000"/>
                </a:solidFill>
              </a:rPr>
              <a:t>hazard.html</a:t>
            </a:r>
            <a:r>
              <a:rPr lang="en-US" sz="1800" dirty="0">
                <a:solidFill>
                  <a:srgbClr val="800000"/>
                </a:solidFill>
              </a:rPr>
              <a:t>#</a:t>
            </a:r>
          </a:p>
        </p:txBody>
      </p:sp>
      <p:pic>
        <p:nvPicPr>
          <p:cNvPr id="7" name="Content Placeholder 6" descr="Screen Shot 2013-11-12 at 1.44.38 PM.png"/>
          <p:cNvPicPr>
            <a:picLocks noGrp="1" noChangeAspect="1"/>
          </p:cNvPicPr>
          <p:nvPr>
            <p:ph idx="1"/>
          </p:nvPr>
        </p:nvPicPr>
        <p:blipFill>
          <a:blip r:embed="rId2">
            <a:extLst>
              <a:ext uri="{28A0092B-C50C-407E-A947-70E740481C1C}">
                <a14:useLocalDpi xmlns:a14="http://schemas.microsoft.com/office/drawing/2010/main" val="0"/>
              </a:ext>
            </a:extLst>
          </a:blip>
          <a:srcRect l="-10835" r="-10835"/>
          <a:stretch>
            <a:fillRect/>
          </a:stretch>
        </p:blipFill>
        <p:spPr/>
      </p:pic>
    </p:spTree>
    <p:extLst>
      <p:ext uri="{BB962C8B-B14F-4D97-AF65-F5344CB8AC3E}">
        <p14:creationId xmlns:p14="http://schemas.microsoft.com/office/powerpoint/2010/main" val="2943372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Tsunami Waves in the Open Ocean</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Tsun</a:t>
            </a:r>
            <a:endParaRPr lang="en-US" dirty="0"/>
          </a:p>
        </p:txBody>
      </p:sp>
      <p:sp>
        <p:nvSpPr>
          <p:cNvPr id="3" name="Content Placeholder 2"/>
          <p:cNvSpPr>
            <a:spLocks noGrp="1"/>
          </p:cNvSpPr>
          <p:nvPr>
            <p:ph idx="1"/>
          </p:nvPr>
        </p:nvSpPr>
        <p:spPr/>
        <p:txBody>
          <a:bodyPr>
            <a:normAutofit/>
          </a:bodyPr>
          <a:lstStyle/>
          <a:p>
            <a:pPr>
              <a:spcBef>
                <a:spcPts val="0"/>
              </a:spcBef>
              <a:spcAft>
                <a:spcPts val="1200"/>
              </a:spcAft>
            </a:pPr>
            <a:r>
              <a:rPr lang="en-US" sz="2000" dirty="0"/>
              <a:t>“Everyday wind waves have a wavelength (from crest to crest) of about 100 </a:t>
            </a:r>
            <a:r>
              <a:rPr lang="en-US" sz="2000" dirty="0" err="1"/>
              <a:t>metres</a:t>
            </a:r>
            <a:r>
              <a:rPr lang="en-US" sz="2000" dirty="0"/>
              <a:t> (330 </a:t>
            </a:r>
            <a:r>
              <a:rPr lang="en-US" sz="2000" dirty="0" err="1"/>
              <a:t>ft</a:t>
            </a:r>
            <a:r>
              <a:rPr lang="en-US" sz="2000" dirty="0"/>
              <a:t>) and a height of roughly 2 </a:t>
            </a:r>
            <a:r>
              <a:rPr lang="en-US" sz="2000" dirty="0" err="1"/>
              <a:t>metres</a:t>
            </a:r>
            <a:r>
              <a:rPr lang="en-US" sz="2000" dirty="0"/>
              <a:t> (6.6 </a:t>
            </a:r>
            <a:r>
              <a:rPr lang="en-US" sz="2000" dirty="0" err="1"/>
              <a:t>ft</a:t>
            </a:r>
            <a:r>
              <a:rPr lang="en-US" sz="2000" dirty="0"/>
              <a:t>).</a:t>
            </a:r>
          </a:p>
          <a:p>
            <a:pPr>
              <a:spcBef>
                <a:spcPts val="0"/>
              </a:spcBef>
              <a:spcAft>
                <a:spcPts val="1200"/>
              </a:spcAft>
            </a:pPr>
            <a:r>
              <a:rPr lang="en-US" sz="2000" dirty="0"/>
              <a:t>However, a tsunami in the deep ocean has a much larger wavelength of up to 200 </a:t>
            </a:r>
            <a:r>
              <a:rPr lang="en-US" sz="2000" dirty="0" err="1"/>
              <a:t>kilometres</a:t>
            </a:r>
            <a:r>
              <a:rPr lang="en-US" sz="2000" dirty="0"/>
              <a:t> (120 mi). </a:t>
            </a:r>
          </a:p>
          <a:p>
            <a:pPr>
              <a:spcBef>
                <a:spcPts val="0"/>
              </a:spcBef>
              <a:spcAft>
                <a:spcPts val="1200"/>
              </a:spcAft>
            </a:pPr>
            <a:r>
              <a:rPr lang="en-US" sz="2000" dirty="0"/>
              <a:t>Such a wave travels at well over 800 </a:t>
            </a:r>
            <a:r>
              <a:rPr lang="en-US" sz="2000" dirty="0" err="1"/>
              <a:t>kilometres</a:t>
            </a:r>
            <a:r>
              <a:rPr lang="en-US" sz="2000" dirty="0"/>
              <a:t> per hour (500 mph)</a:t>
            </a:r>
          </a:p>
          <a:p>
            <a:pPr>
              <a:spcBef>
                <a:spcPts val="0"/>
              </a:spcBef>
              <a:spcAft>
                <a:spcPts val="1200"/>
              </a:spcAft>
            </a:pPr>
            <a:r>
              <a:rPr lang="en-US" sz="2000" dirty="0"/>
              <a:t>Owing to the enormous wavelength, the wave oscillation at any given point takes 20 or 30 minutes to complete a cycle and has an amplitude of only about 1 </a:t>
            </a:r>
            <a:r>
              <a:rPr lang="en-US" sz="2000" dirty="0" err="1"/>
              <a:t>metre</a:t>
            </a:r>
            <a:r>
              <a:rPr lang="en-US" sz="2000" dirty="0"/>
              <a:t> (3.3 </a:t>
            </a:r>
            <a:r>
              <a:rPr lang="en-US" sz="2000" dirty="0" err="1"/>
              <a:t>ft</a:t>
            </a:r>
            <a:r>
              <a:rPr lang="en-US" sz="2000" dirty="0"/>
              <a:t>)</a:t>
            </a:r>
          </a:p>
          <a:p>
            <a:pPr>
              <a:spcBef>
                <a:spcPts val="0"/>
              </a:spcBef>
              <a:spcAft>
                <a:spcPts val="1200"/>
              </a:spcAft>
            </a:pPr>
            <a:r>
              <a:rPr lang="en-US" sz="2000" dirty="0"/>
              <a:t>This makes tsunamis difficult to detect over deep water, where ships are unable to feel their passage.”</a:t>
            </a:r>
          </a:p>
          <a:p>
            <a:pPr>
              <a:spcBef>
                <a:spcPts val="0"/>
              </a:spcBef>
              <a:spcAft>
                <a:spcPts val="1200"/>
              </a:spcAft>
            </a:pPr>
            <a:endParaRPr lang="en-US" sz="2000" dirty="0"/>
          </a:p>
        </p:txBody>
      </p:sp>
    </p:spTree>
    <p:extLst>
      <p:ext uri="{BB962C8B-B14F-4D97-AF65-F5344CB8AC3E}">
        <p14:creationId xmlns:p14="http://schemas.microsoft.com/office/powerpoint/2010/main" val="289141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Tsunami Propagation near Shore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/wiki/Tsunami</a:t>
            </a:r>
            <a:endParaRPr lang="en-US" dirty="0"/>
          </a:p>
        </p:txBody>
      </p:sp>
      <p:sp>
        <p:nvSpPr>
          <p:cNvPr id="3" name="Content Placeholder 2"/>
          <p:cNvSpPr>
            <a:spLocks noGrp="1"/>
          </p:cNvSpPr>
          <p:nvPr>
            <p:ph sz="half" idx="1"/>
          </p:nvPr>
        </p:nvSpPr>
        <p:spPr/>
        <p:txBody>
          <a:bodyPr>
            <a:normAutofit/>
          </a:bodyPr>
          <a:lstStyle/>
          <a:p>
            <a:r>
              <a:rPr lang="en-US" sz="1600" dirty="0"/>
              <a:t>“As the tsunami approaches the coast and the waters become shallow, wave shoaling compresses the wave and its speed decreases below 80 </a:t>
            </a:r>
            <a:r>
              <a:rPr lang="en-US" sz="1600" dirty="0" err="1"/>
              <a:t>kilometres</a:t>
            </a:r>
            <a:r>
              <a:rPr lang="en-US" sz="1600" dirty="0"/>
              <a:t> per hour (50 mph).</a:t>
            </a:r>
          </a:p>
          <a:p>
            <a:r>
              <a:rPr lang="en-US" sz="1600" dirty="0"/>
              <a:t>Its wavelength diminishes to less than 20 </a:t>
            </a:r>
            <a:r>
              <a:rPr lang="en-US" sz="1600" dirty="0" err="1"/>
              <a:t>kilometres</a:t>
            </a:r>
            <a:r>
              <a:rPr lang="en-US" sz="1600" dirty="0"/>
              <a:t> (12 mi) and its amplitude grows enormously. </a:t>
            </a:r>
          </a:p>
          <a:p>
            <a:r>
              <a:rPr lang="en-US" sz="1600" dirty="0"/>
              <a:t>Since the wave still has the same very long period, the tsunami may take minutes to reach full height.</a:t>
            </a:r>
          </a:p>
          <a:p>
            <a:r>
              <a:rPr lang="en-US" sz="1600" dirty="0"/>
              <a:t>Except for the very largest tsunamis, the approaching wave does not break</a:t>
            </a:r>
          </a:p>
          <a:p>
            <a:r>
              <a:rPr lang="en-US" sz="1600" dirty="0"/>
              <a:t>Rather it appears like a fast-moving tidal bore.”</a:t>
            </a:r>
          </a:p>
        </p:txBody>
      </p:sp>
      <p:pic>
        <p:nvPicPr>
          <p:cNvPr id="5" name="Content Placeholder 4" descr="220px-Propagation_du_tsunami_en_profondeur_variable.gif"/>
          <p:cNvPicPr>
            <a:picLocks noGrp="1" noChangeAspect="1"/>
          </p:cNvPicPr>
          <p:nvPr>
            <p:ph sz="half" idx="2"/>
          </p:nvPr>
        </p:nvPicPr>
        <p:blipFill>
          <a:blip r:embed="rId2">
            <a:extLst>
              <a:ext uri="{28A0092B-C50C-407E-A947-70E740481C1C}">
                <a14:useLocalDpi xmlns:a14="http://schemas.microsoft.com/office/drawing/2010/main" val="0"/>
              </a:ext>
            </a:extLst>
          </a:blip>
          <a:srcRect t="-57195" b="-57195"/>
          <a:stretch>
            <a:fillRect/>
          </a:stretch>
        </p:blipFill>
        <p:spPr>
          <a:xfrm>
            <a:off x="4648200" y="319647"/>
            <a:ext cx="4038600" cy="4525963"/>
          </a:xfrm>
        </p:spPr>
      </p:pic>
      <p:sp>
        <p:nvSpPr>
          <p:cNvPr id="7" name="TextBox 6"/>
          <p:cNvSpPr txBox="1"/>
          <p:nvPr/>
        </p:nvSpPr>
        <p:spPr>
          <a:xfrm>
            <a:off x="4648200" y="3893564"/>
            <a:ext cx="4038600" cy="2677656"/>
          </a:xfrm>
          <a:prstGeom prst="rect">
            <a:avLst/>
          </a:prstGeom>
          <a:noFill/>
        </p:spPr>
        <p:txBody>
          <a:bodyPr wrap="square" rtlCol="0">
            <a:spAutoFit/>
          </a:bodyPr>
          <a:lstStyle/>
          <a:p>
            <a:pPr marL="285750" indent="-285750">
              <a:buFont typeface="Arial"/>
              <a:buChar char="•"/>
            </a:pPr>
            <a:r>
              <a:rPr lang="en-US" sz="1400" dirty="0">
                <a:solidFill>
                  <a:srgbClr val="800000"/>
                </a:solidFill>
                <a:latin typeface="Helvetica Neue Light"/>
                <a:cs typeface="Helvetica Neue Light"/>
              </a:rPr>
              <a:t>“Some meteorological conditions, such as deep depressions that cause tropical cyclones, can generate a storm surge, called a </a:t>
            </a:r>
            <a:r>
              <a:rPr lang="en-US" sz="1400" dirty="0" err="1">
                <a:latin typeface="Helvetica Neue Light"/>
                <a:cs typeface="Helvetica Neue Light"/>
              </a:rPr>
              <a:t>meteotsunami</a:t>
            </a:r>
            <a:endParaRPr lang="en-US" sz="1400" dirty="0">
              <a:latin typeface="Helvetica Neue Light"/>
              <a:cs typeface="Helvetica Neue Light"/>
            </a:endParaRPr>
          </a:p>
          <a:p>
            <a:pPr marL="285750" indent="-285750">
              <a:buFont typeface="Arial"/>
              <a:buChar char="•"/>
            </a:pPr>
            <a:r>
              <a:rPr lang="en-US" sz="1400" dirty="0">
                <a:solidFill>
                  <a:srgbClr val="800000"/>
                </a:solidFill>
                <a:latin typeface="Helvetica Neue Light"/>
                <a:cs typeface="Helvetica Neue Light"/>
              </a:rPr>
              <a:t>These can raise tides several </a:t>
            </a:r>
            <a:r>
              <a:rPr lang="en-US" sz="1400" dirty="0" err="1">
                <a:solidFill>
                  <a:srgbClr val="800000"/>
                </a:solidFill>
                <a:latin typeface="Helvetica Neue Light"/>
                <a:cs typeface="Helvetica Neue Light"/>
              </a:rPr>
              <a:t>metres</a:t>
            </a:r>
            <a:r>
              <a:rPr lang="en-US" sz="1400" dirty="0">
                <a:solidFill>
                  <a:srgbClr val="800000"/>
                </a:solidFill>
                <a:latin typeface="Helvetica Neue Light"/>
                <a:cs typeface="Helvetica Neue Light"/>
              </a:rPr>
              <a:t> above normal levels. </a:t>
            </a:r>
          </a:p>
          <a:p>
            <a:pPr marL="285750" indent="-285750">
              <a:buFont typeface="Arial"/>
              <a:buChar char="•"/>
            </a:pPr>
            <a:r>
              <a:rPr lang="en-US" sz="1400" dirty="0">
                <a:solidFill>
                  <a:srgbClr val="800000"/>
                </a:solidFill>
                <a:latin typeface="Helvetica Neue Light"/>
                <a:cs typeface="Helvetica Neue Light"/>
              </a:rPr>
              <a:t>The displacement comes from low atmospheric pressure within the </a:t>
            </a:r>
            <a:r>
              <a:rPr lang="en-US" sz="1400" dirty="0" err="1">
                <a:solidFill>
                  <a:srgbClr val="800000"/>
                </a:solidFill>
                <a:latin typeface="Helvetica Neue Light"/>
                <a:cs typeface="Helvetica Neue Light"/>
              </a:rPr>
              <a:t>centre</a:t>
            </a:r>
            <a:r>
              <a:rPr lang="en-US" sz="1400" dirty="0">
                <a:solidFill>
                  <a:srgbClr val="800000"/>
                </a:solidFill>
                <a:latin typeface="Helvetica Neue Light"/>
                <a:cs typeface="Helvetica Neue Light"/>
              </a:rPr>
              <a:t> of the depression. </a:t>
            </a:r>
          </a:p>
          <a:p>
            <a:pPr marL="285750" indent="-285750">
              <a:buFont typeface="Arial"/>
              <a:buChar char="•"/>
            </a:pPr>
            <a:r>
              <a:rPr lang="en-US" sz="1400" dirty="0">
                <a:solidFill>
                  <a:srgbClr val="800000"/>
                </a:solidFill>
                <a:latin typeface="Helvetica Neue Light"/>
                <a:cs typeface="Helvetica Neue Light"/>
              </a:rPr>
              <a:t>As these storm surges reach shore, they may resemble (though are not) tsunamis, inundating vast areas of land.”</a:t>
            </a:r>
          </a:p>
        </p:txBody>
      </p:sp>
    </p:spTree>
    <p:extLst>
      <p:ext uri="{BB962C8B-B14F-4D97-AF65-F5344CB8AC3E}">
        <p14:creationId xmlns:p14="http://schemas.microsoft.com/office/powerpoint/2010/main" val="1574903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Tsunami “</a:t>
            </a:r>
            <a:r>
              <a:rPr lang="en-US" dirty="0" err="1"/>
              <a:t>Runup</a:t>
            </a:r>
            <a:r>
              <a:rPr lang="en-US" dirty="0"/>
              <a:t>”</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/wiki/Tsunami</a:t>
            </a:r>
          </a:p>
        </p:txBody>
      </p:sp>
      <p:sp>
        <p:nvSpPr>
          <p:cNvPr id="3" name="Content Placeholder 2"/>
          <p:cNvSpPr>
            <a:spLocks noGrp="1"/>
          </p:cNvSpPr>
          <p:nvPr>
            <p:ph sz="half" idx="1"/>
          </p:nvPr>
        </p:nvSpPr>
        <p:spPr/>
        <p:txBody>
          <a:bodyPr>
            <a:normAutofit/>
          </a:bodyPr>
          <a:lstStyle/>
          <a:p>
            <a:pPr marL="285750" indent="-285750"/>
            <a:r>
              <a:rPr lang="en-US" sz="1800" dirty="0"/>
              <a:t>“When the tsunami's wave peak reaches the shore, the resulting temporary rise in sea level, the inundation, is termed ‘run up’. </a:t>
            </a:r>
          </a:p>
          <a:p>
            <a:pPr marL="285750" indent="-285750"/>
            <a:r>
              <a:rPr lang="en-US" sz="1800" dirty="0"/>
              <a:t>Run up is measured in meters above a reference sea level. </a:t>
            </a:r>
          </a:p>
          <a:p>
            <a:pPr marL="285750" indent="-285750"/>
            <a:r>
              <a:rPr lang="en-US" sz="1800" dirty="0"/>
              <a:t>Run up is the height reached by the wave on shore above sea level</a:t>
            </a:r>
          </a:p>
          <a:p>
            <a:pPr marL="285750" indent="-285750"/>
            <a:r>
              <a:rPr lang="en-US" sz="1800" dirty="0"/>
              <a:t>A large tsunami may feature multiple waves arriving over a period of hours, with significant time between the wave crests.</a:t>
            </a:r>
          </a:p>
          <a:p>
            <a:pPr marL="285750" indent="-285750"/>
            <a:r>
              <a:rPr lang="en-US" sz="1800" dirty="0"/>
              <a:t>The first wave to reach the shore may not have the highest run up.”</a:t>
            </a:r>
          </a:p>
          <a:p>
            <a:endParaRPr lang="en-US" sz="1800" dirty="0"/>
          </a:p>
        </p:txBody>
      </p:sp>
      <p:pic>
        <p:nvPicPr>
          <p:cNvPr id="5" name="Content Placeholder 4" descr="Tsunami2.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7647" b="-7647"/>
          <a:stretch/>
        </p:blipFill>
        <p:spPr>
          <a:xfrm>
            <a:off x="4575329" y="2662084"/>
            <a:ext cx="4038600" cy="2123768"/>
          </a:xfrm>
        </p:spPr>
      </p:pic>
    </p:spTree>
    <p:extLst>
      <p:ext uri="{BB962C8B-B14F-4D97-AF65-F5344CB8AC3E}">
        <p14:creationId xmlns:p14="http://schemas.microsoft.com/office/powerpoint/2010/main" val="3596662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Tsunami Speed and Runup</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/wiki/Tsunami</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156755" y="1600200"/>
                <a:ext cx="4418574" cy="4861560"/>
              </a:xfrm>
            </p:spPr>
            <p:txBody>
              <a:bodyPr>
                <a:noAutofit/>
              </a:bodyPr>
              <a:lstStyle/>
              <a:p>
                <a:pPr marL="0" indent="0">
                  <a:buNone/>
                </a:pPr>
                <a:r>
                  <a:rPr lang="en-US" sz="1600" dirty="0"/>
                  <a:t>Tsunami speed </a:t>
                </a:r>
                <a:r>
                  <a:rPr lang="en-US" sz="1600" i="1" dirty="0">
                    <a:solidFill>
                      <a:schemeClr val="tx1"/>
                    </a:solidFill>
                  </a:rPr>
                  <a:t>c</a:t>
                </a:r>
                <a:r>
                  <a:rPr lang="en-US" sz="1600" dirty="0"/>
                  <a:t> depends upon ocean depth as: </a:t>
                </a:r>
              </a:p>
              <a:p>
                <a:pPr marL="0" indent="0">
                  <a:buNone/>
                </a:pPr>
                <a14:m>
                  <m:oMathPara xmlns:m="http://schemas.openxmlformats.org/officeDocument/2006/math">
                    <m:oMathParaPr>
                      <m:jc m:val="centerGroup"/>
                    </m:oMathParaPr>
                    <m:oMath xmlns:m="http://schemas.openxmlformats.org/officeDocument/2006/math">
                      <m:r>
                        <a:rPr lang="en-US" sz="1600" i="1" smtClean="0">
                          <a:solidFill>
                            <a:schemeClr val="tx1"/>
                          </a:solidFill>
                          <a:latin typeface="Cambria Math" panose="02040503050406030204" pitchFamily="18" charset="0"/>
                        </a:rPr>
                        <m:t>𝑐</m:t>
                      </m:r>
                      <m:r>
                        <a:rPr lang="en-US" sz="1600" i="1" smtClean="0">
                          <a:solidFill>
                            <a:schemeClr val="tx1"/>
                          </a:solidFill>
                          <a:latin typeface="Cambria Math" panose="02040503050406030204" pitchFamily="18" charset="0"/>
                        </a:rPr>
                        <m:t>=</m:t>
                      </m:r>
                      <m:rad>
                        <m:radPr>
                          <m:degHide m:val="on"/>
                          <m:ctrlPr>
                            <a:rPr lang="en-US" sz="1600" i="1">
                              <a:solidFill>
                                <a:schemeClr val="tx1"/>
                              </a:solidFill>
                              <a:latin typeface="Cambria Math" panose="02040503050406030204" pitchFamily="18" charset="0"/>
                            </a:rPr>
                          </m:ctrlPr>
                        </m:radPr>
                        <m:deg/>
                        <m:e>
                          <m:r>
                            <a:rPr lang="en-US" sz="1600" i="1">
                              <a:solidFill>
                                <a:schemeClr val="tx1"/>
                              </a:solidFill>
                              <a:latin typeface="Cambria Math" panose="02040503050406030204" pitchFamily="18" charset="0"/>
                            </a:rPr>
                            <m:t>𝑔𝐻</m:t>
                          </m:r>
                        </m:e>
                      </m:rad>
                    </m:oMath>
                  </m:oMathPara>
                </a14:m>
                <a:endParaRPr lang="en-US" sz="1600" dirty="0">
                  <a:solidFill>
                    <a:schemeClr val="tx1"/>
                  </a:solidFill>
                </a:endParaRPr>
              </a:p>
              <a:p>
                <a:pPr marL="0" indent="0">
                  <a:buNone/>
                </a:pPr>
                <a:r>
                  <a:rPr lang="en-US" sz="1600" dirty="0"/>
                  <a:t> </a:t>
                </a:r>
              </a:p>
              <a:p>
                <a:pPr marL="0" indent="0">
                  <a:buNone/>
                </a:pPr>
                <a:r>
                  <a:rPr lang="en-US" sz="1600" dirty="0"/>
                  <a:t>where </a:t>
                </a:r>
                <a:r>
                  <a:rPr lang="en-US" sz="1600" i="1" dirty="0">
                    <a:solidFill>
                      <a:schemeClr val="tx1"/>
                    </a:solidFill>
                  </a:rPr>
                  <a:t>c</a:t>
                </a:r>
                <a:r>
                  <a:rPr lang="en-US" sz="1600" dirty="0"/>
                  <a:t> is speed, </a:t>
                </a:r>
                <a:r>
                  <a:rPr lang="en-US" sz="1600" i="1" dirty="0">
                    <a:solidFill>
                      <a:schemeClr val="tx1"/>
                    </a:solidFill>
                  </a:rPr>
                  <a:t>g</a:t>
                </a:r>
                <a:r>
                  <a:rPr lang="en-US" sz="1600" dirty="0"/>
                  <a:t> is surface acceleration of gravity, and </a:t>
                </a:r>
                <a:r>
                  <a:rPr lang="en-US" sz="1600" i="1" dirty="0">
                    <a:solidFill>
                      <a:schemeClr val="tx1"/>
                    </a:solidFill>
                  </a:rPr>
                  <a:t>H</a:t>
                </a:r>
                <a:r>
                  <a:rPr lang="en-US" sz="1600" dirty="0"/>
                  <a:t> is ocean depth</a:t>
                </a:r>
              </a:p>
              <a:p>
                <a:pPr marL="0" indent="0">
                  <a:buNone/>
                </a:pPr>
                <a:r>
                  <a:rPr lang="en-US" sz="1600" dirty="0"/>
                  <a:t> </a:t>
                </a:r>
              </a:p>
              <a:p>
                <a:r>
                  <a:rPr lang="en-US" sz="1600" dirty="0"/>
                  <a:t>Tsunamis are detected in the open ocean by DART buoys (next slide)</a:t>
                </a:r>
              </a:p>
              <a:p>
                <a:r>
                  <a:rPr lang="en-US" sz="1600" dirty="0"/>
                  <a:t>Tsunami wave heights in shallow and deep water are related by: </a:t>
                </a:r>
              </a:p>
              <a:p>
                <a:pPr marL="0" indent="0">
                  <a:buNone/>
                </a:pPr>
                <a:r>
                  <a:rPr lang="en-US" sz="1600" dirty="0"/>
                  <a:t>			</a:t>
                </a:r>
                <a14:m>
                  <m:oMath xmlns:m="http://schemas.openxmlformats.org/officeDocument/2006/math">
                    <m:f>
                      <m:fPr>
                        <m:ctrlPr>
                          <a:rPr lang="en-US" sz="1600" i="1" smtClean="0">
                            <a:solidFill>
                              <a:schemeClr val="tx1"/>
                            </a:solidFill>
                            <a:latin typeface="Cambria Math" panose="02040503050406030204" pitchFamily="18" charset="0"/>
                          </a:rPr>
                        </m:ctrlPr>
                      </m:fPr>
                      <m:num>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h</m:t>
                            </m:r>
                          </m:e>
                          <m:sub>
                            <m:r>
                              <a:rPr lang="en-US" sz="1600" i="1">
                                <a:solidFill>
                                  <a:schemeClr val="tx1"/>
                                </a:solidFill>
                                <a:latin typeface="Cambria Math" panose="02040503050406030204" pitchFamily="18" charset="0"/>
                              </a:rPr>
                              <m:t>𝑠</m:t>
                            </m:r>
                          </m:sub>
                        </m:sSub>
                      </m:num>
                      <m:den>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h</m:t>
                            </m:r>
                          </m:e>
                          <m:sub>
                            <m:r>
                              <a:rPr lang="en-US" sz="1600" i="1">
                                <a:solidFill>
                                  <a:schemeClr val="tx1"/>
                                </a:solidFill>
                                <a:latin typeface="Cambria Math" panose="02040503050406030204" pitchFamily="18" charset="0"/>
                              </a:rPr>
                              <m:t>𝑑</m:t>
                            </m:r>
                          </m:sub>
                        </m:sSub>
                      </m:den>
                    </m:f>
                    <m:r>
                      <a:rPr lang="en-US" sz="1600" i="1">
                        <a:solidFill>
                          <a:schemeClr val="tx1"/>
                        </a:solidFill>
                        <a:latin typeface="Cambria Math" panose="02040503050406030204" pitchFamily="18" charset="0"/>
                      </a:rPr>
                      <m:t> =  </m:t>
                    </m:r>
                    <m:sSup>
                      <m:sSupPr>
                        <m:ctrlPr>
                          <a:rPr lang="en-US" sz="1600" i="1">
                            <a:solidFill>
                              <a:schemeClr val="tx1"/>
                            </a:solidFill>
                            <a:latin typeface="Cambria Math" panose="02040503050406030204" pitchFamily="18" charset="0"/>
                          </a:rPr>
                        </m:ctrlPr>
                      </m:sSupPr>
                      <m:e>
                        <m:d>
                          <m:dPr>
                            <m:ctrlPr>
                              <a:rPr lang="en-US" sz="1600" i="1">
                                <a:solidFill>
                                  <a:schemeClr val="tx1"/>
                                </a:solidFill>
                                <a:latin typeface="Cambria Math" panose="02040503050406030204" pitchFamily="18" charset="0"/>
                              </a:rPr>
                            </m:ctrlPr>
                          </m:dPr>
                          <m:e>
                            <m:f>
                              <m:fPr>
                                <m:ctrlPr>
                                  <a:rPr lang="en-US" sz="1600" i="1">
                                    <a:solidFill>
                                      <a:schemeClr val="tx1"/>
                                    </a:solidFill>
                                    <a:latin typeface="Cambria Math" panose="02040503050406030204" pitchFamily="18" charset="0"/>
                                  </a:rPr>
                                </m:ctrlPr>
                              </m:fPr>
                              <m:num>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𝐻</m:t>
                                    </m:r>
                                  </m:e>
                                  <m:sub>
                                    <m:r>
                                      <a:rPr lang="en-US" sz="1600" i="1">
                                        <a:solidFill>
                                          <a:schemeClr val="tx1"/>
                                        </a:solidFill>
                                        <a:latin typeface="Cambria Math" panose="02040503050406030204" pitchFamily="18" charset="0"/>
                                      </a:rPr>
                                      <m:t>𝑑</m:t>
                                    </m:r>
                                  </m:sub>
                                </m:sSub>
                              </m:num>
                              <m:den>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𝐻</m:t>
                                    </m:r>
                                  </m:e>
                                  <m:sub>
                                    <m:r>
                                      <a:rPr lang="en-US" sz="1600" i="1">
                                        <a:solidFill>
                                          <a:schemeClr val="tx1"/>
                                        </a:solidFill>
                                        <a:latin typeface="Cambria Math" panose="02040503050406030204" pitchFamily="18" charset="0"/>
                                      </a:rPr>
                                      <m:t>𝑠</m:t>
                                    </m:r>
                                  </m:sub>
                                </m:sSub>
                              </m:den>
                            </m:f>
                          </m:e>
                        </m:d>
                      </m:e>
                      <m:sup>
                        <m:r>
                          <a:rPr lang="en-US" sz="1600" i="1">
                            <a:solidFill>
                              <a:schemeClr val="tx1"/>
                            </a:solidFill>
                            <a:latin typeface="Cambria Math" panose="02040503050406030204" pitchFamily="18" charset="0"/>
                          </a:rPr>
                          <m:t>1/4</m:t>
                        </m:r>
                      </m:sup>
                    </m:sSup>
                  </m:oMath>
                </a14:m>
                <a:endParaRPr lang="en-US" sz="1600" dirty="0"/>
              </a:p>
              <a:p>
                <a:pPr marL="0" indent="0">
                  <a:buNone/>
                </a:pPr>
                <a:endParaRPr lang="en-US" sz="1600" dirty="0"/>
              </a:p>
              <a:p>
                <a:pPr marL="0" indent="0">
                  <a:buNone/>
                </a:pPr>
                <a:r>
                  <a:rPr lang="en-US" sz="1600" dirty="0"/>
                  <a:t>where </a:t>
                </a:r>
                <a:r>
                  <a:rPr lang="en-US" sz="1600" i="1" dirty="0">
                    <a:solidFill>
                      <a:schemeClr val="tx1"/>
                    </a:solidFill>
                  </a:rPr>
                  <a:t>H</a:t>
                </a:r>
                <a:r>
                  <a:rPr lang="en-US" sz="1600" dirty="0"/>
                  <a:t> is water depth, and </a:t>
                </a:r>
                <a:r>
                  <a:rPr lang="en-US" sz="1600" i="1" dirty="0">
                    <a:solidFill>
                      <a:schemeClr val="tx1"/>
                    </a:solidFill>
                  </a:rPr>
                  <a:t>h</a:t>
                </a:r>
                <a:r>
                  <a:rPr lang="en-US" sz="1600" dirty="0"/>
                  <a:t> is wave height, </a:t>
                </a:r>
                <a:r>
                  <a:rPr lang="en-US" sz="1600" i="1" dirty="0">
                    <a:solidFill>
                      <a:schemeClr val="tx1"/>
                    </a:solidFill>
                  </a:rPr>
                  <a:t>d</a:t>
                </a:r>
                <a:r>
                  <a:rPr lang="en-US" sz="1600" dirty="0"/>
                  <a:t> denotes deep water and </a:t>
                </a:r>
                <a:r>
                  <a:rPr lang="en-US" sz="1600" i="1" dirty="0">
                    <a:solidFill>
                      <a:schemeClr val="tx1"/>
                    </a:solidFill>
                  </a:rPr>
                  <a:t>s</a:t>
                </a:r>
                <a:r>
                  <a:rPr lang="en-US" sz="1600" dirty="0"/>
                  <a:t> denotes shallow water.</a:t>
                </a:r>
              </a:p>
              <a:p>
                <a:pPr marL="0" indent="0">
                  <a:buNone/>
                </a:pPr>
                <a:r>
                  <a:rPr lang="en-US" sz="1600" dirty="0"/>
                  <a:t> </a:t>
                </a:r>
              </a:p>
              <a:p>
                <a:pPr marL="285750" indent="-285750"/>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156755" y="1600200"/>
                <a:ext cx="4418574" cy="4861560"/>
              </a:xfrm>
              <a:blipFill>
                <a:blip r:embed="rId2"/>
                <a:stretch>
                  <a:fillRect l="-862" t="-260" r="-1437"/>
                </a:stretch>
              </a:blipFill>
            </p:spPr>
            <p:txBody>
              <a:bodyPr/>
              <a:lstStyle/>
              <a:p>
                <a:r>
                  <a:rPr lang="en-US">
                    <a:noFill/>
                  </a:rPr>
                  <a:t> </a:t>
                </a:r>
              </a:p>
            </p:txBody>
          </p:sp>
        </mc:Fallback>
      </mc:AlternateContent>
      <p:pic>
        <p:nvPicPr>
          <p:cNvPr id="5" name="Content Placeholder 4" descr="Tsunami2.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7647" b="-7647"/>
          <a:stretch/>
        </p:blipFill>
        <p:spPr>
          <a:xfrm>
            <a:off x="4575329" y="2662084"/>
            <a:ext cx="4038600" cy="2123768"/>
          </a:xfrm>
        </p:spPr>
      </p:pic>
    </p:spTree>
    <p:extLst>
      <p:ext uri="{BB962C8B-B14F-4D97-AF65-F5344CB8AC3E}">
        <p14:creationId xmlns:p14="http://schemas.microsoft.com/office/powerpoint/2010/main" val="2670087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rs_occurence_haza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893" y="4169632"/>
            <a:ext cx="3657600" cy="2297487"/>
          </a:xfrm>
          <a:prstGeom prst="rect">
            <a:avLst/>
          </a:prstGeom>
        </p:spPr>
      </p:pic>
      <p:pic>
        <p:nvPicPr>
          <p:cNvPr id="7" name="Picture 6" descr="bars_killed_hazard_ne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169632"/>
            <a:ext cx="3657600" cy="2297487"/>
          </a:xfrm>
          <a:prstGeom prst="rect">
            <a:avLst/>
          </a:prstGeom>
        </p:spPr>
      </p:pic>
      <p:pic>
        <p:nvPicPr>
          <p:cNvPr id="5" name="Picture 4" descr="bars_damage_hazard_ne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893" y="1625239"/>
            <a:ext cx="3657600" cy="2297487"/>
          </a:xfrm>
          <a:prstGeom prst="rect">
            <a:avLst/>
          </a:prstGeom>
        </p:spPr>
      </p:pic>
      <p:pic>
        <p:nvPicPr>
          <p:cNvPr id="3" name="Picture 2" descr="bars_affected_hazard_ne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420" y="1625239"/>
            <a:ext cx="3657600" cy="2297487"/>
          </a:xfrm>
          <a:prstGeom prst="rect">
            <a:avLst/>
          </a:prstGeom>
        </p:spPr>
      </p:pic>
      <p:sp>
        <p:nvSpPr>
          <p:cNvPr id="4" name="Title 3"/>
          <p:cNvSpPr>
            <a:spLocks noGrp="1"/>
          </p:cNvSpPr>
          <p:nvPr>
            <p:ph type="title"/>
          </p:nvPr>
        </p:nvSpPr>
        <p:spPr/>
        <p:txBody>
          <a:bodyPr>
            <a:normAutofit/>
          </a:bodyPr>
          <a:lstStyle/>
          <a:p>
            <a:r>
              <a:rPr lang="en-US" dirty="0"/>
              <a:t>Global Tsunami Statistics, 1980-2008</a:t>
            </a:r>
            <a:br>
              <a:rPr lang="en-US" dirty="0"/>
            </a:br>
            <a:r>
              <a:rPr lang="en-US" sz="1800" dirty="0">
                <a:solidFill>
                  <a:srgbClr val="800000"/>
                </a:solidFill>
              </a:rPr>
              <a:t>http://</a:t>
            </a:r>
            <a:r>
              <a:rPr lang="en-US" sz="1800" dirty="0" err="1">
                <a:solidFill>
                  <a:srgbClr val="800000"/>
                </a:solidFill>
              </a:rPr>
              <a:t>www.preventionweb.net</a:t>
            </a:r>
            <a:r>
              <a:rPr lang="en-US" sz="1800" dirty="0">
                <a:solidFill>
                  <a:srgbClr val="800000"/>
                </a:solidFill>
              </a:rPr>
              <a:t>/</a:t>
            </a:r>
            <a:r>
              <a:rPr lang="en-US" sz="1800" dirty="0" err="1">
                <a:solidFill>
                  <a:srgbClr val="800000"/>
                </a:solidFill>
              </a:rPr>
              <a:t>english</a:t>
            </a:r>
            <a:r>
              <a:rPr lang="en-US" sz="1800" dirty="0">
                <a:solidFill>
                  <a:srgbClr val="800000"/>
                </a:solidFill>
              </a:rPr>
              <a:t>/hazards/statistics/?hid=71</a:t>
            </a:r>
          </a:p>
        </p:txBody>
      </p:sp>
      <p:sp>
        <p:nvSpPr>
          <p:cNvPr id="6" name="TextBox 5"/>
          <p:cNvSpPr txBox="1"/>
          <p:nvPr/>
        </p:nvSpPr>
        <p:spPr>
          <a:xfrm>
            <a:off x="881914" y="1582829"/>
            <a:ext cx="1399306" cy="276999"/>
          </a:xfrm>
          <a:prstGeom prst="rect">
            <a:avLst/>
          </a:prstGeom>
          <a:noFill/>
        </p:spPr>
        <p:txBody>
          <a:bodyPr wrap="square" rtlCol="0">
            <a:spAutoFit/>
          </a:bodyPr>
          <a:lstStyle/>
          <a:p>
            <a:pPr algn="ctr"/>
            <a:r>
              <a:rPr lang="en-US" sz="1200" dirty="0">
                <a:latin typeface="Helvetica Neue Light"/>
                <a:cs typeface="Helvetica Neue Light"/>
              </a:rPr>
              <a:t>Persons Affected</a:t>
            </a:r>
          </a:p>
        </p:txBody>
      </p:sp>
      <p:sp>
        <p:nvSpPr>
          <p:cNvPr id="8" name="TextBox 7"/>
          <p:cNvSpPr txBox="1"/>
          <p:nvPr/>
        </p:nvSpPr>
        <p:spPr>
          <a:xfrm>
            <a:off x="4997054" y="1601275"/>
            <a:ext cx="2458072" cy="276999"/>
          </a:xfrm>
          <a:prstGeom prst="rect">
            <a:avLst/>
          </a:prstGeom>
          <a:noFill/>
        </p:spPr>
        <p:txBody>
          <a:bodyPr wrap="square" rtlCol="0">
            <a:spAutoFit/>
          </a:bodyPr>
          <a:lstStyle/>
          <a:p>
            <a:pPr algn="ctr"/>
            <a:r>
              <a:rPr lang="en-US" sz="1200" dirty="0">
                <a:latin typeface="Helvetica Neue Light"/>
                <a:cs typeface="Helvetica Neue Light"/>
              </a:rPr>
              <a:t>Economic Damage (USD in B$)</a:t>
            </a:r>
          </a:p>
        </p:txBody>
      </p:sp>
      <p:sp>
        <p:nvSpPr>
          <p:cNvPr id="10" name="TextBox 9"/>
          <p:cNvSpPr txBox="1"/>
          <p:nvPr/>
        </p:nvSpPr>
        <p:spPr>
          <a:xfrm>
            <a:off x="810893" y="4169632"/>
            <a:ext cx="1399306" cy="276999"/>
          </a:xfrm>
          <a:prstGeom prst="rect">
            <a:avLst/>
          </a:prstGeom>
          <a:noFill/>
        </p:spPr>
        <p:txBody>
          <a:bodyPr wrap="square" rtlCol="0">
            <a:spAutoFit/>
          </a:bodyPr>
          <a:lstStyle/>
          <a:p>
            <a:pPr algn="ctr"/>
            <a:r>
              <a:rPr lang="en-US" sz="1200" dirty="0">
                <a:latin typeface="Helvetica Neue Light"/>
                <a:cs typeface="Helvetica Neue Light"/>
              </a:rPr>
              <a:t>Persons Killed</a:t>
            </a:r>
          </a:p>
        </p:txBody>
      </p:sp>
      <p:sp>
        <p:nvSpPr>
          <p:cNvPr id="12" name="TextBox 11"/>
          <p:cNvSpPr txBox="1"/>
          <p:nvPr/>
        </p:nvSpPr>
        <p:spPr>
          <a:xfrm>
            <a:off x="4902514" y="4119097"/>
            <a:ext cx="2458072" cy="276999"/>
          </a:xfrm>
          <a:prstGeom prst="rect">
            <a:avLst/>
          </a:prstGeom>
          <a:noFill/>
        </p:spPr>
        <p:txBody>
          <a:bodyPr wrap="square" rtlCol="0">
            <a:spAutoFit/>
          </a:bodyPr>
          <a:lstStyle/>
          <a:p>
            <a:pPr algn="ctr"/>
            <a:r>
              <a:rPr lang="en-US" sz="1200" dirty="0">
                <a:latin typeface="Helvetica Neue Light"/>
                <a:cs typeface="Helvetica Neue Light"/>
              </a:rPr>
              <a:t>Number of Reported Events</a:t>
            </a:r>
          </a:p>
        </p:txBody>
      </p:sp>
    </p:spTree>
    <p:extLst>
      <p:ext uri="{BB962C8B-B14F-4D97-AF65-F5344CB8AC3E}">
        <p14:creationId xmlns:p14="http://schemas.microsoft.com/office/powerpoint/2010/main" val="4152486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Tsunami “Drawback”</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/wiki/Tsunami</a:t>
            </a:r>
          </a:p>
        </p:txBody>
      </p:sp>
      <p:sp>
        <p:nvSpPr>
          <p:cNvPr id="3" name="Content Placeholder 2"/>
          <p:cNvSpPr>
            <a:spLocks noGrp="1"/>
          </p:cNvSpPr>
          <p:nvPr>
            <p:ph sz="half" idx="1"/>
          </p:nvPr>
        </p:nvSpPr>
        <p:spPr/>
        <p:txBody>
          <a:bodyPr>
            <a:noAutofit/>
          </a:bodyPr>
          <a:lstStyle/>
          <a:p>
            <a:r>
              <a:rPr lang="en-US" sz="1600" dirty="0"/>
              <a:t>“All waves have a positive and negative peak, i.e. a ridge and a trough. </a:t>
            </a:r>
          </a:p>
          <a:p>
            <a:r>
              <a:rPr lang="en-US" sz="1600" dirty="0"/>
              <a:t>In the case of a propagating wave like a tsunami, either may be the first to arrive. </a:t>
            </a:r>
          </a:p>
          <a:p>
            <a:r>
              <a:rPr lang="en-US" sz="1600" dirty="0"/>
              <a:t>If the first part to arrive at shore is the ridge, a massive breaking wave or sudden flooding will be the first effect noticed on land. </a:t>
            </a:r>
          </a:p>
          <a:p>
            <a:r>
              <a:rPr lang="en-US" sz="1600" dirty="0"/>
              <a:t>However if the first part to arrive is a trough, a drawback will occur as the shoreline recedes dramatically, exposing normally submerged areas. </a:t>
            </a:r>
          </a:p>
          <a:p>
            <a:r>
              <a:rPr lang="en-US" sz="1600" dirty="0"/>
              <a:t>Drawback can exceed hundreds of meters, and people unaware of the danger sometimes remain near the shore to satisfy their curiosity or to collect fish from the exposed seabed.”</a:t>
            </a:r>
          </a:p>
          <a:p>
            <a:endParaRPr lang="en-US" sz="1600" dirty="0"/>
          </a:p>
        </p:txBody>
      </p:sp>
      <p:pic>
        <p:nvPicPr>
          <p:cNvPr id="5" name="Content Placeholder 4" descr="350px-Shallow_water_wave.gif"/>
          <p:cNvPicPr>
            <a:picLocks noGrp="1" noChangeAspect="1"/>
          </p:cNvPicPr>
          <p:nvPr>
            <p:ph sz="half" idx="2"/>
          </p:nvPr>
        </p:nvPicPr>
        <p:blipFill>
          <a:blip r:embed="rId2">
            <a:extLst>
              <a:ext uri="{28A0092B-C50C-407E-A947-70E740481C1C}">
                <a14:useLocalDpi xmlns:a14="http://schemas.microsoft.com/office/drawing/2010/main" val="0"/>
              </a:ext>
            </a:extLst>
          </a:blip>
          <a:srcRect t="-320035" b="-320035"/>
          <a:stretch>
            <a:fillRect/>
          </a:stretch>
        </p:blipFill>
        <p:spPr>
          <a:xfrm>
            <a:off x="4648200" y="-367402"/>
            <a:ext cx="4038600" cy="4525963"/>
          </a:xfrm>
        </p:spPr>
      </p:pic>
      <p:sp>
        <p:nvSpPr>
          <p:cNvPr id="6" name="TextBox 5"/>
          <p:cNvSpPr txBox="1"/>
          <p:nvPr/>
        </p:nvSpPr>
        <p:spPr>
          <a:xfrm>
            <a:off x="4596150" y="2592232"/>
            <a:ext cx="4117131" cy="3323987"/>
          </a:xfrm>
          <a:prstGeom prst="rect">
            <a:avLst/>
          </a:prstGeom>
          <a:noFill/>
        </p:spPr>
        <p:txBody>
          <a:bodyPr wrap="square" rtlCol="0">
            <a:spAutoFit/>
          </a:bodyPr>
          <a:lstStyle/>
          <a:p>
            <a:pPr marL="285750" indent="-285750">
              <a:buFont typeface="Arial"/>
              <a:buChar char="•"/>
            </a:pPr>
            <a:r>
              <a:rPr lang="en-US" sz="1400" dirty="0">
                <a:solidFill>
                  <a:srgbClr val="800000"/>
                </a:solidFill>
              </a:rPr>
              <a:t>“</a:t>
            </a:r>
            <a:r>
              <a:rPr lang="en-US" sz="1400" dirty="0"/>
              <a:t>A typical wave period for a damaging tsunami is about 12 (to 20) minutes</a:t>
            </a:r>
            <a:r>
              <a:rPr lang="en-US" sz="1400" dirty="0">
                <a:solidFill>
                  <a:srgbClr val="800000"/>
                </a:solidFill>
              </a:rPr>
              <a:t>. </a:t>
            </a:r>
          </a:p>
          <a:p>
            <a:pPr marL="285750" indent="-285750">
              <a:buFont typeface="Arial"/>
              <a:buChar char="•"/>
            </a:pPr>
            <a:r>
              <a:rPr lang="en-US" sz="1400" dirty="0">
                <a:solidFill>
                  <a:srgbClr val="800000"/>
                </a:solidFill>
              </a:rPr>
              <a:t>This means that if the drawback phase is the first part of the wave to arrive, the sea will recede, with areas well below sea level exposed after 3-10 minutes. </a:t>
            </a:r>
          </a:p>
          <a:p>
            <a:pPr marL="285750" indent="-285750">
              <a:buFont typeface="Arial"/>
              <a:buChar char="•"/>
            </a:pPr>
            <a:r>
              <a:rPr lang="en-US" sz="1400" dirty="0">
                <a:solidFill>
                  <a:srgbClr val="800000"/>
                </a:solidFill>
              </a:rPr>
              <a:t>During the next 6-10 minutes the tsunami wave trough builds into a ridge, and during this time the sea is filled in and destruction occurs on land.</a:t>
            </a:r>
          </a:p>
          <a:p>
            <a:pPr marL="285750" indent="-285750">
              <a:buFont typeface="Arial"/>
              <a:buChar char="•"/>
            </a:pPr>
            <a:r>
              <a:rPr lang="en-US" sz="1400" dirty="0">
                <a:solidFill>
                  <a:srgbClr val="800000"/>
                </a:solidFill>
              </a:rPr>
              <a:t>During the next 6-10 minutes, the tsunami wave changes from a ridge to a trough, causing flood waters to drain and drawback to occur again.</a:t>
            </a:r>
          </a:p>
          <a:p>
            <a:pPr marL="285750" indent="-285750">
              <a:buFont typeface="Arial"/>
              <a:buChar char="•"/>
            </a:pPr>
            <a:r>
              <a:rPr lang="en-US" sz="1400" dirty="0">
                <a:solidFill>
                  <a:srgbClr val="800000"/>
                </a:solidFill>
              </a:rPr>
              <a:t>This may sweep victims and debris some distance from land. The process repeats as the next wave arrives.”</a:t>
            </a:r>
          </a:p>
        </p:txBody>
      </p:sp>
    </p:spTree>
    <p:extLst>
      <p:ext uri="{BB962C8B-B14F-4D97-AF65-F5344CB8AC3E}">
        <p14:creationId xmlns:p14="http://schemas.microsoft.com/office/powerpoint/2010/main" val="2409350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Other Tsunami Mechanisms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/wiki/Tsunami</a:t>
            </a:r>
          </a:p>
        </p:txBody>
      </p:sp>
      <p:sp>
        <p:nvSpPr>
          <p:cNvPr id="6" name="Content Placeholder 5"/>
          <p:cNvSpPr>
            <a:spLocks noGrp="1"/>
          </p:cNvSpPr>
          <p:nvPr>
            <p:ph idx="1"/>
          </p:nvPr>
        </p:nvSpPr>
        <p:spPr/>
        <p:txBody>
          <a:bodyPr>
            <a:noAutofit/>
          </a:bodyPr>
          <a:lstStyle/>
          <a:p>
            <a:pPr>
              <a:spcBef>
                <a:spcPts val="0"/>
              </a:spcBef>
              <a:spcAft>
                <a:spcPts val="1200"/>
              </a:spcAft>
            </a:pPr>
            <a:r>
              <a:rPr lang="en-US" sz="1600" dirty="0"/>
              <a:t>“In the 1950s, it was discovered that larger tsunamis than had previously been believed possible could be caused by giant submarine landslides. </a:t>
            </a:r>
          </a:p>
          <a:p>
            <a:pPr>
              <a:spcBef>
                <a:spcPts val="0"/>
              </a:spcBef>
              <a:spcAft>
                <a:spcPts val="1200"/>
              </a:spcAft>
            </a:pPr>
            <a:r>
              <a:rPr lang="en-US" sz="1600" dirty="0"/>
              <a:t>These rapidly displace large water volumes, as energy transfers to the water at a rate faster than the water can absorb. </a:t>
            </a:r>
          </a:p>
          <a:p>
            <a:pPr>
              <a:spcBef>
                <a:spcPts val="0"/>
              </a:spcBef>
              <a:spcAft>
                <a:spcPts val="1200"/>
              </a:spcAft>
            </a:pPr>
            <a:r>
              <a:rPr lang="en-US" sz="1600" dirty="0">
                <a:solidFill>
                  <a:schemeClr val="tx1"/>
                </a:solidFill>
              </a:rPr>
              <a:t>Their existence was confirmed in 1958, when a giant landslide in </a:t>
            </a:r>
            <a:r>
              <a:rPr lang="en-US" sz="1600" dirty="0" err="1">
                <a:solidFill>
                  <a:schemeClr val="tx1"/>
                </a:solidFill>
              </a:rPr>
              <a:t>Lituya</a:t>
            </a:r>
            <a:r>
              <a:rPr lang="en-US" sz="1600" dirty="0">
                <a:solidFill>
                  <a:schemeClr val="tx1"/>
                </a:solidFill>
              </a:rPr>
              <a:t> Bay, Alaska, caused the highest wave ever recorded, which had a height of 524 </a:t>
            </a:r>
            <a:r>
              <a:rPr lang="en-US" sz="1600" dirty="0" err="1">
                <a:solidFill>
                  <a:schemeClr val="tx1"/>
                </a:solidFill>
              </a:rPr>
              <a:t>metres</a:t>
            </a:r>
            <a:r>
              <a:rPr lang="en-US" sz="1600" dirty="0">
                <a:solidFill>
                  <a:schemeClr val="tx1"/>
                </a:solidFill>
              </a:rPr>
              <a:t> (over 1700 feet). </a:t>
            </a:r>
          </a:p>
          <a:p>
            <a:pPr>
              <a:spcBef>
                <a:spcPts val="0"/>
              </a:spcBef>
              <a:spcAft>
                <a:spcPts val="1200"/>
              </a:spcAft>
            </a:pPr>
            <a:r>
              <a:rPr lang="en-US" sz="1600" dirty="0"/>
              <a:t>The wave didn't travel far, as it struck land almost immediately. </a:t>
            </a:r>
          </a:p>
          <a:p>
            <a:pPr>
              <a:spcBef>
                <a:spcPts val="0"/>
              </a:spcBef>
              <a:spcAft>
                <a:spcPts val="1200"/>
              </a:spcAft>
            </a:pPr>
            <a:r>
              <a:rPr lang="en-US" sz="1600" dirty="0"/>
              <a:t>Two people fishing in the bay were killed, but another boat amazingly managed to ride the wave. </a:t>
            </a:r>
          </a:p>
          <a:p>
            <a:pPr>
              <a:spcBef>
                <a:spcPts val="0"/>
              </a:spcBef>
              <a:spcAft>
                <a:spcPts val="1200"/>
              </a:spcAft>
            </a:pPr>
            <a:r>
              <a:rPr lang="en-US" sz="1600" dirty="0"/>
              <a:t>Scientists named these waves </a:t>
            </a:r>
            <a:r>
              <a:rPr lang="en-US" sz="1600" dirty="0" err="1">
                <a:solidFill>
                  <a:schemeClr val="tx1"/>
                </a:solidFill>
              </a:rPr>
              <a:t>megatsunami</a:t>
            </a:r>
            <a:r>
              <a:rPr lang="en-US" sz="1600" dirty="0"/>
              <a:t>.</a:t>
            </a:r>
          </a:p>
          <a:p>
            <a:pPr>
              <a:spcBef>
                <a:spcPts val="0"/>
              </a:spcBef>
              <a:spcAft>
                <a:spcPts val="1200"/>
              </a:spcAft>
            </a:pPr>
            <a:r>
              <a:rPr lang="en-US" sz="1600" dirty="0"/>
              <a:t>Scientists discovered that extremely large landslides from volcanic island collapses can generate </a:t>
            </a:r>
            <a:r>
              <a:rPr lang="en-US" sz="1600" dirty="0" err="1"/>
              <a:t>megatsunamis</a:t>
            </a:r>
            <a:r>
              <a:rPr lang="en-US" sz="1600" dirty="0"/>
              <a:t> that can cross oceans.”</a:t>
            </a:r>
          </a:p>
          <a:p>
            <a:pPr>
              <a:spcBef>
                <a:spcPts val="0"/>
              </a:spcBef>
              <a:spcAft>
                <a:spcPts val="1200"/>
              </a:spcAft>
            </a:pPr>
            <a:r>
              <a:rPr lang="en-US" sz="1600" dirty="0"/>
              <a:t>Another example of a landslide-generated tsunami was the </a:t>
            </a:r>
            <a:r>
              <a:rPr lang="en-US" sz="1600" dirty="0" err="1"/>
              <a:t>Anak</a:t>
            </a:r>
            <a:r>
              <a:rPr lang="en-US" sz="1600" dirty="0"/>
              <a:t> Krakatau tsunami of December 22, 2018 in the </a:t>
            </a:r>
            <a:r>
              <a:rPr lang="en-US" sz="1600" dirty="0" err="1"/>
              <a:t>Sunda</a:t>
            </a:r>
            <a:r>
              <a:rPr lang="en-US" sz="1600" dirty="0"/>
              <a:t> Strait</a:t>
            </a:r>
          </a:p>
          <a:p>
            <a:pPr>
              <a:spcBef>
                <a:spcPts val="0"/>
              </a:spcBef>
              <a:spcAft>
                <a:spcPts val="1200"/>
              </a:spcAft>
            </a:pPr>
            <a:endParaRPr lang="en-US" sz="1600" dirty="0"/>
          </a:p>
        </p:txBody>
      </p:sp>
    </p:spTree>
    <p:extLst>
      <p:ext uri="{BB962C8B-B14F-4D97-AF65-F5344CB8AC3E}">
        <p14:creationId xmlns:p14="http://schemas.microsoft.com/office/powerpoint/2010/main" val="2824101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Tsunamis are Quantified by Intensity and Magnitude</a:t>
            </a:r>
            <a:br>
              <a:rPr lang="en-US" sz="3100"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/wiki/Tsunami</a:t>
            </a:r>
          </a:p>
        </p:txBody>
      </p:sp>
      <p:sp>
        <p:nvSpPr>
          <p:cNvPr id="3" name="Content Placeholder 2"/>
          <p:cNvSpPr>
            <a:spLocks noGrp="1"/>
          </p:cNvSpPr>
          <p:nvPr>
            <p:ph idx="1"/>
          </p:nvPr>
        </p:nvSpPr>
        <p:spPr>
          <a:xfrm>
            <a:off x="457200" y="1396080"/>
            <a:ext cx="8229600" cy="4977125"/>
          </a:xfrm>
        </p:spPr>
        <p:txBody>
          <a:bodyPr>
            <a:noAutofit/>
          </a:bodyPr>
          <a:lstStyle/>
          <a:p>
            <a:r>
              <a:rPr lang="en-US" sz="2000" dirty="0">
                <a:solidFill>
                  <a:schemeClr val="tx1"/>
                </a:solidFill>
              </a:rPr>
              <a:t>Intensity scales </a:t>
            </a:r>
            <a:r>
              <a:rPr lang="en-US" sz="1600" dirty="0"/>
              <a:t>are used routinely to measure the intensity of tsunami.</a:t>
            </a:r>
          </a:p>
          <a:p>
            <a:r>
              <a:rPr lang="en-US" sz="1600" dirty="0"/>
              <a:t>They were first proposed by </a:t>
            </a:r>
            <a:r>
              <a:rPr lang="en-US" sz="1600" dirty="0" err="1"/>
              <a:t>Sieberg</a:t>
            </a:r>
            <a:r>
              <a:rPr lang="en-US" sz="1600" dirty="0"/>
              <a:t> and </a:t>
            </a:r>
            <a:r>
              <a:rPr lang="en-US" sz="1600" dirty="0" err="1"/>
              <a:t>Ambraseys</a:t>
            </a:r>
            <a:r>
              <a:rPr lang="en-US" sz="1600" dirty="0"/>
              <a:t> scale, and used in the Mediterranean Sea, and by Imamura and Iida, used in the Pacific Ocean, later modified by </a:t>
            </a:r>
            <a:r>
              <a:rPr lang="en-US" sz="1600" dirty="0" err="1"/>
              <a:t>Soloviev</a:t>
            </a:r>
            <a:endParaRPr lang="en-US" sz="1600" dirty="0"/>
          </a:p>
          <a:p>
            <a:r>
              <a:rPr lang="en-US" sz="1600" dirty="0"/>
              <a:t>The intensity is specified mathematically by the average wave height along the coast for each specified location</a:t>
            </a:r>
          </a:p>
          <a:p>
            <a:r>
              <a:rPr lang="en-US" sz="1600" dirty="0"/>
              <a:t>This scale, known as the </a:t>
            </a:r>
            <a:r>
              <a:rPr lang="en-US" sz="1600" dirty="0" err="1">
                <a:solidFill>
                  <a:schemeClr val="tx1"/>
                </a:solidFill>
              </a:rPr>
              <a:t>Soloviev</a:t>
            </a:r>
            <a:r>
              <a:rPr lang="en-US" sz="1600" dirty="0">
                <a:solidFill>
                  <a:schemeClr val="tx1"/>
                </a:solidFill>
              </a:rPr>
              <a:t>-Imamura tsunami intensity scale</a:t>
            </a:r>
            <a:r>
              <a:rPr lang="en-US" sz="1600" dirty="0"/>
              <a:t>, is used in the global tsunami catalogues compiled by the NGDC/NOAA</a:t>
            </a:r>
          </a:p>
          <a:p>
            <a:r>
              <a:rPr lang="en-US" sz="2000" dirty="0">
                <a:solidFill>
                  <a:srgbClr val="000000"/>
                </a:solidFill>
              </a:rPr>
              <a:t>Magnitude scales</a:t>
            </a:r>
            <a:r>
              <a:rPr lang="en-US" sz="1600" dirty="0"/>
              <a:t>, as in earthquakes, measure the energy of the tsunami rather than its local effects</a:t>
            </a:r>
          </a:p>
          <a:p>
            <a:r>
              <a:rPr lang="en-US" sz="1600" dirty="0"/>
              <a:t>The first scale that genuinely calculated a magnitude for a tsunami, rather than an intensity at a particular location was proposed by </a:t>
            </a:r>
            <a:r>
              <a:rPr lang="en-US" sz="1600" dirty="0" err="1">
                <a:solidFill>
                  <a:schemeClr val="tx1"/>
                </a:solidFill>
              </a:rPr>
              <a:t>Murty</a:t>
            </a:r>
            <a:r>
              <a:rPr lang="en-US" sz="1600" dirty="0">
                <a:solidFill>
                  <a:schemeClr val="tx1"/>
                </a:solidFill>
              </a:rPr>
              <a:t> &amp; Loomis based on the potential energy.</a:t>
            </a:r>
            <a:r>
              <a:rPr lang="en-US" sz="1600" dirty="0"/>
              <a:t>    </a:t>
            </a:r>
          </a:p>
          <a:p>
            <a:r>
              <a:rPr lang="en-US" sz="1600" dirty="0"/>
              <a:t>Abe introduced the tsunami magnitude M</a:t>
            </a:r>
            <a:r>
              <a:rPr lang="en-US" sz="1600" baseline="-25000" dirty="0"/>
              <a:t>T</a:t>
            </a:r>
            <a:r>
              <a:rPr lang="en-US" sz="1600" dirty="0"/>
              <a:t> scale which depends on the  maximum tsunami-wave amplitude (in m) measured by a tide gauge at a distance R from the </a:t>
            </a:r>
            <a:r>
              <a:rPr lang="en-US" sz="1600" dirty="0" err="1"/>
              <a:t>epicentre</a:t>
            </a:r>
            <a:r>
              <a:rPr lang="en-US" sz="1600" dirty="0"/>
              <a:t>.</a:t>
            </a:r>
          </a:p>
          <a:p>
            <a:r>
              <a:rPr lang="en-US" sz="1600" dirty="0"/>
              <a:t>The equation has constants a, b &amp; D that are used to make the M</a:t>
            </a:r>
            <a:r>
              <a:rPr lang="en-US" sz="1600" baseline="-25000" dirty="0"/>
              <a:t>T</a:t>
            </a:r>
            <a:r>
              <a:rPr lang="en-US" sz="1600" dirty="0"/>
              <a:t> scale match as closely as possible with the moment magnitude scale.[30]</a:t>
            </a:r>
          </a:p>
          <a:p>
            <a:endParaRPr lang="en-US" sz="1600" dirty="0"/>
          </a:p>
        </p:txBody>
      </p:sp>
    </p:spTree>
    <p:extLst>
      <p:ext uri="{BB962C8B-B14F-4D97-AF65-F5344CB8AC3E}">
        <p14:creationId xmlns:p14="http://schemas.microsoft.com/office/powerpoint/2010/main" val="928155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Cascadia Earthquake and Tsunami</a:t>
            </a:r>
            <a:br>
              <a:rPr lang="en-US" dirty="0"/>
            </a:br>
            <a:r>
              <a:rPr lang="en-US" dirty="0"/>
              <a:t>January 26, 1700 AD ~2100 </a:t>
            </a:r>
            <a:r>
              <a:rPr lang="en-US" dirty="0" err="1"/>
              <a:t>hrs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/wiki/1700_Cascadia_earthquake</a:t>
            </a:r>
          </a:p>
        </p:txBody>
      </p:sp>
      <p:sp>
        <p:nvSpPr>
          <p:cNvPr id="4" name="Content Placeholder 3"/>
          <p:cNvSpPr>
            <a:spLocks noGrp="1"/>
          </p:cNvSpPr>
          <p:nvPr>
            <p:ph sz="half" idx="1"/>
          </p:nvPr>
        </p:nvSpPr>
        <p:spPr/>
        <p:txBody>
          <a:bodyPr>
            <a:noAutofit/>
          </a:bodyPr>
          <a:lstStyle/>
          <a:p>
            <a:r>
              <a:rPr lang="en-US" sz="1600" dirty="0"/>
              <a:t>The 1700 Cascadia earthquake was a magnitude 8.7 to 9.2 </a:t>
            </a:r>
            <a:r>
              <a:rPr lang="en-US" sz="1600" dirty="0" err="1"/>
              <a:t>megathrust</a:t>
            </a:r>
            <a:r>
              <a:rPr lang="en-US" sz="1600" dirty="0"/>
              <a:t> earthquake that occurred in the Cascadia </a:t>
            </a:r>
            <a:r>
              <a:rPr lang="en-US" sz="1600" dirty="0" err="1"/>
              <a:t>subduction</a:t>
            </a:r>
            <a:r>
              <a:rPr lang="en-US" sz="1600" dirty="0"/>
              <a:t> zone on January 26, 1700.</a:t>
            </a:r>
          </a:p>
          <a:p>
            <a:r>
              <a:rPr lang="en-US" sz="1600" dirty="0"/>
              <a:t>The earthquake involved the Juan de Fuca Plate underlying the Pacific Ocean, from mid-Vancouver Island in British Columbia, Canada, south along the Pacific Northwest coast as far as northern California, USA. </a:t>
            </a:r>
          </a:p>
          <a:p>
            <a:r>
              <a:rPr lang="en-US" sz="1600" dirty="0"/>
              <a:t>The length of the fault rupture was about 1,000 kilometers with an average slip of 20 meters.</a:t>
            </a:r>
          </a:p>
          <a:p>
            <a:r>
              <a:rPr lang="en-US" sz="1600" dirty="0"/>
              <a:t>The earthquake caused a tsunami that struck the coast of Japan, and may also be linked to the Bonneville Slide.</a:t>
            </a:r>
          </a:p>
          <a:p>
            <a:endParaRPr lang="en-US" sz="1600" dirty="0"/>
          </a:p>
        </p:txBody>
      </p:sp>
      <p:pic>
        <p:nvPicPr>
          <p:cNvPr id="6" name="Content Placeholder 5" descr="Screen Shot 2013-11-13 at 9.55.47 AM.png"/>
          <p:cNvPicPr>
            <a:picLocks noGrp="1" noChangeAspect="1"/>
          </p:cNvPicPr>
          <p:nvPr>
            <p:ph sz="half" idx="2"/>
          </p:nvPr>
        </p:nvPicPr>
        <p:blipFill>
          <a:blip r:embed="rId2">
            <a:extLst>
              <a:ext uri="{28A0092B-C50C-407E-A947-70E740481C1C}">
                <a14:useLocalDpi xmlns:a14="http://schemas.microsoft.com/office/drawing/2010/main" val="0"/>
              </a:ext>
            </a:extLst>
          </a:blip>
          <a:srcRect t="-12045" b="-12045"/>
          <a:stretch>
            <a:fillRect/>
          </a:stretch>
        </p:blipFill>
        <p:spPr/>
      </p:pic>
    </p:spTree>
    <p:extLst>
      <p:ext uri="{BB962C8B-B14F-4D97-AF65-F5344CB8AC3E}">
        <p14:creationId xmlns:p14="http://schemas.microsoft.com/office/powerpoint/2010/main" val="2391242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420px-Cascadia_subduction_zone_USGS.png"/>
          <p:cNvPicPr>
            <a:picLocks noGrp="1" noChangeAspect="1"/>
          </p:cNvPicPr>
          <p:nvPr>
            <p:ph sz="half" idx="1"/>
          </p:nvPr>
        </p:nvPicPr>
        <p:blipFill>
          <a:blip r:embed="rId2">
            <a:extLst>
              <a:ext uri="{28A0092B-C50C-407E-A947-70E740481C1C}">
                <a14:useLocalDpi xmlns:a14="http://schemas.microsoft.com/office/drawing/2010/main" val="0"/>
              </a:ext>
            </a:extLst>
          </a:blip>
          <a:srcRect l="-13631" r="-13631"/>
          <a:stretch>
            <a:fillRect/>
          </a:stretch>
        </p:blipFill>
        <p:spPr/>
      </p:pic>
      <p:pic>
        <p:nvPicPr>
          <p:cNvPr id="8" name="Content Placeholder 7" descr="Screen Shot 2013-11-13 at 10.09.32 AM.png"/>
          <p:cNvPicPr>
            <a:picLocks noGrp="1" noChangeAspect="1"/>
          </p:cNvPicPr>
          <p:nvPr>
            <p:ph sz="half" idx="2"/>
          </p:nvPr>
        </p:nvPicPr>
        <p:blipFill>
          <a:blip r:embed="rId3">
            <a:extLst>
              <a:ext uri="{28A0092B-C50C-407E-A947-70E740481C1C}">
                <a14:useLocalDpi xmlns:a14="http://schemas.microsoft.com/office/drawing/2010/main" val="0"/>
              </a:ext>
            </a:extLst>
          </a:blip>
          <a:srcRect t="-18080" b="-18080"/>
          <a:stretch>
            <a:fillRect/>
          </a:stretch>
        </p:blipFill>
        <p:spPr/>
      </p:pic>
      <p:sp>
        <p:nvSpPr>
          <p:cNvPr id="9" name="Title 1"/>
          <p:cNvSpPr>
            <a:spLocks noGrp="1"/>
          </p:cNvSpPr>
          <p:nvPr>
            <p:ph type="title"/>
          </p:nvPr>
        </p:nvSpPr>
        <p:spPr>
          <a:xfrm>
            <a:off x="457200" y="274638"/>
            <a:ext cx="8229600" cy="1143000"/>
          </a:xfrm>
        </p:spPr>
        <p:txBody>
          <a:bodyPr>
            <a:normAutofit/>
          </a:bodyPr>
          <a:lstStyle/>
          <a:p>
            <a:r>
              <a:rPr lang="en-US" dirty="0"/>
              <a:t>Great Earthquakes in the Pacific NW</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/wiki/1700_Cascadia_earthquake</a:t>
            </a:r>
          </a:p>
        </p:txBody>
      </p:sp>
    </p:spTree>
    <p:extLst>
      <p:ext uri="{BB962C8B-B14F-4D97-AF65-F5344CB8AC3E}">
        <p14:creationId xmlns:p14="http://schemas.microsoft.com/office/powerpoint/2010/main" val="2190748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t>Evidence for M9 Cascadia Earthquake</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/wiki/1700_Cascadia_earthquake</a:t>
            </a:r>
            <a:br>
              <a:rPr lang="en-US" sz="1600" dirty="0">
                <a:solidFill>
                  <a:srgbClr val="800000"/>
                </a:solidFill>
              </a:rPr>
            </a:br>
            <a:r>
              <a:rPr lang="en-US" sz="1600" dirty="0">
                <a:solidFill>
                  <a:srgbClr val="800000"/>
                </a:solidFill>
              </a:rPr>
              <a:t>http://</a:t>
            </a:r>
            <a:r>
              <a:rPr lang="en-US" sz="1600" dirty="0" err="1">
                <a:solidFill>
                  <a:srgbClr val="800000"/>
                </a:solidFill>
              </a:rPr>
              <a:t>www.usgs.gov</a:t>
            </a:r>
            <a:endParaRPr lang="en-US" sz="1600" dirty="0">
              <a:solidFill>
                <a:srgbClr val="800000"/>
              </a:solidFill>
            </a:endParaRPr>
          </a:p>
        </p:txBody>
      </p:sp>
      <p:pic>
        <p:nvPicPr>
          <p:cNvPr id="7" name="Content Placeholder 6" descr="image011.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2525" b="-11138"/>
          <a:stretch/>
        </p:blipFill>
        <p:spPr>
          <a:xfrm>
            <a:off x="457200" y="1610333"/>
            <a:ext cx="4038600" cy="2347426"/>
          </a:xfrm>
        </p:spPr>
      </p:pic>
      <p:pic>
        <p:nvPicPr>
          <p:cNvPr id="8" name="Content Placeholder 7" descr="orphan-tsunami-260.jpg"/>
          <p:cNvPicPr>
            <a:picLocks noGrp="1" noChangeAspect="1"/>
          </p:cNvPicPr>
          <p:nvPr>
            <p:ph sz="half" idx="2"/>
          </p:nvPr>
        </p:nvPicPr>
        <p:blipFill>
          <a:blip r:embed="rId3">
            <a:extLst>
              <a:ext uri="{28A0092B-C50C-407E-A947-70E740481C1C}">
                <a14:useLocalDpi xmlns:a14="http://schemas.microsoft.com/office/drawing/2010/main" val="0"/>
              </a:ext>
            </a:extLst>
          </a:blip>
          <a:srcRect l="-7314" r="-7314"/>
          <a:stretch>
            <a:fillRect/>
          </a:stretch>
        </p:blipFill>
        <p:spPr>
          <a:xfrm>
            <a:off x="5206930" y="1600201"/>
            <a:ext cx="3479870" cy="3899808"/>
          </a:xfrm>
        </p:spPr>
      </p:pic>
      <p:sp>
        <p:nvSpPr>
          <p:cNvPr id="9" name="TextBox 8"/>
          <p:cNvSpPr txBox="1"/>
          <p:nvPr/>
        </p:nvSpPr>
        <p:spPr>
          <a:xfrm>
            <a:off x="5125516" y="5579393"/>
            <a:ext cx="3798779" cy="1169551"/>
          </a:xfrm>
          <a:prstGeom prst="rect">
            <a:avLst/>
          </a:prstGeom>
          <a:noFill/>
        </p:spPr>
        <p:txBody>
          <a:bodyPr wrap="square" rtlCol="0">
            <a:spAutoFit/>
          </a:bodyPr>
          <a:lstStyle/>
          <a:p>
            <a:pPr marL="285750" indent="-285750">
              <a:buFont typeface="Arial"/>
              <a:buChar char="•"/>
            </a:pPr>
            <a:r>
              <a:rPr lang="en-US" sz="1400" dirty="0">
                <a:solidFill>
                  <a:srgbClr val="0000FF"/>
                </a:solidFill>
                <a:latin typeface="Helvetica Neue Light"/>
                <a:cs typeface="Helvetica Neue Light"/>
              </a:rPr>
              <a:t>Suddenly drowned Cascadia forests, sometime between end growing season 1699 AD, and beginning of growing season 1700 AD </a:t>
            </a:r>
          </a:p>
          <a:p>
            <a:pPr marL="285750" indent="-285750">
              <a:buFont typeface="Arial"/>
              <a:buChar char="•"/>
            </a:pPr>
            <a:r>
              <a:rPr lang="en-US" sz="1400" dirty="0">
                <a:solidFill>
                  <a:srgbClr val="0000FF"/>
                </a:solidFill>
                <a:latin typeface="Helvetica Neue Light"/>
                <a:cs typeface="Helvetica Neue Light"/>
              </a:rPr>
              <a:t>An “Orphan Tsunami” in Japan</a:t>
            </a:r>
          </a:p>
        </p:txBody>
      </p:sp>
      <p:pic>
        <p:nvPicPr>
          <p:cNvPr id="10" name="Picture 9" descr="fig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064497"/>
            <a:ext cx="4297467" cy="2296922"/>
          </a:xfrm>
          <a:prstGeom prst="rect">
            <a:avLst/>
          </a:prstGeom>
        </p:spPr>
      </p:pic>
    </p:spTree>
    <p:extLst>
      <p:ext uri="{BB962C8B-B14F-4D97-AF65-F5344CB8AC3E}">
        <p14:creationId xmlns:p14="http://schemas.microsoft.com/office/powerpoint/2010/main" val="1158720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r>
              <a:rPr lang="en-US" sz="1400" dirty="0"/>
              <a:t>Episodic tremor and slip (ETS) events are characterized by non-earthquake seismic rumbling, or tremor, and slow slip along the plate interface. </a:t>
            </a:r>
          </a:p>
          <a:p>
            <a:r>
              <a:rPr lang="en-US" sz="1400" dirty="0" err="1"/>
              <a:t>Nonvolcanic</a:t>
            </a:r>
            <a:r>
              <a:rPr lang="en-US" sz="1400" dirty="0"/>
              <a:t>, episodic tremor was first identified in southwest Japan in 2002.</a:t>
            </a:r>
          </a:p>
          <a:p>
            <a:r>
              <a:rPr lang="en-US" sz="1400" dirty="0"/>
              <a:t>The Geological Survey of Canada coined the term "episodic tremor and slip" to characterize observations of GPS measurements in the Vancouver Island area. </a:t>
            </a:r>
          </a:p>
          <a:p>
            <a:pPr>
              <a:spcBef>
                <a:spcPts val="0"/>
              </a:spcBef>
            </a:pPr>
            <a:r>
              <a:rPr lang="en-US" sz="1400" dirty="0">
                <a:ea typeface="ＭＳ 明朝"/>
              </a:rPr>
              <a:t>Slow slip and tremor have been detected in other </a:t>
            </a:r>
            <a:r>
              <a:rPr lang="en-US" sz="1400" dirty="0" err="1">
                <a:ea typeface="ＭＳ 明朝"/>
              </a:rPr>
              <a:t>subduction</a:t>
            </a:r>
            <a:r>
              <a:rPr lang="en-US" sz="1400" dirty="0">
                <a:ea typeface="ＭＳ 明朝"/>
              </a:rPr>
              <a:t> zones around the world, including Japan and Mexico, but not in the </a:t>
            </a:r>
            <a:r>
              <a:rPr lang="en-US" sz="1400" dirty="0" err="1">
                <a:ea typeface="ＭＳ 明朝"/>
              </a:rPr>
              <a:t>Hikurangi</a:t>
            </a:r>
            <a:r>
              <a:rPr lang="en-US" sz="1400" dirty="0">
                <a:ea typeface="ＭＳ 明朝"/>
              </a:rPr>
              <a:t> </a:t>
            </a:r>
            <a:r>
              <a:rPr lang="en-US" sz="1400" dirty="0" err="1">
                <a:ea typeface="ＭＳ 明朝"/>
              </a:rPr>
              <a:t>Subduction</a:t>
            </a:r>
            <a:r>
              <a:rPr lang="en-US" sz="1400" dirty="0">
                <a:ea typeface="ＭＳ 明朝"/>
              </a:rPr>
              <a:t> Zone.</a:t>
            </a:r>
          </a:p>
          <a:p>
            <a:pPr>
              <a:spcBef>
                <a:spcPts val="0"/>
              </a:spcBef>
            </a:pPr>
            <a:r>
              <a:rPr lang="en-US" sz="1400" dirty="0">
                <a:ea typeface="ＭＳ 明朝"/>
              </a:rPr>
              <a:t>Every five years a year-long quake of this type occurs beneath the New Zealand capital, Wellington. It was first measured in 2003, and has reappeared in 2008 and 2013.</a:t>
            </a:r>
          </a:p>
          <a:p>
            <a:endParaRPr lang="en-US" sz="1400" dirty="0"/>
          </a:p>
        </p:txBody>
      </p:sp>
      <p:sp>
        <p:nvSpPr>
          <p:cNvPr id="5" name="Title 1"/>
          <p:cNvSpPr>
            <a:spLocks noGrp="1"/>
          </p:cNvSpPr>
          <p:nvPr>
            <p:ph type="title"/>
          </p:nvPr>
        </p:nvSpPr>
        <p:spPr>
          <a:xfrm>
            <a:off x="457200" y="274638"/>
            <a:ext cx="8229600" cy="1143000"/>
          </a:xfrm>
        </p:spPr>
        <p:txBody>
          <a:bodyPr>
            <a:normAutofit/>
          </a:bodyPr>
          <a:lstStyle/>
          <a:p>
            <a:r>
              <a:rPr lang="en-US" dirty="0"/>
              <a:t>The Clock May be Ticking…</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Episodic_tremor_and_slip</a:t>
            </a:r>
            <a:endParaRPr lang="en-US" sz="1600" dirty="0">
              <a:solidFill>
                <a:srgbClr val="800000"/>
              </a:solidFill>
            </a:endParaRPr>
          </a:p>
        </p:txBody>
      </p:sp>
      <p:pic>
        <p:nvPicPr>
          <p:cNvPr id="8" name="Picture 7" descr="Screen Shot 2013-11-13 at 10.12.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960" y="1600200"/>
            <a:ext cx="3736539" cy="2623362"/>
          </a:xfrm>
          <a:prstGeom prst="rect">
            <a:avLst/>
          </a:prstGeom>
        </p:spPr>
      </p:pic>
      <p:pic>
        <p:nvPicPr>
          <p:cNvPr id="10" name="Picture 9" descr="800px-Displacement_of_Albert_Head_GPS_Station,_Victoria,_British_Columbia,_2005-20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1401" y="4290016"/>
            <a:ext cx="3700958" cy="2405623"/>
          </a:xfrm>
          <a:prstGeom prst="rect">
            <a:avLst/>
          </a:prstGeom>
        </p:spPr>
      </p:pic>
    </p:spTree>
    <p:extLst>
      <p:ext uri="{BB962C8B-B14F-4D97-AF65-F5344CB8AC3E}">
        <p14:creationId xmlns:p14="http://schemas.microsoft.com/office/powerpoint/2010/main" val="4167763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Cascadia (Simulation)</a:t>
            </a:r>
            <a:br>
              <a:rPr lang="en-US" sz="1400" dirty="0"/>
            </a:br>
            <a:r>
              <a:rPr lang="en-US" sz="1400" dirty="0">
                <a:solidFill>
                  <a:srgbClr val="800000"/>
                </a:solidFill>
              </a:rPr>
              <a:t>http://</a:t>
            </a:r>
            <a:r>
              <a:rPr lang="en-US" sz="1400" dirty="0" err="1">
                <a:solidFill>
                  <a:srgbClr val="800000"/>
                </a:solidFill>
              </a:rPr>
              <a:t>serc.carleton.edu</a:t>
            </a:r>
            <a:r>
              <a:rPr lang="en-US" sz="1400" dirty="0">
                <a:solidFill>
                  <a:srgbClr val="800000"/>
                </a:solidFill>
              </a:rPr>
              <a:t>/</a:t>
            </a:r>
            <a:r>
              <a:rPr lang="en-US" sz="1400" dirty="0" err="1">
                <a:solidFill>
                  <a:srgbClr val="800000"/>
                </a:solidFill>
              </a:rPr>
              <a:t>NAGTWorkshops</a:t>
            </a:r>
            <a:r>
              <a:rPr lang="en-US" sz="1400" dirty="0">
                <a:solidFill>
                  <a:srgbClr val="800000"/>
                </a:solidFill>
              </a:rPr>
              <a:t>/hazards/visualizations/</a:t>
            </a:r>
            <a:r>
              <a:rPr lang="en-US" sz="1400" dirty="0" err="1">
                <a:solidFill>
                  <a:srgbClr val="800000"/>
                </a:solidFill>
              </a:rPr>
              <a:t>tsunami.html</a:t>
            </a:r>
            <a:endParaRPr lang="en-US" dirty="0">
              <a:solidFill>
                <a:srgbClr val="800000"/>
              </a:solidFill>
            </a:endParaRPr>
          </a:p>
        </p:txBody>
      </p:sp>
      <p:pic>
        <p:nvPicPr>
          <p:cNvPr id="4" name="Content Placeholder 3" descr="cascadia tsunami animation.gif"/>
          <p:cNvPicPr>
            <a:picLocks noGrp="1" noChangeAspect="1"/>
          </p:cNvPicPr>
          <p:nvPr>
            <p:ph idx="1"/>
          </p:nvPr>
        </p:nvPicPr>
        <p:blipFill>
          <a:blip r:embed="rId2">
            <a:extLst>
              <a:ext uri="{28A0092B-C50C-407E-A947-70E740481C1C}">
                <a14:useLocalDpi xmlns:a14="http://schemas.microsoft.com/office/drawing/2010/main" val="0"/>
              </a:ext>
            </a:extLst>
          </a:blip>
          <a:srcRect l="-6682" r="-6682"/>
          <a:stretch>
            <a:fillRect/>
          </a:stretch>
        </p:blipFill>
        <p:spPr/>
      </p:pic>
    </p:spTree>
    <p:extLst>
      <p:ext uri="{BB962C8B-B14F-4D97-AF65-F5344CB8AC3E}">
        <p14:creationId xmlns:p14="http://schemas.microsoft.com/office/powerpoint/2010/main" val="2520824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536895" y="762000"/>
            <a:ext cx="8012131" cy="685800"/>
          </a:xfrm>
        </p:spPr>
        <p:txBody>
          <a:bodyPr lIns="91440" tIns="45720" rIns="91440" bIns="45720" anchor="t">
            <a:normAutofit/>
          </a:bodyPr>
          <a:lstStyle/>
          <a:p>
            <a:r>
              <a:rPr lang="en-US" altLang="zh-TW" sz="1800" dirty="0">
                <a:solidFill>
                  <a:schemeClr val="tx1"/>
                </a:solidFill>
                <a:latin typeface="Arial" charset="0"/>
                <a:ea typeface="PMingLiU" charset="0"/>
                <a:cs typeface="PMingLiU" charset="0"/>
              </a:rPr>
              <a:t>Earthquake-Magnitude-Based Tsunami Warnings</a:t>
            </a:r>
            <a:br>
              <a:rPr lang="en-US" altLang="zh-TW" sz="1800" dirty="0">
                <a:solidFill>
                  <a:schemeClr val="tx1"/>
                </a:solidFill>
                <a:latin typeface="Arial" charset="0"/>
                <a:ea typeface="PMingLiU" charset="0"/>
                <a:cs typeface="PMingLiU" charset="0"/>
              </a:rPr>
            </a:br>
            <a:r>
              <a:rPr lang="en-US" altLang="zh-TW" sz="1800" dirty="0">
                <a:latin typeface="Arial" charset="0"/>
                <a:ea typeface="PMingLiU" charset="0"/>
                <a:cs typeface="PMingLiU" charset="0"/>
              </a:rPr>
              <a:t>DART: Deep ocean Assessment and Reporting of Tsunamis </a:t>
            </a:r>
            <a:r>
              <a:rPr lang="en-US" altLang="zh-TW" sz="1800" dirty="0">
                <a:solidFill>
                  <a:schemeClr val="tx1"/>
                </a:solidFill>
                <a:latin typeface="Arial" charset="0"/>
                <a:ea typeface="PMingLiU" charset="0"/>
                <a:cs typeface="PMingLiU" charset="0"/>
              </a:rPr>
              <a:t>(NOAA’s PTWC)</a:t>
            </a:r>
          </a:p>
        </p:txBody>
      </p:sp>
      <p:pic>
        <p:nvPicPr>
          <p:cNvPr id="14338"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 y="1676400"/>
            <a:ext cx="4835525" cy="3886200"/>
          </a:xfrm>
        </p:spPr>
      </p:pic>
      <p:sp>
        <p:nvSpPr>
          <p:cNvPr id="9220" name="Text Box 6"/>
          <p:cNvSpPr txBox="1">
            <a:spLocks noChangeArrowheads="1"/>
          </p:cNvSpPr>
          <p:nvPr/>
        </p:nvSpPr>
        <p:spPr bwMode="auto">
          <a:xfrm>
            <a:off x="381000" y="5657671"/>
            <a:ext cx="8763000" cy="1200329"/>
          </a:xfrm>
          <a:prstGeom prst="rect">
            <a:avLst/>
          </a:prstGeom>
          <a:noFill/>
          <a:ln w="9525">
            <a:noFill/>
            <a:miter lim="800000"/>
            <a:headEnd/>
            <a:tailEnd/>
          </a:ln>
        </p:spPr>
        <p:txBody>
          <a:bodyPr>
            <a:spAutoFit/>
          </a:bodyPr>
          <a:lstStyle/>
          <a:p>
            <a:pPr>
              <a:buFont typeface="Wingdings" pitchFamily="2" charset="2"/>
              <a:buNone/>
              <a:defRPr/>
            </a:pPr>
            <a:r>
              <a:rPr lang="en-US" altLang="zh-TW" sz="1800" dirty="0">
                <a:latin typeface="Arial Unicode MS" pitchFamily="34" charset="-128"/>
                <a:ea typeface="Arial Unicode MS" pitchFamily="34" charset="-128"/>
                <a:cs typeface="Arial Unicode MS" pitchFamily="34" charset="-128"/>
              </a:rPr>
              <a:t>Unfortunately, </a:t>
            </a:r>
          </a:p>
          <a:p>
            <a:pPr marL="457200" indent="-457200">
              <a:buFont typeface="Wingdings" pitchFamily="2" charset="2"/>
              <a:buAutoNum type="arabicPeriod"/>
              <a:defRPr/>
            </a:pPr>
            <a:r>
              <a:rPr lang="en-US" altLang="zh-TW" sz="1800" dirty="0">
                <a:latin typeface="Arial Unicode MS" pitchFamily="34" charset="-128"/>
                <a:ea typeface="Arial Unicode MS" pitchFamily="34" charset="-128"/>
                <a:cs typeface="Arial Unicode MS" pitchFamily="34" charset="-128"/>
              </a:rPr>
              <a:t>Earthquake magnitude is not a good indicator of a resulting tsunami;</a:t>
            </a:r>
          </a:p>
          <a:p>
            <a:pPr marL="457200" indent="-457200">
              <a:buFont typeface="Wingdings" pitchFamily="2" charset="2"/>
              <a:buAutoNum type="arabicPeriod"/>
              <a:defRPr/>
            </a:pPr>
            <a:r>
              <a:rPr lang="en-US" altLang="zh-TW" sz="1800" dirty="0">
                <a:latin typeface="Arial Unicode MS" pitchFamily="34" charset="-128"/>
                <a:ea typeface="Arial Unicode MS" pitchFamily="34" charset="-128"/>
                <a:cs typeface="Arial Unicode MS" pitchFamily="34" charset="-128"/>
              </a:rPr>
              <a:t>DART system has inherent delays of as long as 60 minutes</a:t>
            </a:r>
          </a:p>
          <a:p>
            <a:pPr marL="457200" indent="-457200">
              <a:buFont typeface="Wingdings" pitchFamily="2" charset="2"/>
              <a:buAutoNum type="arabicPeriod"/>
              <a:defRPr/>
            </a:pPr>
            <a:r>
              <a:rPr lang="en-US" altLang="zh-TW" sz="1800" dirty="0">
                <a:latin typeface="Arial Unicode MS" pitchFamily="34" charset="-128"/>
                <a:ea typeface="Arial Unicode MS" pitchFamily="34" charset="-128"/>
                <a:cs typeface="Arial Unicode MS" pitchFamily="34" charset="-128"/>
              </a:rPr>
              <a:t>Seismic </a:t>
            </a:r>
            <a:r>
              <a:rPr lang="en-US" altLang="zh-TW" sz="1800" dirty="0" err="1">
                <a:latin typeface="Arial Unicode MS" pitchFamily="34" charset="-128"/>
                <a:ea typeface="Arial Unicode MS" pitchFamily="34" charset="-128"/>
                <a:cs typeface="Arial Unicode MS" pitchFamily="34" charset="-128"/>
              </a:rPr>
              <a:t>Mww</a:t>
            </a:r>
            <a:r>
              <a:rPr lang="en-US" altLang="zh-TW" sz="1800" dirty="0">
                <a:latin typeface="Arial Unicode MS" pitchFamily="34" charset="-128"/>
                <a:ea typeface="Arial Unicode MS" pitchFamily="34" charset="-128"/>
                <a:cs typeface="Arial Unicode MS" pitchFamily="34" charset="-128"/>
              </a:rPr>
              <a:t> estimates require at 20 minutes or more from the W phase</a:t>
            </a:r>
          </a:p>
        </p:txBody>
      </p:sp>
      <p:sp>
        <p:nvSpPr>
          <p:cNvPr id="6" name="Rectangle 5"/>
          <p:cNvSpPr txBox="1">
            <a:spLocks noChangeArrowheads="1"/>
          </p:cNvSpPr>
          <p:nvPr/>
        </p:nvSpPr>
        <p:spPr bwMode="auto">
          <a:xfrm>
            <a:off x="1143000" y="152400"/>
            <a:ext cx="6781800" cy="609600"/>
          </a:xfrm>
          <a:prstGeom prst="rect">
            <a:avLst/>
          </a:prstGeom>
          <a:noFill/>
          <a:ln w="12700">
            <a:noFill/>
            <a:miter lim="800000"/>
            <a:headEnd/>
            <a:tailEnd/>
          </a:ln>
        </p:spPr>
        <p:txBody>
          <a:bodyPr/>
          <a:lstStyle/>
          <a:p>
            <a:pPr algn="ctr" eaLnBrk="0" hangingPunct="0">
              <a:defRPr/>
            </a:pPr>
            <a:r>
              <a:rPr lang="en-US" sz="2800" kern="0" dirty="0">
                <a:solidFill>
                  <a:srgbClr val="FF0000"/>
                </a:solidFill>
                <a:latin typeface="Helvetica Neue Light"/>
                <a:ea typeface="+mj-ea"/>
                <a:cs typeface="Helvetica Neue Light"/>
              </a:rPr>
              <a:t>Current Tsunami Warning System</a:t>
            </a:r>
          </a:p>
        </p:txBody>
      </p:sp>
      <p:pic>
        <p:nvPicPr>
          <p:cNvPr id="14341" name="Picture 5" descr="dart-buoy-newsy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463" y="1600200"/>
            <a:ext cx="3284537"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9473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846060-F9BC-FD44-954F-F2E7F10499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8788" y="1058630"/>
            <a:ext cx="2800787" cy="2095038"/>
          </a:xfrm>
          <a:prstGeom prst="rect">
            <a:avLst/>
          </a:prstGeom>
        </p:spPr>
      </p:pic>
      <p:sp>
        <p:nvSpPr>
          <p:cNvPr id="3" name="Rectangle 2">
            <a:extLst>
              <a:ext uri="{FF2B5EF4-FFF2-40B4-BE49-F238E27FC236}">
                <a16:creationId xmlns:a16="http://schemas.microsoft.com/office/drawing/2014/main" id="{55628322-0C4F-744F-8D94-13BC9404E85A}"/>
              </a:ext>
            </a:extLst>
          </p:cNvPr>
          <p:cNvSpPr/>
          <p:nvPr/>
        </p:nvSpPr>
        <p:spPr>
          <a:xfrm>
            <a:off x="238686" y="1058630"/>
            <a:ext cx="4572000" cy="738664"/>
          </a:xfrm>
          <a:prstGeom prst="rect">
            <a:avLst/>
          </a:prstGeom>
        </p:spPr>
        <p:txBody>
          <a:bodyPr>
            <a:spAutoFit/>
          </a:bodyPr>
          <a:lstStyle/>
          <a:p>
            <a:r>
              <a:rPr lang="en-US" sz="2100" dirty="0">
                <a:solidFill>
                  <a:srgbClr val="FF0000"/>
                </a:solidFill>
              </a:rPr>
              <a:t>Tsunami Early Warning</a:t>
            </a:r>
            <a:br>
              <a:rPr lang="en-US" sz="2100" dirty="0">
                <a:solidFill>
                  <a:srgbClr val="FF0000"/>
                </a:solidFill>
              </a:rPr>
            </a:br>
            <a:r>
              <a:rPr lang="en-US" sz="2100" dirty="0">
                <a:solidFill>
                  <a:srgbClr val="FF0000"/>
                </a:solidFill>
              </a:rPr>
              <a:t>Data Science, Simulators, Workshops</a:t>
            </a:r>
          </a:p>
        </p:txBody>
      </p:sp>
      <p:sp>
        <p:nvSpPr>
          <p:cNvPr id="4" name="TextBox 3">
            <a:extLst>
              <a:ext uri="{FF2B5EF4-FFF2-40B4-BE49-F238E27FC236}">
                <a16:creationId xmlns:a16="http://schemas.microsoft.com/office/drawing/2014/main" id="{C4C55BD3-C4BD-1B43-946F-9819B6A4AE17}"/>
              </a:ext>
            </a:extLst>
          </p:cNvPr>
          <p:cNvSpPr txBox="1"/>
          <p:nvPr/>
        </p:nvSpPr>
        <p:spPr>
          <a:xfrm>
            <a:off x="272303" y="1825439"/>
            <a:ext cx="4639235" cy="1338828"/>
          </a:xfrm>
          <a:prstGeom prst="rect">
            <a:avLst/>
          </a:prstGeom>
          <a:noFill/>
        </p:spPr>
        <p:txBody>
          <a:bodyPr wrap="square" rtlCol="0">
            <a:spAutoFit/>
          </a:bodyPr>
          <a:lstStyle/>
          <a:p>
            <a:r>
              <a:rPr lang="en-US" sz="1350" dirty="0">
                <a:solidFill>
                  <a:srgbClr val="071FFF"/>
                </a:solidFill>
              </a:rPr>
              <a:t>John B Rundle, David </a:t>
            </a:r>
            <a:r>
              <a:rPr lang="en-US" sz="1350" dirty="0" err="1">
                <a:solidFill>
                  <a:srgbClr val="071FFF"/>
                </a:solidFill>
              </a:rPr>
              <a:t>Grzan</a:t>
            </a:r>
            <a:r>
              <a:rPr lang="en-US" sz="1350" dirty="0">
                <a:solidFill>
                  <a:srgbClr val="071FFF"/>
                </a:solidFill>
              </a:rPr>
              <a:t>, John Wilson, Steve Ward, (UC),</a:t>
            </a:r>
          </a:p>
          <a:p>
            <a:r>
              <a:rPr lang="en-US" sz="1350" dirty="0">
                <a:solidFill>
                  <a:srgbClr val="071FFF"/>
                </a:solidFill>
              </a:rPr>
              <a:t>Andrea Donnellan, Tony Song, Attila </a:t>
            </a:r>
            <a:r>
              <a:rPr lang="en-US" sz="1350" dirty="0" err="1">
                <a:solidFill>
                  <a:srgbClr val="071FFF"/>
                </a:solidFill>
              </a:rPr>
              <a:t>Komjathy</a:t>
            </a:r>
            <a:r>
              <a:rPr lang="en-US" sz="1350" dirty="0">
                <a:solidFill>
                  <a:srgbClr val="071FFF"/>
                </a:solidFill>
              </a:rPr>
              <a:t>, Panagiotis </a:t>
            </a:r>
            <a:r>
              <a:rPr lang="en-US" sz="1350" dirty="0" err="1">
                <a:solidFill>
                  <a:srgbClr val="071FFF"/>
                </a:solidFill>
              </a:rPr>
              <a:t>Vergados</a:t>
            </a:r>
            <a:r>
              <a:rPr lang="en-US" sz="1350" dirty="0">
                <a:solidFill>
                  <a:srgbClr val="071FFF"/>
                </a:solidFill>
              </a:rPr>
              <a:t> (JPL), John </a:t>
            </a:r>
            <a:r>
              <a:rPr lang="en-US" sz="1350" dirty="0" err="1">
                <a:solidFill>
                  <a:srgbClr val="071FFF"/>
                </a:solidFill>
              </a:rPr>
              <a:t>Labrecque</a:t>
            </a:r>
            <a:r>
              <a:rPr lang="en-US" sz="1350" dirty="0">
                <a:solidFill>
                  <a:srgbClr val="071FFF"/>
                </a:solidFill>
              </a:rPr>
              <a:t> (UT), Yehuda Bock (UCSD), Tim Melbourne (CWU), and Yuichi Ono,  Shunichi </a:t>
            </a:r>
            <a:r>
              <a:rPr lang="en-US" sz="1350" dirty="0" err="1">
                <a:solidFill>
                  <a:srgbClr val="071FFF"/>
                </a:solidFill>
              </a:rPr>
              <a:t>Koshimura</a:t>
            </a:r>
            <a:r>
              <a:rPr lang="en-US" sz="1350" dirty="0">
                <a:solidFill>
                  <a:srgbClr val="071FFF"/>
                </a:solidFill>
              </a:rPr>
              <a:t>, </a:t>
            </a:r>
            <a:r>
              <a:rPr lang="en-US" sz="1350" dirty="0" err="1">
                <a:solidFill>
                  <a:srgbClr val="071FFF"/>
                </a:solidFill>
              </a:rPr>
              <a:t>Fumihiko</a:t>
            </a:r>
            <a:r>
              <a:rPr lang="en-US" sz="1350" dirty="0">
                <a:solidFill>
                  <a:srgbClr val="071FFF"/>
                </a:solidFill>
              </a:rPr>
              <a:t> Imamura, Takako Izumi (APRU-Tohoku U)</a:t>
            </a:r>
          </a:p>
          <a:p>
            <a:endParaRPr lang="en-US" sz="1350" dirty="0"/>
          </a:p>
        </p:txBody>
      </p:sp>
      <p:pic>
        <p:nvPicPr>
          <p:cNvPr id="5" name="Picture 4">
            <a:extLst>
              <a:ext uri="{FF2B5EF4-FFF2-40B4-BE49-F238E27FC236}">
                <a16:creationId xmlns:a16="http://schemas.microsoft.com/office/drawing/2014/main" id="{BD62E934-1B0C-AC4E-91EF-321C94BE00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155" y="3299319"/>
            <a:ext cx="4538383" cy="2552998"/>
          </a:xfrm>
          <a:prstGeom prst="rect">
            <a:avLst/>
          </a:prstGeom>
        </p:spPr>
      </p:pic>
      <p:pic>
        <p:nvPicPr>
          <p:cNvPr id="6" name="20110311_JapanAtJapan_DualPass_SongModel_color_Trimmed.mp4">
            <a:hlinkClick r:id="" action="ppaction://media"/>
            <a:extLst>
              <a:ext uri="{FF2B5EF4-FFF2-40B4-BE49-F238E27FC236}">
                <a16:creationId xmlns:a16="http://schemas.microsoft.com/office/drawing/2014/main" id="{A47EA73E-CF78-0642-B9D1-D4DF3D0128B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70494" y="3768621"/>
            <a:ext cx="3012141" cy="2259106"/>
          </a:xfrm>
          <a:prstGeom prst="rect">
            <a:avLst/>
          </a:prstGeom>
        </p:spPr>
      </p:pic>
      <p:sp>
        <p:nvSpPr>
          <p:cNvPr id="7" name="TextBox 3">
            <a:extLst>
              <a:ext uri="{FF2B5EF4-FFF2-40B4-BE49-F238E27FC236}">
                <a16:creationId xmlns:a16="http://schemas.microsoft.com/office/drawing/2014/main" id="{A432D6A4-D4AA-1946-A7C1-CB6EDA65F4AE}"/>
              </a:ext>
            </a:extLst>
          </p:cNvPr>
          <p:cNvSpPr txBox="1">
            <a:spLocks noChangeArrowheads="1"/>
          </p:cNvSpPr>
          <p:nvPr/>
        </p:nvSpPr>
        <p:spPr bwMode="auto">
          <a:xfrm>
            <a:off x="5412441" y="3185953"/>
            <a:ext cx="357019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900" b="1" dirty="0"/>
              <a:t>Ionospheric Response to Mw9.0 Tohoku Earthquake and Tsunami in Japan on March 11, 2011, </a:t>
            </a:r>
            <a:r>
              <a:rPr lang="en-US" sz="900" dirty="0" err="1"/>
              <a:t>A.Komjathy</a:t>
            </a:r>
            <a:r>
              <a:rPr lang="en-US" sz="900" dirty="0"/>
              <a:t>, </a:t>
            </a:r>
            <a:r>
              <a:rPr lang="en-US" sz="900" dirty="0" err="1"/>
              <a:t>D.A.Galvan</a:t>
            </a:r>
            <a:r>
              <a:rPr lang="en-US" sz="900" dirty="0"/>
              <a:t>, M.P Hickey, </a:t>
            </a:r>
            <a:r>
              <a:rPr lang="en-US" sz="900" dirty="0" err="1"/>
              <a:t>P.Stephens</a:t>
            </a:r>
            <a:r>
              <a:rPr lang="en-US" sz="900" dirty="0"/>
              <a:t>, Mark </a:t>
            </a:r>
            <a:r>
              <a:rPr lang="en-US" sz="900" dirty="0" err="1"/>
              <a:t>Butala</a:t>
            </a:r>
            <a:r>
              <a:rPr lang="en-US" sz="900" dirty="0"/>
              <a:t>, and </a:t>
            </a:r>
            <a:r>
              <a:rPr lang="en-US" sz="900" dirty="0" err="1"/>
              <a:t>A.Mannucci</a:t>
            </a:r>
            <a:r>
              <a:rPr lang="en-US" sz="900" dirty="0"/>
              <a:t>, (http://</a:t>
            </a:r>
            <a:r>
              <a:rPr lang="en-US" sz="900" dirty="0" err="1"/>
              <a:t>visibleearth.nasa.gov</a:t>
            </a:r>
            <a:r>
              <a:rPr lang="en-US" sz="900" dirty="0"/>
              <a:t>/</a:t>
            </a:r>
            <a:r>
              <a:rPr lang="en-US" sz="900" dirty="0" err="1"/>
              <a:t>view.php?id</a:t>
            </a:r>
            <a:r>
              <a:rPr lang="en-US" sz="900" dirty="0"/>
              <a:t>=77377)</a:t>
            </a:r>
          </a:p>
        </p:txBody>
      </p:sp>
      <p:sp>
        <p:nvSpPr>
          <p:cNvPr id="8" name="TextBox 7">
            <a:extLst>
              <a:ext uri="{FF2B5EF4-FFF2-40B4-BE49-F238E27FC236}">
                <a16:creationId xmlns:a16="http://schemas.microsoft.com/office/drawing/2014/main" id="{058FED8E-E63B-D045-ABBC-58A26C9A3086}"/>
              </a:ext>
            </a:extLst>
          </p:cNvPr>
          <p:cNvSpPr txBox="1"/>
          <p:nvPr/>
        </p:nvSpPr>
        <p:spPr>
          <a:xfrm>
            <a:off x="4810686" y="2310186"/>
            <a:ext cx="1563220" cy="253916"/>
          </a:xfrm>
          <a:prstGeom prst="rect">
            <a:avLst/>
          </a:prstGeom>
          <a:noFill/>
        </p:spPr>
        <p:txBody>
          <a:bodyPr wrap="square" rtlCol="0">
            <a:spAutoFit/>
          </a:bodyPr>
          <a:lstStyle/>
          <a:p>
            <a:pPr algn="r"/>
            <a:r>
              <a:rPr lang="en-US" sz="1050" dirty="0"/>
              <a:t>Courtesy Yang et al.</a:t>
            </a:r>
          </a:p>
        </p:txBody>
      </p:sp>
    </p:spTree>
    <p:extLst>
      <p:ext uri="{BB962C8B-B14F-4D97-AF65-F5344CB8AC3E}">
        <p14:creationId xmlns:p14="http://schemas.microsoft.com/office/powerpoint/2010/main" val="355834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5519" y="556830"/>
            <a:ext cx="4598507" cy="1143000"/>
          </a:xfrm>
        </p:spPr>
        <p:txBody>
          <a:bodyPr>
            <a:normAutofit fontScale="90000"/>
          </a:bodyPr>
          <a:lstStyle/>
          <a:p>
            <a:r>
              <a:rPr lang="en-US" dirty="0"/>
              <a:t>Global Tsunamis</a:t>
            </a:r>
            <a:br>
              <a:rPr lang="en-US" dirty="0"/>
            </a:br>
            <a:r>
              <a:rPr lang="en-US" sz="2700" dirty="0"/>
              <a:t>Summary Statistics, 1980-2008</a:t>
            </a:r>
            <a:br>
              <a:rPr lang="en-US" sz="2700" dirty="0"/>
            </a:br>
            <a:r>
              <a:rPr lang="en-US" sz="1600" dirty="0">
                <a:solidFill>
                  <a:srgbClr val="800000"/>
                </a:solidFill>
              </a:rPr>
              <a:t>http://</a:t>
            </a:r>
            <a:r>
              <a:rPr lang="en-US" sz="1600" dirty="0" err="1">
                <a:solidFill>
                  <a:srgbClr val="800000"/>
                </a:solidFill>
              </a:rPr>
              <a:t>www.preventionweb.net</a:t>
            </a:r>
            <a:r>
              <a:rPr lang="en-US" sz="1600" dirty="0">
                <a:solidFill>
                  <a:srgbClr val="800000"/>
                </a:solidFill>
              </a:rPr>
              <a:t>/</a:t>
            </a:r>
            <a:r>
              <a:rPr lang="en-US" sz="1600" dirty="0" err="1">
                <a:solidFill>
                  <a:srgbClr val="800000"/>
                </a:solidFill>
              </a:rPr>
              <a:t>english</a:t>
            </a:r>
            <a:r>
              <a:rPr lang="en-US" sz="1600" dirty="0">
                <a:solidFill>
                  <a:srgbClr val="800000"/>
                </a:solidFill>
              </a:rPr>
              <a:t>/hazards/statistics/?hid=71</a:t>
            </a:r>
            <a:endParaRPr lang="en-US" sz="1600" dirty="0"/>
          </a:p>
        </p:txBody>
      </p:sp>
      <p:pic>
        <p:nvPicPr>
          <p:cNvPr id="3" name="Content Placeholder 2" descr="Screen Shot 2014-01-04 at 12.49.09 PM.pn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910" b="-251"/>
          <a:stretch/>
        </p:blipFill>
        <p:spPr>
          <a:xfrm>
            <a:off x="264275" y="2346951"/>
            <a:ext cx="4655394" cy="2279199"/>
          </a:xfrm>
        </p:spPr>
      </p:pic>
      <p:pic>
        <p:nvPicPr>
          <p:cNvPr id="8" name="Content Placeholder 7" descr="Screen Shot 2014-01-04 at 12.49.17 PM.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329" r="-5603"/>
          <a:stretch/>
        </p:blipFill>
        <p:spPr>
          <a:xfrm>
            <a:off x="4919669" y="91546"/>
            <a:ext cx="4110184" cy="6766454"/>
          </a:xfrm>
        </p:spPr>
      </p:pic>
    </p:spTree>
    <p:extLst>
      <p:ext uri="{BB962C8B-B14F-4D97-AF65-F5344CB8AC3E}">
        <p14:creationId xmlns:p14="http://schemas.microsoft.com/office/powerpoint/2010/main" val="4165913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FBE2DED-9428-3B42-8CDA-1A7550CE1CF3}"/>
              </a:ext>
            </a:extLst>
          </p:cNvPr>
          <p:cNvPicPr>
            <a:picLocks noChangeAspect="1"/>
          </p:cNvPicPr>
          <p:nvPr/>
        </p:nvPicPr>
        <p:blipFill>
          <a:blip r:embed="rId6"/>
          <a:stretch>
            <a:fillRect/>
          </a:stretch>
        </p:blipFill>
        <p:spPr>
          <a:xfrm>
            <a:off x="-147564" y="880258"/>
            <a:ext cx="2579049" cy="1992902"/>
          </a:xfrm>
          <a:prstGeom prst="rect">
            <a:avLst/>
          </a:prstGeom>
        </p:spPr>
      </p:pic>
      <p:pic>
        <p:nvPicPr>
          <p:cNvPr id="4" name="inundation3">
            <a:hlinkClick r:id="" action="ppaction://media"/>
            <a:extLst>
              <a:ext uri="{FF2B5EF4-FFF2-40B4-BE49-F238E27FC236}">
                <a16:creationId xmlns:a16="http://schemas.microsoft.com/office/drawing/2014/main" id="{F4CF9B8F-5C7E-504F-9B3D-AF8D440C149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76408" y="969530"/>
            <a:ext cx="4206240" cy="3154680"/>
          </a:xfrm>
          <a:prstGeom prst="rect">
            <a:avLst/>
          </a:prstGeom>
        </p:spPr>
      </p:pic>
      <p:grpSp>
        <p:nvGrpSpPr>
          <p:cNvPr id="10" name="Group 9">
            <a:extLst>
              <a:ext uri="{FF2B5EF4-FFF2-40B4-BE49-F238E27FC236}">
                <a16:creationId xmlns:a16="http://schemas.microsoft.com/office/drawing/2014/main" id="{019F407D-487C-3244-9D42-9B9D2955F2C2}"/>
              </a:ext>
            </a:extLst>
          </p:cNvPr>
          <p:cNvGrpSpPr/>
          <p:nvPr/>
        </p:nvGrpSpPr>
        <p:grpSpPr>
          <a:xfrm>
            <a:off x="5130838" y="3747275"/>
            <a:ext cx="3637616" cy="2104305"/>
            <a:chOff x="6661497" y="3853367"/>
            <a:chExt cx="4850155" cy="2805740"/>
          </a:xfrm>
        </p:grpSpPr>
        <p:pic>
          <p:nvPicPr>
            <p:cNvPr id="7" name="BasinWideFullgreen">
              <a:hlinkClick r:id="" action="ppaction://media"/>
              <a:extLst>
                <a:ext uri="{FF2B5EF4-FFF2-40B4-BE49-F238E27FC236}">
                  <a16:creationId xmlns:a16="http://schemas.microsoft.com/office/drawing/2014/main" id="{27113C72-1284-F34E-BC43-CD749839EB9C}"/>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759042" y="4034094"/>
              <a:ext cx="4643954" cy="2612224"/>
            </a:xfrm>
            <a:prstGeom prst="rect">
              <a:avLst/>
            </a:prstGeom>
          </p:spPr>
        </p:pic>
        <p:sp>
          <p:nvSpPr>
            <p:cNvPr id="8" name="Rectangle 7">
              <a:extLst>
                <a:ext uri="{FF2B5EF4-FFF2-40B4-BE49-F238E27FC236}">
                  <a16:creationId xmlns:a16="http://schemas.microsoft.com/office/drawing/2014/main" id="{84DDB89F-2837-274E-98BD-A70E06CB93C4}"/>
                </a:ext>
              </a:extLst>
            </p:cNvPr>
            <p:cNvSpPr/>
            <p:nvPr/>
          </p:nvSpPr>
          <p:spPr>
            <a:xfrm>
              <a:off x="11270253" y="3871840"/>
              <a:ext cx="241399" cy="2787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2C65831B-957F-5944-9DCC-A5D4328ABDAE}"/>
                </a:ext>
              </a:extLst>
            </p:cNvPr>
            <p:cNvSpPr/>
            <p:nvPr/>
          </p:nvSpPr>
          <p:spPr>
            <a:xfrm>
              <a:off x="6661497" y="3853367"/>
              <a:ext cx="241399" cy="2787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9" name="TextBox 8">
            <a:extLst>
              <a:ext uri="{FF2B5EF4-FFF2-40B4-BE49-F238E27FC236}">
                <a16:creationId xmlns:a16="http://schemas.microsoft.com/office/drawing/2014/main" id="{AA71B931-3BB3-F543-9BD5-94B83EAF5EC0}"/>
              </a:ext>
            </a:extLst>
          </p:cNvPr>
          <p:cNvSpPr txBox="1"/>
          <p:nvPr/>
        </p:nvSpPr>
        <p:spPr>
          <a:xfrm>
            <a:off x="3519768" y="890506"/>
            <a:ext cx="5254438" cy="646331"/>
          </a:xfrm>
          <a:prstGeom prst="rect">
            <a:avLst/>
          </a:prstGeom>
          <a:noFill/>
        </p:spPr>
        <p:txBody>
          <a:bodyPr wrap="square" rtlCol="0">
            <a:spAutoFit/>
          </a:bodyPr>
          <a:lstStyle/>
          <a:p>
            <a:pPr algn="r"/>
            <a:r>
              <a:rPr lang="en-US" dirty="0">
                <a:solidFill>
                  <a:srgbClr val="FF0000"/>
                </a:solidFill>
              </a:rPr>
              <a:t>Building a Coupled Earthquake-Tsunami-TEC Simulator in a Parallel HPC Environment  </a:t>
            </a:r>
          </a:p>
        </p:txBody>
      </p:sp>
      <p:pic>
        <p:nvPicPr>
          <p:cNvPr id="3" name="Picture 2">
            <a:extLst>
              <a:ext uri="{FF2B5EF4-FFF2-40B4-BE49-F238E27FC236}">
                <a16:creationId xmlns:a16="http://schemas.microsoft.com/office/drawing/2014/main" id="{B2ACF419-94EC-8F4D-92C4-7AD0624BF5D8}"/>
              </a:ext>
            </a:extLst>
          </p:cNvPr>
          <p:cNvPicPr>
            <a:picLocks noChangeAspect="1"/>
          </p:cNvPicPr>
          <p:nvPr/>
        </p:nvPicPr>
        <p:blipFill rotWithShape="1">
          <a:blip r:embed="rId9"/>
          <a:srcRect l="10027" r="11266"/>
          <a:stretch/>
        </p:blipFill>
        <p:spPr>
          <a:xfrm>
            <a:off x="471942" y="3942854"/>
            <a:ext cx="1724606" cy="1734908"/>
          </a:xfrm>
          <a:prstGeom prst="rect">
            <a:avLst/>
          </a:prstGeom>
        </p:spPr>
      </p:pic>
      <p:sp>
        <p:nvSpPr>
          <p:cNvPr id="5" name="TextBox 4">
            <a:extLst>
              <a:ext uri="{FF2B5EF4-FFF2-40B4-BE49-F238E27FC236}">
                <a16:creationId xmlns:a16="http://schemas.microsoft.com/office/drawing/2014/main" id="{2880B973-7051-AA4B-B57F-3BC2D35CEC91}"/>
              </a:ext>
            </a:extLst>
          </p:cNvPr>
          <p:cNvSpPr txBox="1"/>
          <p:nvPr/>
        </p:nvSpPr>
        <p:spPr>
          <a:xfrm>
            <a:off x="2319619" y="2148910"/>
            <a:ext cx="2483537" cy="415498"/>
          </a:xfrm>
          <a:prstGeom prst="rect">
            <a:avLst/>
          </a:prstGeom>
          <a:noFill/>
        </p:spPr>
        <p:txBody>
          <a:bodyPr wrap="square" rtlCol="0">
            <a:spAutoFit/>
          </a:bodyPr>
          <a:lstStyle/>
          <a:p>
            <a:pPr algn="ctr"/>
            <a:r>
              <a:rPr lang="en-US" sz="1050" b="1" dirty="0"/>
              <a:t>Simulations by David </a:t>
            </a:r>
            <a:r>
              <a:rPr lang="en-US" sz="1050" b="1" dirty="0" err="1"/>
              <a:t>Grzan</a:t>
            </a:r>
            <a:r>
              <a:rPr lang="en-US" sz="1050" b="1" dirty="0"/>
              <a:t> and John Wilson with help from Steve Ward</a:t>
            </a:r>
          </a:p>
        </p:txBody>
      </p:sp>
      <p:pic>
        <p:nvPicPr>
          <p:cNvPr id="6" name="Picture 5">
            <a:extLst>
              <a:ext uri="{FF2B5EF4-FFF2-40B4-BE49-F238E27FC236}">
                <a16:creationId xmlns:a16="http://schemas.microsoft.com/office/drawing/2014/main" id="{41140EC5-0E55-054C-A7B6-592C1E1A1C7B}"/>
              </a:ext>
            </a:extLst>
          </p:cNvPr>
          <p:cNvPicPr>
            <a:picLocks noChangeAspect="1"/>
          </p:cNvPicPr>
          <p:nvPr/>
        </p:nvPicPr>
        <p:blipFill>
          <a:blip r:embed="rId10"/>
          <a:stretch>
            <a:fillRect/>
          </a:stretch>
        </p:blipFill>
        <p:spPr>
          <a:xfrm>
            <a:off x="2233435" y="2535358"/>
            <a:ext cx="2569721" cy="1714500"/>
          </a:xfrm>
          <a:prstGeom prst="rect">
            <a:avLst/>
          </a:prstGeom>
        </p:spPr>
      </p:pic>
      <p:sp>
        <p:nvSpPr>
          <p:cNvPr id="16" name="TextBox 15">
            <a:extLst>
              <a:ext uri="{FF2B5EF4-FFF2-40B4-BE49-F238E27FC236}">
                <a16:creationId xmlns:a16="http://schemas.microsoft.com/office/drawing/2014/main" id="{1B7962A9-2034-CE41-9E62-A9C2929E6D14}"/>
              </a:ext>
            </a:extLst>
          </p:cNvPr>
          <p:cNvSpPr txBox="1"/>
          <p:nvPr/>
        </p:nvSpPr>
        <p:spPr>
          <a:xfrm>
            <a:off x="3518295" y="2528662"/>
            <a:ext cx="937932" cy="276999"/>
          </a:xfrm>
          <a:prstGeom prst="rect">
            <a:avLst/>
          </a:prstGeom>
          <a:noFill/>
        </p:spPr>
        <p:txBody>
          <a:bodyPr wrap="square" rtlCol="0">
            <a:spAutoFit/>
          </a:bodyPr>
          <a:lstStyle/>
          <a:p>
            <a:pPr algn="r"/>
            <a:r>
              <a:rPr lang="en-US" sz="1200" dirty="0"/>
              <a:t>Verification</a:t>
            </a:r>
          </a:p>
        </p:txBody>
      </p:sp>
      <p:sp>
        <p:nvSpPr>
          <p:cNvPr id="17" name="TextBox 16">
            <a:extLst>
              <a:ext uri="{FF2B5EF4-FFF2-40B4-BE49-F238E27FC236}">
                <a16:creationId xmlns:a16="http://schemas.microsoft.com/office/drawing/2014/main" id="{330B4D92-636A-3A4C-A817-673E56AD48E8}"/>
              </a:ext>
            </a:extLst>
          </p:cNvPr>
          <p:cNvSpPr txBox="1"/>
          <p:nvPr/>
        </p:nvSpPr>
        <p:spPr>
          <a:xfrm>
            <a:off x="2383107" y="4330559"/>
            <a:ext cx="2345297" cy="1223412"/>
          </a:xfrm>
          <a:prstGeom prst="rect">
            <a:avLst/>
          </a:prstGeom>
          <a:noFill/>
        </p:spPr>
        <p:txBody>
          <a:bodyPr wrap="square" rtlCol="0">
            <a:spAutoFit/>
          </a:bodyPr>
          <a:lstStyle/>
          <a:p>
            <a:pPr algn="just"/>
            <a:r>
              <a:rPr lang="en-US" sz="1050" dirty="0"/>
              <a:t>TS can easily compute coastal runup and inundation, unlike purely hydrodynamic models.  We verify results of the simulations with buoy data and runup data.  As part of the simulation, we conserve mass, momentum and energy.</a:t>
            </a:r>
          </a:p>
        </p:txBody>
      </p:sp>
      <p:sp>
        <p:nvSpPr>
          <p:cNvPr id="18" name="TextBox 17">
            <a:extLst>
              <a:ext uri="{FF2B5EF4-FFF2-40B4-BE49-F238E27FC236}">
                <a16:creationId xmlns:a16="http://schemas.microsoft.com/office/drawing/2014/main" id="{9A5ED420-B642-A64F-8B80-90F44573253B}"/>
              </a:ext>
            </a:extLst>
          </p:cNvPr>
          <p:cNvSpPr txBox="1"/>
          <p:nvPr/>
        </p:nvSpPr>
        <p:spPr>
          <a:xfrm>
            <a:off x="3627282" y="3617131"/>
            <a:ext cx="856973" cy="646331"/>
          </a:xfrm>
          <a:prstGeom prst="rect">
            <a:avLst/>
          </a:prstGeom>
          <a:noFill/>
        </p:spPr>
        <p:txBody>
          <a:bodyPr wrap="square" rtlCol="0">
            <a:spAutoFit/>
          </a:bodyPr>
          <a:lstStyle/>
          <a:p>
            <a:pPr algn="r"/>
            <a:r>
              <a:rPr lang="en-US" sz="900" dirty="0"/>
              <a:t>Red: TS</a:t>
            </a:r>
          </a:p>
          <a:p>
            <a:pPr algn="r"/>
            <a:r>
              <a:rPr lang="en-US" sz="900" dirty="0"/>
              <a:t>Green: ROMS*</a:t>
            </a:r>
          </a:p>
          <a:p>
            <a:pPr algn="r"/>
            <a:r>
              <a:rPr lang="en-US" sz="900" dirty="0"/>
              <a:t>Blue: Data</a:t>
            </a:r>
          </a:p>
        </p:txBody>
      </p:sp>
      <p:sp>
        <p:nvSpPr>
          <p:cNvPr id="19" name="TextBox 18">
            <a:extLst>
              <a:ext uri="{FF2B5EF4-FFF2-40B4-BE49-F238E27FC236}">
                <a16:creationId xmlns:a16="http://schemas.microsoft.com/office/drawing/2014/main" id="{1E509C62-2FA7-F843-BF1F-C3E858EF5A5C}"/>
              </a:ext>
            </a:extLst>
          </p:cNvPr>
          <p:cNvSpPr txBox="1"/>
          <p:nvPr/>
        </p:nvSpPr>
        <p:spPr>
          <a:xfrm>
            <a:off x="2475738" y="5389880"/>
            <a:ext cx="2091690" cy="369332"/>
          </a:xfrm>
          <a:prstGeom prst="rect">
            <a:avLst/>
          </a:prstGeom>
          <a:noFill/>
        </p:spPr>
        <p:txBody>
          <a:bodyPr wrap="square" rtlCol="0">
            <a:spAutoFit/>
          </a:bodyPr>
          <a:lstStyle/>
          <a:p>
            <a:pPr algn="ctr"/>
            <a:r>
              <a:rPr lang="en-US" sz="900" dirty="0"/>
              <a:t>*ROMS: Regional Ocean Modeling System (Finite Difference) </a:t>
            </a:r>
          </a:p>
        </p:txBody>
      </p:sp>
      <p:sp>
        <p:nvSpPr>
          <p:cNvPr id="20" name="TextBox 19">
            <a:extLst>
              <a:ext uri="{FF2B5EF4-FFF2-40B4-BE49-F238E27FC236}">
                <a16:creationId xmlns:a16="http://schemas.microsoft.com/office/drawing/2014/main" id="{69E89E16-22E9-9C4E-8A67-5B63AF95A6B8}"/>
              </a:ext>
            </a:extLst>
          </p:cNvPr>
          <p:cNvSpPr txBox="1"/>
          <p:nvPr/>
        </p:nvSpPr>
        <p:spPr>
          <a:xfrm rot="16200000">
            <a:off x="-361935" y="4658619"/>
            <a:ext cx="1351430" cy="300082"/>
          </a:xfrm>
          <a:prstGeom prst="rect">
            <a:avLst/>
          </a:prstGeom>
          <a:noFill/>
        </p:spPr>
        <p:txBody>
          <a:bodyPr wrap="square" rtlCol="0">
            <a:spAutoFit/>
          </a:bodyPr>
          <a:lstStyle/>
          <a:p>
            <a:pPr algn="ctr"/>
            <a:r>
              <a:rPr lang="en-US" sz="1350" dirty="0"/>
              <a:t>Basic Method</a:t>
            </a:r>
          </a:p>
        </p:txBody>
      </p:sp>
      <p:sp>
        <p:nvSpPr>
          <p:cNvPr id="11" name="TextBox 10">
            <a:extLst>
              <a:ext uri="{FF2B5EF4-FFF2-40B4-BE49-F238E27FC236}">
                <a16:creationId xmlns:a16="http://schemas.microsoft.com/office/drawing/2014/main" id="{BF8BD69B-AD72-F343-9339-5EB6050D1101}"/>
              </a:ext>
            </a:extLst>
          </p:cNvPr>
          <p:cNvSpPr txBox="1"/>
          <p:nvPr/>
        </p:nvSpPr>
        <p:spPr>
          <a:xfrm>
            <a:off x="122346" y="2629753"/>
            <a:ext cx="2153714" cy="1223412"/>
          </a:xfrm>
          <a:prstGeom prst="rect">
            <a:avLst/>
          </a:prstGeom>
          <a:noFill/>
        </p:spPr>
        <p:txBody>
          <a:bodyPr wrap="square" rtlCol="0">
            <a:spAutoFit/>
          </a:bodyPr>
          <a:lstStyle/>
          <a:p>
            <a:pPr algn="just"/>
            <a:r>
              <a:rPr lang="en-US" sz="1050" dirty="0"/>
              <a:t>Tsunami Squares was originally proposed by Steve Ward to model a variety of mass transfer phenomena.  It is a central component of our integrated earthquake-tsunami-TID simulator technology (under development).</a:t>
            </a:r>
          </a:p>
        </p:txBody>
      </p:sp>
      <p:sp>
        <p:nvSpPr>
          <p:cNvPr id="14" name="TextBox 13">
            <a:extLst>
              <a:ext uri="{FF2B5EF4-FFF2-40B4-BE49-F238E27FC236}">
                <a16:creationId xmlns:a16="http://schemas.microsoft.com/office/drawing/2014/main" id="{C10CB9AF-06CB-E64A-931F-1F01EB4B5D6F}"/>
              </a:ext>
            </a:extLst>
          </p:cNvPr>
          <p:cNvSpPr txBox="1"/>
          <p:nvPr/>
        </p:nvSpPr>
        <p:spPr>
          <a:xfrm>
            <a:off x="2571749" y="1437553"/>
            <a:ext cx="2462249" cy="738664"/>
          </a:xfrm>
          <a:prstGeom prst="rect">
            <a:avLst/>
          </a:prstGeom>
          <a:noFill/>
        </p:spPr>
        <p:txBody>
          <a:bodyPr wrap="square" rtlCol="0">
            <a:spAutoFit/>
          </a:bodyPr>
          <a:lstStyle/>
          <a:p>
            <a:r>
              <a:rPr lang="en-US" sz="1050" dirty="0"/>
              <a:t>At left we show TEC perturbations computed by  the JPL group driven by waves from a Tsunami Squares  simulation</a:t>
            </a:r>
          </a:p>
        </p:txBody>
      </p:sp>
      <p:sp>
        <p:nvSpPr>
          <p:cNvPr id="15" name="Left Arrow 14">
            <a:extLst>
              <a:ext uri="{FF2B5EF4-FFF2-40B4-BE49-F238E27FC236}">
                <a16:creationId xmlns:a16="http://schemas.microsoft.com/office/drawing/2014/main" id="{8D183A9B-24D2-D042-B155-DE9CF70AF9C4}"/>
              </a:ext>
            </a:extLst>
          </p:cNvPr>
          <p:cNvSpPr/>
          <p:nvPr/>
        </p:nvSpPr>
        <p:spPr>
          <a:xfrm>
            <a:off x="2297381" y="1543050"/>
            <a:ext cx="236268" cy="363474"/>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370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video>
              <p:cMediaNode vol="80000">
                <p:cTn id="8" repeatCount="indefinite" fill="hold" display="0">
                  <p:stCondLst>
                    <p:cond delay="indefinite"/>
                  </p:stCondLst>
                </p:cTn>
                <p:tgtEl>
                  <p:spTgt spid="4"/>
                </p:tgtEl>
              </p:cMediaNode>
            </p:vide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solidFill>
                  <a:srgbClr val="FF0000"/>
                </a:solidFill>
              </a:rPr>
              <a:t>First GNSS GTEWs Workshop</a:t>
            </a:r>
            <a:br>
              <a:rPr lang="en-US" dirty="0">
                <a:solidFill>
                  <a:srgbClr val="FF0000"/>
                </a:solidFill>
              </a:rPr>
            </a:br>
            <a:r>
              <a:rPr lang="en-US" sz="2400" dirty="0">
                <a:solidFill>
                  <a:srgbClr val="071FFF"/>
                </a:solidFill>
              </a:rPr>
              <a:t>Held July 25-28, 2017 </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09543" y="2236702"/>
            <a:ext cx="3194689" cy="3563900"/>
          </a:xfrm>
        </p:spPr>
      </p:pic>
      <p:sp>
        <p:nvSpPr>
          <p:cNvPr id="2" name="TextBox 1">
            <a:extLst>
              <a:ext uri="{FF2B5EF4-FFF2-40B4-BE49-F238E27FC236}">
                <a16:creationId xmlns:a16="http://schemas.microsoft.com/office/drawing/2014/main" id="{9773EA4E-9046-234B-9222-E4CD4241702C}"/>
              </a:ext>
            </a:extLst>
          </p:cNvPr>
          <p:cNvSpPr txBox="1"/>
          <p:nvPr/>
        </p:nvSpPr>
        <p:spPr>
          <a:xfrm>
            <a:off x="348019" y="2194626"/>
            <a:ext cx="4503761" cy="1384995"/>
          </a:xfrm>
          <a:prstGeom prst="rect">
            <a:avLst/>
          </a:prstGeom>
          <a:noFill/>
        </p:spPr>
        <p:txBody>
          <a:bodyPr wrap="square" rtlCol="0">
            <a:spAutoFit/>
          </a:bodyPr>
          <a:lstStyle/>
          <a:p>
            <a:pPr algn="ctr"/>
            <a:r>
              <a:rPr lang="en-US" sz="1200" dirty="0"/>
              <a:t>We pursue the goals of the UN Conference on Disaster Risk Reduction Sendai (2015) Framework for action, focusing on the seven targets for risk reduction outlined there, particularly Target g:</a:t>
            </a:r>
          </a:p>
          <a:p>
            <a:endParaRPr lang="en-US" sz="1200" dirty="0"/>
          </a:p>
          <a:p>
            <a:pPr algn="ctr"/>
            <a:r>
              <a:rPr lang="en-US" sz="1200" i="1" dirty="0">
                <a:solidFill>
                  <a:srgbClr val="071FFF"/>
                </a:solidFill>
              </a:rPr>
              <a:t>Substantially increase the availability of and access to multi-hazard early warning systems and disaster risk information and assessments to the people by 2030</a:t>
            </a:r>
          </a:p>
        </p:txBody>
      </p:sp>
      <p:sp>
        <p:nvSpPr>
          <p:cNvPr id="3" name="TextBox 2">
            <a:extLst>
              <a:ext uri="{FF2B5EF4-FFF2-40B4-BE49-F238E27FC236}">
                <a16:creationId xmlns:a16="http://schemas.microsoft.com/office/drawing/2014/main" id="{ED64A065-C8D0-9E46-BDEC-3E2855FC843B}"/>
              </a:ext>
            </a:extLst>
          </p:cNvPr>
          <p:cNvSpPr txBox="1"/>
          <p:nvPr/>
        </p:nvSpPr>
        <p:spPr>
          <a:xfrm>
            <a:off x="355696" y="3751207"/>
            <a:ext cx="4496084" cy="2123658"/>
          </a:xfrm>
          <a:prstGeom prst="rect">
            <a:avLst/>
          </a:prstGeom>
          <a:noFill/>
        </p:spPr>
        <p:txBody>
          <a:bodyPr wrap="square" rtlCol="0">
            <a:spAutoFit/>
          </a:bodyPr>
          <a:lstStyle/>
          <a:p>
            <a:pPr algn="ctr"/>
            <a:r>
              <a:rPr lang="en-US" sz="1200" dirty="0">
                <a:solidFill>
                  <a:srgbClr val="FF0000"/>
                </a:solidFill>
              </a:rPr>
              <a:t>First Workshop </a:t>
            </a:r>
            <a:r>
              <a:rPr lang="en-US" sz="1200" dirty="0"/>
              <a:t>was jointly organized with the APRU </a:t>
            </a:r>
            <a:r>
              <a:rPr lang="en-US" sz="1200" dirty="0" err="1"/>
              <a:t>Multihazards</a:t>
            </a:r>
            <a:r>
              <a:rPr lang="en-US" sz="1200" dirty="0"/>
              <a:t> Hub at Tohoku U., Sendai, Japan, funded by NASA.  It was focused on developing a </a:t>
            </a:r>
            <a:r>
              <a:rPr lang="en-US" sz="1200" dirty="0">
                <a:solidFill>
                  <a:srgbClr val="071FFF"/>
                </a:solidFill>
              </a:rPr>
              <a:t>science plan</a:t>
            </a:r>
            <a:r>
              <a:rPr lang="en-US" sz="1200" dirty="0"/>
              <a:t> for a GNSS TEWS system.  </a:t>
            </a:r>
          </a:p>
          <a:p>
            <a:pPr algn="ctr"/>
            <a:r>
              <a:rPr lang="en-US" sz="1200" dirty="0"/>
              <a:t>Workshop report available at:</a:t>
            </a:r>
          </a:p>
          <a:p>
            <a:pPr algn="ctr"/>
            <a:endParaRPr lang="en-US" sz="1200" dirty="0"/>
          </a:p>
          <a:p>
            <a:pPr algn="ctr"/>
            <a:r>
              <a:rPr lang="en-US" sz="1200" dirty="0">
                <a:hlinkClick r:id="rId3"/>
              </a:rPr>
              <a:t>https://</a:t>
            </a:r>
            <a:r>
              <a:rPr lang="en-US" sz="1200" dirty="0" err="1">
                <a:hlinkClick r:id="rId3"/>
              </a:rPr>
              <a:t>apru.org</a:t>
            </a:r>
            <a:r>
              <a:rPr lang="en-US" sz="1200" dirty="0">
                <a:hlinkClick r:id="rId3"/>
              </a:rPr>
              <a:t>/</a:t>
            </a:r>
            <a:r>
              <a:rPr lang="en-US" sz="1200" dirty="0" err="1">
                <a:hlinkClick r:id="rId3"/>
              </a:rPr>
              <a:t>gnss</a:t>
            </a:r>
            <a:r>
              <a:rPr lang="en-US" sz="1200" dirty="0">
                <a:hlinkClick r:id="rId3"/>
              </a:rPr>
              <a:t>-tsunami-early-warning-system-report/</a:t>
            </a:r>
            <a:endParaRPr lang="en-US" sz="1200" dirty="0"/>
          </a:p>
          <a:p>
            <a:pPr algn="ctr"/>
            <a:endParaRPr lang="en-US" sz="1200" dirty="0"/>
          </a:p>
          <a:p>
            <a:pPr algn="ctr"/>
            <a:r>
              <a:rPr lang="en-US" sz="1200" dirty="0">
                <a:solidFill>
                  <a:srgbClr val="FF0000"/>
                </a:solidFill>
              </a:rPr>
              <a:t>Second workshop</a:t>
            </a:r>
            <a:r>
              <a:rPr lang="en-US" sz="1200" dirty="0"/>
              <a:t> to be hosted by the APRU </a:t>
            </a:r>
            <a:r>
              <a:rPr lang="en-US" sz="1200" dirty="0" err="1"/>
              <a:t>Multihazards</a:t>
            </a:r>
            <a:r>
              <a:rPr lang="en-US" sz="1200" dirty="0"/>
              <a:t> Hub</a:t>
            </a:r>
          </a:p>
          <a:p>
            <a:pPr algn="ctr"/>
            <a:r>
              <a:rPr lang="en-US" sz="1200" dirty="0"/>
              <a:t>during June 1-5, 2020</a:t>
            </a:r>
          </a:p>
          <a:p>
            <a:pPr algn="ctr"/>
            <a:endParaRPr lang="en-US" sz="1200" dirty="0"/>
          </a:p>
          <a:p>
            <a:pPr algn="ctr"/>
            <a:r>
              <a:rPr lang="en-US" sz="1200" dirty="0"/>
              <a:t>To focus on developing a GNSS TEWS </a:t>
            </a:r>
            <a:r>
              <a:rPr lang="en-US" sz="1200" dirty="0">
                <a:solidFill>
                  <a:srgbClr val="071FFF"/>
                </a:solidFill>
              </a:rPr>
              <a:t>implementation plan</a:t>
            </a:r>
          </a:p>
        </p:txBody>
      </p:sp>
    </p:spTree>
    <p:extLst>
      <p:ext uri="{BB962C8B-B14F-4D97-AF65-F5344CB8AC3E}">
        <p14:creationId xmlns:p14="http://schemas.microsoft.com/office/powerpoint/2010/main" val="1048755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Tsunamis: General Facts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/wiki/Tsunami</a:t>
            </a:r>
          </a:p>
        </p:txBody>
      </p:sp>
      <p:sp>
        <p:nvSpPr>
          <p:cNvPr id="6" name="Content Placeholder 5"/>
          <p:cNvSpPr>
            <a:spLocks noGrp="1"/>
          </p:cNvSpPr>
          <p:nvPr>
            <p:ph idx="1"/>
          </p:nvPr>
        </p:nvSpPr>
        <p:spPr/>
        <p:txBody>
          <a:bodyPr>
            <a:normAutofit fontScale="85000" lnSpcReduction="10000"/>
          </a:bodyPr>
          <a:lstStyle/>
          <a:p>
            <a:r>
              <a:rPr lang="en-US" dirty="0"/>
              <a:t>“Tsunami = Japanese for “Harbor Wave”</a:t>
            </a:r>
          </a:p>
          <a:p>
            <a:r>
              <a:rPr lang="en-US" dirty="0"/>
              <a:t>About 80% of tsunamis occur in the Pacific Ocean, but they are possible wherever there are large bodies of water, including lakes. </a:t>
            </a:r>
          </a:p>
          <a:p>
            <a:r>
              <a:rPr lang="en-US" dirty="0"/>
              <a:t>They are caused by earthquakes, landslides, volcanic explosions, glacier </a:t>
            </a:r>
            <a:r>
              <a:rPr lang="en-US" dirty="0" err="1"/>
              <a:t>calvings</a:t>
            </a:r>
            <a:r>
              <a:rPr lang="en-US" dirty="0"/>
              <a:t>, and bolides.</a:t>
            </a:r>
          </a:p>
          <a:p>
            <a:r>
              <a:rPr lang="en-US" dirty="0"/>
              <a:t>Tsunamis cause damage by two mechanisms:</a:t>
            </a:r>
          </a:p>
          <a:p>
            <a:pPr lvl="1"/>
            <a:r>
              <a:rPr lang="en-US" sz="1900" dirty="0">
                <a:solidFill>
                  <a:srgbClr val="800000"/>
                </a:solidFill>
              </a:rPr>
              <a:t>The smashing force of a wall of water travelling at high speed</a:t>
            </a:r>
          </a:p>
          <a:p>
            <a:pPr lvl="1"/>
            <a:r>
              <a:rPr lang="en-US" sz="1900" dirty="0">
                <a:solidFill>
                  <a:srgbClr val="800000"/>
                </a:solidFill>
              </a:rPr>
              <a:t>And the destructive power of a large volume of water draining off the land and carrying a large amount of debris with it, even with waves that do not look large.”</a:t>
            </a:r>
          </a:p>
          <a:p>
            <a:r>
              <a:rPr lang="en-US" dirty="0"/>
              <a:t>In the March 11, 2011 tsunami, victims died from “sandblasting”, being battered to death by water-borne debris, drowning, and hyperthermia</a:t>
            </a:r>
          </a:p>
          <a:p>
            <a:endParaRPr lang="en-US" dirty="0"/>
          </a:p>
          <a:p>
            <a:endParaRPr lang="en-US" dirty="0"/>
          </a:p>
        </p:txBody>
      </p:sp>
    </p:spTree>
    <p:extLst>
      <p:ext uri="{BB962C8B-B14F-4D97-AF65-F5344CB8AC3E}">
        <p14:creationId xmlns:p14="http://schemas.microsoft.com/office/powerpoint/2010/main" val="284779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1979" y="1353163"/>
            <a:ext cx="7329317" cy="4126962"/>
          </a:xfrm>
          <a:prstGeom prst="rect">
            <a:avLst/>
          </a:prstGeom>
        </p:spPr>
      </p:pic>
      <p:sp>
        <p:nvSpPr>
          <p:cNvPr id="7" name="TextBox 6"/>
          <p:cNvSpPr txBox="1"/>
          <p:nvPr/>
        </p:nvSpPr>
        <p:spPr>
          <a:xfrm>
            <a:off x="1016047" y="5556232"/>
            <a:ext cx="1915679" cy="246221"/>
          </a:xfrm>
          <a:prstGeom prst="rect">
            <a:avLst/>
          </a:prstGeom>
          <a:noFill/>
        </p:spPr>
        <p:txBody>
          <a:bodyPr wrap="square" rtlCol="0">
            <a:spAutoFit/>
          </a:bodyPr>
          <a:lstStyle/>
          <a:p>
            <a:r>
              <a:rPr lang="en-US" sz="1000" dirty="0">
                <a:solidFill>
                  <a:srgbClr val="800000"/>
                </a:solidFill>
              </a:rPr>
              <a:t>Image Courtesy NHK</a:t>
            </a:r>
          </a:p>
        </p:txBody>
      </p:sp>
      <p:sp>
        <p:nvSpPr>
          <p:cNvPr id="8" name="Title 1"/>
          <p:cNvSpPr txBox="1">
            <a:spLocks/>
          </p:cNvSpPr>
          <p:nvPr/>
        </p:nvSpPr>
        <p:spPr>
          <a:xfrm>
            <a:off x="457200" y="131418"/>
            <a:ext cx="8229600" cy="11430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72" i="0" u="none" strike="noStrike" kern="1200" cap="none" spc="0" normalizeH="0" baseline="0" noProof="0" dirty="0">
                <a:ln>
                  <a:noFill/>
                </a:ln>
                <a:solidFill>
                  <a:srgbClr val="FF0000"/>
                </a:solidFill>
                <a:uLnTx/>
                <a:uFillTx/>
                <a:latin typeface="Helvetica Neue Light"/>
                <a:ea typeface="+mj-ea"/>
                <a:cs typeface="Helvetica Neue Light"/>
              </a:rPr>
              <a:t>Near Sendai Airport, Japan</a:t>
            </a:r>
            <a:br>
              <a:rPr kumimoji="0" lang="en-US" sz="2000" i="0" u="none" strike="noStrike" kern="1200" cap="none" spc="0" normalizeH="0" baseline="0" noProof="0" dirty="0">
                <a:ln>
                  <a:noFill/>
                </a:ln>
                <a:solidFill>
                  <a:srgbClr val="0000FF"/>
                </a:solidFill>
                <a:uLnTx/>
                <a:uFillTx/>
                <a:latin typeface="Helvetica Neue Light"/>
                <a:ea typeface="+mj-ea"/>
                <a:cs typeface="Helvetica Neue Light"/>
              </a:rPr>
            </a:br>
            <a:r>
              <a:rPr kumimoji="0" lang="en-US" sz="2000" i="0" u="none" strike="noStrike" kern="1200" cap="none" spc="0" normalizeH="0" baseline="0" noProof="0" dirty="0">
                <a:ln>
                  <a:noFill/>
                </a:ln>
                <a:solidFill>
                  <a:srgbClr val="0000FF"/>
                </a:solidFill>
                <a:uLnTx/>
                <a:uFillTx/>
                <a:latin typeface="Helvetica Neue Light"/>
                <a:ea typeface="+mj-ea"/>
                <a:cs typeface="Helvetica Neue Light"/>
              </a:rPr>
              <a:t>The Largest Earthquake Since 869 AD in this Region</a:t>
            </a:r>
          </a:p>
        </p:txBody>
      </p:sp>
    </p:spTree>
    <p:extLst>
      <p:ext uri="{BB962C8B-B14F-4D97-AF65-F5344CB8AC3E}">
        <p14:creationId xmlns:p14="http://schemas.microsoft.com/office/powerpoint/2010/main" val="3834157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s-110311-japanquake-31.grid-9x2.jpg"/>
          <p:cNvPicPr>
            <a:picLocks noChangeAspect="1"/>
          </p:cNvPicPr>
          <p:nvPr/>
        </p:nvPicPr>
        <p:blipFill>
          <a:blip r:embed="rId2"/>
          <a:stretch>
            <a:fillRect/>
          </a:stretch>
        </p:blipFill>
        <p:spPr>
          <a:xfrm>
            <a:off x="1104900" y="1162050"/>
            <a:ext cx="6934200" cy="4533900"/>
          </a:xfrm>
          <a:prstGeom prst="rect">
            <a:avLst/>
          </a:prstGeom>
        </p:spPr>
      </p:pic>
      <p:sp>
        <p:nvSpPr>
          <p:cNvPr id="3" name="TextBox 2"/>
          <p:cNvSpPr txBox="1"/>
          <p:nvPr/>
        </p:nvSpPr>
        <p:spPr>
          <a:xfrm>
            <a:off x="1016047" y="5699452"/>
            <a:ext cx="1915679" cy="246221"/>
          </a:xfrm>
          <a:prstGeom prst="rect">
            <a:avLst/>
          </a:prstGeom>
          <a:noFill/>
        </p:spPr>
        <p:txBody>
          <a:bodyPr wrap="square" rtlCol="0">
            <a:spAutoFit/>
          </a:bodyPr>
          <a:lstStyle/>
          <a:p>
            <a:r>
              <a:rPr lang="en-US" sz="1000" dirty="0">
                <a:solidFill>
                  <a:srgbClr val="800000"/>
                </a:solidFill>
              </a:rPr>
              <a:t>Image Courtesy NHK</a:t>
            </a:r>
          </a:p>
        </p:txBody>
      </p:sp>
      <p:sp>
        <p:nvSpPr>
          <p:cNvPr id="5" name="Title 1"/>
          <p:cNvSpPr txBox="1">
            <a:spLocks/>
          </p:cNvSpPr>
          <p:nvPr/>
        </p:nvSpPr>
        <p:spPr>
          <a:xfrm>
            <a:off x="457200" y="121870"/>
            <a:ext cx="8229600" cy="1040180"/>
          </a:xfrm>
          <a:prstGeom prst="rect">
            <a:avLst/>
          </a:prstGeom>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72" dirty="0">
                <a:solidFill>
                  <a:srgbClr val="FF0000"/>
                </a:solidFill>
                <a:latin typeface="Helvetica Neue Light"/>
                <a:ea typeface="+mj-ea"/>
                <a:cs typeface="Helvetica Neue Light"/>
              </a:rPr>
              <a:t>View of the Tohoku Coastline</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51" i="0" u="none" strike="noStrike" kern="1200" cap="none" spc="0" normalizeH="0" baseline="0" noProof="0" dirty="0">
                <a:ln>
                  <a:noFill/>
                </a:ln>
                <a:solidFill>
                  <a:srgbClr val="0000FF"/>
                </a:solidFill>
                <a:uLnTx/>
                <a:uFillTx/>
                <a:latin typeface="Helvetica Neue Light"/>
                <a:ea typeface="+mj-ea"/>
                <a:cs typeface="Helvetica Neue Light"/>
              </a:rPr>
              <a:t>Sendai Airport</a:t>
            </a:r>
            <a:r>
              <a:rPr kumimoji="0" lang="en-US" sz="2051" i="0" u="none" strike="noStrike" kern="1200" cap="none" spc="0" normalizeH="0" noProof="0" dirty="0">
                <a:ln>
                  <a:noFill/>
                </a:ln>
                <a:solidFill>
                  <a:srgbClr val="0000FF"/>
                </a:solidFill>
                <a:uLnTx/>
                <a:uFillTx/>
                <a:latin typeface="Helvetica Neue Light"/>
                <a:ea typeface="+mj-ea"/>
                <a:cs typeface="Helvetica Neue Light"/>
              </a:rPr>
              <a:t> at Right</a:t>
            </a:r>
            <a:br>
              <a:rPr kumimoji="0" lang="en-US" sz="2000" i="0" u="none" strike="noStrike" kern="1200" cap="none" spc="0" normalizeH="0" baseline="0" noProof="0" dirty="0">
                <a:ln>
                  <a:noFill/>
                </a:ln>
                <a:solidFill>
                  <a:srgbClr val="0000FF"/>
                </a:solidFill>
                <a:uLnTx/>
                <a:uFillTx/>
                <a:latin typeface="Helvetica Neue Light"/>
                <a:ea typeface="+mj-ea"/>
                <a:cs typeface="Helvetica Neue Light"/>
              </a:rPr>
            </a:br>
            <a:endParaRPr kumimoji="0" lang="en-US" sz="2000" i="0" u="none" strike="noStrike" kern="1200" cap="none" spc="0" normalizeH="0" baseline="0" noProof="0" dirty="0">
              <a:ln>
                <a:noFill/>
              </a:ln>
              <a:solidFill>
                <a:srgbClr val="0000FF"/>
              </a:solidFill>
              <a:uLnTx/>
              <a:uFillTx/>
              <a:latin typeface="Helvetica Neue Light"/>
              <a:ea typeface="+mj-ea"/>
              <a:cs typeface="Helvetica Neue Light"/>
            </a:endParaRPr>
          </a:p>
        </p:txBody>
      </p:sp>
    </p:spTree>
    <p:extLst>
      <p:ext uri="{BB962C8B-B14F-4D97-AF65-F5344CB8AC3E}">
        <p14:creationId xmlns:p14="http://schemas.microsoft.com/office/powerpoint/2010/main" val="2693175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s-110311-japan-quake-23.grid-9x2.jpg"/>
          <p:cNvPicPr>
            <a:picLocks noChangeAspect="1"/>
          </p:cNvPicPr>
          <p:nvPr/>
        </p:nvPicPr>
        <p:blipFill>
          <a:blip r:embed="rId2"/>
          <a:stretch>
            <a:fillRect/>
          </a:stretch>
        </p:blipFill>
        <p:spPr>
          <a:xfrm>
            <a:off x="1104900" y="1119187"/>
            <a:ext cx="6934200" cy="4619625"/>
          </a:xfrm>
          <a:prstGeom prst="rect">
            <a:avLst/>
          </a:prstGeom>
        </p:spPr>
      </p:pic>
      <p:sp>
        <p:nvSpPr>
          <p:cNvPr id="3" name="TextBox 2"/>
          <p:cNvSpPr txBox="1"/>
          <p:nvPr/>
        </p:nvSpPr>
        <p:spPr>
          <a:xfrm>
            <a:off x="1016047" y="5699452"/>
            <a:ext cx="1915679" cy="246221"/>
          </a:xfrm>
          <a:prstGeom prst="rect">
            <a:avLst/>
          </a:prstGeom>
          <a:noFill/>
        </p:spPr>
        <p:txBody>
          <a:bodyPr wrap="square" rtlCol="0">
            <a:spAutoFit/>
          </a:bodyPr>
          <a:lstStyle/>
          <a:p>
            <a:r>
              <a:rPr lang="en-US" sz="1000" dirty="0">
                <a:solidFill>
                  <a:srgbClr val="800000"/>
                </a:solidFill>
              </a:rPr>
              <a:t>Image Courtesy NHK</a:t>
            </a:r>
          </a:p>
        </p:txBody>
      </p:sp>
      <p:sp>
        <p:nvSpPr>
          <p:cNvPr id="4" name="Title 1"/>
          <p:cNvSpPr txBox="1">
            <a:spLocks/>
          </p:cNvSpPr>
          <p:nvPr/>
        </p:nvSpPr>
        <p:spPr>
          <a:xfrm>
            <a:off x="457200" y="274638"/>
            <a:ext cx="8229600" cy="680183"/>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72" i="0" u="none" strike="noStrike" kern="1200" cap="none" spc="0" normalizeH="0" baseline="0" noProof="0" dirty="0">
                <a:ln>
                  <a:noFill/>
                </a:ln>
                <a:solidFill>
                  <a:srgbClr val="FF0000"/>
                </a:solidFill>
                <a:uLnTx/>
                <a:uFillTx/>
                <a:latin typeface="Helvetica Neue Light"/>
                <a:ea typeface="+mj-ea"/>
                <a:cs typeface="Helvetica Neue Light"/>
              </a:rPr>
              <a:t>Sendai Airport</a:t>
            </a:r>
            <a:endParaRPr kumimoji="0" lang="en-US" sz="2000" i="0" u="none" strike="noStrike" kern="1200" cap="none" spc="0" normalizeH="0" baseline="0" noProof="0" dirty="0">
              <a:ln>
                <a:noFill/>
              </a:ln>
              <a:solidFill>
                <a:srgbClr val="0000FF"/>
              </a:solidFill>
              <a:uLnTx/>
              <a:uFillTx/>
              <a:latin typeface="Helvetica Neue Light"/>
              <a:ea typeface="+mj-ea"/>
              <a:cs typeface="Helvetica Neue Light"/>
            </a:endParaRPr>
          </a:p>
        </p:txBody>
      </p:sp>
    </p:spTree>
    <p:extLst>
      <p:ext uri="{BB962C8B-B14F-4D97-AF65-F5344CB8AC3E}">
        <p14:creationId xmlns:p14="http://schemas.microsoft.com/office/powerpoint/2010/main" val="472208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0370.jpg"/>
          <p:cNvPicPr>
            <a:picLocks noChangeAspect="1"/>
          </p:cNvPicPr>
          <p:nvPr/>
        </p:nvPicPr>
        <p:blipFill>
          <a:blip r:embed="rId2"/>
          <a:stretch>
            <a:fillRect/>
          </a:stretch>
        </p:blipFill>
        <p:spPr>
          <a:xfrm>
            <a:off x="914400" y="685800"/>
            <a:ext cx="7315200" cy="5486400"/>
          </a:xfrm>
          <a:prstGeom prst="rect">
            <a:avLst/>
          </a:prstGeom>
        </p:spPr>
      </p:pic>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fontScale="900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i="0" u="none" strike="noStrike" kern="1200" cap="none" spc="0" normalizeH="0" baseline="0" noProof="0" dirty="0">
                <a:ln>
                  <a:noFill/>
                </a:ln>
                <a:solidFill>
                  <a:srgbClr val="FF0000"/>
                </a:solidFill>
                <a:uLnTx/>
                <a:uFillTx/>
                <a:latin typeface="Helvetica Neue Light"/>
                <a:ea typeface="+mj-ea"/>
                <a:cs typeface="Helvetica Neue Light"/>
              </a:rPr>
              <a:t>July,</a:t>
            </a:r>
            <a:r>
              <a:rPr kumimoji="0" lang="en-US" sz="2800" i="0" u="none" strike="noStrike" kern="1200" cap="none" spc="0" normalizeH="0" noProof="0" dirty="0">
                <a:ln>
                  <a:noFill/>
                </a:ln>
                <a:solidFill>
                  <a:srgbClr val="FF0000"/>
                </a:solidFill>
                <a:uLnTx/>
                <a:uFillTx/>
                <a:latin typeface="Helvetica Neue Light"/>
                <a:ea typeface="+mj-ea"/>
                <a:cs typeface="Helvetica Neue Light"/>
              </a:rPr>
              <a:t> 2013: Field Trip to Tohoku </a:t>
            </a:r>
            <a:r>
              <a:rPr lang="en-US" sz="2800" dirty="0">
                <a:solidFill>
                  <a:srgbClr val="FF0000"/>
                </a:solidFill>
                <a:latin typeface="Helvetica Neue Light"/>
                <a:ea typeface="+mj-ea"/>
                <a:cs typeface="Helvetica Neue Light"/>
              </a:rPr>
              <a:t>Coastline</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222" dirty="0">
                <a:solidFill>
                  <a:srgbClr val="0000FF"/>
                </a:solidFill>
                <a:latin typeface="Helvetica Neue Light"/>
                <a:ea typeface="+mj-ea"/>
                <a:cs typeface="Helvetica Neue Light"/>
              </a:rPr>
              <a:t>On the 4 Meter Seawall Tsunami Barrier</a:t>
            </a:r>
            <a:br>
              <a:rPr kumimoji="0" lang="en-US" sz="2800" i="0" u="none" strike="noStrike" kern="1200" cap="none" spc="0" normalizeH="0" baseline="0" noProof="0" dirty="0">
                <a:ln>
                  <a:noFill/>
                </a:ln>
                <a:solidFill>
                  <a:srgbClr val="0000FF"/>
                </a:solidFill>
                <a:uLnTx/>
                <a:uFillTx/>
                <a:latin typeface="Helvetica Neue Light"/>
                <a:ea typeface="+mj-ea"/>
                <a:cs typeface="Helvetica Neue Light"/>
              </a:rPr>
            </a:br>
            <a:endParaRPr kumimoji="0" lang="en-US" sz="2800" i="0" u="none" strike="noStrike" kern="1200" cap="none" spc="0" normalizeH="0" baseline="0" noProof="0" dirty="0">
              <a:ln>
                <a:noFill/>
              </a:ln>
              <a:solidFill>
                <a:srgbClr val="0000FF"/>
              </a:solidFill>
              <a:uLnTx/>
              <a:uFillTx/>
              <a:latin typeface="Helvetica Neue Light"/>
              <a:ea typeface="+mj-ea"/>
              <a:cs typeface="Helvetica Neue Light"/>
            </a:endParaRPr>
          </a:p>
        </p:txBody>
      </p:sp>
      <p:sp>
        <p:nvSpPr>
          <p:cNvPr id="6" name="Rectangle 5"/>
          <p:cNvSpPr/>
          <p:nvPr/>
        </p:nvSpPr>
        <p:spPr>
          <a:xfrm>
            <a:off x="2855028" y="2110153"/>
            <a:ext cx="334213" cy="372380"/>
          </a:xfrm>
          <a:prstGeom prst="rect">
            <a:avLst/>
          </a:prstGeom>
          <a:noFill/>
          <a:ln w="254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0000"/>
                </a:solidFill>
              </a:ln>
              <a:solidFill>
                <a:srgbClr val="FF0000"/>
              </a:solidFill>
            </a:endParaRPr>
          </a:p>
        </p:txBody>
      </p:sp>
    </p:spTree>
    <p:extLst>
      <p:ext uri="{BB962C8B-B14F-4D97-AF65-F5344CB8AC3E}">
        <p14:creationId xmlns:p14="http://schemas.microsoft.com/office/powerpoint/2010/main" val="327958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36450</TotalTime>
  <Words>2229</Words>
  <Application>Microsoft Macintosh PowerPoint</Application>
  <PresentationFormat>On-screen Show (4:3)</PresentationFormat>
  <Paragraphs>176</Paragraphs>
  <Slides>41</Slides>
  <Notes>1</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 Unicode MS</vt:lpstr>
      <vt:lpstr>ＭＳ 明朝</vt:lpstr>
      <vt:lpstr>PMingLiU</vt:lpstr>
      <vt:lpstr>ヒラギノ角ゴ Pro W3</vt:lpstr>
      <vt:lpstr>Arial</vt:lpstr>
      <vt:lpstr>Calibri</vt:lpstr>
      <vt:lpstr>Cambria Math</vt:lpstr>
      <vt:lpstr>Helvetica Neue Light</vt:lpstr>
      <vt:lpstr>Times New Roman</vt:lpstr>
      <vt:lpstr>Wingdings</vt:lpstr>
      <vt:lpstr>Office Theme</vt:lpstr>
      <vt:lpstr>Lecture 13</vt:lpstr>
      <vt:lpstr>Topics</vt:lpstr>
      <vt:lpstr>Global Tsunami Statistics, 1980-2008 http://www.preventionweb.net/english/hazards/statistics/?hid=71</vt:lpstr>
      <vt:lpstr>Global Tsunamis Summary Statistics, 1980-2008 http://www.preventionweb.net/english/hazards/statistics/?hid=71</vt:lpstr>
      <vt:lpstr>Tsunamis: General Facts http://en.wikipedia.org/wiki/Tsunami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September 22, 2012, Takenoura, Japan Mr. Shigeo Suzuki and Me</vt:lpstr>
      <vt:lpstr>Mr. Suzuki’s Dock is Now Underwater The Entire NorthEast Coast of Japan has Subsided ~1 to 2 Meters</vt:lpstr>
      <vt:lpstr>Takenoura Wonders Whether to Rebuild</vt:lpstr>
      <vt:lpstr>The Human Cost was Staggering September 22, 2012 Fresh Grave Markers Dot the Landscape (Ishinomaki Town)</vt:lpstr>
      <vt:lpstr>PowerPoint Presentation</vt:lpstr>
      <vt:lpstr>PowerPoint Presentation</vt:lpstr>
      <vt:lpstr>Tohoku Earthquake (Energy Map)  http://en.wikipedia.org/wiki/2011_T%C5%8Dhoku_earthquake_and_tsunami</vt:lpstr>
      <vt:lpstr>Sumatra-Andaman Tsunami, December 26, 2004 http://en.wikipedia.org/wiki/File:2004-tsunami.jpg</vt:lpstr>
      <vt:lpstr>Tsunamis Focus Energy http://walrus.wr.usgs.gov</vt:lpstr>
      <vt:lpstr>27 February 2010 Chile Earthquake http://en.wikipedia.org/wiki/2010_Chile_earthquake</vt:lpstr>
      <vt:lpstr>Tsunami Generation from Thrust Earthquakes http://en.wikipedia.org/wiki/Tsunami</vt:lpstr>
      <vt:lpstr>Model for Tsunami Generation http://www.ga.gov.au/hazards/our-techniques/modelling/how-do-we-model-hazard.html#</vt:lpstr>
      <vt:lpstr>Tsunami Waves in the Open Ocean http://en.wikipedia.org/wiki/Tsun</vt:lpstr>
      <vt:lpstr>Tsunami Propagation near Shore http://en.wikipedia.org/wiki/Tsunami</vt:lpstr>
      <vt:lpstr>Tsunami “Runup” http://en.wikipedia.org/wiki/Tsunami</vt:lpstr>
      <vt:lpstr>Tsunami Speed and Runup http://en.wikipedia.org/wiki/Tsunami</vt:lpstr>
      <vt:lpstr>Tsunami “Drawback” http://en.wikipedia.org/wiki/Tsunami</vt:lpstr>
      <vt:lpstr>Other Tsunami Mechanisms http://en.wikipedia.org/wiki/Tsunami</vt:lpstr>
      <vt:lpstr>Tsunamis are Quantified by Intensity and Magnitude http://en.wikipedia.org/wiki/Tsunami</vt:lpstr>
      <vt:lpstr>Cascadia Earthquake and Tsunami January 26, 1700 AD ~2100 hrs http://en.wikipedia.org/wiki/1700_Cascadia_earthquake</vt:lpstr>
      <vt:lpstr>Great Earthquakes in the Pacific NW http://en.wikipedia.org/wiki/1700_Cascadia_earthquake</vt:lpstr>
      <vt:lpstr>Evidence for M9 Cascadia Earthquake http://en.wikipedia.org/wiki/1700_Cascadia_earthquake http://www.usgs.gov</vt:lpstr>
      <vt:lpstr>The Clock May be Ticking… http://en.wikipedia.org/wiki/Episodic_tremor_and_slip</vt:lpstr>
      <vt:lpstr>Cascadia (Simulation) http://serc.carleton.edu/NAGTWorkshops/hazards/visualizations/tsunami.html</vt:lpstr>
      <vt:lpstr>Earthquake-Magnitude-Based Tsunami Warnings DART: Deep ocean Assessment and Reporting of Tsunamis (NOAA’s PTWC)</vt:lpstr>
      <vt:lpstr>PowerPoint Presentation</vt:lpstr>
      <vt:lpstr>PowerPoint Presentation</vt:lpstr>
      <vt:lpstr>First GNSS GTEWs Workshop Held July 25-28, 2017 </vt:lpstr>
    </vt:vector>
  </TitlesOfParts>
  <Company>university of california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Rundle</dc:creator>
  <cp:lastModifiedBy>Microsoft Office User</cp:lastModifiedBy>
  <cp:revision>48</cp:revision>
  <dcterms:created xsi:type="dcterms:W3CDTF">2016-02-01T02:18:10Z</dcterms:created>
  <dcterms:modified xsi:type="dcterms:W3CDTF">2019-10-20T21:14:21Z</dcterms:modified>
</cp:coreProperties>
</file>