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62" r:id="rId4"/>
    <p:sldId id="263" r:id="rId5"/>
    <p:sldId id="264" r:id="rId6"/>
    <p:sldId id="266" r:id="rId7"/>
    <p:sldId id="271" r:id="rId8"/>
    <p:sldId id="269" r:id="rId9"/>
    <p:sldId id="270" r:id="rId10"/>
    <p:sldId id="267" r:id="rId11"/>
    <p:sldId id="265" r:id="rId12"/>
    <p:sldId id="274" r:id="rId13"/>
    <p:sldId id="275" r:id="rId14"/>
    <p:sldId id="260" r:id="rId15"/>
    <p:sldId id="277" r:id="rId16"/>
    <p:sldId id="276" r:id="rId17"/>
    <p:sldId id="278" r:id="rId18"/>
    <p:sldId id="281" r:id="rId19"/>
    <p:sldId id="279" r:id="rId20"/>
    <p:sldId id="289" r:id="rId21"/>
    <p:sldId id="288" r:id="rId22"/>
    <p:sldId id="290" r:id="rId23"/>
    <p:sldId id="283" r:id="rId24"/>
    <p:sldId id="284" r:id="rId25"/>
    <p:sldId id="285" r:id="rId26"/>
    <p:sldId id="286" r:id="rId27"/>
    <p:sldId id="287" r:id="rId28"/>
    <p:sldId id="261" r:id="rId29"/>
    <p:sldId id="291" r:id="rId30"/>
    <p:sldId id="292" r:id="rId31"/>
    <p:sldId id="293" r:id="rId32"/>
    <p:sldId id="294" r:id="rId33"/>
    <p:sldId id="309" r:id="rId34"/>
    <p:sldId id="310"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1408"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6B0315-E626-0E46-A773-40F9EBBCFFE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607883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B0315-E626-0E46-A773-40F9EBBCFFE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4029875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B0315-E626-0E46-A773-40F9EBBCFFE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48495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B0315-E626-0E46-A773-40F9EBBCFFE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120512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B0315-E626-0E46-A773-40F9EBBCFFE1}" type="datetimeFigureOut">
              <a:rPr lang="en-US" smtClean="0"/>
              <a:t>2/17/17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77170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6B0315-E626-0E46-A773-40F9EBBCFFE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816687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6B0315-E626-0E46-A773-40F9EBBCFFE1}" type="datetimeFigureOut">
              <a:rPr lang="en-US" smtClean="0"/>
              <a:t>2/17/17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3128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6B0315-E626-0E46-A773-40F9EBBCFFE1}" type="datetimeFigureOut">
              <a:rPr lang="en-US" smtClean="0"/>
              <a:t>2/17/17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35811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0315-E626-0E46-A773-40F9EBBCFFE1}" type="datetimeFigureOut">
              <a:rPr lang="en-US" smtClean="0"/>
              <a:t>2/17/17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2754440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B0315-E626-0E46-A773-40F9EBBCFFE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909848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B0315-E626-0E46-A773-40F9EBBCFFE1}" type="datetimeFigureOut">
              <a:rPr lang="en-US" smtClean="0"/>
              <a:t>2/17/17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4D2B6F-A3F4-6140-95F6-113EDDBFC06D}" type="slidenum">
              <a:rPr lang="en-US" smtClean="0"/>
              <a:t>‹#›</a:t>
            </a:fld>
            <a:endParaRPr lang="en-US"/>
          </a:p>
        </p:txBody>
      </p:sp>
    </p:spTree>
    <p:extLst>
      <p:ext uri="{BB962C8B-B14F-4D97-AF65-F5344CB8AC3E}">
        <p14:creationId xmlns:p14="http://schemas.microsoft.com/office/powerpoint/2010/main" val="37128803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0315-E626-0E46-A773-40F9EBBCFFE1}" type="datetimeFigureOut">
              <a:rPr lang="en-US" smtClean="0"/>
              <a:t>2/17/17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4D2B6F-A3F4-6140-95F6-113EDDBFC06D}" type="slidenum">
              <a:rPr lang="en-US" smtClean="0"/>
              <a:t>‹#›</a:t>
            </a:fld>
            <a:endParaRPr lang="en-US"/>
          </a:p>
        </p:txBody>
      </p:sp>
    </p:spTree>
    <p:extLst>
      <p:ext uri="{BB962C8B-B14F-4D97-AF65-F5344CB8AC3E}">
        <p14:creationId xmlns:p14="http://schemas.microsoft.com/office/powerpoint/2010/main" val="72031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Taylor_expansion" TargetMode="External"/><Relationship Id="rId4" Type="http://schemas.openxmlformats.org/officeDocument/2006/relationships/hyperlink" Target="https://en.wikipedia.org/wiki/Greeks_(finance)" TargetMode="External"/><Relationship Id="rId5" Type="http://schemas.openxmlformats.org/officeDocument/2006/relationships/hyperlink" Target="https://en.wikipedia.org/wiki/Orders_of_approximation%23Second-order" TargetMode="External"/><Relationship Id="rId1" Type="http://schemas.openxmlformats.org/officeDocument/2006/relationships/slideLayout" Target="../slideLayouts/slideLayout2.xml"/><Relationship Id="rId2" Type="http://schemas.openxmlformats.org/officeDocument/2006/relationships/hyperlink" Target="https://en.wikipedia.org/wiki/Black%E2%80%93Scholes_mode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It%C3%B4_calculus" TargetMode="External"/><Relationship Id="rId4" Type="http://schemas.openxmlformats.org/officeDocument/2006/relationships/hyperlink" Target="https://en.wikipedia.org/wiki/Differential_(calculus)" TargetMode="External"/><Relationship Id="rId5" Type="http://schemas.openxmlformats.org/officeDocument/2006/relationships/hyperlink" Target="https://en.wikipedia.org/wiki/Stochastic_process" TargetMode="External"/><Relationship Id="rId6" Type="http://schemas.openxmlformats.org/officeDocument/2006/relationships/hyperlink" Target="https://en.wikipedia.org/wiki/Chain_rule" TargetMode="External"/><Relationship Id="rId7" Type="http://schemas.openxmlformats.org/officeDocument/2006/relationships/hyperlink" Target="https://en.wikipedia.org/wiki/Taylor_series" TargetMode="External"/><Relationship Id="rId8" Type="http://schemas.openxmlformats.org/officeDocument/2006/relationships/hyperlink" Target="https://en.wikipedia.org/wiki/Wiener_process" TargetMode="External"/><Relationship Id="rId9" Type="http://schemas.openxmlformats.org/officeDocument/2006/relationships/hyperlink" Target="https://en.wikipedia.org/wiki/Mathematical_finance" TargetMode="External"/><Relationship Id="rId10" Type="http://schemas.openxmlformats.org/officeDocument/2006/relationships/hyperlink" Target="https://en.wikipedia.org/wiki/Black%E2%80%93Scholes_equation" TargetMode="External"/><Relationship Id="rId1" Type="http://schemas.openxmlformats.org/officeDocument/2006/relationships/slideLayout" Target="../slideLayouts/slideLayout2.xml"/><Relationship Id="rId2" Type="http://schemas.openxmlformats.org/officeDocument/2006/relationships/hyperlink" Target="https://en.wikipedia.org/wiki/Mathematic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Hedge_(finance)" TargetMode="External"/><Relationship Id="rId4" Type="http://schemas.openxmlformats.org/officeDocument/2006/relationships/hyperlink" Target="https://en.wikipedia.org/wiki/Underlying" TargetMode="External"/><Relationship Id="rId5" Type="http://schemas.openxmlformats.org/officeDocument/2006/relationships/hyperlink" Target="https://en.wikipedia.org/wiki/Black%E2%80%93Scholes_model%23Black.E2.80.93Scholes_formula" TargetMode="External"/><Relationship Id="rId6" Type="http://schemas.openxmlformats.org/officeDocument/2006/relationships/image" Target="../media/image10.jpeg"/><Relationship Id="rId7" Type="http://schemas.openxmlformats.org/officeDocument/2006/relationships/image" Target="../media/image11.png"/><Relationship Id="rId1" Type="http://schemas.openxmlformats.org/officeDocument/2006/relationships/slideLayout" Target="../slideLayouts/slideLayout4.xml"/><Relationship Id="rId2" Type="http://schemas.openxmlformats.org/officeDocument/2006/relationships/hyperlink" Target="https://en.wikipedia.org/wiki/Partial_differential_equation"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ut_option" TargetMode="External"/><Relationship Id="rId4" Type="http://schemas.openxmlformats.org/officeDocument/2006/relationships/hyperlink" Target="https://en.wikipedia.org/wiki/Call_option" TargetMode="External"/><Relationship Id="rId5" Type="http://schemas.openxmlformats.org/officeDocument/2006/relationships/hyperlink" Target="https://en.wikipedia.org/wiki/Consistency" TargetMode="External"/><Relationship Id="rId6" Type="http://schemas.openxmlformats.org/officeDocument/2006/relationships/hyperlink" Target="https://en.wikipedia.org/wiki/Black%E2%80%93Scholes_model%23Black.E2.80.93Scholes_equation_and_its_derivation" TargetMode="External"/><Relationship Id="rId7" Type="http://schemas.openxmlformats.org/officeDocument/2006/relationships/hyperlink" Target="https://en.wikipedia.org/wiki/Equation_solving%23Differential_equations" TargetMode="External"/><Relationship Id="rId8"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s://en.wikipedia.org/wiki/European_option"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Put_option" TargetMode="External"/><Relationship Id="rId4" Type="http://schemas.openxmlformats.org/officeDocument/2006/relationships/hyperlink" Target="https://en.wikipedia.org/wiki/Call_option" TargetMode="External"/><Relationship Id="rId5" Type="http://schemas.openxmlformats.org/officeDocument/2006/relationships/hyperlink" Target="https://en.wikipedia.org/wiki/Consistency" TargetMode="External"/><Relationship Id="rId6" Type="http://schemas.openxmlformats.org/officeDocument/2006/relationships/hyperlink" Target="https://en.wikipedia.org/wiki/Black%E2%80%93Scholes_model%23Black.E2.80.93Scholes_equation_and_its_derivation" TargetMode="External"/><Relationship Id="rId7" Type="http://schemas.openxmlformats.org/officeDocument/2006/relationships/hyperlink" Target="https://en.wikipedia.org/wiki/Equation_solving%23Differential_equations" TargetMode="External"/><Relationship Id="rId8" Type="http://schemas.openxmlformats.org/officeDocument/2006/relationships/image" Target="../media/image13.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hyperlink" Target="https://en.wikipedia.org/wiki/European_option"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Portfolio_(finance)" TargetMode="External"/><Relationship Id="rId4" Type="http://schemas.openxmlformats.org/officeDocument/2006/relationships/hyperlink" Target="https://en.wikipedia.org/wiki/Option_(finance)" TargetMode="External"/><Relationship Id="rId5" Type="http://schemas.openxmlformats.org/officeDocument/2006/relationships/hyperlink" Target="https://en.wikipedia.org/wiki/Greeks_(finance)" TargetMode="External"/><Relationship Id="rId1" Type="http://schemas.openxmlformats.org/officeDocument/2006/relationships/slideLayout" Target="../slideLayouts/slideLayout2.xml"/><Relationship Id="rId2" Type="http://schemas.openxmlformats.org/officeDocument/2006/relationships/hyperlink" Target="https://en.wikipedia.org/wiki/Finance"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Random_walk" TargetMode="External"/><Relationship Id="rId4" Type="http://schemas.openxmlformats.org/officeDocument/2006/relationships/hyperlink" Target="https://en.wikipedia.org/wiki/Geometric_Brownian_motion" TargetMode="External"/><Relationship Id="rId5" Type="http://schemas.openxmlformats.org/officeDocument/2006/relationships/hyperlink" Target="https://en.wikipedia.org/wiki/Dividend" TargetMode="External"/><Relationship Id="rId1" Type="http://schemas.openxmlformats.org/officeDocument/2006/relationships/slideLayout" Target="../slideLayouts/slideLayout2.xml"/><Relationship Id="rId2" Type="http://schemas.openxmlformats.org/officeDocument/2006/relationships/hyperlink" Target="https://en.wikipedia.org/wiki/Risk-free_interest_rate"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Short_selling" TargetMode="External"/><Relationship Id="rId4" Type="http://schemas.openxmlformats.org/officeDocument/2006/relationships/hyperlink" Target="https://en.wikipedia.org/wiki/Frictionless_market" TargetMode="External"/><Relationship Id="rId1" Type="http://schemas.openxmlformats.org/officeDocument/2006/relationships/slideLayout" Target="../slideLayouts/slideLayout2.xml"/><Relationship Id="rId2" Type="http://schemas.openxmlformats.org/officeDocument/2006/relationships/hyperlink" Target="https://en.wikipedia.org/wiki/Arbitr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Hedge_(financ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en.wikipedia.org/wiki/Wiener_proces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en.wikipedia.org/wiki/John_C._Hul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Wiener_proces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hyperlink" Target="https://en.wikipedia.org/wiki/John_C._Hul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hyperlink" Target="https://en.wikipedia.org/wiki/Out-of-the-money" TargetMode="External"/><Relationship Id="rId4" Type="http://schemas.openxmlformats.org/officeDocument/2006/relationships/hyperlink" Target="https://en.wikipedia.org/wiki/Liquidity_risk" TargetMode="External"/><Relationship Id="rId5" Type="http://schemas.openxmlformats.org/officeDocument/2006/relationships/hyperlink" Target="https://en.wikipedia.org/wiki/Volatility_risk" TargetMode="External"/><Relationship Id="rId6"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hyperlink" Target="https://en.wikipedia.org/wiki/Tail_risk"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GARCH" TargetMode="External"/><Relationship Id="rId4" Type="http://schemas.openxmlformats.org/officeDocument/2006/relationships/hyperlink" Target="https://en.wikipedia.org/wiki/Out-of-the-money" TargetMode="External"/><Relationship Id="rId1" Type="http://schemas.openxmlformats.org/officeDocument/2006/relationships/slideLayout" Target="../slideLayouts/slideLayout2.xml"/><Relationship Id="rId2" Type="http://schemas.openxmlformats.org/officeDocument/2006/relationships/hyperlink" Target="https://en.wikipedia.org/wiki/Log-normal_distribu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Option_(finance)" TargetMode="External"/><Relationship Id="rId4" Type="http://schemas.openxmlformats.org/officeDocument/2006/relationships/hyperlink" Target="https://en.wikipedia.org/wiki/Strike_price" TargetMode="External"/><Relationship Id="rId5" Type="http://schemas.openxmlformats.org/officeDocument/2006/relationships/hyperlink" Target="https://en.wikipedia.org/wiki/Moneyness" TargetMode="External"/><Relationship Id="rId6" Type="http://schemas.openxmlformats.org/officeDocument/2006/relationships/image" Target="../media/image22.gif"/><Relationship Id="rId1" Type="http://schemas.openxmlformats.org/officeDocument/2006/relationships/slideLayout" Target="../slideLayouts/slideLayout4.xml"/><Relationship Id="rId2" Type="http://schemas.openxmlformats.org/officeDocument/2006/relationships/hyperlink" Target="https://en.wikipedia.org/wiki/Implied_volatility"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n.wikipedia.org/wiki/Fat-tailed_distribution" TargetMode="External"/><Relationship Id="rId4" Type="http://schemas.openxmlformats.org/officeDocument/2006/relationships/hyperlink" Target="https://en.wikipedia.org/wiki/Black-Scholes" TargetMode="External"/><Relationship Id="rId5" Type="http://schemas.openxmlformats.org/officeDocument/2006/relationships/hyperlink" Target="https://en.wikipedia.org/wiki/Log-normal" TargetMode="External"/><Relationship Id="rId6" Type="http://schemas.openxmlformats.org/officeDocument/2006/relationships/hyperlink" Target="https://en.wikipedia.org/wiki/Kurtosis" TargetMode="External"/><Relationship Id="rId7" Type="http://schemas.openxmlformats.org/officeDocument/2006/relationships/hyperlink" Target="https://en.wikipedia.org/wiki/Quantitative_finance" TargetMode="External"/><Relationship Id="rId8" Type="http://schemas.openxmlformats.org/officeDocument/2006/relationships/hyperlink" Target="https://en.wikipedia.org/wiki/Stochastic_volatility" TargetMode="External"/><Relationship Id="rId1" Type="http://schemas.openxmlformats.org/officeDocument/2006/relationships/slideLayout" Target="../slideLayouts/slideLayout2.xml"/><Relationship Id="rId2" Type="http://schemas.openxmlformats.org/officeDocument/2006/relationships/hyperlink" Target="https://en.wikipedia.org/wiki/Black_Monday_(1987)"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9" Type="http://schemas.openxmlformats.org/officeDocument/2006/relationships/hyperlink" Target="https://en.wikipedia.org/wiki/Bear_Stearns" TargetMode="External"/><Relationship Id="rId20" Type="http://schemas.openxmlformats.org/officeDocument/2006/relationships/hyperlink" Target="https://en.wikipedia.org/wiki/Salomon_Smith_Barney" TargetMode="External"/><Relationship Id="rId21" Type="http://schemas.openxmlformats.org/officeDocument/2006/relationships/hyperlink" Target="https://en.wikipedia.org/wiki/Societe_Generale" TargetMode="External"/><Relationship Id="rId22" Type="http://schemas.openxmlformats.org/officeDocument/2006/relationships/hyperlink" Target="https://en.wikipedia.org/wiki/UBS" TargetMode="External"/><Relationship Id="rId23" Type="http://schemas.openxmlformats.org/officeDocument/2006/relationships/hyperlink" Target="https://en.wikipedia.org/wiki/Recapitalization" TargetMode="External"/><Relationship Id="rId24" Type="http://schemas.openxmlformats.org/officeDocument/2006/relationships/hyperlink" Target="https://en.wikipedia.org/wiki/Bailout" TargetMode="External"/><Relationship Id="rId25" Type="http://schemas.openxmlformats.org/officeDocument/2006/relationships/hyperlink" Target="https://en.wikipedia.org/wiki/Federal_Reserve_System" TargetMode="External"/><Relationship Id="rId10" Type="http://schemas.openxmlformats.org/officeDocument/2006/relationships/hyperlink" Target="https://en.wikipedia.org/wiki/Chase_Manhattan_Bank" TargetMode="External"/><Relationship Id="rId11" Type="http://schemas.openxmlformats.org/officeDocument/2006/relationships/hyperlink" Target="https://en.wikipedia.org/wiki/Credit_Agricole" TargetMode="External"/><Relationship Id="rId12" Type="http://schemas.openxmlformats.org/officeDocument/2006/relationships/hyperlink" Target="https://en.wikipedia.org/wiki/Credit_Suisse_First_Boston" TargetMode="External"/><Relationship Id="rId13" Type="http://schemas.openxmlformats.org/officeDocument/2006/relationships/hyperlink" Target="https://en.wikipedia.org/wiki/Deutsche_Bank" TargetMode="External"/><Relationship Id="rId14" Type="http://schemas.openxmlformats.org/officeDocument/2006/relationships/hyperlink" Target="https://en.wikipedia.org/wiki/Goldman_Sachs" TargetMode="External"/><Relationship Id="rId15" Type="http://schemas.openxmlformats.org/officeDocument/2006/relationships/hyperlink" Target="https://en.wikipedia.org/wiki/JP_Morgan" TargetMode="External"/><Relationship Id="rId16" Type="http://schemas.openxmlformats.org/officeDocument/2006/relationships/hyperlink" Target="https://en.wikipedia.org/wiki/Lehman_Brothers" TargetMode="External"/><Relationship Id="rId17" Type="http://schemas.openxmlformats.org/officeDocument/2006/relationships/hyperlink" Target="https://en.wikipedia.org/wiki/Merrill_Lynch" TargetMode="External"/><Relationship Id="rId18" Type="http://schemas.openxmlformats.org/officeDocument/2006/relationships/hyperlink" Target="https://en.wikipedia.org/wiki/Morgan_Stanley" TargetMode="External"/><Relationship Id="rId19" Type="http://schemas.openxmlformats.org/officeDocument/2006/relationships/hyperlink" Target="https://en.wikipedia.org/wiki/Paribas" TargetMode="External"/><Relationship Id="rId1" Type="http://schemas.openxmlformats.org/officeDocument/2006/relationships/slideLayout" Target="../slideLayouts/slideLayout2.xml"/><Relationship Id="rId2" Type="http://schemas.openxmlformats.org/officeDocument/2006/relationships/hyperlink" Target="https://en.wikipedia.org/wiki/Hedge_fund" TargetMode="External"/><Relationship Id="rId3" Type="http://schemas.openxmlformats.org/officeDocument/2006/relationships/hyperlink" Target="https://en.wikipedia.org/wiki/Greenwich,_Connecticut" TargetMode="External"/><Relationship Id="rId4" Type="http://schemas.openxmlformats.org/officeDocument/2006/relationships/hyperlink" Target="https://en.wikipedia.org/wiki/Connecticut" TargetMode="External"/><Relationship Id="rId5" Type="http://schemas.openxmlformats.org/officeDocument/2006/relationships/hyperlink" Target="https://en.wikipedia.org/wiki/Leverage_(finance)" TargetMode="External"/><Relationship Id="rId6" Type="http://schemas.openxmlformats.org/officeDocument/2006/relationships/hyperlink" Target="https://en.wikipedia.org/wiki/Master-feeder" TargetMode="External"/><Relationship Id="rId7" Type="http://schemas.openxmlformats.org/officeDocument/2006/relationships/hyperlink" Target="https://en.wikipedia.org/wiki/Bankers_Trust" TargetMode="External"/><Relationship Id="rId8" Type="http://schemas.openxmlformats.org/officeDocument/2006/relationships/hyperlink" Target="https://en.wikipedia.org/wiki/Barclay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en.wikipedia.org/wiki/Bond_(finance)" TargetMode="External"/><Relationship Id="rId4" Type="http://schemas.openxmlformats.org/officeDocument/2006/relationships/hyperlink" Target="https://en.wikipedia.org/wiki/Salomon_Brothers" TargetMode="External"/><Relationship Id="rId5" Type="http://schemas.openxmlformats.org/officeDocument/2006/relationships/hyperlink" Target="https://en.wikipedia.org/wiki/Myron_S._Scholes" TargetMode="External"/><Relationship Id="rId6" Type="http://schemas.openxmlformats.org/officeDocument/2006/relationships/hyperlink" Target="https://en.wikipedia.org/wiki/Robert_C._Merton" TargetMode="External"/><Relationship Id="rId7" Type="http://schemas.openxmlformats.org/officeDocument/2006/relationships/hyperlink" Target="https://en.wikipedia.org/wiki/Nobel_Memorial_Prize_in_Economic_Sciences" TargetMode="External"/><Relationship Id="rId8" Type="http://schemas.openxmlformats.org/officeDocument/2006/relationships/hyperlink" Target="https://en.wikipedia.org/wiki/Black-Scholes-Merton_formula" TargetMode="External"/><Relationship Id="rId9" Type="http://schemas.openxmlformats.org/officeDocument/2006/relationships/hyperlink" Target="https://en.wikipedia.org/wiki/1997_Asian_financial_crisis" TargetMode="External"/><Relationship Id="rId10" Type="http://schemas.openxmlformats.org/officeDocument/2006/relationships/hyperlink" Target="https://en.wikipedia.org/wiki/1998_Russian_financial_crisis" TargetMode="External"/><Relationship Id="rId11" Type="http://schemas.openxmlformats.org/officeDocument/2006/relationships/hyperlink" Target="https://en.wikipedia.org/wiki/Federal_Reserve" TargetMode="External"/><Relationship Id="rId1" Type="http://schemas.openxmlformats.org/officeDocument/2006/relationships/slideLayout" Target="../slideLayouts/slideLayout2.xml"/><Relationship Id="rId2" Type="http://schemas.openxmlformats.org/officeDocument/2006/relationships/hyperlink" Target="https://en.wikipedia.org/wiki/John_Meriwether"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Convergence_trading" TargetMode="External"/><Relationship Id="rId3" Type="http://schemas.openxmlformats.org/officeDocument/2006/relationships/hyperlink" Target="https://en.wikipedia.org/wiki/Government_bond"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Leverage_(financ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Fair_value" TargetMode="External"/><Relationship Id="rId4" Type="http://schemas.openxmlformats.org/officeDocument/2006/relationships/hyperlink" Target="https://en.wikipedia.org/wiki/Underlying" TargetMode="External"/><Relationship Id="rId5" Type="http://schemas.openxmlformats.org/officeDocument/2006/relationships/hyperlink" Target="https://en.wikipedia.org/wiki/Strike_price" TargetMode="External"/><Relationship Id="rId6" Type="http://schemas.openxmlformats.org/officeDocument/2006/relationships/hyperlink" Target="https://en.wikipedia.org/wiki/Hedge_(finance)" TargetMode="External"/><Relationship Id="rId7" Type="http://schemas.openxmlformats.org/officeDocument/2006/relationships/hyperlink" Target="https://en.wikipedia.org/wiki/Infinitesimal" TargetMode="External"/><Relationship Id="rId1" Type="http://schemas.openxmlformats.org/officeDocument/2006/relationships/slideLayout" Target="../slideLayouts/slideLayout2.xml"/><Relationship Id="rId2" Type="http://schemas.openxmlformats.org/officeDocument/2006/relationships/hyperlink" Target="https://en.wikipedia.org/wiki/Partial_derivative"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en.wikipedia.org/wiki/Off-balance_sheet" TargetMode="External"/><Relationship Id="rId4" Type="http://schemas.openxmlformats.org/officeDocument/2006/relationships/hyperlink" Target="https://en.wikipedia.org/wiki/Interest_rate_derivative" TargetMode="External"/><Relationship Id="rId5" Type="http://schemas.openxmlformats.org/officeDocument/2006/relationships/hyperlink" Target="https://en.wikipedia.org/wiki/Interest_rate_swap" TargetMode="External"/><Relationship Id="rId6" Type="http://schemas.openxmlformats.org/officeDocument/2006/relationships/hyperlink" Target="https://en.wikipedia.org/wiki/Derivative_(finance)" TargetMode="External"/><Relationship Id="rId7" Type="http://schemas.openxmlformats.org/officeDocument/2006/relationships/hyperlink" Target="https://en.wikipedia.org/wiki/Stock_option" TargetMode="External"/><Relationship Id="rId1" Type="http://schemas.openxmlformats.org/officeDocument/2006/relationships/slideLayout" Target="../slideLayouts/slideLayout2.xml"/><Relationship Id="rId2" Type="http://schemas.openxmlformats.org/officeDocument/2006/relationships/hyperlink" Target="https://en.wikipedia.org/wiki/Debt-to-equity_ratio"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en.wikipedia.org/wiki/American_International_Group" TargetMode="External"/><Relationship Id="rId4" Type="http://schemas.openxmlformats.org/officeDocument/2006/relationships/hyperlink" Target="https://en.wikipedia.org/wiki/Berkshire_Hathaway" TargetMode="External"/><Relationship Id="rId5" Type="http://schemas.openxmlformats.org/officeDocument/2006/relationships/hyperlink" Target="https://en.wikipedia.org/wiki/Warren_Buffett" TargetMode="External"/><Relationship Id="rId6" Type="http://schemas.openxmlformats.org/officeDocument/2006/relationships/hyperlink" Target="https://en.wikipedia.org/wiki/Long-Term_Capital_Management%23cite_note-24" TargetMode="External"/><Relationship Id="rId1" Type="http://schemas.openxmlformats.org/officeDocument/2006/relationships/slideLayout" Target="../slideLayouts/slideLayout2.xml"/><Relationship Id="rId2" Type="http://schemas.openxmlformats.org/officeDocument/2006/relationships/hyperlink" Target="https://en.wikipedia.org/wiki/Goldman_Sachs" TargetMode="External"/></Relationships>
</file>

<file path=ppt/slides/_rels/slide44.xml.rels><?xml version="1.0" encoding="UTF-8" standalone="yes"?>
<Relationships xmlns="http://schemas.openxmlformats.org/package/2006/relationships"><Relationship Id="rId11" Type="http://schemas.openxmlformats.org/officeDocument/2006/relationships/hyperlink" Target="https://en.wikipedia.org/wiki/JPMorgan_Chase" TargetMode="External"/><Relationship Id="rId12" Type="http://schemas.openxmlformats.org/officeDocument/2006/relationships/hyperlink" Target="https://en.wikipedia.org/wiki/Morgan_Stanley" TargetMode="External"/><Relationship Id="rId13" Type="http://schemas.openxmlformats.org/officeDocument/2006/relationships/hyperlink" Target="https://en.wikipedia.org/wiki/Salomon_Smith_Barney" TargetMode="External"/><Relationship Id="rId14" Type="http://schemas.openxmlformats.org/officeDocument/2006/relationships/hyperlink" Target="https://en.wikipedia.org/wiki/UBS_AG" TargetMode="External"/><Relationship Id="rId15" Type="http://schemas.openxmlformats.org/officeDocument/2006/relationships/hyperlink" Target="https://en.wikipedia.org/wiki/Soci%C3%A9t%C3%A9_G%C3%A9n%C3%A9rale" TargetMode="External"/><Relationship Id="rId16" Type="http://schemas.openxmlformats.org/officeDocument/2006/relationships/hyperlink" Target="https://en.wikipedia.org/wiki/Paribas" TargetMode="External"/><Relationship Id="rId17" Type="http://schemas.openxmlformats.org/officeDocument/2006/relationships/hyperlink" Target="https://en.wikipedia.org/wiki/Credit_Agricole" TargetMode="External"/><Relationship Id="rId18" Type="http://schemas.openxmlformats.org/officeDocument/2006/relationships/hyperlink" Target="https://en.wikipedia.org/wiki/Bear_Stearns" TargetMode="External"/><Relationship Id="rId19" Type="http://schemas.openxmlformats.org/officeDocument/2006/relationships/hyperlink" Target="https://en.wikipedia.org/wiki/Lehman_Brothers" TargetMode="External"/><Relationship Id="rId1" Type="http://schemas.openxmlformats.org/officeDocument/2006/relationships/slideLayout" Target="../slideLayouts/slideLayout2.xml"/><Relationship Id="rId2" Type="http://schemas.openxmlformats.org/officeDocument/2006/relationships/hyperlink" Target="https://en.wikipedia.org/wiki/Federal_Reserve_Bank_of_New_York" TargetMode="External"/><Relationship Id="rId3" Type="http://schemas.openxmlformats.org/officeDocument/2006/relationships/hyperlink" Target="https://en.wikipedia.org/wiki/James_G._Rickards" TargetMode="External"/><Relationship Id="rId4" Type="http://schemas.openxmlformats.org/officeDocument/2006/relationships/hyperlink" Target="https://en.wikipedia.org/wiki/Bankers_Trust" TargetMode="External"/><Relationship Id="rId5" Type="http://schemas.openxmlformats.org/officeDocument/2006/relationships/hyperlink" Target="https://en.wikipedia.org/wiki/Barclays" TargetMode="External"/><Relationship Id="rId6" Type="http://schemas.openxmlformats.org/officeDocument/2006/relationships/hyperlink" Target="https://en.wikipedia.org/wiki/Chase_Manhattan_Bank" TargetMode="External"/><Relationship Id="rId7" Type="http://schemas.openxmlformats.org/officeDocument/2006/relationships/hyperlink" Target="https://en.wikipedia.org/wiki/Credit_Suisse_First_Boston" TargetMode="External"/><Relationship Id="rId8" Type="http://schemas.openxmlformats.org/officeDocument/2006/relationships/hyperlink" Target="https://en.wikipedia.org/wiki/Deutsche_Bank" TargetMode="External"/><Relationship Id="rId9" Type="http://schemas.openxmlformats.org/officeDocument/2006/relationships/hyperlink" Target="https://en.wikipedia.org/wiki/Goldman_Sachs" TargetMode="External"/><Relationship Id="rId10" Type="http://schemas.openxmlformats.org/officeDocument/2006/relationships/hyperlink" Target="https://en.wikipedia.org/wiki/Merrill_Lynch"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Volatility_(finance)" TargetMode="External"/><Relationship Id="rId4" Type="http://schemas.openxmlformats.org/officeDocument/2006/relationships/hyperlink" Target="https://en.wikipedia.org/wiki/Emerging_markets" TargetMode="External"/><Relationship Id="rId5" Type="http://schemas.openxmlformats.org/officeDocument/2006/relationships/hyperlink" Target="https://en.wikipedia.org/wiki/Developed_country" TargetMode="External"/><Relationship Id="rId6" Type="http://schemas.openxmlformats.org/officeDocument/2006/relationships/hyperlink" Target="https://en.wikipedia.org/wiki/Dual-listed_company" TargetMode="External"/><Relationship Id="rId7" Type="http://schemas.openxmlformats.org/officeDocument/2006/relationships/hyperlink" Target="https://en.wikipedia.org/wiki/Yield_curve" TargetMode="External"/><Relationship Id="rId8" Type="http://schemas.openxmlformats.org/officeDocument/2006/relationships/hyperlink" Target="https://en.wikipedia.org/wiki/Arbitrage" TargetMode="External"/><Relationship Id="rId9" Type="http://schemas.openxmlformats.org/officeDocument/2006/relationships/hyperlink" Target="https://en.wikipedia.org/wiki/S&amp;P_500" TargetMode="External"/><Relationship Id="rId10" Type="http://schemas.openxmlformats.org/officeDocument/2006/relationships/hyperlink" Target="https://en.wikipedia.org/wiki/High-yield_debt" TargetMode="External"/><Relationship Id="rId11" Type="http://schemas.openxmlformats.org/officeDocument/2006/relationships/hyperlink" Target="https://en.wikipedia.org/wiki/Merger" TargetMode="External"/><Relationship Id="rId1" Type="http://schemas.openxmlformats.org/officeDocument/2006/relationships/slideLayout" Target="../slideLayouts/slideLayout2.xml"/><Relationship Id="rId2" Type="http://schemas.openxmlformats.org/officeDocument/2006/relationships/hyperlink" Target="https://en.wikipedia.org/wiki/Swap_(finance)"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Alan_Greenspan" TargetMode="External"/><Relationship Id="rId3" Type="http://schemas.openxmlformats.org/officeDocument/2006/relationships/hyperlink" Target="https://en.wikipedia.org/wiki/Federal_Reserve_System"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en.wikipedia.org/wiki/JWM_Partners" TargetMode="External"/><Relationship Id="rId3" Type="http://schemas.openxmlformats.org/officeDocument/2006/relationships/hyperlink" Target="https://en.wikipedia.org/wiki/Union_Bank_of_Switzerlan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Rational_pricing%23Delta_hedging" TargetMode="External"/><Relationship Id="rId4" Type="http://schemas.openxmlformats.org/officeDocument/2006/relationships/hyperlink" Target="https://en.wikipedia.org/wiki/Market_maker" TargetMode="External"/><Relationship Id="rId5" Type="http://schemas.openxmlformats.org/officeDocument/2006/relationships/hyperlink" Target="https://en.wikipedia.org/wiki/Stock" TargetMode="External"/><Relationship Id="rId6" Type="http://schemas.openxmlformats.org/officeDocument/2006/relationships/hyperlink" Target="https://en.wikipedia.org/wiki/Short_selling" TargetMode="External"/><Relationship Id="rId1" Type="http://schemas.openxmlformats.org/officeDocument/2006/relationships/slideLayout" Target="../slideLayouts/slideLayout2.xml"/><Relationship Id="rId2" Type="http://schemas.openxmlformats.org/officeDocument/2006/relationships/hyperlink" Target="https://en.wikipedia.org/wiki/Greeks_(financ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7"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rPr>
              <a:t>Lecture 20</a:t>
            </a:r>
            <a:endParaRPr lang="en-US" dirty="0">
              <a:solidFill>
                <a:srgbClr val="FF0000"/>
              </a:solidFill>
            </a:endParaRPr>
          </a:p>
        </p:txBody>
      </p:sp>
      <p:sp>
        <p:nvSpPr>
          <p:cNvPr id="3" name="Subtitle 2"/>
          <p:cNvSpPr>
            <a:spLocks noGrp="1"/>
          </p:cNvSpPr>
          <p:nvPr>
            <p:ph type="subTitle" idx="1"/>
          </p:nvPr>
        </p:nvSpPr>
        <p:spPr>
          <a:xfrm>
            <a:off x="1124857" y="3886200"/>
            <a:ext cx="6966857" cy="1752600"/>
          </a:xfrm>
        </p:spPr>
        <p:txBody>
          <a:bodyPr>
            <a:normAutofit/>
          </a:bodyPr>
          <a:lstStyle/>
          <a:p>
            <a:r>
              <a:rPr lang="en-US" dirty="0" smtClean="0">
                <a:solidFill>
                  <a:srgbClr val="0000FF"/>
                </a:solidFill>
              </a:rPr>
              <a:t>Hedging and Black-Scholes Equation</a:t>
            </a:r>
          </a:p>
          <a:p>
            <a:r>
              <a:rPr lang="en-US" dirty="0" smtClean="0">
                <a:solidFill>
                  <a:srgbClr val="0000FF"/>
                </a:solidFill>
              </a:rPr>
              <a:t>John Rundle </a:t>
            </a:r>
            <a:r>
              <a:rPr lang="en-US" dirty="0" err="1" smtClean="0">
                <a:solidFill>
                  <a:srgbClr val="0000FF"/>
                </a:solidFill>
              </a:rPr>
              <a:t>Econophysics</a:t>
            </a:r>
            <a:r>
              <a:rPr lang="en-US" dirty="0" smtClean="0">
                <a:solidFill>
                  <a:srgbClr val="0000FF"/>
                </a:solidFill>
              </a:rPr>
              <a:t> PHYS 250</a:t>
            </a:r>
          </a:p>
        </p:txBody>
      </p:sp>
    </p:spTree>
    <p:extLst>
      <p:ext uri="{BB962C8B-B14F-4D97-AF65-F5344CB8AC3E}">
        <p14:creationId xmlns:p14="http://schemas.microsoft.com/office/powerpoint/2010/main" val="1566074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7288"/>
            <a:ext cx="8229600" cy="5222723"/>
          </a:xfrm>
        </p:spPr>
        <p:txBody>
          <a:bodyPr>
            <a:noAutofit/>
          </a:bodyPr>
          <a:lstStyle/>
          <a:p>
            <a:r>
              <a:rPr lang="en-US" sz="1800" dirty="0"/>
              <a:t>The existence of a delta neutral portfolio was shown as part of the original proof of the </a:t>
            </a:r>
            <a:r>
              <a:rPr lang="en-US" sz="1800" dirty="0">
                <a:hlinkClick r:id="rId2" tooltip="Black–Scholes model"/>
              </a:rPr>
              <a:t>Black–Scholes model</a:t>
            </a:r>
            <a:r>
              <a:rPr lang="en-US" sz="1800" dirty="0"/>
              <a:t>, the first comprehensive model to produce correct prices for some classes of options. </a:t>
            </a:r>
            <a:endParaRPr lang="en-US" sz="1800" dirty="0" smtClean="0"/>
          </a:p>
          <a:p>
            <a:r>
              <a:rPr lang="en-US" sz="1800" dirty="0" smtClean="0"/>
              <a:t>From </a:t>
            </a:r>
            <a:r>
              <a:rPr lang="en-US" sz="1800" dirty="0"/>
              <a:t>the </a:t>
            </a:r>
            <a:r>
              <a:rPr lang="en-US" sz="1800" dirty="0">
                <a:hlinkClick r:id="rId3" tooltip="Taylor expansion"/>
              </a:rPr>
              <a:t>Taylor expansion</a:t>
            </a:r>
            <a:r>
              <a:rPr lang="en-US" sz="1800" dirty="0"/>
              <a:t> of the value of an option, we get the change in the value of an option, </a:t>
            </a:r>
            <a:r>
              <a:rPr lang="en-US" sz="1800" i="1" dirty="0" smtClean="0">
                <a:latin typeface="Times New Roman"/>
                <a:cs typeface="Times New Roman"/>
              </a:rPr>
              <a:t>C(S)</a:t>
            </a:r>
            <a:r>
              <a:rPr lang="en-US" sz="1800" dirty="0" smtClean="0"/>
              <a:t> </a:t>
            </a:r>
            <a:r>
              <a:rPr lang="en-US" sz="1800" dirty="0"/>
              <a:t>, for a change in the value of the </a:t>
            </a:r>
            <a:r>
              <a:rPr lang="en-US" sz="1800" dirty="0" err="1"/>
              <a:t>underlier</a:t>
            </a:r>
            <a:r>
              <a:rPr lang="en-US" sz="1800" dirty="0"/>
              <a:t> </a:t>
            </a:r>
            <a:r>
              <a:rPr lang="en-US" sz="1800" i="1" dirty="0" smtClean="0">
                <a:latin typeface="Times New Roman"/>
                <a:cs typeface="Times New Roman"/>
              </a:rPr>
              <a:t>(ϵ)</a:t>
            </a:r>
            <a:r>
              <a:rPr lang="en-US" sz="1800" dirty="0" smtClean="0"/>
              <a:t>:</a:t>
            </a:r>
          </a:p>
          <a:p>
            <a:endParaRPr lang="en-US" sz="1800" dirty="0"/>
          </a:p>
          <a:p>
            <a:pPr marL="0" indent="0">
              <a:buNone/>
            </a:pPr>
            <a:r>
              <a:rPr lang="en-US" sz="1800" i="1" dirty="0" smtClean="0">
                <a:latin typeface="Times New Roman"/>
                <a:cs typeface="Times New Roman"/>
              </a:rPr>
              <a:t>			C </a:t>
            </a:r>
            <a:r>
              <a:rPr lang="en-US" sz="1800" i="1" dirty="0">
                <a:latin typeface="Times New Roman"/>
                <a:cs typeface="Times New Roman"/>
              </a:rPr>
              <a:t>( </a:t>
            </a:r>
            <a:r>
              <a:rPr lang="en-US" sz="1800" i="1" dirty="0" smtClean="0">
                <a:latin typeface="Times New Roman"/>
                <a:cs typeface="Times New Roman"/>
              </a:rPr>
              <a:t>S </a:t>
            </a:r>
            <a:r>
              <a:rPr lang="en-US" sz="1800" i="1" dirty="0">
                <a:latin typeface="Times New Roman"/>
                <a:cs typeface="Times New Roman"/>
              </a:rPr>
              <a:t>+ ϵ ) = C </a:t>
            </a:r>
            <a:r>
              <a:rPr lang="en-US" sz="1800" i="1" dirty="0" smtClean="0">
                <a:latin typeface="Times New Roman"/>
                <a:cs typeface="Times New Roman"/>
              </a:rPr>
              <a:t>(S) </a:t>
            </a:r>
            <a:r>
              <a:rPr lang="en-US" sz="1800" i="1" dirty="0">
                <a:latin typeface="Times New Roman"/>
                <a:cs typeface="Times New Roman"/>
              </a:rPr>
              <a:t>+ ϵ C </a:t>
            </a:r>
            <a:r>
              <a:rPr lang="en-US" sz="1800" i="1" dirty="0" smtClean="0">
                <a:latin typeface="Times New Roman"/>
                <a:cs typeface="Times New Roman"/>
              </a:rPr>
              <a:t>′(S) </a:t>
            </a:r>
            <a:r>
              <a:rPr lang="en-US" sz="1800" i="1" dirty="0">
                <a:latin typeface="Times New Roman"/>
                <a:cs typeface="Times New Roman"/>
              </a:rPr>
              <a:t>+ </a:t>
            </a:r>
            <a:r>
              <a:rPr lang="en-US" sz="1800" dirty="0" smtClean="0">
                <a:latin typeface="Times New Roman"/>
                <a:cs typeface="Times New Roman"/>
              </a:rPr>
              <a:t>1/2</a:t>
            </a:r>
            <a:r>
              <a:rPr lang="en-US" sz="1800" i="1" dirty="0" smtClean="0">
                <a:latin typeface="Times New Roman"/>
                <a:cs typeface="Times New Roman"/>
              </a:rPr>
              <a:t> ϵ</a:t>
            </a:r>
            <a:r>
              <a:rPr lang="en-US" sz="1800" i="1" baseline="30000" dirty="0" smtClean="0">
                <a:latin typeface="Times New Roman"/>
                <a:cs typeface="Times New Roman"/>
              </a:rPr>
              <a:t>2</a:t>
            </a:r>
            <a:r>
              <a:rPr lang="en-US" sz="1800" i="1" dirty="0" smtClean="0">
                <a:latin typeface="Times New Roman"/>
                <a:cs typeface="Times New Roman"/>
              </a:rPr>
              <a:t> C″(S) </a:t>
            </a:r>
            <a:r>
              <a:rPr lang="en-US" sz="1800" dirty="0">
                <a:latin typeface="Times New Roman"/>
                <a:cs typeface="Times New Roman"/>
              </a:rPr>
              <a:t>+ . </a:t>
            </a:r>
            <a:r>
              <a:rPr lang="en-US" sz="1800" dirty="0"/>
              <a:t>. </a:t>
            </a:r>
            <a:endParaRPr lang="en-US" sz="1800" dirty="0" smtClean="0"/>
          </a:p>
          <a:p>
            <a:pPr marL="0" indent="0">
              <a:buNone/>
            </a:pPr>
            <a:endParaRPr lang="en-US" sz="1800" dirty="0" smtClean="0"/>
          </a:p>
          <a:p>
            <a:pPr marL="0" indent="0">
              <a:buNone/>
            </a:pPr>
            <a:r>
              <a:rPr lang="en-US" sz="1800" dirty="0"/>
              <a:t>	</a:t>
            </a:r>
            <a:r>
              <a:rPr lang="en-US" sz="1800" dirty="0" smtClean="0"/>
              <a:t>where </a:t>
            </a:r>
            <a:r>
              <a:rPr lang="en-US" sz="1800" i="1" dirty="0" smtClean="0">
                <a:latin typeface="Times New Roman"/>
                <a:cs typeface="Times New Roman"/>
              </a:rPr>
              <a:t>C′(S</a:t>
            </a:r>
            <a:r>
              <a:rPr lang="en-US" sz="1800" dirty="0" smtClean="0">
                <a:latin typeface="Times New Roman"/>
                <a:cs typeface="Times New Roman"/>
              </a:rPr>
              <a:t>) </a:t>
            </a:r>
            <a:r>
              <a:rPr lang="en-US" sz="1800" dirty="0">
                <a:latin typeface="Times New Roman"/>
                <a:cs typeface="Times New Roman"/>
              </a:rPr>
              <a:t>= </a:t>
            </a:r>
            <a:r>
              <a:rPr lang="en-US" sz="1800" i="1" dirty="0" err="1" smtClean="0">
                <a:latin typeface="Times New Roman"/>
                <a:cs typeface="Times New Roman"/>
              </a:rPr>
              <a:t>Δ</a:t>
            </a:r>
            <a:r>
              <a:rPr lang="en-US" sz="1800" dirty="0" smtClean="0">
                <a:latin typeface="Times New Roman"/>
                <a:cs typeface="Times New Roman"/>
              </a:rPr>
              <a:t> (“delta”) </a:t>
            </a:r>
            <a:r>
              <a:rPr lang="en-US" sz="1800" dirty="0" smtClean="0"/>
              <a:t>and </a:t>
            </a:r>
            <a:r>
              <a:rPr lang="en-US" sz="1800" i="1" dirty="0" smtClean="0">
                <a:latin typeface="Times New Roman"/>
                <a:cs typeface="Times New Roman"/>
              </a:rPr>
              <a:t>C″(S) = </a:t>
            </a:r>
            <a:r>
              <a:rPr lang="en-US" sz="1800" dirty="0" smtClean="0"/>
              <a:t> </a:t>
            </a:r>
            <a:r>
              <a:rPr lang="en-US" sz="1800" i="1" dirty="0" err="1" smtClean="0">
                <a:latin typeface="Times New Roman"/>
                <a:cs typeface="Times New Roman"/>
              </a:rPr>
              <a:t>Γ</a:t>
            </a:r>
            <a:r>
              <a:rPr lang="en-US" sz="1800" i="1" dirty="0" smtClean="0"/>
              <a:t> </a:t>
            </a:r>
            <a:r>
              <a:rPr lang="en-US" sz="1800" dirty="0" smtClean="0"/>
              <a:t>(gamma)</a:t>
            </a:r>
            <a:r>
              <a:rPr lang="en-US" sz="1800" i="1" dirty="0" smtClean="0"/>
              <a:t> </a:t>
            </a:r>
            <a:r>
              <a:rPr lang="en-US" sz="1800" dirty="0" smtClean="0"/>
              <a:t>see </a:t>
            </a:r>
            <a:r>
              <a:rPr lang="en-US" sz="1800" dirty="0">
                <a:hlinkClick r:id="rId4" tooltip="Greeks (finance)"/>
              </a:rPr>
              <a:t>Greeks (finance</a:t>
            </a:r>
            <a:r>
              <a:rPr lang="en-US" sz="1800" dirty="0" smtClean="0">
                <a:hlinkClick r:id="rId4" tooltip="Greeks (finance)"/>
              </a:rPr>
              <a:t>)</a:t>
            </a:r>
            <a:r>
              <a:rPr lang="en-US" sz="1800" dirty="0" smtClean="0"/>
              <a:t> for a 	detailed discussion of all the derivatives and their names .</a:t>
            </a:r>
          </a:p>
          <a:p>
            <a:pPr marL="0" indent="0">
              <a:buNone/>
            </a:pPr>
            <a:endParaRPr lang="en-US" sz="1800" dirty="0" smtClean="0"/>
          </a:p>
          <a:p>
            <a:r>
              <a:rPr lang="en-US" sz="1800" dirty="0" smtClean="0"/>
              <a:t>For </a:t>
            </a:r>
            <a:r>
              <a:rPr lang="en-US" sz="1800" dirty="0"/>
              <a:t>any small change in the </a:t>
            </a:r>
            <a:r>
              <a:rPr lang="en-US" sz="1800" dirty="0" err="1"/>
              <a:t>underlier</a:t>
            </a:r>
            <a:r>
              <a:rPr lang="en-US" sz="1800" dirty="0"/>
              <a:t>, we can ignore the </a:t>
            </a:r>
            <a:r>
              <a:rPr lang="en-US" sz="1800" dirty="0">
                <a:hlinkClick r:id="rId5" tooltip="Orders of approximation"/>
              </a:rPr>
              <a:t>second-order term</a:t>
            </a:r>
            <a:r>
              <a:rPr lang="en-US" sz="1800" dirty="0"/>
              <a:t> and use the quantity </a:t>
            </a:r>
            <a:r>
              <a:rPr lang="en-US" sz="1800" dirty="0" err="1" smtClean="0"/>
              <a:t>Δ</a:t>
            </a:r>
            <a:r>
              <a:rPr lang="en-US" sz="1800" dirty="0" smtClean="0"/>
              <a:t> </a:t>
            </a:r>
            <a:r>
              <a:rPr lang="en-US" sz="1800" dirty="0"/>
              <a:t>to determine how much of the </a:t>
            </a:r>
            <a:r>
              <a:rPr lang="en-US" sz="1800" dirty="0" err="1"/>
              <a:t>underlier</a:t>
            </a:r>
            <a:r>
              <a:rPr lang="en-US" sz="1800" dirty="0"/>
              <a:t> to buy or sell to create a hedged portfolio. </a:t>
            </a:r>
            <a:endParaRPr lang="en-US" sz="1800" dirty="0" smtClean="0"/>
          </a:p>
          <a:p>
            <a:r>
              <a:rPr lang="en-US" sz="1800" dirty="0" smtClean="0"/>
              <a:t>In </a:t>
            </a:r>
            <a:r>
              <a:rPr lang="en-US" sz="1800" dirty="0"/>
              <a:t>practice, maintaining a delta neutral portfolio requires continuous recalculation of the position's </a:t>
            </a:r>
            <a:r>
              <a:rPr lang="en-US" sz="1800" dirty="0">
                <a:hlinkClick r:id="rId4" tooltip="Greeks (finance)"/>
              </a:rPr>
              <a:t>Greeks</a:t>
            </a:r>
            <a:r>
              <a:rPr lang="en-US" sz="1800" dirty="0"/>
              <a:t> and rebalancing of the </a:t>
            </a:r>
            <a:r>
              <a:rPr lang="en-US" sz="1800" dirty="0" err="1"/>
              <a:t>underlier's</a:t>
            </a:r>
            <a:r>
              <a:rPr lang="en-US" sz="1800" dirty="0"/>
              <a:t> position. </a:t>
            </a:r>
            <a:endParaRPr lang="en-US" sz="1800" dirty="0" smtClean="0"/>
          </a:p>
          <a:p>
            <a:r>
              <a:rPr lang="en-US" sz="1800" dirty="0" smtClean="0"/>
              <a:t>Typically</a:t>
            </a:r>
            <a:r>
              <a:rPr lang="en-US" sz="1800" dirty="0"/>
              <a:t>, this rebalancing is performed daily or weekly.</a:t>
            </a:r>
          </a:p>
          <a:p>
            <a:endParaRPr lang="en-US" sz="1800" dirty="0"/>
          </a:p>
        </p:txBody>
      </p:sp>
      <p:sp>
        <p:nvSpPr>
          <p:cNvPr id="4"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Tree>
    <p:extLst>
      <p:ext uri="{BB962C8B-B14F-4D97-AF65-F5344CB8AC3E}">
        <p14:creationId xmlns:p14="http://schemas.microsoft.com/office/powerpoint/2010/main" val="112103446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Itos</a:t>
            </a:r>
            <a:r>
              <a:rPr lang="en-US" dirty="0">
                <a:solidFill>
                  <a:srgbClr val="FF0000"/>
                </a:solidFill>
              </a:rPr>
              <a:t> Lemma</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sp>
        <p:nvSpPr>
          <p:cNvPr id="3" name="Content Placeholder 2"/>
          <p:cNvSpPr>
            <a:spLocks noGrp="1"/>
          </p:cNvSpPr>
          <p:nvPr>
            <p:ph idx="1"/>
          </p:nvPr>
        </p:nvSpPr>
        <p:spPr/>
        <p:txBody>
          <a:bodyPr>
            <a:noAutofit/>
          </a:bodyPr>
          <a:lstStyle/>
          <a:p>
            <a:r>
              <a:rPr lang="en-US" sz="2000" dirty="0"/>
              <a:t>In </a:t>
            </a:r>
            <a:r>
              <a:rPr lang="en-US" sz="2000" dirty="0">
                <a:hlinkClick r:id="rId2" tooltip="Mathematics"/>
              </a:rPr>
              <a:t>mathematics</a:t>
            </a:r>
            <a:r>
              <a:rPr lang="en-US" sz="2000" dirty="0"/>
              <a:t>, </a:t>
            </a:r>
            <a:r>
              <a:rPr lang="en-US" sz="2000" b="1" dirty="0" err="1"/>
              <a:t>Itô's</a:t>
            </a:r>
            <a:r>
              <a:rPr lang="en-US" sz="2000" b="1" dirty="0"/>
              <a:t> lemma</a:t>
            </a:r>
            <a:r>
              <a:rPr lang="en-US" sz="2000" dirty="0"/>
              <a:t> is an identity used in </a:t>
            </a:r>
            <a:r>
              <a:rPr lang="en-US" sz="2000" dirty="0">
                <a:hlinkClick r:id="rId3" tooltip="Itô calculus"/>
              </a:rPr>
              <a:t>Itô calculus</a:t>
            </a:r>
            <a:r>
              <a:rPr lang="en-US" sz="2000" dirty="0"/>
              <a:t> to find the </a:t>
            </a:r>
            <a:r>
              <a:rPr lang="en-US" sz="2000" dirty="0">
                <a:hlinkClick r:id="rId4" tooltip="Differential (calculus)"/>
              </a:rPr>
              <a:t>differential</a:t>
            </a:r>
            <a:r>
              <a:rPr lang="en-US" sz="2000" dirty="0"/>
              <a:t> of a time-dependent function of a </a:t>
            </a:r>
            <a:r>
              <a:rPr lang="en-US" sz="2000" dirty="0">
                <a:hlinkClick r:id="rId5" tooltip="Stochastic process"/>
              </a:rPr>
              <a:t>stochastic process</a:t>
            </a:r>
            <a:r>
              <a:rPr lang="en-US" sz="2000" dirty="0"/>
              <a:t>. </a:t>
            </a:r>
            <a:endParaRPr lang="en-US" sz="2000" dirty="0" smtClean="0"/>
          </a:p>
          <a:p>
            <a:r>
              <a:rPr lang="en-US" sz="2000" dirty="0" smtClean="0"/>
              <a:t>It </a:t>
            </a:r>
            <a:r>
              <a:rPr lang="en-US" sz="2000" dirty="0"/>
              <a:t>serves as the stochastic calculus counterpart of the </a:t>
            </a:r>
            <a:r>
              <a:rPr lang="en-US" sz="2000" dirty="0">
                <a:hlinkClick r:id="rId6" tooltip="Chain rule"/>
              </a:rPr>
              <a:t>chain rule</a:t>
            </a:r>
            <a:r>
              <a:rPr lang="en-US" sz="2000" dirty="0"/>
              <a:t>. </a:t>
            </a:r>
            <a:endParaRPr lang="en-US" sz="2000" dirty="0" smtClean="0"/>
          </a:p>
          <a:p>
            <a:r>
              <a:rPr lang="en-US" sz="2000" dirty="0" smtClean="0"/>
              <a:t>It </a:t>
            </a:r>
            <a:r>
              <a:rPr lang="en-US" sz="2000" dirty="0"/>
              <a:t>can be heuristically derived by forming the </a:t>
            </a:r>
            <a:r>
              <a:rPr lang="en-US" sz="2000" dirty="0">
                <a:hlinkClick r:id="rId7" tooltip="Taylor series"/>
              </a:rPr>
              <a:t>Taylor series</a:t>
            </a:r>
            <a:r>
              <a:rPr lang="en-US" sz="2000" dirty="0"/>
              <a:t> expansion of the function up to its second derivatives and retaining terms up to first order in the time increment and second order in the </a:t>
            </a:r>
            <a:r>
              <a:rPr lang="en-US" sz="2000" dirty="0">
                <a:hlinkClick r:id="rId8" tooltip="Wiener process"/>
              </a:rPr>
              <a:t>Wiener process</a:t>
            </a:r>
            <a:r>
              <a:rPr lang="en-US" sz="2000" dirty="0"/>
              <a:t> increment. </a:t>
            </a:r>
            <a:endParaRPr lang="en-US" sz="2000" dirty="0" smtClean="0"/>
          </a:p>
          <a:p>
            <a:r>
              <a:rPr lang="en-US" sz="2000" dirty="0" smtClean="0"/>
              <a:t>The </a:t>
            </a:r>
            <a:r>
              <a:rPr lang="en-US" sz="2000" dirty="0"/>
              <a:t>lemma is widely employed in </a:t>
            </a:r>
            <a:r>
              <a:rPr lang="en-US" sz="2000" dirty="0">
                <a:hlinkClick r:id="rId9" tooltip="Mathematical finance"/>
              </a:rPr>
              <a:t>mathematical finance</a:t>
            </a:r>
            <a:r>
              <a:rPr lang="en-US" sz="2000" dirty="0"/>
              <a:t>, and its best known application is in the derivation of the </a:t>
            </a:r>
            <a:r>
              <a:rPr lang="en-US" sz="2000" dirty="0">
                <a:hlinkClick r:id="rId10" tooltip="Black–Scholes equation"/>
              </a:rPr>
              <a:t>Black–Scholes equation</a:t>
            </a:r>
            <a:r>
              <a:rPr lang="en-US" sz="2000" dirty="0"/>
              <a:t> for option values.</a:t>
            </a:r>
          </a:p>
          <a:p>
            <a:pPr marL="0" indent="0">
              <a:buNone/>
            </a:pPr>
            <a:endParaRPr lang="en-US" sz="2000" dirty="0"/>
          </a:p>
        </p:txBody>
      </p:sp>
    </p:spTree>
    <p:extLst>
      <p:ext uri="{BB962C8B-B14F-4D97-AF65-F5344CB8AC3E}">
        <p14:creationId xmlns:p14="http://schemas.microsoft.com/office/powerpoint/2010/main" val="317759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751"/>
            <a:ext cx="8229600" cy="1143000"/>
          </a:xfrm>
        </p:spPr>
        <p:txBody>
          <a:bodyPr>
            <a:normAutofit fontScale="90000"/>
          </a:bodyPr>
          <a:lstStyle/>
          <a:p>
            <a:r>
              <a:rPr lang="en-US" dirty="0" err="1" smtClean="0">
                <a:solidFill>
                  <a:srgbClr val="FF0000"/>
                </a:solidFill>
              </a:rPr>
              <a:t>Itos</a:t>
            </a:r>
            <a:r>
              <a:rPr lang="en-US" dirty="0">
                <a:solidFill>
                  <a:srgbClr val="FF0000"/>
                </a:solidFill>
              </a:rPr>
              <a:t> Lemma</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pic>
        <p:nvPicPr>
          <p:cNvPr id="5" name="Picture 4" descr="Screen Shot 2017-02-16 at 9.00.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603" y="1234941"/>
            <a:ext cx="8516677" cy="5623059"/>
          </a:xfrm>
          <a:prstGeom prst="rect">
            <a:avLst/>
          </a:prstGeom>
        </p:spPr>
      </p:pic>
      <p:sp>
        <p:nvSpPr>
          <p:cNvPr id="6" name="TextBox 5"/>
          <p:cNvSpPr txBox="1"/>
          <p:nvPr/>
        </p:nvSpPr>
        <p:spPr>
          <a:xfrm>
            <a:off x="6365035" y="5660820"/>
            <a:ext cx="2321765" cy="646331"/>
          </a:xfrm>
          <a:prstGeom prst="rect">
            <a:avLst/>
          </a:prstGeom>
          <a:noFill/>
        </p:spPr>
        <p:txBody>
          <a:bodyPr wrap="square" rtlCol="0">
            <a:spAutoFit/>
          </a:bodyPr>
          <a:lstStyle/>
          <a:p>
            <a:r>
              <a:rPr lang="en-US" i="1" dirty="0" smtClean="0">
                <a:solidFill>
                  <a:srgbClr val="800000"/>
                </a:solidFill>
              </a:rPr>
              <a:t>f</a:t>
            </a:r>
            <a:r>
              <a:rPr lang="en-US" dirty="0" smtClean="0">
                <a:solidFill>
                  <a:srgbClr val="800000"/>
                </a:solidFill>
              </a:rPr>
              <a:t> will turn out to be the value of the option</a:t>
            </a:r>
            <a:endParaRPr lang="en-US" dirty="0">
              <a:solidFill>
                <a:srgbClr val="800000"/>
              </a:solidFill>
            </a:endParaRPr>
          </a:p>
        </p:txBody>
      </p:sp>
    </p:spTree>
    <p:extLst>
      <p:ext uri="{BB962C8B-B14F-4D97-AF65-F5344CB8AC3E}">
        <p14:creationId xmlns:p14="http://schemas.microsoft.com/office/powerpoint/2010/main" val="1048733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FF0000"/>
                </a:solidFill>
              </a:rPr>
              <a:t>Itos</a:t>
            </a:r>
            <a:r>
              <a:rPr lang="en-US" dirty="0">
                <a:solidFill>
                  <a:srgbClr val="FF0000"/>
                </a:solidFill>
              </a:rPr>
              <a:t> Lemma</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/wiki/It%C3%B4's_lemma</a:t>
            </a:r>
          </a:p>
        </p:txBody>
      </p:sp>
      <p:grpSp>
        <p:nvGrpSpPr>
          <p:cNvPr id="10" name="Group 9"/>
          <p:cNvGrpSpPr/>
          <p:nvPr/>
        </p:nvGrpSpPr>
        <p:grpSpPr>
          <a:xfrm>
            <a:off x="367205" y="1422865"/>
            <a:ext cx="8486076" cy="5199142"/>
            <a:chOff x="367205" y="1422865"/>
            <a:chExt cx="8486076" cy="5199142"/>
          </a:xfrm>
        </p:grpSpPr>
        <p:pic>
          <p:nvPicPr>
            <p:cNvPr id="8" name="Picture 7" descr="Screen Shot 2017-02-16 at 9.03.1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205" y="1422865"/>
              <a:ext cx="8486076" cy="5199142"/>
            </a:xfrm>
            <a:prstGeom prst="rect">
              <a:avLst/>
            </a:prstGeom>
          </p:spPr>
        </p:pic>
        <p:sp>
          <p:nvSpPr>
            <p:cNvPr id="9" name="Rectangle 8"/>
            <p:cNvSpPr/>
            <p:nvPr/>
          </p:nvSpPr>
          <p:spPr>
            <a:xfrm>
              <a:off x="3779204" y="1514659"/>
              <a:ext cx="914400" cy="35188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873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Black-</a:t>
            </a:r>
            <a:r>
              <a:rPr lang="en-US" dirty="0">
                <a:solidFill>
                  <a:srgbClr val="FF0000"/>
                </a:solidFill>
              </a:rPr>
              <a:t>Scholes Model</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pic>
        <p:nvPicPr>
          <p:cNvPr id="4" name="Picture 3" descr="Screen Shot 2017-02-16 at 9.07.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214" y="1838141"/>
            <a:ext cx="8735435" cy="4205147"/>
          </a:xfrm>
          <a:prstGeom prst="rect">
            <a:avLst/>
          </a:prstGeom>
        </p:spPr>
      </p:pic>
    </p:spTree>
    <p:extLst>
      <p:ext uri="{BB962C8B-B14F-4D97-AF65-F5344CB8AC3E}">
        <p14:creationId xmlns:p14="http://schemas.microsoft.com/office/powerpoint/2010/main" val="1124758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Black-</a:t>
            </a:r>
            <a:r>
              <a:rPr lang="en-US" dirty="0">
                <a:solidFill>
                  <a:srgbClr val="FF0000"/>
                </a:solidFill>
              </a:rPr>
              <a:t>Scholes Model</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pic>
        <p:nvPicPr>
          <p:cNvPr id="3" name="Picture 2" descr="Screen Shot 2017-02-16 at 9.09.0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923" y="2137605"/>
            <a:ext cx="8461212" cy="2499652"/>
          </a:xfrm>
          <a:prstGeom prst="rect">
            <a:avLst/>
          </a:prstGeom>
        </p:spPr>
      </p:pic>
    </p:spTree>
    <p:extLst>
      <p:ext uri="{BB962C8B-B14F-4D97-AF65-F5344CB8AC3E}">
        <p14:creationId xmlns:p14="http://schemas.microsoft.com/office/powerpoint/2010/main" val="323863963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smtClean="0">
                <a:solidFill>
                  <a:srgbClr val="FF0000"/>
                </a:solidFill>
              </a:rPr>
              <a:t>Black-</a:t>
            </a:r>
            <a:r>
              <a:rPr lang="en-US" dirty="0">
                <a:solidFill>
                  <a:srgbClr val="FF0000"/>
                </a:solidFill>
              </a:rPr>
              <a:t>Scholes Model</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sp>
        <p:nvSpPr>
          <p:cNvPr id="3" name="Content Placeholder 2"/>
          <p:cNvSpPr>
            <a:spLocks noGrp="1"/>
          </p:cNvSpPr>
          <p:nvPr>
            <p:ph sz="half" idx="1"/>
          </p:nvPr>
        </p:nvSpPr>
        <p:spPr>
          <a:xfrm>
            <a:off x="600223" y="274638"/>
            <a:ext cx="4038600" cy="6288847"/>
          </a:xfrm>
        </p:spPr>
        <p:txBody>
          <a:bodyPr>
            <a:noAutofit/>
          </a:bodyPr>
          <a:lstStyle/>
          <a:p>
            <a:r>
              <a:rPr lang="en-US" sz="1800" dirty="0" smtClean="0"/>
              <a:t>The </a:t>
            </a:r>
            <a:r>
              <a:rPr lang="en-US" sz="1800" b="1" dirty="0"/>
              <a:t>Black–Scholes equation</a:t>
            </a:r>
            <a:r>
              <a:rPr lang="en-US" sz="1800" dirty="0"/>
              <a:t> is a </a:t>
            </a:r>
            <a:r>
              <a:rPr lang="en-US" sz="1800" dirty="0">
                <a:hlinkClick r:id="rId2" tooltip="Partial differential equation"/>
              </a:rPr>
              <a:t>partial differential equation</a:t>
            </a:r>
            <a:r>
              <a:rPr lang="en-US" sz="1800" dirty="0"/>
              <a:t>, which describes the price of the option over </a:t>
            </a:r>
            <a:r>
              <a:rPr lang="en-US" sz="1800" dirty="0" smtClean="0"/>
              <a:t>time:</a:t>
            </a:r>
          </a:p>
          <a:p>
            <a:endParaRPr lang="en-US" sz="1800" dirty="0"/>
          </a:p>
          <a:p>
            <a:endParaRPr lang="en-US" sz="1800" dirty="0" smtClean="0"/>
          </a:p>
          <a:p>
            <a:pPr marL="0" indent="0">
              <a:buNone/>
            </a:pPr>
            <a:endParaRPr lang="en-US" sz="1800" dirty="0" smtClean="0"/>
          </a:p>
          <a:p>
            <a:r>
              <a:rPr lang="en-US" sz="1800" dirty="0" smtClean="0"/>
              <a:t>The </a:t>
            </a:r>
            <a:r>
              <a:rPr lang="en-US" sz="1800" dirty="0"/>
              <a:t>key financial insight behind the equation is that one can perfectly </a:t>
            </a:r>
            <a:r>
              <a:rPr lang="en-US" sz="1800" dirty="0">
                <a:hlinkClick r:id="rId3" tooltip="Hedge (finance)"/>
              </a:rPr>
              <a:t>hedge</a:t>
            </a:r>
            <a:r>
              <a:rPr lang="en-US" sz="1800" dirty="0"/>
              <a:t> the option by buying and selling the </a:t>
            </a:r>
            <a:r>
              <a:rPr lang="en-US" sz="1800" dirty="0">
                <a:hlinkClick r:id="rId4" tooltip="Underlying"/>
              </a:rPr>
              <a:t>underlying</a:t>
            </a:r>
            <a:r>
              <a:rPr lang="en-US" sz="1800" dirty="0"/>
              <a:t> asset in just the right way and consequently "eliminate risk"</a:t>
            </a:r>
            <a:r>
              <a:rPr lang="en-US" sz="1800" dirty="0" smtClean="0"/>
              <a:t>.</a:t>
            </a:r>
          </a:p>
          <a:p>
            <a:r>
              <a:rPr lang="en-US" sz="1800" dirty="0" smtClean="0"/>
              <a:t>This </a:t>
            </a:r>
            <a:r>
              <a:rPr lang="en-US" sz="1800" dirty="0"/>
              <a:t>hedge, in turn, implies that there is only one right price for the option, as returned by the Black–Scholes formula (see the </a:t>
            </a:r>
            <a:r>
              <a:rPr lang="en-US" sz="1800" dirty="0">
                <a:hlinkClick r:id="rId5"/>
              </a:rPr>
              <a:t>next section</a:t>
            </a:r>
            <a:r>
              <a:rPr lang="en-US" sz="1800" dirty="0"/>
              <a:t>).</a:t>
            </a:r>
          </a:p>
          <a:p>
            <a:endParaRPr lang="en-US" sz="1800" dirty="0"/>
          </a:p>
        </p:txBody>
      </p:sp>
      <p:pic>
        <p:nvPicPr>
          <p:cNvPr id="6" name="Content Placeholder 5" descr="Stockpricesimulation.jpeg"/>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4730" t="-314" r="9671" b="1193"/>
          <a:stretch/>
        </p:blipFill>
        <p:spPr>
          <a:xfrm>
            <a:off x="4638823" y="1953103"/>
            <a:ext cx="4266095" cy="3738271"/>
          </a:xfrm>
        </p:spPr>
      </p:pic>
      <p:pic>
        <p:nvPicPr>
          <p:cNvPr id="7" name="Picture 6" descr="Screen Shot 2017-02-16 at 9.12.39 A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6357" y="1677721"/>
            <a:ext cx="3289621" cy="573295"/>
          </a:xfrm>
          <a:prstGeom prst="rect">
            <a:avLst/>
          </a:prstGeom>
        </p:spPr>
      </p:pic>
    </p:spTree>
    <p:extLst>
      <p:ext uri="{BB962C8B-B14F-4D97-AF65-F5344CB8AC3E}">
        <p14:creationId xmlns:p14="http://schemas.microsoft.com/office/powerpoint/2010/main" val="32386396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a:t>
            </a:r>
            <a:r>
              <a:rPr lang="en-US" dirty="0">
                <a:solidFill>
                  <a:srgbClr val="FF0000"/>
                </a:solidFill>
              </a:rPr>
              <a:t>Call Option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sp>
        <p:nvSpPr>
          <p:cNvPr id="6" name="Content Placeholder 5"/>
          <p:cNvSpPr>
            <a:spLocks noGrp="1"/>
          </p:cNvSpPr>
          <p:nvPr>
            <p:ph idx="1"/>
          </p:nvPr>
        </p:nvSpPr>
        <p:spPr>
          <a:xfrm>
            <a:off x="457200" y="1600201"/>
            <a:ext cx="8229600" cy="2530664"/>
          </a:xfrm>
        </p:spPr>
        <p:txBody>
          <a:bodyPr>
            <a:normAutofit/>
          </a:bodyPr>
          <a:lstStyle/>
          <a:p>
            <a:r>
              <a:rPr lang="en-US" sz="2000" dirty="0"/>
              <a:t>The Black–Scholes formula calculates the price of </a:t>
            </a:r>
            <a:r>
              <a:rPr lang="en-US" sz="2000" dirty="0">
                <a:hlinkClick r:id="rId2" tooltip="European option"/>
              </a:rPr>
              <a:t>European</a:t>
            </a:r>
            <a:r>
              <a:rPr lang="en-US" sz="2000" dirty="0"/>
              <a:t> </a:t>
            </a:r>
            <a:r>
              <a:rPr lang="en-US" sz="2000" dirty="0">
                <a:hlinkClick r:id="rId3" tooltip="Put option"/>
              </a:rPr>
              <a:t>put</a:t>
            </a:r>
            <a:r>
              <a:rPr lang="en-US" sz="2000" dirty="0"/>
              <a:t> and </a:t>
            </a:r>
            <a:r>
              <a:rPr lang="en-US" sz="2000" dirty="0">
                <a:hlinkClick r:id="rId4" tooltip="Call option"/>
              </a:rPr>
              <a:t>call options</a:t>
            </a:r>
            <a:r>
              <a:rPr lang="en-US" sz="2000" dirty="0"/>
              <a:t>. </a:t>
            </a:r>
            <a:endParaRPr lang="en-US" sz="2000" dirty="0" smtClean="0"/>
          </a:p>
          <a:p>
            <a:r>
              <a:rPr lang="en-US" sz="2000" dirty="0" smtClean="0"/>
              <a:t>This </a:t>
            </a:r>
            <a:r>
              <a:rPr lang="en-US" sz="2000" dirty="0"/>
              <a:t>price is </a:t>
            </a:r>
            <a:r>
              <a:rPr lang="en-US" sz="2000" dirty="0">
                <a:hlinkClick r:id="rId5" tooltip="Consistency"/>
              </a:rPr>
              <a:t>consistent</a:t>
            </a:r>
            <a:r>
              <a:rPr lang="en-US" sz="2000" dirty="0"/>
              <a:t> with the Black–Scholes equation </a:t>
            </a:r>
            <a:r>
              <a:rPr lang="en-US" sz="2000" dirty="0">
                <a:hlinkClick r:id="rId6" tooltip="Black–Scholes model"/>
              </a:rPr>
              <a:t>as </a:t>
            </a:r>
            <a:r>
              <a:rPr lang="en-US" sz="2000" dirty="0" smtClean="0">
                <a:hlinkClick r:id="rId6" tooltip="Black–Scholes model"/>
              </a:rPr>
              <a:t>above</a:t>
            </a:r>
            <a:endParaRPr lang="en-US" sz="2000" dirty="0"/>
          </a:p>
          <a:p>
            <a:r>
              <a:rPr lang="en-US" sz="2000" dirty="0" smtClean="0"/>
              <a:t>This </a:t>
            </a:r>
            <a:r>
              <a:rPr lang="en-US" sz="2000" dirty="0"/>
              <a:t>follows since the formula can be obtained </a:t>
            </a:r>
            <a:r>
              <a:rPr lang="en-US" sz="2000" dirty="0">
                <a:hlinkClick r:id="rId7" tooltip="Equation solving"/>
              </a:rPr>
              <a:t>by solving</a:t>
            </a:r>
            <a:r>
              <a:rPr lang="en-US" sz="2000" dirty="0"/>
              <a:t> the equation for the corresponding terminal and boundary conditions.</a:t>
            </a:r>
          </a:p>
          <a:p>
            <a:r>
              <a:rPr lang="en-US" sz="2000" dirty="0"/>
              <a:t>The value of a call option for a non-dividend-paying underlying stock in terms of the Black–Scholes parameters is:</a:t>
            </a:r>
          </a:p>
          <a:p>
            <a:endParaRPr lang="en-US" sz="2000" dirty="0"/>
          </a:p>
        </p:txBody>
      </p:sp>
      <p:pic>
        <p:nvPicPr>
          <p:cNvPr id="7" name="Picture 6" descr="Screen Shot 2017-02-16 at 9.23.23 AM.png"/>
          <p:cNvPicPr>
            <a:picLocks noChangeAspect="1"/>
          </p:cNvPicPr>
          <p:nvPr/>
        </p:nvPicPr>
        <p:blipFill rotWithShape="1">
          <a:blip r:embed="rId8">
            <a:extLst>
              <a:ext uri="{28A0092B-C50C-407E-A947-70E740481C1C}">
                <a14:useLocalDpi xmlns:a14="http://schemas.microsoft.com/office/drawing/2010/main" val="0"/>
              </a:ext>
            </a:extLst>
          </a:blip>
          <a:srcRect t="146" r="27429" b="70329"/>
          <a:stretch/>
        </p:blipFill>
        <p:spPr>
          <a:xfrm>
            <a:off x="1621884" y="4130865"/>
            <a:ext cx="5477599" cy="596680"/>
          </a:xfrm>
          <a:prstGeom prst="rect">
            <a:avLst/>
          </a:prstGeom>
        </p:spPr>
      </p:pic>
      <p:pic>
        <p:nvPicPr>
          <p:cNvPr id="8" name="Picture 7" descr="Screen Shot 2017-02-16 at 9.23.23 AM.png"/>
          <p:cNvPicPr>
            <a:picLocks noChangeAspect="1"/>
          </p:cNvPicPr>
          <p:nvPr/>
        </p:nvPicPr>
        <p:blipFill rotWithShape="1">
          <a:blip r:embed="rId8">
            <a:extLst>
              <a:ext uri="{28A0092B-C50C-407E-A947-70E740481C1C}">
                <a14:useLocalDpi xmlns:a14="http://schemas.microsoft.com/office/drawing/2010/main" val="0"/>
              </a:ext>
            </a:extLst>
          </a:blip>
          <a:srcRect t="28158"/>
          <a:stretch/>
        </p:blipFill>
        <p:spPr>
          <a:xfrm>
            <a:off x="719125" y="5002926"/>
            <a:ext cx="7547934" cy="1451866"/>
          </a:xfrm>
          <a:prstGeom prst="rect">
            <a:avLst/>
          </a:prstGeom>
        </p:spPr>
      </p:pic>
    </p:spTree>
    <p:extLst>
      <p:ext uri="{BB962C8B-B14F-4D97-AF65-F5344CB8AC3E}">
        <p14:creationId xmlns:p14="http://schemas.microsoft.com/office/powerpoint/2010/main" val="2661683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Put </a:t>
            </a:r>
            <a:r>
              <a:rPr lang="en-US" dirty="0">
                <a:solidFill>
                  <a:srgbClr val="FF0000"/>
                </a:solidFill>
              </a:rPr>
              <a:t>Option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sp>
        <p:nvSpPr>
          <p:cNvPr id="6" name="Content Placeholder 5"/>
          <p:cNvSpPr>
            <a:spLocks noGrp="1"/>
          </p:cNvSpPr>
          <p:nvPr>
            <p:ph idx="1"/>
          </p:nvPr>
        </p:nvSpPr>
        <p:spPr>
          <a:xfrm>
            <a:off x="457200" y="1600201"/>
            <a:ext cx="8229600" cy="2530664"/>
          </a:xfrm>
        </p:spPr>
        <p:txBody>
          <a:bodyPr>
            <a:normAutofit/>
          </a:bodyPr>
          <a:lstStyle/>
          <a:p>
            <a:r>
              <a:rPr lang="en-US" sz="2000" dirty="0"/>
              <a:t>The Black–Scholes formula calculates the price of </a:t>
            </a:r>
            <a:r>
              <a:rPr lang="en-US" sz="2000" dirty="0">
                <a:hlinkClick r:id="rId2" tooltip="European option"/>
              </a:rPr>
              <a:t>European</a:t>
            </a:r>
            <a:r>
              <a:rPr lang="en-US" sz="2000" dirty="0"/>
              <a:t> </a:t>
            </a:r>
            <a:r>
              <a:rPr lang="en-US" sz="2000" dirty="0">
                <a:hlinkClick r:id="rId3" tooltip="Put option"/>
              </a:rPr>
              <a:t>put</a:t>
            </a:r>
            <a:r>
              <a:rPr lang="en-US" sz="2000" dirty="0"/>
              <a:t> and </a:t>
            </a:r>
            <a:r>
              <a:rPr lang="en-US" sz="2000" dirty="0">
                <a:hlinkClick r:id="rId4" tooltip="Call option"/>
              </a:rPr>
              <a:t>call options</a:t>
            </a:r>
            <a:r>
              <a:rPr lang="en-US" sz="2000" dirty="0"/>
              <a:t>. </a:t>
            </a:r>
            <a:endParaRPr lang="en-US" sz="2000" dirty="0" smtClean="0"/>
          </a:p>
          <a:p>
            <a:r>
              <a:rPr lang="en-US" sz="2000" dirty="0" smtClean="0"/>
              <a:t>This </a:t>
            </a:r>
            <a:r>
              <a:rPr lang="en-US" sz="2000" dirty="0"/>
              <a:t>price is </a:t>
            </a:r>
            <a:r>
              <a:rPr lang="en-US" sz="2000" dirty="0">
                <a:hlinkClick r:id="rId5" tooltip="Consistency"/>
              </a:rPr>
              <a:t>consistent</a:t>
            </a:r>
            <a:r>
              <a:rPr lang="en-US" sz="2000" dirty="0"/>
              <a:t> with the Black–Scholes equation </a:t>
            </a:r>
            <a:r>
              <a:rPr lang="en-US" sz="2000" dirty="0">
                <a:hlinkClick r:id="rId6" tooltip="Black–Scholes model"/>
              </a:rPr>
              <a:t>as </a:t>
            </a:r>
            <a:r>
              <a:rPr lang="en-US" sz="2000" dirty="0" smtClean="0">
                <a:hlinkClick r:id="rId6" tooltip="Black–Scholes model"/>
              </a:rPr>
              <a:t>above</a:t>
            </a:r>
            <a:endParaRPr lang="en-US" sz="2000" dirty="0"/>
          </a:p>
          <a:p>
            <a:r>
              <a:rPr lang="en-US" sz="2000" dirty="0" smtClean="0"/>
              <a:t>This </a:t>
            </a:r>
            <a:r>
              <a:rPr lang="en-US" sz="2000" dirty="0"/>
              <a:t>follows since the formula can be obtained </a:t>
            </a:r>
            <a:r>
              <a:rPr lang="en-US" sz="2000" dirty="0">
                <a:hlinkClick r:id="rId7" tooltip="Equation solving"/>
              </a:rPr>
              <a:t>by solving</a:t>
            </a:r>
            <a:r>
              <a:rPr lang="en-US" sz="2000" dirty="0"/>
              <a:t> the equation for the corresponding terminal and boundary conditions.</a:t>
            </a:r>
          </a:p>
          <a:p>
            <a:r>
              <a:rPr lang="en-US" sz="2000" dirty="0"/>
              <a:t>The value of a p</a:t>
            </a:r>
            <a:r>
              <a:rPr lang="en-US" sz="2000" dirty="0" smtClean="0"/>
              <a:t>ut </a:t>
            </a:r>
            <a:r>
              <a:rPr lang="en-US" sz="2000" dirty="0"/>
              <a:t>option for a non-dividend-paying underlying stock in terms of the Black–Scholes parameters is:</a:t>
            </a:r>
          </a:p>
          <a:p>
            <a:endParaRPr lang="en-US" sz="2000" dirty="0"/>
          </a:p>
        </p:txBody>
      </p:sp>
      <p:pic>
        <p:nvPicPr>
          <p:cNvPr id="2" name="Picture 1" descr="Screen Shot 2017-02-16 at 9.32.03 A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4861" y="3977886"/>
            <a:ext cx="6451600" cy="1257300"/>
          </a:xfrm>
          <a:prstGeom prst="rect">
            <a:avLst/>
          </a:prstGeom>
        </p:spPr>
      </p:pic>
      <p:pic>
        <p:nvPicPr>
          <p:cNvPr id="8" name="Picture 7" descr="Screen Shot 2017-02-16 at 9.23.23 AM.png"/>
          <p:cNvPicPr>
            <a:picLocks noChangeAspect="1"/>
          </p:cNvPicPr>
          <p:nvPr/>
        </p:nvPicPr>
        <p:blipFill rotWithShape="1">
          <a:blip r:embed="rId9">
            <a:extLst>
              <a:ext uri="{28A0092B-C50C-407E-A947-70E740481C1C}">
                <a14:useLocalDpi xmlns:a14="http://schemas.microsoft.com/office/drawing/2010/main" val="0"/>
              </a:ext>
            </a:extLst>
          </a:blip>
          <a:srcRect t="28158"/>
          <a:stretch/>
        </p:blipFill>
        <p:spPr>
          <a:xfrm>
            <a:off x="596717" y="5232411"/>
            <a:ext cx="7547934" cy="1451866"/>
          </a:xfrm>
          <a:prstGeom prst="rect">
            <a:avLst/>
          </a:prstGeom>
        </p:spPr>
      </p:pic>
    </p:spTree>
    <p:extLst>
      <p:ext uri="{BB962C8B-B14F-4D97-AF65-F5344CB8AC3E}">
        <p14:creationId xmlns:p14="http://schemas.microsoft.com/office/powerpoint/2010/main" val="1994179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Definitions</a:t>
            </a:r>
            <a:br>
              <a:rPr lang="en-US" dirty="0" smtClean="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/wiki/Black-</a:t>
            </a:r>
            <a:r>
              <a:rPr lang="en-US" sz="2700" dirty="0" err="1">
                <a:solidFill>
                  <a:srgbClr val="0000FF"/>
                </a:solidFill>
              </a:rPr>
              <a:t>Scholes_mode</a:t>
            </a:r>
            <a:endParaRPr lang="en-US" dirty="0"/>
          </a:p>
        </p:txBody>
      </p:sp>
      <p:pic>
        <p:nvPicPr>
          <p:cNvPr id="6" name="Picture 5" descr="Screen Shot 2017-02-16 at 9.33.3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754212"/>
            <a:ext cx="8991600" cy="3835400"/>
          </a:xfrm>
          <a:prstGeom prst="rect">
            <a:avLst/>
          </a:prstGeom>
        </p:spPr>
      </p:pic>
    </p:spTree>
    <p:extLst>
      <p:ext uri="{BB962C8B-B14F-4D97-AF65-F5344CB8AC3E}">
        <p14:creationId xmlns:p14="http://schemas.microsoft.com/office/powerpoint/2010/main" val="408858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
        <p:nvSpPr>
          <p:cNvPr id="3" name="Content Placeholder 2"/>
          <p:cNvSpPr>
            <a:spLocks noGrp="1"/>
          </p:cNvSpPr>
          <p:nvPr>
            <p:ph idx="1"/>
          </p:nvPr>
        </p:nvSpPr>
        <p:spPr/>
        <p:txBody>
          <a:bodyPr>
            <a:normAutofit/>
          </a:bodyPr>
          <a:lstStyle/>
          <a:p>
            <a:r>
              <a:rPr lang="en-US" sz="2000" dirty="0"/>
              <a:t>In </a:t>
            </a:r>
            <a:r>
              <a:rPr lang="en-US" sz="2000" dirty="0">
                <a:hlinkClick r:id="rId2" tooltip="Finance"/>
              </a:rPr>
              <a:t>finance</a:t>
            </a:r>
            <a:r>
              <a:rPr lang="en-US" sz="2000" dirty="0"/>
              <a:t>, </a:t>
            </a:r>
            <a:r>
              <a:rPr lang="en-US" sz="2000" b="1" dirty="0"/>
              <a:t>delta neutral</a:t>
            </a:r>
            <a:r>
              <a:rPr lang="en-US" sz="2000" dirty="0"/>
              <a:t> describes a portfolio of related financial securities, in which the portfolio value remains unchanged when small changes occur in the value of the underlying security. </a:t>
            </a:r>
            <a:endParaRPr lang="en-US" sz="2000" dirty="0" smtClean="0"/>
          </a:p>
          <a:p>
            <a:r>
              <a:rPr lang="en-US" sz="2000" dirty="0" smtClean="0"/>
              <a:t>Such </a:t>
            </a:r>
            <a:r>
              <a:rPr lang="en-US" sz="2000" dirty="0"/>
              <a:t>a </a:t>
            </a:r>
            <a:r>
              <a:rPr lang="en-US" sz="2000" dirty="0">
                <a:hlinkClick r:id="rId3" tooltip="Portfolio (finance)"/>
              </a:rPr>
              <a:t>portfolio</a:t>
            </a:r>
            <a:r>
              <a:rPr lang="en-US" sz="2000" dirty="0"/>
              <a:t> typically contains </a:t>
            </a:r>
            <a:r>
              <a:rPr lang="en-US" sz="2000" dirty="0">
                <a:hlinkClick r:id="rId4" tooltip="Option (finance)"/>
              </a:rPr>
              <a:t>options</a:t>
            </a:r>
            <a:r>
              <a:rPr lang="en-US" sz="2000" dirty="0"/>
              <a:t> and their corresponding underlying securities such that positive and negative </a:t>
            </a:r>
            <a:r>
              <a:rPr lang="en-US" sz="2000" dirty="0">
                <a:hlinkClick r:id="rId5" tooltip="Greeks (finance)"/>
              </a:rPr>
              <a:t>delta</a:t>
            </a:r>
            <a:r>
              <a:rPr lang="en-US" sz="2000" dirty="0"/>
              <a:t> components offset, resulting in the portfolio's value being relatively insensitive to changes in the value of the underlying security.</a:t>
            </a:r>
          </a:p>
          <a:p>
            <a:r>
              <a:rPr lang="en-US" sz="2000" dirty="0"/>
              <a:t>A related term, delta hedging is the process of setting or keeping the </a:t>
            </a:r>
            <a:r>
              <a:rPr lang="en-US" sz="2000" dirty="0">
                <a:hlinkClick r:id="rId5" tooltip="Greeks (finance)"/>
              </a:rPr>
              <a:t>delta</a:t>
            </a:r>
            <a:r>
              <a:rPr lang="en-US" sz="2000" dirty="0"/>
              <a:t> of a </a:t>
            </a:r>
            <a:r>
              <a:rPr lang="en-US" sz="2000" dirty="0">
                <a:hlinkClick r:id="rId3" tooltip="Portfolio (finance)"/>
              </a:rPr>
              <a:t>portfolio</a:t>
            </a:r>
            <a:r>
              <a:rPr lang="en-US" sz="2000" dirty="0"/>
              <a:t> as close to zero as possible. </a:t>
            </a:r>
            <a:endParaRPr lang="en-US" sz="2000" dirty="0" smtClean="0"/>
          </a:p>
          <a:p>
            <a:r>
              <a:rPr lang="en-US" sz="2000" dirty="0" smtClean="0"/>
              <a:t>In </a:t>
            </a:r>
            <a:r>
              <a:rPr lang="en-US" sz="2000" dirty="0"/>
              <a:t>practice, maintaining a zero delta is very complex because there are risks associated with re-hedging on large movements in the underlying stock's price, and research indicates portfolios tend to have lower cash flows if re-hedged too frequently</a:t>
            </a:r>
            <a:r>
              <a:rPr lang="en-US" sz="2000" dirty="0" smtClean="0"/>
              <a:t>.</a:t>
            </a:r>
            <a:endParaRPr lang="en-US" sz="2000" dirty="0"/>
          </a:p>
          <a:p>
            <a:endParaRPr lang="en-US" sz="2000" dirty="0"/>
          </a:p>
        </p:txBody>
      </p:sp>
    </p:spTree>
    <p:extLst>
      <p:ext uri="{BB962C8B-B14F-4D97-AF65-F5344CB8AC3E}">
        <p14:creationId xmlns:p14="http://schemas.microsoft.com/office/powerpoint/2010/main" val="32819962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Black-Scholes Model: Assumptions</a:t>
            </a:r>
            <a:r>
              <a:rPr lang="en-US" dirty="0">
                <a:solidFill>
                  <a:srgbClr val="FF0000"/>
                </a:solidFill>
              </a:rPr>
              <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sp>
        <p:nvSpPr>
          <p:cNvPr id="4" name="Content Placeholder 3"/>
          <p:cNvSpPr>
            <a:spLocks noGrp="1"/>
          </p:cNvSpPr>
          <p:nvPr>
            <p:ph idx="1"/>
          </p:nvPr>
        </p:nvSpPr>
        <p:spPr/>
        <p:txBody>
          <a:bodyPr>
            <a:normAutofit/>
          </a:bodyPr>
          <a:lstStyle/>
          <a:p>
            <a:pPr marL="0" indent="0">
              <a:buNone/>
            </a:pPr>
            <a:r>
              <a:rPr lang="en-US" sz="2000" dirty="0"/>
              <a:t>The Black–Scholes model assumes that the market consists of at least one risky asset, usually called the stock, and one riskless asset, usually called the money market, cash, or bond</a:t>
            </a:r>
            <a:r>
              <a:rPr lang="en-US" sz="2000" dirty="0" smtClean="0"/>
              <a:t>.</a:t>
            </a:r>
          </a:p>
          <a:p>
            <a:pPr marL="0" indent="0">
              <a:buNone/>
            </a:pPr>
            <a:endParaRPr lang="en-US" sz="2000" dirty="0"/>
          </a:p>
          <a:p>
            <a:pPr marL="0" indent="0">
              <a:buNone/>
            </a:pPr>
            <a:r>
              <a:rPr lang="en-US" sz="2000" b="1" dirty="0"/>
              <a:t>Now we make assumptions on the </a:t>
            </a:r>
            <a:r>
              <a:rPr lang="en-US" sz="2000" b="1" dirty="0" smtClean="0"/>
              <a:t>assets:</a:t>
            </a:r>
          </a:p>
          <a:p>
            <a:pPr marL="0" indent="0">
              <a:buNone/>
            </a:pPr>
            <a:endParaRPr lang="en-US" sz="2000" b="1" dirty="0"/>
          </a:p>
          <a:p>
            <a:pPr marL="573088">
              <a:spcBef>
                <a:spcPts val="1080"/>
              </a:spcBef>
            </a:pPr>
            <a:r>
              <a:rPr lang="en-US" sz="2000" dirty="0" smtClean="0"/>
              <a:t>(Riskless </a:t>
            </a:r>
            <a:r>
              <a:rPr lang="en-US" sz="2000" dirty="0"/>
              <a:t>rate) The rate of return on the riskless asset is constant and thus called the </a:t>
            </a:r>
            <a:r>
              <a:rPr lang="en-US" sz="2000" dirty="0">
                <a:hlinkClick r:id="rId2" tooltip="Risk-free interest rate"/>
              </a:rPr>
              <a:t>risk-free interest rate</a:t>
            </a:r>
            <a:r>
              <a:rPr lang="en-US" sz="2000" dirty="0"/>
              <a:t>.</a:t>
            </a:r>
          </a:p>
          <a:p>
            <a:pPr marL="573088">
              <a:spcBef>
                <a:spcPts val="1080"/>
              </a:spcBef>
            </a:pPr>
            <a:r>
              <a:rPr lang="en-US" sz="2000" dirty="0" smtClean="0"/>
              <a:t>(Random </a:t>
            </a:r>
            <a:r>
              <a:rPr lang="en-US" sz="2000" dirty="0"/>
              <a:t>walk) The instantaneous log return of stock price is an infinitesimal </a:t>
            </a:r>
            <a:r>
              <a:rPr lang="en-US" sz="2000" dirty="0">
                <a:hlinkClick r:id="rId3" tooltip="Random walk"/>
              </a:rPr>
              <a:t>random walk</a:t>
            </a:r>
            <a:r>
              <a:rPr lang="en-US" sz="2000" dirty="0"/>
              <a:t> with </a:t>
            </a:r>
            <a:r>
              <a:rPr lang="en-US" sz="2000" dirty="0" smtClean="0"/>
              <a:t>drift, a </a:t>
            </a:r>
            <a:r>
              <a:rPr lang="en-US" sz="2000" dirty="0">
                <a:hlinkClick r:id="rId4" tooltip="Geometric Brownian motion"/>
              </a:rPr>
              <a:t>geometric Brownian motion</a:t>
            </a:r>
            <a:r>
              <a:rPr lang="en-US" sz="2000" dirty="0"/>
              <a:t>, and we will assume its drift and volatility </a:t>
            </a:r>
            <a:r>
              <a:rPr lang="en-US" sz="2000" dirty="0" smtClean="0"/>
              <a:t>are constant</a:t>
            </a:r>
          </a:p>
          <a:p>
            <a:pPr marL="573088">
              <a:spcBef>
                <a:spcPts val="1080"/>
              </a:spcBef>
            </a:pPr>
            <a:r>
              <a:rPr lang="en-US" sz="2000" dirty="0" smtClean="0"/>
              <a:t>The </a:t>
            </a:r>
            <a:r>
              <a:rPr lang="en-US" sz="2000" dirty="0"/>
              <a:t>stock does not pay a </a:t>
            </a:r>
            <a:r>
              <a:rPr lang="en-US" sz="2000" dirty="0">
                <a:hlinkClick r:id="rId5" tooltip="Dividend"/>
              </a:rPr>
              <a:t>dividend</a:t>
            </a:r>
            <a:r>
              <a:rPr lang="en-US" sz="2000" dirty="0" smtClean="0"/>
              <a:t>.</a:t>
            </a:r>
            <a:endParaRPr lang="en-US" sz="2000" dirty="0"/>
          </a:p>
          <a:p>
            <a:endParaRPr lang="en-US" sz="2000" dirty="0"/>
          </a:p>
        </p:txBody>
      </p:sp>
    </p:spTree>
    <p:extLst>
      <p:ext uri="{BB962C8B-B14F-4D97-AF65-F5344CB8AC3E}">
        <p14:creationId xmlns:p14="http://schemas.microsoft.com/office/powerpoint/2010/main" val="3607894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0000"/>
                </a:solidFill>
              </a:rPr>
              <a:t>Black-Scholes Model: Assumptions</a:t>
            </a:r>
            <a:r>
              <a:rPr lang="en-US" dirty="0">
                <a:solidFill>
                  <a:srgbClr val="FF0000"/>
                </a:solidFill>
              </a:rPr>
              <a:t/>
            </a:r>
            <a:br>
              <a:rPr lang="en-US" dirty="0">
                <a:solidFill>
                  <a:srgbClr val="FF0000"/>
                </a:solidFill>
              </a:rPr>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Scholes_model</a:t>
            </a:r>
            <a:endParaRPr lang="en-US" sz="2700" dirty="0">
              <a:solidFill>
                <a:srgbClr val="0000FF"/>
              </a:solidFill>
            </a:endParaRPr>
          </a:p>
        </p:txBody>
      </p:sp>
      <p:sp>
        <p:nvSpPr>
          <p:cNvPr id="4" name="Content Placeholder 3"/>
          <p:cNvSpPr>
            <a:spLocks noGrp="1"/>
          </p:cNvSpPr>
          <p:nvPr>
            <p:ph idx="1"/>
          </p:nvPr>
        </p:nvSpPr>
        <p:spPr/>
        <p:txBody>
          <a:bodyPr>
            <a:normAutofit/>
          </a:bodyPr>
          <a:lstStyle/>
          <a:p>
            <a:pPr marL="0" indent="0">
              <a:buNone/>
            </a:pPr>
            <a:r>
              <a:rPr lang="en-US" sz="2000" b="1" dirty="0" smtClean="0"/>
              <a:t>Now </a:t>
            </a:r>
            <a:r>
              <a:rPr lang="en-US" sz="2000" b="1" dirty="0"/>
              <a:t>we make assumptions on the </a:t>
            </a:r>
            <a:r>
              <a:rPr lang="en-US" sz="2000" b="1" dirty="0" smtClean="0"/>
              <a:t>markets:</a:t>
            </a:r>
          </a:p>
          <a:p>
            <a:pPr marL="0" indent="0">
              <a:buNone/>
            </a:pPr>
            <a:endParaRPr lang="en-US" sz="2000" b="1" dirty="0" smtClean="0"/>
          </a:p>
          <a:p>
            <a:pPr marL="573088"/>
            <a:r>
              <a:rPr lang="en-US" sz="2000" dirty="0"/>
              <a:t>There is no </a:t>
            </a:r>
            <a:r>
              <a:rPr lang="en-US" sz="2000" dirty="0">
                <a:hlinkClick r:id="rId2" tooltip="Arbitrage"/>
              </a:rPr>
              <a:t>arbitrage</a:t>
            </a:r>
            <a:r>
              <a:rPr lang="en-US" sz="2000" dirty="0"/>
              <a:t> opportunity (i.e., there is no way to make a riskless profit).</a:t>
            </a:r>
          </a:p>
          <a:p>
            <a:pPr marL="573088"/>
            <a:r>
              <a:rPr lang="en-US" sz="2000" dirty="0"/>
              <a:t>It is possible to borrow and lend any amount, even fractional, of cash at the riskless rate.</a:t>
            </a:r>
          </a:p>
          <a:p>
            <a:pPr marL="573088"/>
            <a:r>
              <a:rPr lang="en-US" sz="2000" dirty="0"/>
              <a:t>It is possible to buy and sell any amount, even fractional, of the stock (this includes </a:t>
            </a:r>
            <a:r>
              <a:rPr lang="en-US" sz="2000" dirty="0">
                <a:hlinkClick r:id="rId3" tooltip="Short selling"/>
              </a:rPr>
              <a:t>short selling</a:t>
            </a:r>
            <a:r>
              <a:rPr lang="en-US" sz="2000" dirty="0"/>
              <a:t>).</a:t>
            </a:r>
          </a:p>
          <a:p>
            <a:pPr marL="573088"/>
            <a:r>
              <a:rPr lang="en-US" sz="2000" dirty="0"/>
              <a:t>The above transactions do not incur any fees or costs (i.e., </a:t>
            </a:r>
            <a:r>
              <a:rPr lang="en-US" sz="2000" dirty="0">
                <a:hlinkClick r:id="rId4" tooltip="Frictionless market"/>
              </a:rPr>
              <a:t>frictionless market</a:t>
            </a:r>
            <a:r>
              <a:rPr lang="en-US" sz="2000" dirty="0"/>
              <a:t>).</a:t>
            </a:r>
          </a:p>
          <a:p>
            <a:endParaRPr lang="en-US" sz="2000" dirty="0"/>
          </a:p>
        </p:txBody>
      </p:sp>
    </p:spTree>
    <p:extLst>
      <p:ext uri="{BB962C8B-B14F-4D97-AF65-F5344CB8AC3E}">
        <p14:creationId xmlns:p14="http://schemas.microsoft.com/office/powerpoint/2010/main" val="1864398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0000"/>
                </a:solidFill>
              </a:rPr>
              <a:t>Black-</a:t>
            </a:r>
            <a:r>
              <a:rPr lang="en-US" dirty="0" smtClean="0">
                <a:solidFill>
                  <a:srgbClr val="FF0000"/>
                </a:solidFill>
              </a:rPr>
              <a:t>Scholes</a:t>
            </a:r>
            <a:r>
              <a:rPr lang="en-US" dirty="0">
                <a:solidFill>
                  <a:srgbClr val="FF0000"/>
                </a:solidFill>
              </a:rPr>
              <a:t> </a:t>
            </a:r>
            <a:r>
              <a:rPr lang="en-US" dirty="0" smtClean="0">
                <a:solidFill>
                  <a:srgbClr val="FF0000"/>
                </a:solidFill>
              </a:rPr>
              <a:t>Model</a:t>
            </a:r>
            <a:r>
              <a:rPr lang="en-US" dirty="0">
                <a:solidFill>
                  <a:srgbClr val="FF0000"/>
                </a:solidFill>
              </a:rPr>
              <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smtClean="0">
                <a:solidFill>
                  <a:srgbClr val="0000FF"/>
                </a:solidFill>
              </a:rPr>
              <a:t>Black-</a:t>
            </a:r>
            <a:r>
              <a:rPr lang="en-US" sz="2200" dirty="0" err="1" smtClean="0">
                <a:solidFill>
                  <a:srgbClr val="0000FF"/>
                </a:solidFill>
              </a:rPr>
              <a:t>Scholes_model</a:t>
            </a:r>
            <a:endParaRPr lang="en-US" sz="2200" dirty="0">
              <a:solidFill>
                <a:srgbClr val="0000FF"/>
              </a:solidFill>
            </a:endParaRPr>
          </a:p>
        </p:txBody>
      </p:sp>
      <p:sp>
        <p:nvSpPr>
          <p:cNvPr id="3" name="Content Placeholder 2"/>
          <p:cNvSpPr>
            <a:spLocks noGrp="1"/>
          </p:cNvSpPr>
          <p:nvPr>
            <p:ph idx="1"/>
          </p:nvPr>
        </p:nvSpPr>
        <p:spPr/>
        <p:txBody>
          <a:bodyPr>
            <a:normAutofit/>
          </a:bodyPr>
          <a:lstStyle/>
          <a:p>
            <a:r>
              <a:rPr lang="en-US" sz="2000" dirty="0"/>
              <a:t>With these assumptions </a:t>
            </a:r>
            <a:r>
              <a:rPr lang="en-US" sz="2000" dirty="0" smtClean="0"/>
              <a:t>holding, </a:t>
            </a:r>
            <a:r>
              <a:rPr lang="en-US" sz="2000" dirty="0"/>
              <a:t>suppose there is a derivative security also trading in this market. </a:t>
            </a:r>
            <a:endParaRPr lang="en-US" sz="2000" dirty="0" smtClean="0"/>
          </a:p>
          <a:p>
            <a:r>
              <a:rPr lang="en-US" sz="2000" dirty="0" smtClean="0"/>
              <a:t>We </a:t>
            </a:r>
            <a:r>
              <a:rPr lang="en-US" sz="2000" dirty="0"/>
              <a:t>specify that this security will have a certain payoff at a specified date in the future, depending on the value(s) taken by the stock up to that date. </a:t>
            </a:r>
            <a:endParaRPr lang="en-US" sz="2000" dirty="0" smtClean="0"/>
          </a:p>
          <a:p>
            <a:r>
              <a:rPr lang="en-US" sz="2000" dirty="0" smtClean="0"/>
              <a:t>For </a:t>
            </a:r>
            <a:r>
              <a:rPr lang="en-US" sz="2000" dirty="0"/>
              <a:t>the special case of a European call or put option, Black and Scholes showed that "it is possible to create a </a:t>
            </a:r>
            <a:r>
              <a:rPr lang="en-US" sz="2000" dirty="0">
                <a:hlinkClick r:id="rId2" tooltip="Hedge (finance)"/>
              </a:rPr>
              <a:t>hedged position</a:t>
            </a:r>
            <a:r>
              <a:rPr lang="en-US" sz="2000" dirty="0"/>
              <a:t>, consisting of a long position in the stock and a short position in the option, whose value will not depend on the price of the </a:t>
            </a:r>
            <a:r>
              <a:rPr lang="en-US" sz="2000" dirty="0" smtClean="0"/>
              <a:t>stock”.</a:t>
            </a:r>
          </a:p>
          <a:p>
            <a:r>
              <a:rPr lang="en-US" sz="2000" dirty="0" smtClean="0"/>
              <a:t>Their </a:t>
            </a:r>
            <a:r>
              <a:rPr lang="en-US" sz="2000" dirty="0"/>
              <a:t>dynamic hedging strategy led to a partial differential equation which governed the price of the option. </a:t>
            </a:r>
            <a:endParaRPr lang="en-US" sz="2000" dirty="0" smtClean="0"/>
          </a:p>
          <a:p>
            <a:r>
              <a:rPr lang="en-US" sz="2000" dirty="0" smtClean="0"/>
              <a:t>Its </a:t>
            </a:r>
            <a:r>
              <a:rPr lang="en-US" sz="2000" dirty="0"/>
              <a:t>solution is given by the Black–Scholes formula.</a:t>
            </a:r>
          </a:p>
        </p:txBody>
      </p:sp>
    </p:spTree>
    <p:extLst>
      <p:ext uri="{BB962C8B-B14F-4D97-AF65-F5344CB8AC3E}">
        <p14:creationId xmlns:p14="http://schemas.microsoft.com/office/powerpoint/2010/main" val="775264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Equation: Derivation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Scholes_equation</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000" dirty="0"/>
              <a:t>The following derivation is given in </a:t>
            </a:r>
            <a:r>
              <a:rPr lang="en-US" sz="2000" dirty="0">
                <a:hlinkClick r:id="rId2" tooltip="John C. Hull"/>
              </a:rPr>
              <a:t>Hull's</a:t>
            </a:r>
            <a:r>
              <a:rPr lang="en-US" sz="2000" dirty="0"/>
              <a:t> </a:t>
            </a:r>
            <a:r>
              <a:rPr lang="en-US" sz="2000" i="1" dirty="0"/>
              <a:t>Options, Futures, and Other Derivatives</a:t>
            </a:r>
            <a:r>
              <a:rPr lang="en-US" sz="2000" dirty="0" smtClean="0"/>
              <a:t>.</a:t>
            </a:r>
          </a:p>
          <a:p>
            <a:r>
              <a:rPr lang="en-US" sz="2000" dirty="0" smtClean="0"/>
              <a:t>That</a:t>
            </a:r>
            <a:r>
              <a:rPr lang="en-US" sz="2000" dirty="0"/>
              <a:t>, in turn, is based on the classic argument in the original Black–Scholes paper</a:t>
            </a:r>
            <a:r>
              <a:rPr lang="en-US" sz="2000" dirty="0" smtClean="0"/>
              <a:t>.</a:t>
            </a:r>
          </a:p>
          <a:p>
            <a:r>
              <a:rPr lang="en-US" sz="2000" dirty="0" smtClean="0"/>
              <a:t>It is assumed that the value of the underlying stock follows a geometric Brownian motion:</a:t>
            </a:r>
          </a:p>
          <a:p>
            <a:endParaRPr lang="en-US" sz="2000" dirty="0"/>
          </a:p>
          <a:p>
            <a:endParaRPr lang="en-US" sz="2000" dirty="0" smtClean="0"/>
          </a:p>
          <a:p>
            <a:endParaRPr lang="en-US" sz="2000" dirty="0" smtClean="0"/>
          </a:p>
          <a:p>
            <a:r>
              <a:rPr lang="en-US" sz="2000" dirty="0"/>
              <a:t>where </a:t>
            </a:r>
            <a:r>
              <a:rPr lang="en-US" sz="2000" i="1" dirty="0"/>
              <a:t>W</a:t>
            </a:r>
            <a:r>
              <a:rPr lang="en-US" sz="2000" dirty="0"/>
              <a:t> is a stochastic variable (</a:t>
            </a:r>
            <a:r>
              <a:rPr lang="en-US" sz="2000" dirty="0">
                <a:hlinkClick r:id="rId3" tooltip="Wiener process"/>
              </a:rPr>
              <a:t>Brownian motion</a:t>
            </a:r>
            <a:r>
              <a:rPr lang="en-US" sz="2000" dirty="0"/>
              <a:t>). </a:t>
            </a:r>
            <a:endParaRPr lang="en-US" sz="2000" dirty="0" smtClean="0"/>
          </a:p>
          <a:p>
            <a:r>
              <a:rPr lang="en-US" sz="2000" dirty="0" smtClean="0"/>
              <a:t>Note </a:t>
            </a:r>
            <a:r>
              <a:rPr lang="en-US" sz="2000" dirty="0"/>
              <a:t>that </a:t>
            </a:r>
            <a:r>
              <a:rPr lang="en-US" sz="2000" i="1" dirty="0"/>
              <a:t>W</a:t>
            </a:r>
            <a:r>
              <a:rPr lang="en-US" sz="2000" dirty="0"/>
              <a:t>, and consequently its infinitesimal increment </a:t>
            </a:r>
            <a:r>
              <a:rPr lang="en-US" sz="2000" i="1" dirty="0" err="1"/>
              <a:t>dW</a:t>
            </a:r>
            <a:r>
              <a:rPr lang="en-US" sz="2000" dirty="0"/>
              <a:t>, represents the only source of uncertainty in the price history of the </a:t>
            </a:r>
            <a:r>
              <a:rPr lang="en-US" sz="2000" dirty="0" smtClean="0"/>
              <a:t>stock</a:t>
            </a:r>
            <a:endParaRPr lang="en-US" sz="2000" dirty="0"/>
          </a:p>
          <a:p>
            <a:pPr marL="0" indent="0">
              <a:buNone/>
            </a:pPr>
            <a:endParaRPr lang="en-US" sz="2000" dirty="0" smtClean="0"/>
          </a:p>
          <a:p>
            <a:pPr marL="0" indent="0">
              <a:buNone/>
            </a:pPr>
            <a:endParaRPr lang="en-US" sz="2000" dirty="0"/>
          </a:p>
          <a:p>
            <a:endParaRPr lang="en-US" sz="2000" dirty="0"/>
          </a:p>
        </p:txBody>
      </p:sp>
      <p:pic>
        <p:nvPicPr>
          <p:cNvPr id="7" name="Picture 6" descr="Screen Shot 2017-02-16 at 9.43.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196" y="3634732"/>
            <a:ext cx="2587238" cy="788792"/>
          </a:xfrm>
          <a:prstGeom prst="rect">
            <a:avLst/>
          </a:prstGeom>
        </p:spPr>
      </p:pic>
    </p:spTree>
    <p:extLst>
      <p:ext uri="{BB962C8B-B14F-4D97-AF65-F5344CB8AC3E}">
        <p14:creationId xmlns:p14="http://schemas.microsoft.com/office/powerpoint/2010/main" val="844325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21648"/>
            <a:ext cx="8229600" cy="1143000"/>
          </a:xfrm>
        </p:spPr>
        <p:txBody>
          <a:bodyPr>
            <a:normAutofit fontScale="90000"/>
          </a:bodyPr>
          <a:lstStyle/>
          <a:p>
            <a:r>
              <a:rPr lang="en-US" dirty="0" smtClean="0">
                <a:solidFill>
                  <a:srgbClr val="FF0000"/>
                </a:solidFill>
              </a:rPr>
              <a:t>Black-Scholes Equation: Derivation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Scholes_equation</a:t>
            </a:r>
            <a:endParaRPr lang="en-US" sz="2700" dirty="0">
              <a:solidFill>
                <a:srgbClr val="0000FF"/>
              </a:solidFill>
            </a:endParaRPr>
          </a:p>
        </p:txBody>
      </p:sp>
      <p:pic>
        <p:nvPicPr>
          <p:cNvPr id="3" name="Picture 2" descr="Screen Shot 2017-02-16 at 9.45.45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11" y="1281130"/>
            <a:ext cx="7476238" cy="5576870"/>
          </a:xfrm>
          <a:prstGeom prst="rect">
            <a:avLst/>
          </a:prstGeom>
        </p:spPr>
      </p:pic>
      <p:sp>
        <p:nvSpPr>
          <p:cNvPr id="4" name="TextBox 3"/>
          <p:cNvSpPr txBox="1"/>
          <p:nvPr/>
        </p:nvSpPr>
        <p:spPr>
          <a:xfrm>
            <a:off x="5156290" y="4406255"/>
            <a:ext cx="3044813" cy="646331"/>
          </a:xfrm>
          <a:prstGeom prst="rect">
            <a:avLst/>
          </a:prstGeom>
          <a:noFill/>
          <a:ln>
            <a:solidFill>
              <a:srgbClr val="0000FF"/>
            </a:solidFill>
          </a:ln>
        </p:spPr>
        <p:txBody>
          <a:bodyPr wrap="square" rtlCol="0">
            <a:spAutoFit/>
          </a:bodyPr>
          <a:lstStyle/>
          <a:p>
            <a:r>
              <a:rPr lang="en-US" dirty="0" smtClean="0">
                <a:solidFill>
                  <a:srgbClr val="800000"/>
                </a:solidFill>
              </a:rPr>
              <a:t>This is the delta hedge we discussed earlier</a:t>
            </a:r>
            <a:endParaRPr lang="en-US" dirty="0">
              <a:solidFill>
                <a:srgbClr val="800000"/>
              </a:solidFill>
            </a:endParaRPr>
          </a:p>
        </p:txBody>
      </p:sp>
    </p:spTree>
    <p:extLst>
      <p:ext uri="{BB962C8B-B14F-4D97-AF65-F5344CB8AC3E}">
        <p14:creationId xmlns:p14="http://schemas.microsoft.com/office/powerpoint/2010/main" val="3362994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Equation: Derivation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Scholes_equation</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000" dirty="0"/>
              <a:t>The following derivation is given in </a:t>
            </a:r>
            <a:r>
              <a:rPr lang="en-US" sz="2000" dirty="0">
                <a:hlinkClick r:id="rId2" tooltip="John C. Hull"/>
              </a:rPr>
              <a:t>Hull's</a:t>
            </a:r>
            <a:r>
              <a:rPr lang="en-US" sz="2000" dirty="0"/>
              <a:t> </a:t>
            </a:r>
            <a:r>
              <a:rPr lang="en-US" sz="2000" i="1" dirty="0"/>
              <a:t>Options, Futures, and Other Derivatives</a:t>
            </a:r>
            <a:r>
              <a:rPr lang="en-US" sz="2000" dirty="0" smtClean="0"/>
              <a:t>.</a:t>
            </a:r>
          </a:p>
          <a:p>
            <a:r>
              <a:rPr lang="en-US" sz="2000" dirty="0" smtClean="0"/>
              <a:t>That</a:t>
            </a:r>
            <a:r>
              <a:rPr lang="en-US" sz="2000" dirty="0"/>
              <a:t>, in turn, is based on the classic argument in the original Black–Scholes paper</a:t>
            </a:r>
            <a:r>
              <a:rPr lang="en-US" sz="2000" dirty="0" smtClean="0"/>
              <a:t>.</a:t>
            </a:r>
          </a:p>
          <a:p>
            <a:r>
              <a:rPr lang="en-US" sz="2000" dirty="0" smtClean="0"/>
              <a:t>It is assumed that the value of the underlying stock follows a geometric Brownian motion:</a:t>
            </a:r>
          </a:p>
          <a:p>
            <a:endParaRPr lang="en-US" sz="2000" dirty="0"/>
          </a:p>
          <a:p>
            <a:endParaRPr lang="en-US" sz="2000" dirty="0" smtClean="0"/>
          </a:p>
          <a:p>
            <a:endParaRPr lang="en-US" sz="2000" dirty="0" smtClean="0"/>
          </a:p>
          <a:p>
            <a:r>
              <a:rPr lang="en-US" sz="2000" dirty="0"/>
              <a:t>where </a:t>
            </a:r>
            <a:r>
              <a:rPr lang="en-US" sz="2000" i="1" dirty="0"/>
              <a:t>W</a:t>
            </a:r>
            <a:r>
              <a:rPr lang="en-US" sz="2000" dirty="0"/>
              <a:t> is a stochastic variable (</a:t>
            </a:r>
            <a:r>
              <a:rPr lang="en-US" sz="2000" dirty="0">
                <a:hlinkClick r:id="rId3" tooltip="Wiener process"/>
              </a:rPr>
              <a:t>Brownian motion</a:t>
            </a:r>
            <a:r>
              <a:rPr lang="en-US" sz="2000" dirty="0"/>
              <a:t>). </a:t>
            </a:r>
            <a:endParaRPr lang="en-US" sz="2000" dirty="0" smtClean="0"/>
          </a:p>
          <a:p>
            <a:r>
              <a:rPr lang="en-US" sz="2000" dirty="0" smtClean="0"/>
              <a:t>Note </a:t>
            </a:r>
            <a:r>
              <a:rPr lang="en-US" sz="2000" dirty="0"/>
              <a:t>that </a:t>
            </a:r>
            <a:r>
              <a:rPr lang="en-US" sz="2000" i="1" dirty="0"/>
              <a:t>W</a:t>
            </a:r>
            <a:r>
              <a:rPr lang="en-US" sz="2000" dirty="0"/>
              <a:t>, and consequently its infinitesimal increment </a:t>
            </a:r>
            <a:r>
              <a:rPr lang="en-US" sz="2000" i="1" dirty="0" err="1"/>
              <a:t>dW</a:t>
            </a:r>
            <a:r>
              <a:rPr lang="en-US" sz="2000" dirty="0"/>
              <a:t>, represents the only source of uncertainty in the price history of the </a:t>
            </a:r>
            <a:r>
              <a:rPr lang="en-US" sz="2000" dirty="0" smtClean="0"/>
              <a:t>stock</a:t>
            </a:r>
            <a:endParaRPr lang="en-US" sz="2000" dirty="0"/>
          </a:p>
          <a:p>
            <a:pPr marL="0" indent="0">
              <a:buNone/>
            </a:pPr>
            <a:endParaRPr lang="en-US" sz="2000" dirty="0" smtClean="0"/>
          </a:p>
          <a:p>
            <a:pPr marL="0" indent="0">
              <a:buNone/>
            </a:pPr>
            <a:endParaRPr lang="en-US" sz="2000" dirty="0"/>
          </a:p>
          <a:p>
            <a:endParaRPr lang="en-US" sz="2000" dirty="0"/>
          </a:p>
        </p:txBody>
      </p:sp>
      <p:pic>
        <p:nvPicPr>
          <p:cNvPr id="7" name="Picture 6" descr="Screen Shot 2017-02-16 at 9.43.37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8196" y="3741825"/>
            <a:ext cx="2587238" cy="788792"/>
          </a:xfrm>
          <a:prstGeom prst="rect">
            <a:avLst/>
          </a:prstGeom>
        </p:spPr>
      </p:pic>
    </p:spTree>
    <p:extLst>
      <p:ext uri="{BB962C8B-B14F-4D97-AF65-F5344CB8AC3E}">
        <p14:creationId xmlns:p14="http://schemas.microsoft.com/office/powerpoint/2010/main" val="2733851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Equation: Derivation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Scholes_equation</a:t>
            </a:r>
            <a:endParaRPr lang="en-US" sz="2700" dirty="0">
              <a:solidFill>
                <a:srgbClr val="0000FF"/>
              </a:solidFill>
            </a:endParaRPr>
          </a:p>
        </p:txBody>
      </p:sp>
      <p:pic>
        <p:nvPicPr>
          <p:cNvPr id="3" name="Picture 2" descr="Screen Shot 2017-02-16 at 9.47.3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019" y="1501388"/>
            <a:ext cx="6986619" cy="5218920"/>
          </a:xfrm>
          <a:prstGeom prst="rect">
            <a:avLst/>
          </a:prstGeom>
        </p:spPr>
      </p:pic>
    </p:spTree>
    <p:extLst>
      <p:ext uri="{BB962C8B-B14F-4D97-AF65-F5344CB8AC3E}">
        <p14:creationId xmlns:p14="http://schemas.microsoft.com/office/powerpoint/2010/main" val="658872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olidFill>
                  <a:srgbClr val="FF0000"/>
                </a:solidFill>
              </a:rPr>
              <a:t>Black-Scholes Equation: Derivation</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smtClean="0">
                <a:solidFill>
                  <a:srgbClr val="0000FF"/>
                </a:solidFill>
              </a:rPr>
              <a:t>Black</a:t>
            </a:r>
            <a:r>
              <a:rPr lang="en-US" sz="2700" dirty="0">
                <a:solidFill>
                  <a:srgbClr val="0000FF"/>
                </a:solidFill>
              </a:rPr>
              <a:t>-</a:t>
            </a:r>
            <a:r>
              <a:rPr lang="en-US" sz="2700" dirty="0" err="1" smtClean="0">
                <a:solidFill>
                  <a:srgbClr val="0000FF"/>
                </a:solidFill>
              </a:rPr>
              <a:t>Scholes_equation</a:t>
            </a:r>
            <a:endParaRPr lang="en-US" sz="2700" dirty="0">
              <a:solidFill>
                <a:srgbClr val="0000FF"/>
              </a:solidFill>
            </a:endParaRPr>
          </a:p>
        </p:txBody>
      </p:sp>
      <p:pic>
        <p:nvPicPr>
          <p:cNvPr id="2" name="Picture 1" descr="Screen Shot 2017-02-16 at 9.49.06 AM.png"/>
          <p:cNvPicPr>
            <a:picLocks noChangeAspect="1"/>
          </p:cNvPicPr>
          <p:nvPr/>
        </p:nvPicPr>
        <p:blipFill rotWithShape="1">
          <a:blip r:embed="rId2">
            <a:extLst>
              <a:ext uri="{28A0092B-C50C-407E-A947-70E740481C1C}">
                <a14:useLocalDpi xmlns:a14="http://schemas.microsoft.com/office/drawing/2010/main" val="0"/>
              </a:ext>
            </a:extLst>
          </a:blip>
          <a:srcRect b="56904"/>
          <a:stretch/>
        </p:blipFill>
        <p:spPr>
          <a:xfrm>
            <a:off x="703808" y="1600165"/>
            <a:ext cx="7858753" cy="2071715"/>
          </a:xfrm>
          <a:prstGeom prst="rect">
            <a:avLst/>
          </a:prstGeom>
        </p:spPr>
      </p:pic>
      <p:grpSp>
        <p:nvGrpSpPr>
          <p:cNvPr id="8" name="Group 7"/>
          <p:cNvGrpSpPr/>
          <p:nvPr/>
        </p:nvGrpSpPr>
        <p:grpSpPr>
          <a:xfrm>
            <a:off x="1839038" y="3597503"/>
            <a:ext cx="4936130" cy="1079500"/>
            <a:chOff x="1930850" y="3881806"/>
            <a:chExt cx="4936130" cy="1079500"/>
          </a:xfrm>
        </p:grpSpPr>
        <p:pic>
          <p:nvPicPr>
            <p:cNvPr id="4" name="Picture 3" descr="Screen Shot 2017-02-16 at 9.50.03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980" y="3881806"/>
              <a:ext cx="4064000" cy="1079500"/>
            </a:xfrm>
            <a:prstGeom prst="rect">
              <a:avLst/>
            </a:prstGeom>
          </p:spPr>
        </p:pic>
        <p:pic>
          <p:nvPicPr>
            <p:cNvPr id="6" name="Picture 5" descr="Screen Shot 2017-02-16 at 9.51.1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850" y="4167851"/>
              <a:ext cx="850900" cy="660400"/>
            </a:xfrm>
            <a:prstGeom prst="rect">
              <a:avLst/>
            </a:prstGeom>
          </p:spPr>
        </p:pic>
      </p:grpSp>
      <p:sp>
        <p:nvSpPr>
          <p:cNvPr id="10" name="TextBox 9"/>
          <p:cNvSpPr txBox="1"/>
          <p:nvPr/>
        </p:nvSpPr>
        <p:spPr>
          <a:xfrm>
            <a:off x="872132" y="5018248"/>
            <a:ext cx="7007659" cy="1200329"/>
          </a:xfrm>
          <a:prstGeom prst="rect">
            <a:avLst/>
          </a:prstGeom>
          <a:noFill/>
        </p:spPr>
        <p:txBody>
          <a:bodyPr wrap="square" rtlCol="0">
            <a:spAutoFit/>
          </a:bodyPr>
          <a:lstStyle/>
          <a:p>
            <a:r>
              <a:rPr lang="en-US" dirty="0"/>
              <a:t>With the assumptions of the Black–Scholes model, this second order partial differential equation holds for any type of option as long as its price function </a:t>
            </a:r>
            <a:r>
              <a:rPr lang="en-US" i="1" dirty="0" smtClean="0"/>
              <a:t>V</a:t>
            </a:r>
            <a:r>
              <a:rPr lang="en-US" dirty="0" smtClean="0"/>
              <a:t> </a:t>
            </a:r>
            <a:r>
              <a:rPr lang="en-US" dirty="0"/>
              <a:t>is twice differentiable with respect to </a:t>
            </a:r>
            <a:r>
              <a:rPr lang="en-US" i="1" dirty="0"/>
              <a:t>S</a:t>
            </a:r>
            <a:r>
              <a:rPr lang="en-US" dirty="0"/>
              <a:t> </a:t>
            </a:r>
            <a:r>
              <a:rPr lang="en-US" dirty="0" smtClean="0"/>
              <a:t>and </a:t>
            </a:r>
            <a:r>
              <a:rPr lang="en-US" dirty="0"/>
              <a:t>once with respect to </a:t>
            </a:r>
            <a:r>
              <a:rPr lang="en-US" i="1" dirty="0" smtClean="0"/>
              <a:t>t</a:t>
            </a:r>
            <a:r>
              <a:rPr lang="en-US" dirty="0" smtClean="0"/>
              <a:t> </a:t>
            </a:r>
            <a:r>
              <a:rPr lang="en-US" dirty="0"/>
              <a:t>. </a:t>
            </a:r>
          </a:p>
        </p:txBody>
      </p:sp>
    </p:spTree>
    <p:extLst>
      <p:ext uri="{BB962C8B-B14F-4D97-AF65-F5344CB8AC3E}">
        <p14:creationId xmlns:p14="http://schemas.microsoft.com/office/powerpoint/2010/main" val="2685004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74638"/>
            <a:ext cx="4191000" cy="1143000"/>
          </a:xfrm>
        </p:spPr>
        <p:txBody>
          <a:bodyPr>
            <a:normAutofit fontScale="90000"/>
          </a:bodyPr>
          <a:lstStyle/>
          <a:p>
            <a:r>
              <a:rPr lang="en-US" dirty="0" smtClean="0">
                <a:solidFill>
                  <a:srgbClr val="FF0000"/>
                </a:solidFill>
              </a:rPr>
              <a:t>Options</a:t>
            </a:r>
            <a:r>
              <a:rPr lang="en-US" dirty="0">
                <a:solidFill>
                  <a:srgbClr val="FF0000"/>
                </a:solidFill>
              </a:rPr>
              <a:t>: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smtClean="0">
                <a:solidFill>
                  <a:srgbClr val="0000FF"/>
                </a:solidFill>
              </a:rPr>
              <a:t>Black</a:t>
            </a:r>
            <a:r>
              <a:rPr lang="en-US" sz="2200" dirty="0">
                <a:solidFill>
                  <a:srgbClr val="0000FF"/>
                </a:solidFill>
              </a:rPr>
              <a:t>-</a:t>
            </a:r>
            <a:r>
              <a:rPr lang="en-US" sz="2200" dirty="0" err="1" smtClean="0">
                <a:solidFill>
                  <a:srgbClr val="0000FF"/>
                </a:solidFill>
              </a:rPr>
              <a:t>Scholes_model</a:t>
            </a:r>
            <a:endParaRPr lang="en-US" sz="2200" dirty="0">
              <a:solidFill>
                <a:srgbClr val="0000FF"/>
              </a:solidFill>
            </a:endParaRPr>
          </a:p>
        </p:txBody>
      </p:sp>
      <p:sp>
        <p:nvSpPr>
          <p:cNvPr id="4" name="Content Placeholder 3"/>
          <p:cNvSpPr>
            <a:spLocks noGrp="1"/>
          </p:cNvSpPr>
          <p:nvPr>
            <p:ph sz="half" idx="1"/>
          </p:nvPr>
        </p:nvSpPr>
        <p:spPr>
          <a:xfrm>
            <a:off x="198907" y="274638"/>
            <a:ext cx="4296893" cy="6457141"/>
          </a:xfrm>
        </p:spPr>
        <p:txBody>
          <a:bodyPr>
            <a:noAutofit/>
          </a:bodyPr>
          <a:lstStyle/>
          <a:p>
            <a:pPr marL="0" indent="0">
              <a:buNone/>
            </a:pPr>
            <a:r>
              <a:rPr lang="en-US" sz="2000" dirty="0"/>
              <a:t>The assumptions of the Black–Scholes model are not all empirically valid. </a:t>
            </a:r>
            <a:endParaRPr lang="en-US" sz="2000" dirty="0" smtClean="0"/>
          </a:p>
          <a:p>
            <a:pPr marL="0" indent="0">
              <a:buNone/>
            </a:pPr>
            <a:r>
              <a:rPr lang="en-US" sz="2000" dirty="0" smtClean="0"/>
              <a:t>Among </a:t>
            </a:r>
            <a:r>
              <a:rPr lang="en-US" sz="2000" dirty="0"/>
              <a:t>the most significant limitations are:</a:t>
            </a:r>
          </a:p>
          <a:p>
            <a:r>
              <a:rPr lang="en-US" sz="2000" dirty="0" smtClean="0"/>
              <a:t>The </a:t>
            </a:r>
            <a:r>
              <a:rPr lang="en-US" sz="2000" dirty="0"/>
              <a:t>underestimation of extreme moves, yielding </a:t>
            </a:r>
            <a:r>
              <a:rPr lang="en-US" sz="2000" dirty="0">
                <a:hlinkClick r:id="rId2" tooltip="Tail risk"/>
              </a:rPr>
              <a:t>tail risk</a:t>
            </a:r>
            <a:r>
              <a:rPr lang="en-US" sz="2000" dirty="0"/>
              <a:t>, which can be hedged with </a:t>
            </a:r>
            <a:r>
              <a:rPr lang="en-US" sz="2000" dirty="0">
                <a:hlinkClick r:id="rId3" tooltip="Out-of-the-money"/>
              </a:rPr>
              <a:t>out-of-the-money</a:t>
            </a:r>
            <a:r>
              <a:rPr lang="en-US" sz="2000" dirty="0"/>
              <a:t> options;</a:t>
            </a:r>
          </a:p>
          <a:p>
            <a:r>
              <a:rPr lang="en-US" sz="2000" dirty="0" smtClean="0"/>
              <a:t>The </a:t>
            </a:r>
            <a:r>
              <a:rPr lang="en-US" sz="2000" dirty="0"/>
              <a:t>assumption of instant, cost-less trading, yielding </a:t>
            </a:r>
            <a:r>
              <a:rPr lang="en-US" sz="2000" dirty="0">
                <a:hlinkClick r:id="rId4" tooltip="Liquidity risk"/>
              </a:rPr>
              <a:t>liquidity risk</a:t>
            </a:r>
            <a:r>
              <a:rPr lang="en-US" sz="2000" dirty="0"/>
              <a:t>, which is difficult to hedge;</a:t>
            </a:r>
          </a:p>
          <a:p>
            <a:r>
              <a:rPr lang="en-US" sz="2000" dirty="0" smtClean="0"/>
              <a:t>The </a:t>
            </a:r>
            <a:r>
              <a:rPr lang="en-US" sz="2000" dirty="0"/>
              <a:t>assumption of a stationary process, yielding </a:t>
            </a:r>
            <a:r>
              <a:rPr lang="en-US" sz="2000" dirty="0">
                <a:hlinkClick r:id="rId5" tooltip="Volatility risk"/>
              </a:rPr>
              <a:t>volatility risk</a:t>
            </a:r>
            <a:r>
              <a:rPr lang="en-US" sz="2000" dirty="0"/>
              <a:t>, which can be hedged with volatility hedging;</a:t>
            </a:r>
          </a:p>
          <a:p>
            <a:r>
              <a:rPr lang="en-US" sz="2000" dirty="0" smtClean="0"/>
              <a:t>The </a:t>
            </a:r>
            <a:r>
              <a:rPr lang="en-US" sz="2000" dirty="0"/>
              <a:t>assumption of continuous time and continuous trading, yielding gap </a:t>
            </a:r>
            <a:r>
              <a:rPr lang="en-US" sz="2000" dirty="0" smtClean="0"/>
              <a:t>risk.</a:t>
            </a:r>
          </a:p>
          <a:p>
            <a:pPr marL="0" indent="0">
              <a:buNone/>
            </a:pPr>
            <a:endParaRPr lang="en-US" sz="2000" dirty="0"/>
          </a:p>
          <a:p>
            <a:endParaRPr lang="en-US" sz="2000" dirty="0"/>
          </a:p>
        </p:txBody>
      </p:sp>
      <p:pic>
        <p:nvPicPr>
          <p:cNvPr id="6" name="Content Placeholder 5" descr="Screen Shot 2017-02-16 at 10.21.22 AM.png"/>
          <p:cNvPicPr>
            <a:picLocks noGrp="1" noChangeAspect="1"/>
          </p:cNvPicPr>
          <p:nvPr>
            <p:ph sz="half" idx="2"/>
          </p:nvPr>
        </p:nvPicPr>
        <p:blipFill>
          <a:blip r:embed="rId6">
            <a:extLst>
              <a:ext uri="{28A0092B-C50C-407E-A947-70E740481C1C}">
                <a14:useLocalDpi xmlns:a14="http://schemas.microsoft.com/office/drawing/2010/main" val="0"/>
              </a:ext>
            </a:extLst>
          </a:blip>
          <a:srcRect l="-25659" r="-25659"/>
          <a:stretch>
            <a:fillRect/>
          </a:stretch>
        </p:blipFill>
        <p:spPr/>
      </p:pic>
    </p:spTree>
    <p:extLst>
      <p:ext uri="{BB962C8B-B14F-4D97-AF65-F5344CB8AC3E}">
        <p14:creationId xmlns:p14="http://schemas.microsoft.com/office/powerpoint/2010/main" val="4145175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r>
              <a:rPr lang="en-US" sz="2000" dirty="0"/>
              <a:t>Results using the Black–Scholes model differ from real world prices because of simplifying assumptions of the model. </a:t>
            </a:r>
            <a:endParaRPr lang="en-US" sz="2000" dirty="0" smtClean="0"/>
          </a:p>
          <a:p>
            <a:r>
              <a:rPr lang="en-US" sz="2000" dirty="0" smtClean="0"/>
              <a:t>One </a:t>
            </a:r>
            <a:r>
              <a:rPr lang="en-US" sz="2000" dirty="0"/>
              <a:t>significant limitation is that in reality security prices do not follow a strict stationary </a:t>
            </a:r>
            <a:r>
              <a:rPr lang="en-US" sz="2000" dirty="0">
                <a:hlinkClick r:id="rId2" tooltip="Log-normal distribution"/>
              </a:rPr>
              <a:t>log-normal</a:t>
            </a:r>
            <a:r>
              <a:rPr lang="en-US" sz="2000" dirty="0"/>
              <a:t> process, nor is the risk-free interest actually known (and is not constant over time). </a:t>
            </a:r>
            <a:endParaRPr lang="en-US" sz="2000" dirty="0" smtClean="0"/>
          </a:p>
          <a:p>
            <a:r>
              <a:rPr lang="en-US" sz="2000" dirty="0" smtClean="0"/>
              <a:t>The </a:t>
            </a:r>
            <a:r>
              <a:rPr lang="en-US" sz="2000" dirty="0"/>
              <a:t>variance has been observed to be non-constant leading to models such as </a:t>
            </a:r>
            <a:r>
              <a:rPr lang="en-US" sz="2000" dirty="0">
                <a:hlinkClick r:id="rId3" tooltip="GARCH"/>
              </a:rPr>
              <a:t>GARCH</a:t>
            </a:r>
            <a:r>
              <a:rPr lang="en-US" sz="2000" dirty="0"/>
              <a:t> to model volatility changes. </a:t>
            </a:r>
            <a:endParaRPr lang="en-US" sz="2000" dirty="0" smtClean="0"/>
          </a:p>
          <a:p>
            <a:r>
              <a:rPr lang="en-US" sz="2000" dirty="0" smtClean="0"/>
              <a:t>Pricing </a:t>
            </a:r>
            <a:r>
              <a:rPr lang="en-US" sz="2000" dirty="0"/>
              <a:t>discrepancies between empirical and the Black–Scholes model have long been observed in options that are far </a:t>
            </a:r>
            <a:r>
              <a:rPr lang="en-US" sz="2000" dirty="0">
                <a:hlinkClick r:id="rId4" tooltip="Out-of-the-money"/>
              </a:rPr>
              <a:t>out-of-the-money</a:t>
            </a:r>
            <a:r>
              <a:rPr lang="en-US" sz="2000" dirty="0"/>
              <a:t>, corresponding to extreme price </a:t>
            </a:r>
            <a:r>
              <a:rPr lang="en-US" sz="2000" dirty="0" smtClean="0"/>
              <a:t>changes</a:t>
            </a:r>
          </a:p>
          <a:p>
            <a:r>
              <a:rPr lang="en-US" sz="2000" dirty="0" smtClean="0"/>
              <a:t>Such </a:t>
            </a:r>
            <a:r>
              <a:rPr lang="en-US" sz="2000" dirty="0"/>
              <a:t>events would be very rare if returns were </a:t>
            </a:r>
            <a:r>
              <a:rPr lang="en-US" sz="2000" dirty="0" err="1"/>
              <a:t>lognormally</a:t>
            </a:r>
            <a:r>
              <a:rPr lang="en-US" sz="2000" dirty="0"/>
              <a:t> distributed, but are observed much more often in practice.</a:t>
            </a:r>
          </a:p>
        </p:txBody>
      </p:sp>
      <p:sp>
        <p:nvSpPr>
          <p:cNvPr id="7" name="Title 1"/>
          <p:cNvSpPr>
            <a:spLocks noGrp="1"/>
          </p:cNvSpPr>
          <p:nvPr>
            <p:ph type="title"/>
          </p:nvPr>
        </p:nvSpPr>
        <p:spPr/>
        <p:txBody>
          <a:bodyPr>
            <a:normAutofit/>
          </a:bodyPr>
          <a:lstStyle/>
          <a:p>
            <a:r>
              <a:rPr lang="en-US" dirty="0" smtClean="0">
                <a:solidFill>
                  <a:srgbClr val="FF0000"/>
                </a:solidFill>
              </a:rPr>
              <a:t>Options</a:t>
            </a:r>
            <a:r>
              <a:rPr lang="en-US" dirty="0">
                <a:solidFill>
                  <a:srgbClr val="FF0000"/>
                </a:solidFill>
              </a:rPr>
              <a:t>: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smtClean="0">
                <a:solidFill>
                  <a:srgbClr val="0000FF"/>
                </a:solidFill>
              </a:rPr>
              <a:t>Black</a:t>
            </a:r>
            <a:r>
              <a:rPr lang="en-US" sz="2200" dirty="0">
                <a:solidFill>
                  <a:srgbClr val="0000FF"/>
                </a:solidFill>
              </a:rPr>
              <a:t>-</a:t>
            </a:r>
            <a:r>
              <a:rPr lang="en-US" sz="2200" dirty="0" err="1" smtClean="0">
                <a:solidFill>
                  <a:srgbClr val="0000FF"/>
                </a:solidFill>
              </a:rPr>
              <a:t>Scholes_model</a:t>
            </a:r>
            <a:endParaRPr lang="en-US" sz="2200" dirty="0">
              <a:solidFill>
                <a:srgbClr val="0000FF"/>
              </a:solidFill>
            </a:endParaRPr>
          </a:p>
        </p:txBody>
      </p:sp>
    </p:spTree>
    <p:extLst>
      <p:ext uri="{BB962C8B-B14F-4D97-AF65-F5344CB8AC3E}">
        <p14:creationId xmlns:p14="http://schemas.microsoft.com/office/powerpoint/2010/main" val="413603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pic>
        <p:nvPicPr>
          <p:cNvPr id="5" name="Content Placeholder 4" descr="Screen Shot 2017-02-14 at 11.10.27 AM.png"/>
          <p:cNvPicPr>
            <a:picLocks noGrp="1" noChangeAspect="1"/>
          </p:cNvPicPr>
          <p:nvPr>
            <p:ph idx="1"/>
          </p:nvPr>
        </p:nvPicPr>
        <p:blipFill>
          <a:blip r:embed="rId2">
            <a:extLst>
              <a:ext uri="{28A0092B-C50C-407E-A947-70E740481C1C}">
                <a14:useLocalDpi xmlns:a14="http://schemas.microsoft.com/office/drawing/2010/main" val="0"/>
              </a:ext>
            </a:extLst>
          </a:blip>
          <a:srcRect t="-35729" b="-35729"/>
          <a:stretch>
            <a:fillRect/>
          </a:stretch>
        </p:blipFill>
        <p:spPr/>
      </p:pic>
      <p:sp>
        <p:nvSpPr>
          <p:cNvPr id="6" name="Rectangle 5"/>
          <p:cNvSpPr/>
          <p:nvPr/>
        </p:nvSpPr>
        <p:spPr>
          <a:xfrm>
            <a:off x="2835120" y="2673051"/>
            <a:ext cx="723546" cy="265828"/>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551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400" dirty="0"/>
              <a:t>Nevertheless, Black–Scholes pricing is widely used in practice</a:t>
            </a:r>
            <a:r>
              <a:rPr lang="en-US" sz="2400" dirty="0" smtClean="0"/>
              <a:t>,</a:t>
            </a:r>
            <a:r>
              <a:rPr lang="en-US" sz="2400" baseline="30000" dirty="0"/>
              <a:t> </a:t>
            </a:r>
            <a:r>
              <a:rPr lang="en-US" sz="2400" dirty="0" smtClean="0"/>
              <a:t>because </a:t>
            </a:r>
            <a:r>
              <a:rPr lang="en-US" sz="2400" dirty="0"/>
              <a:t>it is:</a:t>
            </a:r>
          </a:p>
          <a:p>
            <a:pPr marL="573088"/>
            <a:r>
              <a:rPr lang="en-US" sz="2400" dirty="0" smtClean="0"/>
              <a:t>Easy </a:t>
            </a:r>
            <a:r>
              <a:rPr lang="en-US" sz="2400" dirty="0"/>
              <a:t>to calculate</a:t>
            </a:r>
          </a:p>
          <a:p>
            <a:pPr marL="573088"/>
            <a:r>
              <a:rPr lang="en-US" sz="2400" dirty="0" smtClean="0"/>
              <a:t>A </a:t>
            </a:r>
            <a:r>
              <a:rPr lang="en-US" sz="2400" dirty="0"/>
              <a:t>useful approximation, particularly when analyzing the direction in which prices move when crossing critical points</a:t>
            </a:r>
          </a:p>
          <a:p>
            <a:pPr marL="573088"/>
            <a:r>
              <a:rPr lang="en-US" sz="2400" dirty="0" smtClean="0"/>
              <a:t>A </a:t>
            </a:r>
            <a:r>
              <a:rPr lang="en-US" sz="2400" dirty="0"/>
              <a:t>robust basis for more refined models</a:t>
            </a:r>
          </a:p>
          <a:p>
            <a:pPr marL="573088"/>
            <a:r>
              <a:rPr lang="en-US" sz="2400" i="1" dirty="0" smtClean="0"/>
              <a:t>Invertible</a:t>
            </a:r>
            <a:r>
              <a:rPr lang="en-US" sz="2400" dirty="0" smtClean="0"/>
              <a:t>, </a:t>
            </a:r>
            <a:r>
              <a:rPr lang="en-US" sz="2400" dirty="0"/>
              <a:t>as the model's original output, price, can be used as an input and one of the other variables solved </a:t>
            </a:r>
            <a:r>
              <a:rPr lang="en-US" sz="2400" dirty="0" smtClean="0"/>
              <a:t>for:  the </a:t>
            </a:r>
            <a:r>
              <a:rPr lang="en-US" sz="2400" b="1" dirty="0"/>
              <a:t>implied volatility </a:t>
            </a:r>
            <a:r>
              <a:rPr lang="en-US" sz="2400" dirty="0"/>
              <a:t>calculated in this way is often used to quote option </a:t>
            </a:r>
            <a:r>
              <a:rPr lang="en-US" sz="2400" dirty="0" smtClean="0"/>
              <a:t>prices and is used as the basis for the </a:t>
            </a:r>
            <a:r>
              <a:rPr lang="en-US" sz="2400" b="1" dirty="0" smtClean="0"/>
              <a:t>VIX</a:t>
            </a:r>
            <a:endParaRPr lang="en-US" sz="2400" b="1" dirty="0"/>
          </a:p>
          <a:p>
            <a:pPr marL="573088"/>
            <a:endParaRPr lang="en-US" sz="2400" dirty="0"/>
          </a:p>
        </p:txBody>
      </p:sp>
      <p:sp>
        <p:nvSpPr>
          <p:cNvPr id="4" name="Title 1"/>
          <p:cNvSpPr>
            <a:spLocks noGrp="1"/>
          </p:cNvSpPr>
          <p:nvPr>
            <p:ph type="title"/>
          </p:nvPr>
        </p:nvSpPr>
        <p:spPr/>
        <p:txBody>
          <a:bodyPr>
            <a:normAutofit/>
          </a:bodyPr>
          <a:lstStyle/>
          <a:p>
            <a:r>
              <a:rPr lang="en-US" dirty="0" smtClean="0">
                <a:solidFill>
                  <a:srgbClr val="FF0000"/>
                </a:solidFill>
              </a:rPr>
              <a:t>Options</a:t>
            </a:r>
            <a:r>
              <a:rPr lang="en-US" dirty="0">
                <a:solidFill>
                  <a:srgbClr val="FF0000"/>
                </a:solidFill>
              </a:rPr>
              <a:t>: Risks</a:t>
            </a:r>
            <a:br>
              <a:rPr lang="en-US" dirty="0">
                <a:solidFill>
                  <a:srgbClr val="FF0000"/>
                </a:solidFill>
              </a:rPr>
            </a:br>
            <a:r>
              <a:rPr lang="en-US" sz="2200" dirty="0">
                <a:solidFill>
                  <a:srgbClr val="0000FF"/>
                </a:solidFill>
              </a:rPr>
              <a:t>https://</a:t>
            </a:r>
            <a:r>
              <a:rPr lang="en-US" sz="2200" dirty="0" err="1">
                <a:solidFill>
                  <a:srgbClr val="0000FF"/>
                </a:solidFill>
              </a:rPr>
              <a:t>en.wikipedia.org</a:t>
            </a:r>
            <a:r>
              <a:rPr lang="en-US" sz="2200" dirty="0">
                <a:solidFill>
                  <a:srgbClr val="0000FF"/>
                </a:solidFill>
              </a:rPr>
              <a:t>/wiki/</a:t>
            </a:r>
            <a:r>
              <a:rPr lang="en-US" sz="2200" dirty="0" smtClean="0">
                <a:solidFill>
                  <a:srgbClr val="0000FF"/>
                </a:solidFill>
              </a:rPr>
              <a:t>Black</a:t>
            </a:r>
            <a:r>
              <a:rPr lang="en-US" sz="2200" dirty="0">
                <a:solidFill>
                  <a:srgbClr val="0000FF"/>
                </a:solidFill>
              </a:rPr>
              <a:t>-</a:t>
            </a:r>
            <a:r>
              <a:rPr lang="en-US" sz="2200" dirty="0" err="1" smtClean="0">
                <a:solidFill>
                  <a:srgbClr val="0000FF"/>
                </a:solidFill>
              </a:rPr>
              <a:t>Scholes_model</a:t>
            </a:r>
            <a:endParaRPr lang="en-US" sz="2200" dirty="0">
              <a:solidFill>
                <a:srgbClr val="0000FF"/>
              </a:solidFill>
            </a:endParaRPr>
          </a:p>
        </p:txBody>
      </p:sp>
    </p:spTree>
    <p:extLst>
      <p:ext uri="{BB962C8B-B14F-4D97-AF65-F5344CB8AC3E}">
        <p14:creationId xmlns:p14="http://schemas.microsoft.com/office/powerpoint/2010/main" val="2794945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solidFill>
                  <a:srgbClr val="FF0000"/>
                </a:solidFill>
              </a:rPr>
              <a:t>Volatility Smile</a:t>
            </a:r>
            <a:br>
              <a:rPr lang="en-US"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smtClean="0">
                <a:solidFill>
                  <a:srgbClr val="0000FF"/>
                </a:solidFill>
              </a:rPr>
              <a:t>Volatility_smile</a:t>
            </a:r>
            <a:r>
              <a:rPr lang="en-US" sz="2400" dirty="0">
                <a:solidFill>
                  <a:srgbClr val="0000FF"/>
                </a:solidFill>
              </a:rPr>
              <a:t/>
            </a:r>
            <a:br>
              <a:rPr lang="en-US" sz="2400" dirty="0">
                <a:solidFill>
                  <a:srgbClr val="0000FF"/>
                </a:solidFill>
              </a:rPr>
            </a:br>
            <a:r>
              <a:rPr lang="en-US" sz="2400" dirty="0">
                <a:solidFill>
                  <a:srgbClr val="0000FF"/>
                </a:solidFill>
              </a:rPr>
              <a:t>http://</a:t>
            </a:r>
            <a:r>
              <a:rPr lang="en-US" sz="2400" dirty="0" err="1">
                <a:solidFill>
                  <a:srgbClr val="0000FF"/>
                </a:solidFill>
              </a:rPr>
              <a:t>www.investopedia.com</a:t>
            </a:r>
            <a:r>
              <a:rPr lang="en-US" sz="2400" dirty="0">
                <a:solidFill>
                  <a:srgbClr val="0000FF"/>
                </a:solidFill>
              </a:rPr>
              <a:t>/terms/v/</a:t>
            </a:r>
            <a:r>
              <a:rPr lang="en-US" sz="2400" dirty="0" err="1">
                <a:solidFill>
                  <a:srgbClr val="0000FF"/>
                </a:solidFill>
              </a:rPr>
              <a:t>volatilitysmile.asp</a:t>
            </a:r>
            <a:endParaRPr lang="en-US" sz="2400" dirty="0">
              <a:solidFill>
                <a:srgbClr val="0000FF"/>
              </a:solidFill>
            </a:endParaRPr>
          </a:p>
        </p:txBody>
      </p:sp>
      <p:sp>
        <p:nvSpPr>
          <p:cNvPr id="5" name="Content Placeholder 4"/>
          <p:cNvSpPr>
            <a:spLocks noGrp="1"/>
          </p:cNvSpPr>
          <p:nvPr>
            <p:ph sz="half" idx="1"/>
          </p:nvPr>
        </p:nvSpPr>
        <p:spPr>
          <a:xfrm>
            <a:off x="151180" y="1600200"/>
            <a:ext cx="4038600" cy="4525963"/>
          </a:xfrm>
        </p:spPr>
        <p:txBody>
          <a:bodyPr>
            <a:normAutofit/>
          </a:bodyPr>
          <a:lstStyle/>
          <a:p>
            <a:r>
              <a:rPr lang="en-US" sz="2000" b="1" dirty="0"/>
              <a:t>Volatility smiles</a:t>
            </a:r>
            <a:r>
              <a:rPr lang="en-US" sz="2000" dirty="0"/>
              <a:t> are </a:t>
            </a:r>
            <a:r>
              <a:rPr lang="en-US" sz="2000" dirty="0">
                <a:hlinkClick r:id="rId2" tooltip="Implied volatility"/>
              </a:rPr>
              <a:t>implied volatility</a:t>
            </a:r>
            <a:r>
              <a:rPr lang="en-US" sz="2000" dirty="0"/>
              <a:t> patterns that arise in pricing financial </a:t>
            </a:r>
            <a:r>
              <a:rPr lang="en-US" sz="2000" dirty="0">
                <a:hlinkClick r:id="rId3" tooltip="Option (finance)"/>
              </a:rPr>
              <a:t>options</a:t>
            </a:r>
            <a:r>
              <a:rPr lang="en-US" sz="2000" dirty="0"/>
              <a:t>. </a:t>
            </a:r>
            <a:endParaRPr lang="en-US" sz="2000" dirty="0" smtClean="0"/>
          </a:p>
          <a:p>
            <a:r>
              <a:rPr lang="en-US" sz="2000" dirty="0" smtClean="0"/>
              <a:t>In </a:t>
            </a:r>
            <a:r>
              <a:rPr lang="en-US" sz="2000" dirty="0"/>
              <a:t>particular for a given expiration, options whose </a:t>
            </a:r>
            <a:r>
              <a:rPr lang="en-US" sz="2000" dirty="0">
                <a:hlinkClick r:id="rId4" tooltip="Strike price"/>
              </a:rPr>
              <a:t>strike price</a:t>
            </a:r>
            <a:r>
              <a:rPr lang="en-US" sz="2000" dirty="0"/>
              <a:t> differs substantially from the underlying asset's price command higher prices (and thus implied volatilities) than what is suggested by standard option pricing models. </a:t>
            </a:r>
            <a:endParaRPr lang="en-US" sz="2000" dirty="0" smtClean="0"/>
          </a:p>
          <a:p>
            <a:r>
              <a:rPr lang="en-US" sz="2000" dirty="0" smtClean="0"/>
              <a:t>These </a:t>
            </a:r>
            <a:r>
              <a:rPr lang="en-US" sz="2000" dirty="0"/>
              <a:t>options are said to be either deep </a:t>
            </a:r>
            <a:r>
              <a:rPr lang="en-US" sz="2000" dirty="0">
                <a:hlinkClick r:id="rId5" tooltip="Moneyness"/>
              </a:rPr>
              <a:t>in-the-money</a:t>
            </a:r>
            <a:r>
              <a:rPr lang="en-US" sz="2000" dirty="0"/>
              <a:t> or out-of-the-money.</a:t>
            </a:r>
          </a:p>
        </p:txBody>
      </p:sp>
      <p:pic>
        <p:nvPicPr>
          <p:cNvPr id="7" name="Content Placeholder 6" descr="volatilitysmile2.gif"/>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t="-2347" b="6529"/>
          <a:stretch/>
        </p:blipFill>
        <p:spPr>
          <a:xfrm>
            <a:off x="4088161" y="2294925"/>
            <a:ext cx="4965863" cy="3047587"/>
          </a:xfrm>
        </p:spPr>
      </p:pic>
    </p:spTree>
    <p:extLst>
      <p:ext uri="{BB962C8B-B14F-4D97-AF65-F5344CB8AC3E}">
        <p14:creationId xmlns:p14="http://schemas.microsoft.com/office/powerpoint/2010/main" val="167902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solidFill>
                  <a:srgbClr val="FF0000"/>
                </a:solidFill>
              </a:rPr>
              <a:t>Volatility Smile</a:t>
            </a:r>
            <a:br>
              <a:rPr lang="en-US" dirty="0">
                <a:solidFill>
                  <a:srgbClr val="FF0000"/>
                </a:solidFill>
              </a:rPr>
            </a:br>
            <a:r>
              <a:rPr lang="en-US" sz="2400" dirty="0">
                <a:solidFill>
                  <a:srgbClr val="0000FF"/>
                </a:solidFill>
              </a:rPr>
              <a:t>https://</a:t>
            </a:r>
            <a:r>
              <a:rPr lang="en-US" sz="2400" dirty="0" err="1">
                <a:solidFill>
                  <a:srgbClr val="0000FF"/>
                </a:solidFill>
              </a:rPr>
              <a:t>en.wikipedia.org</a:t>
            </a:r>
            <a:r>
              <a:rPr lang="en-US" sz="2400" dirty="0">
                <a:solidFill>
                  <a:srgbClr val="0000FF"/>
                </a:solidFill>
              </a:rPr>
              <a:t>/wiki/</a:t>
            </a:r>
            <a:r>
              <a:rPr lang="en-US" sz="2400" dirty="0" err="1" smtClean="0">
                <a:solidFill>
                  <a:srgbClr val="0000FF"/>
                </a:solidFill>
              </a:rPr>
              <a:t>Volatility_smile</a:t>
            </a:r>
            <a:endParaRPr lang="en-US" dirty="0"/>
          </a:p>
        </p:txBody>
      </p:sp>
      <p:sp>
        <p:nvSpPr>
          <p:cNvPr id="6" name="Content Placeholder 5"/>
          <p:cNvSpPr>
            <a:spLocks noGrp="1"/>
          </p:cNvSpPr>
          <p:nvPr>
            <p:ph idx="1"/>
          </p:nvPr>
        </p:nvSpPr>
        <p:spPr/>
        <p:txBody>
          <a:bodyPr>
            <a:normAutofit/>
          </a:bodyPr>
          <a:lstStyle/>
          <a:p>
            <a:r>
              <a:rPr lang="en-US" sz="2000" dirty="0" smtClean="0"/>
              <a:t>Equity </a:t>
            </a:r>
            <a:r>
              <a:rPr lang="en-US" sz="2000" dirty="0"/>
              <a:t>options traded in American markets did not show a volatility smile before the </a:t>
            </a:r>
            <a:r>
              <a:rPr lang="en-US" sz="2000" dirty="0">
                <a:hlinkClick r:id="rId2" tooltip="Black Monday (1987)"/>
              </a:rPr>
              <a:t>Crash of 1987</a:t>
            </a:r>
            <a:r>
              <a:rPr lang="en-US" sz="2000" dirty="0"/>
              <a:t> but began showing one </a:t>
            </a:r>
            <a:r>
              <a:rPr lang="en-US" sz="2000"/>
              <a:t>afterwards</a:t>
            </a:r>
            <a:r>
              <a:rPr lang="en-US" sz="2000" smtClean="0"/>
              <a:t>.</a:t>
            </a:r>
            <a:endParaRPr lang="en-US" sz="2000" dirty="0" smtClean="0"/>
          </a:p>
          <a:p>
            <a:r>
              <a:rPr lang="en-US" sz="2000" dirty="0" smtClean="0"/>
              <a:t>It </a:t>
            </a:r>
            <a:r>
              <a:rPr lang="en-US" sz="2000" dirty="0"/>
              <a:t>is believed that investor reassessments of the probabilities of </a:t>
            </a:r>
            <a:r>
              <a:rPr lang="en-US" sz="2000" dirty="0">
                <a:hlinkClick r:id="rId3" tooltip="Fat-tailed distribution"/>
              </a:rPr>
              <a:t>fat-tail</a:t>
            </a:r>
            <a:r>
              <a:rPr lang="en-US" sz="2000" dirty="0"/>
              <a:t> have led to higher prices for out-the-money options. </a:t>
            </a:r>
            <a:endParaRPr lang="en-US" sz="2000" dirty="0" smtClean="0"/>
          </a:p>
          <a:p>
            <a:r>
              <a:rPr lang="en-US" sz="2000" dirty="0" smtClean="0"/>
              <a:t>This </a:t>
            </a:r>
            <a:r>
              <a:rPr lang="en-US" sz="2000" dirty="0"/>
              <a:t>anomaly implies deficiencies in the standard </a:t>
            </a:r>
            <a:r>
              <a:rPr lang="en-US" sz="2000" dirty="0">
                <a:hlinkClick r:id="rId4" tooltip="Black-Scholes"/>
              </a:rPr>
              <a:t>Black-Scholes</a:t>
            </a:r>
            <a:r>
              <a:rPr lang="en-US" sz="2000" dirty="0"/>
              <a:t> option pricing model which assumes constant volatility and </a:t>
            </a:r>
            <a:r>
              <a:rPr lang="en-US" sz="2000" dirty="0">
                <a:hlinkClick r:id="rId5" tooltip="Log-normal"/>
              </a:rPr>
              <a:t>log-normal</a:t>
            </a:r>
            <a:r>
              <a:rPr lang="en-US" sz="2000" dirty="0"/>
              <a:t> distributions of underlying asset returns. </a:t>
            </a:r>
            <a:endParaRPr lang="en-US" sz="2000" dirty="0" smtClean="0"/>
          </a:p>
          <a:p>
            <a:r>
              <a:rPr lang="en-US" sz="2000" dirty="0" smtClean="0"/>
              <a:t>Empirical </a:t>
            </a:r>
            <a:r>
              <a:rPr lang="en-US" sz="2000" dirty="0"/>
              <a:t>asset returns distributions, however, tend to exhibit fat-tails (</a:t>
            </a:r>
            <a:r>
              <a:rPr lang="en-US" sz="2000" dirty="0">
                <a:hlinkClick r:id="rId6" tooltip="Kurtosis"/>
              </a:rPr>
              <a:t>kurtosis</a:t>
            </a:r>
            <a:r>
              <a:rPr lang="en-US" sz="2000" dirty="0"/>
              <a:t>) and skew. </a:t>
            </a:r>
            <a:endParaRPr lang="en-US" sz="2000" dirty="0" smtClean="0"/>
          </a:p>
          <a:p>
            <a:r>
              <a:rPr lang="en-US" sz="2000" dirty="0" err="1" smtClean="0"/>
              <a:t>Modelling</a:t>
            </a:r>
            <a:r>
              <a:rPr lang="en-US" sz="2000" dirty="0" smtClean="0"/>
              <a:t> </a:t>
            </a:r>
            <a:r>
              <a:rPr lang="en-US" sz="2000" dirty="0"/>
              <a:t>the volatility smile is an active area of research in </a:t>
            </a:r>
            <a:r>
              <a:rPr lang="en-US" sz="2000" dirty="0">
                <a:hlinkClick r:id="rId7" tooltip="Quantitative finance"/>
              </a:rPr>
              <a:t>quantitative finance</a:t>
            </a:r>
            <a:r>
              <a:rPr lang="en-US" sz="2000" dirty="0"/>
              <a:t>, and better pricing models such as the </a:t>
            </a:r>
            <a:r>
              <a:rPr lang="en-US" sz="2000" dirty="0">
                <a:hlinkClick r:id="rId8" tooltip="Stochastic volatility"/>
              </a:rPr>
              <a:t>stochastic volatility</a:t>
            </a:r>
            <a:r>
              <a:rPr lang="en-US" sz="2000" dirty="0"/>
              <a:t> model partially address this issue.</a:t>
            </a:r>
          </a:p>
        </p:txBody>
      </p:sp>
    </p:spTree>
    <p:extLst>
      <p:ext uri="{BB962C8B-B14F-4D97-AF65-F5344CB8AC3E}">
        <p14:creationId xmlns:p14="http://schemas.microsoft.com/office/powerpoint/2010/main" val="1777646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265" y="2130425"/>
            <a:ext cx="4393987" cy="1470025"/>
          </a:xfrm>
        </p:spPr>
        <p:txBody>
          <a:bodyPr/>
          <a:lstStyle/>
          <a:p>
            <a:r>
              <a:rPr lang="en-US" dirty="0" smtClean="0">
                <a:solidFill>
                  <a:srgbClr val="FF0000"/>
                </a:solidFill>
              </a:rPr>
              <a:t>Long Term Capital Management	 </a:t>
            </a:r>
            <a:endParaRPr lang="en-US" dirty="0">
              <a:solidFill>
                <a:srgbClr val="FF0000"/>
              </a:solidFill>
            </a:endParaRPr>
          </a:p>
        </p:txBody>
      </p:sp>
      <p:sp>
        <p:nvSpPr>
          <p:cNvPr id="5" name="Subtitle 4"/>
          <p:cNvSpPr>
            <a:spLocks noGrp="1"/>
          </p:cNvSpPr>
          <p:nvPr>
            <p:ph type="subTitle" idx="1"/>
          </p:nvPr>
        </p:nvSpPr>
        <p:spPr>
          <a:xfrm>
            <a:off x="728958" y="3886200"/>
            <a:ext cx="3310373" cy="1752600"/>
          </a:xfrm>
        </p:spPr>
        <p:txBody>
          <a:bodyPr/>
          <a:lstStyle/>
          <a:p>
            <a:r>
              <a:rPr lang="en-US" dirty="0" smtClean="0">
                <a:solidFill>
                  <a:srgbClr val="0000FF"/>
                </a:solidFill>
              </a:rPr>
              <a:t>A Cautionary Tale</a:t>
            </a:r>
            <a:endParaRPr lang="en-US" dirty="0">
              <a:solidFill>
                <a:srgbClr val="0000FF"/>
              </a:solidFill>
            </a:endParaRPr>
          </a:p>
        </p:txBody>
      </p:sp>
      <p:pic>
        <p:nvPicPr>
          <p:cNvPr id="6" name="Picture 5" descr="Screen Shot 2017-02-17 at 10.57.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590" y="167109"/>
            <a:ext cx="4343400" cy="6553200"/>
          </a:xfrm>
          <a:prstGeom prst="rect">
            <a:avLst/>
          </a:prstGeom>
        </p:spPr>
      </p:pic>
    </p:spTree>
    <p:extLst>
      <p:ext uri="{BB962C8B-B14F-4D97-AF65-F5344CB8AC3E}">
        <p14:creationId xmlns:p14="http://schemas.microsoft.com/office/powerpoint/2010/main" val="89987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Market Volatility, 1962</a:t>
            </a:r>
            <a:r>
              <a:rPr lang="en-US" dirty="0">
                <a:solidFill>
                  <a:srgbClr val="FF0000"/>
                </a:solidFill>
              </a:rPr>
              <a:t>-2008</a:t>
            </a:r>
            <a:r>
              <a:rPr lang="en-US" dirty="0"/>
              <a:t/>
            </a:r>
            <a:br>
              <a:rPr lang="en-US" dirty="0"/>
            </a:br>
            <a:r>
              <a:rPr lang="en-US" sz="2000" dirty="0">
                <a:solidFill>
                  <a:srgbClr val="0000FF"/>
                </a:solidFill>
              </a:rPr>
              <a:t>http://</a:t>
            </a:r>
            <a:r>
              <a:rPr lang="en-US" sz="2000" dirty="0" err="1">
                <a:solidFill>
                  <a:srgbClr val="0000FF"/>
                </a:solidFill>
              </a:rPr>
              <a:t>economistsview.typepad.com</a:t>
            </a:r>
            <a:r>
              <a:rPr lang="en-US" sz="2000" dirty="0">
                <a:solidFill>
                  <a:srgbClr val="0000FF"/>
                </a:solidFill>
              </a:rPr>
              <a:t>/</a:t>
            </a:r>
            <a:r>
              <a:rPr lang="en-US" sz="2000" dirty="0" err="1">
                <a:solidFill>
                  <a:srgbClr val="0000FF"/>
                </a:solidFill>
              </a:rPr>
              <a:t>economistsview</a:t>
            </a:r>
            <a:r>
              <a:rPr lang="en-US" sz="2000" dirty="0">
                <a:solidFill>
                  <a:srgbClr val="0000FF"/>
                </a:solidFill>
              </a:rPr>
              <a:t>/2007/02/</a:t>
            </a:r>
            <a:r>
              <a:rPr lang="en-US" sz="2000" dirty="0" err="1">
                <a:solidFill>
                  <a:srgbClr val="0000FF"/>
                </a:solidFill>
              </a:rPr>
              <a:t>shocks_to_uncer.html</a:t>
            </a:r>
            <a:endParaRPr lang="en-US" sz="2000" dirty="0">
              <a:solidFill>
                <a:srgbClr val="0000FF"/>
              </a:solidFill>
            </a:endParaRPr>
          </a:p>
        </p:txBody>
      </p:sp>
      <p:pic>
        <p:nvPicPr>
          <p:cNvPr id="4" name="Content Placeholder 3" descr="CFN800.gif"/>
          <p:cNvPicPr>
            <a:picLocks noGrp="1" noChangeAspect="1"/>
          </p:cNvPicPr>
          <p:nvPr>
            <p:ph idx="1"/>
          </p:nvPr>
        </p:nvPicPr>
        <p:blipFill>
          <a:blip r:embed="rId2">
            <a:extLst>
              <a:ext uri="{28A0092B-C50C-407E-A947-70E740481C1C}">
                <a14:useLocalDpi xmlns:a14="http://schemas.microsoft.com/office/drawing/2010/main" val="0"/>
              </a:ext>
            </a:extLst>
          </a:blip>
          <a:srcRect l="-11776" r="-11776"/>
          <a:stretch>
            <a:fillRect/>
          </a:stretch>
        </p:blipFill>
        <p:spPr/>
      </p:pic>
    </p:spTree>
    <p:extLst>
      <p:ext uri="{BB962C8B-B14F-4D97-AF65-F5344CB8AC3E}">
        <p14:creationId xmlns:p14="http://schemas.microsoft.com/office/powerpoint/2010/main" val="28465162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16 at 11.1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8828" y="1459966"/>
            <a:ext cx="6297705" cy="5398033"/>
          </a:xfrm>
          <a:prstGeom prst="rect">
            <a:avLst/>
          </a:prstGeom>
        </p:spPr>
      </p:pic>
      <p:sp>
        <p:nvSpPr>
          <p:cNvPr id="5"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924903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
        <p:nvSpPr>
          <p:cNvPr id="6" name="Content Placeholder 5"/>
          <p:cNvSpPr>
            <a:spLocks noGrp="1"/>
          </p:cNvSpPr>
          <p:nvPr>
            <p:ph idx="1"/>
          </p:nvPr>
        </p:nvSpPr>
        <p:spPr/>
        <p:txBody>
          <a:bodyPr>
            <a:normAutofit/>
          </a:bodyPr>
          <a:lstStyle/>
          <a:p>
            <a:r>
              <a:rPr lang="en-US" sz="2000" b="1" dirty="0" smtClean="0"/>
              <a:t>Long-Term Capital Management L.P.</a:t>
            </a:r>
            <a:r>
              <a:rPr lang="en-US" sz="2000" dirty="0" smtClean="0"/>
              <a:t> (</a:t>
            </a:r>
            <a:r>
              <a:rPr lang="en-US" sz="2000" b="1" dirty="0" smtClean="0"/>
              <a:t>LTCM</a:t>
            </a:r>
            <a:r>
              <a:rPr lang="en-US" sz="2000" dirty="0" smtClean="0"/>
              <a:t>) was a </a:t>
            </a:r>
            <a:r>
              <a:rPr lang="en-US" sz="2000" dirty="0" smtClean="0">
                <a:hlinkClick r:id="rId2" tooltip="Hedge fund"/>
              </a:rPr>
              <a:t>hedge fund</a:t>
            </a:r>
            <a:r>
              <a:rPr lang="en-US" sz="2000" dirty="0" smtClean="0"/>
              <a:t> management firm</a:t>
            </a:r>
            <a:r>
              <a:rPr lang="en-US" sz="2000" baseline="30000" dirty="0"/>
              <a:t> </a:t>
            </a:r>
            <a:r>
              <a:rPr lang="en-US" sz="2000" dirty="0" smtClean="0"/>
              <a:t>based in </a:t>
            </a:r>
            <a:r>
              <a:rPr lang="en-US" sz="2000" dirty="0" smtClean="0">
                <a:hlinkClick r:id="rId3" tooltip="Greenwich, Connecticut"/>
              </a:rPr>
              <a:t>Greenwich</a:t>
            </a:r>
            <a:r>
              <a:rPr lang="en-US" sz="2000" dirty="0" smtClean="0"/>
              <a:t>, </a:t>
            </a:r>
            <a:r>
              <a:rPr lang="en-US" sz="2000" dirty="0" smtClean="0">
                <a:hlinkClick r:id="rId4" tooltip="Connecticut"/>
              </a:rPr>
              <a:t>Connecticut</a:t>
            </a:r>
            <a:r>
              <a:rPr lang="en-US" sz="2000" dirty="0" smtClean="0"/>
              <a:t> that used absolute-return trading strategies combined with high financial </a:t>
            </a:r>
            <a:r>
              <a:rPr lang="en-US" sz="2000" dirty="0" smtClean="0">
                <a:hlinkClick r:id="rId5" tooltip="Leverage (finance)"/>
              </a:rPr>
              <a:t>leverage</a:t>
            </a:r>
            <a:r>
              <a:rPr lang="en-US" sz="2000" dirty="0" smtClean="0"/>
              <a:t>. </a:t>
            </a:r>
          </a:p>
          <a:p>
            <a:r>
              <a:rPr lang="en-US" sz="2000" dirty="0" smtClean="0"/>
              <a:t>The firm's </a:t>
            </a:r>
            <a:r>
              <a:rPr lang="en-US" sz="2000" dirty="0" smtClean="0">
                <a:hlinkClick r:id="rId6" tooltip="Master-feeder"/>
              </a:rPr>
              <a:t>master</a:t>
            </a:r>
            <a:r>
              <a:rPr lang="en-US" sz="2000" dirty="0" smtClean="0"/>
              <a:t> hedge fund, </a:t>
            </a:r>
            <a:r>
              <a:rPr lang="en-US" sz="2000" b="1" dirty="0" smtClean="0"/>
              <a:t>Long-Term Capital Portfolio L.P.</a:t>
            </a:r>
            <a:r>
              <a:rPr lang="en-US" sz="2000" dirty="0" smtClean="0"/>
              <a:t>, collapsed in the late 1990s, leading to an agreement on September 23, 1998 among 16 financial institutions</a:t>
            </a:r>
          </a:p>
          <a:p>
            <a:r>
              <a:rPr lang="en-US" sz="2000" dirty="0" smtClean="0"/>
              <a:t>These included </a:t>
            </a:r>
            <a:r>
              <a:rPr lang="en-US" sz="2000" dirty="0" smtClean="0">
                <a:hlinkClick r:id="rId7" tooltip="Bankers Trust"/>
              </a:rPr>
              <a:t>Bankers Trust</a:t>
            </a:r>
            <a:r>
              <a:rPr lang="en-US" sz="2000" dirty="0" smtClean="0"/>
              <a:t>, </a:t>
            </a:r>
            <a:r>
              <a:rPr lang="en-US" sz="2000" dirty="0" smtClean="0">
                <a:hlinkClick r:id="rId8" tooltip="Barclays"/>
              </a:rPr>
              <a:t>Barclays</a:t>
            </a:r>
            <a:r>
              <a:rPr lang="en-US" sz="2000" dirty="0" smtClean="0"/>
              <a:t>, </a:t>
            </a:r>
            <a:r>
              <a:rPr lang="en-US" sz="2000" dirty="0" smtClean="0">
                <a:hlinkClick r:id="rId9" tooltip="Bear Stearns"/>
              </a:rPr>
              <a:t>Bear Stearns</a:t>
            </a:r>
            <a:r>
              <a:rPr lang="en-US" sz="2000" dirty="0" smtClean="0"/>
              <a:t>, </a:t>
            </a:r>
            <a:r>
              <a:rPr lang="en-US" sz="2000" dirty="0" smtClean="0">
                <a:hlinkClick r:id="rId10" tooltip="Chase Manhattan Bank"/>
              </a:rPr>
              <a:t>Chase Manhattan Bank</a:t>
            </a:r>
            <a:r>
              <a:rPr lang="en-US" sz="2000" dirty="0" smtClean="0"/>
              <a:t>, </a:t>
            </a:r>
            <a:r>
              <a:rPr lang="en-US" sz="2000" dirty="0" smtClean="0">
                <a:hlinkClick r:id="rId11" tooltip="Credit Agricole"/>
              </a:rPr>
              <a:t>Credit Agricole</a:t>
            </a:r>
            <a:r>
              <a:rPr lang="en-US" sz="2000" dirty="0" smtClean="0"/>
              <a:t>, </a:t>
            </a:r>
            <a:r>
              <a:rPr lang="en-US" sz="2000" dirty="0" smtClean="0">
                <a:hlinkClick r:id="rId12" tooltip="Credit Suisse First Boston"/>
              </a:rPr>
              <a:t>Credit Suisse First Boston</a:t>
            </a:r>
            <a:r>
              <a:rPr lang="en-US" sz="2000" dirty="0" smtClean="0"/>
              <a:t>, </a:t>
            </a:r>
            <a:r>
              <a:rPr lang="en-US" sz="2000" dirty="0" smtClean="0">
                <a:hlinkClick r:id="rId13" tooltip="Deutsche Bank"/>
              </a:rPr>
              <a:t>Deutsche Bank</a:t>
            </a:r>
            <a:r>
              <a:rPr lang="en-US" sz="2000" dirty="0" smtClean="0"/>
              <a:t>, </a:t>
            </a:r>
            <a:r>
              <a:rPr lang="en-US" sz="2000" dirty="0" smtClean="0">
                <a:hlinkClick r:id="rId14" tooltip="Goldman Sachs"/>
              </a:rPr>
              <a:t>Goldman Sachs</a:t>
            </a:r>
            <a:r>
              <a:rPr lang="en-US" sz="2000" dirty="0" smtClean="0"/>
              <a:t>, </a:t>
            </a:r>
            <a:r>
              <a:rPr lang="en-US" sz="2000" dirty="0" smtClean="0">
                <a:hlinkClick r:id="rId15" tooltip="JP Morgan"/>
              </a:rPr>
              <a:t>JP Morgan</a:t>
            </a:r>
            <a:r>
              <a:rPr lang="en-US" sz="2000" dirty="0" smtClean="0"/>
              <a:t>, </a:t>
            </a:r>
            <a:r>
              <a:rPr lang="en-US" sz="2000" dirty="0" smtClean="0">
                <a:hlinkClick r:id="rId16" tooltip="Lehman Brothers"/>
              </a:rPr>
              <a:t>Lehman Brothers</a:t>
            </a:r>
            <a:r>
              <a:rPr lang="en-US" sz="2000" dirty="0" smtClean="0"/>
              <a:t>, </a:t>
            </a:r>
            <a:r>
              <a:rPr lang="en-US" sz="2000" dirty="0" smtClean="0">
                <a:hlinkClick r:id="rId17" tooltip="Merrill Lynch"/>
              </a:rPr>
              <a:t>Merrill Lynch</a:t>
            </a:r>
            <a:r>
              <a:rPr lang="en-US" sz="2000" dirty="0" smtClean="0"/>
              <a:t>, </a:t>
            </a:r>
            <a:r>
              <a:rPr lang="en-US" sz="2000" dirty="0" smtClean="0">
                <a:hlinkClick r:id="rId18" tooltip="Morgan Stanley"/>
              </a:rPr>
              <a:t>Morgan Stanley</a:t>
            </a:r>
            <a:r>
              <a:rPr lang="en-US" sz="2000" dirty="0" smtClean="0"/>
              <a:t>, </a:t>
            </a:r>
            <a:r>
              <a:rPr lang="en-US" sz="2000" dirty="0" smtClean="0">
                <a:hlinkClick r:id="rId19" tooltip="Paribas"/>
              </a:rPr>
              <a:t>Paribas</a:t>
            </a:r>
            <a:r>
              <a:rPr lang="en-US" sz="2000" dirty="0" smtClean="0"/>
              <a:t>, </a:t>
            </a:r>
            <a:r>
              <a:rPr lang="en-US" sz="2000" dirty="0" smtClean="0">
                <a:hlinkClick r:id="rId20" tooltip="Salomon Smith Barney"/>
              </a:rPr>
              <a:t>Salomon Smith Barney</a:t>
            </a:r>
            <a:r>
              <a:rPr lang="en-US" sz="2000" dirty="0" smtClean="0"/>
              <a:t>, </a:t>
            </a:r>
            <a:r>
              <a:rPr lang="en-US" sz="2000" dirty="0" smtClean="0">
                <a:hlinkClick r:id="rId21" tooltip="Societe Generale"/>
              </a:rPr>
              <a:t>Societe Generale</a:t>
            </a:r>
            <a:r>
              <a:rPr lang="en-US" sz="2000" dirty="0" smtClean="0"/>
              <a:t>, and </a:t>
            </a:r>
            <a:r>
              <a:rPr lang="en-US" sz="2000" dirty="0" smtClean="0">
                <a:hlinkClick r:id="rId22" tooltip="UBS"/>
              </a:rPr>
              <a:t>UBS</a:t>
            </a:r>
            <a:r>
              <a:rPr lang="en-US" sz="2000" dirty="0" smtClean="0"/>
              <a:t> — for a $3.6 billion </a:t>
            </a:r>
            <a:r>
              <a:rPr lang="en-US" sz="2000" dirty="0" smtClean="0">
                <a:hlinkClick r:id="rId23" tooltip="Recapitalization"/>
              </a:rPr>
              <a:t>recapitalization</a:t>
            </a:r>
            <a:r>
              <a:rPr lang="en-US" sz="2000" dirty="0" smtClean="0"/>
              <a:t> (</a:t>
            </a:r>
            <a:r>
              <a:rPr lang="en-US" sz="2000" dirty="0" smtClean="0">
                <a:hlinkClick r:id="rId24" tooltip="Bailout"/>
              </a:rPr>
              <a:t>bailout</a:t>
            </a:r>
            <a:r>
              <a:rPr lang="en-US" sz="2000" dirty="0" smtClean="0"/>
              <a:t>) under the supervision of the </a:t>
            </a:r>
            <a:r>
              <a:rPr lang="en-US" sz="2000" dirty="0" smtClean="0">
                <a:hlinkClick r:id="rId25" tooltip="Federal Reserve System"/>
              </a:rPr>
              <a:t>Federal Reserve</a:t>
            </a:r>
            <a:r>
              <a:rPr lang="en-US" sz="2000" dirty="0" smtClean="0"/>
              <a:t>.</a:t>
            </a:r>
          </a:p>
          <a:p>
            <a:endParaRPr lang="en-US" sz="2000" dirty="0"/>
          </a:p>
        </p:txBody>
      </p:sp>
    </p:spTree>
    <p:extLst>
      <p:ext uri="{BB962C8B-B14F-4D97-AF65-F5344CB8AC3E}">
        <p14:creationId xmlns:p14="http://schemas.microsoft.com/office/powerpoint/2010/main" val="24966380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smtClean="0"/>
              <a:t>LTCM was founded in 1994 by </a:t>
            </a:r>
            <a:r>
              <a:rPr lang="en-US" sz="2000" dirty="0" smtClean="0">
                <a:hlinkClick r:id="rId2" tooltip="John Meriwether"/>
              </a:rPr>
              <a:t>John W. Meriwether</a:t>
            </a:r>
            <a:r>
              <a:rPr lang="en-US" sz="2000" dirty="0" smtClean="0"/>
              <a:t>, the former vice-chairman and head of </a:t>
            </a:r>
            <a:r>
              <a:rPr lang="en-US" sz="2000" dirty="0" smtClean="0">
                <a:hlinkClick r:id="rId3" tooltip="Bond (finance)"/>
              </a:rPr>
              <a:t>bond</a:t>
            </a:r>
            <a:r>
              <a:rPr lang="en-US" sz="2000" dirty="0" smtClean="0"/>
              <a:t> trading at </a:t>
            </a:r>
            <a:r>
              <a:rPr lang="en-US" sz="2000" dirty="0" smtClean="0">
                <a:hlinkClick r:id="rId4" tooltip="Salomon Brothers"/>
              </a:rPr>
              <a:t>Salomon Brothers</a:t>
            </a:r>
            <a:r>
              <a:rPr lang="en-US" sz="2000" dirty="0" smtClean="0"/>
              <a:t>. </a:t>
            </a:r>
          </a:p>
          <a:p>
            <a:r>
              <a:rPr lang="en-US" sz="2000" dirty="0" smtClean="0"/>
              <a:t>Members of LTCM's board of directors included </a:t>
            </a:r>
            <a:r>
              <a:rPr lang="en-US" sz="2000" dirty="0" smtClean="0">
                <a:hlinkClick r:id="rId5" tooltip="Myron S. Scholes"/>
              </a:rPr>
              <a:t>Myron S. Scholes</a:t>
            </a:r>
            <a:r>
              <a:rPr lang="en-US" sz="2000" dirty="0" smtClean="0"/>
              <a:t> and </a:t>
            </a:r>
            <a:r>
              <a:rPr lang="en-US" sz="2000" dirty="0" smtClean="0">
                <a:hlinkClick r:id="rId6" tooltip="Robert C. Merton"/>
              </a:rPr>
              <a:t>Robert C. Merton</a:t>
            </a:r>
            <a:r>
              <a:rPr lang="en-US" sz="2000" dirty="0" smtClean="0"/>
              <a:t>, who shared the 1997 </a:t>
            </a:r>
            <a:r>
              <a:rPr lang="en-US" sz="2000" dirty="0" smtClean="0">
                <a:hlinkClick r:id="rId7" tooltip="Nobel Memorial Prize in Economic Sciences"/>
              </a:rPr>
              <a:t>Nobel Memorial Prize in Economic Sciences</a:t>
            </a:r>
            <a:r>
              <a:rPr lang="en-US" sz="2000" dirty="0" smtClean="0"/>
              <a:t> for </a:t>
            </a:r>
            <a:r>
              <a:rPr lang="en-US" sz="2000" dirty="0" smtClean="0">
                <a:hlinkClick r:id="rId8" tooltip="Black-Scholes-Merton formula"/>
              </a:rPr>
              <a:t>A new method to determine the value of derivatives</a:t>
            </a:r>
            <a:r>
              <a:rPr lang="en-US" sz="2000" dirty="0" smtClean="0"/>
              <a:t>”.</a:t>
            </a:r>
            <a:endParaRPr lang="en-US" sz="2000" baseline="30000" dirty="0"/>
          </a:p>
          <a:p>
            <a:r>
              <a:rPr lang="en-US" sz="2000" dirty="0" smtClean="0"/>
              <a:t>Initially successful with annualized return of over 21% (after fees) in its first year, 43% in the second year and 41% in the third year, in 1998 it lost $4.6 billion in less than four months following the </a:t>
            </a:r>
            <a:r>
              <a:rPr lang="en-US" sz="2000" dirty="0" smtClean="0">
                <a:hlinkClick r:id="rId9" tooltip="1997 Asian financial crisis"/>
              </a:rPr>
              <a:t>1997 Asian financial crisis</a:t>
            </a:r>
            <a:r>
              <a:rPr lang="en-US" sz="2000" dirty="0" smtClean="0"/>
              <a:t> and </a:t>
            </a:r>
            <a:r>
              <a:rPr lang="en-US" sz="2000" dirty="0" smtClean="0">
                <a:hlinkClick r:id="rId10" tooltip="1998 Russian financial crisis"/>
              </a:rPr>
              <a:t>1998 Russian financial crisis</a:t>
            </a:r>
            <a:r>
              <a:rPr lang="en-US" sz="2000" dirty="0" smtClean="0"/>
              <a:t> requiring financial intervention by the </a:t>
            </a:r>
            <a:r>
              <a:rPr lang="en-US" sz="2000" dirty="0" smtClean="0">
                <a:hlinkClick r:id="rId11" tooltip="Federal Reserve"/>
              </a:rPr>
              <a:t>Federal Reserve</a:t>
            </a:r>
            <a:r>
              <a:rPr lang="en-US" sz="2000" dirty="0" smtClean="0"/>
              <a:t>, with the fund liquidating and dissolving in early 2000.</a:t>
            </a:r>
            <a:endParaRPr lang="en-US" sz="20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26924169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The core investment strategy of the company was then known as involving </a:t>
            </a:r>
            <a:r>
              <a:rPr lang="en-US" sz="2400" dirty="0" smtClean="0">
                <a:hlinkClick r:id="rId2" tooltip="Convergence trading"/>
              </a:rPr>
              <a:t>convergence trading</a:t>
            </a:r>
            <a:endParaRPr lang="en-US" sz="2400" dirty="0"/>
          </a:p>
          <a:p>
            <a:r>
              <a:rPr lang="en-US" sz="2400" dirty="0" smtClean="0"/>
              <a:t>Using quantitative models to exploit deviations from fair value in the relationships between liquid securities across nations and asset classes.</a:t>
            </a:r>
          </a:p>
          <a:p>
            <a:r>
              <a:rPr lang="en-US" sz="2400" dirty="0" smtClean="0"/>
              <a:t>In fixed income the company was involved in US Treasuries, Japanese Government Bonds, UK Gilts, Italian BTPs, and Latin American debt, although their activities were not confined to these markets or to </a:t>
            </a:r>
            <a:r>
              <a:rPr lang="en-US" sz="2400" dirty="0" smtClean="0">
                <a:hlinkClick r:id="rId3" tooltip="Government bond"/>
              </a:rPr>
              <a:t>government bonds</a:t>
            </a:r>
            <a:r>
              <a:rPr lang="en-US" sz="2400" dirty="0" smtClean="0"/>
              <a:t>.</a:t>
            </a:r>
            <a:endParaRPr lang="en-US" sz="24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601162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T</a:t>
            </a:r>
            <a:r>
              <a:rPr lang="en-US" sz="2000" dirty="0" smtClean="0"/>
              <a:t>he magnitude of discrepancies in valuations in this kind of trade is small (for the benchmark Treasury convergence trade, typically a few basis points)</a:t>
            </a:r>
          </a:p>
          <a:p>
            <a:r>
              <a:rPr lang="en-US" sz="2000" dirty="0" smtClean="0"/>
              <a:t>So in order to earn significant returns for investors, LTCM used </a:t>
            </a:r>
            <a:r>
              <a:rPr lang="en-US" sz="2000" dirty="0" smtClean="0">
                <a:hlinkClick r:id="rId2" tooltip="Leverage (finance)"/>
              </a:rPr>
              <a:t>leverage</a:t>
            </a:r>
            <a:r>
              <a:rPr lang="en-US" sz="2000" dirty="0" smtClean="0"/>
              <a:t> to create a portfolio that was a significant multiple (varying over time depending on their portfolio composition) of investors' equity in the fund. </a:t>
            </a:r>
          </a:p>
          <a:p>
            <a:r>
              <a:rPr lang="en-US" sz="2000" dirty="0" smtClean="0"/>
              <a:t>It was also necessary to access the financing market in order to borrow the securities that they had sold short. </a:t>
            </a:r>
          </a:p>
          <a:p>
            <a:r>
              <a:rPr lang="en-US" sz="2000" dirty="0" smtClean="0"/>
              <a:t>In order to maintain their portfolio, LTCM was therefore dependent on the willingness of its counterparties in the government bond (repo) market to continue to finance their portfolio</a:t>
            </a:r>
            <a:endParaRPr lang="en-US" sz="20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856437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
        <p:nvSpPr>
          <p:cNvPr id="4" name="Content Placeholder 3"/>
          <p:cNvSpPr>
            <a:spLocks noGrp="1"/>
          </p:cNvSpPr>
          <p:nvPr>
            <p:ph idx="1"/>
          </p:nvPr>
        </p:nvSpPr>
        <p:spPr>
          <a:xfrm>
            <a:off x="457200" y="1393448"/>
            <a:ext cx="8229600" cy="5296563"/>
          </a:xfrm>
        </p:spPr>
        <p:txBody>
          <a:bodyPr>
            <a:noAutofit/>
          </a:bodyPr>
          <a:lstStyle/>
          <a:p>
            <a:r>
              <a:rPr lang="en-US" sz="2000" dirty="0"/>
              <a:t>Delta measures the sensitivity of the value of an option to changes in the price of the underlying stock assuming all other variables remain unchanged</a:t>
            </a:r>
            <a:r>
              <a:rPr lang="en-US" sz="2000" dirty="0" smtClean="0"/>
              <a:t>.</a:t>
            </a:r>
            <a:endParaRPr lang="en-US" sz="2000" dirty="0"/>
          </a:p>
          <a:p>
            <a:r>
              <a:rPr lang="en-US" sz="2000" dirty="0"/>
              <a:t>Mathematically, </a:t>
            </a:r>
            <a:r>
              <a:rPr lang="en-US" sz="2000" dirty="0" smtClean="0"/>
              <a:t>delta (</a:t>
            </a:r>
            <a:r>
              <a:rPr lang="en-US" sz="2000" dirty="0" err="1"/>
              <a:t>Δ</a:t>
            </a:r>
            <a:r>
              <a:rPr lang="en-US" sz="2000" dirty="0" smtClean="0"/>
              <a:t>) </a:t>
            </a:r>
            <a:r>
              <a:rPr lang="en-US" sz="2000" dirty="0"/>
              <a:t>is represented as </a:t>
            </a:r>
            <a:r>
              <a:rPr lang="en-US" sz="2000" dirty="0">
                <a:hlinkClick r:id="rId2" tooltip="Partial derivative"/>
              </a:rPr>
              <a:t>partial derivative</a:t>
            </a:r>
            <a:r>
              <a:rPr lang="en-US" sz="2000" dirty="0"/>
              <a:t> </a:t>
            </a:r>
            <a:r>
              <a:rPr lang="en-US" sz="2000" dirty="0" smtClean="0"/>
              <a:t>   </a:t>
            </a:r>
            <a:r>
              <a:rPr lang="en-US" sz="2000" dirty="0" err="1" smtClean="0"/>
              <a:t>Δ</a:t>
            </a:r>
            <a:r>
              <a:rPr lang="en-US" sz="2000" dirty="0" smtClean="0"/>
              <a:t> = </a:t>
            </a:r>
            <a:r>
              <a:rPr lang="en-US" sz="2000" i="1" dirty="0" smtClean="0">
                <a:latin typeface="Times New Roman"/>
                <a:cs typeface="Times New Roman"/>
              </a:rPr>
              <a:t>∂V/∂S</a:t>
            </a:r>
            <a:r>
              <a:rPr lang="en-US" sz="2000" dirty="0" smtClean="0"/>
              <a:t>  of </a:t>
            </a:r>
            <a:r>
              <a:rPr lang="en-US" sz="2000" dirty="0"/>
              <a:t>the option's </a:t>
            </a:r>
            <a:r>
              <a:rPr lang="en-US" sz="2000" dirty="0">
                <a:hlinkClick r:id="rId3" tooltip="Fair value"/>
              </a:rPr>
              <a:t>fair value</a:t>
            </a:r>
            <a:r>
              <a:rPr lang="en-US" sz="2000" dirty="0"/>
              <a:t> with respect to the price of the </a:t>
            </a:r>
            <a:r>
              <a:rPr lang="en-US" sz="2000" dirty="0">
                <a:hlinkClick r:id="rId4" tooltip="Underlying"/>
              </a:rPr>
              <a:t>underlying security</a:t>
            </a:r>
            <a:r>
              <a:rPr lang="en-US" sz="2000" dirty="0" smtClean="0"/>
              <a:t>.</a:t>
            </a:r>
          </a:p>
          <a:p>
            <a:r>
              <a:rPr lang="en-US" sz="2000" dirty="0"/>
              <a:t>Delta is </a:t>
            </a:r>
            <a:r>
              <a:rPr lang="en-US" sz="2000" dirty="0" smtClean="0"/>
              <a:t>a </a:t>
            </a:r>
            <a:r>
              <a:rPr lang="en-US" sz="2000" dirty="0"/>
              <a:t>function of S, </a:t>
            </a:r>
            <a:r>
              <a:rPr lang="en-US" sz="2000" dirty="0" smtClean="0"/>
              <a:t>and also </a:t>
            </a:r>
            <a:r>
              <a:rPr lang="en-US" sz="2000" dirty="0"/>
              <a:t>a function of </a:t>
            </a:r>
            <a:r>
              <a:rPr lang="en-US" sz="2000" dirty="0">
                <a:hlinkClick r:id="rId5" tooltip="Strike price"/>
              </a:rPr>
              <a:t>strike price</a:t>
            </a:r>
            <a:r>
              <a:rPr lang="en-US" sz="2000" dirty="0"/>
              <a:t> and time to expiry. </a:t>
            </a:r>
          </a:p>
          <a:p>
            <a:r>
              <a:rPr lang="en-US" sz="2000" dirty="0"/>
              <a:t>Therefore, if a position is delta neutral (or, instantaneously delta-</a:t>
            </a:r>
            <a:r>
              <a:rPr lang="en-US" sz="2000" dirty="0" smtClean="0"/>
              <a:t>hedged, see </a:t>
            </a:r>
            <a:r>
              <a:rPr lang="en-US" sz="2000" dirty="0">
                <a:hlinkClick r:id="rId6" tooltip="Hedge (finance)"/>
              </a:rPr>
              <a:t>Hedge (finance)</a:t>
            </a:r>
            <a:r>
              <a:rPr lang="en-US" sz="2000" dirty="0" smtClean="0"/>
              <a:t> ) </a:t>
            </a:r>
            <a:r>
              <a:rPr lang="en-US" sz="2000" dirty="0"/>
              <a:t>its instantaneous change in value, for an </a:t>
            </a:r>
            <a:r>
              <a:rPr lang="en-US" sz="2000" dirty="0">
                <a:hlinkClick r:id="rId7" tooltip="Infinitesimal"/>
              </a:rPr>
              <a:t>infinitesimal</a:t>
            </a:r>
            <a:r>
              <a:rPr lang="en-US" sz="2000" dirty="0"/>
              <a:t> change in the value of the underlying security, will be </a:t>
            </a:r>
            <a:r>
              <a:rPr lang="en-US" sz="2000" dirty="0" smtClean="0"/>
              <a:t>zero</a:t>
            </a:r>
          </a:p>
          <a:p>
            <a:r>
              <a:rPr lang="en-US" sz="2000" dirty="0" smtClean="0"/>
              <a:t>A </a:t>
            </a:r>
            <a:r>
              <a:rPr lang="en-US" sz="2000" dirty="0"/>
              <a:t>portfolio that is delta neutral is effectively </a:t>
            </a:r>
            <a:r>
              <a:rPr lang="en-US" sz="2000" dirty="0" smtClean="0">
                <a:hlinkClick r:id="rId6" tooltip="Hedge (finance)"/>
              </a:rPr>
              <a:t>hedged</a:t>
            </a:r>
            <a:r>
              <a:rPr lang="en-US" sz="2000" dirty="0" smtClean="0"/>
              <a:t>, so that its </a:t>
            </a:r>
            <a:r>
              <a:rPr lang="en-US" sz="2000" dirty="0"/>
              <a:t>overall value will not change for small changes in the price of its underlying </a:t>
            </a:r>
            <a:r>
              <a:rPr lang="en-US" sz="2000" dirty="0" smtClean="0"/>
              <a:t>security.</a:t>
            </a:r>
            <a:endParaRPr lang="en-US" sz="2000" dirty="0"/>
          </a:p>
          <a:p>
            <a:endParaRPr lang="en-US" sz="2000" dirty="0"/>
          </a:p>
          <a:p>
            <a:endParaRPr lang="en-US" sz="2000" dirty="0"/>
          </a:p>
        </p:txBody>
      </p:sp>
    </p:spTree>
    <p:extLst>
      <p:ext uri="{BB962C8B-B14F-4D97-AF65-F5344CB8AC3E}">
        <p14:creationId xmlns:p14="http://schemas.microsoft.com/office/powerpoint/2010/main" val="6855161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000" dirty="0" smtClean="0"/>
              <a:t>If the company was unable to extend its financing agreements, then it would be forced to sell the securities it owned and to buy back the securities it was short at market prices, regardless of whether these were favorable from a valuation perspective.</a:t>
            </a:r>
          </a:p>
          <a:p>
            <a:r>
              <a:rPr lang="en-US" sz="2000" dirty="0" smtClean="0"/>
              <a:t>At the beginning of 1998, the firm had equity of $4.72 billion and had borrowed over $124.5 billion with assets of around $129 billion, for a </a:t>
            </a:r>
            <a:r>
              <a:rPr lang="en-US" sz="2000" dirty="0" smtClean="0">
                <a:hlinkClick r:id="rId2" tooltip="Debt-to-equity ratio"/>
              </a:rPr>
              <a:t>debt-to-equity ratio</a:t>
            </a:r>
            <a:r>
              <a:rPr lang="en-US" sz="2000" dirty="0" smtClean="0"/>
              <a:t> of over 25 to 1.</a:t>
            </a:r>
          </a:p>
          <a:p>
            <a:r>
              <a:rPr lang="en-US" sz="2000" dirty="0" smtClean="0"/>
              <a:t>It had </a:t>
            </a:r>
            <a:r>
              <a:rPr lang="en-US" sz="2000" dirty="0" smtClean="0">
                <a:hlinkClick r:id="rId3" tooltip="Off-balance sheet"/>
              </a:rPr>
              <a:t>off-balance sheet</a:t>
            </a:r>
            <a:r>
              <a:rPr lang="en-US" sz="2000" dirty="0" smtClean="0"/>
              <a:t> derivative positions with a notional value of approximately $1.25 trillion, most of which were in </a:t>
            </a:r>
            <a:r>
              <a:rPr lang="en-US" sz="2000" dirty="0" smtClean="0">
                <a:hlinkClick r:id="rId4" tooltip="Interest rate derivative"/>
              </a:rPr>
              <a:t>interest rate derivatives</a:t>
            </a:r>
            <a:r>
              <a:rPr lang="en-US" sz="2000" dirty="0" smtClean="0"/>
              <a:t> such as </a:t>
            </a:r>
            <a:r>
              <a:rPr lang="en-US" sz="2000" dirty="0" smtClean="0">
                <a:hlinkClick r:id="rId5" tooltip="Interest rate swap"/>
              </a:rPr>
              <a:t>interest rate swaps</a:t>
            </a:r>
            <a:r>
              <a:rPr lang="en-US" sz="2000" dirty="0" smtClean="0"/>
              <a:t>. </a:t>
            </a:r>
          </a:p>
          <a:p>
            <a:r>
              <a:rPr lang="en-US" sz="2000" dirty="0" smtClean="0"/>
              <a:t>The fund also invested in other </a:t>
            </a:r>
            <a:r>
              <a:rPr lang="en-US" sz="2000" dirty="0" smtClean="0">
                <a:hlinkClick r:id="rId6" tooltip="Derivative (finance)"/>
              </a:rPr>
              <a:t>derivatives</a:t>
            </a:r>
            <a:r>
              <a:rPr lang="en-US" sz="2000" dirty="0" smtClean="0"/>
              <a:t> such as </a:t>
            </a:r>
            <a:r>
              <a:rPr lang="en-US" sz="2000" dirty="0" smtClean="0">
                <a:hlinkClick r:id="rId7" tooltip="Stock option"/>
              </a:rPr>
              <a:t>equity options</a:t>
            </a:r>
            <a:r>
              <a:rPr lang="en-US" sz="2000" dirty="0" smtClean="0"/>
              <a:t>.</a:t>
            </a:r>
          </a:p>
          <a:p>
            <a:endParaRPr lang="en-US" sz="20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1942323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Although periods of distress have often created tremendous opportunities for relative value strategies, this did not prove to be the case on this occasion</a:t>
            </a:r>
          </a:p>
          <a:p>
            <a:r>
              <a:rPr lang="en-US" sz="2400" dirty="0" smtClean="0"/>
              <a:t>The seeds of LTCM's demise were sown before the Russian default of 17 August 1998. </a:t>
            </a:r>
          </a:p>
          <a:p>
            <a:r>
              <a:rPr lang="en-US" sz="2400" dirty="0" smtClean="0"/>
              <a:t>LTCM had returned $2.7 </a:t>
            </a:r>
            <a:r>
              <a:rPr lang="en-US" sz="2400" dirty="0" err="1" smtClean="0"/>
              <a:t>bn</a:t>
            </a:r>
            <a:r>
              <a:rPr lang="en-US" sz="2400" dirty="0" smtClean="0"/>
              <a:t> to investors in Q4 of 1997, although it had also raised a total in capital of $1.066bn from UBS and $133m from CSFB. </a:t>
            </a:r>
          </a:p>
          <a:p>
            <a:r>
              <a:rPr lang="en-US" sz="2400" dirty="0" smtClean="0"/>
              <a:t>Since position sizes had not been reduced, the net effect was to raise the leverage of the fund.</a:t>
            </a:r>
            <a:endParaRPr lang="en-US" sz="24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9117211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smtClean="0"/>
              <a:t>Although 1997 had been a very profitable year for LTCM (27%), the lingering effects of the 1997 Asian crisis continued to shape developments in asset markets into 1998. </a:t>
            </a:r>
          </a:p>
          <a:p>
            <a:r>
              <a:rPr lang="en-US" sz="2400" dirty="0" smtClean="0"/>
              <a:t>Although this crisis had originated in Asia, its effects were not confined to that region. </a:t>
            </a:r>
          </a:p>
          <a:p>
            <a:r>
              <a:rPr lang="en-US" sz="2400" dirty="0" smtClean="0"/>
              <a:t>The rise in risk aversion had raised concerns amongst investors regarding all markets heavily dependent on international capital flows, and this shaped asset pricing in markets outside Asia too.</a:t>
            </a:r>
            <a:endParaRPr lang="en-US" sz="24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381922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1800" dirty="0"/>
              <a:t>Long-Term Capital Management did business with nearly everyone important on Wall Street. </a:t>
            </a:r>
            <a:endParaRPr lang="en-US" sz="1800" dirty="0" smtClean="0"/>
          </a:p>
          <a:p>
            <a:r>
              <a:rPr lang="en-US" sz="1800" dirty="0" smtClean="0"/>
              <a:t>Much </a:t>
            </a:r>
            <a:r>
              <a:rPr lang="en-US" sz="1800" dirty="0"/>
              <a:t>of LTCM's capital was composed of funds from the same financial professionals with whom it traded. </a:t>
            </a:r>
            <a:endParaRPr lang="en-US" sz="1800" dirty="0" smtClean="0"/>
          </a:p>
          <a:p>
            <a:r>
              <a:rPr lang="en-US" sz="1800" dirty="0" smtClean="0"/>
              <a:t>As </a:t>
            </a:r>
            <a:r>
              <a:rPr lang="en-US" sz="1800" dirty="0"/>
              <a:t>LTCM teetered, Wall Street feared that Long-Term's failure could cause a chain reaction in numerous markets, causing catastrophic losses throughout the financial system.</a:t>
            </a:r>
          </a:p>
          <a:p>
            <a:r>
              <a:rPr lang="en-US" sz="1800" dirty="0"/>
              <a:t>After LTCM failed to raise more money on its own, it became clear it was running out of options. </a:t>
            </a:r>
            <a:endParaRPr lang="en-US" sz="1800" dirty="0" smtClean="0"/>
          </a:p>
          <a:p>
            <a:r>
              <a:rPr lang="en-US" sz="1800" dirty="0" smtClean="0"/>
              <a:t>On </a:t>
            </a:r>
            <a:r>
              <a:rPr lang="en-US" sz="1800" dirty="0"/>
              <a:t>September 23, 1998, </a:t>
            </a:r>
            <a:r>
              <a:rPr lang="en-US" sz="1800" dirty="0">
                <a:hlinkClick r:id="rId2" tooltip="Goldman Sachs"/>
              </a:rPr>
              <a:t>Goldman Sachs</a:t>
            </a:r>
            <a:r>
              <a:rPr lang="en-US" sz="1800" dirty="0"/>
              <a:t>, </a:t>
            </a:r>
            <a:r>
              <a:rPr lang="en-US" sz="1800" dirty="0">
                <a:hlinkClick r:id="rId3" tooltip="American International Group"/>
              </a:rPr>
              <a:t>AIG</a:t>
            </a:r>
            <a:r>
              <a:rPr lang="en-US" sz="1800" dirty="0"/>
              <a:t>, and </a:t>
            </a:r>
            <a:r>
              <a:rPr lang="en-US" sz="1800" dirty="0">
                <a:hlinkClick r:id="rId4" tooltip="Berkshire Hathaway"/>
              </a:rPr>
              <a:t>Berkshire Hathaway</a:t>
            </a:r>
            <a:r>
              <a:rPr lang="en-US" sz="1800" dirty="0"/>
              <a:t> offered then to buy out the fund's partners for $250 million, to inject $3.75 billion and to operate LTCM within Goldman's own trading division</a:t>
            </a:r>
            <a:r>
              <a:rPr lang="en-US" sz="1800" dirty="0" smtClean="0"/>
              <a:t>.</a:t>
            </a:r>
          </a:p>
          <a:p>
            <a:r>
              <a:rPr lang="en-US" sz="1800" dirty="0" smtClean="0"/>
              <a:t> </a:t>
            </a:r>
            <a:r>
              <a:rPr lang="en-US" sz="1800" dirty="0"/>
              <a:t>The offer was stunningly low to LTCM's partners because at the start of the year their firm had been worth $4.7 billion. </a:t>
            </a:r>
            <a:endParaRPr lang="en-US" sz="1800" dirty="0" smtClean="0"/>
          </a:p>
          <a:p>
            <a:r>
              <a:rPr lang="en-US" sz="1800" dirty="0" smtClean="0">
                <a:hlinkClick r:id="rId5" tooltip="Warren Buffett"/>
              </a:rPr>
              <a:t>Warren </a:t>
            </a:r>
            <a:r>
              <a:rPr lang="en-US" sz="1800" dirty="0">
                <a:hlinkClick r:id="rId5" tooltip="Warren Buffett"/>
              </a:rPr>
              <a:t>Buffett</a:t>
            </a:r>
            <a:r>
              <a:rPr lang="en-US" sz="1800" dirty="0"/>
              <a:t> gave Meriwether less than one hour to accept the deal; the time lapsed before a deal could be worked out.</a:t>
            </a:r>
            <a:r>
              <a:rPr lang="en-US" sz="1800" baseline="30000" dirty="0">
                <a:hlinkClick r:id="rId6"/>
              </a:rPr>
              <a:t>[24]</a:t>
            </a:r>
            <a:endParaRPr lang="en-US" sz="1800" dirty="0"/>
          </a:p>
          <a:p>
            <a:endParaRPr lang="en-US" sz="18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469544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z="2000" dirty="0"/>
              <a:t>Seeing no options left, the </a:t>
            </a:r>
            <a:r>
              <a:rPr lang="en-US" sz="2000" dirty="0">
                <a:hlinkClick r:id="rId2" tooltip="Federal Reserve Bank of New York"/>
              </a:rPr>
              <a:t>Federal Reserve Bank of New York</a:t>
            </a:r>
            <a:r>
              <a:rPr lang="en-US" sz="2000" dirty="0"/>
              <a:t> organized a bailout of $3.625 billion by the major creditors to avoid a wider collapse in the financial markets</a:t>
            </a:r>
            <a:r>
              <a:rPr lang="en-US" sz="2000" dirty="0" smtClean="0"/>
              <a:t>.</a:t>
            </a:r>
          </a:p>
          <a:p>
            <a:r>
              <a:rPr lang="en-US" sz="2000" dirty="0" smtClean="0"/>
              <a:t>The </a:t>
            </a:r>
            <a:r>
              <a:rPr lang="en-US" sz="2000" dirty="0"/>
              <a:t>principal negotiator for LTCM was general counsel </a:t>
            </a:r>
            <a:r>
              <a:rPr lang="en-US" sz="2000" dirty="0">
                <a:hlinkClick r:id="rId3" tooltip="James G. Rickards"/>
              </a:rPr>
              <a:t>James G. Rickards</a:t>
            </a:r>
            <a:r>
              <a:rPr lang="en-US" sz="2000" dirty="0" smtClean="0"/>
              <a:t>.</a:t>
            </a:r>
          </a:p>
          <a:p>
            <a:pPr marL="0" indent="0">
              <a:buNone/>
            </a:pPr>
            <a:r>
              <a:rPr lang="en-US" sz="2000" dirty="0" smtClean="0"/>
              <a:t>The </a:t>
            </a:r>
            <a:r>
              <a:rPr lang="en-US" sz="2000" dirty="0"/>
              <a:t>contributions from the various institutions were as </a:t>
            </a:r>
            <a:r>
              <a:rPr lang="en-US" sz="2000" dirty="0" smtClean="0"/>
              <a:t>follows</a:t>
            </a:r>
            <a:endParaRPr lang="en-US" sz="2000" dirty="0"/>
          </a:p>
          <a:p>
            <a:pPr marL="573088"/>
            <a:r>
              <a:rPr lang="en-US" sz="2000" dirty="0"/>
              <a:t>$300 million: </a:t>
            </a:r>
            <a:r>
              <a:rPr lang="en-US" sz="2000" dirty="0">
                <a:hlinkClick r:id="rId4" tooltip="Bankers Trust"/>
              </a:rPr>
              <a:t>Bankers Trust</a:t>
            </a:r>
            <a:r>
              <a:rPr lang="en-US" sz="2000" dirty="0"/>
              <a:t>, </a:t>
            </a:r>
            <a:r>
              <a:rPr lang="en-US" sz="2000" dirty="0">
                <a:hlinkClick r:id="rId5" tooltip="Barclays"/>
              </a:rPr>
              <a:t>Barclays</a:t>
            </a:r>
            <a:r>
              <a:rPr lang="en-US" sz="2000" dirty="0"/>
              <a:t>, </a:t>
            </a:r>
            <a:r>
              <a:rPr lang="en-US" sz="2000" dirty="0">
                <a:hlinkClick r:id="rId6" tooltip="Chase Manhattan Bank"/>
              </a:rPr>
              <a:t>Chase</a:t>
            </a:r>
            <a:r>
              <a:rPr lang="en-US" sz="2000" dirty="0"/>
              <a:t>, </a:t>
            </a:r>
            <a:r>
              <a:rPr lang="en-US" sz="2000" dirty="0">
                <a:hlinkClick r:id="rId7" tooltip="Credit Suisse First Boston"/>
              </a:rPr>
              <a:t>Credit Suisse First Boston</a:t>
            </a:r>
            <a:r>
              <a:rPr lang="en-US" sz="2000" dirty="0"/>
              <a:t>, </a:t>
            </a:r>
            <a:r>
              <a:rPr lang="en-US" sz="2000" dirty="0">
                <a:hlinkClick r:id="rId8" tooltip="Deutsche Bank"/>
              </a:rPr>
              <a:t>Deutsche Bank</a:t>
            </a:r>
            <a:r>
              <a:rPr lang="en-US" sz="2000" dirty="0"/>
              <a:t>, </a:t>
            </a:r>
            <a:r>
              <a:rPr lang="en-US" sz="2000" dirty="0">
                <a:hlinkClick r:id="rId9" tooltip="Goldman Sachs"/>
              </a:rPr>
              <a:t>Goldman Sachs</a:t>
            </a:r>
            <a:r>
              <a:rPr lang="en-US" sz="2000" dirty="0"/>
              <a:t>, </a:t>
            </a:r>
            <a:r>
              <a:rPr lang="en-US" sz="2000" dirty="0">
                <a:hlinkClick r:id="rId10" tooltip="Merrill Lynch"/>
              </a:rPr>
              <a:t>Merrill Lynch</a:t>
            </a:r>
            <a:r>
              <a:rPr lang="en-US" sz="2000" dirty="0"/>
              <a:t>, </a:t>
            </a:r>
            <a:r>
              <a:rPr lang="en-US" sz="2000" dirty="0">
                <a:hlinkClick r:id="rId11" tooltip="JPMorgan Chase"/>
              </a:rPr>
              <a:t>J.P.Morgan</a:t>
            </a:r>
            <a:r>
              <a:rPr lang="en-US" sz="2000" dirty="0"/>
              <a:t>, </a:t>
            </a:r>
            <a:r>
              <a:rPr lang="en-US" sz="2000" dirty="0">
                <a:hlinkClick r:id="rId12" tooltip="Morgan Stanley"/>
              </a:rPr>
              <a:t>Morgan Stanley</a:t>
            </a:r>
            <a:r>
              <a:rPr lang="en-US" sz="2000" dirty="0"/>
              <a:t>, </a:t>
            </a:r>
            <a:r>
              <a:rPr lang="en-US" sz="2000" dirty="0">
                <a:hlinkClick r:id="rId13" tooltip="Salomon Smith Barney"/>
              </a:rPr>
              <a:t>Salomon Smith Barney</a:t>
            </a:r>
            <a:r>
              <a:rPr lang="en-US" sz="2000" dirty="0"/>
              <a:t>, </a:t>
            </a:r>
            <a:r>
              <a:rPr lang="en-US" sz="2000" dirty="0">
                <a:hlinkClick r:id="rId14" tooltip="UBS AG"/>
              </a:rPr>
              <a:t>UBS</a:t>
            </a:r>
            <a:endParaRPr lang="en-US" sz="2000" dirty="0"/>
          </a:p>
          <a:p>
            <a:pPr marL="573088"/>
            <a:r>
              <a:rPr lang="en-US" sz="2000" dirty="0"/>
              <a:t>$125 million: </a:t>
            </a:r>
            <a:r>
              <a:rPr lang="en-US" sz="2000" dirty="0">
                <a:hlinkClick r:id="rId15" tooltip="Société Générale"/>
              </a:rPr>
              <a:t>Société Générale</a:t>
            </a:r>
            <a:endParaRPr lang="en-US" sz="2000" dirty="0"/>
          </a:p>
          <a:p>
            <a:pPr marL="573088"/>
            <a:r>
              <a:rPr lang="en-US" sz="2000" dirty="0"/>
              <a:t>$100 million: </a:t>
            </a:r>
            <a:r>
              <a:rPr lang="en-US" sz="2000" dirty="0">
                <a:hlinkClick r:id="rId16" tooltip="Paribas"/>
              </a:rPr>
              <a:t>Paribas</a:t>
            </a:r>
            <a:r>
              <a:rPr lang="en-US" sz="2000" dirty="0"/>
              <a:t>, </a:t>
            </a:r>
            <a:r>
              <a:rPr lang="en-US" sz="2000" dirty="0">
                <a:hlinkClick r:id="rId17" tooltip="Credit Agricole"/>
              </a:rPr>
              <a:t>Credit </a:t>
            </a:r>
            <a:r>
              <a:rPr lang="en-US" sz="2000" dirty="0" smtClean="0">
                <a:hlinkClick r:id="rId17" tooltip="Credit Agricole"/>
              </a:rPr>
              <a:t>Agricole</a:t>
            </a:r>
            <a:endParaRPr lang="en-US" sz="2000" dirty="0"/>
          </a:p>
          <a:p>
            <a:pPr marL="573088"/>
            <a:r>
              <a:rPr lang="en-US" sz="2000" dirty="0">
                <a:hlinkClick r:id="rId18" tooltip="Bear Stearns"/>
              </a:rPr>
              <a:t>Bear Stearns</a:t>
            </a:r>
            <a:r>
              <a:rPr lang="en-US" sz="2000" dirty="0"/>
              <a:t> and </a:t>
            </a:r>
            <a:r>
              <a:rPr lang="en-US" sz="2000" dirty="0">
                <a:hlinkClick r:id="rId19" tooltip="Lehman Brothers"/>
              </a:rPr>
              <a:t>Lehman </a:t>
            </a:r>
            <a:r>
              <a:rPr lang="en-US" sz="2000" dirty="0" smtClean="0">
                <a:hlinkClick r:id="rId19" tooltip="Lehman Brothers"/>
              </a:rPr>
              <a:t>Brothers</a:t>
            </a:r>
            <a:r>
              <a:rPr lang="en-US" sz="2000" dirty="0" smtClean="0"/>
              <a:t> </a:t>
            </a:r>
            <a:r>
              <a:rPr lang="en-US" sz="2000" dirty="0"/>
              <a:t>declined to participate</a:t>
            </a:r>
            <a:r>
              <a:rPr lang="en-US" sz="2000" dirty="0" smtClean="0"/>
              <a:t>.</a:t>
            </a:r>
          </a:p>
          <a:p>
            <a:pPr marL="0" indent="0">
              <a:buNone/>
            </a:pPr>
            <a:endParaRPr lang="en-US" sz="2000" dirty="0"/>
          </a:p>
          <a:p>
            <a:pPr marL="0" indent="0">
              <a:buNone/>
            </a:pPr>
            <a:r>
              <a:rPr lang="en-US" sz="2000" dirty="0" smtClean="0"/>
              <a:t>Later, in the crisis of 2007-2009, when Bear Stearns and Lehman Brothers  went bankrupt, there was little interest on the Street in helping them stay afloat</a:t>
            </a:r>
            <a:endParaRPr lang="en-US" sz="2000" dirty="0"/>
          </a:p>
          <a:p>
            <a:endParaRPr lang="en-US" sz="20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34410353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In return, the participating banks got a 90% share in the fund and a promise that a supervisory board would be established. </a:t>
            </a:r>
            <a:endParaRPr lang="en-US" sz="2400" dirty="0" smtClean="0"/>
          </a:p>
          <a:p>
            <a:r>
              <a:rPr lang="en-US" sz="2400" dirty="0" smtClean="0"/>
              <a:t>LTCM's </a:t>
            </a:r>
            <a:r>
              <a:rPr lang="en-US" sz="2400" dirty="0"/>
              <a:t>partners received a 10% stake, still worth about $400 million, but this money was completely consumed by their debts. </a:t>
            </a:r>
            <a:endParaRPr lang="en-US" sz="2400" dirty="0" smtClean="0"/>
          </a:p>
          <a:p>
            <a:r>
              <a:rPr lang="en-US" sz="2400" dirty="0" smtClean="0"/>
              <a:t>The </a:t>
            </a:r>
            <a:r>
              <a:rPr lang="en-US" sz="2400" dirty="0"/>
              <a:t>partners once had $1.9 billion of their own money invested in LTCM, all of which was wiped out</a:t>
            </a:r>
            <a:r>
              <a:rPr lang="en-US" sz="2400" dirty="0" smtClean="0"/>
              <a:t>.</a:t>
            </a:r>
            <a:endParaRPr lang="en-US" sz="2400" dirty="0"/>
          </a:p>
          <a:p>
            <a:r>
              <a:rPr lang="en-US" sz="2400" dirty="0"/>
              <a:t>The fear was that there would be a chain reaction as the company liquidated its securities to cover its debt, leading to a drop in prices, which would force other companies to liquidate their own debt creating a vicious cycle.</a:t>
            </a:r>
          </a:p>
          <a:p>
            <a:endParaRPr lang="en-US" sz="24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1069798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2000" dirty="0"/>
              <a:t>The total losses were found to be $4.6 billion. The losses in the major investment categories were (ordered by magnitude)</a:t>
            </a:r>
            <a:r>
              <a:rPr lang="en-US" sz="2000" dirty="0" smtClean="0"/>
              <a:t>:</a:t>
            </a:r>
          </a:p>
          <a:p>
            <a:pPr marL="0" indent="0">
              <a:buNone/>
            </a:pPr>
            <a:endParaRPr lang="en-US" sz="2000" dirty="0"/>
          </a:p>
          <a:p>
            <a:pPr marL="573088"/>
            <a:r>
              <a:rPr lang="en-US" sz="2000" dirty="0"/>
              <a:t>$1.6 </a:t>
            </a:r>
            <a:r>
              <a:rPr lang="en-US" sz="2000" dirty="0" err="1"/>
              <a:t>bn</a:t>
            </a:r>
            <a:r>
              <a:rPr lang="en-US" sz="2000" dirty="0"/>
              <a:t> in </a:t>
            </a:r>
            <a:r>
              <a:rPr lang="en-US" sz="2000" dirty="0">
                <a:hlinkClick r:id="rId2" tooltip="Swap (finance)"/>
              </a:rPr>
              <a:t>swaps</a:t>
            </a:r>
            <a:endParaRPr lang="en-US" sz="2000" dirty="0"/>
          </a:p>
          <a:p>
            <a:pPr marL="573088"/>
            <a:r>
              <a:rPr lang="en-US" sz="2000" dirty="0"/>
              <a:t>$1.3 </a:t>
            </a:r>
            <a:r>
              <a:rPr lang="en-US" sz="2000" dirty="0" err="1"/>
              <a:t>bn</a:t>
            </a:r>
            <a:r>
              <a:rPr lang="en-US" sz="2000" dirty="0"/>
              <a:t> in equity </a:t>
            </a:r>
            <a:r>
              <a:rPr lang="en-US" sz="2000" dirty="0">
                <a:hlinkClick r:id="rId3" tooltip="Volatility (finance)"/>
              </a:rPr>
              <a:t>volatility</a:t>
            </a:r>
            <a:endParaRPr lang="en-US" sz="2000" dirty="0"/>
          </a:p>
          <a:p>
            <a:pPr marL="573088"/>
            <a:r>
              <a:rPr lang="en-US" sz="2000" dirty="0"/>
              <a:t>$430 </a:t>
            </a:r>
            <a:r>
              <a:rPr lang="en-US" sz="2000" dirty="0" err="1"/>
              <a:t>mn</a:t>
            </a:r>
            <a:r>
              <a:rPr lang="en-US" sz="2000" dirty="0"/>
              <a:t> in Russia and other </a:t>
            </a:r>
            <a:r>
              <a:rPr lang="en-US" sz="2000" dirty="0">
                <a:hlinkClick r:id="rId4" tooltip="Emerging markets"/>
              </a:rPr>
              <a:t>emerging markets</a:t>
            </a:r>
            <a:endParaRPr lang="en-US" sz="2000" dirty="0"/>
          </a:p>
          <a:p>
            <a:pPr marL="573088"/>
            <a:r>
              <a:rPr lang="en-US" sz="2000" dirty="0"/>
              <a:t>$371 </a:t>
            </a:r>
            <a:r>
              <a:rPr lang="en-US" sz="2000" dirty="0" err="1"/>
              <a:t>mn</a:t>
            </a:r>
            <a:r>
              <a:rPr lang="en-US" sz="2000" dirty="0"/>
              <a:t> in directional trades in </a:t>
            </a:r>
            <a:r>
              <a:rPr lang="en-US" sz="2000" dirty="0">
                <a:hlinkClick r:id="rId5" tooltip="Developed country"/>
              </a:rPr>
              <a:t>developed countries</a:t>
            </a:r>
            <a:endParaRPr lang="en-US" sz="2000" dirty="0"/>
          </a:p>
          <a:p>
            <a:pPr marL="573088"/>
            <a:r>
              <a:rPr lang="en-US" sz="2000" dirty="0"/>
              <a:t>$286 </a:t>
            </a:r>
            <a:r>
              <a:rPr lang="en-US" sz="2000" dirty="0" err="1"/>
              <a:t>mn</a:t>
            </a:r>
            <a:r>
              <a:rPr lang="en-US" sz="2000" dirty="0"/>
              <a:t> in </a:t>
            </a:r>
            <a:r>
              <a:rPr lang="en-US" sz="2000" dirty="0">
                <a:hlinkClick r:id="rId6" tooltip="Dual-listed company"/>
              </a:rPr>
              <a:t>Dual-listed company</a:t>
            </a:r>
            <a:r>
              <a:rPr lang="en-US" sz="2000" dirty="0"/>
              <a:t> pairs (such as VW, Shell)</a:t>
            </a:r>
          </a:p>
          <a:p>
            <a:pPr marL="573088"/>
            <a:r>
              <a:rPr lang="en-US" sz="2000" dirty="0"/>
              <a:t>$215 </a:t>
            </a:r>
            <a:r>
              <a:rPr lang="en-US" sz="2000" dirty="0" err="1"/>
              <a:t>mn</a:t>
            </a:r>
            <a:r>
              <a:rPr lang="en-US" sz="2000" dirty="0"/>
              <a:t> in </a:t>
            </a:r>
            <a:r>
              <a:rPr lang="en-US" sz="2000" dirty="0">
                <a:hlinkClick r:id="rId7" tooltip="Yield curve"/>
              </a:rPr>
              <a:t>yield curve</a:t>
            </a:r>
            <a:r>
              <a:rPr lang="en-US" sz="2000" dirty="0"/>
              <a:t> </a:t>
            </a:r>
            <a:r>
              <a:rPr lang="en-US" sz="2000" dirty="0">
                <a:hlinkClick r:id="rId8" tooltip="Arbitrage"/>
              </a:rPr>
              <a:t>arbitrage</a:t>
            </a:r>
            <a:endParaRPr lang="en-US" sz="2000" dirty="0"/>
          </a:p>
          <a:p>
            <a:pPr marL="573088"/>
            <a:r>
              <a:rPr lang="en-US" sz="2000" dirty="0"/>
              <a:t>$203 </a:t>
            </a:r>
            <a:r>
              <a:rPr lang="en-US" sz="2000" dirty="0" err="1"/>
              <a:t>mn</a:t>
            </a:r>
            <a:r>
              <a:rPr lang="en-US" sz="2000" dirty="0"/>
              <a:t> in </a:t>
            </a:r>
            <a:r>
              <a:rPr lang="en-US" sz="2000" dirty="0">
                <a:hlinkClick r:id="rId9" tooltip="S&amp;P 500"/>
              </a:rPr>
              <a:t>S&amp;P 500</a:t>
            </a:r>
            <a:r>
              <a:rPr lang="en-US" sz="2000" dirty="0"/>
              <a:t> stocks</a:t>
            </a:r>
          </a:p>
          <a:p>
            <a:pPr marL="573088"/>
            <a:r>
              <a:rPr lang="en-US" sz="2000" dirty="0"/>
              <a:t>$100 </a:t>
            </a:r>
            <a:r>
              <a:rPr lang="en-US" sz="2000" dirty="0" err="1"/>
              <a:t>mn</a:t>
            </a:r>
            <a:r>
              <a:rPr lang="en-US" sz="2000" dirty="0"/>
              <a:t> in </a:t>
            </a:r>
            <a:r>
              <a:rPr lang="en-US" sz="2000" dirty="0">
                <a:hlinkClick r:id="rId10" tooltip="High-yield debt"/>
              </a:rPr>
              <a:t>junk bond</a:t>
            </a:r>
            <a:r>
              <a:rPr lang="en-US" sz="2000" dirty="0"/>
              <a:t> arbitrage</a:t>
            </a:r>
          </a:p>
          <a:p>
            <a:pPr marL="573088"/>
            <a:r>
              <a:rPr lang="en-US" sz="2000" dirty="0"/>
              <a:t>no substantial losses in </a:t>
            </a:r>
            <a:r>
              <a:rPr lang="en-US" sz="2000" dirty="0">
                <a:hlinkClick r:id="rId11" tooltip="Merger"/>
              </a:rPr>
              <a:t>merger</a:t>
            </a:r>
            <a:r>
              <a:rPr lang="en-US" sz="2000" dirty="0"/>
              <a:t> arbitrage</a:t>
            </a:r>
          </a:p>
          <a:p>
            <a:endParaRPr lang="en-US" sz="2000" dirty="0"/>
          </a:p>
        </p:txBody>
      </p:sp>
      <p:sp>
        <p:nvSpPr>
          <p:cNvPr id="4" name="Title 3"/>
          <p:cNvSpPr>
            <a:spLocks noGrp="1"/>
          </p:cNvSpPr>
          <p:nvPr>
            <p:ph type="title"/>
          </p:nvPr>
        </p:nvSpPr>
        <p:spPr/>
        <p:txBody>
          <a:bodyPr>
            <a:normAutofit fontScale="90000"/>
          </a:bodyPr>
          <a:lstStyle/>
          <a:p>
            <a:r>
              <a:rPr lang="en-US" dirty="0" smtClean="0">
                <a:solidFill>
                  <a:srgbClr val="FF0000"/>
                </a:solidFill>
              </a:rPr>
              <a:t>Long Term Capital Management</a:t>
            </a:r>
            <a:r>
              <a:rPr lang="en-US" dirty="0" smtClean="0"/>
              <a:t/>
            </a:r>
            <a:br>
              <a:rPr lang="en-US" dirty="0" smtClean="0"/>
            </a:br>
            <a:r>
              <a:rPr lang="en-US" sz="2700" dirty="0" smtClean="0">
                <a:solidFill>
                  <a:srgbClr val="0000FF"/>
                </a:solidFill>
              </a:rPr>
              <a:t>https://</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5918896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After the bailout, Long-Term Capital Management continued operations. </a:t>
            </a:r>
            <a:endParaRPr lang="en-US" sz="2000" dirty="0" smtClean="0"/>
          </a:p>
          <a:p>
            <a:r>
              <a:rPr lang="en-US" sz="2000" dirty="0" smtClean="0"/>
              <a:t>In </a:t>
            </a:r>
            <a:r>
              <a:rPr lang="en-US" sz="2000" dirty="0"/>
              <a:t>the year following the bailout, it earned 10%. </a:t>
            </a:r>
            <a:endParaRPr lang="en-US" sz="2000" dirty="0" smtClean="0"/>
          </a:p>
          <a:p>
            <a:r>
              <a:rPr lang="en-US" sz="2000" dirty="0" smtClean="0"/>
              <a:t>By </a:t>
            </a:r>
            <a:r>
              <a:rPr lang="en-US" sz="2000" dirty="0"/>
              <a:t>early 2000, the fund had been liquidated, and the consortium of banks that financed the bailout had been paid </a:t>
            </a:r>
            <a:r>
              <a:rPr lang="en-US" sz="2000" dirty="0" smtClean="0"/>
              <a:t>back</a:t>
            </a:r>
          </a:p>
          <a:p>
            <a:r>
              <a:rPr lang="en-US" sz="2000" dirty="0" smtClean="0"/>
              <a:t>But </a:t>
            </a:r>
            <a:r>
              <a:rPr lang="en-US" sz="2000" dirty="0"/>
              <a:t>the collapse was devastating for many involved. </a:t>
            </a:r>
            <a:endParaRPr lang="en-US" sz="2000" dirty="0" smtClean="0"/>
          </a:p>
          <a:p>
            <a:r>
              <a:rPr lang="en-US" sz="2000" dirty="0" smtClean="0"/>
              <a:t>Mullins</a:t>
            </a:r>
            <a:r>
              <a:rPr lang="en-US" sz="2000" dirty="0"/>
              <a:t>, once considered a possible successor to </a:t>
            </a:r>
            <a:r>
              <a:rPr lang="en-US" sz="2000" dirty="0">
                <a:hlinkClick r:id="rId2" tooltip="Alan Greenspan"/>
              </a:rPr>
              <a:t>Alan Greenspan</a:t>
            </a:r>
            <a:r>
              <a:rPr lang="en-US" sz="2000" dirty="0"/>
              <a:t>, saw his future with the </a:t>
            </a:r>
            <a:r>
              <a:rPr lang="en-US" sz="2000" dirty="0">
                <a:hlinkClick r:id="rId3" tooltip="Federal Reserve System"/>
              </a:rPr>
              <a:t>Fed</a:t>
            </a:r>
            <a:r>
              <a:rPr lang="en-US" sz="2000" dirty="0"/>
              <a:t> dashed. </a:t>
            </a:r>
            <a:endParaRPr lang="en-US" sz="2000" dirty="0" smtClean="0"/>
          </a:p>
          <a:p>
            <a:r>
              <a:rPr lang="en-US" sz="2000" dirty="0" smtClean="0"/>
              <a:t>The </a:t>
            </a:r>
            <a:r>
              <a:rPr lang="en-US" sz="2000" dirty="0"/>
              <a:t>theories of Merton and Scholes took a public beating. </a:t>
            </a:r>
            <a:endParaRPr lang="en-US" sz="2000" dirty="0" smtClean="0"/>
          </a:p>
          <a:p>
            <a:r>
              <a:rPr lang="en-US" sz="2000" dirty="0" smtClean="0"/>
              <a:t>In </a:t>
            </a:r>
            <a:r>
              <a:rPr lang="en-US" sz="2000" dirty="0"/>
              <a:t>its annual reports, Merrill Lynch observed that mathematical risk models "may provide a greater sense of security than warranted; therefore, reliance on these models should be limited</a:t>
            </a:r>
            <a:r>
              <a:rPr lang="en-US" sz="2000" dirty="0" smtClean="0"/>
              <a:t>.”</a:t>
            </a:r>
            <a:endParaRPr lang="en-US" sz="2000" dirty="0"/>
          </a:p>
          <a:p>
            <a:endParaRPr lang="en-US" sz="2000" dirty="0"/>
          </a:p>
        </p:txBody>
      </p:sp>
      <p:sp>
        <p:nvSpPr>
          <p:cNvPr id="4" name="Title 3"/>
          <p:cNvSpPr>
            <a:spLocks noGrp="1"/>
          </p:cNvSpPr>
          <p:nvPr>
            <p:ph type="title"/>
          </p:nvPr>
        </p:nvSpPr>
        <p:spPr/>
        <p:txBody>
          <a:bodyPr>
            <a:normAutofit fontScale="90000"/>
          </a:bodyPr>
          <a:lstStyle/>
          <a:p>
            <a:r>
              <a:rPr lang="en-US" sz="3600" dirty="0" smtClean="0">
                <a:solidFill>
                  <a:srgbClr val="FF0000"/>
                </a:solidFill>
              </a:rPr>
              <a:t>Long Term Capital </a:t>
            </a:r>
            <a:r>
              <a:rPr lang="en-US" sz="3600" dirty="0" smtClean="0">
                <a:solidFill>
                  <a:srgbClr val="FF0000"/>
                </a:solidFill>
              </a:rPr>
              <a:t>Management: Aftermath</a:t>
            </a:r>
            <a:br>
              <a:rPr lang="en-US" sz="3600" dirty="0" smtClean="0">
                <a:solidFill>
                  <a:srgbClr val="FF0000"/>
                </a:solidFill>
              </a:rPr>
            </a:br>
            <a:r>
              <a:rPr lang="en-US" sz="2700" dirty="0" smtClean="0">
                <a:solidFill>
                  <a:srgbClr val="0000FF"/>
                </a:solidFill>
              </a:rPr>
              <a:t>https</a:t>
            </a:r>
            <a:r>
              <a:rPr lang="en-US" sz="2700" dirty="0" smtClean="0">
                <a:solidFill>
                  <a:srgbClr val="0000FF"/>
                </a:solidFill>
              </a:rPr>
              <a:t>://</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2438838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94" y="1593953"/>
            <a:ext cx="8229600" cy="4525963"/>
          </a:xfrm>
        </p:spPr>
        <p:txBody>
          <a:bodyPr>
            <a:normAutofit/>
          </a:bodyPr>
          <a:lstStyle/>
          <a:p>
            <a:r>
              <a:rPr lang="en-US" sz="2000" dirty="0"/>
              <a:t>After helping unwind LTCM, Meriwether launched </a:t>
            </a:r>
            <a:r>
              <a:rPr lang="en-US" sz="2000" dirty="0">
                <a:hlinkClick r:id="rId2" tooltip="JWM Partners"/>
              </a:rPr>
              <a:t>JWM Partners</a:t>
            </a:r>
            <a:r>
              <a:rPr lang="en-US" sz="2000" dirty="0"/>
              <a:t>. </a:t>
            </a:r>
            <a:endParaRPr lang="en-US" sz="2000" dirty="0" smtClean="0"/>
          </a:p>
          <a:p>
            <a:r>
              <a:rPr lang="en-US" sz="2000" dirty="0" err="1" smtClean="0"/>
              <a:t>Haghani</a:t>
            </a:r>
            <a:r>
              <a:rPr lang="en-US" sz="2000" dirty="0"/>
              <a:t>, </a:t>
            </a:r>
            <a:r>
              <a:rPr lang="en-US" sz="2000" dirty="0" err="1"/>
              <a:t>Hilibrand</a:t>
            </a:r>
            <a:r>
              <a:rPr lang="en-US" sz="2000" dirty="0"/>
              <a:t>, Leahy, and Rosenfeld signed up as principals of the new firm. </a:t>
            </a:r>
            <a:endParaRPr lang="en-US" sz="2000" dirty="0" smtClean="0"/>
          </a:p>
          <a:p>
            <a:r>
              <a:rPr lang="en-US" sz="2000" dirty="0" smtClean="0"/>
              <a:t>By </a:t>
            </a:r>
            <a:r>
              <a:rPr lang="en-US" sz="2000" dirty="0"/>
              <a:t>December 1999, they had raised $250 million for a fund that would continue many of LTCM's strategies—this time, using less leverage</a:t>
            </a:r>
            <a:r>
              <a:rPr lang="en-US" sz="2000" dirty="0" smtClean="0"/>
              <a:t>.</a:t>
            </a:r>
          </a:p>
          <a:p>
            <a:r>
              <a:rPr lang="en-US" sz="2000" dirty="0" smtClean="0"/>
              <a:t>With </a:t>
            </a:r>
            <a:r>
              <a:rPr lang="en-US" sz="2000" dirty="0"/>
              <a:t>the credit crisis of 2008, JWM Partners LLC was hit with a 44% loss from September 2007 to February 2009 in its Relative Value Opportunity II fund. </a:t>
            </a:r>
            <a:endParaRPr lang="en-US" sz="2000" dirty="0" smtClean="0"/>
          </a:p>
          <a:p>
            <a:r>
              <a:rPr lang="en-US" sz="2000" dirty="0" smtClean="0"/>
              <a:t>As </a:t>
            </a:r>
            <a:r>
              <a:rPr lang="en-US" sz="2000" dirty="0"/>
              <a:t>such, JWM Hedge Fund was shut down in July 2009</a:t>
            </a:r>
            <a:r>
              <a:rPr lang="en-US" sz="2000" dirty="0" smtClean="0"/>
              <a:t>.</a:t>
            </a:r>
            <a:endParaRPr lang="en-US" sz="2000" dirty="0"/>
          </a:p>
          <a:p>
            <a:r>
              <a:rPr lang="en-US" sz="2000" dirty="0"/>
              <a:t>In 1998, the chairman of </a:t>
            </a:r>
            <a:r>
              <a:rPr lang="en-US" sz="2000" dirty="0">
                <a:hlinkClick r:id="rId3" tooltip="Union Bank of Switzerland"/>
              </a:rPr>
              <a:t>Union Bank of Switzerland</a:t>
            </a:r>
            <a:r>
              <a:rPr lang="en-US" sz="2000" dirty="0"/>
              <a:t> resigned as a result of a $780 million loss incurred from the short put option on LTCM, which had become very significantly in the money due to its collapse</a:t>
            </a:r>
            <a:r>
              <a:rPr lang="en-US" sz="2000" dirty="0" smtClean="0"/>
              <a:t>.</a:t>
            </a:r>
            <a:endParaRPr lang="en-US" sz="2000" dirty="0"/>
          </a:p>
          <a:p>
            <a:endParaRPr lang="en-US" sz="2000" dirty="0"/>
          </a:p>
        </p:txBody>
      </p:sp>
      <p:sp>
        <p:nvSpPr>
          <p:cNvPr id="6" name="Title 3"/>
          <p:cNvSpPr>
            <a:spLocks noGrp="1"/>
          </p:cNvSpPr>
          <p:nvPr>
            <p:ph type="title"/>
          </p:nvPr>
        </p:nvSpPr>
        <p:spPr/>
        <p:txBody>
          <a:bodyPr>
            <a:normAutofit fontScale="90000"/>
          </a:bodyPr>
          <a:lstStyle/>
          <a:p>
            <a:r>
              <a:rPr lang="en-US" sz="3600" dirty="0" smtClean="0">
                <a:solidFill>
                  <a:srgbClr val="FF0000"/>
                </a:solidFill>
              </a:rPr>
              <a:t>Long Term Capital </a:t>
            </a:r>
            <a:r>
              <a:rPr lang="en-US" sz="3600" dirty="0" smtClean="0">
                <a:solidFill>
                  <a:srgbClr val="FF0000"/>
                </a:solidFill>
              </a:rPr>
              <a:t>Management: Aftermath</a:t>
            </a:r>
            <a:br>
              <a:rPr lang="en-US" sz="3600" dirty="0" smtClean="0">
                <a:solidFill>
                  <a:srgbClr val="FF0000"/>
                </a:solidFill>
              </a:rPr>
            </a:br>
            <a:r>
              <a:rPr lang="en-US" sz="2700" dirty="0" smtClean="0">
                <a:solidFill>
                  <a:srgbClr val="0000FF"/>
                </a:solidFill>
              </a:rPr>
              <a:t>https</a:t>
            </a:r>
            <a:r>
              <a:rPr lang="en-US" sz="2700" dirty="0" smtClean="0">
                <a:solidFill>
                  <a:srgbClr val="0000FF"/>
                </a:solidFill>
              </a:rPr>
              <a:t>://</a:t>
            </a:r>
            <a:r>
              <a:rPr lang="en-US" sz="2700" dirty="0" err="1" smtClean="0">
                <a:solidFill>
                  <a:srgbClr val="0000FF"/>
                </a:solidFill>
              </a:rPr>
              <a:t>en.wikipedia.org</a:t>
            </a:r>
            <a:r>
              <a:rPr lang="en-US" sz="2700" dirty="0" smtClean="0">
                <a:solidFill>
                  <a:srgbClr val="0000FF"/>
                </a:solidFill>
              </a:rPr>
              <a:t>/wiki/Long-</a:t>
            </a:r>
            <a:r>
              <a:rPr lang="en-US" sz="2700" dirty="0" err="1" smtClean="0">
                <a:solidFill>
                  <a:srgbClr val="0000FF"/>
                </a:solidFill>
              </a:rPr>
              <a:t>Term_Capital_Management</a:t>
            </a:r>
            <a:endParaRPr lang="en-US" sz="2700" dirty="0">
              <a:solidFill>
                <a:srgbClr val="0000FF"/>
              </a:solidFill>
            </a:endParaRPr>
          </a:p>
        </p:txBody>
      </p:sp>
    </p:spTree>
    <p:extLst>
      <p:ext uri="{BB962C8B-B14F-4D97-AF65-F5344CB8AC3E}">
        <p14:creationId xmlns:p14="http://schemas.microsoft.com/office/powerpoint/2010/main" val="628211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b="1" dirty="0"/>
              <a:t>Delta hedging</a:t>
            </a:r>
            <a:r>
              <a:rPr lang="en-US" sz="2000" dirty="0"/>
              <a:t> - i.e. establishing the required hedge - may be accomplished by buying or selling an amount of the </a:t>
            </a:r>
            <a:r>
              <a:rPr lang="en-US" sz="2000" dirty="0" err="1"/>
              <a:t>underlier</a:t>
            </a:r>
            <a:r>
              <a:rPr lang="en-US" sz="2000" dirty="0"/>
              <a:t> that corresponds to the </a:t>
            </a:r>
            <a:r>
              <a:rPr lang="en-US" sz="2000" dirty="0">
                <a:hlinkClick r:id="rId2" tooltip="Greeks (finance)"/>
              </a:rPr>
              <a:t>delta</a:t>
            </a:r>
            <a:r>
              <a:rPr lang="en-US" sz="2000" dirty="0"/>
              <a:t> of the portfolio. </a:t>
            </a:r>
            <a:endParaRPr lang="en-US" sz="2000" dirty="0" smtClean="0"/>
          </a:p>
          <a:p>
            <a:r>
              <a:rPr lang="en-US" sz="2000" dirty="0" smtClean="0"/>
              <a:t>By </a:t>
            </a:r>
            <a:r>
              <a:rPr lang="en-US" sz="2000" dirty="0"/>
              <a:t>adjusting the amount bought or sold on new positions, the portfolio delta can be made to sum to zero, and the portfolio is then delta neutral. </a:t>
            </a:r>
            <a:r>
              <a:rPr lang="en-US" sz="2000" dirty="0" smtClean="0"/>
              <a:t>(</a:t>
            </a:r>
            <a:r>
              <a:rPr lang="en-US" sz="2000" dirty="0" smtClean="0">
                <a:hlinkClick r:id="rId3" tooltip="Rational pricing"/>
              </a:rPr>
              <a:t>Rational </a:t>
            </a:r>
            <a:r>
              <a:rPr lang="en-US" sz="2000" dirty="0">
                <a:hlinkClick r:id="rId3" tooltip="Rational pricing"/>
              </a:rPr>
              <a:t>pricing delta </a:t>
            </a:r>
            <a:r>
              <a:rPr lang="en-US" sz="2000" dirty="0" smtClean="0">
                <a:hlinkClick r:id="rId3" tooltip="Rational pricing"/>
              </a:rPr>
              <a:t>hedging</a:t>
            </a:r>
            <a:r>
              <a:rPr lang="en-US" sz="2000" dirty="0" smtClean="0"/>
              <a:t>).</a:t>
            </a:r>
            <a:endParaRPr lang="en-US" sz="2000" dirty="0"/>
          </a:p>
          <a:p>
            <a:r>
              <a:rPr lang="en-US" sz="2000" dirty="0"/>
              <a:t>Options </a:t>
            </a:r>
            <a:r>
              <a:rPr lang="en-US" sz="2000" dirty="0">
                <a:hlinkClick r:id="rId4" tooltip="Market maker"/>
              </a:rPr>
              <a:t>market makers</a:t>
            </a:r>
            <a:r>
              <a:rPr lang="en-US" sz="2000" dirty="0"/>
              <a:t>, or others, may form a delta neutral portfolio using related options instead of the </a:t>
            </a:r>
            <a:r>
              <a:rPr lang="en-US" sz="2000" dirty="0" smtClean="0"/>
              <a:t>underlying security. </a:t>
            </a:r>
          </a:p>
          <a:p>
            <a:r>
              <a:rPr lang="en-US" sz="2000" dirty="0" smtClean="0"/>
              <a:t>The </a:t>
            </a:r>
            <a:r>
              <a:rPr lang="en-US" sz="2000" dirty="0"/>
              <a:t>portfolio's delta (assuming the same </a:t>
            </a:r>
            <a:r>
              <a:rPr lang="en-US" sz="2000" dirty="0" err="1"/>
              <a:t>underlier</a:t>
            </a:r>
            <a:r>
              <a:rPr lang="en-US" sz="2000" dirty="0"/>
              <a:t>) is then the sum of all the individual options' deltas. </a:t>
            </a:r>
            <a:endParaRPr lang="en-US" sz="2000" dirty="0" smtClean="0"/>
          </a:p>
          <a:p>
            <a:r>
              <a:rPr lang="en-US" sz="2000" dirty="0" smtClean="0"/>
              <a:t>This </a:t>
            </a:r>
            <a:r>
              <a:rPr lang="en-US" sz="2000" dirty="0"/>
              <a:t>method can also be used when the </a:t>
            </a:r>
            <a:r>
              <a:rPr lang="en-US" sz="2000" dirty="0" err="1"/>
              <a:t>underlier</a:t>
            </a:r>
            <a:r>
              <a:rPr lang="en-US" sz="2000" dirty="0"/>
              <a:t> is difficult to trade, for instance when an underlying </a:t>
            </a:r>
            <a:r>
              <a:rPr lang="en-US" sz="2000" dirty="0">
                <a:hlinkClick r:id="rId5" tooltip="Stock"/>
              </a:rPr>
              <a:t>stock</a:t>
            </a:r>
            <a:r>
              <a:rPr lang="en-US" sz="2000" dirty="0"/>
              <a:t> is hard to borrow and therefore cannot be </a:t>
            </a:r>
            <a:r>
              <a:rPr lang="en-US" sz="2000" dirty="0">
                <a:hlinkClick r:id="rId6" tooltip="Short selling"/>
              </a:rPr>
              <a:t>sold short</a:t>
            </a:r>
            <a:r>
              <a:rPr lang="en-US" sz="2000" dirty="0"/>
              <a:t>.</a:t>
            </a:r>
          </a:p>
          <a:p>
            <a:endParaRPr lang="en-US" sz="2000" dirty="0"/>
          </a:p>
        </p:txBody>
      </p:sp>
      <p:sp>
        <p:nvSpPr>
          <p:cNvPr id="4"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Tree>
    <p:extLst>
      <p:ext uri="{BB962C8B-B14F-4D97-AF65-F5344CB8AC3E}">
        <p14:creationId xmlns:p14="http://schemas.microsoft.com/office/powerpoint/2010/main" val="174453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2-14 at 1.22.36 PM.png"/>
          <p:cNvPicPr>
            <a:picLocks noGrp="1" noChangeAspect="1"/>
          </p:cNvPicPr>
          <p:nvPr>
            <p:ph idx="1"/>
          </p:nvPr>
        </p:nvPicPr>
        <p:blipFill>
          <a:blip r:embed="rId2">
            <a:extLst>
              <a:ext uri="{28A0092B-C50C-407E-A947-70E740481C1C}">
                <a14:useLocalDpi xmlns:a14="http://schemas.microsoft.com/office/drawing/2010/main" val="0"/>
              </a:ext>
            </a:extLst>
          </a:blip>
          <a:srcRect l="-8691" r="-8691"/>
          <a:stretch>
            <a:fillRect/>
          </a:stretch>
        </p:blipFill>
        <p:spPr/>
      </p:pic>
      <p:sp>
        <p:nvSpPr>
          <p:cNvPr id="5" name="Title 1"/>
          <p:cNvSpPr>
            <a:spLocks noGrp="1"/>
          </p:cNvSpPr>
          <p:nvPr>
            <p:ph type="title"/>
          </p:nvPr>
        </p:nvSpPr>
        <p:spPr/>
        <p:txBody>
          <a:bodyPr>
            <a:normAutofit fontScale="90000"/>
          </a:bodyPr>
          <a:lstStyle/>
          <a:p>
            <a:r>
              <a:rPr lang="en-US" dirty="0">
                <a:solidFill>
                  <a:srgbClr val="FF0000"/>
                </a:solidFill>
              </a:rPr>
              <a:t>Delta Hedge</a:t>
            </a:r>
            <a:r>
              <a:rPr lang="en-US" dirty="0"/>
              <a:t/>
            </a:r>
            <a:br>
              <a:rPr lang="en-US" dirty="0"/>
            </a:br>
            <a:r>
              <a:rPr lang="en-US" sz="2700" dirty="0">
                <a:solidFill>
                  <a:srgbClr val="0000FF"/>
                </a:solidFill>
              </a:rPr>
              <a:t>https://</a:t>
            </a:r>
            <a:r>
              <a:rPr lang="en-US" sz="2700" dirty="0" err="1">
                <a:solidFill>
                  <a:srgbClr val="0000FF"/>
                </a:solidFill>
              </a:rPr>
              <a:t>en.wikipedia.org</a:t>
            </a:r>
            <a:r>
              <a:rPr lang="en-US" sz="2700" dirty="0">
                <a:solidFill>
                  <a:srgbClr val="0000FF"/>
                </a:solidFill>
              </a:rPr>
              <a:t>/wiki/</a:t>
            </a:r>
            <a:r>
              <a:rPr lang="en-US" sz="2700" dirty="0" err="1">
                <a:solidFill>
                  <a:srgbClr val="0000FF"/>
                </a:solidFill>
              </a:rPr>
              <a:t>Delta_neutral</a:t>
            </a:r>
            <a:endParaRPr lang="en-US" sz="2700" dirty="0">
              <a:solidFill>
                <a:srgbClr val="0000FF"/>
              </a:solidFill>
            </a:endParaRPr>
          </a:p>
        </p:txBody>
      </p:sp>
    </p:spTree>
    <p:extLst>
      <p:ext uri="{BB962C8B-B14F-4D97-AF65-F5344CB8AC3E}">
        <p14:creationId xmlns:p14="http://schemas.microsoft.com/office/powerpoint/2010/main" val="278568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400" dirty="0"/>
              <a:t>A company in the United States must pay 10,000 euro to European firms </a:t>
            </a:r>
            <a:r>
              <a:rPr lang="en-US" sz="2400" dirty="0" smtClean="0"/>
              <a:t>in 180 </a:t>
            </a:r>
            <a:r>
              <a:rPr lang="en-US" sz="2400" dirty="0"/>
              <a:t>days. </a:t>
            </a:r>
            <a:endParaRPr lang="en-US" sz="2400" dirty="0" smtClean="0"/>
          </a:p>
          <a:p>
            <a:r>
              <a:rPr lang="en-US" sz="2400" dirty="0" smtClean="0"/>
              <a:t>The </a:t>
            </a:r>
            <a:r>
              <a:rPr lang="en-US" sz="2400" dirty="0"/>
              <a:t>company can write a forward contract at the present </a:t>
            </a:r>
            <a:r>
              <a:rPr lang="en-US" sz="2400" dirty="0" smtClean="0"/>
              <a:t>exchange rate </a:t>
            </a:r>
            <a:r>
              <a:rPr lang="en-US" sz="2400" dirty="0"/>
              <a:t>for the above sum, or can buy a call option for a given strike price </a:t>
            </a:r>
            <a:r>
              <a:rPr lang="en-US" sz="2400" dirty="0" smtClean="0"/>
              <a:t>at 180 </a:t>
            </a:r>
            <a:r>
              <a:rPr lang="en-US" sz="2400" dirty="0"/>
              <a:t>days' maturity. </a:t>
            </a:r>
            <a:endParaRPr lang="en-US" sz="2400" dirty="0" smtClean="0"/>
          </a:p>
          <a:p>
            <a:r>
              <a:rPr lang="en-US" sz="2400" dirty="0" smtClean="0"/>
              <a:t>This </a:t>
            </a:r>
            <a:r>
              <a:rPr lang="en-US" sz="2400" dirty="0"/>
              <a:t>eliminates the risk associated with fluctuations </a:t>
            </a:r>
            <a:r>
              <a:rPr lang="en-US" sz="2400" dirty="0" smtClean="0"/>
              <a:t>in the </a:t>
            </a:r>
            <a:r>
              <a:rPr lang="en-US" sz="2400" dirty="0"/>
              <a:t>USD/euro exchange rate, but has a cost - either exposure to losses in </a:t>
            </a:r>
            <a:r>
              <a:rPr lang="en-US" sz="2400" dirty="0" smtClean="0"/>
              <a:t>a forward </a:t>
            </a:r>
            <a:r>
              <a:rPr lang="en-US" sz="2400" dirty="0"/>
              <a:t>contract, or simply the direct cost in an option contract</a:t>
            </a:r>
          </a:p>
        </p:txBody>
      </p:sp>
      <p:sp>
        <p:nvSpPr>
          <p:cNvPr id="4" name="Title 1"/>
          <p:cNvSpPr>
            <a:spLocks noGrp="1"/>
          </p:cNvSpPr>
          <p:nvPr>
            <p:ph type="title"/>
          </p:nvPr>
        </p:nvSpPr>
        <p:spPr/>
        <p:txBody>
          <a:bodyPr>
            <a:normAutofit/>
          </a:bodyPr>
          <a:lstStyle/>
          <a:p>
            <a:r>
              <a:rPr lang="en-US" sz="3600" dirty="0">
                <a:solidFill>
                  <a:srgbClr val="FF0000"/>
                </a:solidFill>
              </a:rPr>
              <a:t>Delta </a:t>
            </a:r>
            <a:r>
              <a:rPr lang="en-US" sz="3600" dirty="0" smtClean="0">
                <a:solidFill>
                  <a:srgbClr val="FF0000"/>
                </a:solidFill>
              </a:rPr>
              <a:t>Hedge: Motivation</a:t>
            </a:r>
            <a:br>
              <a:rPr lang="en-US" sz="3600" dirty="0" smtClean="0">
                <a:solidFill>
                  <a:srgbClr val="FF0000"/>
                </a:solidFill>
              </a:rPr>
            </a:br>
            <a:r>
              <a:rPr lang="en-US" sz="2700" dirty="0" smtClean="0">
                <a:solidFill>
                  <a:srgbClr val="0000FF"/>
                </a:solidFill>
              </a:rPr>
              <a:t>Mantegna and Stanley (2007)</a:t>
            </a:r>
            <a:endParaRPr lang="en-US" sz="2700" dirty="0">
              <a:solidFill>
                <a:srgbClr val="0000FF"/>
              </a:solidFill>
            </a:endParaRPr>
          </a:p>
        </p:txBody>
      </p:sp>
    </p:spTree>
    <p:extLst>
      <p:ext uri="{BB962C8B-B14F-4D97-AF65-F5344CB8AC3E}">
        <p14:creationId xmlns:p14="http://schemas.microsoft.com/office/powerpoint/2010/main" val="339414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385576" y="274638"/>
            <a:ext cx="4301224" cy="1143000"/>
          </a:xfrm>
        </p:spPr>
        <p:txBody>
          <a:bodyPr>
            <a:normAutofit fontScale="90000"/>
          </a:bodyPr>
          <a:lstStyle/>
          <a:p>
            <a:r>
              <a:rPr lang="en-US" sz="3600" dirty="0">
                <a:solidFill>
                  <a:srgbClr val="FF0000"/>
                </a:solidFill>
              </a:rPr>
              <a:t>Delta </a:t>
            </a:r>
            <a:r>
              <a:rPr lang="en-US" sz="3600" dirty="0" smtClean="0">
                <a:solidFill>
                  <a:srgbClr val="FF0000"/>
                </a:solidFill>
              </a:rPr>
              <a:t>Hedge: Derivation</a:t>
            </a:r>
            <a:br>
              <a:rPr lang="en-US" sz="3600" dirty="0" smtClean="0">
                <a:solidFill>
                  <a:srgbClr val="FF0000"/>
                </a:solidFill>
              </a:rPr>
            </a:br>
            <a:r>
              <a:rPr lang="en-US" sz="2700" dirty="0" smtClean="0">
                <a:solidFill>
                  <a:srgbClr val="0000FF"/>
                </a:solidFill>
              </a:rPr>
              <a:t>Mantegna and Stanley (2007)</a:t>
            </a:r>
            <a:endParaRPr lang="en-US" sz="2700" dirty="0">
              <a:solidFill>
                <a:srgbClr val="0000FF"/>
              </a:solidFill>
            </a:endParaRPr>
          </a:p>
        </p:txBody>
      </p:sp>
      <p:sp>
        <p:nvSpPr>
          <p:cNvPr id="3" name="Content Placeholder 2"/>
          <p:cNvSpPr>
            <a:spLocks noGrp="1"/>
          </p:cNvSpPr>
          <p:nvPr>
            <p:ph sz="half" idx="1"/>
          </p:nvPr>
        </p:nvSpPr>
        <p:spPr>
          <a:xfrm>
            <a:off x="353838" y="271064"/>
            <a:ext cx="4038600" cy="5429478"/>
          </a:xfrm>
        </p:spPr>
        <p:txBody>
          <a:bodyPr>
            <a:noAutofit/>
          </a:bodyPr>
          <a:lstStyle/>
          <a:p>
            <a:r>
              <a:rPr lang="en-US" sz="1800" dirty="0"/>
              <a:t>To examine more closely the procedure of hedging, we consider a </a:t>
            </a:r>
            <a:r>
              <a:rPr lang="en-US" sz="1800" dirty="0" smtClean="0"/>
              <a:t>simplified version </a:t>
            </a:r>
            <a:r>
              <a:rPr lang="en-US" sz="1800" dirty="0"/>
              <a:t>of our problem, namely a binomial model of stock prices </a:t>
            </a:r>
            <a:r>
              <a:rPr lang="en-US" sz="1800" dirty="0" smtClean="0"/>
              <a:t>(Cox et al., </a:t>
            </a:r>
            <a:r>
              <a:rPr lang="en-US" sz="1800" i="1" dirty="0" smtClean="0"/>
              <a:t>J. Fin. Econ</a:t>
            </a:r>
            <a:r>
              <a:rPr lang="en-US" sz="1800" dirty="0" smtClean="0"/>
              <a:t>, 7, 229-263 (1979). </a:t>
            </a:r>
          </a:p>
          <a:p>
            <a:r>
              <a:rPr lang="en-US" sz="1800" dirty="0" smtClean="0"/>
              <a:t>The stock price </a:t>
            </a:r>
            <a:r>
              <a:rPr lang="en-US" sz="1800" i="1" dirty="0">
                <a:latin typeface="Times New Roman"/>
                <a:cs typeface="Times New Roman"/>
              </a:rPr>
              <a:t>S</a:t>
            </a:r>
            <a:r>
              <a:rPr lang="en-US" sz="1800" dirty="0" smtClean="0"/>
              <a:t> </a:t>
            </a:r>
            <a:r>
              <a:rPr lang="en-US" sz="1800" dirty="0"/>
              <a:t>at each time step </a:t>
            </a:r>
            <a:r>
              <a:rPr lang="en-US" sz="1800" i="1" dirty="0"/>
              <a:t>t</a:t>
            </a:r>
            <a:r>
              <a:rPr lang="en-US" sz="1800" dirty="0"/>
              <a:t> may assume only two values </a:t>
            </a:r>
            <a:r>
              <a:rPr lang="en-US" sz="1800" dirty="0" smtClean="0"/>
              <a:t>. </a:t>
            </a:r>
          </a:p>
          <a:p>
            <a:r>
              <a:rPr lang="en-US" sz="1800" dirty="0" smtClean="0"/>
              <a:t>Suppose a </a:t>
            </a:r>
            <a:r>
              <a:rPr lang="en-US" sz="1800" dirty="0"/>
              <a:t>hedger at each time step holds a </a:t>
            </a:r>
            <a:r>
              <a:rPr lang="en-US" sz="1800" dirty="0" smtClean="0"/>
              <a:t>number </a:t>
            </a:r>
            <a:r>
              <a:rPr lang="en-US" sz="1800" i="1" dirty="0" err="1" smtClean="0">
                <a:latin typeface="Times New Roman"/>
                <a:cs typeface="Times New Roman"/>
              </a:rPr>
              <a:t>Δ</a:t>
            </a:r>
            <a:r>
              <a:rPr lang="en-US" sz="1800" i="1" baseline="-25000" dirty="0" err="1" smtClean="0">
                <a:latin typeface="Times New Roman"/>
                <a:cs typeface="Times New Roman"/>
              </a:rPr>
              <a:t>h</a:t>
            </a:r>
            <a:r>
              <a:rPr lang="en-US" sz="1800" dirty="0" smtClean="0"/>
              <a:t> </a:t>
            </a:r>
            <a:r>
              <a:rPr lang="en-US" sz="1800" dirty="0"/>
              <a:t>of shares for </a:t>
            </a:r>
            <a:r>
              <a:rPr lang="en-US" sz="1800" dirty="0" smtClean="0"/>
              <a:t>each option </a:t>
            </a:r>
            <a:r>
              <a:rPr lang="en-US" sz="1800" dirty="0"/>
              <a:t>sold on the same stock. </a:t>
            </a:r>
            <a:endParaRPr lang="en-US" sz="1800" dirty="0" smtClean="0"/>
          </a:p>
          <a:p>
            <a:r>
              <a:rPr lang="en-US" sz="1800" dirty="0" smtClean="0"/>
              <a:t>In </a:t>
            </a:r>
            <a:r>
              <a:rPr lang="en-US" sz="1800" dirty="0"/>
              <a:t>order to minimize the risk, the </a:t>
            </a:r>
            <a:r>
              <a:rPr lang="en-US" sz="1800" dirty="0" smtClean="0"/>
              <a:t>hedger needs </a:t>
            </a:r>
            <a:r>
              <a:rPr lang="en-US" sz="1800" dirty="0"/>
              <a:t>to determine the value </a:t>
            </a:r>
            <a:r>
              <a:rPr lang="en-US" sz="1800" dirty="0" smtClean="0"/>
              <a:t>of </a:t>
            </a:r>
            <a:r>
              <a:rPr lang="en-US" sz="1800" i="1" dirty="0" err="1">
                <a:latin typeface="Times New Roman"/>
                <a:cs typeface="Times New Roman"/>
              </a:rPr>
              <a:t>Δ</a:t>
            </a:r>
            <a:r>
              <a:rPr lang="en-US" sz="1800" i="1" baseline="-25000" dirty="0" err="1">
                <a:latin typeface="Times New Roman"/>
                <a:cs typeface="Times New Roman"/>
              </a:rPr>
              <a:t>h</a:t>
            </a:r>
            <a:r>
              <a:rPr lang="en-US" sz="1800" dirty="0" smtClean="0"/>
              <a:t> </a:t>
            </a:r>
            <a:r>
              <a:rPr lang="en-US" sz="1800" dirty="0"/>
              <a:t>that makes the portfolio riskless</a:t>
            </a:r>
            <a:r>
              <a:rPr lang="en-US" sz="1800" dirty="0" smtClean="0"/>
              <a:t>.</a:t>
            </a:r>
          </a:p>
          <a:p>
            <a:r>
              <a:rPr lang="en-US" sz="1800" dirty="0" smtClean="0"/>
              <a:t>In this example, sell call options on a stock and use the revenue to buy shares on that same stock at </a:t>
            </a:r>
            <a:r>
              <a:rPr lang="en-US" sz="1800" i="1" dirty="0">
                <a:latin typeface="Times New Roman"/>
                <a:cs typeface="Times New Roman"/>
              </a:rPr>
              <a:t>t=</a:t>
            </a:r>
            <a:r>
              <a:rPr lang="en-US" sz="1800" i="1" dirty="0" smtClean="0">
                <a:latin typeface="Times New Roman"/>
                <a:cs typeface="Times New Roman"/>
              </a:rPr>
              <a:t>0</a:t>
            </a:r>
          </a:p>
          <a:p>
            <a:r>
              <a:rPr lang="en-US" sz="1800" dirty="0" smtClean="0"/>
              <a:t>Q.  What is the appropriate price to sell the options so as to make the portfolio riskless under small changes in stock price </a:t>
            </a:r>
            <a:r>
              <a:rPr lang="en-US" sz="1800" i="1" dirty="0" smtClean="0">
                <a:latin typeface="Times New Roman"/>
                <a:cs typeface="Times New Roman"/>
              </a:rPr>
              <a:t>S</a:t>
            </a:r>
            <a:endParaRPr lang="en-US" sz="1800" i="1" dirty="0">
              <a:latin typeface="Times New Roman"/>
              <a:cs typeface="Times New Roman"/>
            </a:endParaRPr>
          </a:p>
        </p:txBody>
      </p:sp>
      <p:sp>
        <p:nvSpPr>
          <p:cNvPr id="7" name="Rectangle 6"/>
          <p:cNvSpPr/>
          <p:nvPr/>
        </p:nvSpPr>
        <p:spPr>
          <a:xfrm>
            <a:off x="4799031" y="3101331"/>
            <a:ext cx="3617731" cy="745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36602" y="4858771"/>
            <a:ext cx="4050198" cy="1815882"/>
          </a:xfrm>
          <a:prstGeom prst="rect">
            <a:avLst/>
          </a:prstGeom>
          <a:noFill/>
        </p:spPr>
        <p:txBody>
          <a:bodyPr wrap="square" rtlCol="0">
            <a:spAutoFit/>
          </a:bodyPr>
          <a:lstStyle/>
          <a:p>
            <a:r>
              <a:rPr lang="en-US" sz="1600" dirty="0"/>
              <a:t>Schematic illustration of the binomial model. Here </a:t>
            </a:r>
            <a:r>
              <a:rPr lang="en-US" sz="1600" i="1" dirty="0" smtClean="0">
                <a:latin typeface="Times New Roman"/>
                <a:cs typeface="Times New Roman"/>
              </a:rPr>
              <a:t>S</a:t>
            </a:r>
            <a:r>
              <a:rPr lang="en-US" sz="1600" dirty="0" smtClean="0"/>
              <a:t> </a:t>
            </a:r>
            <a:r>
              <a:rPr lang="en-US" sz="1600" dirty="0"/>
              <a:t>denotes the </a:t>
            </a:r>
            <a:r>
              <a:rPr lang="en-US" sz="1600" dirty="0" smtClean="0"/>
              <a:t>stock share </a:t>
            </a:r>
            <a:r>
              <a:rPr lang="en-US" sz="1600" dirty="0"/>
              <a:t>price, where </a:t>
            </a:r>
            <a:r>
              <a:rPr lang="en-US" sz="1600" i="1" dirty="0">
                <a:latin typeface="Times New Roman"/>
                <a:cs typeface="Times New Roman"/>
              </a:rPr>
              <a:t>C</a:t>
            </a:r>
            <a:r>
              <a:rPr lang="en-US" sz="1600" dirty="0"/>
              <a:t> denotes the cost of an option issued on the underlying stock</a:t>
            </a:r>
            <a:r>
              <a:rPr lang="en-US" sz="1600" dirty="0" smtClean="0"/>
              <a:t>.  For </a:t>
            </a:r>
            <a:r>
              <a:rPr lang="en-US" sz="1600" dirty="0"/>
              <a:t>a given time horizon </a:t>
            </a:r>
            <a:r>
              <a:rPr lang="en-US" sz="1600" i="1" dirty="0" smtClean="0"/>
              <a:t>t=t</a:t>
            </a:r>
            <a:r>
              <a:rPr lang="en-US" sz="1600" i="1" baseline="-25000" dirty="0" smtClean="0"/>
              <a:t>1</a:t>
            </a:r>
            <a:r>
              <a:rPr lang="en-US" sz="1600" i="1" dirty="0" smtClean="0"/>
              <a:t>,S</a:t>
            </a:r>
            <a:r>
              <a:rPr lang="en-US" sz="1600" i="1" baseline="-25000" dirty="0" smtClean="0"/>
              <a:t>u</a:t>
            </a:r>
            <a:r>
              <a:rPr lang="en-US" sz="1600" i="1" dirty="0" smtClean="0"/>
              <a:t>, </a:t>
            </a:r>
            <a:r>
              <a:rPr lang="en-US" sz="1600" i="1" dirty="0" err="1" smtClean="0"/>
              <a:t>S</a:t>
            </a:r>
            <a:r>
              <a:rPr lang="en-US" sz="1600" i="1" baseline="-25000" dirty="0" err="1" smtClean="0"/>
              <a:t>d</a:t>
            </a:r>
            <a:r>
              <a:rPr lang="en-US" sz="1600" dirty="0" smtClean="0"/>
              <a:t>  denote </a:t>
            </a:r>
            <a:r>
              <a:rPr lang="en-US" sz="1600" dirty="0"/>
              <a:t>the possible stock price values</a:t>
            </a:r>
            <a:r>
              <a:rPr lang="en-US" sz="1600" dirty="0" smtClean="0"/>
              <a:t>, while C</a:t>
            </a:r>
            <a:r>
              <a:rPr lang="en-US" sz="1600" baseline="-25000" dirty="0" smtClean="0"/>
              <a:t>u</a:t>
            </a:r>
            <a:r>
              <a:rPr lang="en-US" sz="1600" dirty="0" smtClean="0"/>
              <a:t> and C</a:t>
            </a:r>
            <a:r>
              <a:rPr lang="en-US" sz="1600" baseline="-25000" dirty="0" smtClean="0"/>
              <a:t>d</a:t>
            </a:r>
            <a:r>
              <a:rPr lang="en-US" sz="1600" dirty="0" smtClean="0"/>
              <a:t> </a:t>
            </a:r>
            <a:r>
              <a:rPr lang="en-US" sz="1600" dirty="0"/>
              <a:t>and denote the possible values of options.</a:t>
            </a:r>
          </a:p>
        </p:txBody>
      </p:sp>
      <p:pic>
        <p:nvPicPr>
          <p:cNvPr id="6" name="Content Placeholder 5" descr="Screen Shot 2017-02-14 at 2.56.31 PM.png"/>
          <p:cNvPicPr>
            <a:picLocks noGrp="1" noChangeAspect="1"/>
          </p:cNvPicPr>
          <p:nvPr>
            <p:ph sz="half" idx="2"/>
          </p:nvPr>
        </p:nvPicPr>
        <p:blipFill>
          <a:blip r:embed="rId2">
            <a:extLst>
              <a:ext uri="{28A0092B-C50C-407E-A947-70E740481C1C}">
                <a14:useLocalDpi xmlns:a14="http://schemas.microsoft.com/office/drawing/2010/main" val="0"/>
              </a:ext>
            </a:extLst>
          </a:blip>
          <a:srcRect l="343" r="343"/>
          <a:stretch>
            <a:fillRect/>
          </a:stretch>
        </p:blipFill>
        <p:spPr>
          <a:xfrm>
            <a:off x="5138666" y="1515218"/>
            <a:ext cx="2809833" cy="3148913"/>
          </a:xfrm>
        </p:spPr>
      </p:pic>
    </p:spTree>
    <p:extLst>
      <p:ext uri="{BB962C8B-B14F-4D97-AF65-F5344CB8AC3E}">
        <p14:creationId xmlns:p14="http://schemas.microsoft.com/office/powerpoint/2010/main" val="26800567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82212" y="274638"/>
            <a:ext cx="4404588" cy="1143000"/>
          </a:xfrm>
        </p:spPr>
        <p:txBody>
          <a:bodyPr>
            <a:normAutofit fontScale="90000"/>
          </a:bodyPr>
          <a:lstStyle/>
          <a:p>
            <a:r>
              <a:rPr lang="en-US" sz="3600" dirty="0">
                <a:solidFill>
                  <a:srgbClr val="FF0000"/>
                </a:solidFill>
              </a:rPr>
              <a:t>Delta </a:t>
            </a:r>
            <a:r>
              <a:rPr lang="en-US" sz="3600" dirty="0" smtClean="0">
                <a:solidFill>
                  <a:srgbClr val="FF0000"/>
                </a:solidFill>
              </a:rPr>
              <a:t>Hedge: Derivation</a:t>
            </a:r>
            <a:br>
              <a:rPr lang="en-US" sz="3600" dirty="0" smtClean="0">
                <a:solidFill>
                  <a:srgbClr val="FF0000"/>
                </a:solidFill>
              </a:rPr>
            </a:br>
            <a:r>
              <a:rPr lang="en-US" sz="2700" dirty="0" smtClean="0">
                <a:solidFill>
                  <a:srgbClr val="0000FF"/>
                </a:solidFill>
              </a:rPr>
              <a:t>Mantegna and Stanley (2007)</a:t>
            </a:r>
            <a:endParaRPr lang="en-US" sz="2700" dirty="0">
              <a:solidFill>
                <a:srgbClr val="0000FF"/>
              </a:solidFill>
            </a:endParaRPr>
          </a:p>
        </p:txBody>
      </p:sp>
      <p:sp>
        <p:nvSpPr>
          <p:cNvPr id="7" name="Rectangle 6"/>
          <p:cNvSpPr/>
          <p:nvPr/>
        </p:nvSpPr>
        <p:spPr>
          <a:xfrm>
            <a:off x="4799031" y="3101331"/>
            <a:ext cx="3617731" cy="7452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220944" y="714120"/>
            <a:ext cx="5385394" cy="5060275"/>
          </a:xfrm>
        </p:spPr>
        <p:txBody>
          <a:bodyPr>
            <a:noAutofit/>
          </a:bodyPr>
          <a:lstStyle/>
          <a:p>
            <a:pPr marL="0" indent="0">
              <a:spcBef>
                <a:spcPts val="1080"/>
              </a:spcBef>
              <a:buNone/>
            </a:pPr>
            <a:r>
              <a:rPr lang="en-US" sz="2000" dirty="0"/>
              <a:t>The </a:t>
            </a:r>
            <a:r>
              <a:rPr lang="en-US" sz="2000" dirty="0" smtClean="0"/>
              <a:t>value* </a:t>
            </a:r>
            <a:r>
              <a:rPr lang="en-US" sz="2000" dirty="0" err="1" smtClean="0">
                <a:latin typeface="Times New Roman"/>
                <a:cs typeface="Times New Roman"/>
              </a:rPr>
              <a:t>φ</a:t>
            </a:r>
            <a:r>
              <a:rPr lang="en-US" sz="2000" dirty="0" smtClean="0"/>
              <a:t> of the </a:t>
            </a:r>
            <a:r>
              <a:rPr lang="en-US" sz="2000" dirty="0"/>
              <a:t>portfolio </a:t>
            </a:r>
            <a:r>
              <a:rPr lang="en-US" sz="2000" dirty="0" smtClean="0"/>
              <a:t>is:  </a:t>
            </a:r>
          </a:p>
          <a:p>
            <a:pPr marL="0" indent="0">
              <a:spcBef>
                <a:spcPts val="1080"/>
              </a:spcBef>
              <a:buNone/>
            </a:pPr>
            <a:r>
              <a:rPr lang="en-US" sz="2000" dirty="0" smtClean="0"/>
              <a:t>				</a:t>
            </a:r>
            <a:r>
              <a:rPr lang="is-IS" sz="2000" i="1" dirty="0" smtClean="0">
                <a:latin typeface="Times New Roman"/>
                <a:cs typeface="Times New Roman"/>
              </a:rPr>
              <a:t>φ = S Δ</a:t>
            </a:r>
            <a:r>
              <a:rPr lang="is-IS" sz="2000" i="1" baseline="-25000" dirty="0" smtClean="0">
                <a:latin typeface="Times New Roman"/>
                <a:cs typeface="Times New Roman"/>
              </a:rPr>
              <a:t>h </a:t>
            </a:r>
            <a:r>
              <a:rPr lang="is-IS" sz="2000" i="1" dirty="0" smtClean="0">
                <a:latin typeface="Times New Roman"/>
                <a:cs typeface="Times New Roman"/>
              </a:rPr>
              <a:t>– C</a:t>
            </a:r>
          </a:p>
          <a:p>
            <a:pPr marL="0" indent="0">
              <a:spcBef>
                <a:spcPts val="1080"/>
              </a:spcBef>
              <a:buNone/>
            </a:pPr>
            <a:r>
              <a:rPr lang="en-US" sz="2000" dirty="0" smtClean="0"/>
              <a:t>	where </a:t>
            </a:r>
            <a:r>
              <a:rPr lang="en-US" sz="2000" i="1" dirty="0" smtClean="0">
                <a:latin typeface="Times New Roman"/>
                <a:cs typeface="Times New Roman"/>
              </a:rPr>
              <a:t>S</a:t>
            </a:r>
            <a:r>
              <a:rPr lang="en-US" sz="2000" dirty="0" smtClean="0"/>
              <a:t> is the spot stock price</a:t>
            </a:r>
            <a:r>
              <a:rPr lang="en-US" sz="2000" i="1" dirty="0" smtClean="0"/>
              <a:t>, </a:t>
            </a:r>
            <a:r>
              <a:rPr lang="is-IS" sz="2000" i="1" dirty="0" smtClean="0">
                <a:latin typeface="Times New Roman"/>
                <a:cs typeface="Times New Roman"/>
              </a:rPr>
              <a:t>Δ</a:t>
            </a:r>
            <a:r>
              <a:rPr lang="is-IS" sz="2000" baseline="-25000" dirty="0" smtClean="0">
                <a:latin typeface="Times New Roman"/>
                <a:cs typeface="Times New Roman"/>
              </a:rPr>
              <a:t>h</a:t>
            </a:r>
            <a:r>
              <a:rPr lang="is-IS" sz="2000" baseline="-25000" dirty="0" smtClean="0"/>
              <a:t> </a:t>
            </a:r>
            <a:r>
              <a:rPr lang="en-US" sz="2000" dirty="0" smtClean="0"/>
              <a:t> </a:t>
            </a:r>
            <a:r>
              <a:rPr lang="en-US" sz="2000" dirty="0"/>
              <a:t>is the </a:t>
            </a:r>
            <a:r>
              <a:rPr lang="en-US" sz="2000" dirty="0" smtClean="0"/>
              <a:t>	number of shares held </a:t>
            </a:r>
            <a:r>
              <a:rPr lang="en-US" sz="2000" dirty="0"/>
              <a:t>by the </a:t>
            </a:r>
            <a:r>
              <a:rPr lang="en-US" sz="2000" dirty="0" smtClean="0"/>
              <a:t>investor </a:t>
            </a:r>
            <a:r>
              <a:rPr lang="en-US" sz="2000" dirty="0"/>
              <a:t>at time </a:t>
            </a:r>
            <a:r>
              <a:rPr lang="en-US" sz="2000" i="1" dirty="0"/>
              <a:t>t</a:t>
            </a:r>
            <a:r>
              <a:rPr lang="en-US" sz="2000" dirty="0"/>
              <a:t>, </a:t>
            </a:r>
            <a:r>
              <a:rPr lang="en-US" sz="2000" dirty="0" smtClean="0"/>
              <a:t>	and </a:t>
            </a:r>
            <a:r>
              <a:rPr lang="en-US" sz="2000" i="1" dirty="0" smtClean="0">
                <a:latin typeface="Times New Roman"/>
                <a:cs typeface="Times New Roman"/>
              </a:rPr>
              <a:t>C</a:t>
            </a:r>
            <a:r>
              <a:rPr lang="en-US" sz="2000" dirty="0" smtClean="0"/>
              <a:t> is </a:t>
            </a:r>
            <a:r>
              <a:rPr lang="en-US" sz="2000" dirty="0"/>
              <a:t>the </a:t>
            </a:r>
            <a:r>
              <a:rPr lang="en-US" sz="2000" dirty="0" smtClean="0"/>
              <a:t>value </a:t>
            </a:r>
            <a:r>
              <a:rPr lang="en-US" sz="2000" dirty="0"/>
              <a:t>of the </a:t>
            </a:r>
            <a:r>
              <a:rPr lang="en-US" sz="2000" dirty="0" smtClean="0"/>
              <a:t>option </a:t>
            </a:r>
            <a:r>
              <a:rPr lang="en-US" sz="2000" b="1" dirty="0"/>
              <a:t>sold</a:t>
            </a:r>
            <a:r>
              <a:rPr lang="en-US" sz="2000" dirty="0"/>
              <a:t> at time </a:t>
            </a:r>
            <a:r>
              <a:rPr lang="en-US" sz="2000" i="1" dirty="0" smtClean="0"/>
              <a:t>t</a:t>
            </a:r>
            <a:r>
              <a:rPr lang="en-US" sz="2000" dirty="0" smtClean="0"/>
              <a:t>.</a:t>
            </a:r>
          </a:p>
          <a:p>
            <a:pPr marL="0" indent="0">
              <a:buNone/>
            </a:pPr>
            <a:endParaRPr lang="en-US" sz="2000" dirty="0" smtClean="0"/>
          </a:p>
          <a:p>
            <a:pPr marL="0" indent="0">
              <a:buNone/>
            </a:pPr>
            <a:r>
              <a:rPr lang="en-US" sz="2000" dirty="0" smtClean="0"/>
              <a:t>A </a:t>
            </a:r>
            <a:r>
              <a:rPr lang="en-US" sz="2000" dirty="0"/>
              <a:t>riskless investment </a:t>
            </a:r>
            <a:r>
              <a:rPr lang="en-US" sz="2000" dirty="0" smtClean="0"/>
              <a:t>requires that </a:t>
            </a:r>
            <a:r>
              <a:rPr lang="en-US" sz="2000" dirty="0" err="1" smtClean="0">
                <a:latin typeface="Times New Roman"/>
                <a:cs typeface="Times New Roman"/>
              </a:rPr>
              <a:t>φ</a:t>
            </a:r>
            <a:r>
              <a:rPr lang="en-US" sz="2000" baseline="-25000" dirty="0" err="1" smtClean="0">
                <a:latin typeface="Times New Roman"/>
                <a:cs typeface="Times New Roman"/>
              </a:rPr>
              <a:t>u</a:t>
            </a:r>
            <a:r>
              <a:rPr lang="en-US" sz="2000" dirty="0" smtClean="0">
                <a:latin typeface="Times New Roman"/>
                <a:cs typeface="Times New Roman"/>
              </a:rPr>
              <a:t> = </a:t>
            </a:r>
            <a:r>
              <a:rPr lang="en-US" sz="2000" dirty="0" err="1" smtClean="0">
                <a:latin typeface="Times New Roman"/>
                <a:cs typeface="Times New Roman"/>
              </a:rPr>
              <a:t>φ</a:t>
            </a:r>
            <a:r>
              <a:rPr lang="en-US" sz="2000" baseline="-25000" dirty="0" err="1" smtClean="0">
                <a:latin typeface="Times New Roman"/>
                <a:cs typeface="Times New Roman"/>
              </a:rPr>
              <a:t>d</a:t>
            </a:r>
            <a:r>
              <a:rPr lang="is-IS" sz="2000" baseline="-25000" dirty="0">
                <a:latin typeface="Times New Roman"/>
                <a:cs typeface="Times New Roman"/>
              </a:rPr>
              <a:t> </a:t>
            </a:r>
            <a:r>
              <a:rPr lang="is-IS" sz="2000" dirty="0" smtClean="0">
                <a:latin typeface="Times New Roman"/>
                <a:cs typeface="Times New Roman"/>
              </a:rPr>
              <a:t> </a:t>
            </a:r>
            <a:r>
              <a:rPr lang="is-IS" sz="2000" dirty="0" smtClean="0"/>
              <a:t>, </a:t>
            </a:r>
            <a:r>
              <a:rPr lang="en-US" sz="2000" dirty="0" smtClean="0"/>
              <a:t>where </a:t>
            </a:r>
            <a:r>
              <a:rPr lang="en-US" sz="2000" dirty="0" err="1" smtClean="0">
                <a:latin typeface="Times New Roman"/>
                <a:cs typeface="Times New Roman"/>
              </a:rPr>
              <a:t>φ</a:t>
            </a:r>
            <a:r>
              <a:rPr lang="en-US" sz="2000" baseline="-25000" dirty="0" err="1" smtClean="0">
                <a:latin typeface="Times New Roman"/>
                <a:cs typeface="Times New Roman"/>
              </a:rPr>
              <a:t>u</a:t>
            </a:r>
            <a:r>
              <a:rPr lang="en-US" sz="2000" dirty="0" smtClean="0"/>
              <a:t>  </a:t>
            </a:r>
            <a:r>
              <a:rPr lang="en-US" sz="2000" dirty="0"/>
              <a:t>is the portfolio value if the stock goes up, while </a:t>
            </a:r>
            <a:r>
              <a:rPr lang="en-US" sz="2000" dirty="0" err="1" smtClean="0">
                <a:latin typeface="Times New Roman"/>
                <a:cs typeface="Times New Roman"/>
              </a:rPr>
              <a:t>φ</a:t>
            </a:r>
            <a:r>
              <a:rPr lang="en-US" sz="2000" baseline="-25000" dirty="0" err="1" smtClean="0">
                <a:latin typeface="Times New Roman"/>
                <a:cs typeface="Times New Roman"/>
              </a:rPr>
              <a:t>d</a:t>
            </a:r>
            <a:r>
              <a:rPr lang="en-US" sz="2000" baseline="-25000" dirty="0" smtClean="0"/>
              <a:t> </a:t>
            </a:r>
            <a:r>
              <a:rPr lang="en-US" sz="2000" dirty="0" smtClean="0"/>
              <a:t>is </a:t>
            </a:r>
            <a:r>
              <a:rPr lang="en-US" sz="2000" dirty="0"/>
              <a:t>the </a:t>
            </a:r>
            <a:r>
              <a:rPr lang="en-US" sz="2000" dirty="0" smtClean="0"/>
              <a:t>portfolio </a:t>
            </a:r>
            <a:r>
              <a:rPr lang="en-US" sz="2000" dirty="0"/>
              <a:t>value if the stock goes </a:t>
            </a:r>
            <a:r>
              <a:rPr lang="en-US" sz="2000" dirty="0" smtClean="0"/>
              <a:t>down.  </a:t>
            </a:r>
          </a:p>
          <a:p>
            <a:pPr marL="0" indent="0">
              <a:buNone/>
            </a:pPr>
            <a:endParaRPr lang="en-US" sz="2000" dirty="0" smtClean="0"/>
          </a:p>
          <a:p>
            <a:pPr marL="0" indent="0">
              <a:buNone/>
            </a:pPr>
            <a:r>
              <a:rPr lang="en-US" sz="2000" dirty="0" smtClean="0"/>
              <a:t>Thus</a:t>
            </a:r>
            <a:r>
              <a:rPr lang="en-US" sz="2000" dirty="0" smtClean="0">
                <a:latin typeface="Times New Roman"/>
                <a:cs typeface="Times New Roman"/>
              </a:rPr>
              <a:t>:  </a:t>
            </a:r>
            <a:r>
              <a:rPr lang="is-IS" sz="2000" i="1" dirty="0" smtClean="0">
                <a:latin typeface="Times New Roman"/>
                <a:cs typeface="Times New Roman"/>
              </a:rPr>
              <a:t>S</a:t>
            </a:r>
            <a:r>
              <a:rPr lang="is-IS" sz="2000" i="1" baseline="-25000" dirty="0" smtClean="0">
                <a:latin typeface="Times New Roman"/>
                <a:cs typeface="Times New Roman"/>
              </a:rPr>
              <a:t>u</a:t>
            </a:r>
            <a:r>
              <a:rPr lang="is-IS" sz="2000" i="1" dirty="0" smtClean="0">
                <a:latin typeface="Times New Roman"/>
                <a:cs typeface="Times New Roman"/>
              </a:rPr>
              <a:t> </a:t>
            </a:r>
            <a:r>
              <a:rPr lang="is-IS" sz="2000" i="1" dirty="0">
                <a:latin typeface="Times New Roman"/>
                <a:cs typeface="Times New Roman"/>
              </a:rPr>
              <a:t>Δ</a:t>
            </a:r>
            <a:r>
              <a:rPr lang="is-IS" sz="2000" i="1" baseline="-25000" dirty="0">
                <a:latin typeface="Times New Roman"/>
                <a:cs typeface="Times New Roman"/>
              </a:rPr>
              <a:t>h </a:t>
            </a:r>
            <a:r>
              <a:rPr lang="is-IS" sz="2000" i="1" dirty="0">
                <a:latin typeface="Times New Roman"/>
                <a:cs typeface="Times New Roman"/>
              </a:rPr>
              <a:t>– </a:t>
            </a:r>
            <a:r>
              <a:rPr lang="is-IS" sz="2000" i="1" dirty="0" smtClean="0">
                <a:latin typeface="Times New Roman"/>
                <a:cs typeface="Times New Roman"/>
              </a:rPr>
              <a:t>C</a:t>
            </a:r>
            <a:r>
              <a:rPr lang="is-IS" sz="2000" i="1" baseline="-25000" dirty="0" smtClean="0">
                <a:latin typeface="Times New Roman"/>
                <a:cs typeface="Times New Roman"/>
              </a:rPr>
              <a:t>u</a:t>
            </a:r>
            <a:r>
              <a:rPr lang="is-IS" sz="2000" i="1" dirty="0" smtClean="0">
                <a:latin typeface="Times New Roman"/>
                <a:cs typeface="Times New Roman"/>
              </a:rPr>
              <a:t>  = S</a:t>
            </a:r>
            <a:r>
              <a:rPr lang="is-IS" sz="2000" i="1" baseline="-25000" dirty="0" smtClean="0">
                <a:latin typeface="Times New Roman"/>
                <a:cs typeface="Times New Roman"/>
              </a:rPr>
              <a:t>d </a:t>
            </a:r>
            <a:r>
              <a:rPr lang="is-IS" sz="2000" i="1" dirty="0" smtClean="0">
                <a:latin typeface="Times New Roman"/>
                <a:cs typeface="Times New Roman"/>
              </a:rPr>
              <a:t>Δ</a:t>
            </a:r>
            <a:r>
              <a:rPr lang="is-IS" sz="2000" i="1" baseline="-25000" dirty="0" smtClean="0">
                <a:latin typeface="Times New Roman"/>
                <a:cs typeface="Times New Roman"/>
              </a:rPr>
              <a:t>h </a:t>
            </a:r>
            <a:r>
              <a:rPr lang="is-IS" sz="2000" i="1" dirty="0">
                <a:latin typeface="Times New Roman"/>
                <a:cs typeface="Times New Roman"/>
              </a:rPr>
              <a:t>– </a:t>
            </a:r>
            <a:r>
              <a:rPr lang="is-IS" sz="2000" i="1" dirty="0" smtClean="0">
                <a:latin typeface="Times New Roman"/>
                <a:cs typeface="Times New Roman"/>
              </a:rPr>
              <a:t>C</a:t>
            </a:r>
            <a:r>
              <a:rPr lang="is-IS" sz="2000" i="1" baseline="-25000" dirty="0" smtClean="0">
                <a:latin typeface="Times New Roman"/>
                <a:cs typeface="Times New Roman"/>
              </a:rPr>
              <a:t>d</a:t>
            </a:r>
            <a:r>
              <a:rPr lang="is-IS" sz="2000" dirty="0"/>
              <a:t> </a:t>
            </a:r>
            <a:r>
              <a:rPr lang="is-IS" sz="2000" dirty="0" smtClean="0"/>
              <a:t>,  or </a:t>
            </a:r>
            <a:endParaRPr lang="is-IS" sz="2000" dirty="0"/>
          </a:p>
          <a:p>
            <a:pPr marL="0" indent="0">
              <a:buNone/>
            </a:pPr>
            <a:endParaRPr lang="en-US" sz="2000" dirty="0" smtClean="0"/>
          </a:p>
          <a:p>
            <a:pPr marL="0" indent="0">
              <a:buNone/>
            </a:pPr>
            <a:r>
              <a:rPr lang="is-IS" sz="2000" dirty="0" smtClean="0"/>
              <a:t>In the limit when </a:t>
            </a:r>
            <a:r>
              <a:rPr lang="is-IS" sz="2000" i="1" dirty="0" smtClean="0"/>
              <a:t>t</a:t>
            </a:r>
            <a:r>
              <a:rPr lang="is-IS" sz="2000" dirty="0" smtClean="0"/>
              <a:t> becomes infintesimal, the number of shares needed to make the porfolio riskless is thus given by:</a:t>
            </a:r>
          </a:p>
          <a:p>
            <a:pPr marL="0" indent="0">
              <a:buNone/>
            </a:pPr>
            <a:endParaRPr lang="en-US" sz="2000" dirty="0"/>
          </a:p>
          <a:p>
            <a:pPr marL="0" indent="0">
              <a:buNone/>
            </a:pPr>
            <a:endParaRPr lang="en-US" sz="2000" dirty="0"/>
          </a:p>
        </p:txBody>
      </p:sp>
      <p:graphicFrame>
        <p:nvGraphicFramePr>
          <p:cNvPr id="5" name="Object 4"/>
          <p:cNvGraphicFramePr>
            <a:graphicFrameLocks noChangeAspect="1"/>
          </p:cNvGraphicFramePr>
          <p:nvPr>
            <p:extLst>
              <p:ext uri="{D42A27DB-BD31-4B8C-83A1-F6EECF244321}">
                <p14:modId xmlns:p14="http://schemas.microsoft.com/office/powerpoint/2010/main" val="1176846854"/>
              </p:ext>
            </p:extLst>
          </p:nvPr>
        </p:nvGraphicFramePr>
        <p:xfrm>
          <a:off x="4007033" y="4350682"/>
          <a:ext cx="1510703" cy="875770"/>
        </p:xfrm>
        <a:graphic>
          <a:graphicData uri="http://schemas.openxmlformats.org/presentationml/2006/ole">
            <mc:AlternateContent xmlns:mc="http://schemas.openxmlformats.org/markup-compatibility/2006">
              <mc:Choice xmlns:v="urn:schemas-microsoft-com:vml" Requires="v">
                <p:oleObj spid="_x0000_s1104" name="Equation" r:id="rId3" imgW="876300" imgH="508000" progId="Equation.DSMT4">
                  <p:embed/>
                </p:oleObj>
              </mc:Choice>
              <mc:Fallback>
                <p:oleObj name="Equation" r:id="rId3" imgW="876300" imgH="508000" progId="Equation.DSMT4">
                  <p:embed/>
                  <p:pic>
                    <p:nvPicPr>
                      <p:cNvPr id="0" name=""/>
                      <p:cNvPicPr/>
                      <p:nvPr/>
                    </p:nvPicPr>
                    <p:blipFill>
                      <a:blip r:embed="rId4"/>
                      <a:stretch>
                        <a:fillRect/>
                      </a:stretch>
                    </p:blipFill>
                    <p:spPr>
                      <a:xfrm>
                        <a:off x="4007033" y="4350682"/>
                        <a:ext cx="1510703" cy="87577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4419508"/>
              </p:ext>
            </p:extLst>
          </p:nvPr>
        </p:nvGraphicFramePr>
        <p:xfrm>
          <a:off x="3159977" y="5955498"/>
          <a:ext cx="979951" cy="718630"/>
        </p:xfrm>
        <a:graphic>
          <a:graphicData uri="http://schemas.openxmlformats.org/presentationml/2006/ole">
            <mc:AlternateContent xmlns:mc="http://schemas.openxmlformats.org/markup-compatibility/2006">
              <mc:Choice xmlns:v="urn:schemas-microsoft-com:vml" Requires="v">
                <p:oleObj spid="_x0000_s1105" name="Equation" r:id="rId5" imgW="571500" imgH="419100" progId="Equation.DSMT4">
                  <p:embed/>
                </p:oleObj>
              </mc:Choice>
              <mc:Fallback>
                <p:oleObj name="Equation" r:id="rId5" imgW="571500" imgH="419100" progId="Equation.DSMT4">
                  <p:embed/>
                  <p:pic>
                    <p:nvPicPr>
                      <p:cNvPr id="0" name=""/>
                      <p:cNvPicPr/>
                      <p:nvPr/>
                    </p:nvPicPr>
                    <p:blipFill>
                      <a:blip r:embed="rId6"/>
                      <a:stretch>
                        <a:fillRect/>
                      </a:stretch>
                    </p:blipFill>
                    <p:spPr>
                      <a:xfrm>
                        <a:off x="3159977" y="5955498"/>
                        <a:ext cx="979951" cy="718630"/>
                      </a:xfrm>
                      <a:prstGeom prst="rect">
                        <a:avLst/>
                      </a:prstGeom>
                    </p:spPr>
                  </p:pic>
                </p:oleObj>
              </mc:Fallback>
            </mc:AlternateContent>
          </a:graphicData>
        </a:graphic>
      </p:graphicFrame>
      <p:pic>
        <p:nvPicPr>
          <p:cNvPr id="10" name="Picture 9" descr="Screen Shot 2017-02-14 at 2.56.31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0148" y="1846041"/>
            <a:ext cx="2905907" cy="3234258"/>
          </a:xfrm>
          <a:prstGeom prst="rect">
            <a:avLst/>
          </a:prstGeom>
        </p:spPr>
      </p:pic>
      <p:sp>
        <p:nvSpPr>
          <p:cNvPr id="11" name="TextBox 10"/>
          <p:cNvSpPr txBox="1"/>
          <p:nvPr/>
        </p:nvSpPr>
        <p:spPr>
          <a:xfrm>
            <a:off x="6113226" y="5567643"/>
            <a:ext cx="2662170" cy="923330"/>
          </a:xfrm>
          <a:prstGeom prst="rect">
            <a:avLst/>
          </a:prstGeom>
          <a:noFill/>
        </p:spPr>
        <p:txBody>
          <a:bodyPr wrap="square" rtlCol="0">
            <a:spAutoFit/>
          </a:bodyPr>
          <a:lstStyle/>
          <a:p>
            <a:r>
              <a:rPr lang="en-US" dirty="0" smtClean="0"/>
              <a:t>*Note:  The stock owned is an asset (+).  The call option sold is a liability (-)</a:t>
            </a:r>
            <a:endParaRPr lang="en-US" dirty="0"/>
          </a:p>
        </p:txBody>
      </p:sp>
    </p:spTree>
    <p:extLst>
      <p:ext uri="{BB962C8B-B14F-4D97-AF65-F5344CB8AC3E}">
        <p14:creationId xmlns:p14="http://schemas.microsoft.com/office/powerpoint/2010/main" val="26800567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429</TotalTime>
  <Words>4038</Words>
  <Application>Microsoft Macintosh PowerPoint</Application>
  <PresentationFormat>On-screen Show (4:3)</PresentationFormat>
  <Paragraphs>244</Paragraphs>
  <Slides>48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Equation</vt:lpstr>
      <vt:lpstr>Lecture 20</vt:lpstr>
      <vt:lpstr>Delta Hedge https://en.wikipedia.org/wiki/Delta_neutral</vt:lpstr>
      <vt:lpstr>Delta Hedge https://en.wikipedia.org/wiki/Delta_neutral</vt:lpstr>
      <vt:lpstr>Delta Hedge https://en.wikipedia.org/wiki/Delta_neutral</vt:lpstr>
      <vt:lpstr>Delta Hedge https://en.wikipedia.org/wiki/Delta_neutral</vt:lpstr>
      <vt:lpstr>Delta Hedge https://en.wikipedia.org/wiki/Delta_neutral</vt:lpstr>
      <vt:lpstr>Delta Hedge: Motivation Mantegna and Stanley (2007)</vt:lpstr>
      <vt:lpstr>Delta Hedge: Derivation Mantegna and Stanley (2007)</vt:lpstr>
      <vt:lpstr>Delta Hedge: Derivation Mantegna and Stanley (2007)</vt:lpstr>
      <vt:lpstr>Delta Hedge https://en.wikipedia.org/wiki/Delta_neutral</vt:lpstr>
      <vt:lpstr>Itos Lemma https://en.wikipedia.org/wiki/It%C3%B4's_lemma</vt:lpstr>
      <vt:lpstr>Itos Lemma https://en.wikipedia.org/wiki/It%C3%B4's_lemma</vt:lpstr>
      <vt:lpstr>Itos Lemma https://en.wikipedia.org/wiki/It%C3%B4's_lemma</vt:lpstr>
      <vt:lpstr>Black-Scholes Model https://en.wikipedia.org/wiki/Black-Scholes_model</vt:lpstr>
      <vt:lpstr>Black-Scholes Model https://en.wikipedia.org/wiki/Black-Scholes_model</vt:lpstr>
      <vt:lpstr>Black-Scholes Model https://en.wikipedia.org/wiki/Black-Scholes_model</vt:lpstr>
      <vt:lpstr>Black-Scholes: Call Option https://en.wikipedia.org/wiki/Black-Scholes_model</vt:lpstr>
      <vt:lpstr>Black-Scholes: Put Option https://en.wikipedia.org/wiki/Black-Scholes_model</vt:lpstr>
      <vt:lpstr>Definitions https://en.wikipedia.org/wiki/Black-Scholes_mode</vt:lpstr>
      <vt:lpstr>Black-Scholes Model: Assumptions https://en.wikipedia.org/wiki/Black-Scholes_model</vt:lpstr>
      <vt:lpstr>Black-Scholes Model: Assumptions https://en.wikipedia.org/wiki/Black-Scholes_model</vt:lpstr>
      <vt:lpstr>Black-Scholes Model https://en.wikipedia.org/wiki/Black-Scholes_model</vt:lpstr>
      <vt:lpstr>Black-Scholes Equation: Derivation https://en.wikipedia.org/wiki/Black-Scholes_equation</vt:lpstr>
      <vt:lpstr>Black-Scholes Equation: Derivation https://en.wikipedia.org/wiki/Black-Scholes_equation</vt:lpstr>
      <vt:lpstr>Black-Scholes Equation: Derivation https://en.wikipedia.org/wiki/Black-Scholes_equation</vt:lpstr>
      <vt:lpstr>Black-Scholes Equation: Derivation https://en.wikipedia.org/wiki/Black-Scholes_equation</vt:lpstr>
      <vt:lpstr>Black-Scholes Equation: Derivation https://en.wikipedia.org/wiki/Black-Scholes_equation</vt:lpstr>
      <vt:lpstr>Options: Risks https://en.wikipedia.org/wiki/Black-Scholes_model</vt:lpstr>
      <vt:lpstr>Options: Risks https://en.wikipedia.org/wiki/Black-Scholes_model</vt:lpstr>
      <vt:lpstr>Options: Risks https://en.wikipedia.org/wiki/Black-Scholes_model</vt:lpstr>
      <vt:lpstr>Volatility Smile https://en.wikipedia.org/wiki/Volatility_smile http://www.investopedia.com/terms/v/volatilitysmile.asp</vt:lpstr>
      <vt:lpstr>Volatility Smile https://en.wikipedia.org/wiki/Volatility_smile</vt:lpstr>
      <vt:lpstr>Long Term Capital Management  </vt:lpstr>
      <vt:lpstr>Market Volatility, 1962-2008 http://economistsview.typepad.com/economistsview/2007/02/shocks_to_uncer.html</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https://en.wikipedia.org/wiki/Long-Term_Capital_Management</vt:lpstr>
      <vt:lpstr>Long Term Capital Management: Aftermath https://en.wikipedia.org/wiki/Long-Term_Capital_Management</vt:lpstr>
      <vt:lpstr>Long Term Capital Management: Aftermath https://en.wikipedia.org/wiki/Long-Term_Capital_Management</vt:lpstr>
    </vt:vector>
  </TitlesOfParts>
  <Company>University of California, Davis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20</dc:title>
  <dc:creator>John Rundle</dc:creator>
  <cp:lastModifiedBy>John Rundle</cp:lastModifiedBy>
  <cp:revision>63</cp:revision>
  <dcterms:created xsi:type="dcterms:W3CDTF">2017-02-07T23:37:01Z</dcterms:created>
  <dcterms:modified xsi:type="dcterms:W3CDTF">2017-02-17T19:03:05Z</dcterms:modified>
</cp:coreProperties>
</file>