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7" r:id="rId3"/>
    <p:sldId id="295" r:id="rId4"/>
    <p:sldId id="261" r:id="rId5"/>
    <p:sldId id="258" r:id="rId6"/>
    <p:sldId id="259" r:id="rId7"/>
    <p:sldId id="260" r:id="rId8"/>
    <p:sldId id="262" r:id="rId9"/>
    <p:sldId id="263" r:id="rId10"/>
    <p:sldId id="283" r:id="rId11"/>
    <p:sldId id="264" r:id="rId12"/>
    <p:sldId id="265" r:id="rId13"/>
    <p:sldId id="268" r:id="rId14"/>
    <p:sldId id="269" r:id="rId15"/>
    <p:sldId id="270" r:id="rId16"/>
    <p:sldId id="296" r:id="rId17"/>
    <p:sldId id="271" r:id="rId18"/>
    <p:sldId id="272" r:id="rId19"/>
    <p:sldId id="273" r:id="rId20"/>
    <p:sldId id="274" r:id="rId21"/>
    <p:sldId id="276" r:id="rId22"/>
    <p:sldId id="278" r:id="rId23"/>
    <p:sldId id="275" r:id="rId24"/>
    <p:sldId id="279" r:id="rId25"/>
    <p:sldId id="293" r:id="rId26"/>
    <p:sldId id="291" r:id="rId27"/>
    <p:sldId id="294" r:id="rId28"/>
    <p:sldId id="280" r:id="rId29"/>
    <p:sldId id="284" r:id="rId30"/>
    <p:sldId id="281" r:id="rId31"/>
    <p:sldId id="285" r:id="rId32"/>
    <p:sldId id="282" r:id="rId33"/>
    <p:sldId id="286" r:id="rId34"/>
    <p:sldId id="288" r:id="rId35"/>
    <p:sldId id="289"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1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9"/>
    <p:restoredTop sz="94604"/>
  </p:normalViewPr>
  <p:slideViewPr>
    <p:cSldViewPr snapToGrid="0" snapToObjects="1">
      <p:cViewPr varScale="1">
        <p:scale>
          <a:sx n="147" d="100"/>
          <a:sy n="147" d="100"/>
        </p:scale>
        <p:origin x="64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EDA6B-130A-EE4E-84AC-14BC5B9481D2}"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BEDA6B-130A-EE4E-84AC-14BC5B9481D2}"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BEDA6B-130A-EE4E-84AC-14BC5B9481D2}"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75451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57395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07773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477859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13341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23853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59921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4031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BEDA6B-130A-EE4E-84AC-14BC5B9481D2}"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94100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269082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28631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BEDA6B-130A-EE4E-84AC-14BC5B9481D2}"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BEDA6B-130A-EE4E-84AC-14BC5B9481D2}"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BEDA6B-130A-EE4E-84AC-14BC5B9481D2}" type="datetimeFigureOut">
              <a:rPr lang="en-US" smtClean="0"/>
              <a:t>3/5/19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BEDA6B-130A-EE4E-84AC-14BC5B9481D2}" type="datetimeFigureOut">
              <a:rPr lang="en-US" smtClean="0"/>
              <a:t>3/5/19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EDA6B-130A-EE4E-84AC-14BC5B9481D2}" type="datetimeFigureOut">
              <a:rPr lang="en-US" smtClean="0"/>
              <a:t>3/5/19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BEDA6B-130A-EE4E-84AC-14BC5B9481D2}"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BEDA6B-130A-EE4E-84AC-14BC5B9481D2}"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9E14C-5847-B045-A3DA-51B2190BB5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EDA6B-130A-EE4E-84AC-14BC5B9481D2}" type="datetimeFigureOut">
              <a:rPr lang="en-US" smtClean="0"/>
              <a:t>3/5/19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9E14C-5847-B045-A3DA-51B2190BB5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FE178-003B-7B4B-81FD-D474AFDA69E8}" type="datetimeFigureOut">
              <a:rPr lang="en-US" smtClean="0">
                <a:solidFill>
                  <a:prstClr val="black">
                    <a:tint val="75000"/>
                  </a:prstClr>
                </a:solidFill>
                <a:latin typeface="Calibri"/>
              </a:rPr>
              <a:pPr/>
              <a:t>3/5/19</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0EA57-7B91-7047-AC6B-D338BA6BB20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2215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Price_discove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fintools.com/resources/online-calculators/options-calcs/options-calculator/" TargetMode="Externa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ut_option" TargetMode="External"/><Relationship Id="rId2" Type="http://schemas.openxmlformats.org/officeDocument/2006/relationships/hyperlink" Target="https://en.wikipedia.org/wiki/Call_op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0000"/>
                </a:solidFill>
              </a:rPr>
              <a:t>Lecture 19</a:t>
            </a:r>
          </a:p>
        </p:txBody>
      </p:sp>
      <p:sp>
        <p:nvSpPr>
          <p:cNvPr id="3" name="Subtitle 2"/>
          <p:cNvSpPr>
            <a:spLocks noGrp="1"/>
          </p:cNvSpPr>
          <p:nvPr>
            <p:ph type="subTitle" idx="1"/>
          </p:nvPr>
        </p:nvSpPr>
        <p:spPr>
          <a:xfrm>
            <a:off x="1124857" y="3886200"/>
            <a:ext cx="6966857" cy="1752600"/>
          </a:xfrm>
        </p:spPr>
        <p:txBody>
          <a:bodyPr>
            <a:normAutofit/>
          </a:bodyPr>
          <a:lstStyle/>
          <a:p>
            <a:r>
              <a:rPr lang="en-US" dirty="0">
                <a:solidFill>
                  <a:srgbClr val="0000FF"/>
                </a:solidFill>
              </a:rPr>
              <a:t>Options and Derivatives</a:t>
            </a:r>
          </a:p>
          <a:p>
            <a:r>
              <a:rPr lang="en-US" dirty="0">
                <a:solidFill>
                  <a:srgbClr val="0000FF"/>
                </a:solidFill>
              </a:rPr>
              <a:t>John Rundle </a:t>
            </a:r>
            <a:r>
              <a:rPr lang="en-US">
                <a:solidFill>
                  <a:srgbClr val="0000FF"/>
                </a:solidFill>
              </a:rPr>
              <a:t>Econophysics</a:t>
            </a:r>
            <a:r>
              <a:rPr lang="en-US" dirty="0">
                <a:solidFill>
                  <a:srgbClr val="0000FF"/>
                </a:solidFill>
              </a:rPr>
              <a:t> PHYS 250</a:t>
            </a:r>
          </a:p>
        </p:txBody>
      </p:sp>
    </p:spTree>
    <p:extLst>
      <p:ext uri="{BB962C8B-B14F-4D97-AF65-F5344CB8AC3E}">
        <p14:creationId xmlns:p14="http://schemas.microsoft.com/office/powerpoint/2010/main" val="3228965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Contract Specifications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sz="2700" dirty="0"/>
          </a:p>
        </p:txBody>
      </p:sp>
      <p:sp>
        <p:nvSpPr>
          <p:cNvPr id="3" name="Content Placeholder 2"/>
          <p:cNvSpPr>
            <a:spLocks noGrp="1"/>
          </p:cNvSpPr>
          <p:nvPr>
            <p:ph idx="1"/>
          </p:nvPr>
        </p:nvSpPr>
        <p:spPr>
          <a:xfrm>
            <a:off x="280559" y="1600200"/>
            <a:ext cx="8593957" cy="4525963"/>
          </a:xfrm>
        </p:spPr>
        <p:txBody>
          <a:bodyPr>
            <a:noAutofit/>
          </a:bodyPr>
          <a:lstStyle/>
          <a:p>
            <a:pPr marL="0" indent="0">
              <a:buNone/>
            </a:pPr>
            <a:r>
              <a:rPr lang="en-US" sz="1800" dirty="0"/>
              <a:t>A financial option is a </a:t>
            </a:r>
            <a:r>
              <a:rPr lang="en-US" sz="1800" dirty="0">
                <a:solidFill>
                  <a:srgbClr val="041CFF"/>
                </a:solidFill>
              </a:rPr>
              <a:t>contract between two counterparties </a:t>
            </a:r>
            <a:r>
              <a:rPr lang="en-US" sz="1800" dirty="0"/>
              <a:t>with the terms of the option specified in a term sheet. </a:t>
            </a:r>
          </a:p>
          <a:p>
            <a:pPr marL="0" indent="0">
              <a:buNone/>
            </a:pPr>
            <a:r>
              <a:rPr lang="en-US" sz="1800" dirty="0"/>
              <a:t>Option contracts may be quite complicated; however, at minimum, they usually contain the following specifications:</a:t>
            </a:r>
          </a:p>
          <a:p>
            <a:pPr lvl="1"/>
            <a:r>
              <a:rPr lang="en-US" sz="1600" dirty="0"/>
              <a:t>whether the option holder has the right to buy (a call option) or the right to sell (a put option)</a:t>
            </a:r>
          </a:p>
          <a:p>
            <a:pPr lvl="1"/>
            <a:r>
              <a:rPr lang="en-US" sz="1600" dirty="0"/>
              <a:t>the quantity and class of the underlying asset(s) (e.g., 100 shares of XYZ Co. B stock)</a:t>
            </a:r>
          </a:p>
          <a:p>
            <a:pPr lvl="1"/>
            <a:r>
              <a:rPr lang="en-US" sz="1600" dirty="0"/>
              <a:t>the strike price, also known as the exercise price, which is the price at which the underlying transaction will occur upon exercise</a:t>
            </a:r>
          </a:p>
          <a:p>
            <a:pPr lvl="1"/>
            <a:r>
              <a:rPr lang="en-US" sz="1600" dirty="0"/>
              <a:t>the expiration date, or expiry, which is the last date the option can be exercised</a:t>
            </a:r>
          </a:p>
          <a:p>
            <a:pPr lvl="1"/>
            <a:r>
              <a:rPr lang="en-US" sz="1600" dirty="0"/>
              <a:t>the settlement terms, for instance whether the writer must deliver the actual asset on exercise, or may simply tender the equivalent cash amount</a:t>
            </a:r>
          </a:p>
          <a:p>
            <a:pPr lvl="1"/>
            <a:r>
              <a:rPr lang="en-US" sz="1600" dirty="0"/>
              <a:t>the terms by which the option is quoted in the market to convert the quoted price into the actual premium – the total amount paid by the holder to the writer</a:t>
            </a:r>
          </a:p>
          <a:p>
            <a:endParaRPr lang="en-US" sz="1800" dirty="0"/>
          </a:p>
          <a:p>
            <a:endParaRPr lang="en-US" sz="1800" dirty="0"/>
          </a:p>
        </p:txBody>
      </p:sp>
    </p:spTree>
    <p:extLst>
      <p:ext uri="{BB962C8B-B14F-4D97-AF65-F5344CB8AC3E}">
        <p14:creationId xmlns:p14="http://schemas.microsoft.com/office/powerpoint/2010/main" val="1116362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Options Trading</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3" name="Content Placeholder 2"/>
          <p:cNvSpPr>
            <a:spLocks noGrp="1"/>
          </p:cNvSpPr>
          <p:nvPr>
            <p:ph idx="1"/>
          </p:nvPr>
        </p:nvSpPr>
        <p:spPr/>
        <p:txBody>
          <a:bodyPr>
            <a:noAutofit/>
          </a:bodyPr>
          <a:lstStyle/>
          <a:p>
            <a:pPr marL="0" indent="0">
              <a:buNone/>
            </a:pPr>
            <a:r>
              <a:rPr lang="en-US" sz="2000" dirty="0">
                <a:solidFill>
                  <a:srgbClr val="041CFF"/>
                </a:solidFill>
              </a:rPr>
              <a:t>Exchange-traded options </a:t>
            </a:r>
            <a:r>
              <a:rPr lang="en-US" sz="2000" dirty="0"/>
              <a:t>(also called "</a:t>
            </a:r>
            <a:r>
              <a:rPr lang="en-US" sz="2000" dirty="0">
                <a:solidFill>
                  <a:srgbClr val="041CFF"/>
                </a:solidFill>
              </a:rPr>
              <a:t>listed options</a:t>
            </a:r>
            <a:r>
              <a:rPr lang="en-US" sz="2000" dirty="0"/>
              <a:t>") are a class of exchange-traded derivatives. </a:t>
            </a:r>
          </a:p>
          <a:p>
            <a:pPr marL="0" indent="0">
              <a:buNone/>
            </a:pPr>
            <a:r>
              <a:rPr lang="en-US" sz="2000" dirty="0"/>
              <a:t>Exchange traded options have standardized contracts, and are settled through a clearing house with fulfillment guaranteed by the Options Clearing Corporation (OCC). </a:t>
            </a:r>
          </a:p>
          <a:p>
            <a:endParaRPr lang="en-US" sz="2000" dirty="0"/>
          </a:p>
          <a:p>
            <a:pPr marL="0" indent="0">
              <a:buNone/>
            </a:pPr>
            <a:r>
              <a:rPr lang="en-US" sz="2000" dirty="0"/>
              <a:t>Since the contracts are standardized, accurate pricing models are often available. Exchange-traded options include:</a:t>
            </a:r>
          </a:p>
          <a:p>
            <a:pPr lvl="1"/>
            <a:r>
              <a:rPr lang="en-US" sz="1600" dirty="0"/>
              <a:t>stock options</a:t>
            </a:r>
          </a:p>
          <a:p>
            <a:pPr lvl="1"/>
            <a:r>
              <a:rPr lang="en-US" sz="1600" dirty="0"/>
              <a:t>bond options and other interest rate options</a:t>
            </a:r>
          </a:p>
          <a:p>
            <a:pPr lvl="1"/>
            <a:r>
              <a:rPr lang="en-US" sz="1600" dirty="0"/>
              <a:t>stock market index options or, simply, index options and</a:t>
            </a:r>
          </a:p>
          <a:p>
            <a:pPr lvl="1"/>
            <a:r>
              <a:rPr lang="en-US" sz="1600" dirty="0"/>
              <a:t>options on futures contracts</a:t>
            </a:r>
          </a:p>
          <a:p>
            <a:endParaRPr lang="en-US" sz="2000" dirty="0"/>
          </a:p>
        </p:txBody>
      </p:sp>
    </p:spTree>
    <p:extLst>
      <p:ext uri="{BB962C8B-B14F-4D97-AF65-F5344CB8AC3E}">
        <p14:creationId xmlns:p14="http://schemas.microsoft.com/office/powerpoint/2010/main" val="2037025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Over the Counter Trades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3" name="Content Placeholder 2"/>
          <p:cNvSpPr>
            <a:spLocks noGrp="1"/>
          </p:cNvSpPr>
          <p:nvPr>
            <p:ph idx="1"/>
          </p:nvPr>
        </p:nvSpPr>
        <p:spPr/>
        <p:txBody>
          <a:bodyPr>
            <a:noAutofit/>
          </a:bodyPr>
          <a:lstStyle/>
          <a:p>
            <a:pPr marL="0" indent="0">
              <a:buNone/>
            </a:pPr>
            <a:r>
              <a:rPr lang="en-US" sz="2000" dirty="0"/>
              <a:t>Over-the-counter options (OTC options, also called "dealer options") are traded between two private parties, and are not listed on an exchange. </a:t>
            </a:r>
          </a:p>
          <a:p>
            <a:pPr marL="0" indent="0">
              <a:buNone/>
            </a:pPr>
            <a:r>
              <a:rPr lang="en-US" sz="2000" dirty="0"/>
              <a:t>The terms of an OTC option are unrestricted and may be individually tailored to meet any business need. </a:t>
            </a:r>
          </a:p>
          <a:p>
            <a:endParaRPr lang="en-US" sz="2000" dirty="0"/>
          </a:p>
          <a:p>
            <a:pPr marL="0" indent="0">
              <a:buNone/>
            </a:pPr>
            <a:r>
              <a:rPr lang="en-US" sz="2000" dirty="0"/>
              <a:t>In general, the option writer is a well-capitalized institution (in order to prevent the credit risk). Option types commonly traded over the counter include:</a:t>
            </a:r>
          </a:p>
          <a:p>
            <a:pPr marL="579438"/>
            <a:r>
              <a:rPr lang="en-US" sz="2000" dirty="0"/>
              <a:t>interest rate options</a:t>
            </a:r>
          </a:p>
          <a:p>
            <a:pPr marL="579438"/>
            <a:r>
              <a:rPr lang="en-US" sz="2000" dirty="0"/>
              <a:t>currency cross rate options, and</a:t>
            </a:r>
          </a:p>
          <a:p>
            <a:pPr marL="579438"/>
            <a:r>
              <a:rPr lang="en-US" sz="2000" dirty="0"/>
              <a:t>options on swaps or swaptions (options on swaps such as currency swaps or interest rate swaps).</a:t>
            </a:r>
          </a:p>
          <a:p>
            <a:endParaRPr lang="en-US" sz="2000" dirty="0"/>
          </a:p>
        </p:txBody>
      </p:sp>
    </p:spTree>
    <p:extLst>
      <p:ext uri="{BB962C8B-B14F-4D97-AF65-F5344CB8AC3E}">
        <p14:creationId xmlns:p14="http://schemas.microsoft.com/office/powerpoint/2010/main" val="190581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spcAft>
                <a:spcPts val="1200"/>
              </a:spcAft>
            </a:pPr>
            <a:r>
              <a:rPr lang="en-US" sz="2000" dirty="0"/>
              <a:t>By avoiding an exchange, users of OTC options can narrowly tailor the terms of the option contract to suit individual business requirements. </a:t>
            </a:r>
          </a:p>
          <a:p>
            <a:pPr>
              <a:spcBef>
                <a:spcPts val="0"/>
              </a:spcBef>
              <a:spcAft>
                <a:spcPts val="1200"/>
              </a:spcAft>
            </a:pPr>
            <a:r>
              <a:rPr lang="en-US" sz="2000" dirty="0"/>
              <a:t>In addition, OTC option transactions generally do not need to be advertised to the market and face little or no regulatory requirements. </a:t>
            </a:r>
          </a:p>
          <a:p>
            <a:pPr>
              <a:spcBef>
                <a:spcPts val="0"/>
              </a:spcBef>
              <a:spcAft>
                <a:spcPts val="1200"/>
              </a:spcAft>
            </a:pPr>
            <a:r>
              <a:rPr lang="en-US" sz="2000" dirty="0"/>
              <a:t>However, OTC counterparties must establish credit lines with each other, and conform to each other's clearing and settlement procedures.</a:t>
            </a:r>
          </a:p>
          <a:p>
            <a:pPr>
              <a:spcBef>
                <a:spcPts val="0"/>
              </a:spcBef>
              <a:spcAft>
                <a:spcPts val="1200"/>
              </a:spcAft>
            </a:pPr>
            <a:r>
              <a:rPr lang="en-US" sz="2000" dirty="0"/>
              <a:t>With few exceptions, there are no secondary markets for employee stock options, such as those issued by start-up companies. </a:t>
            </a:r>
          </a:p>
          <a:p>
            <a:pPr>
              <a:spcBef>
                <a:spcPts val="0"/>
              </a:spcBef>
              <a:spcAft>
                <a:spcPts val="1200"/>
              </a:spcAft>
            </a:pPr>
            <a:r>
              <a:rPr lang="en-US" sz="2000" dirty="0"/>
              <a:t>These must either be exercised by the original grantee or allowed to expire.</a:t>
            </a:r>
          </a:p>
          <a:p>
            <a:pPr>
              <a:spcBef>
                <a:spcPts val="0"/>
              </a:spcBef>
              <a:spcAft>
                <a:spcPts val="1200"/>
              </a:spcAft>
            </a:pPr>
            <a:endParaRPr lang="en-US" sz="2000" dirty="0"/>
          </a:p>
        </p:txBody>
      </p:sp>
      <p:sp>
        <p:nvSpPr>
          <p:cNvPr id="4" name="Title 1"/>
          <p:cNvSpPr>
            <a:spLocks noGrp="1"/>
          </p:cNvSpPr>
          <p:nvPr>
            <p:ph type="title"/>
          </p:nvPr>
        </p:nvSpPr>
        <p:spPr/>
        <p:txBody>
          <a:bodyPr>
            <a:normAutofit fontScale="90000"/>
          </a:bodyPr>
          <a:lstStyle/>
          <a:p>
            <a:r>
              <a:rPr lang="en-US" dirty="0">
                <a:solidFill>
                  <a:srgbClr val="FF0000"/>
                </a:solidFill>
              </a:rPr>
              <a:t>Over the Counter Trades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Tree>
    <p:extLst>
      <p:ext uri="{BB962C8B-B14F-4D97-AF65-F5344CB8AC3E}">
        <p14:creationId xmlns:p14="http://schemas.microsoft.com/office/powerpoint/2010/main" val="138014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Exchange Trading</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000" dirty="0"/>
              <a:t>The most common way to trade options is via standardized options contracts that are listed by various futures and options exchanges. </a:t>
            </a:r>
          </a:p>
          <a:p>
            <a:r>
              <a:rPr lang="en-US" sz="2000" dirty="0"/>
              <a:t>Listings and prices are tracked and can be looked up by ticker symbol. </a:t>
            </a:r>
          </a:p>
          <a:p>
            <a:r>
              <a:rPr lang="en-US" sz="2000" dirty="0"/>
              <a:t>By publishing continuous, live markets for option prices, an exchange enables independent parties to engage in price</a:t>
            </a:r>
            <a:r>
              <a:rPr lang="en-US" sz="2000" dirty="0">
                <a:hlinkClick r:id="rId2" tooltip="Price discovery"/>
              </a:rPr>
              <a:t> </a:t>
            </a:r>
            <a:r>
              <a:rPr lang="en-US" sz="2000" dirty="0"/>
              <a:t>discovery and execute transactions. </a:t>
            </a:r>
          </a:p>
          <a:p>
            <a:pPr marL="0" indent="0">
              <a:buNone/>
            </a:pPr>
            <a:endParaRPr lang="en-US" sz="2000" dirty="0"/>
          </a:p>
          <a:p>
            <a:pPr marL="0" indent="0">
              <a:buNone/>
            </a:pPr>
            <a:r>
              <a:rPr lang="en-US" sz="2000" dirty="0"/>
              <a:t>As an intermediary to both sides of the transaction, the benefits the exchange provides to the transaction include:</a:t>
            </a:r>
          </a:p>
          <a:p>
            <a:pPr marL="579438"/>
            <a:r>
              <a:rPr lang="en-US" sz="2000" dirty="0"/>
              <a:t>fulfillment of the contract is backed by the credit of the exchange (clearing house), which typically has the highest rating (AAA), </a:t>
            </a:r>
          </a:p>
          <a:p>
            <a:pPr marL="579438"/>
            <a:r>
              <a:rPr lang="en-US" sz="2000" dirty="0"/>
              <a:t>counterparties remain anonymous,</a:t>
            </a:r>
          </a:p>
          <a:p>
            <a:pPr marL="579438"/>
            <a:r>
              <a:rPr lang="en-US" sz="2000" dirty="0"/>
              <a:t>enforcement of market regulation to ensure fairness and transparency, and</a:t>
            </a:r>
          </a:p>
          <a:p>
            <a:pPr marL="579438"/>
            <a:r>
              <a:rPr lang="en-US" sz="2000" dirty="0"/>
              <a:t>maintenance of orderly markets, especially during fast trading conditions.</a:t>
            </a:r>
          </a:p>
          <a:p>
            <a:endParaRPr lang="en-US" sz="2000" dirty="0"/>
          </a:p>
        </p:txBody>
      </p:sp>
    </p:spTree>
    <p:extLst>
      <p:ext uri="{BB962C8B-B14F-4D97-AF65-F5344CB8AC3E}">
        <p14:creationId xmlns:p14="http://schemas.microsoft.com/office/powerpoint/2010/main" val="3716190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0086"/>
            <a:ext cx="8229600" cy="1143000"/>
          </a:xfrm>
        </p:spPr>
        <p:txBody>
          <a:bodyPr>
            <a:normAutofit/>
          </a:bodyPr>
          <a:lstStyle/>
          <a:p>
            <a:r>
              <a:rPr lang="en-US" sz="2800" dirty="0">
                <a:solidFill>
                  <a:srgbClr val="FF0000"/>
                </a:solidFill>
              </a:rPr>
              <a:t>SPY Options</a:t>
            </a:r>
            <a:br>
              <a:rPr lang="en-US" sz="2800" dirty="0">
                <a:solidFill>
                  <a:srgbClr val="FF0000"/>
                </a:solidFill>
              </a:rPr>
            </a:br>
            <a:r>
              <a:rPr lang="en-US" sz="2800" dirty="0">
                <a:solidFill>
                  <a:srgbClr val="FF0000"/>
                </a:solidFill>
              </a:rPr>
              <a:t> (March 6, 2017 10:30 am)</a:t>
            </a:r>
          </a:p>
        </p:txBody>
      </p:sp>
      <p:pic>
        <p:nvPicPr>
          <p:cNvPr id="5" name="Picture 4" descr="Screen Shot 2017-03-06 at 10.28.1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3" y="1569582"/>
            <a:ext cx="9144000" cy="1221186"/>
          </a:xfrm>
          <a:prstGeom prst="rect">
            <a:avLst/>
          </a:prstGeom>
        </p:spPr>
      </p:pic>
      <p:pic>
        <p:nvPicPr>
          <p:cNvPr id="6" name="Picture 5" descr="Screen Shot 2017-03-06 at 10.28.07 AM.png"/>
          <p:cNvPicPr>
            <a:picLocks noChangeAspect="1"/>
          </p:cNvPicPr>
          <p:nvPr/>
        </p:nvPicPr>
        <p:blipFill rotWithShape="1">
          <a:blip r:embed="rId3">
            <a:extLst>
              <a:ext uri="{28A0092B-C50C-407E-A947-70E740481C1C}">
                <a14:useLocalDpi xmlns:a14="http://schemas.microsoft.com/office/drawing/2010/main" val="0"/>
              </a:ext>
            </a:extLst>
          </a:blip>
          <a:srcRect t="27741" b="29829"/>
          <a:stretch/>
        </p:blipFill>
        <p:spPr>
          <a:xfrm>
            <a:off x="159263" y="2952699"/>
            <a:ext cx="8870756" cy="3017886"/>
          </a:xfrm>
          <a:prstGeom prst="rect">
            <a:avLst/>
          </a:prstGeom>
        </p:spPr>
      </p:pic>
      <p:sp>
        <p:nvSpPr>
          <p:cNvPr id="7" name="TextBox 6"/>
          <p:cNvSpPr txBox="1"/>
          <p:nvPr/>
        </p:nvSpPr>
        <p:spPr>
          <a:xfrm>
            <a:off x="705576" y="6176807"/>
            <a:ext cx="7533386" cy="646331"/>
          </a:xfrm>
          <a:prstGeom prst="rect">
            <a:avLst/>
          </a:prstGeom>
          <a:noFill/>
        </p:spPr>
        <p:txBody>
          <a:bodyPr wrap="square" rtlCol="0">
            <a:spAutoFit/>
          </a:bodyPr>
          <a:lstStyle/>
          <a:p>
            <a:pPr algn="ctr"/>
            <a:r>
              <a:rPr lang="en-US" sz="1200" b="1" dirty="0"/>
              <a:t>Open interest</a:t>
            </a:r>
            <a:r>
              <a:rPr lang="en-US" sz="1200" dirty="0"/>
              <a:t> will tell you the total number of </a:t>
            </a:r>
            <a:r>
              <a:rPr lang="en-US" sz="1200" b="1" dirty="0"/>
              <a:t>option</a:t>
            </a:r>
            <a:r>
              <a:rPr lang="en-US" sz="1200" dirty="0"/>
              <a:t> contracts that are currently </a:t>
            </a:r>
            <a:r>
              <a:rPr lang="en-US" sz="1200" b="1" dirty="0"/>
              <a:t>open</a:t>
            </a:r>
            <a:r>
              <a:rPr lang="en-US" sz="1200" dirty="0"/>
              <a:t> - in other words, contracts that have been traded but not yet liquidated by either an offsetting trade or an exercise or assignment. </a:t>
            </a:r>
            <a:r>
              <a:rPr lang="en-US" sz="1200" b="1" dirty="0"/>
              <a:t>Volume</a:t>
            </a:r>
            <a:r>
              <a:rPr lang="en-US" sz="1200" dirty="0"/>
              <a:t> is the amount of contracts traded in a given period</a:t>
            </a:r>
          </a:p>
        </p:txBody>
      </p:sp>
      <p:sp>
        <p:nvSpPr>
          <p:cNvPr id="8" name="TextBox 7"/>
          <p:cNvSpPr txBox="1"/>
          <p:nvPr/>
        </p:nvSpPr>
        <p:spPr>
          <a:xfrm>
            <a:off x="6274203" y="130257"/>
            <a:ext cx="2755816" cy="369332"/>
          </a:xfrm>
          <a:prstGeom prst="rect">
            <a:avLst/>
          </a:prstGeom>
          <a:noFill/>
        </p:spPr>
        <p:txBody>
          <a:bodyPr wrap="square" rtlCol="0">
            <a:spAutoFit/>
          </a:bodyPr>
          <a:lstStyle/>
          <a:p>
            <a:pPr algn="ctr"/>
            <a:r>
              <a:rPr lang="en-US" dirty="0"/>
              <a:t>Current spot price:  237.89</a:t>
            </a:r>
          </a:p>
        </p:txBody>
      </p:sp>
      <p:sp>
        <p:nvSpPr>
          <p:cNvPr id="9" name="TextBox 8"/>
          <p:cNvSpPr txBox="1"/>
          <p:nvPr/>
        </p:nvSpPr>
        <p:spPr>
          <a:xfrm>
            <a:off x="1085502" y="1178806"/>
            <a:ext cx="6816954" cy="461665"/>
          </a:xfrm>
          <a:prstGeom prst="rect">
            <a:avLst/>
          </a:prstGeom>
          <a:noFill/>
        </p:spPr>
        <p:txBody>
          <a:bodyPr wrap="square" rtlCol="0">
            <a:spAutoFit/>
          </a:bodyPr>
          <a:lstStyle/>
          <a:p>
            <a:pPr algn="ctr"/>
            <a:r>
              <a:rPr lang="en-US" sz="1200" b="1" dirty="0"/>
              <a:t>In the money </a:t>
            </a:r>
            <a:r>
              <a:rPr lang="en-US" sz="1200" dirty="0"/>
              <a:t>means that a </a:t>
            </a:r>
            <a:r>
              <a:rPr lang="en-US" sz="1200" b="1" dirty="0"/>
              <a:t>call option's </a:t>
            </a:r>
            <a:r>
              <a:rPr lang="en-US" sz="1200" dirty="0"/>
              <a:t>strike price is </a:t>
            </a:r>
            <a:r>
              <a:rPr lang="en-US" sz="1200" b="1" dirty="0"/>
              <a:t>below</a:t>
            </a:r>
            <a:r>
              <a:rPr lang="en-US" sz="1200" dirty="0"/>
              <a:t> the market or current spot price of the underlying asset or that the strike price of a </a:t>
            </a:r>
            <a:r>
              <a:rPr lang="en-US" sz="1200" b="1" dirty="0"/>
              <a:t>put option </a:t>
            </a:r>
            <a:r>
              <a:rPr lang="en-US" sz="1200" dirty="0"/>
              <a:t>is </a:t>
            </a:r>
            <a:r>
              <a:rPr lang="en-US" sz="1200" b="1" dirty="0"/>
              <a:t>above</a:t>
            </a:r>
            <a:r>
              <a:rPr lang="en-US" sz="1200" dirty="0"/>
              <a:t> the market price</a:t>
            </a:r>
          </a:p>
        </p:txBody>
      </p:sp>
    </p:spTree>
    <p:extLst>
      <p:ext uri="{BB962C8B-B14F-4D97-AF65-F5344CB8AC3E}">
        <p14:creationId xmlns:p14="http://schemas.microsoft.com/office/powerpoint/2010/main" val="515100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American Options: Payoff Diagram</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pic>
        <p:nvPicPr>
          <p:cNvPr id="4" name="Content Placeholder 3" descr="Screen Shot 2017-02-12 at 12.13.23 PM.png"/>
          <p:cNvPicPr>
            <a:picLocks noGrp="1" noChangeAspect="1"/>
          </p:cNvPicPr>
          <p:nvPr>
            <p:ph idx="1"/>
          </p:nvPr>
        </p:nvPicPr>
        <p:blipFill>
          <a:blip r:embed="rId2">
            <a:extLst>
              <a:ext uri="{28A0092B-C50C-407E-A947-70E740481C1C}">
                <a14:useLocalDpi xmlns:a14="http://schemas.microsoft.com/office/drawing/2010/main" val="0"/>
              </a:ext>
            </a:extLst>
          </a:blip>
          <a:srcRect l="-8080" r="-8080"/>
          <a:stretch>
            <a:fillRect/>
          </a:stretch>
        </p:blipFill>
        <p:spPr>
          <a:xfrm>
            <a:off x="1245571" y="1976312"/>
            <a:ext cx="6652855" cy="3658814"/>
          </a:xfrm>
        </p:spPr>
      </p:pic>
      <p:sp>
        <p:nvSpPr>
          <p:cNvPr id="5" name="TextBox 4"/>
          <p:cNvSpPr txBox="1"/>
          <p:nvPr/>
        </p:nvSpPr>
        <p:spPr>
          <a:xfrm>
            <a:off x="457200" y="5830803"/>
            <a:ext cx="8229599"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t>These trades are described from the point of view of a buyer. </a:t>
            </a:r>
          </a:p>
          <a:p>
            <a:pPr marL="285750" indent="-285750">
              <a:buFont typeface="Arial" panose="020B0604020202020204" pitchFamily="34" charset="0"/>
              <a:buChar char="•"/>
            </a:pPr>
            <a:r>
              <a:rPr lang="en-US" sz="1400" dirty="0"/>
              <a:t>If they are combined with other positions, they can also be used in hedging. </a:t>
            </a:r>
          </a:p>
          <a:p>
            <a:pPr marL="285750" indent="-285750">
              <a:buFont typeface="Arial" panose="020B0604020202020204" pitchFamily="34" charset="0"/>
              <a:buChar char="•"/>
            </a:pPr>
            <a:r>
              <a:rPr lang="en-US" sz="1400" dirty="0"/>
              <a:t>An option contract in US markets usually represents </a:t>
            </a:r>
            <a:r>
              <a:rPr lang="en-US" sz="1400" b="1" dirty="0"/>
              <a:t>100 shares of the underlying security</a:t>
            </a:r>
            <a:r>
              <a:rPr lang="en-US" sz="1400" dirty="0"/>
              <a:t>.</a:t>
            </a:r>
          </a:p>
        </p:txBody>
      </p:sp>
      <p:grpSp>
        <p:nvGrpSpPr>
          <p:cNvPr id="8" name="Group 7"/>
          <p:cNvGrpSpPr/>
          <p:nvPr/>
        </p:nvGrpSpPr>
        <p:grpSpPr>
          <a:xfrm>
            <a:off x="1925782" y="1648276"/>
            <a:ext cx="5278582" cy="369332"/>
            <a:chOff x="1925782" y="1648276"/>
            <a:chExt cx="5278582" cy="369332"/>
          </a:xfrm>
        </p:grpSpPr>
        <p:cxnSp>
          <p:nvCxnSpPr>
            <p:cNvPr id="6" name="Straight Arrow Connector 5"/>
            <p:cNvCxnSpPr/>
            <p:nvPr/>
          </p:nvCxnSpPr>
          <p:spPr>
            <a:xfrm>
              <a:off x="1925782" y="1676400"/>
              <a:ext cx="5278582"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955386" y="1648276"/>
              <a:ext cx="1233223" cy="369332"/>
            </a:xfrm>
            <a:prstGeom prst="rect">
              <a:avLst/>
            </a:prstGeom>
            <a:noFill/>
          </p:spPr>
          <p:txBody>
            <a:bodyPr wrap="none" rtlCol="0">
              <a:spAutoFit/>
            </a:bodyPr>
            <a:lstStyle/>
            <a:p>
              <a:r>
                <a:rPr lang="en-US"/>
                <a:t>Share Price</a:t>
              </a:r>
            </a:p>
          </p:txBody>
        </p:sp>
      </p:grpSp>
    </p:spTree>
    <p:extLst>
      <p:ext uri="{BB962C8B-B14F-4D97-AF65-F5344CB8AC3E}">
        <p14:creationId xmlns:p14="http://schemas.microsoft.com/office/powerpoint/2010/main" val="1675600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rgbClr val="FF0000"/>
                </a:solidFill>
              </a:rPr>
              <a:t>Long Call (You bought the Call)</a:t>
            </a:r>
            <a:br>
              <a:rPr lang="en-US" dirty="0">
                <a:solidFill>
                  <a:srgbClr val="FF0000"/>
                </a:solidFill>
              </a:rPr>
            </a:br>
            <a:r>
              <a:rPr lang="en-US" dirty="0">
                <a:solidFill>
                  <a:srgbClr val="FF0000"/>
                </a:solidFill>
              </a:rPr>
              <a:t> </a:t>
            </a: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5" name="Content Placeholder 4"/>
          <p:cNvSpPr>
            <a:spLocks noGrp="1"/>
          </p:cNvSpPr>
          <p:nvPr>
            <p:ph idx="1"/>
          </p:nvPr>
        </p:nvSpPr>
        <p:spPr/>
        <p:txBody>
          <a:bodyPr>
            <a:noAutofit/>
          </a:bodyPr>
          <a:lstStyle/>
          <a:p>
            <a:pPr>
              <a:spcBef>
                <a:spcPts val="0"/>
              </a:spcBef>
              <a:spcAft>
                <a:spcPts val="1200"/>
              </a:spcAft>
            </a:pPr>
            <a:r>
              <a:rPr lang="en-US" sz="2000" dirty="0"/>
              <a:t>A trader who expects a stock's price to increase can buy a call option to purchase the stock at a fixed price ("</a:t>
            </a:r>
            <a:r>
              <a:rPr lang="en-US" sz="2000" dirty="0">
                <a:solidFill>
                  <a:srgbClr val="041CFF"/>
                </a:solidFill>
              </a:rPr>
              <a:t>strike price</a:t>
            </a:r>
            <a:r>
              <a:rPr lang="en-US" sz="2000" dirty="0"/>
              <a:t>") at a later date, rather than purchase the stock outright. </a:t>
            </a:r>
          </a:p>
          <a:p>
            <a:pPr>
              <a:spcBef>
                <a:spcPts val="0"/>
              </a:spcBef>
              <a:spcAft>
                <a:spcPts val="1200"/>
              </a:spcAft>
            </a:pPr>
            <a:r>
              <a:rPr lang="en-US" sz="2000" dirty="0"/>
              <a:t>The cash outlay on, or price paid for the option is the premium. </a:t>
            </a:r>
          </a:p>
          <a:p>
            <a:pPr>
              <a:spcBef>
                <a:spcPts val="0"/>
              </a:spcBef>
              <a:spcAft>
                <a:spcPts val="1200"/>
              </a:spcAft>
            </a:pPr>
            <a:r>
              <a:rPr lang="en-US" sz="2000" dirty="0"/>
              <a:t>The trader would have </a:t>
            </a:r>
            <a:r>
              <a:rPr lang="en-US" sz="2000" dirty="0">
                <a:solidFill>
                  <a:srgbClr val="041CFF"/>
                </a:solidFill>
              </a:rPr>
              <a:t>no obligation </a:t>
            </a:r>
            <a:r>
              <a:rPr lang="en-US" sz="2000" dirty="0"/>
              <a:t>to buy the stock, but only has the right to do so at or before the expiration date. </a:t>
            </a:r>
          </a:p>
          <a:p>
            <a:pPr>
              <a:spcBef>
                <a:spcPts val="0"/>
              </a:spcBef>
              <a:spcAft>
                <a:spcPts val="1200"/>
              </a:spcAft>
            </a:pPr>
            <a:r>
              <a:rPr lang="en-US" sz="2000" dirty="0"/>
              <a:t>The risk of loss would be limited to the premium paid, unlike the possible loss had the stock been bought outright.</a:t>
            </a:r>
          </a:p>
          <a:p>
            <a:pPr>
              <a:spcBef>
                <a:spcPts val="0"/>
              </a:spcBef>
              <a:spcAft>
                <a:spcPts val="1200"/>
              </a:spcAft>
            </a:pPr>
            <a:r>
              <a:rPr lang="en-US" sz="2000" dirty="0"/>
              <a:t>Risk of loss to the seller of an option is potentially unlimited, however</a:t>
            </a:r>
          </a:p>
        </p:txBody>
      </p:sp>
    </p:spTree>
    <p:extLst>
      <p:ext uri="{BB962C8B-B14F-4D97-AF65-F5344CB8AC3E}">
        <p14:creationId xmlns:p14="http://schemas.microsoft.com/office/powerpoint/2010/main" val="1391842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a:t>The holder of an American style call option can sell his option holding at any time until the expiration date, and would consider doing so when the stock's spot price is above the exercise price, especially if she expects the price of the option to drop. </a:t>
            </a:r>
          </a:p>
          <a:p>
            <a:r>
              <a:rPr lang="en-US" sz="2000" dirty="0"/>
              <a:t>By selling the option early in that situation, the trader can realize an immediate profit. </a:t>
            </a:r>
          </a:p>
          <a:p>
            <a:r>
              <a:rPr lang="en-US" sz="2000" dirty="0"/>
              <a:t>Alternatively, she can exercise the option — for example, if there is no secondary market for the options — and then sell the stock, realizing a profit. </a:t>
            </a:r>
          </a:p>
          <a:p>
            <a:r>
              <a:rPr lang="en-US" sz="2000" dirty="0"/>
              <a:t>A trader would make a profit if the spot price of the shares rises by more than the premium. </a:t>
            </a:r>
          </a:p>
          <a:p>
            <a:endParaRPr lang="en-US" sz="2000" dirty="0"/>
          </a:p>
        </p:txBody>
      </p:sp>
      <p:sp>
        <p:nvSpPr>
          <p:cNvPr id="4" name="Title 3"/>
          <p:cNvSpPr>
            <a:spLocks noGrp="1"/>
          </p:cNvSpPr>
          <p:nvPr>
            <p:ph type="title"/>
          </p:nvPr>
        </p:nvSpPr>
        <p:spPr/>
        <p:txBody>
          <a:bodyPr>
            <a:normAutofit fontScale="90000"/>
          </a:bodyPr>
          <a:lstStyle/>
          <a:p>
            <a:r>
              <a:rPr lang="en-US" dirty="0">
                <a:solidFill>
                  <a:srgbClr val="FF0000"/>
                </a:solidFill>
              </a:rPr>
              <a:t>Long Call (You bought the Call)</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Tree>
    <p:extLst>
      <p:ext uri="{BB962C8B-B14F-4D97-AF65-F5344CB8AC3E}">
        <p14:creationId xmlns:p14="http://schemas.microsoft.com/office/powerpoint/2010/main" val="2343177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rgbClr val="FF0000"/>
                </a:solidFill>
              </a:rPr>
              <a:t>Long Call (You bought the Call)</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5" name="Content Placeholder 4"/>
          <p:cNvSpPr>
            <a:spLocks noGrp="1"/>
          </p:cNvSpPr>
          <p:nvPr>
            <p:ph sz="half" idx="1"/>
          </p:nvPr>
        </p:nvSpPr>
        <p:spPr/>
        <p:txBody>
          <a:bodyPr>
            <a:normAutofit/>
          </a:bodyPr>
          <a:lstStyle/>
          <a:p>
            <a:r>
              <a:rPr lang="en-US" sz="2000" dirty="0"/>
              <a:t>For example, if the exercise price is 100 and premium paid is 10, then if the spot price of 100 rises to only 110 the transaction is break-even; an increase in stock price above 110 produces a profit.</a:t>
            </a:r>
          </a:p>
          <a:p>
            <a:r>
              <a:rPr lang="en-US" sz="2000" dirty="0"/>
              <a:t>If the stock price at expiration is lower than the exercise price, the holder of the options at that time will let the call contract expire and only lose the premium (or the price paid on transfer).</a:t>
            </a:r>
          </a:p>
          <a:p>
            <a:endParaRPr lang="en-US" sz="2000" dirty="0"/>
          </a:p>
        </p:txBody>
      </p:sp>
      <p:pic>
        <p:nvPicPr>
          <p:cNvPr id="7" name="Content Placeholder 6" descr="Screen Shot 2017-02-12 at 12.13.23 PM.png"/>
          <p:cNvPicPr>
            <a:picLocks noGrp="1" noChangeAspect="1"/>
          </p:cNvPicPr>
          <p:nvPr>
            <p:ph sz="half" idx="2"/>
          </p:nvPr>
        </p:nvPicPr>
        <p:blipFill>
          <a:blip r:embed="rId2">
            <a:extLst>
              <a:ext uri="{28A0092B-C50C-407E-A947-70E740481C1C}">
                <a14:useLocalDpi xmlns:a14="http://schemas.microsoft.com/office/drawing/2010/main" val="0"/>
              </a:ext>
            </a:extLst>
          </a:blip>
          <a:srcRect t="-37713" b="-37713"/>
          <a:stretch>
            <a:fillRect/>
          </a:stretch>
        </p:blipFill>
        <p:spPr/>
      </p:pic>
      <p:sp>
        <p:nvSpPr>
          <p:cNvPr id="6" name="TextBox 5"/>
          <p:cNvSpPr txBox="1"/>
          <p:nvPr/>
        </p:nvSpPr>
        <p:spPr>
          <a:xfrm>
            <a:off x="5102321" y="5652723"/>
            <a:ext cx="3394055" cy="646331"/>
          </a:xfrm>
          <a:prstGeom prst="rect">
            <a:avLst/>
          </a:prstGeom>
          <a:noFill/>
        </p:spPr>
        <p:txBody>
          <a:bodyPr wrap="square" rtlCol="0">
            <a:spAutoFit/>
          </a:bodyPr>
          <a:lstStyle/>
          <a:p>
            <a:pPr algn="ctr"/>
            <a:r>
              <a:rPr lang="en-US" dirty="0"/>
              <a:t>From the point of view of the buyer of the call option</a:t>
            </a:r>
          </a:p>
        </p:txBody>
      </p:sp>
      <p:grpSp>
        <p:nvGrpSpPr>
          <p:cNvPr id="8" name="Group 7"/>
          <p:cNvGrpSpPr/>
          <p:nvPr/>
        </p:nvGrpSpPr>
        <p:grpSpPr>
          <a:xfrm>
            <a:off x="4866485" y="5283391"/>
            <a:ext cx="3629891" cy="369332"/>
            <a:chOff x="1925782" y="1648276"/>
            <a:chExt cx="5278582" cy="369332"/>
          </a:xfrm>
        </p:grpSpPr>
        <p:cxnSp>
          <p:nvCxnSpPr>
            <p:cNvPr id="9" name="Straight Arrow Connector 8"/>
            <p:cNvCxnSpPr/>
            <p:nvPr/>
          </p:nvCxnSpPr>
          <p:spPr>
            <a:xfrm>
              <a:off x="1925782" y="1676400"/>
              <a:ext cx="527858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955386" y="1648276"/>
              <a:ext cx="1233223" cy="369332"/>
            </a:xfrm>
            <a:prstGeom prst="rect">
              <a:avLst/>
            </a:prstGeom>
            <a:noFill/>
          </p:spPr>
          <p:txBody>
            <a:bodyPr wrap="none" rtlCol="0">
              <a:spAutoFit/>
            </a:bodyPr>
            <a:lstStyle/>
            <a:p>
              <a:r>
                <a:rPr lang="en-US"/>
                <a:t>Share Price</a:t>
              </a:r>
            </a:p>
          </p:txBody>
        </p:sp>
      </p:grpSp>
    </p:spTree>
    <p:extLst>
      <p:ext uri="{BB962C8B-B14F-4D97-AF65-F5344CB8AC3E}">
        <p14:creationId xmlns:p14="http://schemas.microsoft.com/office/powerpoint/2010/main" val="1202808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Derivatives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/wiki/Derivative_(finance)</a:t>
            </a:r>
          </a:p>
        </p:txBody>
      </p:sp>
      <p:sp>
        <p:nvSpPr>
          <p:cNvPr id="11" name="Content Placeholder 10">
            <a:extLst>
              <a:ext uri="{FF2B5EF4-FFF2-40B4-BE49-F238E27FC236}">
                <a16:creationId xmlns:a16="http://schemas.microsoft.com/office/drawing/2014/main" id="{8817A1C4-060F-5E45-A142-AF36B16B5CC8}"/>
              </a:ext>
            </a:extLst>
          </p:cNvPr>
          <p:cNvSpPr>
            <a:spLocks noGrp="1"/>
          </p:cNvSpPr>
          <p:nvPr>
            <p:ph sz="half" idx="1"/>
          </p:nvPr>
        </p:nvSpPr>
        <p:spPr/>
        <p:txBody>
          <a:bodyPr>
            <a:noAutofit/>
          </a:bodyPr>
          <a:lstStyle/>
          <a:p>
            <a:pPr>
              <a:spcBef>
                <a:spcPts val="0"/>
              </a:spcBef>
              <a:spcAft>
                <a:spcPts val="1200"/>
              </a:spcAft>
            </a:pPr>
            <a:r>
              <a:rPr lang="en-US" sz="1600" dirty="0"/>
              <a:t>In finance, a derivative is a contract that derives its value from the performance of an underlying entity.</a:t>
            </a:r>
          </a:p>
          <a:p>
            <a:pPr>
              <a:spcBef>
                <a:spcPts val="0"/>
              </a:spcBef>
              <a:spcAft>
                <a:spcPts val="1200"/>
              </a:spcAft>
            </a:pPr>
            <a:r>
              <a:rPr lang="en-US" sz="1600" dirty="0"/>
              <a:t> This underlying entity can be an asset, index, or interest rate, and is often simply called the "underlying."</a:t>
            </a:r>
          </a:p>
          <a:p>
            <a:pPr>
              <a:spcBef>
                <a:spcPts val="0"/>
              </a:spcBef>
              <a:spcAft>
                <a:spcPts val="1200"/>
              </a:spcAft>
            </a:pPr>
            <a:r>
              <a:rPr lang="en-US" sz="1600" dirty="0"/>
              <a:t>Derivatives can be used for a number of purposes, including insuring against price movements (hedging), increasing exposure to price movements for speculation or getting access to otherwise hard-to-trade assets or markets.</a:t>
            </a:r>
          </a:p>
          <a:p>
            <a:pPr>
              <a:spcBef>
                <a:spcPts val="0"/>
              </a:spcBef>
              <a:spcAft>
                <a:spcPts val="1200"/>
              </a:spcAft>
            </a:pPr>
            <a:r>
              <a:rPr lang="en-US" sz="1600" dirty="0"/>
              <a:t>Some of the more common derivatives include forwards, futures, options, swaps, and variations of these such as synthetic collateralized debt obligations and credit default swaps.</a:t>
            </a:r>
          </a:p>
        </p:txBody>
      </p:sp>
      <p:pic>
        <p:nvPicPr>
          <p:cNvPr id="6" name="Content Placeholder 5" descr="Screen Shot 2017-02-12 at 12.00.56 PM.png"/>
          <p:cNvPicPr>
            <a:picLocks noGrp="1" noChangeAspect="1"/>
          </p:cNvPicPr>
          <p:nvPr>
            <p:ph sz="half" idx="2"/>
          </p:nvPr>
        </p:nvPicPr>
        <p:blipFill rotWithShape="1">
          <a:blip r:embed="rId2">
            <a:extLst>
              <a:ext uri="{28A0092B-C50C-407E-A947-70E740481C1C}">
                <a14:useLocalDpi xmlns:a14="http://schemas.microsoft.com/office/drawing/2010/main" val="0"/>
              </a:ext>
            </a:extLst>
          </a:blip>
          <a:stretch/>
        </p:blipFill>
        <p:spPr>
          <a:xfrm>
            <a:off x="4648200" y="2026417"/>
            <a:ext cx="4038600" cy="3673528"/>
          </a:xfrm>
        </p:spPr>
      </p:pic>
    </p:spTree>
    <p:extLst>
      <p:ext uri="{BB962C8B-B14F-4D97-AF65-F5344CB8AC3E}">
        <p14:creationId xmlns:p14="http://schemas.microsoft.com/office/powerpoint/2010/main" val="4238791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rgbClr val="FF0000"/>
                </a:solidFill>
              </a:rPr>
              <a:t>Long Put (You bought the Put)</a:t>
            </a:r>
            <a:br>
              <a:rPr lang="en-US" dirty="0">
                <a:solidFill>
                  <a:srgbClr val="FF0000"/>
                </a:solidFill>
              </a:rPr>
            </a:b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2" name="Content Placeholder 1"/>
          <p:cNvSpPr>
            <a:spLocks noGrp="1"/>
          </p:cNvSpPr>
          <p:nvPr>
            <p:ph idx="1"/>
          </p:nvPr>
        </p:nvSpPr>
        <p:spPr/>
        <p:txBody>
          <a:bodyPr>
            <a:noAutofit/>
          </a:bodyPr>
          <a:lstStyle/>
          <a:p>
            <a:r>
              <a:rPr lang="en-US" sz="2000" dirty="0"/>
              <a:t>A trader who expects a stock's price to decrease can buy a put option to sell the stock at a fixed price (the "</a:t>
            </a:r>
            <a:r>
              <a:rPr lang="en-US" sz="2000" dirty="0">
                <a:solidFill>
                  <a:srgbClr val="041CFF"/>
                </a:solidFill>
              </a:rPr>
              <a:t>strike price</a:t>
            </a:r>
            <a:r>
              <a:rPr lang="en-US" sz="2000" dirty="0"/>
              <a:t>") at a later date. </a:t>
            </a:r>
          </a:p>
          <a:p>
            <a:r>
              <a:rPr lang="en-US" sz="2000" dirty="0"/>
              <a:t>The trader will be under no obligation to sell the stock, but only has the right to do so at or before the expiration date.</a:t>
            </a:r>
          </a:p>
          <a:p>
            <a:r>
              <a:rPr lang="en-US" sz="2000" dirty="0"/>
              <a:t>If the stock price at expiration is below the exercise price by more than the premium paid, he will make a profit. </a:t>
            </a:r>
          </a:p>
          <a:p>
            <a:r>
              <a:rPr lang="en-US" sz="2000" dirty="0"/>
              <a:t>If the stock price at expiration is above the exercise price, he will let the put contract expire and only lose the premium paid. </a:t>
            </a:r>
          </a:p>
          <a:p>
            <a:r>
              <a:rPr lang="en-US" sz="2000" dirty="0"/>
              <a:t>In the transaction, the premium also plays a major role as it enhances the break-even point. </a:t>
            </a:r>
          </a:p>
        </p:txBody>
      </p:sp>
    </p:spTree>
    <p:extLst>
      <p:ext uri="{BB962C8B-B14F-4D97-AF65-F5344CB8AC3E}">
        <p14:creationId xmlns:p14="http://schemas.microsoft.com/office/powerpoint/2010/main" val="4026440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r>
              <a:rPr lang="en-US" dirty="0">
                <a:solidFill>
                  <a:srgbClr val="FF0000"/>
                </a:solidFill>
              </a:rPr>
              <a:t>Long Put (You bought the Put)</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pic>
        <p:nvPicPr>
          <p:cNvPr id="8" name="Content Placeholder 7" descr="Screen Shot 2017-02-13 at 10.35.19 AM.png"/>
          <p:cNvPicPr>
            <a:picLocks noGrp="1" noChangeAspect="1"/>
          </p:cNvPicPr>
          <p:nvPr>
            <p:ph sz="half" idx="2"/>
          </p:nvPr>
        </p:nvPicPr>
        <p:blipFill>
          <a:blip r:embed="rId2">
            <a:extLst>
              <a:ext uri="{28A0092B-C50C-407E-A947-70E740481C1C}">
                <a14:useLocalDpi xmlns:a14="http://schemas.microsoft.com/office/drawing/2010/main" val="0"/>
              </a:ext>
            </a:extLst>
          </a:blip>
          <a:srcRect t="-38053" b="-38053"/>
          <a:stretch>
            <a:fillRect/>
          </a:stretch>
        </p:blipFill>
        <p:spPr/>
      </p:pic>
      <p:sp>
        <p:nvSpPr>
          <p:cNvPr id="9" name="Content Placeholder 8"/>
          <p:cNvSpPr>
            <a:spLocks noGrp="1"/>
          </p:cNvSpPr>
          <p:nvPr>
            <p:ph sz="half" idx="1"/>
          </p:nvPr>
        </p:nvSpPr>
        <p:spPr/>
        <p:txBody>
          <a:bodyPr>
            <a:noAutofit/>
          </a:bodyPr>
          <a:lstStyle/>
          <a:p>
            <a:r>
              <a:rPr lang="en-US" sz="1800" dirty="0"/>
              <a:t>For example, if exercise price is 100, premium paid is 10, then a spot price of 100 to 90 is not profitable. </a:t>
            </a:r>
          </a:p>
          <a:p>
            <a:r>
              <a:rPr lang="en-US" sz="1800" dirty="0"/>
              <a:t>He would make a profit if the spot price is below 90.</a:t>
            </a:r>
          </a:p>
          <a:p>
            <a:r>
              <a:rPr lang="en-US" sz="1800" dirty="0"/>
              <a:t>It is important to note that one who exercises a put option, does not necessarily need to own the underlying asset. </a:t>
            </a:r>
          </a:p>
          <a:p>
            <a:r>
              <a:rPr lang="en-US" sz="1800" dirty="0"/>
              <a:t>Specifically, one does not need to own the underlying stock in order to sell it.</a:t>
            </a:r>
          </a:p>
          <a:p>
            <a:r>
              <a:rPr lang="en-US" sz="1800" dirty="0"/>
              <a:t> The reason for this is that one can short sell that underlying stock.</a:t>
            </a:r>
          </a:p>
          <a:p>
            <a:endParaRPr lang="en-US" sz="1800" dirty="0"/>
          </a:p>
        </p:txBody>
      </p:sp>
      <p:sp>
        <p:nvSpPr>
          <p:cNvPr id="5" name="TextBox 4"/>
          <p:cNvSpPr txBox="1"/>
          <p:nvPr/>
        </p:nvSpPr>
        <p:spPr>
          <a:xfrm>
            <a:off x="5046126" y="5652723"/>
            <a:ext cx="3394055" cy="646331"/>
          </a:xfrm>
          <a:prstGeom prst="rect">
            <a:avLst/>
          </a:prstGeom>
          <a:noFill/>
        </p:spPr>
        <p:txBody>
          <a:bodyPr wrap="square" rtlCol="0">
            <a:spAutoFit/>
          </a:bodyPr>
          <a:lstStyle/>
          <a:p>
            <a:pPr algn="ctr"/>
            <a:r>
              <a:rPr lang="en-US" dirty="0"/>
              <a:t>From the point of view of the buyer of the put option</a:t>
            </a:r>
          </a:p>
        </p:txBody>
      </p:sp>
      <p:grpSp>
        <p:nvGrpSpPr>
          <p:cNvPr id="7" name="Group 6"/>
          <p:cNvGrpSpPr/>
          <p:nvPr/>
        </p:nvGrpSpPr>
        <p:grpSpPr>
          <a:xfrm>
            <a:off x="4866485" y="5283391"/>
            <a:ext cx="3629891" cy="369332"/>
            <a:chOff x="1925782" y="1648276"/>
            <a:chExt cx="5278582" cy="369332"/>
          </a:xfrm>
        </p:grpSpPr>
        <p:cxnSp>
          <p:nvCxnSpPr>
            <p:cNvPr id="10" name="Straight Arrow Connector 9"/>
            <p:cNvCxnSpPr/>
            <p:nvPr/>
          </p:nvCxnSpPr>
          <p:spPr>
            <a:xfrm>
              <a:off x="1925782" y="1676400"/>
              <a:ext cx="527858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955386" y="1648276"/>
              <a:ext cx="1233223" cy="369332"/>
            </a:xfrm>
            <a:prstGeom prst="rect">
              <a:avLst/>
            </a:prstGeom>
            <a:noFill/>
          </p:spPr>
          <p:txBody>
            <a:bodyPr wrap="none" rtlCol="0">
              <a:spAutoFit/>
            </a:bodyPr>
            <a:lstStyle/>
            <a:p>
              <a:r>
                <a:rPr lang="en-US"/>
                <a:t>Share Price</a:t>
              </a:r>
            </a:p>
          </p:txBody>
        </p:sp>
      </p:grpSp>
    </p:spTree>
    <p:extLst>
      <p:ext uri="{BB962C8B-B14F-4D97-AF65-F5344CB8AC3E}">
        <p14:creationId xmlns:p14="http://schemas.microsoft.com/office/powerpoint/2010/main" val="3862170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328722"/>
            <a:ext cx="4038600" cy="4540856"/>
          </a:xfrm>
        </p:spPr>
        <p:txBody>
          <a:bodyPr>
            <a:noAutofit/>
          </a:bodyPr>
          <a:lstStyle/>
          <a:p>
            <a:r>
              <a:rPr lang="en-US" sz="1600" dirty="0"/>
              <a:t>A trader who expects a stock's price to decrease can sell the stock short or instead sell, or "write", a call. </a:t>
            </a:r>
          </a:p>
          <a:p>
            <a:r>
              <a:rPr lang="en-US" sz="1600" dirty="0"/>
              <a:t>The trader selling a call has an obligation to sell the stock to the call buyer at a fixed price ("strike price"). </a:t>
            </a:r>
          </a:p>
          <a:p>
            <a:r>
              <a:rPr lang="en-US" sz="1600" dirty="0"/>
              <a:t>If the seller does not own the stock when the option is exercised, he is obligated to purchase the stock from the market at the then market price.</a:t>
            </a:r>
          </a:p>
          <a:p>
            <a:r>
              <a:rPr lang="en-US" sz="1600" dirty="0"/>
              <a:t> If the stock price decreases, the seller of the call (call writer) will make a profit in the amount of the premium. </a:t>
            </a:r>
          </a:p>
          <a:p>
            <a:r>
              <a:rPr lang="en-US" sz="1600" dirty="0"/>
              <a:t>If the stock price increases over the strike price by more than the amount of the premium, the seller will lose money, </a:t>
            </a:r>
            <a:r>
              <a:rPr lang="en-US" sz="1600" b="1" dirty="0"/>
              <a:t>with the potential loss being unlimited.</a:t>
            </a:r>
          </a:p>
        </p:txBody>
      </p:sp>
      <p:pic>
        <p:nvPicPr>
          <p:cNvPr id="7" name="Content Placeholder 6" descr="Screen Shot 2017-02-13 at 10.38.55 AM.png"/>
          <p:cNvPicPr>
            <a:picLocks noGrp="1" noChangeAspect="1"/>
          </p:cNvPicPr>
          <p:nvPr>
            <p:ph sz="half" idx="2"/>
          </p:nvPr>
        </p:nvPicPr>
        <p:blipFill>
          <a:blip r:embed="rId2">
            <a:extLst>
              <a:ext uri="{28A0092B-C50C-407E-A947-70E740481C1C}">
                <a14:useLocalDpi xmlns:a14="http://schemas.microsoft.com/office/drawing/2010/main" val="0"/>
              </a:ext>
            </a:extLst>
          </a:blip>
          <a:srcRect t="-38005" b="-38005"/>
          <a:stretch>
            <a:fillRect/>
          </a:stretch>
        </p:blipFill>
        <p:spPr/>
      </p:pic>
      <p:sp>
        <p:nvSpPr>
          <p:cNvPr id="8" name="Title 3"/>
          <p:cNvSpPr>
            <a:spLocks noGrp="1"/>
          </p:cNvSpPr>
          <p:nvPr>
            <p:ph type="title"/>
          </p:nvPr>
        </p:nvSpPr>
        <p:spPr>
          <a:xfrm>
            <a:off x="457200" y="141288"/>
            <a:ext cx="8229600" cy="1143000"/>
          </a:xfrm>
        </p:spPr>
        <p:txBody>
          <a:bodyPr>
            <a:normAutofit fontScale="90000"/>
          </a:bodyPr>
          <a:lstStyle/>
          <a:p>
            <a:r>
              <a:rPr lang="en-US" dirty="0">
                <a:solidFill>
                  <a:srgbClr val="FF0000"/>
                </a:solidFill>
              </a:rPr>
              <a:t>Short Call (You sold the Call)</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2" name="TextBox 1"/>
          <p:cNvSpPr txBox="1"/>
          <p:nvPr/>
        </p:nvSpPr>
        <p:spPr>
          <a:xfrm>
            <a:off x="5102321" y="5652723"/>
            <a:ext cx="3394055" cy="646331"/>
          </a:xfrm>
          <a:prstGeom prst="rect">
            <a:avLst/>
          </a:prstGeom>
          <a:noFill/>
        </p:spPr>
        <p:txBody>
          <a:bodyPr wrap="square" rtlCol="0">
            <a:spAutoFit/>
          </a:bodyPr>
          <a:lstStyle/>
          <a:p>
            <a:pPr algn="ctr"/>
            <a:r>
              <a:rPr lang="en-US" dirty="0"/>
              <a:t>From the point of view of the seller or writer of the call option</a:t>
            </a:r>
          </a:p>
        </p:txBody>
      </p:sp>
      <p:grpSp>
        <p:nvGrpSpPr>
          <p:cNvPr id="6" name="Group 5"/>
          <p:cNvGrpSpPr/>
          <p:nvPr/>
        </p:nvGrpSpPr>
        <p:grpSpPr>
          <a:xfrm>
            <a:off x="4866485" y="5283391"/>
            <a:ext cx="3629891" cy="369332"/>
            <a:chOff x="1925782" y="1648276"/>
            <a:chExt cx="5278582" cy="369332"/>
          </a:xfrm>
        </p:grpSpPr>
        <p:cxnSp>
          <p:nvCxnSpPr>
            <p:cNvPr id="9" name="Straight Arrow Connector 8"/>
            <p:cNvCxnSpPr/>
            <p:nvPr/>
          </p:nvCxnSpPr>
          <p:spPr>
            <a:xfrm>
              <a:off x="1925782" y="1676400"/>
              <a:ext cx="527858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955386" y="1648276"/>
              <a:ext cx="1233223" cy="369332"/>
            </a:xfrm>
            <a:prstGeom prst="rect">
              <a:avLst/>
            </a:prstGeom>
            <a:noFill/>
          </p:spPr>
          <p:txBody>
            <a:bodyPr wrap="none" rtlCol="0">
              <a:spAutoFit/>
            </a:bodyPr>
            <a:lstStyle/>
            <a:p>
              <a:r>
                <a:rPr lang="en-US"/>
                <a:t>Share Price</a:t>
              </a:r>
            </a:p>
          </p:txBody>
        </p:sp>
      </p:grpSp>
    </p:spTree>
    <p:extLst>
      <p:ext uri="{BB962C8B-B14F-4D97-AF65-F5344CB8AC3E}">
        <p14:creationId xmlns:p14="http://schemas.microsoft.com/office/powerpoint/2010/main" val="4231789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4495800" y="141288"/>
            <a:ext cx="4191000" cy="2018438"/>
          </a:xfrm>
        </p:spPr>
        <p:txBody>
          <a:bodyPr>
            <a:normAutofit/>
          </a:bodyPr>
          <a:lstStyle/>
          <a:p>
            <a:r>
              <a:rPr lang="en-US" sz="3600" dirty="0">
                <a:solidFill>
                  <a:srgbClr val="FF0000"/>
                </a:solidFill>
              </a:rPr>
              <a:t>Short Put</a:t>
            </a:r>
            <a:br>
              <a:rPr lang="en-US" sz="3600" dirty="0">
                <a:solidFill>
                  <a:srgbClr val="FF0000"/>
                </a:solidFill>
              </a:rPr>
            </a:br>
            <a:r>
              <a:rPr lang="en-US" sz="3600" dirty="0">
                <a:solidFill>
                  <a:srgbClr val="FF0000"/>
                </a:solidFill>
              </a:rPr>
              <a:t>(You sold the Put)</a:t>
            </a:r>
            <a:br>
              <a:rPr lang="en-US" sz="3600"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2" name="Content Placeholder 1"/>
          <p:cNvSpPr>
            <a:spLocks noGrp="1"/>
          </p:cNvSpPr>
          <p:nvPr>
            <p:ph sz="half" idx="1"/>
          </p:nvPr>
        </p:nvSpPr>
        <p:spPr>
          <a:xfrm>
            <a:off x="266776" y="432092"/>
            <a:ext cx="4038600" cy="5866961"/>
          </a:xfrm>
        </p:spPr>
        <p:txBody>
          <a:bodyPr>
            <a:noAutofit/>
          </a:bodyPr>
          <a:lstStyle/>
          <a:p>
            <a:r>
              <a:rPr lang="en-US" sz="1600" dirty="0"/>
              <a:t>A trader who expects a stock's price to increase can buy the stock or instead sell, or "write", a put. </a:t>
            </a:r>
          </a:p>
          <a:p>
            <a:r>
              <a:rPr lang="en-US" sz="1600" dirty="0"/>
              <a:t>The trader selling a put has an obligation to buy the stock from the put buyer at a fixed price ("strike price"). </a:t>
            </a:r>
          </a:p>
          <a:p>
            <a:r>
              <a:rPr lang="en-US" sz="1600" dirty="0"/>
              <a:t>If the stock price at expiration is above the strike price, the seller of the put (put writer) will make a profit in the amount of the premium. </a:t>
            </a:r>
          </a:p>
          <a:p>
            <a:r>
              <a:rPr lang="en-US" sz="1600" dirty="0"/>
              <a:t>If the stock price at expiration is below the strike price by more than the amount of the premium, the trader will lose money, with the potential loss being the difference between the spot and strike price, minus the premium. </a:t>
            </a:r>
          </a:p>
          <a:p>
            <a:r>
              <a:rPr lang="en-US" sz="1600" b="1" dirty="0"/>
              <a:t>The potential loss is unlimited, however</a:t>
            </a:r>
          </a:p>
          <a:p>
            <a:r>
              <a:rPr lang="en-US" sz="1600" dirty="0"/>
              <a:t>A benchmark index for the performance of a cash-secured short put option position is the CBOE S&amp;P 500 PutWrite Index (ticker PUT).</a:t>
            </a:r>
          </a:p>
        </p:txBody>
      </p:sp>
      <p:pic>
        <p:nvPicPr>
          <p:cNvPr id="4" name="Content Placeholder 3" descr="Screen Shot 2017-02-13 at 10.41.44 AM.png"/>
          <p:cNvPicPr>
            <a:picLocks noGrp="1" noChangeAspect="1"/>
          </p:cNvPicPr>
          <p:nvPr>
            <p:ph sz="half" idx="2"/>
          </p:nvPr>
        </p:nvPicPr>
        <p:blipFill>
          <a:blip r:embed="rId2">
            <a:extLst>
              <a:ext uri="{28A0092B-C50C-407E-A947-70E740481C1C}">
                <a14:useLocalDpi xmlns:a14="http://schemas.microsoft.com/office/drawing/2010/main" val="0"/>
              </a:ext>
            </a:extLst>
          </a:blip>
          <a:srcRect t="-40819" b="-40819"/>
          <a:stretch>
            <a:fillRect/>
          </a:stretch>
        </p:blipFill>
        <p:spPr/>
      </p:pic>
      <p:sp>
        <p:nvSpPr>
          <p:cNvPr id="5" name="TextBox 4"/>
          <p:cNvSpPr txBox="1"/>
          <p:nvPr/>
        </p:nvSpPr>
        <p:spPr>
          <a:xfrm>
            <a:off x="5102321" y="5652723"/>
            <a:ext cx="3394055" cy="646331"/>
          </a:xfrm>
          <a:prstGeom prst="rect">
            <a:avLst/>
          </a:prstGeom>
          <a:noFill/>
        </p:spPr>
        <p:txBody>
          <a:bodyPr wrap="square" rtlCol="0">
            <a:spAutoFit/>
          </a:bodyPr>
          <a:lstStyle/>
          <a:p>
            <a:pPr algn="ctr"/>
            <a:r>
              <a:rPr lang="en-US" dirty="0"/>
              <a:t>From the point of view of the seller or writer of the put option</a:t>
            </a:r>
          </a:p>
        </p:txBody>
      </p:sp>
      <p:grpSp>
        <p:nvGrpSpPr>
          <p:cNvPr id="6" name="Group 5"/>
          <p:cNvGrpSpPr/>
          <p:nvPr/>
        </p:nvGrpSpPr>
        <p:grpSpPr>
          <a:xfrm>
            <a:off x="4866485" y="5283391"/>
            <a:ext cx="3629891" cy="369332"/>
            <a:chOff x="1925782" y="1648276"/>
            <a:chExt cx="5278582" cy="369332"/>
          </a:xfrm>
        </p:grpSpPr>
        <p:cxnSp>
          <p:nvCxnSpPr>
            <p:cNvPr id="7" name="Straight Arrow Connector 6"/>
            <p:cNvCxnSpPr/>
            <p:nvPr/>
          </p:nvCxnSpPr>
          <p:spPr>
            <a:xfrm>
              <a:off x="1925782" y="1676400"/>
              <a:ext cx="527858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955386" y="1648276"/>
              <a:ext cx="1233223" cy="369332"/>
            </a:xfrm>
            <a:prstGeom prst="rect">
              <a:avLst/>
            </a:prstGeom>
            <a:noFill/>
          </p:spPr>
          <p:txBody>
            <a:bodyPr wrap="none" rtlCol="0">
              <a:spAutoFit/>
            </a:bodyPr>
            <a:lstStyle/>
            <a:p>
              <a:r>
                <a:rPr lang="en-US"/>
                <a:t>Share Price</a:t>
              </a:r>
            </a:p>
          </p:txBody>
        </p:sp>
      </p:grpSp>
    </p:spTree>
    <p:extLst>
      <p:ext uri="{BB962C8B-B14F-4D97-AF65-F5344CB8AC3E}">
        <p14:creationId xmlns:p14="http://schemas.microsoft.com/office/powerpoint/2010/main" val="2298473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274638"/>
            <a:ext cx="4191000" cy="1143000"/>
          </a:xfrm>
        </p:spPr>
        <p:txBody>
          <a:bodyPr>
            <a:normAutofit fontScale="90000"/>
          </a:bodyPr>
          <a:lstStyle/>
          <a:p>
            <a:r>
              <a:rPr lang="en-US" dirty="0">
                <a:solidFill>
                  <a:srgbClr val="FF0000"/>
                </a:solidFill>
              </a:rPr>
              <a:t>Option Strategies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sz="2700" dirty="0"/>
          </a:p>
        </p:txBody>
      </p:sp>
      <p:sp>
        <p:nvSpPr>
          <p:cNvPr id="5" name="Content Placeholder 4"/>
          <p:cNvSpPr>
            <a:spLocks noGrp="1"/>
          </p:cNvSpPr>
          <p:nvPr>
            <p:ph sz="half" idx="1"/>
          </p:nvPr>
        </p:nvSpPr>
        <p:spPr>
          <a:xfrm>
            <a:off x="339072" y="536904"/>
            <a:ext cx="4038600" cy="6005425"/>
          </a:xfrm>
        </p:spPr>
        <p:txBody>
          <a:bodyPr>
            <a:noAutofit/>
          </a:bodyPr>
          <a:lstStyle/>
          <a:p>
            <a:r>
              <a:rPr lang="en-US" sz="1800" dirty="0"/>
              <a:t>Combining any of the four basic kinds of option trades (possibly with different exercise prices and maturities) and the two basic kinds of stock trades (long and short) allows a variety of options strategies. </a:t>
            </a:r>
          </a:p>
          <a:p>
            <a:r>
              <a:rPr lang="en-US" sz="1800" dirty="0"/>
              <a:t>Simple strategies usually combine only a few trades, while more complicated strategies can combine several.</a:t>
            </a:r>
          </a:p>
          <a:p>
            <a:r>
              <a:rPr lang="en-US" sz="1800" dirty="0"/>
              <a:t>Strategies are often used to engineer a particular risk profile to movements in the underlying security. </a:t>
            </a:r>
          </a:p>
          <a:p>
            <a:r>
              <a:rPr lang="en-US" sz="1800" dirty="0"/>
              <a:t>For example, buying a </a:t>
            </a:r>
            <a:r>
              <a:rPr lang="en-US" sz="1800" dirty="0">
                <a:solidFill>
                  <a:srgbClr val="041CFF"/>
                </a:solidFill>
              </a:rPr>
              <a:t>butterfly</a:t>
            </a:r>
            <a:r>
              <a:rPr lang="en-US" sz="1800" dirty="0"/>
              <a:t> spread (long one X1 call, short two X2 calls, and long one X3 call) allows a trader to profit if the stock price on the expiration date is near the middle exercise price, X2, and does not expose the trader to a large loss.</a:t>
            </a:r>
          </a:p>
          <a:p>
            <a:endParaRPr lang="en-US" sz="1800" dirty="0"/>
          </a:p>
        </p:txBody>
      </p:sp>
      <p:pic>
        <p:nvPicPr>
          <p:cNvPr id="7" name="Content Placeholder 6" descr="Screen Shot 2017-02-14 at 9.51.07 AM.pn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3661" b="-2987"/>
          <a:stretch/>
        </p:blipFill>
        <p:spPr>
          <a:xfrm>
            <a:off x="4648200" y="2185703"/>
            <a:ext cx="4038600" cy="2746893"/>
          </a:xfrm>
        </p:spPr>
      </p:pic>
      <p:sp>
        <p:nvSpPr>
          <p:cNvPr id="8" name="TextBox 7"/>
          <p:cNvSpPr txBox="1"/>
          <p:nvPr/>
        </p:nvSpPr>
        <p:spPr>
          <a:xfrm>
            <a:off x="4976226" y="1659273"/>
            <a:ext cx="3130445" cy="461665"/>
          </a:xfrm>
          <a:prstGeom prst="rect">
            <a:avLst/>
          </a:prstGeom>
          <a:noFill/>
        </p:spPr>
        <p:txBody>
          <a:bodyPr wrap="square" rtlCol="0">
            <a:spAutoFit/>
          </a:bodyPr>
          <a:lstStyle/>
          <a:p>
            <a:pPr algn="ctr"/>
            <a:r>
              <a:rPr lang="en-US" sz="2400" dirty="0">
                <a:solidFill>
                  <a:srgbClr val="800000"/>
                </a:solidFill>
              </a:rPr>
              <a:t>“Butterfly Spread”</a:t>
            </a:r>
          </a:p>
        </p:txBody>
      </p:sp>
      <p:sp>
        <p:nvSpPr>
          <p:cNvPr id="3" name="TextBox 2"/>
          <p:cNvSpPr txBox="1"/>
          <p:nvPr/>
        </p:nvSpPr>
        <p:spPr>
          <a:xfrm>
            <a:off x="4608190" y="5167302"/>
            <a:ext cx="4191000" cy="1323439"/>
          </a:xfrm>
          <a:prstGeom prst="rect">
            <a:avLst/>
          </a:prstGeom>
          <a:noFill/>
        </p:spPr>
        <p:txBody>
          <a:bodyPr wrap="square" rtlCol="0">
            <a:spAutoFit/>
          </a:bodyPr>
          <a:lstStyle/>
          <a:p>
            <a:r>
              <a:rPr lang="en-US" sz="1600" dirty="0"/>
              <a:t>An </a:t>
            </a:r>
            <a:r>
              <a:rPr lang="en-US" sz="1600" b="1" dirty="0">
                <a:solidFill>
                  <a:srgbClr val="800000"/>
                </a:solidFill>
              </a:rPr>
              <a:t>Iron condor</a:t>
            </a:r>
            <a:r>
              <a:rPr lang="en-US" sz="1600" dirty="0"/>
              <a:t> is a strategy that is similar to a butterfly spread, but with different strikes for the short options – offering a larger likelihood of profit but with a lower net credit compared to the butterfly spread.</a:t>
            </a:r>
          </a:p>
        </p:txBody>
      </p:sp>
      <p:sp>
        <p:nvSpPr>
          <p:cNvPr id="4" name="TextBox 3"/>
          <p:cNvSpPr txBox="1"/>
          <p:nvPr/>
        </p:nvSpPr>
        <p:spPr>
          <a:xfrm>
            <a:off x="5585581" y="3955782"/>
            <a:ext cx="421472" cy="369332"/>
          </a:xfrm>
          <a:prstGeom prst="rect">
            <a:avLst/>
          </a:prstGeom>
          <a:noFill/>
        </p:spPr>
        <p:txBody>
          <a:bodyPr wrap="none" rtlCol="0">
            <a:spAutoFit/>
          </a:bodyPr>
          <a:lstStyle/>
          <a:p>
            <a:r>
              <a:rPr lang="en-US" dirty="0"/>
              <a:t>X1</a:t>
            </a:r>
          </a:p>
        </p:txBody>
      </p:sp>
      <p:sp>
        <p:nvSpPr>
          <p:cNvPr id="9" name="TextBox 8"/>
          <p:cNvSpPr txBox="1"/>
          <p:nvPr/>
        </p:nvSpPr>
        <p:spPr>
          <a:xfrm>
            <a:off x="6457252" y="3310283"/>
            <a:ext cx="421472" cy="369332"/>
          </a:xfrm>
          <a:prstGeom prst="rect">
            <a:avLst/>
          </a:prstGeom>
          <a:noFill/>
        </p:spPr>
        <p:txBody>
          <a:bodyPr wrap="none" rtlCol="0">
            <a:spAutoFit/>
          </a:bodyPr>
          <a:lstStyle/>
          <a:p>
            <a:r>
              <a:rPr lang="en-US" dirty="0"/>
              <a:t>X2</a:t>
            </a:r>
          </a:p>
        </p:txBody>
      </p:sp>
      <p:sp>
        <p:nvSpPr>
          <p:cNvPr id="10" name="TextBox 9"/>
          <p:cNvSpPr txBox="1"/>
          <p:nvPr/>
        </p:nvSpPr>
        <p:spPr>
          <a:xfrm>
            <a:off x="7311384" y="3923516"/>
            <a:ext cx="421472" cy="369332"/>
          </a:xfrm>
          <a:prstGeom prst="rect">
            <a:avLst/>
          </a:prstGeom>
          <a:noFill/>
        </p:spPr>
        <p:txBody>
          <a:bodyPr wrap="none" rtlCol="0">
            <a:spAutoFit/>
          </a:bodyPr>
          <a:lstStyle/>
          <a:p>
            <a:r>
              <a:rPr lang="en-US" dirty="0"/>
              <a:t>X3</a:t>
            </a:r>
          </a:p>
        </p:txBody>
      </p:sp>
      <p:sp>
        <p:nvSpPr>
          <p:cNvPr id="11" name="TextBox 10"/>
          <p:cNvSpPr txBox="1"/>
          <p:nvPr/>
        </p:nvSpPr>
        <p:spPr>
          <a:xfrm>
            <a:off x="4648200" y="4821660"/>
            <a:ext cx="4129141" cy="276999"/>
          </a:xfrm>
          <a:prstGeom prst="rect">
            <a:avLst/>
          </a:prstGeom>
          <a:noFill/>
        </p:spPr>
        <p:txBody>
          <a:bodyPr wrap="square" rtlCol="0">
            <a:spAutoFit/>
          </a:bodyPr>
          <a:lstStyle/>
          <a:p>
            <a:pPr algn="ctr"/>
            <a:r>
              <a:rPr lang="en-US" sz="1200" dirty="0"/>
              <a:t>From the point of view of the trader or buyer of the options</a:t>
            </a:r>
          </a:p>
        </p:txBody>
      </p:sp>
    </p:spTree>
    <p:extLst>
      <p:ext uri="{BB962C8B-B14F-4D97-AF65-F5344CB8AC3E}">
        <p14:creationId xmlns:p14="http://schemas.microsoft.com/office/powerpoint/2010/main" val="1642360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274638"/>
            <a:ext cx="4191000" cy="1143000"/>
          </a:xfrm>
        </p:spPr>
        <p:txBody>
          <a:bodyPr>
            <a:normAutofit fontScale="90000"/>
          </a:bodyPr>
          <a:lstStyle/>
          <a:p>
            <a:r>
              <a:rPr lang="en-US" dirty="0">
                <a:solidFill>
                  <a:srgbClr val="FF0000"/>
                </a:solidFill>
              </a:rPr>
              <a:t>Option Strategies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sz="2700" dirty="0"/>
          </a:p>
        </p:txBody>
      </p:sp>
      <p:pic>
        <p:nvPicPr>
          <p:cNvPr id="12" name="Content Placeholder 11" descr="Screen Shot 2017-02-14 at 10.00.20 AM.pn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3882" b="-3789"/>
          <a:stretch/>
        </p:blipFill>
        <p:spPr>
          <a:xfrm>
            <a:off x="4648200" y="2362919"/>
            <a:ext cx="4038600" cy="2997952"/>
          </a:xfrm>
        </p:spPr>
      </p:pic>
      <p:sp>
        <p:nvSpPr>
          <p:cNvPr id="13" name="Content Placeholder 12"/>
          <p:cNvSpPr>
            <a:spLocks noGrp="1"/>
          </p:cNvSpPr>
          <p:nvPr>
            <p:ph sz="half" idx="1"/>
          </p:nvPr>
        </p:nvSpPr>
        <p:spPr>
          <a:xfrm>
            <a:off x="236260" y="274638"/>
            <a:ext cx="4259540" cy="6297227"/>
          </a:xfrm>
        </p:spPr>
        <p:txBody>
          <a:bodyPr>
            <a:normAutofit/>
          </a:bodyPr>
          <a:lstStyle/>
          <a:p>
            <a:r>
              <a:rPr lang="en-US" sz="2000" dirty="0"/>
              <a:t>One well-known strategy is the </a:t>
            </a:r>
            <a:r>
              <a:rPr lang="en-US" sz="2000" dirty="0">
                <a:solidFill>
                  <a:srgbClr val="041CFF"/>
                </a:solidFill>
              </a:rPr>
              <a:t>covered call</a:t>
            </a:r>
            <a:r>
              <a:rPr lang="en-US" sz="2000" dirty="0"/>
              <a:t>, in which a trader buys a stock (or holds a previously-purchased long stock position), and sells a call. </a:t>
            </a:r>
          </a:p>
          <a:p>
            <a:r>
              <a:rPr lang="en-US" sz="2000" dirty="0"/>
              <a:t>If the stock price rises above the exercise price, the call will be exercised and the trader will get a fixed profit. </a:t>
            </a:r>
          </a:p>
          <a:p>
            <a:r>
              <a:rPr lang="en-US" sz="2000" dirty="0"/>
              <a:t>If the stock price falls, the call will not be exercised, and any loss incurred to the trader will be partially offset by the premium received from selling the call.</a:t>
            </a:r>
          </a:p>
          <a:p>
            <a:r>
              <a:rPr lang="en-US" sz="2000" dirty="0"/>
              <a:t>Overall, the payoffs match the payoffs from selling a put. </a:t>
            </a:r>
          </a:p>
          <a:p>
            <a:r>
              <a:rPr lang="en-US" sz="2000" dirty="0">
                <a:solidFill>
                  <a:srgbClr val="041CFF"/>
                </a:solidFill>
              </a:rPr>
              <a:t>This relationship is known as put-call parity</a:t>
            </a:r>
          </a:p>
        </p:txBody>
      </p:sp>
    </p:spTree>
    <p:extLst>
      <p:ext uri="{BB962C8B-B14F-4D97-AF65-F5344CB8AC3E}">
        <p14:creationId xmlns:p14="http://schemas.microsoft.com/office/powerpoint/2010/main" val="199263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769210"/>
            <a:ext cx="8229600" cy="3851855"/>
          </a:xfrm>
        </p:spPr>
        <p:txBody>
          <a:bodyPr>
            <a:normAutofit/>
          </a:bodyPr>
          <a:lstStyle/>
          <a:p>
            <a:pPr>
              <a:spcBef>
                <a:spcPts val="0"/>
              </a:spcBef>
              <a:spcAft>
                <a:spcPts val="1200"/>
              </a:spcAft>
            </a:pPr>
            <a:r>
              <a:rPr lang="en-US" sz="2000" dirty="0"/>
              <a:t>Another very common strategy is the </a:t>
            </a:r>
            <a:r>
              <a:rPr lang="en-US" sz="2000" dirty="0">
                <a:solidFill>
                  <a:srgbClr val="041CFF"/>
                </a:solidFill>
              </a:rPr>
              <a:t>protective put</a:t>
            </a:r>
            <a:r>
              <a:rPr lang="en-US" sz="2000" dirty="0"/>
              <a:t>, in which a trader </a:t>
            </a:r>
            <a:r>
              <a:rPr lang="en-US" sz="2000" dirty="0">
                <a:solidFill>
                  <a:srgbClr val="041CFF"/>
                </a:solidFill>
              </a:rPr>
              <a:t>buys a stock </a:t>
            </a:r>
            <a:r>
              <a:rPr lang="en-US" sz="2000" dirty="0"/>
              <a:t>(or holds a previously-purchased long stock position), and </a:t>
            </a:r>
            <a:r>
              <a:rPr lang="en-US" sz="2000" dirty="0">
                <a:solidFill>
                  <a:srgbClr val="041CFF"/>
                </a:solidFill>
              </a:rPr>
              <a:t>buys a put</a:t>
            </a:r>
            <a:r>
              <a:rPr lang="en-US" sz="2000" dirty="0"/>
              <a:t>. </a:t>
            </a:r>
          </a:p>
          <a:p>
            <a:pPr>
              <a:spcBef>
                <a:spcPts val="0"/>
              </a:spcBef>
              <a:spcAft>
                <a:spcPts val="1200"/>
              </a:spcAft>
            </a:pPr>
            <a:r>
              <a:rPr lang="en-US" sz="2000" dirty="0"/>
              <a:t>This strategy acts as an insurance when investing on the underlying stock, hedging the investor's potential loses, but also shrinking an otherwise larger profit, if just purchasing the stock without the put. </a:t>
            </a:r>
          </a:p>
          <a:p>
            <a:pPr>
              <a:spcBef>
                <a:spcPts val="0"/>
              </a:spcBef>
              <a:spcAft>
                <a:spcPts val="1200"/>
              </a:spcAft>
            </a:pPr>
            <a:r>
              <a:rPr lang="en-US" sz="2000" dirty="0"/>
              <a:t>The maximum profit of a protective put is theoretically unlimited as the strategy involves being long on the underlying stock. </a:t>
            </a:r>
          </a:p>
          <a:p>
            <a:pPr>
              <a:spcBef>
                <a:spcPts val="0"/>
              </a:spcBef>
              <a:spcAft>
                <a:spcPts val="1200"/>
              </a:spcAft>
            </a:pPr>
            <a:r>
              <a:rPr lang="en-US" sz="2000" dirty="0"/>
              <a:t>The maximum loss is limited to the purchase price of the underlying stock less the strike price of the put option and the premium paid.</a:t>
            </a:r>
          </a:p>
          <a:p>
            <a:pPr>
              <a:spcBef>
                <a:spcPts val="0"/>
              </a:spcBef>
              <a:spcAft>
                <a:spcPts val="1200"/>
              </a:spcAft>
            </a:pPr>
            <a:endParaRPr lang="en-US" sz="2000" dirty="0"/>
          </a:p>
        </p:txBody>
      </p:sp>
      <p:sp>
        <p:nvSpPr>
          <p:cNvPr id="7" name="Title 1"/>
          <p:cNvSpPr>
            <a:spLocks noGrp="1"/>
          </p:cNvSpPr>
          <p:nvPr>
            <p:ph type="title"/>
          </p:nvPr>
        </p:nvSpPr>
        <p:spPr/>
        <p:txBody>
          <a:bodyPr>
            <a:normAutofit fontScale="90000"/>
          </a:bodyPr>
          <a:lstStyle/>
          <a:p>
            <a:r>
              <a:rPr lang="en-US" dirty="0">
                <a:solidFill>
                  <a:srgbClr val="FF0000"/>
                </a:solidFill>
              </a:rPr>
              <a:t>Option Strategies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sz="2700" dirty="0"/>
          </a:p>
        </p:txBody>
      </p:sp>
    </p:spTree>
    <p:extLst>
      <p:ext uri="{BB962C8B-B14F-4D97-AF65-F5344CB8AC3E}">
        <p14:creationId xmlns:p14="http://schemas.microsoft.com/office/powerpoint/2010/main" val="925025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Valuation Overview</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5" name="Content Placeholder 4"/>
          <p:cNvSpPr>
            <a:spLocks noGrp="1"/>
          </p:cNvSpPr>
          <p:nvPr>
            <p:ph idx="1"/>
          </p:nvPr>
        </p:nvSpPr>
        <p:spPr/>
        <p:txBody>
          <a:bodyPr>
            <a:noAutofit/>
          </a:bodyPr>
          <a:lstStyle/>
          <a:p>
            <a:pPr marL="0" indent="0">
              <a:buNone/>
            </a:pPr>
            <a:r>
              <a:rPr lang="en-US" sz="2000" dirty="0"/>
              <a:t>Options valuation is a topic of ongoing research in academic and practical finance. In basic terms, the value of an option is commonly decomposed into two parts:</a:t>
            </a:r>
          </a:p>
          <a:p>
            <a:r>
              <a:rPr lang="en-US" sz="2000" dirty="0"/>
              <a:t>The first part is the </a:t>
            </a:r>
            <a:r>
              <a:rPr lang="en-US" sz="2000" b="1" dirty="0"/>
              <a:t>intrinsic value</a:t>
            </a:r>
            <a:r>
              <a:rPr lang="en-US" sz="2000" dirty="0"/>
              <a:t>, which is defined as the difference between the market value of the underlying, and the strike price of the given, option</a:t>
            </a:r>
          </a:p>
          <a:p>
            <a:r>
              <a:rPr lang="en-US" sz="2000" dirty="0"/>
              <a:t>The second part is the </a:t>
            </a:r>
            <a:r>
              <a:rPr lang="en-US" sz="2000" b="1" dirty="0"/>
              <a:t>time value</a:t>
            </a:r>
            <a:r>
              <a:rPr lang="en-US" sz="2000" dirty="0"/>
              <a:t>, which depends on a set of other factors which, through a multi-variable, non-linear interrelationship, reflect the discounted expected value of that difference at expiration.</a:t>
            </a:r>
          </a:p>
          <a:p>
            <a:r>
              <a:rPr lang="en-US" sz="2000" dirty="0"/>
              <a:t>Although options valuation has been studied at least since the nineteenth century, the contemporary approach is based on the </a:t>
            </a:r>
            <a:r>
              <a:rPr lang="en-US" sz="2000" dirty="0">
                <a:solidFill>
                  <a:srgbClr val="041CFF"/>
                </a:solidFill>
              </a:rPr>
              <a:t>Black–Scholes model </a:t>
            </a:r>
            <a:r>
              <a:rPr lang="en-US" sz="2000" dirty="0"/>
              <a:t>which was first published in 1973.</a:t>
            </a:r>
          </a:p>
        </p:txBody>
      </p:sp>
    </p:spTree>
    <p:extLst>
      <p:ext uri="{BB962C8B-B14F-4D97-AF65-F5344CB8AC3E}">
        <p14:creationId xmlns:p14="http://schemas.microsoft.com/office/powerpoint/2010/main" val="3100690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Autofit/>
          </a:bodyPr>
          <a:lstStyle/>
          <a:p>
            <a:pPr marL="0" indent="0">
              <a:buNone/>
            </a:pPr>
            <a:r>
              <a:rPr lang="en-US" sz="1800" dirty="0"/>
              <a:t>The value of an option can be estimated using a variety of quantitative techniques based on the concept of risk neutral pricing and using stochastic calculus, the most basic model being the Black–Scholes model (which we shall discuss). </a:t>
            </a:r>
          </a:p>
          <a:p>
            <a:endParaRPr lang="en-US" sz="1800" dirty="0"/>
          </a:p>
          <a:p>
            <a:pPr marL="0" indent="0">
              <a:buNone/>
            </a:pPr>
            <a:r>
              <a:rPr lang="en-US" sz="1800" dirty="0"/>
              <a:t>In general, standard option valuation models depend on the following factors:</a:t>
            </a:r>
          </a:p>
          <a:p>
            <a:pPr lvl="1"/>
            <a:r>
              <a:rPr lang="en-US" sz="1600" dirty="0"/>
              <a:t>The current market price of the underlying security,</a:t>
            </a:r>
          </a:p>
          <a:p>
            <a:pPr lvl="1"/>
            <a:r>
              <a:rPr lang="en-US" sz="1600" dirty="0"/>
              <a:t>The strike price of the option, particularly in relation to the current market price of the underlying (in the money vs. out of the money),</a:t>
            </a:r>
          </a:p>
          <a:p>
            <a:pPr lvl="1"/>
            <a:r>
              <a:rPr lang="en-US" sz="1600" dirty="0"/>
              <a:t>The cost of holding a position in the underlying security, including interest and dividends,</a:t>
            </a:r>
          </a:p>
          <a:p>
            <a:pPr lvl="1"/>
            <a:r>
              <a:rPr lang="en-US" sz="1600" dirty="0"/>
              <a:t>The time to expiration together with any restrictions on when exercise may occur, and</a:t>
            </a:r>
          </a:p>
          <a:p>
            <a:pPr lvl="1"/>
            <a:r>
              <a:rPr lang="en-US" sz="1600" dirty="0"/>
              <a:t>An estimate of the future volatility of the underlying security's price over the life of the option.</a:t>
            </a:r>
          </a:p>
          <a:p>
            <a:endParaRPr lang="en-US" sz="1800" dirty="0"/>
          </a:p>
          <a:p>
            <a:endParaRPr lang="en-US" sz="1800" dirty="0"/>
          </a:p>
          <a:p>
            <a:endParaRPr lang="en-US" sz="1800" dirty="0"/>
          </a:p>
        </p:txBody>
      </p:sp>
      <p:sp>
        <p:nvSpPr>
          <p:cNvPr id="7" name="Title 1"/>
          <p:cNvSpPr>
            <a:spLocks noGrp="1"/>
          </p:cNvSpPr>
          <p:nvPr>
            <p:ph type="title"/>
          </p:nvPr>
        </p:nvSpPr>
        <p:spPr/>
        <p:txBody>
          <a:bodyPr>
            <a:normAutofit fontScale="90000"/>
          </a:bodyPr>
          <a:lstStyle/>
          <a:p>
            <a:r>
              <a:rPr lang="en-US" dirty="0">
                <a:solidFill>
                  <a:srgbClr val="FF0000"/>
                </a:solidFill>
              </a:rPr>
              <a:t>Valuation Models</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Tree>
    <p:extLst>
      <p:ext uri="{BB962C8B-B14F-4D97-AF65-F5344CB8AC3E}">
        <p14:creationId xmlns:p14="http://schemas.microsoft.com/office/powerpoint/2010/main" val="1083615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82056"/>
            <a:ext cx="8229600" cy="4525963"/>
          </a:xfrm>
        </p:spPr>
        <p:txBody>
          <a:bodyPr>
            <a:noAutofit/>
          </a:bodyPr>
          <a:lstStyle/>
          <a:p>
            <a:pPr>
              <a:spcBef>
                <a:spcPts val="0"/>
              </a:spcBef>
              <a:spcAft>
                <a:spcPts val="1200"/>
              </a:spcAft>
            </a:pPr>
            <a:r>
              <a:rPr lang="en-US" sz="1800" dirty="0"/>
              <a:t>Following early work by Louis </a:t>
            </a:r>
            <a:r>
              <a:rPr lang="en-US" sz="1800" dirty="0" err="1"/>
              <a:t>Bachelier</a:t>
            </a:r>
            <a:r>
              <a:rPr lang="en-US" sz="1800" dirty="0"/>
              <a:t> and later work by Robert C. Merton, Fischer Black and Myron Scholes made a major breakthrough by deriving a differential equation that must be satisfied by the price of any derivative dependent on a non-dividend-paying stock. </a:t>
            </a:r>
          </a:p>
          <a:p>
            <a:pPr>
              <a:spcBef>
                <a:spcPts val="0"/>
              </a:spcBef>
              <a:spcAft>
                <a:spcPts val="1200"/>
              </a:spcAft>
            </a:pPr>
            <a:r>
              <a:rPr lang="en-US" sz="1800" dirty="0"/>
              <a:t>By employing the technique of constructing a risk neutral portfolio that replicates the returns of holding an option, Black and Scholes produced a closed-form solution for a European option's theoretical price (discussed in next lecture)</a:t>
            </a:r>
          </a:p>
          <a:p>
            <a:pPr>
              <a:spcBef>
                <a:spcPts val="0"/>
              </a:spcBef>
              <a:spcAft>
                <a:spcPts val="1200"/>
              </a:spcAft>
            </a:pPr>
            <a:r>
              <a:rPr lang="en-US" sz="1800" dirty="0"/>
              <a:t>At the same time, the model generates hedge parameters necessary for effective risk management of option holdings. </a:t>
            </a:r>
          </a:p>
          <a:p>
            <a:pPr>
              <a:spcBef>
                <a:spcPts val="0"/>
              </a:spcBef>
              <a:spcAft>
                <a:spcPts val="1200"/>
              </a:spcAft>
            </a:pPr>
            <a:r>
              <a:rPr lang="en-US" sz="1800" dirty="0"/>
              <a:t>The ideas behind the Black–Scholes model were ground-breaking and eventually led to Scholes and Merton receiving the Nobel Prize in Economics</a:t>
            </a:r>
          </a:p>
          <a:p>
            <a:pPr>
              <a:spcBef>
                <a:spcPts val="0"/>
              </a:spcBef>
              <a:spcAft>
                <a:spcPts val="1200"/>
              </a:spcAft>
            </a:pPr>
            <a:r>
              <a:rPr lang="en-US" sz="1800" dirty="0"/>
              <a:t>The application of the model in actual options trading is clumsy because of the assumptions of continuous trading, constant volatility, and a constant interest rate. </a:t>
            </a:r>
          </a:p>
          <a:p>
            <a:pPr>
              <a:spcBef>
                <a:spcPts val="0"/>
              </a:spcBef>
              <a:spcAft>
                <a:spcPts val="1200"/>
              </a:spcAft>
            </a:pPr>
            <a:endParaRPr lang="en-US" sz="1800" dirty="0"/>
          </a:p>
        </p:txBody>
      </p:sp>
      <p:sp>
        <p:nvSpPr>
          <p:cNvPr id="7" name="Title 1"/>
          <p:cNvSpPr>
            <a:spLocks noGrp="1"/>
          </p:cNvSpPr>
          <p:nvPr>
            <p:ph type="title"/>
          </p:nvPr>
        </p:nvSpPr>
        <p:spPr/>
        <p:txBody>
          <a:bodyPr>
            <a:normAutofit fontScale="90000"/>
          </a:bodyPr>
          <a:lstStyle/>
          <a:p>
            <a:r>
              <a:rPr lang="en-US" dirty="0">
                <a:solidFill>
                  <a:srgbClr val="FF0000"/>
                </a:solidFill>
              </a:rPr>
              <a:t>Valuation Models: Black-Scholes</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Tree>
    <p:extLst>
      <p:ext uri="{BB962C8B-B14F-4D97-AF65-F5344CB8AC3E}">
        <p14:creationId xmlns:p14="http://schemas.microsoft.com/office/powerpoint/2010/main" val="398090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Options: Basics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p>
        </p:txBody>
      </p:sp>
      <p:sp>
        <p:nvSpPr>
          <p:cNvPr id="3" name="Content Placeholder 2"/>
          <p:cNvSpPr>
            <a:spLocks noGrp="1"/>
          </p:cNvSpPr>
          <p:nvPr>
            <p:ph idx="1"/>
          </p:nvPr>
        </p:nvSpPr>
        <p:spPr/>
        <p:txBody>
          <a:bodyPr>
            <a:noAutofit/>
          </a:bodyPr>
          <a:lstStyle/>
          <a:p>
            <a:pPr>
              <a:spcBef>
                <a:spcPts val="0"/>
              </a:spcBef>
              <a:spcAft>
                <a:spcPts val="1200"/>
              </a:spcAft>
            </a:pPr>
            <a:r>
              <a:rPr lang="en-US" sz="2000" dirty="0"/>
              <a:t>In finance, an option is a contract which gives the buyer (the owner or holder of the option) the right, but not the obligation, to buy or sell an underlying asset or instrument at a specified strike price on a specified date, depending on the form of the option. </a:t>
            </a:r>
          </a:p>
          <a:p>
            <a:pPr>
              <a:spcBef>
                <a:spcPts val="0"/>
              </a:spcBef>
              <a:spcAft>
                <a:spcPts val="1200"/>
              </a:spcAft>
            </a:pPr>
            <a:r>
              <a:rPr lang="en-US" sz="2000" dirty="0"/>
              <a:t>The strike price may be set by reference to the spot price (market price) of the underlying security or commodity on the day an option is taken out, or it may be fixed at a discount or at a premium. </a:t>
            </a:r>
          </a:p>
          <a:p>
            <a:pPr>
              <a:spcBef>
                <a:spcPts val="0"/>
              </a:spcBef>
              <a:spcAft>
                <a:spcPts val="1200"/>
              </a:spcAft>
            </a:pPr>
            <a:r>
              <a:rPr lang="en-US" sz="2000" dirty="0"/>
              <a:t>The seller has the corresponding obligation to fulfill the transaction – to sell or buy – if the buyer (owner) "exercises" the option.</a:t>
            </a:r>
          </a:p>
          <a:p>
            <a:pPr>
              <a:spcBef>
                <a:spcPts val="0"/>
              </a:spcBef>
              <a:spcAft>
                <a:spcPts val="1200"/>
              </a:spcAft>
            </a:pPr>
            <a:endParaRPr lang="en-US" sz="2000" dirty="0"/>
          </a:p>
        </p:txBody>
      </p:sp>
    </p:spTree>
    <p:extLst>
      <p:ext uri="{BB962C8B-B14F-4D97-AF65-F5344CB8AC3E}">
        <p14:creationId xmlns:p14="http://schemas.microsoft.com/office/powerpoint/2010/main" val="1018907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Shot 2017-02-07 at 2.57.38 PM.png">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t="16805"/>
          <a:stretch/>
        </p:blipFill>
        <p:spPr>
          <a:xfrm>
            <a:off x="136975" y="1120690"/>
            <a:ext cx="8695749" cy="5463365"/>
          </a:xfrm>
          <a:prstGeom prst="rect">
            <a:avLst/>
          </a:prstGeom>
        </p:spPr>
      </p:pic>
      <p:sp>
        <p:nvSpPr>
          <p:cNvPr id="10" name="TextBox 9"/>
          <p:cNvSpPr txBox="1"/>
          <p:nvPr/>
        </p:nvSpPr>
        <p:spPr>
          <a:xfrm>
            <a:off x="311286" y="112069"/>
            <a:ext cx="8255280" cy="1231106"/>
          </a:xfrm>
          <a:prstGeom prst="rect">
            <a:avLst/>
          </a:prstGeom>
          <a:noFill/>
        </p:spPr>
        <p:txBody>
          <a:bodyPr wrap="square" rtlCol="0">
            <a:spAutoFit/>
          </a:bodyPr>
          <a:lstStyle/>
          <a:p>
            <a:pPr algn="ctr"/>
            <a:r>
              <a:rPr lang="en-US" sz="4000" dirty="0">
                <a:solidFill>
                  <a:srgbClr val="FF0000"/>
                </a:solidFill>
                <a:latin typeface="Calibri"/>
              </a:rPr>
              <a:t>Black-Scholes Calculator</a:t>
            </a:r>
          </a:p>
          <a:p>
            <a:pPr algn="ctr"/>
            <a:r>
              <a:rPr lang="en-US" sz="1600" dirty="0">
                <a:solidFill>
                  <a:srgbClr val="0000FF"/>
                </a:solidFill>
                <a:latin typeface="Calibri"/>
              </a:rPr>
              <a:t>http://</a:t>
            </a:r>
            <a:r>
              <a:rPr lang="en-US" sz="1600" dirty="0" err="1">
                <a:solidFill>
                  <a:srgbClr val="0000FF"/>
                </a:solidFill>
                <a:latin typeface="Calibri"/>
              </a:rPr>
              <a:t>www.fintools.com</a:t>
            </a:r>
            <a:r>
              <a:rPr lang="en-US" sz="1600" dirty="0">
                <a:solidFill>
                  <a:srgbClr val="0000FF"/>
                </a:solidFill>
                <a:latin typeface="Calibri"/>
              </a:rPr>
              <a:t>/resources/online-calculators/options-</a:t>
            </a:r>
            <a:r>
              <a:rPr lang="en-US" sz="1600" dirty="0" err="1">
                <a:solidFill>
                  <a:srgbClr val="0000FF"/>
                </a:solidFill>
                <a:latin typeface="Calibri"/>
              </a:rPr>
              <a:t>calcs</a:t>
            </a:r>
            <a:r>
              <a:rPr lang="en-US" sz="1600" dirty="0">
                <a:solidFill>
                  <a:srgbClr val="0000FF"/>
                </a:solidFill>
                <a:latin typeface="Calibri"/>
              </a:rPr>
              <a:t>/options-calculator/</a:t>
            </a:r>
          </a:p>
          <a:p>
            <a:pPr algn="ctr"/>
            <a:endParaRPr lang="en-US" dirty="0">
              <a:solidFill>
                <a:prstClr val="black"/>
              </a:solidFill>
              <a:latin typeface="Calibri"/>
            </a:endParaRPr>
          </a:p>
        </p:txBody>
      </p:sp>
      <p:sp>
        <p:nvSpPr>
          <p:cNvPr id="2" name="TextBox 1">
            <a:extLst>
              <a:ext uri="{FF2B5EF4-FFF2-40B4-BE49-F238E27FC236}">
                <a16:creationId xmlns:a16="http://schemas.microsoft.com/office/drawing/2014/main" id="{AD777233-872F-414A-8F83-832891E20CDA}"/>
              </a:ext>
            </a:extLst>
          </p:cNvPr>
          <p:cNvSpPr txBox="1"/>
          <p:nvPr/>
        </p:nvSpPr>
        <p:spPr>
          <a:xfrm>
            <a:off x="6696891" y="6287589"/>
            <a:ext cx="1741715" cy="276999"/>
          </a:xfrm>
          <a:prstGeom prst="rect">
            <a:avLst/>
          </a:prstGeom>
          <a:noFill/>
        </p:spPr>
        <p:txBody>
          <a:bodyPr wrap="square" rtlCol="0">
            <a:spAutoFit/>
          </a:bodyPr>
          <a:lstStyle/>
          <a:p>
            <a:pPr algn="ctr"/>
            <a:r>
              <a:rPr lang="en-US" sz="1200" dirty="0" err="1"/>
              <a:t>Fincalc</a:t>
            </a:r>
            <a:r>
              <a:rPr lang="en-US" sz="1200" dirty="0"/>
              <a:t> login in files</a:t>
            </a:r>
          </a:p>
        </p:txBody>
      </p:sp>
    </p:spTree>
    <p:extLst>
      <p:ext uri="{BB962C8B-B14F-4D97-AF65-F5344CB8AC3E}">
        <p14:creationId xmlns:p14="http://schemas.microsoft.com/office/powerpoint/2010/main" val="651033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a:spcBef>
                <a:spcPts val="0"/>
              </a:spcBef>
              <a:spcAft>
                <a:spcPts val="1200"/>
              </a:spcAft>
            </a:pPr>
            <a:r>
              <a:rPr lang="en-US" sz="2000" dirty="0"/>
              <a:t>Since the market crash of 1987, it has been observed that market implied volatility for options of lower strike prices are typically higher than for higher strike prices</a:t>
            </a:r>
          </a:p>
          <a:p>
            <a:pPr>
              <a:spcBef>
                <a:spcPts val="0"/>
              </a:spcBef>
              <a:spcAft>
                <a:spcPts val="1200"/>
              </a:spcAft>
            </a:pPr>
            <a:r>
              <a:rPr lang="en-US" sz="2000" dirty="0"/>
              <a:t>This suggests that volatility is stochastic, varying both for time and for the price level of the underlying security. (ARCH and GARCH models)</a:t>
            </a:r>
          </a:p>
          <a:p>
            <a:pPr>
              <a:spcBef>
                <a:spcPts val="0"/>
              </a:spcBef>
              <a:spcAft>
                <a:spcPts val="1200"/>
              </a:spcAft>
            </a:pPr>
            <a:r>
              <a:rPr lang="en-US" sz="2000" dirty="0"/>
              <a:t>Stochastic volatility models have been developed including one developed by S.L. </a:t>
            </a:r>
            <a:r>
              <a:rPr lang="en-US" sz="2000" dirty="0" err="1"/>
              <a:t>Heston</a:t>
            </a:r>
            <a:r>
              <a:rPr lang="en-US" sz="2000" dirty="0"/>
              <a:t>.</a:t>
            </a:r>
          </a:p>
          <a:p>
            <a:pPr>
              <a:spcBef>
                <a:spcPts val="0"/>
              </a:spcBef>
              <a:spcAft>
                <a:spcPts val="1200"/>
              </a:spcAft>
            </a:pPr>
            <a:r>
              <a:rPr lang="en-US" sz="2000" dirty="0"/>
              <a:t>One principal advantage of the </a:t>
            </a:r>
            <a:r>
              <a:rPr lang="en-US" sz="2000" dirty="0" err="1"/>
              <a:t>Heston</a:t>
            </a:r>
            <a:r>
              <a:rPr lang="en-US" sz="2000" dirty="0"/>
              <a:t> model is that it can be solved in closed-form, while other stochastic volatility models require complex numerical methods.</a:t>
            </a:r>
          </a:p>
          <a:p>
            <a:pPr>
              <a:spcBef>
                <a:spcPts val="0"/>
              </a:spcBef>
              <a:spcAft>
                <a:spcPts val="1200"/>
              </a:spcAft>
            </a:pPr>
            <a:endParaRPr lang="en-US" sz="2000" dirty="0"/>
          </a:p>
        </p:txBody>
      </p:sp>
      <p:sp>
        <p:nvSpPr>
          <p:cNvPr id="7" name="Title 1"/>
          <p:cNvSpPr>
            <a:spLocks noGrp="1"/>
          </p:cNvSpPr>
          <p:nvPr>
            <p:ph type="title"/>
          </p:nvPr>
        </p:nvSpPr>
        <p:spPr/>
        <p:txBody>
          <a:bodyPr>
            <a:normAutofit fontScale="90000"/>
          </a:bodyPr>
          <a:lstStyle/>
          <a:p>
            <a:r>
              <a:rPr lang="en-US" dirty="0">
                <a:solidFill>
                  <a:srgbClr val="FF0000"/>
                </a:solidFill>
              </a:rPr>
              <a:t>Valuation Models: Stochastic Volatility</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Tree>
    <p:extLst>
      <p:ext uri="{BB962C8B-B14F-4D97-AF65-F5344CB8AC3E}">
        <p14:creationId xmlns:p14="http://schemas.microsoft.com/office/powerpoint/2010/main" val="2631638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a:t>This model starts with a binomial tree of discrete future possible underlying stock prices. </a:t>
            </a:r>
          </a:p>
          <a:p>
            <a:r>
              <a:rPr lang="en-US" sz="1800" dirty="0"/>
              <a:t>Then it models the dynamics of the option's theoretical value for discrete time intervals over the option's life. </a:t>
            </a:r>
          </a:p>
          <a:p>
            <a:r>
              <a:rPr lang="en-US" sz="1800" dirty="0"/>
              <a:t>By constructing a riskless portfolio of an option and stock (as in the Black–Scholes model) a simple formula can be used to find the option price at each node in the tree. </a:t>
            </a:r>
          </a:p>
          <a:p>
            <a:r>
              <a:rPr lang="en-US" sz="1800" dirty="0"/>
              <a:t>This value can approximate the theoretical value produced by Black Scholes, to the desired degree of precision. </a:t>
            </a:r>
          </a:p>
          <a:p>
            <a:r>
              <a:rPr lang="en-US" sz="1800" dirty="0"/>
              <a:t>However, the binomial model is considered more accurate than Black–Scholes because it is more flexible; e.g., discrete future dividend payments can be modeled correctly at the proper forward time steps, and American options can be modeled as well as European ones. </a:t>
            </a:r>
          </a:p>
          <a:p>
            <a:r>
              <a:rPr lang="en-US" sz="1800" dirty="0"/>
              <a:t>Binomial models are widely used by professional option traders</a:t>
            </a:r>
          </a:p>
          <a:p>
            <a:endParaRPr lang="en-US" sz="1800" dirty="0"/>
          </a:p>
        </p:txBody>
      </p:sp>
      <p:sp>
        <p:nvSpPr>
          <p:cNvPr id="4" name="Title 1"/>
          <p:cNvSpPr>
            <a:spLocks noGrp="1"/>
          </p:cNvSpPr>
          <p:nvPr>
            <p:ph type="title"/>
          </p:nvPr>
        </p:nvSpPr>
        <p:spPr/>
        <p:txBody>
          <a:bodyPr>
            <a:normAutofit fontScale="90000"/>
          </a:bodyPr>
          <a:lstStyle/>
          <a:p>
            <a:r>
              <a:rPr lang="en-US" dirty="0">
                <a:solidFill>
                  <a:srgbClr val="FF0000"/>
                </a:solidFill>
              </a:rPr>
              <a:t>Valuation Models: Binomial Tree</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Tree>
    <p:extLst>
      <p:ext uri="{BB962C8B-B14F-4D97-AF65-F5344CB8AC3E}">
        <p14:creationId xmlns:p14="http://schemas.microsoft.com/office/powerpoint/2010/main" val="3103385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spcAft>
                <a:spcPts val="1200"/>
              </a:spcAft>
            </a:pPr>
            <a:r>
              <a:rPr lang="en-US" sz="1800" dirty="0"/>
              <a:t>For many classes of options, traditional valuation techniques are intractable because of the complexity of the instrument. </a:t>
            </a:r>
          </a:p>
          <a:p>
            <a:pPr>
              <a:spcBef>
                <a:spcPts val="0"/>
              </a:spcBef>
              <a:spcAft>
                <a:spcPts val="1200"/>
              </a:spcAft>
            </a:pPr>
            <a:r>
              <a:rPr lang="en-US" sz="1800" dirty="0"/>
              <a:t>In these cases, a Monte Carlo approach may often be useful. </a:t>
            </a:r>
          </a:p>
          <a:p>
            <a:pPr>
              <a:spcBef>
                <a:spcPts val="0"/>
              </a:spcBef>
              <a:spcAft>
                <a:spcPts val="1200"/>
              </a:spcAft>
            </a:pPr>
            <a:r>
              <a:rPr lang="en-US" sz="1800" dirty="0"/>
              <a:t>Rather than attempt to solve the differential equations of motion that describe the option's value in relation to the underlying security's price, a Monte Carlo model uses simulation to generate random price paths of the underlying asset, each of which results in a payoff for the option. </a:t>
            </a:r>
          </a:p>
          <a:p>
            <a:pPr>
              <a:spcBef>
                <a:spcPts val="0"/>
              </a:spcBef>
              <a:spcAft>
                <a:spcPts val="1200"/>
              </a:spcAft>
            </a:pPr>
            <a:r>
              <a:rPr lang="en-US" sz="1800" dirty="0"/>
              <a:t>The average of these payoffs can be discounted to yield an expectation value for the option.</a:t>
            </a:r>
          </a:p>
          <a:p>
            <a:pPr>
              <a:spcBef>
                <a:spcPts val="0"/>
              </a:spcBef>
              <a:spcAft>
                <a:spcPts val="1200"/>
              </a:spcAft>
            </a:pPr>
            <a:r>
              <a:rPr lang="en-US" sz="1800" dirty="0"/>
              <a:t>Note though, that despite its flexibility, using simulation for American styled options is somewhat more complex than for lattice based models.</a:t>
            </a:r>
          </a:p>
          <a:p>
            <a:pPr>
              <a:spcBef>
                <a:spcPts val="0"/>
              </a:spcBef>
              <a:spcAft>
                <a:spcPts val="1200"/>
              </a:spcAft>
            </a:pPr>
            <a:endParaRPr lang="en-US" sz="1800" dirty="0"/>
          </a:p>
        </p:txBody>
      </p:sp>
      <p:sp>
        <p:nvSpPr>
          <p:cNvPr id="4" name="Title 1"/>
          <p:cNvSpPr>
            <a:spLocks noGrp="1"/>
          </p:cNvSpPr>
          <p:nvPr>
            <p:ph type="title"/>
          </p:nvPr>
        </p:nvSpPr>
        <p:spPr/>
        <p:txBody>
          <a:bodyPr>
            <a:normAutofit fontScale="90000"/>
          </a:bodyPr>
          <a:lstStyle/>
          <a:p>
            <a:r>
              <a:rPr lang="en-US" dirty="0">
                <a:solidFill>
                  <a:srgbClr val="FF0000"/>
                </a:solidFill>
              </a:rPr>
              <a:t>Valuation Models: Monte Carlo</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Tree>
    <p:extLst>
      <p:ext uri="{BB962C8B-B14F-4D97-AF65-F5344CB8AC3E}">
        <p14:creationId xmlns:p14="http://schemas.microsoft.com/office/powerpoint/2010/main" val="2209347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spcAft>
                <a:spcPts val="1200"/>
              </a:spcAft>
            </a:pPr>
            <a:r>
              <a:rPr lang="en-US" sz="1800" dirty="0"/>
              <a:t>The equations used to model the option are often expressed as partial differential equations (see for example Black–Scholes equation). </a:t>
            </a:r>
          </a:p>
          <a:p>
            <a:pPr>
              <a:spcBef>
                <a:spcPts val="0"/>
              </a:spcBef>
              <a:spcAft>
                <a:spcPts val="1200"/>
              </a:spcAft>
            </a:pPr>
            <a:r>
              <a:rPr lang="en-US" sz="1800" dirty="0"/>
              <a:t>Once expressed in this form, a finite difference model can be derived, and the valuation obtained. </a:t>
            </a:r>
          </a:p>
          <a:p>
            <a:pPr>
              <a:spcBef>
                <a:spcPts val="0"/>
              </a:spcBef>
              <a:spcAft>
                <a:spcPts val="1200"/>
              </a:spcAft>
            </a:pPr>
            <a:r>
              <a:rPr lang="en-US" sz="1800" dirty="0"/>
              <a:t>A number of implementations of finite difference methods exist for option valuation, including: explicit finite difference, implicit finite difference and the Crank-Nicholson method. </a:t>
            </a:r>
          </a:p>
          <a:p>
            <a:pPr>
              <a:spcBef>
                <a:spcPts val="0"/>
              </a:spcBef>
              <a:spcAft>
                <a:spcPts val="1200"/>
              </a:spcAft>
            </a:pPr>
            <a:r>
              <a:rPr lang="en-US" sz="1800" dirty="0"/>
              <a:t>A trinomial tree option pricing model can be shown to be a simplified application of the explicit finite difference method. </a:t>
            </a:r>
          </a:p>
          <a:p>
            <a:pPr>
              <a:spcBef>
                <a:spcPts val="0"/>
              </a:spcBef>
              <a:spcAft>
                <a:spcPts val="1200"/>
              </a:spcAft>
            </a:pPr>
            <a:r>
              <a:rPr lang="en-US" sz="1800" dirty="0"/>
              <a:t>Although the finite difference approach is mathematically sophisticated, it is particularly useful where changes are assumed over time in model inputs – for example dividend yield, risk free rate, or volatility, or some combination of these – that are not tractable in closed form.</a:t>
            </a:r>
          </a:p>
          <a:p>
            <a:pPr>
              <a:spcBef>
                <a:spcPts val="0"/>
              </a:spcBef>
              <a:spcAft>
                <a:spcPts val="1200"/>
              </a:spcAft>
            </a:pPr>
            <a:endParaRPr lang="en-US" sz="1800" dirty="0"/>
          </a:p>
        </p:txBody>
      </p:sp>
      <p:sp>
        <p:nvSpPr>
          <p:cNvPr id="4" name="Title 1"/>
          <p:cNvSpPr>
            <a:spLocks noGrp="1"/>
          </p:cNvSpPr>
          <p:nvPr>
            <p:ph type="title"/>
          </p:nvPr>
        </p:nvSpPr>
        <p:spPr/>
        <p:txBody>
          <a:bodyPr>
            <a:normAutofit fontScale="90000"/>
          </a:bodyPr>
          <a:lstStyle/>
          <a:p>
            <a:r>
              <a:rPr lang="en-US" dirty="0">
                <a:solidFill>
                  <a:srgbClr val="FF0000"/>
                </a:solidFill>
              </a:rPr>
              <a:t>Valuation Models: Finite Difference</a:t>
            </a:r>
            <a:br>
              <a:rPr lang="en-US" dirty="0">
                <a:solidFill>
                  <a:srgbClr val="FF0000"/>
                </a:solidFill>
              </a:rPr>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Tree>
    <p:extLst>
      <p:ext uri="{BB962C8B-B14F-4D97-AF65-F5344CB8AC3E}">
        <p14:creationId xmlns:p14="http://schemas.microsoft.com/office/powerpoint/2010/main" val="504357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000" dirty="0"/>
              <a:t>An option that conveys to the owner the right to buy at a specific price is referred to as a </a:t>
            </a:r>
            <a:r>
              <a:rPr lang="en-US" sz="2000" dirty="0">
                <a:hlinkClick r:id="rId2" tooltip="Call option"/>
              </a:rPr>
              <a:t>call</a:t>
            </a:r>
            <a:endParaRPr lang="en-US" sz="2000" dirty="0"/>
          </a:p>
          <a:p>
            <a:r>
              <a:rPr lang="en-US" sz="2000" dirty="0"/>
              <a:t>An option that conveys the right of the owner to sell at a specific price is referred to as a </a:t>
            </a:r>
            <a:r>
              <a:rPr lang="en-US" sz="2000" dirty="0">
                <a:hlinkClick r:id="rId3" tooltip="Put option"/>
              </a:rPr>
              <a:t>put</a:t>
            </a:r>
            <a:r>
              <a:rPr lang="en-US" sz="2000" dirty="0"/>
              <a:t>. </a:t>
            </a:r>
          </a:p>
          <a:p>
            <a:r>
              <a:rPr lang="en-US" sz="2000" dirty="0"/>
              <a:t>Both are commonly traded, but the call option is more frequently discussed.</a:t>
            </a:r>
          </a:p>
          <a:p>
            <a:r>
              <a:rPr lang="en-US" sz="2000" dirty="0"/>
              <a:t>The seller may grant an option to a buyer as part of another transaction, such as a share issue or as part of an employee incentive scheme, otherwise a buyer would pay a premium to the seller for the option. </a:t>
            </a:r>
          </a:p>
          <a:p>
            <a:r>
              <a:rPr lang="en-US" sz="2000" dirty="0"/>
              <a:t>A call option would normally be exercised only when the strike price is below the market value of the underlying asset at the time of purchase of the option</a:t>
            </a:r>
          </a:p>
          <a:p>
            <a:r>
              <a:rPr lang="en-US" sz="2000" dirty="0"/>
              <a:t>A put option would normally be exercised only when the strike price is above the market value at the time of purchase</a:t>
            </a:r>
          </a:p>
          <a:p>
            <a:endParaRPr lang="en-US" sz="2000" dirty="0"/>
          </a:p>
        </p:txBody>
      </p:sp>
      <p:sp>
        <p:nvSpPr>
          <p:cNvPr id="4" name="Title 1"/>
          <p:cNvSpPr>
            <a:spLocks noGrp="1"/>
          </p:cNvSpPr>
          <p:nvPr>
            <p:ph type="title"/>
          </p:nvPr>
        </p:nvSpPr>
        <p:spPr/>
        <p:txBody>
          <a:bodyPr>
            <a:normAutofit fontScale="90000"/>
          </a:bodyPr>
          <a:lstStyle/>
          <a:p>
            <a:r>
              <a:rPr lang="en-US" dirty="0">
                <a:solidFill>
                  <a:srgbClr val="FF0000"/>
                </a:solidFill>
              </a:rPr>
              <a:t>Options: Basics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p>
        </p:txBody>
      </p:sp>
    </p:spTree>
    <p:extLst>
      <p:ext uri="{BB962C8B-B14F-4D97-AF65-F5344CB8AC3E}">
        <p14:creationId xmlns:p14="http://schemas.microsoft.com/office/powerpoint/2010/main" val="136995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spcAft>
                <a:spcPts val="1200"/>
              </a:spcAft>
            </a:pPr>
            <a:r>
              <a:rPr lang="en-US" sz="2000" dirty="0"/>
              <a:t>When an option is exercised, the cost to the buyer of the asset acquired is the strike price plus the premium, if any. </a:t>
            </a:r>
          </a:p>
          <a:p>
            <a:pPr>
              <a:spcBef>
                <a:spcPts val="0"/>
              </a:spcBef>
              <a:spcAft>
                <a:spcPts val="1200"/>
              </a:spcAft>
            </a:pPr>
            <a:r>
              <a:rPr lang="en-US" sz="2000" dirty="0"/>
              <a:t>When the option expiration date passes without the option being exercised, then the option expires and the buyer would forfeit the premium to the seller.</a:t>
            </a:r>
          </a:p>
          <a:p>
            <a:pPr>
              <a:spcBef>
                <a:spcPts val="0"/>
              </a:spcBef>
              <a:spcAft>
                <a:spcPts val="1200"/>
              </a:spcAft>
            </a:pPr>
            <a:r>
              <a:rPr lang="en-US" sz="2000" dirty="0"/>
              <a:t>In any case, the premium is income to the seller, and normally a capital loss to the buyer.</a:t>
            </a:r>
          </a:p>
          <a:p>
            <a:pPr>
              <a:spcBef>
                <a:spcPts val="0"/>
              </a:spcBef>
              <a:spcAft>
                <a:spcPts val="1200"/>
              </a:spcAft>
            </a:pPr>
            <a:r>
              <a:rPr lang="en-US" sz="2000" dirty="0"/>
              <a:t>The owner of an option may sell the option to a third party in a secondary market, in either an over-the-counter transaction or on an options exchange, depending on the option</a:t>
            </a:r>
          </a:p>
          <a:p>
            <a:pPr>
              <a:spcBef>
                <a:spcPts val="0"/>
              </a:spcBef>
              <a:spcAft>
                <a:spcPts val="1200"/>
              </a:spcAft>
            </a:pPr>
            <a:r>
              <a:rPr lang="en-US" sz="2000" dirty="0"/>
              <a:t>In general, the pricing mechanism for options implies that only a fraction about 1/e of the options is ever exercised</a:t>
            </a:r>
          </a:p>
          <a:p>
            <a:pPr>
              <a:spcBef>
                <a:spcPts val="0"/>
              </a:spcBef>
              <a:spcAft>
                <a:spcPts val="1200"/>
              </a:spcAft>
            </a:pPr>
            <a:endParaRPr lang="en-US" sz="2000" dirty="0"/>
          </a:p>
        </p:txBody>
      </p:sp>
      <p:sp>
        <p:nvSpPr>
          <p:cNvPr id="4" name="Title 1"/>
          <p:cNvSpPr>
            <a:spLocks noGrp="1"/>
          </p:cNvSpPr>
          <p:nvPr>
            <p:ph type="title"/>
          </p:nvPr>
        </p:nvSpPr>
        <p:spPr/>
        <p:txBody>
          <a:bodyPr>
            <a:normAutofit fontScale="90000"/>
          </a:bodyPr>
          <a:lstStyle/>
          <a:p>
            <a:r>
              <a:rPr lang="en-US" dirty="0">
                <a:solidFill>
                  <a:srgbClr val="FF0000"/>
                </a:solidFill>
              </a:rPr>
              <a:t>Options: Basics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p>
        </p:txBody>
      </p:sp>
    </p:spTree>
    <p:extLst>
      <p:ext uri="{BB962C8B-B14F-4D97-AF65-F5344CB8AC3E}">
        <p14:creationId xmlns:p14="http://schemas.microsoft.com/office/powerpoint/2010/main" val="136970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t>The market price of an American-style option normally closely follows that of the underlying stock, being the difference between the market price of the stock and the strike price of the option. </a:t>
            </a:r>
          </a:p>
          <a:p>
            <a:r>
              <a:rPr lang="en-US" sz="2000" dirty="0"/>
              <a:t>The actual market price of the option may vary depending on a number of factors, such as:</a:t>
            </a:r>
          </a:p>
          <a:p>
            <a:pPr lvl="1"/>
            <a:r>
              <a:rPr lang="en-US" sz="1600" dirty="0">
                <a:solidFill>
                  <a:srgbClr val="041CFF"/>
                </a:solidFill>
              </a:rPr>
              <a:t>A significant option holder may need to sell the option as the expiry date is approaching and does not have the financial resources to exercise the option, or</a:t>
            </a:r>
          </a:p>
          <a:p>
            <a:pPr lvl="1"/>
            <a:r>
              <a:rPr lang="en-US" sz="1600" dirty="0">
                <a:solidFill>
                  <a:srgbClr val="041CFF"/>
                </a:solidFill>
              </a:rPr>
              <a:t>A buyer in the market is trying to amass a large option holding. </a:t>
            </a:r>
          </a:p>
          <a:p>
            <a:r>
              <a:rPr lang="en-US" sz="2000" dirty="0"/>
              <a:t>The ownership of an option does not generally entitle the holder to any rights associated with the underlying asset, such as voting rights or any income from the underlying asset, such as a dividend.</a:t>
            </a:r>
          </a:p>
          <a:p>
            <a:endParaRPr lang="en-US" sz="2000" dirty="0"/>
          </a:p>
        </p:txBody>
      </p:sp>
      <p:sp>
        <p:nvSpPr>
          <p:cNvPr id="4" name="Title 1"/>
          <p:cNvSpPr>
            <a:spLocks noGrp="1"/>
          </p:cNvSpPr>
          <p:nvPr>
            <p:ph type="title"/>
          </p:nvPr>
        </p:nvSpPr>
        <p:spPr/>
        <p:txBody>
          <a:bodyPr>
            <a:normAutofit fontScale="90000"/>
          </a:bodyPr>
          <a:lstStyle/>
          <a:p>
            <a:r>
              <a:rPr lang="en-US" dirty="0">
                <a:solidFill>
                  <a:srgbClr val="FF0000"/>
                </a:solidFill>
              </a:rPr>
              <a:t>Options: Basics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p>
        </p:txBody>
      </p:sp>
    </p:spTree>
    <p:extLst>
      <p:ext uri="{BB962C8B-B14F-4D97-AF65-F5344CB8AC3E}">
        <p14:creationId xmlns:p14="http://schemas.microsoft.com/office/powerpoint/2010/main" val="62343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429" y="1600200"/>
            <a:ext cx="8726853" cy="4525963"/>
          </a:xfrm>
        </p:spPr>
        <p:txBody>
          <a:bodyPr>
            <a:noAutofit/>
          </a:bodyPr>
          <a:lstStyle/>
          <a:p>
            <a:r>
              <a:rPr lang="en-US" sz="1600" dirty="0"/>
              <a:t>In the </a:t>
            </a:r>
            <a:r>
              <a:rPr lang="en-US" sz="1600" dirty="0">
                <a:solidFill>
                  <a:srgbClr val="041CFF"/>
                </a:solidFill>
              </a:rPr>
              <a:t>real estate market</a:t>
            </a:r>
            <a:r>
              <a:rPr lang="en-US" sz="1600" dirty="0"/>
              <a:t>, call options have long been used to assemble large parcels of land from separate owners</a:t>
            </a:r>
          </a:p>
          <a:p>
            <a:r>
              <a:rPr lang="en-US" sz="1600" dirty="0"/>
              <a:t>As an example, a developer pays for the right to buy several adjacent plots, but is not obligated to buy these plots and might not unless he can buy all the plots in the entire parcel. </a:t>
            </a:r>
          </a:p>
          <a:p>
            <a:r>
              <a:rPr lang="en-US" sz="1600" dirty="0">
                <a:solidFill>
                  <a:srgbClr val="041CFF"/>
                </a:solidFill>
              </a:rPr>
              <a:t>Film or theatrical producers </a:t>
            </a:r>
            <a:r>
              <a:rPr lang="en-US" sz="1600" dirty="0"/>
              <a:t>often buy the right — but not the obligation — to dramatize a specific book or script.</a:t>
            </a:r>
          </a:p>
          <a:p>
            <a:r>
              <a:rPr lang="en-US" sz="1600" dirty="0">
                <a:solidFill>
                  <a:srgbClr val="041CFF"/>
                </a:solidFill>
              </a:rPr>
              <a:t>Lines of credit </a:t>
            </a:r>
            <a:r>
              <a:rPr lang="en-US" sz="1600" dirty="0"/>
              <a:t>give the potential borrower the right — but not the obligation — to borrow within a specified time period.</a:t>
            </a:r>
          </a:p>
          <a:p>
            <a:r>
              <a:rPr lang="en-US" sz="1600" dirty="0"/>
              <a:t>Many choices, or embedded options, have traditionally been included in </a:t>
            </a:r>
            <a:r>
              <a:rPr lang="en-US" sz="1600" dirty="0">
                <a:solidFill>
                  <a:srgbClr val="041CFF"/>
                </a:solidFill>
              </a:rPr>
              <a:t>bond contracts</a:t>
            </a:r>
            <a:r>
              <a:rPr lang="en-US" sz="1600" dirty="0"/>
              <a:t>. </a:t>
            </a:r>
          </a:p>
          <a:p>
            <a:r>
              <a:rPr lang="en-US" sz="1600" dirty="0"/>
              <a:t>For example, many bonds are </a:t>
            </a:r>
            <a:r>
              <a:rPr lang="en-US" sz="1600" dirty="0">
                <a:solidFill>
                  <a:srgbClr val="041CFF"/>
                </a:solidFill>
              </a:rPr>
              <a:t>convertible into common stock </a:t>
            </a:r>
            <a:r>
              <a:rPr lang="en-US" sz="1600" dirty="0"/>
              <a:t>at the buyer's option, or may be called (bought back) at specified prices at the issuer's option. </a:t>
            </a:r>
          </a:p>
          <a:p>
            <a:r>
              <a:rPr lang="en-US" sz="1600" dirty="0">
                <a:solidFill>
                  <a:srgbClr val="041CFF"/>
                </a:solidFill>
              </a:rPr>
              <a:t>Mortgage borrowers </a:t>
            </a:r>
            <a:r>
              <a:rPr lang="en-US" sz="1600" dirty="0"/>
              <a:t>have long had the option to repay the loan early, which corresponds to a callable bond option.</a:t>
            </a:r>
          </a:p>
          <a:p>
            <a:endParaRPr lang="en-US" sz="1600" dirty="0"/>
          </a:p>
        </p:txBody>
      </p:sp>
      <p:sp>
        <p:nvSpPr>
          <p:cNvPr id="4" name="Title 1"/>
          <p:cNvSpPr>
            <a:spLocks noGrp="1"/>
          </p:cNvSpPr>
          <p:nvPr>
            <p:ph type="title"/>
          </p:nvPr>
        </p:nvSpPr>
        <p:spPr/>
        <p:txBody>
          <a:bodyPr>
            <a:normAutofit fontScale="90000"/>
          </a:bodyPr>
          <a:lstStyle/>
          <a:p>
            <a:r>
              <a:rPr lang="en-US" dirty="0">
                <a:solidFill>
                  <a:srgbClr val="FF0000"/>
                </a:solidFill>
              </a:rPr>
              <a:t>Options: Basics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p>
        </p:txBody>
      </p:sp>
    </p:spTree>
    <p:extLst>
      <p:ext uri="{BB962C8B-B14F-4D97-AF65-F5344CB8AC3E}">
        <p14:creationId xmlns:p14="http://schemas.microsoft.com/office/powerpoint/2010/main" val="157807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0"/>
              </a:spcBef>
              <a:spcAft>
                <a:spcPts val="1200"/>
              </a:spcAft>
            </a:pPr>
            <a:r>
              <a:rPr lang="en-US" sz="2000" dirty="0"/>
              <a:t>Options contracts have been known for decades. The </a:t>
            </a:r>
            <a:r>
              <a:rPr lang="en-US" sz="2000" dirty="0">
                <a:solidFill>
                  <a:srgbClr val="041CFF"/>
                </a:solidFill>
              </a:rPr>
              <a:t>Chicago Board Options Exchange (CBOE)</a:t>
            </a:r>
            <a:r>
              <a:rPr lang="en-US" sz="2000" dirty="0"/>
              <a:t> was established in 1973, which set up a regime using standardized forms and terms and trade through a guaranteed clearing house. </a:t>
            </a:r>
          </a:p>
          <a:p>
            <a:pPr>
              <a:spcBef>
                <a:spcPts val="0"/>
              </a:spcBef>
              <a:spcAft>
                <a:spcPts val="1200"/>
              </a:spcAft>
            </a:pPr>
            <a:r>
              <a:rPr lang="en-US" sz="2000" dirty="0"/>
              <a:t>Trading activity and academic interest has increased since then.</a:t>
            </a:r>
          </a:p>
          <a:p>
            <a:pPr>
              <a:spcBef>
                <a:spcPts val="0"/>
              </a:spcBef>
              <a:spcAft>
                <a:spcPts val="1200"/>
              </a:spcAft>
            </a:pPr>
            <a:r>
              <a:rPr lang="en-US" sz="2000" dirty="0"/>
              <a:t>Today, many options are created in a standardized form and traded through clearing houses on regulated options exchanges</a:t>
            </a:r>
          </a:p>
          <a:p>
            <a:pPr>
              <a:spcBef>
                <a:spcPts val="0"/>
              </a:spcBef>
              <a:spcAft>
                <a:spcPts val="1200"/>
              </a:spcAft>
            </a:pPr>
            <a:r>
              <a:rPr lang="en-US" sz="2000" dirty="0"/>
              <a:t>Other over-the-counter options are written as bilateral, customized contracts between a single buyer and seller, one or both of which may be a dealer or market-maker. </a:t>
            </a:r>
          </a:p>
          <a:p>
            <a:pPr>
              <a:spcBef>
                <a:spcPts val="0"/>
              </a:spcBef>
              <a:spcAft>
                <a:spcPts val="1200"/>
              </a:spcAft>
            </a:pPr>
            <a:endParaRPr lang="en-US" sz="2400" dirty="0"/>
          </a:p>
        </p:txBody>
      </p:sp>
      <p:sp>
        <p:nvSpPr>
          <p:cNvPr id="4" name="Title 1"/>
          <p:cNvSpPr>
            <a:spLocks noGrp="1"/>
          </p:cNvSpPr>
          <p:nvPr>
            <p:ph type="title"/>
          </p:nvPr>
        </p:nvSpPr>
        <p:spPr/>
        <p:txBody>
          <a:bodyPr>
            <a:normAutofit fontScale="90000"/>
          </a:bodyPr>
          <a:lstStyle/>
          <a:p>
            <a:r>
              <a:rPr lang="en-US" dirty="0">
                <a:solidFill>
                  <a:srgbClr val="FF0000"/>
                </a:solidFill>
              </a:rPr>
              <a:t>Options: Basics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p>
        </p:txBody>
      </p:sp>
    </p:spTree>
    <p:extLst>
      <p:ext uri="{BB962C8B-B14F-4D97-AF65-F5344CB8AC3E}">
        <p14:creationId xmlns:p14="http://schemas.microsoft.com/office/powerpoint/2010/main" val="29507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90"/>
            <a:ext cx="8229600" cy="1143000"/>
          </a:xfrm>
        </p:spPr>
        <p:txBody>
          <a:bodyPr>
            <a:normAutofit fontScale="90000"/>
          </a:bodyPr>
          <a:lstStyle/>
          <a:p>
            <a:r>
              <a:rPr lang="en-US" dirty="0">
                <a:solidFill>
                  <a:srgbClr val="FF0000"/>
                </a:solidFill>
              </a:rPr>
              <a:t>Option Styles</a:t>
            </a:r>
            <a:br>
              <a:rPr lang="en-US" dirty="0"/>
            </a:br>
            <a:r>
              <a:rPr lang="en-US" sz="2700" dirty="0">
                <a:solidFill>
                  <a:srgbClr val="0000FF"/>
                </a:solidFill>
              </a:rPr>
              <a:t>https://</a:t>
            </a:r>
            <a:r>
              <a:rPr lang="en-US" sz="2700" dirty="0" err="1">
                <a:solidFill>
                  <a:srgbClr val="0000FF"/>
                </a:solidFill>
              </a:rPr>
              <a:t>en.wikipedia.org</a:t>
            </a:r>
            <a:r>
              <a:rPr lang="en-US" sz="2700" dirty="0">
                <a:solidFill>
                  <a:srgbClr val="0000FF"/>
                </a:solidFill>
              </a:rPr>
              <a:t>/wiki/Option_(finance)</a:t>
            </a:r>
            <a:endParaRPr lang="en-US" dirty="0"/>
          </a:p>
        </p:txBody>
      </p:sp>
      <p:sp>
        <p:nvSpPr>
          <p:cNvPr id="3" name="Content Placeholder 2"/>
          <p:cNvSpPr>
            <a:spLocks noGrp="1"/>
          </p:cNvSpPr>
          <p:nvPr>
            <p:ph idx="1"/>
          </p:nvPr>
        </p:nvSpPr>
        <p:spPr>
          <a:xfrm>
            <a:off x="177195" y="1363912"/>
            <a:ext cx="8726853" cy="4525963"/>
          </a:xfrm>
        </p:spPr>
        <p:txBody>
          <a:bodyPr>
            <a:noAutofit/>
          </a:bodyPr>
          <a:lstStyle/>
          <a:p>
            <a:r>
              <a:rPr lang="en-US" sz="1800" b="1" dirty="0"/>
              <a:t>American</a:t>
            </a:r>
            <a:r>
              <a:rPr lang="en-US" sz="1800" dirty="0"/>
              <a:t> option – an option that may be exercised on any trading day on or before expiration.</a:t>
            </a:r>
          </a:p>
          <a:p>
            <a:r>
              <a:rPr lang="en-US" sz="1800" b="1" dirty="0"/>
              <a:t>European</a:t>
            </a:r>
            <a:r>
              <a:rPr lang="en-US" sz="1800" dirty="0"/>
              <a:t> option – an option that may only be exercised on expiry.</a:t>
            </a:r>
          </a:p>
          <a:p>
            <a:r>
              <a:rPr lang="en-US" sz="1800" dirty="0"/>
              <a:t>These are often described as </a:t>
            </a:r>
            <a:r>
              <a:rPr lang="en-US" sz="1800" b="1" dirty="0"/>
              <a:t>vanilla</a:t>
            </a:r>
            <a:r>
              <a:rPr lang="en-US" sz="1800" dirty="0"/>
              <a:t> options. Other styles include:</a:t>
            </a:r>
          </a:p>
          <a:p>
            <a:r>
              <a:rPr lang="en-US" sz="1800" b="1" dirty="0"/>
              <a:t>Bermudan</a:t>
            </a:r>
            <a:r>
              <a:rPr lang="en-US" sz="1800" dirty="0"/>
              <a:t> option – an option that may be exercised only on specified dates on or before expiration.</a:t>
            </a:r>
          </a:p>
          <a:p>
            <a:r>
              <a:rPr lang="en-US" sz="1800" b="1" dirty="0"/>
              <a:t>Asian</a:t>
            </a:r>
            <a:r>
              <a:rPr lang="en-US" sz="1800" dirty="0"/>
              <a:t> option – an option whose payoff is determined by the average underlying price over some preset time period.</a:t>
            </a:r>
          </a:p>
          <a:p>
            <a:r>
              <a:rPr lang="en-US" sz="1800" b="1" dirty="0"/>
              <a:t>Barrier</a:t>
            </a:r>
            <a:r>
              <a:rPr lang="en-US" sz="1800" dirty="0"/>
              <a:t> option – any option with the general characteristic that the underlying security's price must pass a certain level or "barrier" before it can be exercised.</a:t>
            </a:r>
          </a:p>
          <a:p>
            <a:r>
              <a:rPr lang="en-US" sz="1800" b="1" dirty="0"/>
              <a:t>Binary</a:t>
            </a:r>
            <a:r>
              <a:rPr lang="en-US" sz="1800" dirty="0"/>
              <a:t> option – An all-or-nothing option that pays the full amount if the underlying security meets the defined condition on expiration otherwise it expires.</a:t>
            </a:r>
          </a:p>
          <a:p>
            <a:r>
              <a:rPr lang="en-US" sz="1800" b="1" dirty="0"/>
              <a:t>Exotic</a:t>
            </a:r>
            <a:r>
              <a:rPr lang="en-US" sz="1800" dirty="0"/>
              <a:t> option – any of a broad category of options that may include complex financial structures.</a:t>
            </a:r>
          </a:p>
          <a:p>
            <a:endParaRPr lang="en-US" sz="1800" dirty="0"/>
          </a:p>
        </p:txBody>
      </p:sp>
    </p:spTree>
    <p:extLst>
      <p:ext uri="{BB962C8B-B14F-4D97-AF65-F5344CB8AC3E}">
        <p14:creationId xmlns:p14="http://schemas.microsoft.com/office/powerpoint/2010/main" val="3319181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528</TotalTime>
  <Words>3915</Words>
  <Application>Microsoft Macintosh PowerPoint</Application>
  <PresentationFormat>On-screen Show (4:3)</PresentationFormat>
  <Paragraphs>221</Paragraphs>
  <Slides>34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34</vt:i4>
      </vt:variant>
    </vt:vector>
  </HeadingPairs>
  <TitlesOfParts>
    <vt:vector size="38" baseType="lpstr">
      <vt:lpstr>Arial</vt:lpstr>
      <vt:lpstr>Calibri</vt:lpstr>
      <vt:lpstr>Office Theme</vt:lpstr>
      <vt:lpstr>1_Office Theme</vt:lpstr>
      <vt:lpstr>Lecture 19</vt:lpstr>
      <vt:lpstr>Derivatives https://en.wikipedia.org/wiki/Derivative_(finance)</vt:lpstr>
      <vt:lpstr>Options: Basics https://en.wikipedia.org/wiki/Option_(finance)</vt:lpstr>
      <vt:lpstr>Options: Basics https://en.wikipedia.org/wiki/Option_(finance)</vt:lpstr>
      <vt:lpstr>Options: Basics https://en.wikipedia.org/wiki/Option_(finance)</vt:lpstr>
      <vt:lpstr>Options: Basics https://en.wikipedia.org/wiki/Option_(finance)</vt:lpstr>
      <vt:lpstr>Options: Basics https://en.wikipedia.org/wiki/Option_(finance)</vt:lpstr>
      <vt:lpstr>Options: Basics https://en.wikipedia.org/wiki/Option_(finance)</vt:lpstr>
      <vt:lpstr>Option Styles https://en.wikipedia.org/wiki/Option_(finance)</vt:lpstr>
      <vt:lpstr>Contract Specifications https://en.wikipedia.org/wiki/Option_(finance)</vt:lpstr>
      <vt:lpstr>Options Trading https://en.wikipedia.org/wiki/Option_(finance)</vt:lpstr>
      <vt:lpstr>Over the Counter Trades https://en.wikipedia.org/wiki/Option_(finance)</vt:lpstr>
      <vt:lpstr>Over the Counter Trades https://en.wikipedia.org/wiki/Option_(finance)</vt:lpstr>
      <vt:lpstr>Exchange Trading https://en.wikipedia.org/wiki/Option_(finance)</vt:lpstr>
      <vt:lpstr>SPY Options  (March 6, 2017 10:30 am)</vt:lpstr>
      <vt:lpstr>American Options: Payoff Diagram https://en.wikipedia.org/wiki/Option_(finance)</vt:lpstr>
      <vt:lpstr>Long Call (You bought the Call)  https://en.wikipedia.org/wiki/Option_(finance)</vt:lpstr>
      <vt:lpstr>Long Call (You bought the Call) https://en.wikipedia.org/wiki/Option_(finance)</vt:lpstr>
      <vt:lpstr>Long Call (You bought the Call) https://en.wikipedia.org/wiki/Option_(finance)</vt:lpstr>
      <vt:lpstr>Long Put (You bought the Put)  https://en.wikipedia.org/wiki/Option_(finance)</vt:lpstr>
      <vt:lpstr>Long Put (You bought the Put) https://en.wikipedia.org/wiki/Option_(finance)</vt:lpstr>
      <vt:lpstr>Short Call (You sold the Call) https://en.wikipedia.org/wiki/Option_(finance)</vt:lpstr>
      <vt:lpstr>Short Put (You sold the Put) https://en.wikipedia.org/wiki/Option_(finance)</vt:lpstr>
      <vt:lpstr>Option Strategies https://en.wikipedia.org/wiki/Option_(finance)</vt:lpstr>
      <vt:lpstr>Option Strategies https://en.wikipedia.org/wiki/Option_(finance)</vt:lpstr>
      <vt:lpstr>Option Strategies https://en.wikipedia.org/wiki/Option_(finance)</vt:lpstr>
      <vt:lpstr>Valuation Overview https://en.wikipedia.org/wiki/Option_(finance)</vt:lpstr>
      <vt:lpstr>Valuation Models https://en.wikipedia.org/wiki/Option_(finance)</vt:lpstr>
      <vt:lpstr>Valuation Models: Black-Scholes https://en.wikipedia.org/wiki/Option_(finance)</vt:lpstr>
      <vt:lpstr>PowerPoint Presentation</vt:lpstr>
      <vt:lpstr>Valuation Models: Stochastic Volatility https://en.wikipedia.org/wiki/Option_(finance)</vt:lpstr>
      <vt:lpstr>Valuation Models: Binomial Tree https://en.wikipedia.org/wiki/Option_(finance)</vt:lpstr>
      <vt:lpstr>Valuation Models: Monte Carlo https://en.wikipedia.org/wiki/Option_(finance)</vt:lpstr>
      <vt:lpstr>Valuation Models: Finite Difference https://en.wikipedia.org/wiki/Option_(finance)</vt:lpstr>
    </vt:vector>
  </TitlesOfParts>
  <Company>UC Davis - Google Voice + Yahoo Voice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19</dc:title>
  <dc:creator>John Rundle</dc:creator>
  <cp:lastModifiedBy>Microsoft Office User</cp:lastModifiedBy>
  <cp:revision>83</cp:revision>
  <dcterms:created xsi:type="dcterms:W3CDTF">2017-02-10T18:30:55Z</dcterms:created>
  <dcterms:modified xsi:type="dcterms:W3CDTF">2019-03-05T20:55:25Z</dcterms:modified>
</cp:coreProperties>
</file>