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83" r:id="rId3"/>
    <p:sldId id="284" r:id="rId4"/>
    <p:sldId id="285" r:id="rId5"/>
    <p:sldId id="286" r:id="rId6"/>
    <p:sldId id="306" r:id="rId7"/>
    <p:sldId id="258" r:id="rId8"/>
    <p:sldId id="279" r:id="rId9"/>
    <p:sldId id="271" r:id="rId10"/>
    <p:sldId id="273" r:id="rId11"/>
    <p:sldId id="293" r:id="rId12"/>
    <p:sldId id="294" r:id="rId13"/>
    <p:sldId id="295" r:id="rId14"/>
    <p:sldId id="302" r:id="rId15"/>
    <p:sldId id="303" r:id="rId16"/>
    <p:sldId id="301" r:id="rId17"/>
    <p:sldId id="260" r:id="rId18"/>
    <p:sldId id="261" r:id="rId19"/>
    <p:sldId id="298" r:id="rId20"/>
    <p:sldId id="262" r:id="rId21"/>
    <p:sldId id="263" r:id="rId22"/>
    <p:sldId id="265" r:id="rId23"/>
    <p:sldId id="266" r:id="rId24"/>
    <p:sldId id="267" r:id="rId25"/>
    <p:sldId id="268" r:id="rId26"/>
    <p:sldId id="269" r:id="rId27"/>
    <p:sldId id="282" r:id="rId28"/>
    <p:sldId id="270" r:id="rId29"/>
    <p:sldId id="280" r:id="rId30"/>
    <p:sldId id="274" r:id="rId31"/>
    <p:sldId id="277" r:id="rId32"/>
    <p:sldId id="281" r:id="rId33"/>
    <p:sldId id="287" r:id="rId34"/>
    <p:sldId id="288" r:id="rId35"/>
    <p:sldId id="305" r:id="rId36"/>
    <p:sldId id="304" r:id="rId37"/>
    <p:sldId id="290" r:id="rId38"/>
    <p:sldId id="291"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19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4"/>
    <p:restoredTop sz="94714"/>
  </p:normalViewPr>
  <p:slideViewPr>
    <p:cSldViewPr snapToGrid="0" snapToObjects="1">
      <p:cViewPr varScale="1">
        <p:scale>
          <a:sx n="119" d="100"/>
          <a:sy n="119" d="100"/>
        </p:scale>
        <p:origin x="192" y="8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image" Target="../media/image33.emf"/><Relationship Id="rId1" Type="http://schemas.openxmlformats.org/officeDocument/2006/relationships/image" Target="../media/image32.emf"/><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A67089-B936-364F-9204-499860A233B8}" type="datetimeFigureOut">
              <a:rPr lang="en-US" smtClean="0"/>
              <a:pPr/>
              <a:t>2/14/19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40A3B-68CD-6142-8D4B-D023DB42AB83}" type="slidenum">
              <a:rPr lang="en-US" smtClean="0"/>
              <a:pPr/>
              <a:t>‹#›</a:t>
            </a:fld>
            <a:endParaRPr lang="en-US"/>
          </a:p>
        </p:txBody>
      </p:sp>
    </p:spTree>
    <p:extLst>
      <p:ext uri="{BB962C8B-B14F-4D97-AF65-F5344CB8AC3E}">
        <p14:creationId xmlns:p14="http://schemas.microsoft.com/office/powerpoint/2010/main" val="130415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A67089-B936-364F-9204-499860A233B8}" type="datetimeFigureOut">
              <a:rPr lang="en-US" smtClean="0"/>
              <a:pPr/>
              <a:t>2/14/19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40A3B-68CD-6142-8D4B-D023DB42AB83}" type="slidenum">
              <a:rPr lang="en-US" smtClean="0"/>
              <a:pPr/>
              <a:t>‹#›</a:t>
            </a:fld>
            <a:endParaRPr lang="en-US"/>
          </a:p>
        </p:txBody>
      </p:sp>
    </p:spTree>
    <p:extLst>
      <p:ext uri="{BB962C8B-B14F-4D97-AF65-F5344CB8AC3E}">
        <p14:creationId xmlns:p14="http://schemas.microsoft.com/office/powerpoint/2010/main" val="2150995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A67089-B936-364F-9204-499860A233B8}" type="datetimeFigureOut">
              <a:rPr lang="en-US" smtClean="0"/>
              <a:pPr/>
              <a:t>2/14/19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40A3B-68CD-6142-8D4B-D023DB42AB83}" type="slidenum">
              <a:rPr lang="en-US" smtClean="0"/>
              <a:pPr/>
              <a:t>‹#›</a:t>
            </a:fld>
            <a:endParaRPr lang="en-US"/>
          </a:p>
        </p:txBody>
      </p:sp>
    </p:spTree>
    <p:extLst>
      <p:ext uri="{BB962C8B-B14F-4D97-AF65-F5344CB8AC3E}">
        <p14:creationId xmlns:p14="http://schemas.microsoft.com/office/powerpoint/2010/main" val="2335247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A67089-B936-364F-9204-499860A233B8}" type="datetimeFigureOut">
              <a:rPr lang="en-US" smtClean="0"/>
              <a:pPr/>
              <a:t>2/14/19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40A3B-68CD-6142-8D4B-D023DB42AB83}" type="slidenum">
              <a:rPr lang="en-US" smtClean="0"/>
              <a:pPr/>
              <a:t>‹#›</a:t>
            </a:fld>
            <a:endParaRPr lang="en-US"/>
          </a:p>
        </p:txBody>
      </p:sp>
    </p:spTree>
    <p:extLst>
      <p:ext uri="{BB962C8B-B14F-4D97-AF65-F5344CB8AC3E}">
        <p14:creationId xmlns:p14="http://schemas.microsoft.com/office/powerpoint/2010/main" val="823792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A67089-B936-364F-9204-499860A233B8}" type="datetimeFigureOut">
              <a:rPr lang="en-US" smtClean="0"/>
              <a:pPr/>
              <a:t>2/14/19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40A3B-68CD-6142-8D4B-D023DB42AB83}" type="slidenum">
              <a:rPr lang="en-US" smtClean="0"/>
              <a:pPr/>
              <a:t>‹#›</a:t>
            </a:fld>
            <a:endParaRPr lang="en-US"/>
          </a:p>
        </p:txBody>
      </p:sp>
    </p:spTree>
    <p:extLst>
      <p:ext uri="{BB962C8B-B14F-4D97-AF65-F5344CB8AC3E}">
        <p14:creationId xmlns:p14="http://schemas.microsoft.com/office/powerpoint/2010/main" val="3608205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A67089-B936-364F-9204-499860A233B8}" type="datetimeFigureOut">
              <a:rPr lang="en-US" smtClean="0"/>
              <a:pPr/>
              <a:t>2/14/19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40A3B-68CD-6142-8D4B-D023DB42AB83}" type="slidenum">
              <a:rPr lang="en-US" smtClean="0"/>
              <a:pPr/>
              <a:t>‹#›</a:t>
            </a:fld>
            <a:endParaRPr lang="en-US"/>
          </a:p>
        </p:txBody>
      </p:sp>
    </p:spTree>
    <p:extLst>
      <p:ext uri="{BB962C8B-B14F-4D97-AF65-F5344CB8AC3E}">
        <p14:creationId xmlns:p14="http://schemas.microsoft.com/office/powerpoint/2010/main" val="805229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A67089-B936-364F-9204-499860A233B8}" type="datetimeFigureOut">
              <a:rPr lang="en-US" smtClean="0"/>
              <a:pPr/>
              <a:t>2/14/19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140A3B-68CD-6142-8D4B-D023DB42AB83}" type="slidenum">
              <a:rPr lang="en-US" smtClean="0"/>
              <a:pPr/>
              <a:t>‹#›</a:t>
            </a:fld>
            <a:endParaRPr lang="en-US"/>
          </a:p>
        </p:txBody>
      </p:sp>
    </p:spTree>
    <p:extLst>
      <p:ext uri="{BB962C8B-B14F-4D97-AF65-F5344CB8AC3E}">
        <p14:creationId xmlns:p14="http://schemas.microsoft.com/office/powerpoint/2010/main" val="393094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A67089-B936-364F-9204-499860A233B8}" type="datetimeFigureOut">
              <a:rPr lang="en-US" smtClean="0"/>
              <a:pPr/>
              <a:t>2/14/19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140A3B-68CD-6142-8D4B-D023DB42AB83}" type="slidenum">
              <a:rPr lang="en-US" smtClean="0"/>
              <a:pPr/>
              <a:t>‹#›</a:t>
            </a:fld>
            <a:endParaRPr lang="en-US"/>
          </a:p>
        </p:txBody>
      </p:sp>
    </p:spTree>
    <p:extLst>
      <p:ext uri="{BB962C8B-B14F-4D97-AF65-F5344CB8AC3E}">
        <p14:creationId xmlns:p14="http://schemas.microsoft.com/office/powerpoint/2010/main" val="4029564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67089-B936-364F-9204-499860A233B8}" type="datetimeFigureOut">
              <a:rPr lang="en-US" smtClean="0"/>
              <a:pPr/>
              <a:t>2/14/19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140A3B-68CD-6142-8D4B-D023DB42AB83}" type="slidenum">
              <a:rPr lang="en-US" smtClean="0"/>
              <a:pPr/>
              <a:t>‹#›</a:t>
            </a:fld>
            <a:endParaRPr lang="en-US"/>
          </a:p>
        </p:txBody>
      </p:sp>
    </p:spTree>
    <p:extLst>
      <p:ext uri="{BB962C8B-B14F-4D97-AF65-F5344CB8AC3E}">
        <p14:creationId xmlns:p14="http://schemas.microsoft.com/office/powerpoint/2010/main" val="1349734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A67089-B936-364F-9204-499860A233B8}" type="datetimeFigureOut">
              <a:rPr lang="en-US" smtClean="0"/>
              <a:pPr/>
              <a:t>2/14/19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40A3B-68CD-6142-8D4B-D023DB42AB83}" type="slidenum">
              <a:rPr lang="en-US" smtClean="0"/>
              <a:pPr/>
              <a:t>‹#›</a:t>
            </a:fld>
            <a:endParaRPr lang="en-US"/>
          </a:p>
        </p:txBody>
      </p:sp>
    </p:spTree>
    <p:extLst>
      <p:ext uri="{BB962C8B-B14F-4D97-AF65-F5344CB8AC3E}">
        <p14:creationId xmlns:p14="http://schemas.microsoft.com/office/powerpoint/2010/main" val="3195563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A67089-B936-364F-9204-499860A233B8}" type="datetimeFigureOut">
              <a:rPr lang="en-US" smtClean="0"/>
              <a:pPr/>
              <a:t>2/14/19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40A3B-68CD-6142-8D4B-D023DB42AB83}" type="slidenum">
              <a:rPr lang="en-US" smtClean="0"/>
              <a:pPr/>
              <a:t>‹#›</a:t>
            </a:fld>
            <a:endParaRPr lang="en-US"/>
          </a:p>
        </p:txBody>
      </p:sp>
    </p:spTree>
    <p:extLst>
      <p:ext uri="{BB962C8B-B14F-4D97-AF65-F5344CB8AC3E}">
        <p14:creationId xmlns:p14="http://schemas.microsoft.com/office/powerpoint/2010/main" val="212776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67089-B936-364F-9204-499860A233B8}" type="datetimeFigureOut">
              <a:rPr lang="en-US" smtClean="0"/>
              <a:pPr/>
              <a:t>2/14/19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40A3B-68CD-6142-8D4B-D023DB42AB83}" type="slidenum">
              <a:rPr lang="en-US" smtClean="0"/>
              <a:pPr/>
              <a:t>‹#›</a:t>
            </a:fld>
            <a:endParaRPr lang="en-US"/>
          </a:p>
        </p:txBody>
      </p:sp>
    </p:spTree>
    <p:extLst>
      <p:ext uri="{BB962C8B-B14F-4D97-AF65-F5344CB8AC3E}">
        <p14:creationId xmlns:p14="http://schemas.microsoft.com/office/powerpoint/2010/main" val="479734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n.wikipedia.org/wiki/Power_law"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6.png"/><Relationship Id="rId7"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3.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5.emf"/></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oleObject" Target="../embeddings/oleObject10.bin"/><Relationship Id="rId18" Type="http://schemas.openxmlformats.org/officeDocument/2006/relationships/image" Target="../media/image39.e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36.emf"/><Relationship Id="rId17" Type="http://schemas.openxmlformats.org/officeDocument/2006/relationships/oleObject" Target="../embeddings/oleObject12.bin"/><Relationship Id="rId2" Type="http://schemas.openxmlformats.org/officeDocument/2006/relationships/slideLayout" Target="../slideLayouts/slideLayout2.xml"/><Relationship Id="rId16" Type="http://schemas.openxmlformats.org/officeDocument/2006/relationships/image" Target="../media/image38.emf"/><Relationship Id="rId1" Type="http://schemas.openxmlformats.org/officeDocument/2006/relationships/vmlDrawing" Target="../drawings/vmlDrawing2.vml"/><Relationship Id="rId6" Type="http://schemas.openxmlformats.org/officeDocument/2006/relationships/image" Target="../media/image33.e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1.bin"/><Relationship Id="rId10" Type="http://schemas.openxmlformats.org/officeDocument/2006/relationships/image" Target="../media/image35.emf"/><Relationship Id="rId4" Type="http://schemas.openxmlformats.org/officeDocument/2006/relationships/image" Target="../media/image32.emf"/><Relationship Id="rId9" Type="http://schemas.openxmlformats.org/officeDocument/2006/relationships/oleObject" Target="../embeddings/oleObject8.bin"/><Relationship Id="rId14" Type="http://schemas.openxmlformats.org/officeDocument/2006/relationships/image" Target="../media/image37.emf"/></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rPr>
              <a:t>Lecture 15</a:t>
            </a:r>
          </a:p>
        </p:txBody>
      </p:sp>
      <p:sp>
        <p:nvSpPr>
          <p:cNvPr id="3" name="Subtitle 2"/>
          <p:cNvSpPr>
            <a:spLocks noGrp="1"/>
          </p:cNvSpPr>
          <p:nvPr>
            <p:ph type="subTitle" idx="1"/>
          </p:nvPr>
        </p:nvSpPr>
        <p:spPr>
          <a:xfrm>
            <a:off x="1124857" y="3886200"/>
            <a:ext cx="6966857" cy="1752600"/>
          </a:xfrm>
        </p:spPr>
        <p:txBody>
          <a:bodyPr>
            <a:normAutofit/>
          </a:bodyPr>
          <a:lstStyle/>
          <a:p>
            <a:r>
              <a:rPr lang="en-US" dirty="0">
                <a:solidFill>
                  <a:srgbClr val="0000FF"/>
                </a:solidFill>
              </a:rPr>
              <a:t>Fractals, Scaling and the Hurst Exponent</a:t>
            </a:r>
          </a:p>
          <a:p>
            <a:r>
              <a:rPr lang="en-US" dirty="0">
                <a:solidFill>
                  <a:srgbClr val="0000FF"/>
                </a:solidFill>
              </a:rPr>
              <a:t>John Rundle </a:t>
            </a:r>
            <a:r>
              <a:rPr lang="en-US" dirty="0" err="1">
                <a:solidFill>
                  <a:srgbClr val="0000FF"/>
                </a:solidFill>
              </a:rPr>
              <a:t>Econophysics</a:t>
            </a:r>
            <a:r>
              <a:rPr lang="en-US" dirty="0">
                <a:solidFill>
                  <a:srgbClr val="0000FF"/>
                </a:solidFill>
              </a:rPr>
              <a:t> PHYS 250</a:t>
            </a:r>
          </a:p>
        </p:txBody>
      </p:sp>
    </p:spTree>
    <p:extLst>
      <p:ext uri="{BB962C8B-B14F-4D97-AF65-F5344CB8AC3E}">
        <p14:creationId xmlns:p14="http://schemas.microsoft.com/office/powerpoint/2010/main" val="466328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48200" y="535118"/>
            <a:ext cx="4038600" cy="1143000"/>
          </a:xfrm>
        </p:spPr>
        <p:txBody>
          <a:bodyPr>
            <a:normAutofit fontScale="90000"/>
          </a:bodyPr>
          <a:lstStyle/>
          <a:p>
            <a:r>
              <a:rPr lang="en-US" sz="2800" dirty="0">
                <a:solidFill>
                  <a:srgbClr val="FF0000"/>
                </a:solidFill>
              </a:rPr>
              <a:t>Harold Edwin Hurst</a:t>
            </a:r>
            <a:br>
              <a:rPr lang="en-US" sz="2800" dirty="0">
                <a:solidFill>
                  <a:srgbClr val="FF0000"/>
                </a:solidFill>
              </a:rPr>
            </a:br>
            <a:r>
              <a:rPr lang="en-US" sz="2000" dirty="0">
                <a:solidFill>
                  <a:srgbClr val="0000FF"/>
                </a:solidFill>
              </a:rPr>
              <a:t>http://</a:t>
            </a:r>
            <a:r>
              <a:rPr lang="en-US" sz="2000" dirty="0" err="1">
                <a:solidFill>
                  <a:srgbClr val="0000FF"/>
                </a:solidFill>
              </a:rPr>
              <a:t>blog.revolutionanalytics.com</a:t>
            </a:r>
            <a:r>
              <a:rPr lang="en-US" sz="2000" dirty="0">
                <a:solidFill>
                  <a:srgbClr val="0000FF"/>
                </a:solidFill>
              </a:rPr>
              <a:t>/2014/09/intro-to-long-memory-</a:t>
            </a:r>
            <a:r>
              <a:rPr lang="en-US" sz="2000" dirty="0" err="1">
                <a:solidFill>
                  <a:srgbClr val="0000FF"/>
                </a:solidFill>
              </a:rPr>
              <a:t>herodotus</a:t>
            </a:r>
            <a:r>
              <a:rPr lang="en-US" sz="2000" dirty="0">
                <a:solidFill>
                  <a:srgbClr val="0000FF"/>
                </a:solidFill>
              </a:rPr>
              <a:t>-</a:t>
            </a:r>
            <a:r>
              <a:rPr lang="en-US" sz="2000" dirty="0" err="1">
                <a:solidFill>
                  <a:srgbClr val="0000FF"/>
                </a:solidFill>
              </a:rPr>
              <a:t>hurst</a:t>
            </a:r>
            <a:r>
              <a:rPr lang="en-US" sz="2000" dirty="0">
                <a:solidFill>
                  <a:srgbClr val="0000FF"/>
                </a:solidFill>
              </a:rPr>
              <a:t>-and-</a:t>
            </a:r>
            <a:r>
              <a:rPr lang="en-US" sz="2000" dirty="0" err="1">
                <a:solidFill>
                  <a:srgbClr val="0000FF"/>
                </a:solidFill>
              </a:rPr>
              <a:t>h.html</a:t>
            </a:r>
            <a:br>
              <a:rPr lang="en-US" sz="2000" dirty="0">
                <a:solidFill>
                  <a:srgbClr val="0000FF"/>
                </a:solidFill>
              </a:rPr>
            </a:br>
            <a:r>
              <a:rPr lang="en-US" sz="2000" dirty="0">
                <a:solidFill>
                  <a:srgbClr val="0000FF"/>
                </a:solidFill>
              </a:rPr>
              <a:t>http://</a:t>
            </a:r>
            <a:r>
              <a:rPr lang="en-US" sz="2000" dirty="0" err="1">
                <a:solidFill>
                  <a:srgbClr val="0000FF"/>
                </a:solidFill>
              </a:rPr>
              <a:t>www.bearcave.com</a:t>
            </a:r>
            <a:r>
              <a:rPr lang="en-US" sz="2000" dirty="0">
                <a:solidFill>
                  <a:srgbClr val="0000FF"/>
                </a:solidFill>
              </a:rPr>
              <a:t>/</a:t>
            </a:r>
            <a:r>
              <a:rPr lang="en-US" sz="2000" dirty="0" err="1">
                <a:solidFill>
                  <a:srgbClr val="0000FF"/>
                </a:solidFill>
              </a:rPr>
              <a:t>misl</a:t>
            </a:r>
            <a:r>
              <a:rPr lang="en-US" sz="2000" dirty="0">
                <a:solidFill>
                  <a:srgbClr val="0000FF"/>
                </a:solidFill>
              </a:rPr>
              <a:t>/</a:t>
            </a:r>
            <a:r>
              <a:rPr lang="en-US" sz="2000" dirty="0" err="1">
                <a:solidFill>
                  <a:srgbClr val="0000FF"/>
                </a:solidFill>
              </a:rPr>
              <a:t>misl_tech</a:t>
            </a:r>
            <a:r>
              <a:rPr lang="en-US" sz="2000" dirty="0">
                <a:solidFill>
                  <a:srgbClr val="0000FF"/>
                </a:solidFill>
              </a:rPr>
              <a:t>/wavelets/</a:t>
            </a:r>
            <a:r>
              <a:rPr lang="en-US" sz="2000" dirty="0" err="1">
                <a:solidFill>
                  <a:srgbClr val="0000FF"/>
                </a:solidFill>
              </a:rPr>
              <a:t>hurst</a:t>
            </a:r>
            <a:r>
              <a:rPr lang="en-US" sz="2000" dirty="0">
                <a:solidFill>
                  <a:srgbClr val="0000FF"/>
                </a:solidFill>
              </a:rPr>
              <a:t>/</a:t>
            </a:r>
            <a:br>
              <a:rPr lang="en-US" sz="2000" dirty="0">
                <a:solidFill>
                  <a:srgbClr val="0000FF"/>
                </a:solidFill>
              </a:rPr>
            </a:br>
            <a:endParaRPr lang="en-US" sz="2000" dirty="0">
              <a:solidFill>
                <a:srgbClr val="0000FF"/>
              </a:solidFill>
            </a:endParaRPr>
          </a:p>
        </p:txBody>
      </p:sp>
      <p:sp>
        <p:nvSpPr>
          <p:cNvPr id="5" name="Content Placeholder 4"/>
          <p:cNvSpPr>
            <a:spLocks noGrp="1"/>
          </p:cNvSpPr>
          <p:nvPr>
            <p:ph sz="half" idx="1"/>
          </p:nvPr>
        </p:nvSpPr>
        <p:spPr>
          <a:xfrm>
            <a:off x="457200" y="534251"/>
            <a:ext cx="4038600" cy="6032012"/>
          </a:xfrm>
        </p:spPr>
        <p:txBody>
          <a:bodyPr>
            <a:noAutofit/>
          </a:bodyPr>
          <a:lstStyle/>
          <a:p>
            <a:pPr>
              <a:spcBef>
                <a:spcPts val="0"/>
              </a:spcBef>
              <a:spcAft>
                <a:spcPts val="1200"/>
              </a:spcAft>
            </a:pPr>
            <a:r>
              <a:rPr lang="en-US" sz="1400" dirty="0"/>
              <a:t>The story of British hydrologist and civil servant H.E. Hurst who earned the nickname “Abu Nil”, Father of the Nile, for his 62 year career of measuring and studying the river is now fairly well known. </a:t>
            </a:r>
          </a:p>
          <a:p>
            <a:pPr>
              <a:spcBef>
                <a:spcPts val="0"/>
              </a:spcBef>
              <a:spcAft>
                <a:spcPts val="1200"/>
              </a:spcAft>
            </a:pPr>
            <a:r>
              <a:rPr lang="en-US" sz="1400" dirty="0"/>
              <a:t>Pondering an 847 year record of Nile overflow data, Hurst noticed that the series was persistent in the sense that heavy flood years tended to be followed by heavier than average flood years while below average flood years were typically followed by light flood years. </a:t>
            </a:r>
          </a:p>
          <a:p>
            <a:pPr>
              <a:spcBef>
                <a:spcPts val="0"/>
              </a:spcBef>
              <a:spcAft>
                <a:spcPts val="1200"/>
              </a:spcAft>
            </a:pPr>
            <a:r>
              <a:rPr lang="en-US" sz="1400" dirty="0"/>
              <a:t>Working from an ancient formula on optimal dam design he devised the equation: </a:t>
            </a:r>
          </a:p>
          <a:p>
            <a:pPr marL="0" indent="0" algn="ctr">
              <a:spcBef>
                <a:spcPts val="0"/>
              </a:spcBef>
              <a:spcAft>
                <a:spcPts val="1200"/>
              </a:spcAft>
              <a:buNone/>
            </a:pPr>
            <a:r>
              <a:rPr lang="en-US" sz="1400" dirty="0"/>
              <a:t>log(R/S) = K x log(N/2) </a:t>
            </a:r>
          </a:p>
          <a:p>
            <a:pPr>
              <a:spcBef>
                <a:spcPts val="0"/>
              </a:spcBef>
              <a:spcAft>
                <a:spcPts val="1200"/>
              </a:spcAft>
            </a:pPr>
            <a:r>
              <a:rPr lang="en-US" sz="1400" dirty="0"/>
              <a:t>where R is the range of the time series, S is the standard deviation of year-to-year flood measurements and N is the number of years in the series. </a:t>
            </a:r>
          </a:p>
          <a:p>
            <a:pPr>
              <a:spcBef>
                <a:spcPts val="0"/>
              </a:spcBef>
              <a:spcAft>
                <a:spcPts val="1200"/>
              </a:spcAft>
            </a:pPr>
            <a:r>
              <a:rPr lang="en-US" sz="1400" dirty="0"/>
              <a:t>Hurst noticed that the value of K for the Nile series and other series related to climate phenomena </a:t>
            </a:r>
            <a:r>
              <a:rPr lang="en-US" sz="1400" dirty="0">
                <a:solidFill>
                  <a:srgbClr val="0619C0"/>
                </a:solidFill>
              </a:rPr>
              <a:t>tended to be about 0.73, consistently much higher than the 0.5 value that one would expect from independent observations and short autocorrelations</a:t>
            </a:r>
            <a:r>
              <a:rPr lang="en-US" sz="1400" dirty="0"/>
              <a:t>.</a:t>
            </a:r>
          </a:p>
          <a:p>
            <a:pPr>
              <a:spcBef>
                <a:spcPts val="0"/>
              </a:spcBef>
              <a:spcAft>
                <a:spcPts val="1200"/>
              </a:spcAft>
            </a:pPr>
            <a:endParaRPr lang="en-US" sz="1400" dirty="0"/>
          </a:p>
        </p:txBody>
      </p:sp>
      <p:sp>
        <p:nvSpPr>
          <p:cNvPr id="7" name="Content Placeholder 2"/>
          <p:cNvSpPr>
            <a:spLocks noGrp="1"/>
          </p:cNvSpPr>
          <p:nvPr>
            <p:ph sz="half" idx="2"/>
          </p:nvPr>
        </p:nvSpPr>
        <p:spPr>
          <a:xfrm>
            <a:off x="4648200" y="2174076"/>
            <a:ext cx="4038600" cy="2093127"/>
          </a:xfrm>
        </p:spPr>
        <p:txBody>
          <a:bodyPr>
            <a:normAutofit/>
          </a:bodyPr>
          <a:lstStyle/>
          <a:p>
            <a:pPr marL="0" indent="0">
              <a:spcBef>
                <a:spcPts val="0"/>
              </a:spcBef>
              <a:spcAft>
                <a:spcPts val="1200"/>
              </a:spcAft>
              <a:buNone/>
            </a:pPr>
            <a:r>
              <a:rPr lang="en-US" sz="1600" dirty="0"/>
              <a:t>Today, mostly due to the work of Benoit Mandelbrot who rediscovered and popularized Hurst work in the early 1960s, Hurst’s Rescale/Range Analysis, and the calculation of the Hurst exponent (</a:t>
            </a:r>
            <a:r>
              <a:rPr lang="en-US" sz="1600" dirty="0" err="1"/>
              <a:t>Mandlebrot</a:t>
            </a:r>
            <a:r>
              <a:rPr lang="en-US" sz="1600" dirty="0"/>
              <a:t> renamed “K” to “H”) is the demarcation point for the modern study of Long Memory Time Series</a:t>
            </a:r>
          </a:p>
        </p:txBody>
      </p:sp>
      <p:pic>
        <p:nvPicPr>
          <p:cNvPr id="8" name="Picture 7" descr="reservoir.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655" y="4489212"/>
            <a:ext cx="3787444" cy="2271107"/>
          </a:xfrm>
          <a:prstGeom prst="rect">
            <a:avLst/>
          </a:prstGeom>
        </p:spPr>
      </p:pic>
    </p:spTree>
    <p:extLst>
      <p:ext uri="{BB962C8B-B14F-4D97-AF65-F5344CB8AC3E}">
        <p14:creationId xmlns:p14="http://schemas.microsoft.com/office/powerpoint/2010/main" val="4257761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solidFill>
                  <a:srgbClr val="FF0000"/>
                </a:solidFill>
              </a:rPr>
              <a:t>Hurst Exponent</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Hurst_exponent</a:t>
            </a:r>
            <a:endParaRPr lang="en-US" sz="2700" dirty="0">
              <a:solidFill>
                <a:srgbClr val="0000FF"/>
              </a:solidFill>
            </a:endParaRPr>
          </a:p>
        </p:txBody>
      </p:sp>
      <p:pic>
        <p:nvPicPr>
          <p:cNvPr id="7" name="Picture 6" descr="Screen Shot 2017-02-22 at 1.27.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418" y="1956443"/>
            <a:ext cx="8686800" cy="3718374"/>
          </a:xfrm>
          <a:prstGeom prst="rect">
            <a:avLst/>
          </a:prstGeom>
        </p:spPr>
      </p:pic>
    </p:spTree>
    <p:extLst>
      <p:ext uri="{BB962C8B-B14F-4D97-AF65-F5344CB8AC3E}">
        <p14:creationId xmlns:p14="http://schemas.microsoft.com/office/powerpoint/2010/main" val="163399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7-02-22 at 1.30.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665" y="1728873"/>
            <a:ext cx="8356208" cy="3513537"/>
          </a:xfrm>
          <a:prstGeom prst="rect">
            <a:avLst/>
          </a:prstGeom>
        </p:spPr>
      </p:pic>
      <p:pic>
        <p:nvPicPr>
          <p:cNvPr id="9" name="Picture 8" descr="Screen Shot 2017-02-22 at 1.30.44 PM.png"/>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79329"/>
          <a:stretch/>
        </p:blipFill>
        <p:spPr>
          <a:xfrm>
            <a:off x="366087" y="5110021"/>
            <a:ext cx="7652524" cy="1417638"/>
          </a:xfrm>
          <a:prstGeom prst="rect">
            <a:avLst/>
          </a:prstGeom>
        </p:spPr>
      </p:pic>
      <p:sp>
        <p:nvSpPr>
          <p:cNvPr id="10" name="Title 4"/>
          <p:cNvSpPr>
            <a:spLocks noGrp="1"/>
          </p:cNvSpPr>
          <p:nvPr>
            <p:ph type="title"/>
          </p:nvPr>
        </p:nvSpPr>
        <p:spPr/>
        <p:txBody>
          <a:bodyPr>
            <a:normAutofit fontScale="90000"/>
          </a:bodyPr>
          <a:lstStyle/>
          <a:p>
            <a:r>
              <a:rPr lang="en-US" dirty="0">
                <a:solidFill>
                  <a:srgbClr val="FF0000"/>
                </a:solidFill>
              </a:rPr>
              <a:t>Hurst Exponent</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Hurst_exponent</a:t>
            </a:r>
            <a:endParaRPr lang="en-US" sz="2700" dirty="0">
              <a:solidFill>
                <a:srgbClr val="0000FF"/>
              </a:solidFill>
            </a:endParaRPr>
          </a:p>
        </p:txBody>
      </p:sp>
    </p:spTree>
    <p:extLst>
      <p:ext uri="{BB962C8B-B14F-4D97-AF65-F5344CB8AC3E}">
        <p14:creationId xmlns:p14="http://schemas.microsoft.com/office/powerpoint/2010/main" val="2752913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2-22 at 1.30.44 PM.png"/>
          <p:cNvPicPr>
            <a:picLocks noChangeAspect="1"/>
          </p:cNvPicPr>
          <p:nvPr/>
        </p:nvPicPr>
        <p:blipFill rotWithShape="1">
          <a:blip r:embed="rId2">
            <a:extLst>
              <a:ext uri="{28A0092B-C50C-407E-A947-70E740481C1C}">
                <a14:useLocalDpi xmlns:a14="http://schemas.microsoft.com/office/drawing/2010/main" val="0"/>
              </a:ext>
            </a:extLst>
          </a:blip>
          <a:srcRect t="20671"/>
          <a:stretch/>
        </p:blipFill>
        <p:spPr>
          <a:xfrm>
            <a:off x="872107" y="1520855"/>
            <a:ext cx="7399736" cy="5260649"/>
          </a:xfrm>
          <a:prstGeom prst="rect">
            <a:avLst/>
          </a:prstGeom>
        </p:spPr>
      </p:pic>
      <p:sp>
        <p:nvSpPr>
          <p:cNvPr id="4" name="Title 4"/>
          <p:cNvSpPr>
            <a:spLocks noGrp="1"/>
          </p:cNvSpPr>
          <p:nvPr>
            <p:ph type="title"/>
          </p:nvPr>
        </p:nvSpPr>
        <p:spPr>
          <a:xfrm>
            <a:off x="457200" y="228600"/>
            <a:ext cx="8229600" cy="1143000"/>
          </a:xfrm>
        </p:spPr>
        <p:txBody>
          <a:bodyPr>
            <a:normAutofit fontScale="90000"/>
          </a:bodyPr>
          <a:lstStyle/>
          <a:p>
            <a:r>
              <a:rPr lang="en-US" dirty="0">
                <a:solidFill>
                  <a:srgbClr val="FF0000"/>
                </a:solidFill>
              </a:rPr>
              <a:t>Hurst Exponent</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Hurst_exponent</a:t>
            </a:r>
            <a:endParaRPr lang="en-US" sz="2700" dirty="0">
              <a:solidFill>
                <a:srgbClr val="0000FF"/>
              </a:solidFill>
            </a:endParaRPr>
          </a:p>
        </p:txBody>
      </p:sp>
    </p:spTree>
    <p:extLst>
      <p:ext uri="{BB962C8B-B14F-4D97-AF65-F5344CB8AC3E}">
        <p14:creationId xmlns:p14="http://schemas.microsoft.com/office/powerpoint/2010/main" val="1749095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r>
              <a:rPr lang="en-US" sz="2000" dirty="0"/>
              <a:t>The Hurst exponent is estimated by fitting the </a:t>
            </a:r>
            <a:r>
              <a:rPr lang="en-US" sz="2000" dirty="0">
                <a:hlinkClick r:id="rId2" tooltip="Power law"/>
              </a:rPr>
              <a:t>power law</a:t>
            </a:r>
            <a:r>
              <a:rPr lang="en-US" sz="2000" dirty="0"/>
              <a:t> : </a:t>
            </a:r>
          </a:p>
          <a:p>
            <a:endParaRPr lang="en-US" sz="2000" dirty="0"/>
          </a:p>
          <a:p>
            <a:endParaRPr lang="en-US" sz="2000" dirty="0"/>
          </a:p>
          <a:p>
            <a:pPr marL="0" indent="0">
              <a:buNone/>
            </a:pPr>
            <a:r>
              <a:rPr lang="en-US" sz="2000" dirty="0"/>
              <a:t>to the data.</a:t>
            </a:r>
          </a:p>
          <a:p>
            <a:pPr marL="0" indent="0">
              <a:buNone/>
            </a:pPr>
            <a:endParaRPr lang="en-US" sz="2000" dirty="0"/>
          </a:p>
          <a:p>
            <a:pPr marL="0" indent="0">
              <a:buNone/>
            </a:pPr>
            <a:r>
              <a:rPr lang="en-US" sz="2000" dirty="0"/>
              <a:t>This can be done by plotting:                                            vs.    </a:t>
            </a:r>
            <a:r>
              <a:rPr lang="en-US" sz="2400" i="1" dirty="0">
                <a:latin typeface="Times New Roman"/>
                <a:cs typeface="Times New Roman"/>
              </a:rPr>
              <a:t>n</a:t>
            </a:r>
          </a:p>
          <a:p>
            <a:pPr marL="0" indent="0">
              <a:buNone/>
            </a:pPr>
            <a:endParaRPr lang="en-US" sz="2000" dirty="0"/>
          </a:p>
          <a:p>
            <a:pPr marL="0" indent="0">
              <a:buNone/>
            </a:pPr>
            <a:r>
              <a:rPr lang="en-US" sz="2000" dirty="0"/>
              <a:t>and fitting a straight line.  </a:t>
            </a:r>
          </a:p>
          <a:p>
            <a:pPr marL="0" indent="0">
              <a:buNone/>
            </a:pPr>
            <a:endParaRPr lang="en-US" sz="2000" dirty="0"/>
          </a:p>
          <a:p>
            <a:pPr marL="0" indent="0">
              <a:buNone/>
            </a:pPr>
            <a:r>
              <a:rPr lang="en-US" sz="2000" dirty="0"/>
              <a:t>The slope of the line gives </a:t>
            </a:r>
            <a:r>
              <a:rPr lang="en-US" sz="2000" i="1" dirty="0"/>
              <a:t>H</a:t>
            </a:r>
            <a:r>
              <a:rPr lang="en-US" sz="2000" dirty="0"/>
              <a:t> (a more principled approach fits the power law in a maximum-likelihood fashion). </a:t>
            </a:r>
          </a:p>
        </p:txBody>
      </p:sp>
      <p:pic>
        <p:nvPicPr>
          <p:cNvPr id="5" name="Picture 4" descr="Screen Shot 2017-02-23 at 9.34.1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863" y="2295817"/>
            <a:ext cx="3048000" cy="457200"/>
          </a:xfrm>
          <a:prstGeom prst="rect">
            <a:avLst/>
          </a:prstGeom>
        </p:spPr>
      </p:pic>
      <p:pic>
        <p:nvPicPr>
          <p:cNvPr id="6" name="Picture 5" descr="Screen Shot 2017-02-23 at 9.36.2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2881" y="3477625"/>
            <a:ext cx="2133600" cy="419100"/>
          </a:xfrm>
          <a:prstGeom prst="rect">
            <a:avLst/>
          </a:prstGeom>
        </p:spPr>
      </p:pic>
      <p:sp>
        <p:nvSpPr>
          <p:cNvPr id="7" name="Title 4"/>
          <p:cNvSpPr>
            <a:spLocks noGrp="1"/>
          </p:cNvSpPr>
          <p:nvPr>
            <p:ph type="title"/>
          </p:nvPr>
        </p:nvSpPr>
        <p:spPr/>
        <p:txBody>
          <a:bodyPr>
            <a:normAutofit fontScale="90000"/>
          </a:bodyPr>
          <a:lstStyle/>
          <a:p>
            <a:r>
              <a:rPr lang="en-US" dirty="0">
                <a:solidFill>
                  <a:srgbClr val="FF0000"/>
                </a:solidFill>
              </a:rPr>
              <a:t>Hurst Exponent</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Hurst_exponent</a:t>
            </a:r>
            <a:endParaRPr lang="en-US" sz="2700" dirty="0">
              <a:solidFill>
                <a:srgbClr val="0000FF"/>
              </a:solidFill>
            </a:endParaRPr>
          </a:p>
        </p:txBody>
      </p:sp>
    </p:spTree>
    <p:extLst>
      <p:ext uri="{BB962C8B-B14F-4D97-AF65-F5344CB8AC3E}">
        <p14:creationId xmlns:p14="http://schemas.microsoft.com/office/powerpoint/2010/main" val="1079407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p:txBody>
          <a:bodyPr>
            <a:normAutofit fontScale="90000"/>
          </a:bodyPr>
          <a:lstStyle/>
          <a:p>
            <a:r>
              <a:rPr lang="en-US" dirty="0">
                <a:solidFill>
                  <a:srgbClr val="FF0000"/>
                </a:solidFill>
              </a:rPr>
              <a:t>Hurst Exponent</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Hurst_exponent</a:t>
            </a:r>
            <a:endParaRPr lang="en-US" sz="2700" dirty="0">
              <a:solidFill>
                <a:srgbClr val="0000FF"/>
              </a:solidFill>
            </a:endParaRPr>
          </a:p>
        </p:txBody>
      </p:sp>
      <mc:AlternateContent xmlns:mc="http://schemas.openxmlformats.org/markup-compatibility/2006">
        <mc:Choice xmlns:a14="http://schemas.microsoft.com/office/drawing/2010/main" Requires="a14">
          <p:sp>
            <p:nvSpPr>
              <p:cNvPr id="5" name="Content Placeholder 4"/>
              <p:cNvSpPr>
                <a:spLocks noGrp="1"/>
              </p:cNvSpPr>
              <p:nvPr>
                <p:ph idx="1"/>
              </p:nvPr>
            </p:nvSpPr>
            <p:spPr>
              <a:xfrm>
                <a:off x="457200" y="1462509"/>
                <a:ext cx="8229600" cy="5116275"/>
              </a:xfrm>
            </p:spPr>
            <p:txBody>
              <a:bodyPr>
                <a:normAutofit lnSpcReduction="10000"/>
              </a:bodyPr>
              <a:lstStyle/>
              <a:p>
                <a:r>
                  <a:rPr lang="en-US" sz="2000" dirty="0"/>
                  <a:t>The basic Hurst exponent can be related to the expected size of changes, as a function of the lag between observations, measured by E(|</a:t>
                </a:r>
                <a:r>
                  <a:rPr lang="en-US" sz="2000" i="1" dirty="0"/>
                  <a:t>X</a:t>
                </a:r>
                <a:r>
                  <a:rPr lang="en-US" sz="2000" i="1" baseline="-25000" dirty="0"/>
                  <a:t>t+τ</a:t>
                </a:r>
                <a:r>
                  <a:rPr lang="en-US" sz="2000" i="1" dirty="0"/>
                  <a:t>-X</a:t>
                </a:r>
                <a:r>
                  <a:rPr lang="en-US" sz="2000" i="1" baseline="-25000" dirty="0"/>
                  <a:t>t</a:t>
                </a:r>
                <a:r>
                  <a:rPr lang="en-US" sz="2000" dirty="0"/>
                  <a:t>|</a:t>
                </a:r>
                <a:r>
                  <a:rPr lang="en-US" sz="2000" baseline="30000" dirty="0"/>
                  <a:t>2</a:t>
                </a:r>
                <a:r>
                  <a:rPr lang="en-US" sz="2000" dirty="0"/>
                  <a:t>). </a:t>
                </a:r>
              </a:p>
              <a:p>
                <a:r>
                  <a:rPr lang="en-US" sz="2000" dirty="0"/>
                  <a:t>For the generalized form of the coefficient, the exponent here is replaced by a more general term, denoted by </a:t>
                </a:r>
                <a:r>
                  <a:rPr lang="en-US" sz="2000" i="1" dirty="0"/>
                  <a:t>q</a:t>
                </a:r>
                <a:r>
                  <a:rPr lang="en-US" sz="2000" dirty="0"/>
                  <a:t>:</a:t>
                </a:r>
              </a:p>
              <a:p>
                <a:pPr marL="0" indent="0">
                  <a:buNone/>
                </a:pPr>
                <a:endParaRPr lang="en-US" sz="2000" dirty="0"/>
              </a:p>
              <a:p>
                <a:pPr marL="0" indent="0">
                  <a:spcBef>
                    <a:spcPts val="1080"/>
                  </a:spcBef>
                  <a:buNone/>
                </a:pPr>
                <a:r>
                  <a:rPr lang="en-US" sz="2000" dirty="0"/>
                  <a:t>For a time series generated by Gaussian increments:</a:t>
                </a:r>
              </a:p>
              <a:p>
                <a:pPr marL="0" indent="0">
                  <a:spcBef>
                    <a:spcPts val="1080"/>
                  </a:spcBef>
                  <a:buNone/>
                </a:pPr>
                <a:r>
                  <a:rPr lang="en-US" sz="2000" i="1" dirty="0"/>
                  <a:t>	</a:t>
                </a:r>
                <a:r>
                  <a:rPr lang="en-US" sz="2000" i="1" dirty="0">
                    <a:latin typeface="Times New Roman"/>
                    <a:cs typeface="Times New Roman"/>
                  </a:rPr>
                  <a:t>B</a:t>
                </a:r>
                <a:r>
                  <a:rPr lang="en-US" sz="2000" i="1" baseline="-25000" dirty="0">
                    <a:latin typeface="Times New Roman"/>
                    <a:cs typeface="Times New Roman"/>
                  </a:rPr>
                  <a:t>H</a:t>
                </a:r>
                <a:r>
                  <a:rPr lang="en-US" sz="2000" dirty="0">
                    <a:latin typeface="Times New Roman"/>
                    <a:cs typeface="Times New Roman"/>
                  </a:rPr>
                  <a:t>(</a:t>
                </a:r>
                <a:r>
                  <a:rPr lang="en-US" sz="2000" i="1" dirty="0">
                    <a:latin typeface="Times New Roman"/>
                    <a:cs typeface="Times New Roman"/>
                  </a:rPr>
                  <a:t>t</a:t>
                </a:r>
                <a:r>
                  <a:rPr lang="en-US" sz="2000" dirty="0">
                    <a:latin typeface="Times New Roman"/>
                    <a:cs typeface="Times New Roman"/>
                  </a:rPr>
                  <a:t>) (</a:t>
                </a:r>
                <a:r>
                  <a:rPr lang="en-US" sz="2000" i="1" dirty="0">
                    <a:latin typeface="Times New Roman"/>
                    <a:cs typeface="Times New Roman"/>
                  </a:rPr>
                  <a:t>t</a:t>
                </a:r>
                <a:r>
                  <a:rPr lang="en-US" sz="2000" dirty="0">
                    <a:latin typeface="Times New Roman"/>
                    <a:cs typeface="Times New Roman"/>
                  </a:rPr>
                  <a:t> = 1, 2,...) </a:t>
                </a:r>
              </a:p>
              <a:p>
                <a:pPr marL="0" indent="0">
                  <a:spcBef>
                    <a:spcPts val="1080"/>
                  </a:spcBef>
                  <a:buNone/>
                </a:pPr>
                <a:r>
                  <a:rPr lang="en-US" sz="2000" dirty="0"/>
                  <a:t>The correlation function is:</a:t>
                </a:r>
              </a:p>
              <a:p>
                <a:pPr marL="0" indent="0">
                  <a:spcBef>
                    <a:spcPts val="1080"/>
                  </a:spcBef>
                  <a:buNone/>
                </a:pPr>
                <a:r>
                  <a:rPr lang="en-US" sz="2000" dirty="0"/>
                  <a:t>	</a:t>
                </a:r>
              </a:p>
              <a:p>
                <a:pPr marL="0" indent="0">
                  <a:spcBef>
                    <a:spcPts val="1080"/>
                  </a:spcBef>
                  <a:buNone/>
                </a:pPr>
                <a:endParaRPr lang="en-US" sz="2000" dirty="0"/>
              </a:p>
              <a:p>
                <a:pPr marL="0" indent="0">
                  <a:spcBef>
                    <a:spcPts val="1080"/>
                  </a:spcBef>
                  <a:buNone/>
                </a:pPr>
                <a:r>
                  <a:rPr lang="en-US" sz="2000" dirty="0"/>
                  <a:t>where  </a:t>
                </a:r>
                <a:r>
                  <a:rPr lang="en-US" sz="2000" i="1" dirty="0">
                    <a:latin typeface="Times New Roman"/>
                    <a:cs typeface="Times New Roman"/>
                  </a:rPr>
                  <a:t>q </a:t>
                </a:r>
                <a:r>
                  <a:rPr lang="en-US" sz="2000" dirty="0">
                    <a:latin typeface="Times New Roman"/>
                    <a:cs typeface="Times New Roman"/>
                  </a:rPr>
                  <a:t>&gt;</a:t>
                </a:r>
                <a:r>
                  <a:rPr lang="en-US" sz="2000" i="1" dirty="0">
                    <a:latin typeface="Times New Roman"/>
                    <a:cs typeface="Times New Roman"/>
                  </a:rPr>
                  <a:t> </a:t>
                </a:r>
                <a:r>
                  <a:rPr lang="en-US" sz="2000" dirty="0">
                    <a:latin typeface="Times New Roman"/>
                    <a:cs typeface="Times New Roman"/>
                  </a:rPr>
                  <a:t>0</a:t>
                </a:r>
                <a:r>
                  <a:rPr lang="en-US" sz="2000" dirty="0"/>
                  <a:t>,     is the time lag and averaging is over the time window:</a:t>
                </a:r>
              </a:p>
              <a:p>
                <a:pPr marL="0" indent="0">
                  <a:spcBef>
                    <a:spcPts val="1080"/>
                  </a:spcBef>
                  <a:buNone/>
                </a:pPr>
                <a:r>
                  <a:rPr lang="en-US" sz="2000" dirty="0"/>
                  <a:t>	</a:t>
                </a:r>
                <a:r>
                  <a:rPr lang="en-US" sz="2000" i="1" dirty="0"/>
                  <a:t>t</a:t>
                </a:r>
                <a:r>
                  <a:rPr lang="en-US" sz="2000" dirty="0"/>
                  <a:t> &gt;&gt; </a:t>
                </a:r>
              </a:p>
              <a:p>
                <a:pPr marL="0" indent="0">
                  <a:spcBef>
                    <a:spcPts val="1080"/>
                  </a:spcBef>
                  <a:buNone/>
                </a:pPr>
                <a:r>
                  <a:rPr lang="en-US" sz="2000" dirty="0"/>
                  <a:t>The quantity </a:t>
                </a:r>
                <a14:m>
                  <m:oMath xmlns:m="http://schemas.openxmlformats.org/officeDocument/2006/math">
                    <m:sSup>
                      <m:sSupPr>
                        <m:ctrlPr>
                          <a:rPr lang="en-US" sz="2000" i="1" smtClean="0">
                            <a:latin typeface="Cambria Math" panose="02040503050406030204" pitchFamily="18" charset="0"/>
                          </a:rPr>
                        </m:ctrlPr>
                      </m:sSupPr>
                      <m:e>
                        <m:r>
                          <a:rPr lang="en-US" sz="2000" i="1" smtClean="0">
                            <a:latin typeface="Cambria Math" panose="02040503050406030204" pitchFamily="18" charset="0"/>
                            <a:ea typeface="Cambria Math" panose="02040503050406030204" pitchFamily="18" charset="0"/>
                          </a:rPr>
                          <m:t>𝜎</m:t>
                        </m:r>
                      </m:e>
                      <m:sup>
                        <m:r>
                          <a:rPr lang="en-US" sz="2000" b="0" i="1" smtClean="0">
                            <a:latin typeface="Cambria Math" panose="02040503050406030204" pitchFamily="18" charset="0"/>
                          </a:rPr>
                          <m:t>2</m:t>
                        </m:r>
                      </m:sup>
                    </m:sSup>
                  </m:oMath>
                </a14:m>
                <a:r>
                  <a:rPr lang="en-US" sz="2000" dirty="0"/>
                  <a:t> is often called the “roughness”</a:t>
                </a:r>
              </a:p>
            </p:txBody>
          </p:sp>
        </mc:Choice>
        <mc:Fallback>
          <p:sp>
            <p:nvSpPr>
              <p:cNvPr id="5" name="Content Placeholder 4"/>
              <p:cNvSpPr>
                <a:spLocks noGrp="1" noRot="1" noChangeAspect="1" noMove="1" noResize="1" noEditPoints="1" noAdjustHandles="1" noChangeArrowheads="1" noChangeShapeType="1" noTextEdit="1"/>
              </p:cNvSpPr>
              <p:nvPr>
                <p:ph idx="1"/>
              </p:nvPr>
            </p:nvSpPr>
            <p:spPr>
              <a:xfrm>
                <a:off x="457200" y="1462509"/>
                <a:ext cx="8229600" cy="5116275"/>
              </a:xfrm>
              <a:blipFill>
                <a:blip r:embed="rId3"/>
                <a:stretch>
                  <a:fillRect l="-772" t="-1238"/>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2766193690"/>
              </p:ext>
            </p:extLst>
          </p:nvPr>
        </p:nvGraphicFramePr>
        <p:xfrm>
          <a:off x="966081" y="4282378"/>
          <a:ext cx="4817532" cy="770478"/>
        </p:xfrm>
        <a:graphic>
          <a:graphicData uri="http://schemas.openxmlformats.org/presentationml/2006/ole">
            <mc:AlternateContent xmlns:mc="http://schemas.openxmlformats.org/markup-compatibility/2006">
              <mc:Choice xmlns:v="urn:schemas-microsoft-com:vml" Requires="v">
                <p:oleObj spid="_x0000_s2094" name="Equation" r:id="rId4" imgW="2933700" imgH="469900" progId="">
                  <p:embed/>
                </p:oleObj>
              </mc:Choice>
              <mc:Fallback>
                <p:oleObj name="Equation" r:id="rId4" imgW="2933700" imgH="469900" progId="">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081" y="4282378"/>
                        <a:ext cx="4817532" cy="7704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3545520"/>
              </p:ext>
            </p:extLst>
          </p:nvPr>
        </p:nvGraphicFramePr>
        <p:xfrm>
          <a:off x="1088711" y="2795782"/>
          <a:ext cx="1380946" cy="557224"/>
        </p:xfrm>
        <a:graphic>
          <a:graphicData uri="http://schemas.openxmlformats.org/presentationml/2006/ole">
            <mc:AlternateContent xmlns:mc="http://schemas.openxmlformats.org/markup-compatibility/2006">
              <mc:Choice xmlns:v="urn:schemas-microsoft-com:vml" Requires="v">
                <p:oleObj spid="_x0000_s2095" name="Equation" r:id="rId6" imgW="723900" imgH="292100" progId="">
                  <p:embed/>
                </p:oleObj>
              </mc:Choice>
              <mc:Fallback>
                <p:oleObj name="Equation" r:id="rId6" imgW="723900" imgH="292100" progId="">
                  <p:embed/>
                  <p:pic>
                    <p:nvPicPr>
                      <p:cNvPr id="0"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8711" y="2795782"/>
                        <a:ext cx="1380946" cy="557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84916915"/>
              </p:ext>
            </p:extLst>
          </p:nvPr>
        </p:nvGraphicFramePr>
        <p:xfrm>
          <a:off x="1918467" y="5254956"/>
          <a:ext cx="226615" cy="222820"/>
        </p:xfrm>
        <a:graphic>
          <a:graphicData uri="http://schemas.openxmlformats.org/presentationml/2006/ole">
            <mc:AlternateContent xmlns:mc="http://schemas.openxmlformats.org/markup-compatibility/2006">
              <mc:Choice xmlns:v="urn:schemas-microsoft-com:vml" Requires="v">
                <p:oleObj spid="_x0000_s2096" name="Equation" r:id="rId8" imgW="127000" imgH="139700" progId="">
                  <p:embed/>
                </p:oleObj>
              </mc:Choice>
              <mc:Fallback>
                <p:oleObj name="Equation" r:id="rId8" imgW="127000" imgH="139700" progId="">
                  <p:embed/>
                  <p:pic>
                    <p:nvPicPr>
                      <p:cNvPr id="0"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18467" y="5254956"/>
                        <a:ext cx="226615" cy="222820"/>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43305367"/>
              </p:ext>
            </p:extLst>
          </p:nvPr>
        </p:nvGraphicFramePr>
        <p:xfrm>
          <a:off x="1423749" y="5655763"/>
          <a:ext cx="226615" cy="222820"/>
        </p:xfrm>
        <a:graphic>
          <a:graphicData uri="http://schemas.openxmlformats.org/presentationml/2006/ole">
            <mc:AlternateContent xmlns:mc="http://schemas.openxmlformats.org/markup-compatibility/2006">
              <mc:Choice xmlns:v="urn:schemas-microsoft-com:vml" Requires="v">
                <p:oleObj spid="_x0000_s2097" name="Equation" r:id="rId10" imgW="127000" imgH="139700" progId="">
                  <p:embed/>
                </p:oleObj>
              </mc:Choice>
              <mc:Fallback>
                <p:oleObj name="Equation" r:id="rId10" imgW="127000" imgH="139700" progId="">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23749" y="5655763"/>
                        <a:ext cx="226615" cy="2228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01967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p:txBody>
          <a:bodyPr>
            <a:normAutofit fontScale="90000"/>
          </a:bodyPr>
          <a:lstStyle/>
          <a:p>
            <a:r>
              <a:rPr lang="en-US" dirty="0">
                <a:solidFill>
                  <a:srgbClr val="FF0000"/>
                </a:solidFill>
              </a:rPr>
              <a:t>Hurst Exponent</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Hurst_exponent</a:t>
            </a:r>
            <a:endParaRPr lang="en-US" sz="2700" dirty="0">
              <a:solidFill>
                <a:srgbClr val="0000FF"/>
              </a:solidFill>
            </a:endParaRPr>
          </a:p>
        </p:txBody>
      </p:sp>
      <p:sp>
        <p:nvSpPr>
          <p:cNvPr id="2" name="Content Placeholder 1"/>
          <p:cNvSpPr>
            <a:spLocks noGrp="1"/>
          </p:cNvSpPr>
          <p:nvPr>
            <p:ph idx="1"/>
          </p:nvPr>
        </p:nvSpPr>
        <p:spPr>
          <a:xfrm>
            <a:off x="457200" y="1600200"/>
            <a:ext cx="8229600" cy="1796289"/>
          </a:xfrm>
        </p:spPr>
        <p:txBody>
          <a:bodyPr>
            <a:normAutofit/>
          </a:bodyPr>
          <a:lstStyle/>
          <a:p>
            <a:pPr marL="0" indent="0">
              <a:buNone/>
            </a:pPr>
            <a:r>
              <a:rPr lang="en-US" sz="2000" dirty="0"/>
              <a:t>In the above mathematical estimation technique, the function </a:t>
            </a:r>
            <a:r>
              <a:rPr lang="en-US" sz="2000" i="1" dirty="0"/>
              <a:t>H</a:t>
            </a:r>
            <a:r>
              <a:rPr lang="en-US" sz="2000" dirty="0"/>
              <a:t>(</a:t>
            </a:r>
            <a:r>
              <a:rPr lang="en-US" sz="2000" i="1" dirty="0"/>
              <a:t>q</a:t>
            </a:r>
            <a:r>
              <a:rPr lang="en-US" sz="2000" dirty="0"/>
              <a:t>) contains information about averaged generalized volatilities at scale </a:t>
            </a:r>
            <a:r>
              <a:rPr lang="en-US" sz="2000" i="1" dirty="0" err="1">
                <a:latin typeface="Times New Roman" panose="02020603050405020304" pitchFamily="18" charset="0"/>
                <a:cs typeface="Times New Roman" panose="02020603050405020304" pitchFamily="18" charset="0"/>
              </a:rPr>
              <a:t>τ</a:t>
            </a:r>
            <a:r>
              <a:rPr lang="en-US" sz="2000" dirty="0"/>
              <a:t> (only </a:t>
            </a:r>
            <a:r>
              <a:rPr lang="en-US" sz="2000" i="1" dirty="0"/>
              <a:t>q</a:t>
            </a:r>
            <a:r>
              <a:rPr lang="en-US" sz="2000" dirty="0"/>
              <a:t> = 1, 2 are used to define the volatility). </a:t>
            </a:r>
          </a:p>
          <a:p>
            <a:pPr marL="0" indent="0">
              <a:buNone/>
            </a:pPr>
            <a:r>
              <a:rPr lang="en-US" sz="2000" dirty="0"/>
              <a:t>In particular, the </a:t>
            </a:r>
            <a:r>
              <a:rPr lang="en-US" sz="2000" i="1" dirty="0"/>
              <a:t>H</a:t>
            </a:r>
            <a:r>
              <a:rPr lang="en-US" sz="2000" baseline="-25000" dirty="0"/>
              <a:t>1</a:t>
            </a:r>
            <a:r>
              <a:rPr lang="en-US" sz="2000" dirty="0"/>
              <a:t> exponent indicates </a:t>
            </a:r>
            <a:r>
              <a:rPr lang="en-US" sz="2000" dirty="0">
                <a:solidFill>
                  <a:srgbClr val="0619C0"/>
                </a:solidFill>
              </a:rPr>
              <a:t>persistent</a:t>
            </a:r>
            <a:r>
              <a:rPr lang="en-US" sz="2000" dirty="0"/>
              <a:t> (</a:t>
            </a:r>
            <a:r>
              <a:rPr lang="en-US" sz="2000" i="1" dirty="0"/>
              <a:t>H</a:t>
            </a:r>
            <a:r>
              <a:rPr lang="en-US" sz="2000" baseline="-25000" dirty="0"/>
              <a:t>1</a:t>
            </a:r>
            <a:r>
              <a:rPr lang="en-US" sz="2000" dirty="0"/>
              <a:t> &gt; ½) or </a:t>
            </a:r>
            <a:r>
              <a:rPr lang="en-US" sz="2000" dirty="0" err="1">
                <a:solidFill>
                  <a:srgbClr val="0619C0"/>
                </a:solidFill>
              </a:rPr>
              <a:t>antipersistent</a:t>
            </a:r>
            <a:r>
              <a:rPr lang="en-US" sz="2000" dirty="0"/>
              <a:t> (</a:t>
            </a:r>
            <a:r>
              <a:rPr lang="en-US" sz="2000" i="1" dirty="0"/>
              <a:t>H</a:t>
            </a:r>
            <a:r>
              <a:rPr lang="en-US" sz="2000" baseline="-25000" dirty="0"/>
              <a:t>1</a:t>
            </a:r>
            <a:r>
              <a:rPr lang="en-US" sz="2000" dirty="0"/>
              <a:t> &lt; ½) behavior of the trend.</a:t>
            </a:r>
          </a:p>
        </p:txBody>
      </p:sp>
      <p:pic>
        <p:nvPicPr>
          <p:cNvPr id="5" name="Picture 4" descr="Screen Shot 2017-02-23 at 8.59.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2" y="3427560"/>
            <a:ext cx="8008842" cy="3197121"/>
          </a:xfrm>
          <a:prstGeom prst="rect">
            <a:avLst/>
          </a:prstGeom>
        </p:spPr>
      </p:pic>
      <p:sp>
        <p:nvSpPr>
          <p:cNvPr id="4" name="Rectangle 3">
            <a:extLst>
              <a:ext uri="{FF2B5EF4-FFF2-40B4-BE49-F238E27FC236}">
                <a16:creationId xmlns:a16="http://schemas.microsoft.com/office/drawing/2014/main" id="{090D3236-9362-874E-A75E-D9709F509E96}"/>
              </a:ext>
            </a:extLst>
          </p:cNvPr>
          <p:cNvSpPr/>
          <p:nvPr/>
        </p:nvSpPr>
        <p:spPr>
          <a:xfrm>
            <a:off x="6531429" y="5355771"/>
            <a:ext cx="357051" cy="2090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1407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000" dirty="0">
                <a:solidFill>
                  <a:srgbClr val="FF0000"/>
                </a:solidFill>
              </a:rPr>
              <a:t>Fractional Brownian Motion</a:t>
            </a:r>
            <a:br>
              <a:rPr lang="en-US" sz="4000" dirty="0">
                <a:solidFill>
                  <a:srgbClr val="FF0000"/>
                </a:solidFill>
              </a:rPr>
            </a:br>
            <a:r>
              <a:rPr lang="en-US" sz="2400" dirty="0">
                <a:solidFill>
                  <a:srgbClr val="0000FF"/>
                </a:solidFill>
              </a:rPr>
              <a:t>https://</a:t>
            </a:r>
            <a:r>
              <a:rPr lang="en-US" sz="2400" dirty="0" err="1">
                <a:solidFill>
                  <a:srgbClr val="0000FF"/>
                </a:solidFill>
              </a:rPr>
              <a:t>en.wikipedia.org</a:t>
            </a:r>
            <a:r>
              <a:rPr lang="en-US" sz="2400" dirty="0">
                <a:solidFill>
                  <a:srgbClr val="0000FF"/>
                </a:solidFill>
              </a:rPr>
              <a:t>/wiki/</a:t>
            </a:r>
            <a:r>
              <a:rPr lang="en-US" sz="2400" dirty="0" err="1">
                <a:solidFill>
                  <a:srgbClr val="0000FF"/>
                </a:solidFill>
              </a:rPr>
              <a:t>Fractional_Brownian_motion</a:t>
            </a:r>
            <a:endParaRPr lang="en-US" sz="2400" dirty="0">
              <a:solidFill>
                <a:srgbClr val="0000FF"/>
              </a:solidFill>
            </a:endParaRPr>
          </a:p>
        </p:txBody>
      </p:sp>
      <p:sp>
        <p:nvSpPr>
          <p:cNvPr id="2" name="TextBox 1"/>
          <p:cNvSpPr txBox="1"/>
          <p:nvPr/>
        </p:nvSpPr>
        <p:spPr>
          <a:xfrm>
            <a:off x="4233156" y="2393178"/>
            <a:ext cx="2507324" cy="369332"/>
          </a:xfrm>
          <a:prstGeom prst="rect">
            <a:avLst/>
          </a:prstGeom>
          <a:noFill/>
        </p:spPr>
        <p:txBody>
          <a:bodyPr wrap="square" rtlCol="0">
            <a:spAutoFit/>
          </a:bodyPr>
          <a:lstStyle/>
          <a:p>
            <a:r>
              <a:rPr lang="en-US" dirty="0"/>
              <a:t>(Here </a:t>
            </a:r>
            <a:r>
              <a:rPr lang="en-US" i="1" dirty="0">
                <a:latin typeface="Times New Roman"/>
                <a:cs typeface="Times New Roman"/>
              </a:rPr>
              <a:t>B</a:t>
            </a:r>
            <a:r>
              <a:rPr lang="en-US" i="1" baseline="-25000" dirty="0">
                <a:latin typeface="Times New Roman"/>
                <a:cs typeface="Times New Roman"/>
              </a:rPr>
              <a:t>H</a:t>
            </a:r>
            <a:r>
              <a:rPr lang="en-US" dirty="0">
                <a:latin typeface="Times New Roman"/>
                <a:cs typeface="Times New Roman"/>
              </a:rPr>
              <a:t>(</a:t>
            </a:r>
            <a:r>
              <a:rPr lang="en-US" i="1" dirty="0">
                <a:latin typeface="Times New Roman"/>
                <a:cs typeface="Times New Roman"/>
              </a:rPr>
              <a:t>t</a:t>
            </a:r>
            <a:r>
              <a:rPr lang="en-US" dirty="0">
                <a:latin typeface="Times New Roman"/>
                <a:cs typeface="Times New Roman"/>
              </a:rPr>
              <a:t>)</a:t>
            </a:r>
            <a:r>
              <a:rPr lang="en-US" dirty="0"/>
              <a:t> is the walk) </a:t>
            </a:r>
          </a:p>
        </p:txBody>
      </p:sp>
      <p:grpSp>
        <p:nvGrpSpPr>
          <p:cNvPr id="9" name="Group 8"/>
          <p:cNvGrpSpPr/>
          <p:nvPr/>
        </p:nvGrpSpPr>
        <p:grpSpPr>
          <a:xfrm>
            <a:off x="1300635" y="1833751"/>
            <a:ext cx="6807471" cy="4271295"/>
            <a:chOff x="1642537" y="2094231"/>
            <a:chExt cx="6248420" cy="3587527"/>
          </a:xfrm>
        </p:grpSpPr>
        <p:grpSp>
          <p:nvGrpSpPr>
            <p:cNvPr id="6" name="Group 5"/>
            <p:cNvGrpSpPr/>
            <p:nvPr/>
          </p:nvGrpSpPr>
          <p:grpSpPr>
            <a:xfrm>
              <a:off x="1642537" y="2094231"/>
              <a:ext cx="6248420" cy="3587527"/>
              <a:chOff x="1642537" y="1556991"/>
              <a:chExt cx="6248420" cy="3587527"/>
            </a:xfrm>
          </p:grpSpPr>
          <p:pic>
            <p:nvPicPr>
              <p:cNvPr id="4" name="Picture 3" descr="Screen Shot 2017-02-04 at 10.05.17 AM.png"/>
              <p:cNvPicPr>
                <a:picLocks noChangeAspect="1"/>
              </p:cNvPicPr>
              <p:nvPr/>
            </p:nvPicPr>
            <p:blipFill rotWithShape="1">
              <a:blip r:embed="rId2">
                <a:extLst>
                  <a:ext uri="{28A0092B-C50C-407E-A947-70E740481C1C}">
                    <a14:useLocalDpi xmlns:a14="http://schemas.microsoft.com/office/drawing/2010/main" val="0"/>
                  </a:ext>
                </a:extLst>
              </a:blip>
              <a:srcRect b="31669"/>
              <a:stretch/>
            </p:blipFill>
            <p:spPr>
              <a:xfrm>
                <a:off x="1642537" y="1556991"/>
                <a:ext cx="6248420" cy="3587527"/>
              </a:xfrm>
              <a:prstGeom prst="rect">
                <a:avLst/>
              </a:prstGeom>
            </p:spPr>
          </p:pic>
          <p:sp>
            <p:nvSpPr>
              <p:cNvPr id="3" name="Rectangle 2"/>
              <p:cNvSpPr/>
              <p:nvPr/>
            </p:nvSpPr>
            <p:spPr>
              <a:xfrm>
                <a:off x="3809831" y="2051295"/>
                <a:ext cx="3337672" cy="29304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Rectangle 6"/>
            <p:cNvSpPr/>
            <p:nvPr/>
          </p:nvSpPr>
          <p:spPr>
            <a:xfrm>
              <a:off x="3275498" y="2192324"/>
              <a:ext cx="1329200" cy="27146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102908" y="4477419"/>
              <a:ext cx="1329200" cy="27146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84742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05308"/>
            <a:ext cx="8229600" cy="1143000"/>
          </a:xfrm>
        </p:spPr>
        <p:txBody>
          <a:bodyPr>
            <a:normAutofit/>
          </a:bodyPr>
          <a:lstStyle/>
          <a:p>
            <a:r>
              <a:rPr lang="en-US" sz="4000" dirty="0">
                <a:solidFill>
                  <a:srgbClr val="FF0000"/>
                </a:solidFill>
              </a:rPr>
              <a:t>Fractional Brownian Motion</a:t>
            </a:r>
            <a:br>
              <a:rPr lang="en-US" sz="4000" dirty="0">
                <a:solidFill>
                  <a:srgbClr val="FF0000"/>
                </a:solidFill>
              </a:rPr>
            </a:br>
            <a:r>
              <a:rPr lang="en-US" sz="2400" dirty="0">
                <a:solidFill>
                  <a:srgbClr val="0000FF"/>
                </a:solidFill>
              </a:rPr>
              <a:t>https://</a:t>
            </a:r>
            <a:r>
              <a:rPr lang="en-US" sz="2400" dirty="0" err="1">
                <a:solidFill>
                  <a:srgbClr val="0000FF"/>
                </a:solidFill>
              </a:rPr>
              <a:t>en.wikipedia.org</a:t>
            </a:r>
            <a:r>
              <a:rPr lang="en-US" sz="2400" dirty="0">
                <a:solidFill>
                  <a:srgbClr val="0000FF"/>
                </a:solidFill>
              </a:rPr>
              <a:t>/wiki/</a:t>
            </a:r>
            <a:r>
              <a:rPr lang="en-US" sz="2400" dirty="0" err="1">
                <a:solidFill>
                  <a:srgbClr val="0000FF"/>
                </a:solidFill>
              </a:rPr>
              <a:t>Fractional_Brownian_motion</a:t>
            </a:r>
            <a:endParaRPr lang="en-US" sz="2400" dirty="0">
              <a:solidFill>
                <a:srgbClr val="0000FF"/>
              </a:solidFill>
            </a:endParaRPr>
          </a:p>
        </p:txBody>
      </p:sp>
      <p:pic>
        <p:nvPicPr>
          <p:cNvPr id="7" name="Picture 6" descr="Screen Shot 2017-02-04 at 10.11.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153" y="1236376"/>
            <a:ext cx="7162800" cy="5621624"/>
          </a:xfrm>
          <a:prstGeom prst="rect">
            <a:avLst/>
          </a:prstGeom>
        </p:spPr>
      </p:pic>
    </p:spTree>
    <p:extLst>
      <p:ext uri="{BB962C8B-B14F-4D97-AF65-F5344CB8AC3E}">
        <p14:creationId xmlns:p14="http://schemas.microsoft.com/office/powerpoint/2010/main" val="3119823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rgbClr val="FF0000"/>
                </a:solidFill>
              </a:rPr>
              <a:t>Brownian Scaling</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Wiener_process</a:t>
            </a:r>
            <a:endParaRPr lang="en-US" sz="2700" dirty="0">
              <a:solidFill>
                <a:srgbClr val="0000FF"/>
              </a:solidFill>
            </a:endParaRPr>
          </a:p>
        </p:txBody>
      </p:sp>
      <p:pic>
        <p:nvPicPr>
          <p:cNvPr id="5" name="Picture 4" descr="Wiener_process_animated.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164" y="1767011"/>
            <a:ext cx="6350000" cy="1270000"/>
          </a:xfrm>
          <a:prstGeom prst="rect">
            <a:avLst/>
          </a:prstGeom>
        </p:spPr>
      </p:pic>
      <p:grpSp>
        <p:nvGrpSpPr>
          <p:cNvPr id="9" name="Group 8"/>
          <p:cNvGrpSpPr/>
          <p:nvPr/>
        </p:nvGrpSpPr>
        <p:grpSpPr>
          <a:xfrm>
            <a:off x="390007" y="3275720"/>
            <a:ext cx="8402069" cy="1941444"/>
            <a:chOff x="390007" y="3275720"/>
            <a:chExt cx="8402069" cy="1941444"/>
          </a:xfrm>
        </p:grpSpPr>
        <p:pic>
          <p:nvPicPr>
            <p:cNvPr id="7" name="Picture 6" descr="Screen Shot 2017-02-22 at 1.53.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405" y="3275720"/>
              <a:ext cx="8363671" cy="1717540"/>
            </a:xfrm>
            <a:prstGeom prst="rect">
              <a:avLst/>
            </a:prstGeom>
          </p:spPr>
        </p:pic>
        <p:sp>
          <p:nvSpPr>
            <p:cNvPr id="8" name="Rectangle 7"/>
            <p:cNvSpPr/>
            <p:nvPr/>
          </p:nvSpPr>
          <p:spPr>
            <a:xfrm>
              <a:off x="390007" y="4283895"/>
              <a:ext cx="451499" cy="93326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76324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Benoit Mandelbrot (1924-2010)</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Benoit_Mandelbrot</a:t>
            </a:r>
            <a:endParaRPr lang="en-US" sz="2700" dirty="0">
              <a:solidFill>
                <a:srgbClr val="0000FF"/>
              </a:solidFill>
            </a:endParaRPr>
          </a:p>
        </p:txBody>
      </p:sp>
      <p:pic>
        <p:nvPicPr>
          <p:cNvPr id="6" name="Content Placeholder 5" descr="BBM-2000-hires.jpeg"/>
          <p:cNvPicPr>
            <a:picLocks noGrp="1" noChangeAspect="1"/>
          </p:cNvPicPr>
          <p:nvPr>
            <p:ph sz="half" idx="2"/>
          </p:nvPr>
        </p:nvPicPr>
        <p:blipFill>
          <a:blip r:embed="rId2">
            <a:extLst>
              <a:ext uri="{28A0092B-C50C-407E-A947-70E740481C1C}">
                <a14:useLocalDpi xmlns:a14="http://schemas.microsoft.com/office/drawing/2010/main" val="0"/>
              </a:ext>
            </a:extLst>
          </a:blip>
          <a:srcRect l="-11799" r="-11799"/>
          <a:stretch>
            <a:fillRect/>
          </a:stretch>
        </p:blipFill>
        <p:spPr/>
      </p:pic>
      <p:pic>
        <p:nvPicPr>
          <p:cNvPr id="7" name="Picture 6" descr="mandelbrot_set_rainbow_colors_660.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3" y="2412998"/>
            <a:ext cx="3976511" cy="2982383"/>
          </a:xfrm>
          <a:prstGeom prst="rect">
            <a:avLst/>
          </a:prstGeom>
        </p:spPr>
      </p:pic>
      <p:sp>
        <p:nvSpPr>
          <p:cNvPr id="8" name="TextBox 7"/>
          <p:cNvSpPr txBox="1"/>
          <p:nvPr/>
        </p:nvSpPr>
        <p:spPr>
          <a:xfrm>
            <a:off x="1049867" y="5977467"/>
            <a:ext cx="3149600" cy="372533"/>
          </a:xfrm>
          <a:prstGeom prst="rect">
            <a:avLst/>
          </a:prstGeom>
          <a:noFill/>
        </p:spPr>
        <p:txBody>
          <a:bodyPr wrap="square" rtlCol="0">
            <a:spAutoFit/>
          </a:bodyPr>
          <a:lstStyle/>
          <a:p>
            <a:pPr algn="ctr"/>
            <a:r>
              <a:rPr lang="en-US" dirty="0"/>
              <a:t>Mandelbrot set</a:t>
            </a:r>
          </a:p>
        </p:txBody>
      </p:sp>
    </p:spTree>
    <p:extLst>
      <p:ext uri="{BB962C8B-B14F-4D97-AF65-F5344CB8AC3E}">
        <p14:creationId xmlns:p14="http://schemas.microsoft.com/office/powerpoint/2010/main" val="2652877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Fractals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/wiki/Fractal</a:t>
            </a:r>
          </a:p>
        </p:txBody>
      </p:sp>
      <p:sp>
        <p:nvSpPr>
          <p:cNvPr id="4" name="Content Placeholder 3"/>
          <p:cNvSpPr>
            <a:spLocks noGrp="1"/>
          </p:cNvSpPr>
          <p:nvPr>
            <p:ph sz="half" idx="1"/>
          </p:nvPr>
        </p:nvSpPr>
        <p:spPr/>
        <p:txBody>
          <a:bodyPr>
            <a:normAutofit fontScale="85000" lnSpcReduction="10000"/>
          </a:bodyPr>
          <a:lstStyle/>
          <a:p>
            <a:r>
              <a:rPr lang="en-US" dirty="0"/>
              <a:t>A </a:t>
            </a:r>
            <a:r>
              <a:rPr lang="en-US" dirty="0">
                <a:solidFill>
                  <a:srgbClr val="0619C0"/>
                </a:solidFill>
              </a:rPr>
              <a:t>fractal</a:t>
            </a:r>
            <a:r>
              <a:rPr lang="en-US" dirty="0"/>
              <a:t> is a mathematical set that exhibits a repeating pattern displayed at every scale.</a:t>
            </a:r>
          </a:p>
          <a:p>
            <a:r>
              <a:rPr lang="en-US" dirty="0"/>
              <a:t>It is also known as expanding symmetry or evolving symmetry. </a:t>
            </a:r>
          </a:p>
          <a:p>
            <a:r>
              <a:rPr lang="en-US" dirty="0"/>
              <a:t>If the replication is exactly the same at every scale, it is called a self-similar pattern.</a:t>
            </a:r>
          </a:p>
          <a:p>
            <a:r>
              <a:rPr lang="en-US" dirty="0"/>
              <a:t>An example of this is the </a:t>
            </a:r>
            <a:r>
              <a:rPr lang="en-US" dirty="0" err="1">
                <a:solidFill>
                  <a:srgbClr val="0619C0"/>
                </a:solidFill>
              </a:rPr>
              <a:t>Menger</a:t>
            </a:r>
            <a:r>
              <a:rPr lang="en-US" dirty="0">
                <a:solidFill>
                  <a:srgbClr val="0619C0"/>
                </a:solidFill>
              </a:rPr>
              <a:t> Sponge </a:t>
            </a:r>
            <a:r>
              <a:rPr lang="en-US" dirty="0"/>
              <a:t>(right)</a:t>
            </a:r>
          </a:p>
          <a:p>
            <a:endParaRPr lang="en-US" dirty="0"/>
          </a:p>
        </p:txBody>
      </p:sp>
      <p:pic>
        <p:nvPicPr>
          <p:cNvPr id="6" name="Content Placeholder 5" descr="Sierpinski_carpet_6.png"/>
          <p:cNvPicPr>
            <a:picLocks noGrp="1" noChangeAspect="1"/>
          </p:cNvPicPr>
          <p:nvPr>
            <p:ph sz="half" idx="2"/>
          </p:nvPr>
        </p:nvPicPr>
        <p:blipFill>
          <a:blip r:embed="rId2">
            <a:extLst>
              <a:ext uri="{28A0092B-C50C-407E-A947-70E740481C1C}">
                <a14:useLocalDpi xmlns:a14="http://schemas.microsoft.com/office/drawing/2010/main" val="0"/>
              </a:ext>
            </a:extLst>
          </a:blip>
          <a:srcRect t="-6034" b="-6034"/>
          <a:stretch>
            <a:fillRect/>
          </a:stretch>
        </p:blipFill>
        <p:spPr/>
      </p:pic>
    </p:spTree>
    <p:extLst>
      <p:ext uri="{BB962C8B-B14F-4D97-AF65-F5344CB8AC3E}">
        <p14:creationId xmlns:p14="http://schemas.microsoft.com/office/powerpoint/2010/main" val="3967638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Fractal Dimensions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Fractal_dimension</a:t>
            </a:r>
            <a:endParaRPr lang="en-US" sz="2700" dirty="0">
              <a:solidFill>
                <a:srgbClr val="0000FF"/>
              </a:solidFill>
            </a:endParaRPr>
          </a:p>
        </p:txBody>
      </p:sp>
      <p:sp>
        <p:nvSpPr>
          <p:cNvPr id="3" name="Content Placeholder 2"/>
          <p:cNvSpPr>
            <a:spLocks noGrp="1"/>
          </p:cNvSpPr>
          <p:nvPr>
            <p:ph idx="1"/>
          </p:nvPr>
        </p:nvSpPr>
        <p:spPr/>
        <p:txBody>
          <a:bodyPr>
            <a:normAutofit fontScale="85000" lnSpcReduction="20000"/>
          </a:bodyPr>
          <a:lstStyle/>
          <a:p>
            <a:pPr>
              <a:spcBef>
                <a:spcPts val="0"/>
              </a:spcBef>
              <a:spcAft>
                <a:spcPts val="1200"/>
              </a:spcAft>
            </a:pPr>
            <a:r>
              <a:rPr lang="en-US" dirty="0"/>
              <a:t>In mathematics, more specifically in fractal geometry, a fractal dimension is a ratio providing a statistical index of complexity comparing how detail in a pattern (strictly speaking, a fractal pattern) changes with the scale at which it is measured. </a:t>
            </a:r>
          </a:p>
          <a:p>
            <a:pPr>
              <a:spcBef>
                <a:spcPts val="0"/>
              </a:spcBef>
              <a:spcAft>
                <a:spcPts val="1200"/>
              </a:spcAft>
            </a:pPr>
            <a:r>
              <a:rPr lang="en-US" dirty="0"/>
              <a:t>It has also been characterized as a measure of the space-filling capacity of a pattern that tells how a fractal scales differently from the space it is embedded in</a:t>
            </a:r>
          </a:p>
          <a:p>
            <a:pPr>
              <a:spcBef>
                <a:spcPts val="0"/>
              </a:spcBef>
              <a:spcAft>
                <a:spcPts val="1200"/>
              </a:spcAft>
            </a:pPr>
            <a:r>
              <a:rPr lang="en-US" dirty="0">
                <a:solidFill>
                  <a:srgbClr val="0619C0"/>
                </a:solidFill>
              </a:rPr>
              <a:t>A fractal dimension is generally not an integer.</a:t>
            </a:r>
          </a:p>
          <a:p>
            <a:pPr>
              <a:spcBef>
                <a:spcPts val="0"/>
              </a:spcBef>
              <a:spcAft>
                <a:spcPts val="1200"/>
              </a:spcAft>
            </a:pPr>
            <a:r>
              <a:rPr lang="en-US" dirty="0">
                <a:solidFill>
                  <a:srgbClr val="0619C0"/>
                </a:solidFill>
              </a:rPr>
              <a:t>An embedding dimension </a:t>
            </a:r>
            <a:r>
              <a:rPr lang="en-US" dirty="0"/>
              <a:t>is an integer, however</a:t>
            </a:r>
            <a:endParaRPr lang="en-US" dirty="0">
              <a:solidFill>
                <a:srgbClr val="0619C0"/>
              </a:solidFill>
            </a:endParaRPr>
          </a:p>
          <a:p>
            <a:pPr>
              <a:spcBef>
                <a:spcPts val="0"/>
              </a:spcBef>
              <a:spcAft>
                <a:spcPts val="1200"/>
              </a:spcAft>
            </a:pPr>
            <a:endParaRPr lang="en-US" dirty="0"/>
          </a:p>
        </p:txBody>
      </p:sp>
    </p:spTree>
    <p:extLst>
      <p:ext uri="{BB962C8B-B14F-4D97-AF65-F5344CB8AC3E}">
        <p14:creationId xmlns:p14="http://schemas.microsoft.com/office/powerpoint/2010/main" val="334367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Fractal Dimensions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Fractal_dimension</a:t>
            </a:r>
            <a:endParaRPr lang="en-US" sz="2700" dirty="0">
              <a:solidFill>
                <a:srgbClr val="0000FF"/>
              </a:solidFill>
            </a:endParaRPr>
          </a:p>
        </p:txBody>
      </p:sp>
      <p:pic>
        <p:nvPicPr>
          <p:cNvPr id="8" name="Content Placeholder 7" descr="Screen Shot 2017-02-05 at 12.58.51 PM.png"/>
          <p:cNvPicPr>
            <a:picLocks noGrp="1" noChangeAspect="1"/>
          </p:cNvPicPr>
          <p:nvPr>
            <p:ph idx="1"/>
          </p:nvPr>
        </p:nvPicPr>
        <p:blipFill>
          <a:blip r:embed="rId2">
            <a:extLst>
              <a:ext uri="{28A0092B-C50C-407E-A947-70E740481C1C}">
                <a14:useLocalDpi xmlns:a14="http://schemas.microsoft.com/office/drawing/2010/main" val="0"/>
              </a:ext>
            </a:extLst>
          </a:blip>
          <a:srcRect l="-42931" r="-42931"/>
          <a:stretch>
            <a:fillRect/>
          </a:stretch>
        </p:blipFill>
        <p:spPr/>
      </p:pic>
    </p:spTree>
    <p:extLst>
      <p:ext uri="{BB962C8B-B14F-4D97-AF65-F5344CB8AC3E}">
        <p14:creationId xmlns:p14="http://schemas.microsoft.com/office/powerpoint/2010/main" val="94178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Fractal Dimensions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Fractal_dimension</a:t>
            </a:r>
            <a:endParaRPr lang="en-US" sz="2700" dirty="0">
              <a:solidFill>
                <a:srgbClr val="0000FF"/>
              </a:solidFill>
            </a:endParaRPr>
          </a:p>
        </p:txBody>
      </p:sp>
      <p:sp>
        <p:nvSpPr>
          <p:cNvPr id="4" name="Content Placeholder 3"/>
          <p:cNvSpPr>
            <a:spLocks noGrp="1"/>
          </p:cNvSpPr>
          <p:nvPr>
            <p:ph idx="1"/>
          </p:nvPr>
        </p:nvSpPr>
        <p:spPr/>
        <p:txBody>
          <a:bodyPr>
            <a:normAutofit/>
          </a:bodyPr>
          <a:lstStyle/>
          <a:p>
            <a:r>
              <a:rPr lang="en-US" sz="2000" dirty="0"/>
              <a:t>The essential idea of "fractured" dimensions has a long history in mathematics, but the term itself was brought to the fore by </a:t>
            </a:r>
            <a:r>
              <a:rPr lang="en-US" sz="2000" dirty="0">
                <a:solidFill>
                  <a:srgbClr val="0619C0"/>
                </a:solidFill>
              </a:rPr>
              <a:t>Benoit Mandelbrot </a:t>
            </a:r>
            <a:r>
              <a:rPr lang="en-US" sz="2000" dirty="0"/>
              <a:t>based on his 1967 paper on self-similarity in which he discussed fractional dimensions.</a:t>
            </a:r>
          </a:p>
          <a:p>
            <a:pPr>
              <a:spcBef>
                <a:spcPts val="0"/>
              </a:spcBef>
              <a:spcAft>
                <a:spcPts val="1200"/>
              </a:spcAft>
            </a:pPr>
            <a:r>
              <a:rPr lang="en-US" sz="2000" dirty="0"/>
              <a:t>In that paper, Mandelbrot cited previous work by </a:t>
            </a:r>
            <a:r>
              <a:rPr lang="en-US" sz="2000" dirty="0">
                <a:solidFill>
                  <a:srgbClr val="0619C0"/>
                </a:solidFill>
              </a:rPr>
              <a:t>Lewis Fry Richardson </a:t>
            </a:r>
            <a:r>
              <a:rPr lang="en-US" sz="2000" dirty="0"/>
              <a:t>describing the counter-intuitive notion that a coastline's measured length changes with the length of the measuring stick used (previous slide). </a:t>
            </a:r>
          </a:p>
          <a:p>
            <a:r>
              <a:rPr lang="en-US" sz="2000" dirty="0"/>
              <a:t>In terms of that notion, the fractal dimension of a coastline quantifies how the number of scaled measuring sticks required to measure the coastline changes with the scale applied to the stick.</a:t>
            </a:r>
          </a:p>
          <a:p>
            <a:r>
              <a:rPr lang="en-US" sz="2000" dirty="0"/>
              <a:t>There are several formal mathematical definitions of fractal dimension that build on this basic concept of change in detail with change in scale.</a:t>
            </a:r>
          </a:p>
          <a:p>
            <a:endParaRPr lang="en-US" sz="2000" dirty="0"/>
          </a:p>
        </p:txBody>
      </p:sp>
    </p:spTree>
    <p:extLst>
      <p:ext uri="{BB962C8B-B14F-4D97-AF65-F5344CB8AC3E}">
        <p14:creationId xmlns:p14="http://schemas.microsoft.com/office/powerpoint/2010/main" val="94178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74638"/>
            <a:ext cx="4191000" cy="1143000"/>
          </a:xfrm>
        </p:spPr>
        <p:txBody>
          <a:bodyPr>
            <a:normAutofit fontScale="90000"/>
          </a:bodyPr>
          <a:lstStyle/>
          <a:p>
            <a:r>
              <a:rPr lang="en-US" dirty="0">
                <a:solidFill>
                  <a:srgbClr val="FF0000"/>
                </a:solidFill>
              </a:rPr>
              <a:t>Fractal Dimensions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Fractal_dimension</a:t>
            </a:r>
            <a:endParaRPr lang="en-US" sz="2700" dirty="0">
              <a:solidFill>
                <a:srgbClr val="0000FF"/>
              </a:solidFill>
            </a:endParaRPr>
          </a:p>
        </p:txBody>
      </p:sp>
      <p:sp>
        <p:nvSpPr>
          <p:cNvPr id="5" name="Content Placeholder 4"/>
          <p:cNvSpPr>
            <a:spLocks noGrp="1"/>
          </p:cNvSpPr>
          <p:nvPr>
            <p:ph sz="half" idx="1"/>
          </p:nvPr>
        </p:nvSpPr>
        <p:spPr>
          <a:xfrm>
            <a:off x="457200" y="274638"/>
            <a:ext cx="4038600" cy="6286250"/>
          </a:xfrm>
        </p:spPr>
        <p:txBody>
          <a:bodyPr>
            <a:noAutofit/>
          </a:bodyPr>
          <a:lstStyle/>
          <a:p>
            <a:pPr>
              <a:spcBef>
                <a:spcPts val="0"/>
              </a:spcBef>
              <a:spcAft>
                <a:spcPts val="1200"/>
              </a:spcAft>
            </a:pPr>
            <a:r>
              <a:rPr lang="en-US" sz="1800" dirty="0"/>
              <a:t>One non-trivial example is the fractal dimension of a </a:t>
            </a:r>
            <a:r>
              <a:rPr lang="en-US" sz="1800" dirty="0">
                <a:solidFill>
                  <a:srgbClr val="0619C0"/>
                </a:solidFill>
              </a:rPr>
              <a:t>Koch snowflake</a:t>
            </a:r>
            <a:r>
              <a:rPr lang="en-US" sz="1800" dirty="0"/>
              <a:t>. It has a topological dimension of 1, but it is by no means a rectifiable curve</a:t>
            </a:r>
          </a:p>
          <a:p>
            <a:pPr>
              <a:spcBef>
                <a:spcPts val="0"/>
              </a:spcBef>
              <a:spcAft>
                <a:spcPts val="1200"/>
              </a:spcAft>
            </a:pPr>
            <a:r>
              <a:rPr lang="en-US" sz="1800" dirty="0"/>
              <a:t>The length of the curve between any two points on the Koch Snowflake is infinite. </a:t>
            </a:r>
          </a:p>
          <a:p>
            <a:pPr>
              <a:spcBef>
                <a:spcPts val="0"/>
              </a:spcBef>
              <a:spcAft>
                <a:spcPts val="1200"/>
              </a:spcAft>
            </a:pPr>
            <a:r>
              <a:rPr lang="en-US" sz="1800" dirty="0"/>
              <a:t>No small piece of it is line-like, but rather is composed of an infinite number of segments joined at different angles. </a:t>
            </a:r>
          </a:p>
          <a:p>
            <a:pPr>
              <a:spcBef>
                <a:spcPts val="0"/>
              </a:spcBef>
              <a:spcAft>
                <a:spcPts val="1200"/>
              </a:spcAft>
            </a:pPr>
            <a:r>
              <a:rPr lang="en-US" sz="1800" dirty="0"/>
              <a:t>The fractal dimension of a curve can be explained intuitively thinking of a fractal line as an object too detailed to be one-dimensional, but too simple to be two-dimensional. </a:t>
            </a:r>
          </a:p>
          <a:p>
            <a:pPr>
              <a:spcBef>
                <a:spcPts val="0"/>
              </a:spcBef>
              <a:spcAft>
                <a:spcPts val="1200"/>
              </a:spcAft>
            </a:pPr>
            <a:r>
              <a:rPr lang="en-US" sz="1800" dirty="0"/>
              <a:t>Therefore its dimension might best be described not by its usual topological dimension of 1 but by its fractal dimension, which in this case is a number between one and two.</a:t>
            </a:r>
          </a:p>
          <a:p>
            <a:pPr>
              <a:spcBef>
                <a:spcPts val="0"/>
              </a:spcBef>
              <a:spcAft>
                <a:spcPts val="1200"/>
              </a:spcAft>
            </a:pPr>
            <a:endParaRPr lang="en-US" sz="1800" dirty="0"/>
          </a:p>
        </p:txBody>
      </p:sp>
      <p:pic>
        <p:nvPicPr>
          <p:cNvPr id="7" name="Content Placeholder 6" descr="Screen Shot 2017-02-05 at 1.02.12 PM.png"/>
          <p:cNvPicPr>
            <a:picLocks noGrp="1" noChangeAspect="1"/>
          </p:cNvPicPr>
          <p:nvPr>
            <p:ph sz="half" idx="2"/>
          </p:nvPr>
        </p:nvPicPr>
        <p:blipFill>
          <a:blip r:embed="rId2">
            <a:extLst>
              <a:ext uri="{28A0092B-C50C-407E-A947-70E740481C1C}">
                <a14:useLocalDpi xmlns:a14="http://schemas.microsoft.com/office/drawing/2010/main" val="0"/>
              </a:ext>
            </a:extLst>
          </a:blip>
          <a:srcRect l="-8979" r="-8979"/>
          <a:stretch>
            <a:fillRect/>
          </a:stretch>
        </p:blipFill>
        <p:spPr/>
      </p:pic>
    </p:spTree>
    <p:extLst>
      <p:ext uri="{BB962C8B-B14F-4D97-AF65-F5344CB8AC3E}">
        <p14:creationId xmlns:p14="http://schemas.microsoft.com/office/powerpoint/2010/main" val="94178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Von Koch Curve and Snowflake</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Fractal_dimension</a:t>
            </a:r>
            <a:endParaRPr lang="en-US" sz="2700" dirty="0">
              <a:solidFill>
                <a:srgbClr val="0000FF"/>
              </a:solidFill>
            </a:endParaRPr>
          </a:p>
        </p:txBody>
      </p:sp>
      <p:pic>
        <p:nvPicPr>
          <p:cNvPr id="8" name="Content Placeholder 7" descr="Kochsim.gif"/>
          <p:cNvPicPr>
            <a:picLocks noGrp="1" noChangeAspect="1"/>
          </p:cNvPicPr>
          <p:nvPr>
            <p:ph sz="half" idx="1"/>
          </p:nvPr>
        </p:nvPicPr>
        <p:blipFill>
          <a:blip r:embed="rId2">
            <a:extLst>
              <a:ext uri="{28A0092B-C50C-407E-A947-70E740481C1C}">
                <a14:useLocalDpi xmlns:a14="http://schemas.microsoft.com/office/drawing/2010/main" val="0"/>
              </a:ext>
            </a:extLst>
          </a:blip>
          <a:srcRect t="-62068" b="-62068"/>
          <a:stretch>
            <a:fillRect/>
          </a:stretch>
        </p:blipFill>
        <p:spPr/>
      </p:pic>
      <p:pic>
        <p:nvPicPr>
          <p:cNvPr id="7" name="Content Placeholder 6" descr="Von_Koch_curve.gif"/>
          <p:cNvPicPr>
            <a:picLocks noGrp="1" noChangeAspect="1"/>
          </p:cNvPicPr>
          <p:nvPr>
            <p:ph sz="half" idx="2"/>
          </p:nvPr>
        </p:nvPicPr>
        <p:blipFill>
          <a:blip r:embed="rId3">
            <a:extLst>
              <a:ext uri="{28A0092B-C50C-407E-A947-70E740481C1C}">
                <a14:useLocalDpi xmlns:a14="http://schemas.microsoft.com/office/drawing/2010/main" val="0"/>
              </a:ext>
            </a:extLst>
          </a:blip>
          <a:srcRect t="-3879" b="-3879"/>
          <a:stretch>
            <a:fillRect/>
          </a:stretch>
        </p:blipFill>
        <p:spPr/>
      </p:pic>
    </p:spTree>
    <p:extLst>
      <p:ext uri="{BB962C8B-B14F-4D97-AF65-F5344CB8AC3E}">
        <p14:creationId xmlns:p14="http://schemas.microsoft.com/office/powerpoint/2010/main" val="3093787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Fractal Dimensions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Fractal_dimension</a:t>
            </a:r>
            <a:endParaRPr lang="en-US" sz="2700" dirty="0">
              <a:solidFill>
                <a:srgbClr val="0000FF"/>
              </a:solidFill>
            </a:endParaRPr>
          </a:p>
        </p:txBody>
      </p:sp>
      <p:pic>
        <p:nvPicPr>
          <p:cNvPr id="8" name="Content Placeholder 7" descr="Screen Shot 2017-02-05 at 1.07.12 PM.png"/>
          <p:cNvPicPr>
            <a:picLocks noGrp="1" noChangeAspect="1"/>
          </p:cNvPicPr>
          <p:nvPr>
            <p:ph sz="half" idx="1"/>
          </p:nvPr>
        </p:nvPicPr>
        <p:blipFill>
          <a:blip r:embed="rId2">
            <a:extLst>
              <a:ext uri="{28A0092B-C50C-407E-A947-70E740481C1C}">
                <a14:useLocalDpi xmlns:a14="http://schemas.microsoft.com/office/drawing/2010/main" val="0"/>
              </a:ext>
            </a:extLst>
          </a:blip>
          <a:srcRect t="-10282" b="-10282"/>
          <a:stretch>
            <a:fillRect/>
          </a:stretch>
        </p:blipFill>
        <p:spPr/>
      </p:pic>
      <p:pic>
        <p:nvPicPr>
          <p:cNvPr id="7" name="Content Placeholder 6" descr="Screen Shot 2017-02-05 at 1.06.03 PM.png"/>
          <p:cNvPicPr>
            <a:picLocks noGrp="1" noChangeAspect="1"/>
          </p:cNvPicPr>
          <p:nvPr>
            <p:ph sz="half" idx="2"/>
          </p:nvPr>
        </p:nvPicPr>
        <p:blipFill>
          <a:blip r:embed="rId3">
            <a:extLst>
              <a:ext uri="{28A0092B-C50C-407E-A947-70E740481C1C}">
                <a14:useLocalDpi xmlns:a14="http://schemas.microsoft.com/office/drawing/2010/main" val="0"/>
              </a:ext>
            </a:extLst>
          </a:blip>
          <a:srcRect l="-5770" r="-5770"/>
          <a:stretch>
            <a:fillRect/>
          </a:stretch>
        </p:blipFill>
        <p:spPr/>
      </p:pic>
    </p:spTree>
    <p:extLst>
      <p:ext uri="{BB962C8B-B14F-4D97-AF65-F5344CB8AC3E}">
        <p14:creationId xmlns:p14="http://schemas.microsoft.com/office/powerpoint/2010/main" val="3093787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5848"/>
            <a:ext cx="3217333" cy="2417762"/>
          </a:xfrm>
        </p:spPr>
        <p:txBody>
          <a:bodyPr>
            <a:normAutofit fontScale="90000"/>
          </a:bodyPr>
          <a:lstStyle/>
          <a:p>
            <a:r>
              <a:rPr lang="en-US" dirty="0">
                <a:solidFill>
                  <a:srgbClr val="FF0000"/>
                </a:solidFill>
              </a:rPr>
              <a:t>Examples</a:t>
            </a:r>
            <a:br>
              <a:rPr lang="en-US" dirty="0"/>
            </a:br>
            <a:r>
              <a:rPr lang="en-US" sz="2200" dirty="0">
                <a:solidFill>
                  <a:srgbClr val="0000FF"/>
                </a:solidFill>
              </a:rPr>
              <a:t>Richard Voss, Chapter 1, Fractals in Nature,  in </a:t>
            </a:r>
            <a:r>
              <a:rPr lang="en-US" sz="2200" i="1" dirty="0">
                <a:solidFill>
                  <a:srgbClr val="0000FF"/>
                </a:solidFill>
              </a:rPr>
              <a:t>Science of Fractal Images,</a:t>
            </a:r>
            <a:r>
              <a:rPr lang="en-US" sz="2200" dirty="0">
                <a:solidFill>
                  <a:srgbClr val="0000FF"/>
                </a:solidFill>
              </a:rPr>
              <a:t> eds. H-O </a:t>
            </a:r>
            <a:r>
              <a:rPr lang="en-US" sz="2200" dirty="0" err="1">
                <a:solidFill>
                  <a:srgbClr val="0000FF"/>
                </a:solidFill>
              </a:rPr>
              <a:t>Peitgen</a:t>
            </a:r>
            <a:r>
              <a:rPr lang="en-US" sz="2200" dirty="0">
                <a:solidFill>
                  <a:srgbClr val="0000FF"/>
                </a:solidFill>
              </a:rPr>
              <a:t> and D </a:t>
            </a:r>
            <a:r>
              <a:rPr lang="en-US" sz="2200" dirty="0" err="1">
                <a:solidFill>
                  <a:srgbClr val="0000FF"/>
                </a:solidFill>
              </a:rPr>
              <a:t>Saupe</a:t>
            </a:r>
            <a:r>
              <a:rPr lang="en-US" sz="2200" dirty="0">
                <a:solidFill>
                  <a:srgbClr val="0000FF"/>
                </a:solidFill>
              </a:rPr>
              <a:t>, Springer, 1988</a:t>
            </a:r>
          </a:p>
        </p:txBody>
      </p:sp>
      <p:pic>
        <p:nvPicPr>
          <p:cNvPr id="4" name="Picture 3" descr="img20170204_0924558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796" y="281777"/>
            <a:ext cx="5312664" cy="6254496"/>
          </a:xfrm>
          <a:prstGeom prst="rect">
            <a:avLst/>
          </a:prstGeom>
        </p:spPr>
      </p:pic>
    </p:spTree>
    <p:extLst>
      <p:ext uri="{BB962C8B-B14F-4D97-AF65-F5344CB8AC3E}">
        <p14:creationId xmlns:p14="http://schemas.microsoft.com/office/powerpoint/2010/main" val="1032748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Fractal Dimensions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Fractal_dimension</a:t>
            </a:r>
            <a:endParaRPr lang="en-US" sz="2700" dirty="0">
              <a:solidFill>
                <a:srgbClr val="0000FF"/>
              </a:solidFill>
            </a:endParaRPr>
          </a:p>
        </p:txBody>
      </p:sp>
      <p:pic>
        <p:nvPicPr>
          <p:cNvPr id="6" name="Content Placeholder 5" descr="Screen Shot 2017-02-05 at 1.10.27 PM.png"/>
          <p:cNvPicPr>
            <a:picLocks noGrp="1" noChangeAspect="1"/>
          </p:cNvPicPr>
          <p:nvPr>
            <p:ph idx="1"/>
          </p:nvPr>
        </p:nvPicPr>
        <p:blipFill>
          <a:blip r:embed="rId2">
            <a:extLst>
              <a:ext uri="{28A0092B-C50C-407E-A947-70E740481C1C}">
                <a14:useLocalDpi xmlns:a14="http://schemas.microsoft.com/office/drawing/2010/main" val="0"/>
              </a:ext>
            </a:extLst>
          </a:blip>
          <a:srcRect l="-3550" r="-3550"/>
          <a:stretch>
            <a:fillRect/>
          </a:stretch>
        </p:blipFill>
        <p:spPr/>
      </p:pic>
      <p:sp>
        <p:nvSpPr>
          <p:cNvPr id="7" name="Rectangle 6"/>
          <p:cNvSpPr/>
          <p:nvPr/>
        </p:nvSpPr>
        <p:spPr>
          <a:xfrm>
            <a:off x="2946920" y="5844563"/>
            <a:ext cx="1758383" cy="281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787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5848"/>
            <a:ext cx="3217333" cy="2417762"/>
          </a:xfrm>
        </p:spPr>
        <p:txBody>
          <a:bodyPr>
            <a:normAutofit fontScale="90000"/>
          </a:bodyPr>
          <a:lstStyle/>
          <a:p>
            <a:r>
              <a:rPr lang="en-US" dirty="0">
                <a:solidFill>
                  <a:srgbClr val="FF0000"/>
                </a:solidFill>
              </a:rPr>
              <a:t>Examples</a:t>
            </a:r>
            <a:br>
              <a:rPr lang="en-US" dirty="0"/>
            </a:br>
            <a:r>
              <a:rPr lang="en-US" sz="2200" dirty="0">
                <a:solidFill>
                  <a:srgbClr val="0000FF"/>
                </a:solidFill>
              </a:rPr>
              <a:t>Richard Voss, Chapter 1, Fractals in Nature,  in </a:t>
            </a:r>
            <a:r>
              <a:rPr lang="en-US" sz="2200" i="1" dirty="0">
                <a:solidFill>
                  <a:srgbClr val="0000FF"/>
                </a:solidFill>
              </a:rPr>
              <a:t>Science of Fractal Images,</a:t>
            </a:r>
            <a:r>
              <a:rPr lang="en-US" sz="2200" dirty="0">
                <a:solidFill>
                  <a:srgbClr val="0000FF"/>
                </a:solidFill>
              </a:rPr>
              <a:t> eds. H-O </a:t>
            </a:r>
            <a:r>
              <a:rPr lang="en-US" sz="2200" dirty="0" err="1">
                <a:solidFill>
                  <a:srgbClr val="0000FF"/>
                </a:solidFill>
              </a:rPr>
              <a:t>Peitgen</a:t>
            </a:r>
            <a:r>
              <a:rPr lang="en-US" sz="2200" dirty="0">
                <a:solidFill>
                  <a:srgbClr val="0000FF"/>
                </a:solidFill>
              </a:rPr>
              <a:t> and D </a:t>
            </a:r>
            <a:r>
              <a:rPr lang="en-US" sz="2200" dirty="0" err="1">
                <a:solidFill>
                  <a:srgbClr val="0000FF"/>
                </a:solidFill>
              </a:rPr>
              <a:t>Saupe</a:t>
            </a:r>
            <a:r>
              <a:rPr lang="en-US" sz="2200" dirty="0">
                <a:solidFill>
                  <a:srgbClr val="0000FF"/>
                </a:solidFill>
              </a:rPr>
              <a:t>, Springer, 1988</a:t>
            </a:r>
          </a:p>
        </p:txBody>
      </p:sp>
      <p:pic>
        <p:nvPicPr>
          <p:cNvPr id="3" name="Picture 2" descr="img20170204_0928215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0000">
            <a:off x="4033441" y="657519"/>
            <a:ext cx="4768596" cy="5221224"/>
          </a:xfrm>
          <a:prstGeom prst="rect">
            <a:avLst/>
          </a:prstGeom>
        </p:spPr>
      </p:pic>
    </p:spTree>
    <p:extLst>
      <p:ext uri="{BB962C8B-B14F-4D97-AF65-F5344CB8AC3E}">
        <p14:creationId xmlns:p14="http://schemas.microsoft.com/office/powerpoint/2010/main" val="2856835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Autofit/>
          </a:bodyPr>
          <a:lstStyle/>
          <a:p>
            <a:pPr>
              <a:spcBef>
                <a:spcPts val="0"/>
              </a:spcBef>
              <a:spcAft>
                <a:spcPts val="1200"/>
              </a:spcAft>
            </a:pPr>
            <a:r>
              <a:rPr lang="en-US" sz="1600" dirty="0"/>
              <a:t>Benoit B. Mandelbrot  (20 November 1924 – 14 October 2010) was a Polish-born, French and American mathematician with broad interests in the practical sciences, especially regarding what he labeled as "the art of roughness" of physical phenomena and "the uncontrolled element in life."</a:t>
            </a:r>
          </a:p>
          <a:p>
            <a:pPr>
              <a:spcBef>
                <a:spcPts val="0"/>
              </a:spcBef>
              <a:spcAft>
                <a:spcPts val="1200"/>
              </a:spcAft>
            </a:pPr>
            <a:r>
              <a:rPr lang="en-US" sz="1600" dirty="0"/>
              <a:t>He is recognized for his contribution to the field of fractal geometry, which included coining the word "fractal'", as well as developing a theory of "roughness and self-similarity" in nature.</a:t>
            </a:r>
          </a:p>
          <a:p>
            <a:pPr>
              <a:spcBef>
                <a:spcPts val="0"/>
              </a:spcBef>
              <a:spcAft>
                <a:spcPts val="1200"/>
              </a:spcAft>
            </a:pPr>
            <a:r>
              <a:rPr lang="en-US" sz="1600" dirty="0"/>
              <a:t>In 1936, while he was a child, Mandelbrot's family migrated to France. </a:t>
            </a:r>
          </a:p>
          <a:p>
            <a:pPr>
              <a:spcBef>
                <a:spcPts val="0"/>
              </a:spcBef>
              <a:spcAft>
                <a:spcPts val="1200"/>
              </a:spcAft>
            </a:pPr>
            <a:r>
              <a:rPr lang="en-US" sz="1600" dirty="0"/>
              <a:t>After World War II ended, Mandelbrot studied mathematics, graduating from universities in Paris and the United States and receiving a master's degree in aeronautics from the California Institute of Technology. </a:t>
            </a:r>
          </a:p>
          <a:p>
            <a:pPr>
              <a:spcBef>
                <a:spcPts val="0"/>
              </a:spcBef>
              <a:spcAft>
                <a:spcPts val="1200"/>
              </a:spcAft>
            </a:pPr>
            <a:r>
              <a:rPr lang="en-US" sz="1600" dirty="0"/>
              <a:t>He spent most of his career in both the United States and France, having dual French and American citizenship. In 1958, he began a 35-year career at IBM, where he became an IBM Fellow, and periodically took leaves of absence to teach at Harvard University. </a:t>
            </a:r>
          </a:p>
          <a:p>
            <a:pPr>
              <a:spcBef>
                <a:spcPts val="0"/>
              </a:spcBef>
              <a:spcAft>
                <a:spcPts val="1200"/>
              </a:spcAft>
            </a:pPr>
            <a:r>
              <a:rPr lang="en-US" sz="1600" dirty="0"/>
              <a:t>At Harvard, following the publication of his study of U.S. commodity markets in relation to cotton futures, he taught economics and applied sciences.</a:t>
            </a:r>
          </a:p>
          <a:p>
            <a:pPr>
              <a:spcBef>
                <a:spcPts val="0"/>
              </a:spcBef>
              <a:spcAft>
                <a:spcPts val="1200"/>
              </a:spcAft>
            </a:pPr>
            <a:endParaRPr lang="en-US" sz="1600" dirty="0"/>
          </a:p>
        </p:txBody>
      </p:sp>
      <p:sp>
        <p:nvSpPr>
          <p:cNvPr id="7" name="Title 1"/>
          <p:cNvSpPr>
            <a:spLocks noGrp="1"/>
          </p:cNvSpPr>
          <p:nvPr>
            <p:ph type="title"/>
          </p:nvPr>
        </p:nvSpPr>
        <p:spPr/>
        <p:txBody>
          <a:bodyPr>
            <a:normAutofit fontScale="90000"/>
          </a:bodyPr>
          <a:lstStyle/>
          <a:p>
            <a:r>
              <a:rPr lang="en-US" dirty="0">
                <a:solidFill>
                  <a:srgbClr val="FF0000"/>
                </a:solidFill>
              </a:rPr>
              <a:t>Benoit Mandelbrot (1924-2010)</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Benoit_Mandelbrot</a:t>
            </a:r>
            <a:endParaRPr lang="en-US" sz="2700" dirty="0">
              <a:solidFill>
                <a:srgbClr val="0000FF"/>
              </a:solidFill>
            </a:endParaRPr>
          </a:p>
        </p:txBody>
      </p:sp>
    </p:spTree>
    <p:extLst>
      <p:ext uri="{BB962C8B-B14F-4D97-AF65-F5344CB8AC3E}">
        <p14:creationId xmlns:p14="http://schemas.microsoft.com/office/powerpoint/2010/main" val="1136116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Time Series Fractal Dimension</a:t>
            </a:r>
          </a:p>
        </p:txBody>
      </p:sp>
      <p:sp>
        <p:nvSpPr>
          <p:cNvPr id="3" name="Content Placeholder 2"/>
          <p:cNvSpPr>
            <a:spLocks noGrp="1"/>
          </p:cNvSpPr>
          <p:nvPr>
            <p:ph idx="1"/>
          </p:nvPr>
        </p:nvSpPr>
        <p:spPr>
          <a:xfrm>
            <a:off x="457200" y="1417639"/>
            <a:ext cx="8229600" cy="4708524"/>
          </a:xfrm>
        </p:spPr>
        <p:txBody>
          <a:bodyPr>
            <a:normAutofit fontScale="92500" lnSpcReduction="20000"/>
          </a:bodyPr>
          <a:lstStyle/>
          <a:p>
            <a:pPr marL="0" indent="0">
              <a:spcBef>
                <a:spcPts val="0"/>
              </a:spcBef>
              <a:spcAft>
                <a:spcPts val="1200"/>
              </a:spcAft>
              <a:buNone/>
            </a:pPr>
            <a:r>
              <a:rPr lang="en-US" sz="2400" dirty="0"/>
              <a:t>Recall that the scale invariant property of a fractal in two dimensions is defined by:</a:t>
            </a:r>
          </a:p>
          <a:p>
            <a:pPr marL="0" indent="0" algn="ctr">
              <a:spcBef>
                <a:spcPts val="0"/>
              </a:spcBef>
              <a:spcAft>
                <a:spcPts val="1200"/>
              </a:spcAft>
              <a:buNone/>
            </a:pPr>
            <a:r>
              <a:rPr lang="en-US" sz="2400" i="1" dirty="0"/>
              <a:t>L</a:t>
            </a:r>
            <a:r>
              <a:rPr lang="en-US" sz="2400" dirty="0"/>
              <a:t>(</a:t>
            </a:r>
            <a:r>
              <a:rPr lang="en-US" sz="2400" i="1" dirty="0"/>
              <a:t>a</a:t>
            </a:r>
            <a:r>
              <a:rPr lang="en-US" sz="2400" dirty="0"/>
              <a:t>) = |</a:t>
            </a:r>
            <a:r>
              <a:rPr lang="en-US" sz="2400" i="1" dirty="0"/>
              <a:t>a</a:t>
            </a:r>
            <a:r>
              <a:rPr lang="en-US" sz="2400" dirty="0"/>
              <a:t>|</a:t>
            </a:r>
            <a:r>
              <a:rPr lang="en-US" sz="2400" baseline="30000" dirty="0"/>
              <a:t>2 </a:t>
            </a:r>
            <a:r>
              <a:rPr lang="en-US" sz="2400" dirty="0"/>
              <a:t> </a:t>
            </a:r>
            <a:r>
              <a:rPr lang="en-US" sz="2400" i="1" dirty="0"/>
              <a:t>N</a:t>
            </a:r>
            <a:r>
              <a:rPr lang="en-US" sz="2400" dirty="0"/>
              <a:t>(</a:t>
            </a:r>
            <a:r>
              <a:rPr lang="en-US" sz="2400" i="1" dirty="0"/>
              <a:t>a</a:t>
            </a:r>
            <a:r>
              <a:rPr lang="en-US" sz="2400" dirty="0"/>
              <a:t>)  where </a:t>
            </a:r>
            <a:r>
              <a:rPr lang="en-US" sz="2400" i="1" dirty="0"/>
              <a:t>N</a:t>
            </a:r>
            <a:r>
              <a:rPr lang="en-US" sz="2400" dirty="0"/>
              <a:t>(</a:t>
            </a:r>
            <a:r>
              <a:rPr lang="en-US" sz="2400" i="1" dirty="0"/>
              <a:t>a</a:t>
            </a:r>
            <a:r>
              <a:rPr lang="en-US" sz="2400" dirty="0"/>
              <a:t>) ~ </a:t>
            </a:r>
            <a:r>
              <a:rPr lang="en-US" sz="2400" i="1" dirty="0"/>
              <a:t>a</a:t>
            </a:r>
            <a:r>
              <a:rPr lang="en-US" sz="2400" baseline="30000" dirty="0"/>
              <a:t>-D</a:t>
            </a:r>
          </a:p>
          <a:p>
            <a:pPr marL="0" indent="0">
              <a:spcBef>
                <a:spcPts val="0"/>
              </a:spcBef>
              <a:spcAft>
                <a:spcPts val="1200"/>
              </a:spcAft>
              <a:buNone/>
            </a:pPr>
            <a:r>
              <a:rPr lang="en-US" sz="2400" dirty="0"/>
              <a:t>Where </a:t>
            </a:r>
            <a:r>
              <a:rPr lang="en-US" sz="2400" i="1" dirty="0"/>
              <a:t>a</a:t>
            </a:r>
            <a:r>
              <a:rPr lang="en-US" sz="2400" dirty="0"/>
              <a:t> is the scale factor.</a:t>
            </a:r>
          </a:p>
          <a:p>
            <a:pPr marL="0" indent="0">
              <a:spcBef>
                <a:spcPts val="0"/>
              </a:spcBef>
              <a:spcAft>
                <a:spcPts val="1200"/>
              </a:spcAft>
              <a:buNone/>
            </a:pPr>
            <a:r>
              <a:rPr lang="en-US" sz="2400" dirty="0"/>
              <a:t>An </a:t>
            </a:r>
            <a:r>
              <a:rPr lang="en-US" sz="2400" dirty="0" err="1"/>
              <a:t>fBm</a:t>
            </a:r>
            <a:r>
              <a:rPr lang="en-US" sz="2400" dirty="0"/>
              <a:t> time series is defined by:</a:t>
            </a:r>
          </a:p>
          <a:p>
            <a:pPr marL="0" indent="0" algn="ctr">
              <a:spcBef>
                <a:spcPts val="0"/>
              </a:spcBef>
              <a:spcAft>
                <a:spcPts val="1200"/>
              </a:spcAft>
              <a:buNone/>
            </a:pPr>
            <a:r>
              <a:rPr lang="en-US" sz="2400" i="1" dirty="0"/>
              <a:t>B</a:t>
            </a:r>
            <a:r>
              <a:rPr lang="en-US" sz="2400" i="1" baseline="-25000" dirty="0"/>
              <a:t>H</a:t>
            </a:r>
            <a:r>
              <a:rPr lang="en-US" sz="2400" dirty="0"/>
              <a:t>(</a:t>
            </a:r>
            <a:r>
              <a:rPr lang="en-US" sz="2400" i="1" dirty="0"/>
              <a:t>at</a:t>
            </a:r>
            <a:r>
              <a:rPr lang="en-US" sz="2400" dirty="0"/>
              <a:t>) ~ |</a:t>
            </a:r>
            <a:r>
              <a:rPr lang="en-US" sz="2400" i="1" dirty="0" err="1"/>
              <a:t>a</a:t>
            </a:r>
            <a:r>
              <a:rPr lang="en-US" sz="2400" dirty="0" err="1"/>
              <a:t>|</a:t>
            </a:r>
            <a:r>
              <a:rPr lang="en-US" sz="2400" i="1" baseline="30000" dirty="0" err="1"/>
              <a:t>H</a:t>
            </a:r>
            <a:r>
              <a:rPr lang="en-US" sz="2400" dirty="0"/>
              <a:t> B</a:t>
            </a:r>
            <a:r>
              <a:rPr lang="en-US" sz="2400" i="1" baseline="-25000" dirty="0"/>
              <a:t>H</a:t>
            </a:r>
            <a:r>
              <a:rPr lang="en-US" sz="2400" dirty="0"/>
              <a:t>(</a:t>
            </a:r>
            <a:r>
              <a:rPr lang="en-US" sz="2400" i="1" dirty="0"/>
              <a:t>t</a:t>
            </a:r>
            <a:r>
              <a:rPr lang="en-US" sz="2400" dirty="0"/>
              <a:t>)</a:t>
            </a:r>
          </a:p>
          <a:p>
            <a:pPr marL="0" indent="0">
              <a:spcBef>
                <a:spcPts val="0"/>
              </a:spcBef>
              <a:spcAft>
                <a:spcPts val="1200"/>
              </a:spcAft>
              <a:buNone/>
            </a:pPr>
            <a:r>
              <a:rPr lang="en-US" sz="2400" dirty="0"/>
              <a:t>Rearranging:</a:t>
            </a:r>
          </a:p>
          <a:p>
            <a:pPr marL="0" indent="0" algn="ctr">
              <a:spcBef>
                <a:spcPts val="0"/>
              </a:spcBef>
              <a:spcAft>
                <a:spcPts val="1200"/>
              </a:spcAft>
              <a:buNone/>
            </a:pPr>
            <a:r>
              <a:rPr lang="en-US" sz="2400" i="1" dirty="0"/>
              <a:t>B</a:t>
            </a:r>
            <a:r>
              <a:rPr lang="en-US" sz="2400" i="1" baseline="-25000" dirty="0"/>
              <a:t>H</a:t>
            </a:r>
            <a:r>
              <a:rPr lang="en-US" sz="2400" dirty="0"/>
              <a:t>(</a:t>
            </a:r>
            <a:r>
              <a:rPr lang="en-US" sz="2400" i="1" dirty="0"/>
              <a:t>at</a:t>
            </a:r>
            <a:r>
              <a:rPr lang="en-US" sz="2400" dirty="0"/>
              <a:t>) ~ |</a:t>
            </a:r>
            <a:r>
              <a:rPr lang="en-US" sz="2400" i="1" dirty="0"/>
              <a:t>a</a:t>
            </a:r>
            <a:r>
              <a:rPr lang="en-US" sz="2400" dirty="0"/>
              <a:t>|</a:t>
            </a:r>
            <a:r>
              <a:rPr lang="en-US" sz="2400" i="1" baseline="30000" dirty="0"/>
              <a:t>2</a:t>
            </a:r>
            <a:r>
              <a:rPr lang="en-US" sz="2400" dirty="0"/>
              <a:t> |</a:t>
            </a:r>
            <a:r>
              <a:rPr lang="en-US" sz="2400" i="1" dirty="0"/>
              <a:t>a</a:t>
            </a:r>
            <a:r>
              <a:rPr lang="en-US" sz="2400" dirty="0"/>
              <a:t>|</a:t>
            </a:r>
            <a:r>
              <a:rPr lang="en-US" sz="2400" i="1" baseline="30000" dirty="0"/>
              <a:t>H-2 </a:t>
            </a:r>
            <a:r>
              <a:rPr lang="en-US" sz="2400" dirty="0"/>
              <a:t>B</a:t>
            </a:r>
            <a:r>
              <a:rPr lang="en-US" sz="2400" i="1" baseline="-25000" dirty="0"/>
              <a:t>H</a:t>
            </a:r>
            <a:r>
              <a:rPr lang="en-US" sz="2400" dirty="0"/>
              <a:t>(</a:t>
            </a:r>
            <a:r>
              <a:rPr lang="en-US" sz="2400" i="1" dirty="0"/>
              <a:t>t</a:t>
            </a:r>
            <a:r>
              <a:rPr lang="en-US" sz="2400" dirty="0"/>
              <a:t>)</a:t>
            </a:r>
          </a:p>
          <a:p>
            <a:pPr marL="0" indent="0">
              <a:spcBef>
                <a:spcPts val="0"/>
              </a:spcBef>
              <a:spcAft>
                <a:spcPts val="1200"/>
              </a:spcAft>
              <a:buNone/>
            </a:pPr>
            <a:r>
              <a:rPr lang="en-US" sz="2400" dirty="0"/>
              <a:t>We can therefore define a fractal dimension </a:t>
            </a:r>
            <a:r>
              <a:rPr lang="en-US" sz="2400" i="1" dirty="0"/>
              <a:t>D</a:t>
            </a:r>
            <a:r>
              <a:rPr lang="en-US" sz="2400" dirty="0"/>
              <a:t> for the time series in the 2-dimensional plane with coordinates [</a:t>
            </a:r>
            <a:r>
              <a:rPr lang="en-US" sz="2400" i="1" dirty="0" err="1"/>
              <a:t>t</a:t>
            </a:r>
            <a:r>
              <a:rPr lang="en-US" sz="2400" dirty="0" err="1"/>
              <a:t>,</a:t>
            </a:r>
            <a:r>
              <a:rPr lang="en-US" sz="2400" i="1" dirty="0" err="1"/>
              <a:t>B</a:t>
            </a:r>
            <a:r>
              <a:rPr lang="en-US" sz="2400" i="1" baseline="-25000" dirty="0" err="1"/>
              <a:t>H</a:t>
            </a:r>
            <a:r>
              <a:rPr lang="en-US" sz="2400" dirty="0"/>
              <a:t>(</a:t>
            </a:r>
            <a:r>
              <a:rPr lang="en-US" sz="2400" i="1" dirty="0"/>
              <a:t>t</a:t>
            </a:r>
            <a:r>
              <a:rPr lang="en-US" sz="2400" dirty="0"/>
              <a:t>)] in terms of the Hurst exponent :</a:t>
            </a:r>
          </a:p>
          <a:p>
            <a:pPr marL="0" indent="0" algn="ctr">
              <a:spcBef>
                <a:spcPts val="0"/>
              </a:spcBef>
              <a:spcAft>
                <a:spcPts val="1200"/>
              </a:spcAft>
              <a:buNone/>
            </a:pPr>
            <a:r>
              <a:rPr lang="en-US" sz="2400" i="1" dirty="0"/>
              <a:t>D</a:t>
            </a:r>
            <a:r>
              <a:rPr lang="en-US" sz="2400" dirty="0"/>
              <a:t>=</a:t>
            </a:r>
            <a:r>
              <a:rPr lang="en-US" sz="2400" i="1" dirty="0"/>
              <a:t>2-H</a:t>
            </a:r>
          </a:p>
          <a:p>
            <a:pPr marL="0" indent="0" algn="ctr">
              <a:spcBef>
                <a:spcPts val="0"/>
              </a:spcBef>
              <a:spcAft>
                <a:spcPts val="1200"/>
              </a:spcAft>
              <a:buNone/>
            </a:pPr>
            <a:endParaRPr lang="en-US" sz="2400" dirty="0"/>
          </a:p>
          <a:p>
            <a:pPr marL="0" indent="0">
              <a:spcBef>
                <a:spcPts val="0"/>
              </a:spcBef>
              <a:spcAft>
                <a:spcPts val="600"/>
              </a:spcAft>
              <a:buNone/>
            </a:pPr>
            <a:endParaRPr lang="en-US" sz="2400" dirty="0"/>
          </a:p>
          <a:p>
            <a:pPr marL="0" indent="0">
              <a:spcBef>
                <a:spcPts val="0"/>
              </a:spcBef>
              <a:spcAft>
                <a:spcPts val="600"/>
              </a:spcAft>
              <a:buNone/>
            </a:pPr>
            <a:endParaRPr lang="en-US" sz="2400" dirty="0"/>
          </a:p>
        </p:txBody>
      </p:sp>
    </p:spTree>
    <p:extLst>
      <p:ext uri="{BB962C8B-B14F-4D97-AF65-F5344CB8AC3E}">
        <p14:creationId xmlns:p14="http://schemas.microsoft.com/office/powerpoint/2010/main" val="2303171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Relation to Power Spectral Exponent</a:t>
            </a:r>
          </a:p>
        </p:txBody>
      </p:sp>
      <p:graphicFrame>
        <p:nvGraphicFramePr>
          <p:cNvPr id="3" name="Content Placeholder 2"/>
          <p:cNvGraphicFramePr>
            <a:graphicFrameLocks noGrp="1" noChangeAspect="1"/>
          </p:cNvGraphicFramePr>
          <p:nvPr>
            <p:ph idx="1"/>
            <p:extLst>
              <p:ext uri="{D42A27DB-BD31-4B8C-83A1-F6EECF244321}">
                <p14:modId xmlns:p14="http://schemas.microsoft.com/office/powerpoint/2010/main" val="815395722"/>
              </p:ext>
            </p:extLst>
          </p:nvPr>
        </p:nvGraphicFramePr>
        <p:xfrm>
          <a:off x="4503028" y="1283574"/>
          <a:ext cx="2856140" cy="694502"/>
        </p:xfrm>
        <a:graphic>
          <a:graphicData uri="http://schemas.openxmlformats.org/presentationml/2006/ole">
            <mc:AlternateContent xmlns:mc="http://schemas.openxmlformats.org/markup-compatibility/2006">
              <mc:Choice xmlns:v="urn:schemas-microsoft-com:vml" Requires="v">
                <p:oleObj spid="_x0000_s1413" name="Equation" r:id="rId3" imgW="927100" imgH="228600" progId="Equation.3">
                  <p:embed/>
                </p:oleObj>
              </mc:Choice>
              <mc:Fallback>
                <p:oleObj name="Equation" r:id="rId3" imgW="927100" imgH="228600" progId="Equation.3">
                  <p:embed/>
                  <p:pic>
                    <p:nvPicPr>
                      <p:cNvPr id="0" name="Picture 34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3028" y="1283574"/>
                        <a:ext cx="2856140" cy="6945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683821" y="1318692"/>
            <a:ext cx="3744705" cy="954107"/>
          </a:xfrm>
          <a:prstGeom prst="rect">
            <a:avLst/>
          </a:prstGeom>
          <a:noFill/>
        </p:spPr>
        <p:txBody>
          <a:bodyPr wrap="square" rtlCol="0">
            <a:spAutoFit/>
          </a:bodyPr>
          <a:lstStyle/>
          <a:p>
            <a:r>
              <a:rPr lang="en-US" sz="2800" dirty="0"/>
              <a:t>For a </a:t>
            </a:r>
            <a:r>
              <a:rPr lang="en-US" sz="2800" dirty="0" err="1"/>
              <a:t>fBm</a:t>
            </a:r>
            <a:r>
              <a:rPr lang="en-US" sz="2800" dirty="0"/>
              <a:t> we have for the autocorrelation:</a:t>
            </a:r>
          </a:p>
        </p:txBody>
      </p:sp>
      <p:graphicFrame>
        <p:nvGraphicFramePr>
          <p:cNvPr id="8" name="Object 7"/>
          <p:cNvGraphicFramePr>
            <a:graphicFrameLocks noChangeAspect="1"/>
          </p:cNvGraphicFramePr>
          <p:nvPr>
            <p:extLst>
              <p:ext uri="{D42A27DB-BD31-4B8C-83A1-F6EECF244321}">
                <p14:modId xmlns:p14="http://schemas.microsoft.com/office/powerpoint/2010/main" val="2575813354"/>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1414" name="Equation" r:id="rId5" imgW="114300" imgH="165100" progId="Equation.3">
                  <p:embed/>
                </p:oleObj>
              </mc:Choice>
              <mc:Fallback>
                <p:oleObj name="Equation" r:id="rId5" imgW="114300" imgH="165100" progId="Equation.3">
                  <p:embed/>
                  <p:pic>
                    <p:nvPicPr>
                      <p:cNvPr id="0" name="Picture 3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4645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4" name="Group 13"/>
          <p:cNvGrpSpPr/>
          <p:nvPr/>
        </p:nvGrpSpPr>
        <p:grpSpPr>
          <a:xfrm>
            <a:off x="683815" y="2241709"/>
            <a:ext cx="7448283" cy="688721"/>
            <a:chOff x="634972" y="2746389"/>
            <a:chExt cx="7448283" cy="688721"/>
          </a:xfrm>
        </p:grpSpPr>
        <p:graphicFrame>
          <p:nvGraphicFramePr>
            <p:cNvPr id="9" name="Object 8"/>
            <p:cNvGraphicFramePr>
              <a:graphicFrameLocks noChangeAspect="1"/>
            </p:cNvGraphicFramePr>
            <p:nvPr>
              <p:extLst>
                <p:ext uri="{D42A27DB-BD31-4B8C-83A1-F6EECF244321}">
                  <p14:modId xmlns:p14="http://schemas.microsoft.com/office/powerpoint/2010/main" val="353975405"/>
                </p:ext>
              </p:extLst>
            </p:nvPr>
          </p:nvGraphicFramePr>
          <p:xfrm>
            <a:off x="4107456" y="2746389"/>
            <a:ext cx="3975799" cy="688721"/>
          </p:xfrm>
          <a:graphic>
            <a:graphicData uri="http://schemas.openxmlformats.org/presentationml/2006/ole">
              <mc:AlternateContent xmlns:mc="http://schemas.openxmlformats.org/markup-compatibility/2006">
                <mc:Choice xmlns:v="urn:schemas-microsoft-com:vml" Requires="v">
                  <p:oleObj spid="_x0000_s1415" name="Equation" r:id="rId7" imgW="1612900" imgH="279400" progId="Equation.3">
                    <p:embed/>
                  </p:oleObj>
                </mc:Choice>
                <mc:Fallback>
                  <p:oleObj name="Equation" r:id="rId7" imgW="1612900" imgH="279400" progId="Equation.3">
                    <p:embed/>
                    <p:pic>
                      <p:nvPicPr>
                        <p:cNvPr id="0" name="Picture 3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07456" y="2746389"/>
                          <a:ext cx="3975799" cy="6887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634972" y="2778949"/>
              <a:ext cx="3207421" cy="523220"/>
            </a:xfrm>
            <a:prstGeom prst="rect">
              <a:avLst/>
            </a:prstGeom>
            <a:noFill/>
          </p:spPr>
          <p:txBody>
            <a:bodyPr wrap="square" rtlCol="0">
              <a:spAutoFit/>
            </a:bodyPr>
            <a:lstStyle/>
            <a:p>
              <a:r>
                <a:rPr lang="en-US" sz="2800" dirty="0"/>
                <a:t>Fourier Transform:</a:t>
              </a:r>
            </a:p>
          </p:txBody>
        </p:sp>
      </p:grpSp>
      <p:grpSp>
        <p:nvGrpSpPr>
          <p:cNvPr id="13" name="Group 12"/>
          <p:cNvGrpSpPr/>
          <p:nvPr/>
        </p:nvGrpSpPr>
        <p:grpSpPr>
          <a:xfrm>
            <a:off x="683821" y="2816467"/>
            <a:ext cx="6958965" cy="1009367"/>
            <a:chOff x="683821" y="3907227"/>
            <a:chExt cx="6958965" cy="1009367"/>
          </a:xfrm>
        </p:grpSpPr>
        <p:graphicFrame>
          <p:nvGraphicFramePr>
            <p:cNvPr id="11" name="Object 10"/>
            <p:cNvGraphicFramePr>
              <a:graphicFrameLocks noChangeAspect="1"/>
            </p:cNvGraphicFramePr>
            <p:nvPr>
              <p:extLst>
                <p:ext uri="{D42A27DB-BD31-4B8C-83A1-F6EECF244321}">
                  <p14:modId xmlns:p14="http://schemas.microsoft.com/office/powerpoint/2010/main" val="1671361564"/>
                </p:ext>
              </p:extLst>
            </p:nvPr>
          </p:nvGraphicFramePr>
          <p:xfrm>
            <a:off x="5834655" y="3907227"/>
            <a:ext cx="1808131" cy="1009367"/>
          </p:xfrm>
          <a:graphic>
            <a:graphicData uri="http://schemas.openxmlformats.org/presentationml/2006/ole">
              <mc:AlternateContent xmlns:mc="http://schemas.openxmlformats.org/markup-compatibility/2006">
                <mc:Choice xmlns:v="urn:schemas-microsoft-com:vml" Requires="v">
                  <p:oleObj spid="_x0000_s1416" name="Equation" r:id="rId9" imgW="685800" imgH="431800" progId="Equation.3">
                    <p:embed/>
                  </p:oleObj>
                </mc:Choice>
                <mc:Fallback>
                  <p:oleObj name="Equation" r:id="rId9" imgW="685800" imgH="431800" progId="Equation.3">
                    <p:embed/>
                    <p:pic>
                      <p:nvPicPr>
                        <p:cNvPr id="0" name="Picture 34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34655" y="3907227"/>
                          <a:ext cx="1808131" cy="10093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683821" y="4037469"/>
              <a:ext cx="4998361" cy="523220"/>
            </a:xfrm>
            <a:prstGeom prst="rect">
              <a:avLst/>
            </a:prstGeom>
            <a:noFill/>
          </p:spPr>
          <p:txBody>
            <a:bodyPr wrap="square" rtlCol="0">
              <a:spAutoFit/>
            </a:bodyPr>
            <a:lstStyle/>
            <a:p>
              <a:r>
                <a:rPr lang="en-US" sz="2800" dirty="0"/>
                <a:t>The spectral density is given by:</a:t>
              </a:r>
            </a:p>
          </p:txBody>
        </p:sp>
      </p:grpSp>
      <p:grpSp>
        <p:nvGrpSpPr>
          <p:cNvPr id="33" name="Group 32"/>
          <p:cNvGrpSpPr/>
          <p:nvPr/>
        </p:nvGrpSpPr>
        <p:grpSpPr>
          <a:xfrm>
            <a:off x="716381" y="3598004"/>
            <a:ext cx="7671199" cy="1011237"/>
            <a:chOff x="716381" y="3988724"/>
            <a:chExt cx="7671199" cy="1011237"/>
          </a:xfrm>
        </p:grpSpPr>
        <p:grpSp>
          <p:nvGrpSpPr>
            <p:cNvPr id="20" name="Group 19"/>
            <p:cNvGrpSpPr/>
            <p:nvPr/>
          </p:nvGrpSpPr>
          <p:grpSpPr>
            <a:xfrm>
              <a:off x="716381" y="4183999"/>
              <a:ext cx="5324000" cy="618637"/>
              <a:chOff x="716381" y="4151439"/>
              <a:chExt cx="5324000" cy="618637"/>
            </a:xfrm>
          </p:grpSpPr>
          <p:grpSp>
            <p:nvGrpSpPr>
              <p:cNvPr id="18" name="Group 17"/>
              <p:cNvGrpSpPr/>
              <p:nvPr/>
            </p:nvGrpSpPr>
            <p:grpSpPr>
              <a:xfrm>
                <a:off x="716381" y="4151439"/>
                <a:ext cx="2186255" cy="618637"/>
                <a:chOff x="797786" y="4249119"/>
                <a:chExt cx="2186255" cy="618637"/>
              </a:xfrm>
            </p:grpSpPr>
            <p:sp>
              <p:nvSpPr>
                <p:cNvPr id="15" name="TextBox 14"/>
                <p:cNvSpPr txBox="1"/>
                <p:nvPr/>
              </p:nvSpPr>
              <p:spPr>
                <a:xfrm>
                  <a:off x="797786" y="4265394"/>
                  <a:ext cx="911753" cy="523220"/>
                </a:xfrm>
                <a:prstGeom prst="rect">
                  <a:avLst/>
                </a:prstGeom>
                <a:noFill/>
              </p:spPr>
              <p:txBody>
                <a:bodyPr wrap="square" rtlCol="0">
                  <a:spAutoFit/>
                </a:bodyPr>
                <a:lstStyle/>
                <a:p>
                  <a:r>
                    <a:rPr lang="en-US" sz="2800" dirty="0"/>
                    <a:t>Let:  </a:t>
                  </a:r>
                </a:p>
              </p:txBody>
            </p:sp>
            <p:graphicFrame>
              <p:nvGraphicFramePr>
                <p:cNvPr id="17" name="Object 16"/>
                <p:cNvGraphicFramePr>
                  <a:graphicFrameLocks noChangeAspect="1"/>
                </p:cNvGraphicFramePr>
                <p:nvPr>
                  <p:extLst>
                    <p:ext uri="{D42A27DB-BD31-4B8C-83A1-F6EECF244321}">
                      <p14:modId xmlns:p14="http://schemas.microsoft.com/office/powerpoint/2010/main" val="1050021243"/>
                    </p:ext>
                  </p:extLst>
                </p:nvPr>
              </p:nvGraphicFramePr>
              <p:xfrm>
                <a:off x="1630773" y="4249119"/>
                <a:ext cx="1353268" cy="618637"/>
              </p:xfrm>
              <a:graphic>
                <a:graphicData uri="http://schemas.openxmlformats.org/presentationml/2006/ole">
                  <mc:AlternateContent xmlns:mc="http://schemas.openxmlformats.org/markup-compatibility/2006">
                    <mc:Choice xmlns:v="urn:schemas-microsoft-com:vml" Requires="v">
                      <p:oleObj spid="_x0000_s1417" name="Equation" r:id="rId11" imgW="444500" imgH="203200" progId="Equation.3">
                        <p:embed/>
                      </p:oleObj>
                    </mc:Choice>
                    <mc:Fallback>
                      <p:oleObj name="Equation" r:id="rId11" imgW="444500" imgH="203200" progId="Equation.3">
                        <p:embed/>
                        <p:pic>
                          <p:nvPicPr>
                            <p:cNvPr id="0" name="Picture 34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30773" y="4249119"/>
                              <a:ext cx="1353268" cy="618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9" name="TextBox 18"/>
              <p:cNvSpPr txBox="1"/>
              <p:nvPr/>
            </p:nvSpPr>
            <p:spPr>
              <a:xfrm>
                <a:off x="3305118" y="4183994"/>
                <a:ext cx="2735263" cy="523220"/>
              </a:xfrm>
              <a:prstGeom prst="rect">
                <a:avLst/>
              </a:prstGeom>
              <a:noFill/>
            </p:spPr>
            <p:txBody>
              <a:bodyPr wrap="square" rtlCol="0">
                <a:spAutoFit/>
              </a:bodyPr>
              <a:lstStyle/>
              <a:p>
                <a:r>
                  <a:rPr lang="en-US" sz="2800" dirty="0"/>
                  <a:t>Then:</a:t>
                </a:r>
              </a:p>
            </p:txBody>
          </p:sp>
        </p:grpSp>
        <p:graphicFrame>
          <p:nvGraphicFramePr>
            <p:cNvPr id="22" name="Object 21"/>
            <p:cNvGraphicFramePr>
              <a:graphicFrameLocks noChangeAspect="1"/>
            </p:cNvGraphicFramePr>
            <p:nvPr>
              <p:extLst>
                <p:ext uri="{D42A27DB-BD31-4B8C-83A1-F6EECF244321}">
                  <p14:modId xmlns:p14="http://schemas.microsoft.com/office/powerpoint/2010/main" val="3830490901"/>
                </p:ext>
              </p:extLst>
            </p:nvPr>
          </p:nvGraphicFramePr>
          <p:xfrm>
            <a:off x="4661718" y="3988724"/>
            <a:ext cx="3725862" cy="1011237"/>
          </p:xfrm>
          <a:graphic>
            <a:graphicData uri="http://schemas.openxmlformats.org/presentationml/2006/ole">
              <mc:AlternateContent xmlns:mc="http://schemas.openxmlformats.org/markup-compatibility/2006">
                <mc:Choice xmlns:v="urn:schemas-microsoft-com:vml" Requires="v">
                  <p:oleObj spid="_x0000_s1418" name="Equation" r:id="rId13" imgW="1511300" imgH="393700" progId="Equation.3">
                    <p:embed/>
                  </p:oleObj>
                </mc:Choice>
                <mc:Fallback>
                  <p:oleObj name="Equation" r:id="rId13" imgW="1511300" imgH="393700" progId="Equation.3">
                    <p:embed/>
                    <p:pic>
                      <p:nvPicPr>
                        <p:cNvPr id="0" name="Picture 34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61718" y="3988724"/>
                          <a:ext cx="3725862" cy="1011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 name="TextBox 23"/>
          <p:cNvSpPr txBox="1"/>
          <p:nvPr/>
        </p:nvSpPr>
        <p:spPr>
          <a:xfrm>
            <a:off x="767880" y="4574714"/>
            <a:ext cx="7634477" cy="954107"/>
          </a:xfrm>
          <a:prstGeom prst="rect">
            <a:avLst/>
          </a:prstGeom>
          <a:noFill/>
        </p:spPr>
        <p:txBody>
          <a:bodyPr wrap="square" rtlCol="0">
            <a:spAutoFit/>
          </a:bodyPr>
          <a:lstStyle/>
          <a:p>
            <a:r>
              <a:rPr lang="en-US" sz="2800" dirty="0"/>
              <a:t>Since the integral is just a number (if it exists), equating the scaling powers in </a:t>
            </a:r>
            <a:r>
              <a:rPr lang="en-US" sz="2800" i="1" dirty="0" err="1"/>
              <a:t>τ</a:t>
            </a:r>
            <a:r>
              <a:rPr lang="en-US" sz="2800" dirty="0"/>
              <a:t> yields:</a:t>
            </a:r>
            <a:endParaRPr lang="en-US" sz="2800" i="1" dirty="0"/>
          </a:p>
        </p:txBody>
      </p:sp>
      <p:grpSp>
        <p:nvGrpSpPr>
          <p:cNvPr id="32" name="Group 31"/>
          <p:cNvGrpSpPr/>
          <p:nvPr/>
        </p:nvGrpSpPr>
        <p:grpSpPr>
          <a:xfrm>
            <a:off x="843025" y="5698041"/>
            <a:ext cx="7680965" cy="932679"/>
            <a:chOff x="843025" y="5698041"/>
            <a:chExt cx="7680965" cy="932679"/>
          </a:xfrm>
        </p:grpSpPr>
        <p:grpSp>
          <p:nvGrpSpPr>
            <p:cNvPr id="30" name="Group 29"/>
            <p:cNvGrpSpPr/>
            <p:nvPr/>
          </p:nvGrpSpPr>
          <p:grpSpPr>
            <a:xfrm>
              <a:off x="843025" y="5698041"/>
              <a:ext cx="4300172" cy="932679"/>
              <a:chOff x="843025" y="5698041"/>
              <a:chExt cx="4300172" cy="932679"/>
            </a:xfrm>
          </p:grpSpPr>
          <p:graphicFrame>
            <p:nvGraphicFramePr>
              <p:cNvPr id="26" name="Object 25"/>
              <p:cNvGraphicFramePr>
                <a:graphicFrameLocks noChangeAspect="1"/>
              </p:cNvGraphicFramePr>
              <p:nvPr>
                <p:extLst>
                  <p:ext uri="{D42A27DB-BD31-4B8C-83A1-F6EECF244321}">
                    <p14:modId xmlns:p14="http://schemas.microsoft.com/office/powerpoint/2010/main" val="3290311570"/>
                  </p:ext>
                </p:extLst>
              </p:nvPr>
            </p:nvGraphicFramePr>
            <p:xfrm>
              <a:off x="843025" y="5737485"/>
              <a:ext cx="1378711" cy="872246"/>
            </p:xfrm>
            <a:graphic>
              <a:graphicData uri="http://schemas.openxmlformats.org/presentationml/2006/ole">
                <mc:AlternateContent xmlns:mc="http://schemas.openxmlformats.org/markup-compatibility/2006">
                  <mc:Choice xmlns:v="urn:schemas-microsoft-com:vml" Requires="v">
                    <p:oleObj spid="_x0000_s1419" name="Equation" r:id="rId15" imgW="622300" imgH="393700" progId="Equation.3">
                      <p:embed/>
                    </p:oleObj>
                  </mc:Choice>
                  <mc:Fallback>
                    <p:oleObj name="Equation" r:id="rId15" imgW="622300" imgH="393700" progId="Equation.3">
                      <p:embed/>
                      <p:pic>
                        <p:nvPicPr>
                          <p:cNvPr id="0" name="Picture 34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43025" y="5737485"/>
                            <a:ext cx="1378711" cy="872246"/>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Box 26"/>
              <p:cNvSpPr txBox="1"/>
              <p:nvPr/>
            </p:nvSpPr>
            <p:spPr>
              <a:xfrm>
                <a:off x="2756107" y="5860844"/>
                <a:ext cx="760662" cy="523220"/>
              </a:xfrm>
              <a:prstGeom prst="rect">
                <a:avLst/>
              </a:prstGeom>
              <a:noFill/>
            </p:spPr>
            <p:txBody>
              <a:bodyPr wrap="square" rtlCol="0">
                <a:spAutoFit/>
              </a:bodyPr>
              <a:lstStyle/>
              <a:p>
                <a:r>
                  <a:rPr lang="en-US" sz="2800" dirty="0"/>
                  <a:t>Or:</a:t>
                </a:r>
              </a:p>
            </p:txBody>
          </p:sp>
          <p:graphicFrame>
            <p:nvGraphicFramePr>
              <p:cNvPr id="29" name="Object 28"/>
              <p:cNvGraphicFramePr>
                <a:graphicFrameLocks noChangeAspect="1"/>
              </p:cNvGraphicFramePr>
              <p:nvPr>
                <p:extLst>
                  <p:ext uri="{D42A27DB-BD31-4B8C-83A1-F6EECF244321}">
                    <p14:modId xmlns:p14="http://schemas.microsoft.com/office/powerpoint/2010/main" val="3778448401"/>
                  </p:ext>
                </p:extLst>
              </p:nvPr>
            </p:nvGraphicFramePr>
            <p:xfrm>
              <a:off x="3638876" y="5698041"/>
              <a:ext cx="1504321" cy="932679"/>
            </p:xfrm>
            <a:graphic>
              <a:graphicData uri="http://schemas.openxmlformats.org/presentationml/2006/ole">
                <mc:AlternateContent xmlns:mc="http://schemas.openxmlformats.org/markup-compatibility/2006">
                  <mc:Choice xmlns:v="urn:schemas-microsoft-com:vml" Requires="v">
                    <p:oleObj spid="_x0000_s1420" name="Equation" r:id="rId17" imgW="635000" imgH="393700" progId="Equation.3">
                      <p:embed/>
                    </p:oleObj>
                  </mc:Choice>
                  <mc:Fallback>
                    <p:oleObj name="Equation" r:id="rId17" imgW="635000" imgH="393700" progId="Equation.3">
                      <p:embed/>
                      <p:pic>
                        <p:nvPicPr>
                          <p:cNvPr id="0" name="Picture 34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38876" y="5698041"/>
                            <a:ext cx="1504321" cy="932679"/>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1" name="TextBox 30"/>
            <p:cNvSpPr txBox="1"/>
            <p:nvPr/>
          </p:nvSpPr>
          <p:spPr>
            <a:xfrm>
              <a:off x="5519372" y="5812004"/>
              <a:ext cx="3004618" cy="523220"/>
            </a:xfrm>
            <a:prstGeom prst="rect">
              <a:avLst/>
            </a:prstGeom>
            <a:noFill/>
          </p:spPr>
          <p:txBody>
            <a:bodyPr wrap="square" rtlCol="0">
              <a:spAutoFit/>
            </a:bodyPr>
            <a:lstStyle/>
            <a:p>
              <a:r>
                <a:rPr lang="en-US" sz="2800" dirty="0"/>
                <a:t>For an </a:t>
              </a:r>
              <a:r>
                <a:rPr lang="en-US" sz="2800" dirty="0" err="1"/>
                <a:t>fBm</a:t>
              </a:r>
              <a:r>
                <a:rPr lang="en-US" sz="2800" dirty="0"/>
                <a:t> walk</a:t>
              </a:r>
            </a:p>
          </p:txBody>
        </p:sp>
      </p:grpSp>
    </p:spTree>
    <p:extLst>
      <p:ext uri="{BB962C8B-B14F-4D97-AF65-F5344CB8AC3E}">
        <p14:creationId xmlns:p14="http://schemas.microsoft.com/office/powerpoint/2010/main" val="3668295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5848"/>
            <a:ext cx="3217333" cy="2417762"/>
          </a:xfrm>
        </p:spPr>
        <p:txBody>
          <a:bodyPr>
            <a:normAutofit fontScale="90000"/>
          </a:bodyPr>
          <a:lstStyle/>
          <a:p>
            <a:r>
              <a:rPr lang="en-US" dirty="0">
                <a:solidFill>
                  <a:srgbClr val="FF0000"/>
                </a:solidFill>
              </a:rPr>
              <a:t>Examples</a:t>
            </a:r>
            <a:br>
              <a:rPr lang="en-US" dirty="0"/>
            </a:br>
            <a:r>
              <a:rPr lang="en-US" sz="2200" dirty="0">
                <a:solidFill>
                  <a:srgbClr val="0000FF"/>
                </a:solidFill>
              </a:rPr>
              <a:t>Richard Voss, Chapter 1, Fractals in Nature,  in </a:t>
            </a:r>
            <a:r>
              <a:rPr lang="en-US" sz="2200" i="1" dirty="0">
                <a:solidFill>
                  <a:srgbClr val="0000FF"/>
                </a:solidFill>
              </a:rPr>
              <a:t>Science of Fractal Images,</a:t>
            </a:r>
            <a:r>
              <a:rPr lang="en-US" sz="2200" dirty="0">
                <a:solidFill>
                  <a:srgbClr val="0000FF"/>
                </a:solidFill>
              </a:rPr>
              <a:t> eds. H-O </a:t>
            </a:r>
            <a:r>
              <a:rPr lang="en-US" sz="2200" dirty="0" err="1">
                <a:solidFill>
                  <a:srgbClr val="0000FF"/>
                </a:solidFill>
              </a:rPr>
              <a:t>Peitgen</a:t>
            </a:r>
            <a:r>
              <a:rPr lang="en-US" sz="2200" dirty="0">
                <a:solidFill>
                  <a:srgbClr val="0000FF"/>
                </a:solidFill>
              </a:rPr>
              <a:t> and D </a:t>
            </a:r>
            <a:r>
              <a:rPr lang="en-US" sz="2200" dirty="0" err="1">
                <a:solidFill>
                  <a:srgbClr val="0000FF"/>
                </a:solidFill>
              </a:rPr>
              <a:t>Saupe</a:t>
            </a:r>
            <a:r>
              <a:rPr lang="en-US" sz="2200" dirty="0">
                <a:solidFill>
                  <a:srgbClr val="0000FF"/>
                </a:solidFill>
              </a:rPr>
              <a:t>, Springer, 1988</a:t>
            </a:r>
          </a:p>
        </p:txBody>
      </p:sp>
      <p:pic>
        <p:nvPicPr>
          <p:cNvPr id="3" name="Picture 2" descr="img20170204_092737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0000">
            <a:off x="4521200" y="233147"/>
            <a:ext cx="3961284" cy="6472455"/>
          </a:xfrm>
          <a:prstGeom prst="rect">
            <a:avLst/>
          </a:prstGeom>
        </p:spPr>
      </p:pic>
    </p:spTree>
    <p:extLst>
      <p:ext uri="{BB962C8B-B14F-4D97-AF65-F5344CB8AC3E}">
        <p14:creationId xmlns:p14="http://schemas.microsoft.com/office/powerpoint/2010/main" val="1238179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rgbClr val="FF0000"/>
                </a:solidFill>
              </a:rPr>
              <a:t>Detrended</a:t>
            </a:r>
            <a:r>
              <a:rPr lang="en-US" dirty="0">
                <a:solidFill>
                  <a:srgbClr val="FF0000"/>
                </a:solidFill>
              </a:rPr>
              <a:t> Fluctuation Analysis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Detrended_fluctuation_analysis</a:t>
            </a:r>
            <a:endParaRPr lang="en-US" sz="2700" dirty="0">
              <a:solidFill>
                <a:srgbClr val="0000FF"/>
              </a:solidFill>
            </a:endParaRPr>
          </a:p>
        </p:txBody>
      </p:sp>
      <p:sp>
        <p:nvSpPr>
          <p:cNvPr id="3" name="Content Placeholder 2"/>
          <p:cNvSpPr>
            <a:spLocks noGrp="1"/>
          </p:cNvSpPr>
          <p:nvPr>
            <p:ph idx="1"/>
          </p:nvPr>
        </p:nvSpPr>
        <p:spPr/>
        <p:txBody>
          <a:bodyPr>
            <a:noAutofit/>
          </a:bodyPr>
          <a:lstStyle/>
          <a:p>
            <a:pPr>
              <a:spcBef>
                <a:spcPts val="0"/>
              </a:spcBef>
              <a:spcAft>
                <a:spcPts val="1200"/>
              </a:spcAft>
            </a:pPr>
            <a:r>
              <a:rPr lang="en-US" sz="2000" dirty="0"/>
              <a:t>In stochastic processes, chaos theory and time series analysis, </a:t>
            </a:r>
            <a:r>
              <a:rPr lang="en-US" sz="2000" dirty="0">
                <a:solidFill>
                  <a:srgbClr val="0619C0"/>
                </a:solidFill>
              </a:rPr>
              <a:t>Detrended Fluctuation Analysis (DFA)</a:t>
            </a:r>
            <a:r>
              <a:rPr lang="en-US" sz="2000" dirty="0"/>
              <a:t> is a method for determining the statistical self-affinity of a signal. </a:t>
            </a:r>
          </a:p>
          <a:p>
            <a:pPr>
              <a:spcBef>
                <a:spcPts val="0"/>
              </a:spcBef>
              <a:spcAft>
                <a:spcPts val="1200"/>
              </a:spcAft>
            </a:pPr>
            <a:r>
              <a:rPr lang="en-US" sz="2000" dirty="0"/>
              <a:t>It is useful for </a:t>
            </a:r>
            <a:r>
              <a:rPr lang="en-US" sz="2000" dirty="0" err="1"/>
              <a:t>analysing</a:t>
            </a:r>
            <a:r>
              <a:rPr lang="en-US" sz="2000" dirty="0"/>
              <a:t> time series that appear to be long-memory processes (diverging correlation time, e.g. power-law decaying autocorrelation function) or 1/f noise.</a:t>
            </a:r>
          </a:p>
          <a:p>
            <a:pPr>
              <a:spcBef>
                <a:spcPts val="0"/>
              </a:spcBef>
              <a:spcAft>
                <a:spcPts val="1200"/>
              </a:spcAft>
            </a:pPr>
            <a:r>
              <a:rPr lang="en-US" sz="2000" dirty="0"/>
              <a:t>The obtained exponent is similar to the Hurst exponent, except that DFA may also be applied to signals whose underlying statistics (such as mean and variance) or dynamics are non-stationary (changing with time). </a:t>
            </a:r>
          </a:p>
          <a:p>
            <a:pPr>
              <a:spcBef>
                <a:spcPts val="0"/>
              </a:spcBef>
              <a:spcAft>
                <a:spcPts val="1200"/>
              </a:spcAft>
            </a:pPr>
            <a:r>
              <a:rPr lang="en-US" sz="2000" dirty="0"/>
              <a:t>It is related to measures based upon spectral techniques such as autocorrelation and Fourier transform.</a:t>
            </a:r>
          </a:p>
          <a:p>
            <a:pPr>
              <a:spcBef>
                <a:spcPts val="0"/>
              </a:spcBef>
              <a:spcAft>
                <a:spcPts val="1200"/>
              </a:spcAft>
            </a:pPr>
            <a:r>
              <a:rPr lang="en-US" sz="2000" dirty="0"/>
              <a:t>Peng et al. introduced DFA in 1994 in a paper that has been cited over 2000 times as of 2013 and represents an extension of the (ordinary) fluctuation analysis (FA), which is affected by non-stationarities.</a:t>
            </a:r>
          </a:p>
          <a:p>
            <a:pPr>
              <a:spcBef>
                <a:spcPts val="0"/>
              </a:spcBef>
              <a:spcAft>
                <a:spcPts val="1200"/>
              </a:spcAft>
            </a:pPr>
            <a:endParaRPr lang="en-US" sz="2000" dirty="0"/>
          </a:p>
        </p:txBody>
      </p:sp>
    </p:spTree>
    <p:extLst>
      <p:ext uri="{BB962C8B-B14F-4D97-AF65-F5344CB8AC3E}">
        <p14:creationId xmlns:p14="http://schemas.microsoft.com/office/powerpoint/2010/main" val="3089523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8350"/>
            <a:ext cx="8229600" cy="1143000"/>
          </a:xfrm>
        </p:spPr>
        <p:txBody>
          <a:bodyPr>
            <a:normAutofit fontScale="90000"/>
          </a:bodyPr>
          <a:lstStyle/>
          <a:p>
            <a:r>
              <a:rPr lang="en-US" dirty="0" err="1">
                <a:solidFill>
                  <a:srgbClr val="FF0000"/>
                </a:solidFill>
              </a:rPr>
              <a:t>Detrended</a:t>
            </a:r>
            <a:r>
              <a:rPr lang="en-US" dirty="0">
                <a:solidFill>
                  <a:srgbClr val="FF0000"/>
                </a:solidFill>
              </a:rPr>
              <a:t> Fluctuation Analysis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Detrended_fluctuation_analysis</a:t>
            </a:r>
            <a:endParaRPr lang="en-US" sz="2700" dirty="0">
              <a:solidFill>
                <a:srgbClr val="0000FF"/>
              </a:solidFill>
            </a:endParaRPr>
          </a:p>
        </p:txBody>
      </p:sp>
      <p:grpSp>
        <p:nvGrpSpPr>
          <p:cNvPr id="15" name="Group 14"/>
          <p:cNvGrpSpPr/>
          <p:nvPr/>
        </p:nvGrpSpPr>
        <p:grpSpPr>
          <a:xfrm>
            <a:off x="1092718" y="1240467"/>
            <a:ext cx="7011883" cy="5617532"/>
            <a:chOff x="1092718" y="1240467"/>
            <a:chExt cx="7011883" cy="5617532"/>
          </a:xfrm>
        </p:grpSpPr>
        <p:pic>
          <p:nvPicPr>
            <p:cNvPr id="13" name="Picture 12" descr="Screen Shot 2017-02-13 at 3.41.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18" y="1240467"/>
              <a:ext cx="7011883" cy="5617532"/>
            </a:xfrm>
            <a:prstGeom prst="rect">
              <a:avLst/>
            </a:prstGeom>
          </p:spPr>
        </p:pic>
        <p:sp>
          <p:nvSpPr>
            <p:cNvPr id="14" name="Rectangle 13"/>
            <p:cNvSpPr/>
            <p:nvPr/>
          </p:nvSpPr>
          <p:spPr>
            <a:xfrm>
              <a:off x="3351939" y="2126626"/>
              <a:ext cx="1506157" cy="23629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41982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solidFill>
                  <a:srgbClr val="FF0000"/>
                </a:solidFill>
              </a:rPr>
              <a:t>Detrended</a:t>
            </a:r>
            <a:r>
              <a:rPr lang="en-US" sz="4000" dirty="0">
                <a:solidFill>
                  <a:srgbClr val="FF0000"/>
                </a:solidFill>
              </a:rPr>
              <a:t> Fluctuation Analysis: Step 1</a:t>
            </a:r>
            <a:br>
              <a:rPr lang="en-US" sz="2400" dirty="0">
                <a:solidFill>
                  <a:srgbClr val="0000FF"/>
                </a:solidFill>
              </a:rPr>
            </a:br>
            <a:r>
              <a:rPr lang="en-US" sz="2400" dirty="0">
                <a:solidFill>
                  <a:srgbClr val="0000FF"/>
                </a:solidFill>
              </a:rPr>
              <a:t>http://</a:t>
            </a:r>
            <a:r>
              <a:rPr lang="en-US" sz="2400" dirty="0" err="1">
                <a:solidFill>
                  <a:srgbClr val="0000FF"/>
                </a:solidFill>
              </a:rPr>
              <a:t>www.mdpi.com</a:t>
            </a:r>
            <a:r>
              <a:rPr lang="en-US" sz="2400" dirty="0">
                <a:solidFill>
                  <a:srgbClr val="0000FF"/>
                </a:solidFill>
              </a:rPr>
              <a:t>/2072-4292/7/10/12942/</a:t>
            </a:r>
            <a:r>
              <a:rPr lang="en-US" sz="2400" dirty="0" err="1">
                <a:solidFill>
                  <a:srgbClr val="0000FF"/>
                </a:solidFill>
              </a:rPr>
              <a:t>htm</a:t>
            </a:r>
            <a:endParaRPr lang="en-US" sz="2400" dirty="0">
              <a:solidFill>
                <a:srgbClr val="0000FF"/>
              </a:solidFill>
            </a:endParaRPr>
          </a:p>
        </p:txBody>
      </p:sp>
      <p:pic>
        <p:nvPicPr>
          <p:cNvPr id="6" name="Content Placeholder 5" descr="Screen Shot 2017-02-24 at 11.14.15 AM.png"/>
          <p:cNvPicPr>
            <a:picLocks noGrp="1" noChangeAspect="1"/>
          </p:cNvPicPr>
          <p:nvPr>
            <p:ph idx="1"/>
          </p:nvPr>
        </p:nvPicPr>
        <p:blipFill>
          <a:blip r:embed="rId2">
            <a:extLst>
              <a:ext uri="{28A0092B-C50C-407E-A947-70E740481C1C}">
                <a14:useLocalDpi xmlns:a14="http://schemas.microsoft.com/office/drawing/2010/main" val="0"/>
              </a:ext>
            </a:extLst>
          </a:blip>
          <a:srcRect l="-26802" r="-26802"/>
          <a:stretch>
            <a:fillRect/>
          </a:stretch>
        </p:blipFill>
        <p:spPr/>
      </p:pic>
    </p:spTree>
    <p:extLst>
      <p:ext uri="{BB962C8B-B14F-4D97-AF65-F5344CB8AC3E}">
        <p14:creationId xmlns:p14="http://schemas.microsoft.com/office/powerpoint/2010/main" val="288058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solidFill>
                  <a:srgbClr val="FF0000"/>
                </a:solidFill>
              </a:rPr>
              <a:t>Detrended</a:t>
            </a:r>
            <a:r>
              <a:rPr lang="en-US" sz="4000" dirty="0">
                <a:solidFill>
                  <a:srgbClr val="FF0000"/>
                </a:solidFill>
              </a:rPr>
              <a:t> Fluctuation Analysis: Step 2</a:t>
            </a:r>
            <a:br>
              <a:rPr lang="en-US" sz="2000" dirty="0">
                <a:solidFill>
                  <a:srgbClr val="FF0000"/>
                </a:solidFill>
              </a:rPr>
            </a:br>
            <a:r>
              <a:rPr lang="en-US" sz="2000" dirty="0">
                <a:solidFill>
                  <a:srgbClr val="0000FF"/>
                </a:solidFill>
              </a:rPr>
              <a:t>https://</a:t>
            </a:r>
            <a:r>
              <a:rPr lang="en-US" sz="2000" dirty="0" err="1">
                <a:solidFill>
                  <a:srgbClr val="0000FF"/>
                </a:solidFill>
              </a:rPr>
              <a:t>apexpg.jimdo.com</a:t>
            </a:r>
            <a:r>
              <a:rPr lang="en-US" sz="2000" dirty="0">
                <a:solidFill>
                  <a:srgbClr val="0000FF"/>
                </a:solidFill>
              </a:rPr>
              <a:t>/</a:t>
            </a:r>
            <a:r>
              <a:rPr lang="en-US" sz="2000" dirty="0" err="1">
                <a:solidFill>
                  <a:srgbClr val="0000FF"/>
                </a:solidFill>
              </a:rPr>
              <a:t>matlab</a:t>
            </a:r>
            <a:r>
              <a:rPr lang="en-US" sz="2000" dirty="0">
                <a:solidFill>
                  <a:srgbClr val="0000FF"/>
                </a:solidFill>
              </a:rPr>
              <a:t>-file/</a:t>
            </a:r>
            <a:r>
              <a:rPr lang="en-US" sz="2000" dirty="0" err="1">
                <a:solidFill>
                  <a:srgbClr val="0000FF"/>
                </a:solidFill>
              </a:rPr>
              <a:t>detrended</a:t>
            </a:r>
            <a:r>
              <a:rPr lang="en-US" sz="2000" dirty="0">
                <a:solidFill>
                  <a:srgbClr val="0000FF"/>
                </a:solidFill>
              </a:rPr>
              <a:t>-fluctuation-analysis/</a:t>
            </a:r>
          </a:p>
        </p:txBody>
      </p:sp>
      <p:pic>
        <p:nvPicPr>
          <p:cNvPr id="4" name="Content Placeholder 3" descr="Screen Shot 2017-02-24 at 11.10.07 AM.png"/>
          <p:cNvPicPr>
            <a:picLocks noGrp="1" noChangeAspect="1"/>
          </p:cNvPicPr>
          <p:nvPr>
            <p:ph idx="1"/>
          </p:nvPr>
        </p:nvPicPr>
        <p:blipFill>
          <a:blip r:embed="rId2">
            <a:extLst>
              <a:ext uri="{28A0092B-C50C-407E-A947-70E740481C1C}">
                <a14:useLocalDpi xmlns:a14="http://schemas.microsoft.com/office/drawing/2010/main" val="0"/>
              </a:ext>
            </a:extLst>
          </a:blip>
          <a:srcRect l="-10659" r="-10659"/>
          <a:stretch>
            <a:fillRect/>
          </a:stretch>
        </p:blipFill>
        <p:spPr/>
      </p:pic>
    </p:spTree>
    <p:extLst>
      <p:ext uri="{BB962C8B-B14F-4D97-AF65-F5344CB8AC3E}">
        <p14:creationId xmlns:p14="http://schemas.microsoft.com/office/powerpoint/2010/main" val="1682665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1800" dirty="0"/>
              <a:t>A straight line on this log-log graph indicates statistical self-affinity expressed as F (n) ∝ n</a:t>
            </a:r>
            <a:r>
              <a:rPr lang="el-GR" sz="1800" baseline="30000" dirty="0"/>
              <a:t>α</a:t>
            </a:r>
            <a:r>
              <a:rPr lang="el-GR" sz="1800" dirty="0"/>
              <a:t> . </a:t>
            </a:r>
          </a:p>
          <a:p>
            <a:r>
              <a:rPr lang="en-US" sz="1800" dirty="0"/>
              <a:t>The scaling exponent </a:t>
            </a:r>
            <a:r>
              <a:rPr lang="el-GR" sz="1800" dirty="0"/>
              <a:t>α </a:t>
            </a:r>
            <a:r>
              <a:rPr lang="en-US" sz="1800" dirty="0"/>
              <a:t>is calculated as the slope of a straight line fit to the log-log graph of n against F(n) using least-squares. </a:t>
            </a:r>
          </a:p>
          <a:p>
            <a:r>
              <a:rPr lang="en-US" sz="1800" dirty="0"/>
              <a:t>This exponent is a generalization of the Hurst exponent. </a:t>
            </a:r>
          </a:p>
          <a:p>
            <a:r>
              <a:rPr lang="en-US" sz="1800" dirty="0"/>
              <a:t>The expected displacement in an uncorrelated random walk of length N grows like N</a:t>
            </a:r>
            <a:r>
              <a:rPr lang="en-US" sz="1800" baseline="30000" dirty="0"/>
              <a:t>1/2</a:t>
            </a:r>
            <a:r>
              <a:rPr lang="en-US" sz="1800" dirty="0"/>
              <a:t> corresponding to </a:t>
            </a:r>
            <a:r>
              <a:rPr lang="en-US" sz="1800" dirty="0">
                <a:solidFill>
                  <a:srgbClr val="0619C0"/>
                </a:solidFill>
              </a:rPr>
              <a:t>uncorrelated white noise</a:t>
            </a:r>
            <a:r>
              <a:rPr lang="en-US" sz="1800" dirty="0"/>
              <a:t>. </a:t>
            </a:r>
          </a:p>
          <a:p>
            <a:r>
              <a:rPr lang="en-US" sz="1800" dirty="0"/>
              <a:t>When the exponent is between 0 and 1, the result is Fractional Brownian motion, with the precise value giving information about the series self-correlations:</a:t>
            </a:r>
          </a:p>
          <a:p>
            <a:endParaRPr lang="en-US" sz="1800" dirty="0"/>
          </a:p>
        </p:txBody>
      </p:sp>
      <p:sp>
        <p:nvSpPr>
          <p:cNvPr id="4" name="Title 1"/>
          <p:cNvSpPr>
            <a:spLocks noGrp="1"/>
          </p:cNvSpPr>
          <p:nvPr>
            <p:ph type="title"/>
          </p:nvPr>
        </p:nvSpPr>
        <p:spPr/>
        <p:txBody>
          <a:bodyPr>
            <a:normAutofit fontScale="90000"/>
          </a:bodyPr>
          <a:lstStyle/>
          <a:p>
            <a:r>
              <a:rPr lang="en-US" dirty="0" err="1">
                <a:solidFill>
                  <a:srgbClr val="FF0000"/>
                </a:solidFill>
              </a:rPr>
              <a:t>Detrended</a:t>
            </a:r>
            <a:r>
              <a:rPr lang="en-US" dirty="0">
                <a:solidFill>
                  <a:srgbClr val="FF0000"/>
                </a:solidFill>
              </a:rPr>
              <a:t> Fluctuation Analysis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Detrended_fluctuation_analysis</a:t>
            </a:r>
            <a:endParaRPr lang="en-US" sz="2700" dirty="0">
              <a:solidFill>
                <a:srgbClr val="0000FF"/>
              </a:solidFill>
            </a:endParaRPr>
          </a:p>
        </p:txBody>
      </p:sp>
      <p:pic>
        <p:nvPicPr>
          <p:cNvPr id="5" name="Picture 4" descr="Screen Shot 2017-02-13 at 3.45.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7860" y="4592235"/>
            <a:ext cx="3526818" cy="1795807"/>
          </a:xfrm>
          <a:prstGeom prst="rect">
            <a:avLst/>
          </a:prstGeom>
        </p:spPr>
      </p:pic>
    </p:spTree>
    <p:extLst>
      <p:ext uri="{BB962C8B-B14F-4D97-AF65-F5344CB8AC3E}">
        <p14:creationId xmlns:p14="http://schemas.microsoft.com/office/powerpoint/2010/main" val="3718982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spcBef>
                <a:spcPts val="0"/>
              </a:spcBef>
              <a:spcAft>
                <a:spcPts val="1200"/>
              </a:spcAft>
            </a:pPr>
            <a:r>
              <a:rPr lang="en-US" sz="1800" dirty="0"/>
              <a:t>In the case of power-law decaying auto-correlations, the correlation function decays with an exponent </a:t>
            </a:r>
            <a:r>
              <a:rPr lang="el-GR" sz="1800" dirty="0"/>
              <a:t>γ : </a:t>
            </a:r>
            <a:r>
              <a:rPr lang="en-US" sz="1800" dirty="0"/>
              <a:t>C(L ) ∼ L</a:t>
            </a:r>
            <a:r>
              <a:rPr lang="en-US" sz="1800" baseline="30000" dirty="0"/>
              <a:t>-</a:t>
            </a:r>
            <a:r>
              <a:rPr lang="el-GR" sz="1800" baseline="30000" dirty="0"/>
              <a:t>γ</a:t>
            </a:r>
            <a:r>
              <a:rPr lang="el-GR" sz="1800" dirty="0"/>
              <a:t> </a:t>
            </a:r>
          </a:p>
          <a:p>
            <a:pPr>
              <a:spcBef>
                <a:spcPts val="0"/>
              </a:spcBef>
              <a:spcAft>
                <a:spcPts val="1200"/>
              </a:spcAft>
            </a:pPr>
            <a:r>
              <a:rPr lang="en-US" sz="1800" dirty="0"/>
              <a:t>In addition the power spectrum decays as P(f) ∼ f</a:t>
            </a:r>
            <a:r>
              <a:rPr lang="en-US" sz="1800" baseline="30000" dirty="0"/>
              <a:t>−</a:t>
            </a:r>
            <a:r>
              <a:rPr lang="el-GR" sz="1800" baseline="30000" dirty="0"/>
              <a:t>β</a:t>
            </a:r>
            <a:r>
              <a:rPr lang="el-GR" sz="1800" dirty="0"/>
              <a:t>   . </a:t>
            </a:r>
            <a:r>
              <a:rPr lang="en-US" sz="1800" dirty="0"/>
              <a:t>The three exponent are related by the </a:t>
            </a:r>
            <a:r>
              <a:rPr lang="en-US" sz="1800" dirty="0">
                <a:solidFill>
                  <a:srgbClr val="0619C0"/>
                </a:solidFill>
              </a:rPr>
              <a:t>scaling relations</a:t>
            </a:r>
            <a:r>
              <a:rPr lang="en-US" sz="1800" dirty="0"/>
              <a:t>:</a:t>
            </a:r>
          </a:p>
          <a:p>
            <a:pPr lvl="1">
              <a:spcBef>
                <a:spcPts val="0"/>
              </a:spcBef>
              <a:spcAft>
                <a:spcPts val="1200"/>
              </a:spcAft>
              <a:buFont typeface="Courier New" panose="02070309020205020404" pitchFamily="49" charset="0"/>
              <a:buChar char="o"/>
            </a:pPr>
            <a:r>
              <a:rPr lang="el-GR" sz="1400" dirty="0"/>
              <a:t>γ = 2 − 2 α </a:t>
            </a:r>
          </a:p>
          <a:p>
            <a:pPr lvl="1">
              <a:spcBef>
                <a:spcPts val="0"/>
              </a:spcBef>
              <a:spcAft>
                <a:spcPts val="1200"/>
              </a:spcAft>
              <a:buFont typeface="Courier New" panose="02070309020205020404" pitchFamily="49" charset="0"/>
              <a:buChar char="o"/>
            </a:pPr>
            <a:r>
              <a:rPr lang="el-GR" sz="1400" dirty="0"/>
              <a:t>β = 2 α − 1  </a:t>
            </a:r>
            <a:r>
              <a:rPr lang="en-US" sz="1400" dirty="0"/>
              <a:t>and</a:t>
            </a:r>
          </a:p>
          <a:p>
            <a:pPr lvl="1">
              <a:spcBef>
                <a:spcPts val="0"/>
              </a:spcBef>
              <a:spcAft>
                <a:spcPts val="1200"/>
              </a:spcAft>
              <a:buFont typeface="Courier New" panose="02070309020205020404" pitchFamily="49" charset="0"/>
              <a:buChar char="o"/>
            </a:pPr>
            <a:r>
              <a:rPr lang="el-GR" sz="1400" dirty="0"/>
              <a:t>γ = 1 − β </a:t>
            </a:r>
          </a:p>
          <a:p>
            <a:pPr>
              <a:spcBef>
                <a:spcPts val="0"/>
              </a:spcBef>
              <a:spcAft>
                <a:spcPts val="1200"/>
              </a:spcAft>
            </a:pPr>
            <a:r>
              <a:rPr lang="en-US" sz="1800" dirty="0"/>
              <a:t>The relations can be derived using the Wiener–</a:t>
            </a:r>
            <a:r>
              <a:rPr lang="en-US" sz="1800" dirty="0" err="1"/>
              <a:t>Khinchin</a:t>
            </a:r>
            <a:r>
              <a:rPr lang="en-US" sz="1800" dirty="0"/>
              <a:t> theorem.</a:t>
            </a:r>
          </a:p>
          <a:p>
            <a:pPr>
              <a:spcBef>
                <a:spcPts val="0"/>
              </a:spcBef>
              <a:spcAft>
                <a:spcPts val="1200"/>
              </a:spcAft>
            </a:pPr>
            <a:r>
              <a:rPr lang="en-US" sz="1800" dirty="0"/>
              <a:t>Thus, </a:t>
            </a:r>
            <a:r>
              <a:rPr lang="el-GR" sz="1800" dirty="0"/>
              <a:t>α </a:t>
            </a:r>
            <a:r>
              <a:rPr lang="en-US" sz="1800" dirty="0"/>
              <a:t>is tied to the slope of the power spectrum </a:t>
            </a:r>
            <a:r>
              <a:rPr lang="el-GR" sz="1800" dirty="0"/>
              <a:t>β </a:t>
            </a:r>
            <a:r>
              <a:rPr lang="en-US" sz="1800" dirty="0"/>
              <a:t>and is used to describe the color of noise by this relationship: </a:t>
            </a:r>
            <a:r>
              <a:rPr lang="el-GR" sz="1800" dirty="0"/>
              <a:t>α = ( β + 1 ) / 2</a:t>
            </a:r>
          </a:p>
          <a:p>
            <a:pPr>
              <a:spcBef>
                <a:spcPts val="0"/>
              </a:spcBef>
              <a:spcAft>
                <a:spcPts val="1200"/>
              </a:spcAft>
            </a:pPr>
            <a:r>
              <a:rPr lang="en-US" sz="1800" dirty="0"/>
              <a:t>For fractional Gaussian noise (FGN), we have </a:t>
            </a:r>
            <a:r>
              <a:rPr lang="el-GR" sz="1800" dirty="0"/>
              <a:t>β ∈ [ − 1 , 1] , </a:t>
            </a:r>
            <a:r>
              <a:rPr lang="en-US" sz="1800" dirty="0"/>
              <a:t>and thus </a:t>
            </a:r>
            <a:r>
              <a:rPr lang="el-GR" sz="1800" dirty="0"/>
              <a:t>α = [ 0 , 1 ], </a:t>
            </a:r>
            <a:r>
              <a:rPr lang="en-US" sz="1800" dirty="0"/>
              <a:t>and </a:t>
            </a:r>
            <a:r>
              <a:rPr lang="el-GR" sz="1800" dirty="0"/>
              <a:t>β = 2 </a:t>
            </a:r>
            <a:r>
              <a:rPr lang="en-US" sz="1800" dirty="0"/>
              <a:t>H − 1} , where H is the Hurst exponent. </a:t>
            </a:r>
          </a:p>
          <a:p>
            <a:pPr>
              <a:spcBef>
                <a:spcPts val="0"/>
              </a:spcBef>
              <a:spcAft>
                <a:spcPts val="1200"/>
              </a:spcAft>
            </a:pPr>
            <a:r>
              <a:rPr lang="el-GR" sz="1800" dirty="0"/>
              <a:t>α </a:t>
            </a:r>
            <a:r>
              <a:rPr lang="en-US" sz="1800" dirty="0"/>
              <a:t>for FGN is equal to H</a:t>
            </a:r>
          </a:p>
          <a:p>
            <a:pPr>
              <a:spcBef>
                <a:spcPts val="0"/>
              </a:spcBef>
              <a:spcAft>
                <a:spcPts val="1200"/>
              </a:spcAft>
            </a:pPr>
            <a:endParaRPr lang="en-US" sz="1800" dirty="0"/>
          </a:p>
        </p:txBody>
      </p:sp>
      <p:sp>
        <p:nvSpPr>
          <p:cNvPr id="4" name="Title 1"/>
          <p:cNvSpPr>
            <a:spLocks noGrp="1"/>
          </p:cNvSpPr>
          <p:nvPr>
            <p:ph type="title"/>
          </p:nvPr>
        </p:nvSpPr>
        <p:spPr/>
        <p:txBody>
          <a:bodyPr>
            <a:normAutofit fontScale="90000"/>
          </a:bodyPr>
          <a:lstStyle/>
          <a:p>
            <a:r>
              <a:rPr lang="en-US" dirty="0" err="1">
                <a:solidFill>
                  <a:srgbClr val="FF0000"/>
                </a:solidFill>
              </a:rPr>
              <a:t>Detrended</a:t>
            </a:r>
            <a:r>
              <a:rPr lang="en-US" dirty="0">
                <a:solidFill>
                  <a:srgbClr val="FF0000"/>
                </a:solidFill>
              </a:rPr>
              <a:t> Fluctuation Analysis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Detrended_fluctuation_analysis</a:t>
            </a:r>
            <a:endParaRPr lang="en-US" sz="2700" dirty="0">
              <a:solidFill>
                <a:srgbClr val="0000FF"/>
              </a:solidFill>
            </a:endParaRPr>
          </a:p>
        </p:txBody>
      </p:sp>
    </p:spTree>
    <p:extLst>
      <p:ext uri="{BB962C8B-B14F-4D97-AF65-F5344CB8AC3E}">
        <p14:creationId xmlns:p14="http://schemas.microsoft.com/office/powerpoint/2010/main" val="3535751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3" y="2255848"/>
            <a:ext cx="3217333" cy="2417762"/>
          </a:xfrm>
        </p:spPr>
        <p:txBody>
          <a:bodyPr>
            <a:normAutofit fontScale="90000"/>
          </a:bodyPr>
          <a:lstStyle/>
          <a:p>
            <a:r>
              <a:rPr lang="en-US" dirty="0">
                <a:solidFill>
                  <a:srgbClr val="FF0000"/>
                </a:solidFill>
              </a:rPr>
              <a:t>Examples of Fractals</a:t>
            </a:r>
            <a:br>
              <a:rPr lang="en-US" dirty="0"/>
            </a:br>
            <a:r>
              <a:rPr lang="en-US" sz="2200" dirty="0">
                <a:solidFill>
                  <a:srgbClr val="0000FF"/>
                </a:solidFill>
              </a:rPr>
              <a:t>Richard Voss, Chapter 1, Fractals in Nature,  in </a:t>
            </a:r>
            <a:r>
              <a:rPr lang="en-US" sz="2200" i="1" dirty="0">
                <a:solidFill>
                  <a:srgbClr val="0000FF"/>
                </a:solidFill>
              </a:rPr>
              <a:t>Science of Fractal Images,</a:t>
            </a:r>
            <a:r>
              <a:rPr lang="en-US" sz="2200" dirty="0">
                <a:solidFill>
                  <a:srgbClr val="0000FF"/>
                </a:solidFill>
              </a:rPr>
              <a:t> eds. H-O </a:t>
            </a:r>
            <a:r>
              <a:rPr lang="en-US" sz="2200" dirty="0" err="1">
                <a:solidFill>
                  <a:srgbClr val="0000FF"/>
                </a:solidFill>
              </a:rPr>
              <a:t>Peitgen</a:t>
            </a:r>
            <a:r>
              <a:rPr lang="en-US" sz="2200" dirty="0">
                <a:solidFill>
                  <a:srgbClr val="0000FF"/>
                </a:solidFill>
              </a:rPr>
              <a:t> and D </a:t>
            </a:r>
            <a:r>
              <a:rPr lang="en-US" sz="2200" dirty="0" err="1">
                <a:solidFill>
                  <a:srgbClr val="0000FF"/>
                </a:solidFill>
              </a:rPr>
              <a:t>Saupe</a:t>
            </a:r>
            <a:r>
              <a:rPr lang="en-US" sz="2200" dirty="0">
                <a:solidFill>
                  <a:srgbClr val="0000FF"/>
                </a:solidFill>
              </a:rPr>
              <a:t>, Springer, 1988</a:t>
            </a:r>
          </a:p>
        </p:txBody>
      </p:sp>
      <p:pic>
        <p:nvPicPr>
          <p:cNvPr id="3" name="Picture 2" descr="img20170204_0923173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9068" y="608350"/>
            <a:ext cx="5469467" cy="5919285"/>
          </a:xfrm>
          <a:prstGeom prst="rect">
            <a:avLst/>
          </a:prstGeom>
        </p:spPr>
      </p:pic>
    </p:spTree>
    <p:extLst>
      <p:ext uri="{BB962C8B-B14F-4D97-AF65-F5344CB8AC3E}">
        <p14:creationId xmlns:p14="http://schemas.microsoft.com/office/powerpoint/2010/main" val="140106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3" y="2255848"/>
            <a:ext cx="3217333" cy="2417762"/>
          </a:xfrm>
        </p:spPr>
        <p:txBody>
          <a:bodyPr>
            <a:normAutofit fontScale="90000"/>
          </a:bodyPr>
          <a:lstStyle/>
          <a:p>
            <a:r>
              <a:rPr lang="en-US" dirty="0">
                <a:solidFill>
                  <a:srgbClr val="FF0000"/>
                </a:solidFill>
              </a:rPr>
              <a:t>Examples of Fractals</a:t>
            </a:r>
            <a:br>
              <a:rPr lang="en-US" dirty="0"/>
            </a:br>
            <a:r>
              <a:rPr lang="en-US" sz="2200" dirty="0">
                <a:solidFill>
                  <a:srgbClr val="0000FF"/>
                </a:solidFill>
              </a:rPr>
              <a:t>Richard Voss, Chapter 1, Fractals in Nature,  in </a:t>
            </a:r>
            <a:r>
              <a:rPr lang="en-US" sz="2200" i="1" dirty="0">
                <a:solidFill>
                  <a:srgbClr val="0000FF"/>
                </a:solidFill>
              </a:rPr>
              <a:t>Science of Fractal Images,</a:t>
            </a:r>
            <a:r>
              <a:rPr lang="en-US" sz="2200" dirty="0">
                <a:solidFill>
                  <a:srgbClr val="0000FF"/>
                </a:solidFill>
              </a:rPr>
              <a:t> eds. H-O </a:t>
            </a:r>
            <a:r>
              <a:rPr lang="en-US" sz="2200" dirty="0" err="1">
                <a:solidFill>
                  <a:srgbClr val="0000FF"/>
                </a:solidFill>
              </a:rPr>
              <a:t>Peitgen</a:t>
            </a:r>
            <a:r>
              <a:rPr lang="en-US" sz="2200" dirty="0">
                <a:solidFill>
                  <a:srgbClr val="0000FF"/>
                </a:solidFill>
              </a:rPr>
              <a:t> and D </a:t>
            </a:r>
            <a:r>
              <a:rPr lang="en-US" sz="2200" dirty="0" err="1">
                <a:solidFill>
                  <a:srgbClr val="0000FF"/>
                </a:solidFill>
              </a:rPr>
              <a:t>Saupe</a:t>
            </a:r>
            <a:r>
              <a:rPr lang="en-US" sz="2200" dirty="0">
                <a:solidFill>
                  <a:srgbClr val="0000FF"/>
                </a:solidFill>
              </a:rPr>
              <a:t>, Springer, 1988</a:t>
            </a:r>
          </a:p>
        </p:txBody>
      </p:sp>
      <p:pic>
        <p:nvPicPr>
          <p:cNvPr id="4" name="Picture 3" descr="img20170204_0924139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8843" y="985618"/>
            <a:ext cx="4809744" cy="5106924"/>
          </a:xfrm>
          <a:prstGeom prst="rect">
            <a:avLst/>
          </a:prstGeom>
        </p:spPr>
      </p:pic>
    </p:spTree>
    <p:extLst>
      <p:ext uri="{BB962C8B-B14F-4D97-AF65-F5344CB8AC3E}">
        <p14:creationId xmlns:p14="http://schemas.microsoft.com/office/powerpoint/2010/main" val="2039609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solidFill>
                  <a:srgbClr val="FF0000"/>
                </a:solidFill>
              </a:rPr>
              <a:t>Mathematical Fractals</a:t>
            </a:r>
            <a:br>
              <a:rPr lang="en-US" dirty="0"/>
            </a:br>
            <a:r>
              <a:rPr lang="en-US" sz="2667" dirty="0">
                <a:solidFill>
                  <a:srgbClr val="0000FF"/>
                </a:solidFill>
              </a:rPr>
              <a:t>http://</a:t>
            </a:r>
            <a:r>
              <a:rPr lang="en-US" sz="2667" dirty="0" err="1">
                <a:solidFill>
                  <a:srgbClr val="0000FF"/>
                </a:solidFill>
              </a:rPr>
              <a:t>mathworld.wolfram.com/Fractal.html</a:t>
            </a:r>
            <a:endParaRPr lang="en-US" sz="2667" dirty="0">
              <a:solidFill>
                <a:srgbClr val="0000FF"/>
              </a:solidFill>
            </a:endParaRPr>
          </a:p>
        </p:txBody>
      </p:sp>
      <p:pic>
        <p:nvPicPr>
          <p:cNvPr id="4" name="Content Placeholder 3" descr="Fractal1_1000.gif"/>
          <p:cNvPicPr>
            <a:picLocks noGrp="1" noChangeAspect="1"/>
          </p:cNvPicPr>
          <p:nvPr>
            <p:ph idx="1"/>
          </p:nvPr>
        </p:nvPicPr>
        <p:blipFill>
          <a:blip r:embed="rId2"/>
          <a:srcRect l="-12655" r="-12655"/>
          <a:stretch>
            <a:fillRect/>
          </a:stretch>
        </p:blipFill>
        <p:spPr/>
      </p:pic>
      <p:sp>
        <p:nvSpPr>
          <p:cNvPr id="5" name="TextBox 4"/>
          <p:cNvSpPr txBox="1"/>
          <p:nvPr/>
        </p:nvSpPr>
        <p:spPr>
          <a:xfrm>
            <a:off x="3607670" y="6282139"/>
            <a:ext cx="2417951" cy="369332"/>
          </a:xfrm>
          <a:prstGeom prst="rect">
            <a:avLst/>
          </a:prstGeom>
          <a:noFill/>
        </p:spPr>
        <p:txBody>
          <a:bodyPr wrap="square" rtlCol="0">
            <a:spAutoFit/>
          </a:bodyPr>
          <a:lstStyle/>
          <a:p>
            <a:r>
              <a:rPr lang="en-US" dirty="0"/>
              <a:t>Start here 2/24/2017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Noises and Walks</a:t>
            </a:r>
          </a:p>
        </p:txBody>
      </p:sp>
      <p:sp>
        <p:nvSpPr>
          <p:cNvPr id="3" name="Content Placeholder 2"/>
          <p:cNvSpPr>
            <a:spLocks noGrp="1"/>
          </p:cNvSpPr>
          <p:nvPr>
            <p:ph idx="1"/>
          </p:nvPr>
        </p:nvSpPr>
        <p:spPr/>
        <p:txBody>
          <a:bodyPr>
            <a:normAutofit/>
          </a:bodyPr>
          <a:lstStyle/>
          <a:p>
            <a:pPr marL="0" indent="0">
              <a:buNone/>
            </a:pPr>
            <a:r>
              <a:rPr lang="en-US" sz="2400" dirty="0">
                <a:solidFill>
                  <a:srgbClr val="0619C0"/>
                </a:solidFill>
              </a:rPr>
              <a:t>For our purposes, a </a:t>
            </a:r>
            <a:r>
              <a:rPr lang="en-US" sz="2400" i="1" dirty="0">
                <a:solidFill>
                  <a:srgbClr val="0619C0"/>
                </a:solidFill>
              </a:rPr>
              <a:t>noise</a:t>
            </a:r>
            <a:r>
              <a:rPr lang="en-US" sz="2400" dirty="0">
                <a:solidFill>
                  <a:srgbClr val="0619C0"/>
                </a:solidFill>
              </a:rPr>
              <a:t> will be defined as a stochastic process with zero drift.  </a:t>
            </a:r>
          </a:p>
          <a:p>
            <a:r>
              <a:rPr lang="en-US" sz="2400" dirty="0"/>
              <a:t>It corresponds to a density function for random increments with mean zero.  </a:t>
            </a:r>
          </a:p>
          <a:p>
            <a:r>
              <a:rPr lang="en-US" sz="2400" dirty="0"/>
              <a:t>An example of a noise is the Gaussian normal probability density function</a:t>
            </a:r>
          </a:p>
          <a:p>
            <a:pPr marL="0" indent="0">
              <a:buNone/>
            </a:pPr>
            <a:r>
              <a:rPr lang="en-US" sz="2400" dirty="0">
                <a:solidFill>
                  <a:srgbClr val="0619C0"/>
                </a:solidFill>
              </a:rPr>
              <a:t>A </a:t>
            </a:r>
            <a:r>
              <a:rPr lang="en-US" sz="2400" i="1" dirty="0">
                <a:solidFill>
                  <a:srgbClr val="0619C0"/>
                </a:solidFill>
              </a:rPr>
              <a:t>walk</a:t>
            </a:r>
            <a:r>
              <a:rPr lang="en-US" sz="2400" dirty="0">
                <a:solidFill>
                  <a:srgbClr val="0619C0"/>
                </a:solidFill>
              </a:rPr>
              <a:t> will defined as a stochastic process with nonzero drift.  </a:t>
            </a:r>
          </a:p>
          <a:p>
            <a:r>
              <a:rPr lang="en-US" sz="2400" dirty="0"/>
              <a:t>It corresponds to a density function for random increments with nonzero mean</a:t>
            </a:r>
          </a:p>
          <a:p>
            <a:r>
              <a:rPr lang="en-US" sz="2400" dirty="0"/>
              <a:t>An example is the probability density function for daily returns of the Standards and </a:t>
            </a:r>
            <a:r>
              <a:rPr lang="en-US" sz="2400" dirty="0" err="1"/>
              <a:t>Poors</a:t>
            </a:r>
            <a:r>
              <a:rPr lang="en-US" sz="2400" dirty="0"/>
              <a:t> 500</a:t>
            </a:r>
          </a:p>
          <a:p>
            <a:endParaRPr lang="en-US" sz="2400" dirty="0"/>
          </a:p>
        </p:txBody>
      </p:sp>
    </p:spTree>
    <p:extLst>
      <p:ext uri="{BB962C8B-B14F-4D97-AF65-F5344CB8AC3E}">
        <p14:creationId xmlns:p14="http://schemas.microsoft.com/office/powerpoint/2010/main" val="3293620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5848"/>
            <a:ext cx="3217333" cy="2417762"/>
          </a:xfrm>
        </p:spPr>
        <p:txBody>
          <a:bodyPr>
            <a:normAutofit fontScale="90000"/>
          </a:bodyPr>
          <a:lstStyle/>
          <a:p>
            <a:r>
              <a:rPr lang="en-US" sz="3100" dirty="0">
                <a:solidFill>
                  <a:srgbClr val="FF0000"/>
                </a:solidFill>
              </a:rPr>
              <a:t>Examples of Spectral Densities</a:t>
            </a:r>
            <a:br>
              <a:rPr lang="en-US" dirty="0"/>
            </a:br>
            <a:r>
              <a:rPr lang="en-US" sz="2200" dirty="0">
                <a:solidFill>
                  <a:srgbClr val="0000FF"/>
                </a:solidFill>
              </a:rPr>
              <a:t>Richard Voss, Chapter 1, Fractals in Nature,  in </a:t>
            </a:r>
            <a:r>
              <a:rPr lang="en-US" sz="2200" i="1" dirty="0">
                <a:solidFill>
                  <a:srgbClr val="0000FF"/>
                </a:solidFill>
              </a:rPr>
              <a:t>Science of Fractal Images,</a:t>
            </a:r>
            <a:r>
              <a:rPr lang="en-US" sz="2200" dirty="0">
                <a:solidFill>
                  <a:srgbClr val="0000FF"/>
                </a:solidFill>
              </a:rPr>
              <a:t> eds. H-O </a:t>
            </a:r>
            <a:r>
              <a:rPr lang="en-US" sz="2200" dirty="0" err="1">
                <a:solidFill>
                  <a:srgbClr val="0000FF"/>
                </a:solidFill>
              </a:rPr>
              <a:t>Peitgen</a:t>
            </a:r>
            <a:r>
              <a:rPr lang="en-US" sz="2200" dirty="0">
                <a:solidFill>
                  <a:srgbClr val="0000FF"/>
                </a:solidFill>
              </a:rPr>
              <a:t> and D </a:t>
            </a:r>
            <a:r>
              <a:rPr lang="en-US" sz="2200" dirty="0" err="1">
                <a:solidFill>
                  <a:srgbClr val="0000FF"/>
                </a:solidFill>
              </a:rPr>
              <a:t>Saupe</a:t>
            </a:r>
            <a:r>
              <a:rPr lang="en-US" sz="2200" dirty="0">
                <a:solidFill>
                  <a:srgbClr val="0000FF"/>
                </a:solidFill>
              </a:rPr>
              <a:t>, Springer, 1988</a:t>
            </a:r>
          </a:p>
        </p:txBody>
      </p:sp>
      <p:pic>
        <p:nvPicPr>
          <p:cNvPr id="4" name="Picture 3" descr="img20170204_092538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4049" y="338670"/>
            <a:ext cx="4683979" cy="6241119"/>
          </a:xfrm>
          <a:prstGeom prst="rect">
            <a:avLst/>
          </a:prstGeom>
        </p:spPr>
      </p:pic>
    </p:spTree>
    <p:extLst>
      <p:ext uri="{BB962C8B-B14F-4D97-AF65-F5344CB8AC3E}">
        <p14:creationId xmlns:p14="http://schemas.microsoft.com/office/powerpoint/2010/main" val="2198173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Hurst Exponent (or “Index”)</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Hurst_exponent</a:t>
            </a:r>
            <a:endParaRPr lang="en-US" sz="2700" dirty="0">
              <a:solidFill>
                <a:srgbClr val="0000FF"/>
              </a:solidFill>
            </a:endParaRPr>
          </a:p>
        </p:txBody>
      </p:sp>
      <p:sp>
        <p:nvSpPr>
          <p:cNvPr id="3" name="Content Placeholder 2"/>
          <p:cNvSpPr>
            <a:spLocks noGrp="1"/>
          </p:cNvSpPr>
          <p:nvPr>
            <p:ph idx="1"/>
          </p:nvPr>
        </p:nvSpPr>
        <p:spPr/>
        <p:txBody>
          <a:bodyPr>
            <a:normAutofit/>
          </a:bodyPr>
          <a:lstStyle/>
          <a:p>
            <a:r>
              <a:rPr lang="en-US" sz="2000" dirty="0"/>
              <a:t>The </a:t>
            </a:r>
            <a:r>
              <a:rPr lang="en-US" sz="2000" dirty="0">
                <a:solidFill>
                  <a:srgbClr val="0619C0"/>
                </a:solidFill>
              </a:rPr>
              <a:t>Hurst exponent </a:t>
            </a:r>
            <a:r>
              <a:rPr lang="en-US" sz="2000" dirty="0"/>
              <a:t>is used as a measure of long-term memory of time series. </a:t>
            </a:r>
          </a:p>
          <a:p>
            <a:r>
              <a:rPr lang="en-US" sz="2000" dirty="0"/>
              <a:t>It relates to the autocorrelations of the time series, and the rate at which these decrease as the lag between pairs of values increases. </a:t>
            </a:r>
          </a:p>
          <a:p>
            <a:r>
              <a:rPr lang="en-US" sz="2000" dirty="0"/>
              <a:t>Studies involving the Hurst exponent were originally developed in hydrology for the practical matter of determining optimum dam sizing for the Nile river's volatile rain and drought conditions that had been observed over a long period of time. </a:t>
            </a:r>
          </a:p>
          <a:p>
            <a:r>
              <a:rPr lang="en-US" sz="2000" dirty="0"/>
              <a:t>The name "Hurst exponent", or "Hurst coefficient", derives from Harold Edwin Hurst (1880–1978), who was the lead researcher in these studies</a:t>
            </a:r>
          </a:p>
          <a:p>
            <a:r>
              <a:rPr lang="en-US" sz="2000" dirty="0"/>
              <a:t>The use of the standard notation H for the coefficient relates to his name also.</a:t>
            </a:r>
          </a:p>
          <a:p>
            <a:endParaRPr lang="en-US" sz="2000" dirty="0"/>
          </a:p>
        </p:txBody>
      </p:sp>
    </p:spTree>
    <p:extLst>
      <p:ext uri="{BB962C8B-B14F-4D97-AF65-F5344CB8AC3E}">
        <p14:creationId xmlns:p14="http://schemas.microsoft.com/office/powerpoint/2010/main" val="237820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761</TotalTime>
  <Words>1472</Words>
  <Application>Microsoft Macintosh PowerPoint</Application>
  <PresentationFormat>On-screen Show (4:3)</PresentationFormat>
  <Paragraphs>144</Paragraphs>
  <Slides>38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5" baseType="lpstr">
      <vt:lpstr>Arial</vt:lpstr>
      <vt:lpstr>Calibri</vt:lpstr>
      <vt:lpstr>Cambria Math</vt:lpstr>
      <vt:lpstr>Courier New</vt:lpstr>
      <vt:lpstr>Times New Roman</vt:lpstr>
      <vt:lpstr>Office Theme</vt:lpstr>
      <vt:lpstr>Equation</vt:lpstr>
      <vt:lpstr>Lecture 15</vt:lpstr>
      <vt:lpstr>Benoit Mandelbrot (1924-2010) https://en.wikipedia.org/wiki/Benoit_Mandelbrot</vt:lpstr>
      <vt:lpstr>Benoit Mandelbrot (1924-2010) https://en.wikipedia.org/wiki/Benoit_Mandelbrot</vt:lpstr>
      <vt:lpstr>Examples of Fractals Richard Voss, Chapter 1, Fractals in Nature,  in Science of Fractal Images, eds. H-O Peitgen and D Saupe, Springer, 1988</vt:lpstr>
      <vt:lpstr>Examples of Fractals Richard Voss, Chapter 1, Fractals in Nature,  in Science of Fractal Images, eds. H-O Peitgen and D Saupe, Springer, 1988</vt:lpstr>
      <vt:lpstr>Mathematical Fractals http://mathworld.wolfram.com/Fractal.html</vt:lpstr>
      <vt:lpstr>Noises and Walks</vt:lpstr>
      <vt:lpstr>Examples of Spectral Densities Richard Voss, Chapter 1, Fractals in Nature,  in Science of Fractal Images, eds. H-O Peitgen and D Saupe, Springer, 1988</vt:lpstr>
      <vt:lpstr>Hurst Exponent (or “Index”) https://en.wikipedia.org/wiki/Hurst_exponent</vt:lpstr>
      <vt:lpstr>Harold Edwin Hurst http://blog.revolutionanalytics.com/2014/09/intro-to-long-memory-herodotus-hurst-and-h.html http://www.bearcave.com/misl/misl_tech/wavelets/hurst/ </vt:lpstr>
      <vt:lpstr>Hurst Exponent https://en.wikipedia.org/wiki/Hurst_exponent</vt:lpstr>
      <vt:lpstr>Hurst Exponent https://en.wikipedia.org/wiki/Hurst_exponent</vt:lpstr>
      <vt:lpstr>Hurst Exponent https://en.wikipedia.org/wiki/Hurst_exponent</vt:lpstr>
      <vt:lpstr>Hurst Exponent https://en.wikipedia.org/wiki/Hurst_exponent</vt:lpstr>
      <vt:lpstr>Hurst Exponent https://en.wikipedia.org/wiki/Hurst_exponent</vt:lpstr>
      <vt:lpstr>Hurst Exponent https://en.wikipedia.org/wiki/Hurst_exponent</vt:lpstr>
      <vt:lpstr>Fractional Brownian Motion https://en.wikipedia.org/wiki/Fractional_Brownian_motion</vt:lpstr>
      <vt:lpstr>Fractional Brownian Motion https://en.wikipedia.org/wiki/Fractional_Brownian_motion</vt:lpstr>
      <vt:lpstr>Brownian Scaling https://en.wikipedia.org/wiki/Wiener_process</vt:lpstr>
      <vt:lpstr>Fractals https://en.wikipedia.org/wiki/Fractal</vt:lpstr>
      <vt:lpstr>Fractal Dimensions https://en.wikipedia.org/wiki/Fractal_dimension</vt:lpstr>
      <vt:lpstr>Fractal Dimensions https://en.wikipedia.org/wiki/Fractal_dimension</vt:lpstr>
      <vt:lpstr>Fractal Dimensions https://en.wikipedia.org/wiki/Fractal_dimension</vt:lpstr>
      <vt:lpstr>Fractal Dimensions https://en.wikipedia.org/wiki/Fractal_dimension</vt:lpstr>
      <vt:lpstr>Von Koch Curve and Snowflake https://en.wikipedia.org/wiki/Fractal_dimension</vt:lpstr>
      <vt:lpstr>Fractal Dimensions https://en.wikipedia.org/wiki/Fractal_dimension</vt:lpstr>
      <vt:lpstr>Examples Richard Voss, Chapter 1, Fractals in Nature,  in Science of Fractal Images, eds. H-O Peitgen and D Saupe, Springer, 1988</vt:lpstr>
      <vt:lpstr>Fractal Dimensions https://en.wikipedia.org/wiki/Fractal_dimension</vt:lpstr>
      <vt:lpstr>Examples Richard Voss, Chapter 1, Fractals in Nature,  in Science of Fractal Images, eds. H-O Peitgen and D Saupe, Springer, 1988</vt:lpstr>
      <vt:lpstr>Time Series Fractal Dimension</vt:lpstr>
      <vt:lpstr>Relation to Power Spectral Exponent</vt:lpstr>
      <vt:lpstr>Examples Richard Voss, Chapter 1, Fractals in Nature,  in Science of Fractal Images, eds. H-O Peitgen and D Saupe, Springer, 1988</vt:lpstr>
      <vt:lpstr>Detrended Fluctuation Analysis https://en.wikipedia.org/wiki/Detrended_fluctuation_analysis</vt:lpstr>
      <vt:lpstr>Detrended Fluctuation Analysis https://en.wikipedia.org/wiki/Detrended_fluctuation_analysis</vt:lpstr>
      <vt:lpstr>Detrended Fluctuation Analysis: Step 1 http://www.mdpi.com/2072-4292/7/10/12942/htm</vt:lpstr>
      <vt:lpstr>Detrended Fluctuation Analysis: Step 2 https://apexpg.jimdo.com/matlab-file/detrended-fluctuation-analysis/</vt:lpstr>
      <vt:lpstr>Detrended Fluctuation Analysis https://en.wikipedia.org/wiki/Detrended_fluctuation_analysis</vt:lpstr>
      <vt:lpstr>Detrended Fluctuation Analysis https://en.wikipedia.org/wiki/Detrended_fluctuation_analysis</vt:lpstr>
    </vt:vector>
  </TitlesOfParts>
  <Company>University of California, Davis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15</dc:title>
  <dc:creator>John Rundle</dc:creator>
  <cp:lastModifiedBy>Microsoft Office User</cp:lastModifiedBy>
  <cp:revision>61</cp:revision>
  <cp:lastPrinted>2017-02-24T18:16:37Z</cp:lastPrinted>
  <dcterms:created xsi:type="dcterms:W3CDTF">2017-02-24T21:41:06Z</dcterms:created>
  <dcterms:modified xsi:type="dcterms:W3CDTF">2019-02-14T19:06:32Z</dcterms:modified>
</cp:coreProperties>
</file>