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88" r:id="rId3"/>
    <p:sldId id="275" r:id="rId4"/>
    <p:sldId id="301" r:id="rId5"/>
    <p:sldId id="302" r:id="rId6"/>
    <p:sldId id="295" r:id="rId7"/>
    <p:sldId id="276" r:id="rId8"/>
    <p:sldId id="279" r:id="rId9"/>
    <p:sldId id="277" r:id="rId10"/>
    <p:sldId id="278" r:id="rId11"/>
    <p:sldId id="257" r:id="rId12"/>
    <p:sldId id="258" r:id="rId13"/>
    <p:sldId id="259" r:id="rId14"/>
    <p:sldId id="260" r:id="rId15"/>
    <p:sldId id="261" r:id="rId16"/>
    <p:sldId id="262" r:id="rId17"/>
    <p:sldId id="263" r:id="rId18"/>
    <p:sldId id="264" r:id="rId19"/>
    <p:sldId id="268" r:id="rId20"/>
    <p:sldId id="280" r:id="rId21"/>
    <p:sldId id="281" r:id="rId22"/>
    <p:sldId id="283" r:id="rId23"/>
    <p:sldId id="284" r:id="rId24"/>
    <p:sldId id="287" r:id="rId25"/>
    <p:sldId id="286" r:id="rId26"/>
    <p:sldId id="265" r:id="rId27"/>
    <p:sldId id="290" r:id="rId28"/>
    <p:sldId id="289" r:id="rId29"/>
    <p:sldId id="303" r:id="rId30"/>
    <p:sldId id="298" r:id="rId31"/>
    <p:sldId id="299" r:id="rId32"/>
    <p:sldId id="300" r:id="rId33"/>
    <p:sldId id="297" r:id="rId34"/>
    <p:sldId id="266" r:id="rId35"/>
    <p:sldId id="267" r:id="rId36"/>
    <p:sldId id="291" r:id="rId37"/>
    <p:sldId id="269" r:id="rId38"/>
    <p:sldId id="273" r:id="rId39"/>
    <p:sldId id="274" r:id="rId40"/>
    <p:sldId id="292" r:id="rId41"/>
    <p:sldId id="293" r:id="rId42"/>
    <p:sldId id="294" r:id="rId43"/>
    <p:sldId id="270" r:id="rId44"/>
    <p:sldId id="296" r:id="rId45"/>
    <p:sldId id="272" r:id="rId46"/>
    <p:sldId id="27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780"/>
  </p:normalViewPr>
  <p:slideViewPr>
    <p:cSldViewPr snapToGrid="0" snapToObjects="1">
      <p:cViewPr varScale="1">
        <p:scale>
          <a:sx n="115" d="100"/>
          <a:sy n="115" d="100"/>
        </p:scale>
        <p:origin x="280" y="2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17C61-D386-8F44-AD35-2B75E5ACFAA9}" type="datetimeFigureOut">
              <a:rPr lang="en-US" smtClean="0"/>
              <a:t>12/7/20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C8A0A-CCD1-3943-A5F0-B819A527B446}" type="slidenum">
              <a:rPr lang="en-US" smtClean="0"/>
              <a:t>‹#›</a:t>
            </a:fld>
            <a:endParaRPr lang="en-US"/>
          </a:p>
        </p:txBody>
      </p:sp>
    </p:spTree>
    <p:extLst>
      <p:ext uri="{BB962C8B-B14F-4D97-AF65-F5344CB8AC3E}">
        <p14:creationId xmlns:p14="http://schemas.microsoft.com/office/powerpoint/2010/main" val="45101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C8A0A-CCD1-3943-A5F0-B819A527B446}" type="slidenum">
              <a:rPr lang="en-US" smtClean="0"/>
              <a:t>24</a:t>
            </a:fld>
            <a:endParaRPr lang="en-US"/>
          </a:p>
        </p:txBody>
      </p:sp>
    </p:spTree>
    <p:extLst>
      <p:ext uri="{BB962C8B-B14F-4D97-AF65-F5344CB8AC3E}">
        <p14:creationId xmlns:p14="http://schemas.microsoft.com/office/powerpoint/2010/main" val="172899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C5C4-7485-134A-AD14-8F1D4E658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3EB268-9E5D-3A4E-A8B9-F1DE6C0B8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E3B2AA-5FEF-8B43-9444-80A3FFF090CF}"/>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5" name="Footer Placeholder 4">
            <a:extLst>
              <a:ext uri="{FF2B5EF4-FFF2-40B4-BE49-F238E27FC236}">
                <a16:creationId xmlns:a16="http://schemas.microsoft.com/office/drawing/2014/main" id="{F3F3F30B-8BF5-864A-BB07-18F968E3A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7FB90-1958-A64D-96ED-12DF7A67454A}"/>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175449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1002-4AEF-684A-8CE3-82403E0BD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2F57B-63F4-714D-9F67-4C6D3BE71F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8F7EC-3B25-3C4B-B82F-2546FB843B72}"/>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5" name="Footer Placeholder 4">
            <a:extLst>
              <a:ext uri="{FF2B5EF4-FFF2-40B4-BE49-F238E27FC236}">
                <a16:creationId xmlns:a16="http://schemas.microsoft.com/office/drawing/2014/main" id="{D2E3E75C-494F-7747-ABE3-53F24C653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FC6E6-4019-1E46-A806-57310D7EE82F}"/>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34899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521AC-C03F-D343-B46F-5BC6327319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BE0446-4653-C343-BDB7-AE7D24AF7B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82A2D-C7DE-7B48-952D-2A4F5AEA4D49}"/>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5" name="Footer Placeholder 4">
            <a:extLst>
              <a:ext uri="{FF2B5EF4-FFF2-40B4-BE49-F238E27FC236}">
                <a16:creationId xmlns:a16="http://schemas.microsoft.com/office/drawing/2014/main" id="{CBE77FD4-11D1-374B-9203-3709C5A49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1801C-EDD4-8B42-B438-02841BF8FD02}"/>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83921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C0D3-56BB-6A41-975E-CAF701ECE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B281-7F91-5444-8475-3D43396CA3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FD8D2-888E-8849-871C-A7A2473018EE}"/>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5" name="Footer Placeholder 4">
            <a:extLst>
              <a:ext uri="{FF2B5EF4-FFF2-40B4-BE49-F238E27FC236}">
                <a16:creationId xmlns:a16="http://schemas.microsoft.com/office/drawing/2014/main" id="{C9FA4FB7-01AC-274B-93C3-16AB17951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7D5F9-5851-2540-B5CE-9C15DEFFC5DA}"/>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297808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F58E-5FB0-7D48-AC02-F262B8F26E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0C877F-85C4-4B4D-83F5-6196A3D546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69CB70-8D1C-4A4F-B745-DE1D784C015B}"/>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5" name="Footer Placeholder 4">
            <a:extLst>
              <a:ext uri="{FF2B5EF4-FFF2-40B4-BE49-F238E27FC236}">
                <a16:creationId xmlns:a16="http://schemas.microsoft.com/office/drawing/2014/main" id="{434913DD-8A14-744C-B552-36E8373FB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0F620-EE6D-3F47-AB7F-E44C7C20588D}"/>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112749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CDF5-52FC-4C46-A108-C370B0FE2B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31F85-52ED-2343-9B0F-818FD18FA0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4D390F-9249-6E4C-B3B5-A16881798C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877629-1004-5B4A-A110-B29581D96ABA}"/>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6" name="Footer Placeholder 5">
            <a:extLst>
              <a:ext uri="{FF2B5EF4-FFF2-40B4-BE49-F238E27FC236}">
                <a16:creationId xmlns:a16="http://schemas.microsoft.com/office/drawing/2014/main" id="{3D46D435-197F-CE48-B7E3-42FE9893B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086AD-45CA-7E44-BE67-F0DC13C0FC8A}"/>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293750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0767-14F2-CA4C-BC58-221AD1214A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37D3CE-29A4-AE48-8D1C-232EAAFBF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FC493C-0E45-A14E-A448-9263DA4C2D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68291D-405E-E64E-B84C-CD7A69B52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44246E-8631-6A41-8E28-9DB507F90D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B9AB8-C026-9541-B2FE-225191154C8E}"/>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8" name="Footer Placeholder 7">
            <a:extLst>
              <a:ext uri="{FF2B5EF4-FFF2-40B4-BE49-F238E27FC236}">
                <a16:creationId xmlns:a16="http://schemas.microsoft.com/office/drawing/2014/main" id="{201BCDBB-5C36-294F-97B3-D1129DFEF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E516AC-4B9A-EC48-A0B2-D3B04F2EE614}"/>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320562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BB73-7243-854F-AD8C-9427C1202C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10E7B1-47CD-AA4F-B6FF-56D66FE749DA}"/>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4" name="Footer Placeholder 3">
            <a:extLst>
              <a:ext uri="{FF2B5EF4-FFF2-40B4-BE49-F238E27FC236}">
                <a16:creationId xmlns:a16="http://schemas.microsoft.com/office/drawing/2014/main" id="{6F452B77-10F6-AA42-B113-1BA2393778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D26AB-DB10-6E40-A45A-6935B8421E6E}"/>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264179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DB937-BEA2-F04A-8CC5-45A423AE7DCB}"/>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3" name="Footer Placeholder 2">
            <a:extLst>
              <a:ext uri="{FF2B5EF4-FFF2-40B4-BE49-F238E27FC236}">
                <a16:creationId xmlns:a16="http://schemas.microsoft.com/office/drawing/2014/main" id="{2AB1A016-008A-D04D-AC69-AF66C3A8D4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26ED8-ED74-B643-A28D-BB917DFDB30D}"/>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36675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0580-C776-8047-B651-62F619528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21A38C-EE9C-7541-B9B9-F03C1015A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6B35E-7648-4441-911E-6A74A580E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79670D-20FD-034E-ACA0-06AD72DA3AFC}"/>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6" name="Footer Placeholder 5">
            <a:extLst>
              <a:ext uri="{FF2B5EF4-FFF2-40B4-BE49-F238E27FC236}">
                <a16:creationId xmlns:a16="http://schemas.microsoft.com/office/drawing/2014/main" id="{AC25A66A-C07A-3F43-B46F-212627503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EF2AB-0FC5-E14D-B4F9-FF0980F322AE}"/>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13831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FB5D-D0A5-D846-A24C-01C083A0B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568288-C64E-F64D-A047-D12F5DC849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9AD629-8546-434D-B244-9B04ECE78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102B10-DE93-BD41-9735-4F4C4693C732}"/>
              </a:ext>
            </a:extLst>
          </p:cNvPr>
          <p:cNvSpPr>
            <a:spLocks noGrp="1"/>
          </p:cNvSpPr>
          <p:nvPr>
            <p:ph type="dt" sz="half" idx="10"/>
          </p:nvPr>
        </p:nvSpPr>
        <p:spPr/>
        <p:txBody>
          <a:bodyPr/>
          <a:lstStyle/>
          <a:p>
            <a:fld id="{392DA0B6-7BA5-3A47-926E-CD8193B55E0A}" type="datetimeFigureOut">
              <a:rPr lang="en-US" smtClean="0"/>
              <a:t>12/7/20</a:t>
            </a:fld>
            <a:endParaRPr lang="en-US"/>
          </a:p>
        </p:txBody>
      </p:sp>
      <p:sp>
        <p:nvSpPr>
          <p:cNvPr id="6" name="Footer Placeholder 5">
            <a:extLst>
              <a:ext uri="{FF2B5EF4-FFF2-40B4-BE49-F238E27FC236}">
                <a16:creationId xmlns:a16="http://schemas.microsoft.com/office/drawing/2014/main" id="{2555BFF4-B237-314D-9A78-DD0EBBB63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FD4BD-408E-7742-AA06-5620F2B331AD}"/>
              </a:ext>
            </a:extLst>
          </p:cNvPr>
          <p:cNvSpPr>
            <a:spLocks noGrp="1"/>
          </p:cNvSpPr>
          <p:nvPr>
            <p:ph type="sldNum" sz="quarter" idx="12"/>
          </p:nvPr>
        </p:nvSpPr>
        <p:spPr/>
        <p:txBody>
          <a:bodyPr/>
          <a:lstStyle/>
          <a:p>
            <a:fld id="{9654FB28-3A86-5B45-B0F6-9A21A9C5CD69}" type="slidenum">
              <a:rPr lang="en-US" smtClean="0"/>
              <a:t>‹#›</a:t>
            </a:fld>
            <a:endParaRPr lang="en-US"/>
          </a:p>
        </p:txBody>
      </p:sp>
    </p:spTree>
    <p:extLst>
      <p:ext uri="{BB962C8B-B14F-4D97-AF65-F5344CB8AC3E}">
        <p14:creationId xmlns:p14="http://schemas.microsoft.com/office/powerpoint/2010/main" val="194298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316D10-91F0-7F4D-B09B-A5038AE10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02347-C089-6B41-9E94-8E574DF18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308D6-5316-8247-9D30-FAE3C7989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DA0B6-7BA5-3A47-926E-CD8193B55E0A}" type="datetimeFigureOut">
              <a:rPr lang="en-US" smtClean="0"/>
              <a:t>12/7/20</a:t>
            </a:fld>
            <a:endParaRPr lang="en-US"/>
          </a:p>
        </p:txBody>
      </p:sp>
      <p:sp>
        <p:nvSpPr>
          <p:cNvPr id="5" name="Footer Placeholder 4">
            <a:extLst>
              <a:ext uri="{FF2B5EF4-FFF2-40B4-BE49-F238E27FC236}">
                <a16:creationId xmlns:a16="http://schemas.microsoft.com/office/drawing/2014/main" id="{0C592542-4CBD-194B-A69D-379E43E71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7E3241-1E7A-2842-B539-88B36FD8D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FB28-3A86-5B45-B0F6-9A21A9C5CD69}" type="slidenum">
              <a:rPr lang="en-US" smtClean="0"/>
              <a:t>‹#›</a:t>
            </a:fld>
            <a:endParaRPr lang="en-US"/>
          </a:p>
        </p:txBody>
      </p:sp>
    </p:spTree>
    <p:extLst>
      <p:ext uri="{BB962C8B-B14F-4D97-AF65-F5344CB8AC3E}">
        <p14:creationId xmlns:p14="http://schemas.microsoft.com/office/powerpoint/2010/main" val="344872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0127-AFAC-5544-90D0-5C2A2CBFCE8D}"/>
              </a:ext>
            </a:extLst>
          </p:cNvPr>
          <p:cNvSpPr>
            <a:spLocks noGrp="1"/>
          </p:cNvSpPr>
          <p:nvPr>
            <p:ph type="ctrTitle"/>
          </p:nvPr>
        </p:nvSpPr>
        <p:spPr/>
        <p:txBody>
          <a:bodyPr/>
          <a:lstStyle/>
          <a:p>
            <a:r>
              <a:rPr lang="en-US" dirty="0"/>
              <a:t>Introduction to Neural Networks</a:t>
            </a:r>
          </a:p>
        </p:txBody>
      </p:sp>
      <p:sp>
        <p:nvSpPr>
          <p:cNvPr id="3" name="Subtitle 2">
            <a:extLst>
              <a:ext uri="{FF2B5EF4-FFF2-40B4-BE49-F238E27FC236}">
                <a16:creationId xmlns:a16="http://schemas.microsoft.com/office/drawing/2014/main" id="{9987BD42-1873-B44E-A0A2-F05D638B0752}"/>
              </a:ext>
            </a:extLst>
          </p:cNvPr>
          <p:cNvSpPr>
            <a:spLocks noGrp="1"/>
          </p:cNvSpPr>
          <p:nvPr>
            <p:ph type="subTitle" idx="1"/>
          </p:nvPr>
        </p:nvSpPr>
        <p:spPr/>
        <p:txBody>
          <a:bodyPr/>
          <a:lstStyle/>
          <a:p>
            <a:r>
              <a:rPr lang="en-US" dirty="0"/>
              <a:t>Physics 255 </a:t>
            </a:r>
            <a:r>
              <a:rPr lang="en-US" dirty="0" err="1"/>
              <a:t>Econophysics</a:t>
            </a:r>
            <a:endParaRPr lang="en-US" dirty="0"/>
          </a:p>
          <a:p>
            <a:r>
              <a:rPr lang="en-US" dirty="0"/>
              <a:t>Material Used in this Presentation comes from:</a:t>
            </a:r>
          </a:p>
        </p:txBody>
      </p:sp>
      <p:sp>
        <p:nvSpPr>
          <p:cNvPr id="4" name="TextBox 3">
            <a:extLst>
              <a:ext uri="{FF2B5EF4-FFF2-40B4-BE49-F238E27FC236}">
                <a16:creationId xmlns:a16="http://schemas.microsoft.com/office/drawing/2014/main" id="{D933D27C-A3F3-7A4B-A9FA-0F540DCEE77E}"/>
              </a:ext>
            </a:extLst>
          </p:cNvPr>
          <p:cNvSpPr txBox="1"/>
          <p:nvPr/>
        </p:nvSpPr>
        <p:spPr>
          <a:xfrm>
            <a:off x="1009934" y="4519136"/>
            <a:ext cx="10276763" cy="2031325"/>
          </a:xfrm>
          <a:prstGeom prst="rect">
            <a:avLst/>
          </a:prstGeom>
          <a:noFill/>
        </p:spPr>
        <p:txBody>
          <a:bodyPr wrap="square" rtlCol="0">
            <a:spAutoFit/>
          </a:bodyPr>
          <a:lstStyle/>
          <a:p>
            <a:pPr algn="ctr"/>
            <a:r>
              <a:rPr lang="en-US" dirty="0"/>
              <a:t>https://</a:t>
            </a:r>
            <a:r>
              <a:rPr lang="en-US" dirty="0" err="1"/>
              <a:t>towardsdatascience.com</a:t>
            </a:r>
            <a:r>
              <a:rPr lang="en-US" dirty="0"/>
              <a:t>/build-an-artificial-neural-network-ann-from-scratch-part-1-a21988497962</a:t>
            </a:r>
          </a:p>
          <a:p>
            <a:pPr algn="ctr"/>
            <a:r>
              <a:rPr lang="en-US" dirty="0"/>
              <a:t>https://</a:t>
            </a:r>
            <a:r>
              <a:rPr lang="en-US" dirty="0" err="1"/>
              <a:t>towardsdatascience.com</a:t>
            </a:r>
            <a:r>
              <a:rPr lang="en-US" dirty="0"/>
              <a:t>/simple-introduction-to-neural-networks-ac1d7c3d7a2c</a:t>
            </a:r>
          </a:p>
          <a:p>
            <a:pPr algn="ctr"/>
            <a:r>
              <a:rPr lang="en-US" dirty="0"/>
              <a:t>https://</a:t>
            </a:r>
            <a:r>
              <a:rPr lang="en-US" dirty="0" err="1"/>
              <a:t>towardsdatascience.com</a:t>
            </a:r>
            <a:r>
              <a:rPr lang="en-US" dirty="0"/>
              <a:t>/introduction-to-artificial-neural-networks-ann-1aea15775ef9</a:t>
            </a:r>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308947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F740-0A11-374B-814E-53D0C96D7492}"/>
              </a:ext>
            </a:extLst>
          </p:cNvPr>
          <p:cNvSpPr>
            <a:spLocks noGrp="1"/>
          </p:cNvSpPr>
          <p:nvPr>
            <p:ph type="title"/>
          </p:nvPr>
        </p:nvSpPr>
        <p:spPr/>
        <p:txBody>
          <a:bodyPr/>
          <a:lstStyle/>
          <a:p>
            <a:r>
              <a:rPr lang="en-US" dirty="0" err="1"/>
              <a:t>Perceptrons</a:t>
            </a:r>
            <a:r>
              <a:rPr lang="en-US" dirty="0"/>
              <a:t> (continued)</a:t>
            </a:r>
          </a:p>
        </p:txBody>
      </p:sp>
      <p:sp>
        <p:nvSpPr>
          <p:cNvPr id="3" name="Content Placeholder 2">
            <a:extLst>
              <a:ext uri="{FF2B5EF4-FFF2-40B4-BE49-F238E27FC236}">
                <a16:creationId xmlns:a16="http://schemas.microsoft.com/office/drawing/2014/main" id="{3CEF64EF-FFD8-AD41-9829-ED5768E29024}"/>
              </a:ext>
            </a:extLst>
          </p:cNvPr>
          <p:cNvSpPr>
            <a:spLocks noGrp="1"/>
          </p:cNvSpPr>
          <p:nvPr>
            <p:ph sz="half" idx="1"/>
          </p:nvPr>
        </p:nvSpPr>
        <p:spPr>
          <a:xfrm>
            <a:off x="450376" y="1825625"/>
            <a:ext cx="5569424" cy="4351338"/>
          </a:xfrm>
        </p:spPr>
        <p:txBody>
          <a:bodyPr>
            <a:noAutofit/>
          </a:bodyPr>
          <a:lstStyle/>
          <a:p>
            <a:r>
              <a:rPr lang="en-US" sz="2200" dirty="0"/>
              <a:t>The answer is simple. </a:t>
            </a:r>
          </a:p>
          <a:p>
            <a:r>
              <a:rPr lang="en-US" sz="2200" dirty="0"/>
              <a:t>This network would need to have a neural architecture that is very wide since shallow networks require (exponentially) more width than a deep network. </a:t>
            </a:r>
          </a:p>
          <a:p>
            <a:r>
              <a:rPr lang="en-US" sz="2200" dirty="0"/>
              <a:t>Furthermore, shallow networks have a higher affinity for overfitting.</a:t>
            </a:r>
          </a:p>
          <a:p>
            <a:r>
              <a:rPr lang="en-US" sz="2200" dirty="0"/>
              <a:t>This is the stimulus behind why the field of deep learning exists (</a:t>
            </a:r>
            <a:r>
              <a:rPr lang="en-US" sz="2200" b="1" dirty="0"/>
              <a:t>deep referring to the multiple layers of a neural network</a:t>
            </a:r>
            <a:r>
              <a:rPr lang="en-US" sz="2200" dirty="0"/>
              <a:t>) </a:t>
            </a:r>
          </a:p>
          <a:p>
            <a:r>
              <a:rPr lang="en-US" sz="2200" dirty="0"/>
              <a:t>Deep learning dominates contemporary research literature in machine learning and most fields involving data classification and prediction.</a:t>
            </a:r>
          </a:p>
        </p:txBody>
      </p:sp>
      <p:pic>
        <p:nvPicPr>
          <p:cNvPr id="6" name="Content Placeholder 5">
            <a:extLst>
              <a:ext uri="{FF2B5EF4-FFF2-40B4-BE49-F238E27FC236}">
                <a16:creationId xmlns:a16="http://schemas.microsoft.com/office/drawing/2014/main" id="{E14EB668-A957-E540-B003-27E75DAF5E34}"/>
              </a:ext>
            </a:extLst>
          </p:cNvPr>
          <p:cNvPicPr>
            <a:picLocks noGrp="1" noChangeAspect="1"/>
          </p:cNvPicPr>
          <p:nvPr>
            <p:ph sz="half" idx="2"/>
          </p:nvPr>
        </p:nvPicPr>
        <p:blipFill>
          <a:blip r:embed="rId2"/>
          <a:stretch>
            <a:fillRect/>
          </a:stretch>
        </p:blipFill>
        <p:spPr>
          <a:xfrm>
            <a:off x="6172200" y="2004458"/>
            <a:ext cx="5181600" cy="2328635"/>
          </a:xfrm>
        </p:spPr>
      </p:pic>
      <p:sp>
        <p:nvSpPr>
          <p:cNvPr id="7" name="TextBox 6">
            <a:extLst>
              <a:ext uri="{FF2B5EF4-FFF2-40B4-BE49-F238E27FC236}">
                <a16:creationId xmlns:a16="http://schemas.microsoft.com/office/drawing/2014/main" id="{647F713B-7272-7B4D-B2E4-DCC9B4B8A384}"/>
              </a:ext>
            </a:extLst>
          </p:cNvPr>
          <p:cNvSpPr txBox="1"/>
          <p:nvPr/>
        </p:nvSpPr>
        <p:spPr>
          <a:xfrm>
            <a:off x="6823878" y="4956161"/>
            <a:ext cx="2429301" cy="523220"/>
          </a:xfrm>
          <a:prstGeom prst="rect">
            <a:avLst/>
          </a:prstGeom>
          <a:noFill/>
        </p:spPr>
        <p:txBody>
          <a:bodyPr wrap="square" rtlCol="0">
            <a:spAutoFit/>
          </a:bodyPr>
          <a:lstStyle/>
          <a:p>
            <a:pPr algn="ctr"/>
            <a:r>
              <a:rPr lang="en-US" sz="2800" dirty="0" err="1"/>
              <a:t>Perceptrons</a:t>
            </a:r>
            <a:endParaRPr lang="en-US" sz="2800" dirty="0"/>
          </a:p>
        </p:txBody>
      </p:sp>
      <p:sp>
        <p:nvSpPr>
          <p:cNvPr id="8" name="Up Arrow 7">
            <a:extLst>
              <a:ext uri="{FF2B5EF4-FFF2-40B4-BE49-F238E27FC236}">
                <a16:creationId xmlns:a16="http://schemas.microsoft.com/office/drawing/2014/main" id="{9443956F-6365-934E-B254-129CA341B63A}"/>
              </a:ext>
            </a:extLst>
          </p:cNvPr>
          <p:cNvSpPr/>
          <p:nvPr/>
        </p:nvSpPr>
        <p:spPr>
          <a:xfrm>
            <a:off x="9177982" y="4401335"/>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35C4566F-94F2-1D4C-B2A6-93B199823A4D}"/>
              </a:ext>
            </a:extLst>
          </p:cNvPr>
          <p:cNvSpPr/>
          <p:nvPr/>
        </p:nvSpPr>
        <p:spPr>
          <a:xfrm>
            <a:off x="7815481" y="4401335"/>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A5F95853-C524-4A46-AAF7-CBD730E4ECD5}"/>
              </a:ext>
            </a:extLst>
          </p:cNvPr>
          <p:cNvSpPr/>
          <p:nvPr/>
        </p:nvSpPr>
        <p:spPr>
          <a:xfrm>
            <a:off x="6413037" y="4469578"/>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56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B8E4-0E69-7549-8891-F25B055659B3}"/>
              </a:ext>
            </a:extLst>
          </p:cNvPr>
          <p:cNvSpPr>
            <a:spLocks noGrp="1"/>
          </p:cNvSpPr>
          <p:nvPr>
            <p:ph type="title"/>
          </p:nvPr>
        </p:nvSpPr>
        <p:spPr/>
        <p:txBody>
          <a:bodyPr/>
          <a:lstStyle/>
          <a:p>
            <a:r>
              <a:rPr lang="en-US" dirty="0"/>
              <a:t>Theory of ANN</a:t>
            </a:r>
          </a:p>
        </p:txBody>
      </p:sp>
      <p:sp>
        <p:nvSpPr>
          <p:cNvPr id="3" name="Content Placeholder 2">
            <a:extLst>
              <a:ext uri="{FF2B5EF4-FFF2-40B4-BE49-F238E27FC236}">
                <a16:creationId xmlns:a16="http://schemas.microsoft.com/office/drawing/2014/main" id="{B1B3842D-C6C6-5B41-B82D-1F004510C6D4}"/>
              </a:ext>
            </a:extLst>
          </p:cNvPr>
          <p:cNvSpPr>
            <a:spLocks noGrp="1"/>
          </p:cNvSpPr>
          <p:nvPr>
            <p:ph idx="1"/>
          </p:nvPr>
        </p:nvSpPr>
        <p:spPr/>
        <p:txBody>
          <a:bodyPr>
            <a:normAutofit/>
          </a:bodyPr>
          <a:lstStyle/>
          <a:p>
            <a:r>
              <a:rPr lang="en-US" dirty="0"/>
              <a:t>An artificial neural network is a supervised learning algorithm which means that we provide it the input data containing the independent variables and the output data that contains the dependent variable. </a:t>
            </a:r>
          </a:p>
          <a:p>
            <a:r>
              <a:rPr lang="en-US" dirty="0"/>
              <a:t>For instance, in our example our independent variables are X1, X2 and X3. The dependent variable is Y.</a:t>
            </a:r>
          </a:p>
          <a:p>
            <a:r>
              <a:rPr lang="en-US" dirty="0"/>
              <a:t>Thus </a:t>
            </a:r>
            <a:r>
              <a:rPr lang="en-US" b="1" dirty="0"/>
              <a:t>X</a:t>
            </a:r>
            <a:r>
              <a:rPr lang="en-US" dirty="0"/>
              <a:t> -&gt; Y, where </a:t>
            </a:r>
            <a:r>
              <a:rPr lang="en-US" b="1" dirty="0"/>
              <a:t>X</a:t>
            </a:r>
            <a:r>
              <a:rPr lang="en-US" dirty="0"/>
              <a:t> is a </a:t>
            </a:r>
            <a:r>
              <a:rPr lang="en-US" i="1" dirty="0"/>
              <a:t>vector of data or features</a:t>
            </a:r>
            <a:r>
              <a:rPr lang="en-US" dirty="0"/>
              <a:t>, and Y is a </a:t>
            </a:r>
            <a:r>
              <a:rPr lang="en-US" i="1" dirty="0"/>
              <a:t>label</a:t>
            </a:r>
          </a:p>
          <a:p>
            <a:r>
              <a:rPr lang="en-US" dirty="0"/>
              <a:t>In the beginning, the ANN makes some random predictions, these predictions are compared with the correct output and the error(the difference between the predicted values and the actual values) is calculated. </a:t>
            </a:r>
          </a:p>
        </p:txBody>
      </p:sp>
    </p:spTree>
    <p:extLst>
      <p:ext uri="{BB962C8B-B14F-4D97-AF65-F5344CB8AC3E}">
        <p14:creationId xmlns:p14="http://schemas.microsoft.com/office/powerpoint/2010/main" val="349396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01A-5188-0C41-818E-B11E0A7278C2}"/>
              </a:ext>
            </a:extLst>
          </p:cNvPr>
          <p:cNvSpPr>
            <a:spLocks noGrp="1"/>
          </p:cNvSpPr>
          <p:nvPr>
            <p:ph type="title"/>
          </p:nvPr>
        </p:nvSpPr>
        <p:spPr/>
        <p:txBody>
          <a:bodyPr/>
          <a:lstStyle/>
          <a:p>
            <a:r>
              <a:rPr lang="en-US" dirty="0"/>
              <a:t>Theory of ANN</a:t>
            </a:r>
          </a:p>
        </p:txBody>
      </p:sp>
      <p:sp>
        <p:nvSpPr>
          <p:cNvPr id="3" name="Content Placeholder 2">
            <a:extLst>
              <a:ext uri="{FF2B5EF4-FFF2-40B4-BE49-F238E27FC236}">
                <a16:creationId xmlns:a16="http://schemas.microsoft.com/office/drawing/2014/main" id="{8932D1BD-9B99-C544-A45C-14D0273EB2E8}"/>
              </a:ext>
            </a:extLst>
          </p:cNvPr>
          <p:cNvSpPr>
            <a:spLocks noGrp="1"/>
          </p:cNvSpPr>
          <p:nvPr>
            <p:ph sz="half" idx="1"/>
          </p:nvPr>
        </p:nvSpPr>
        <p:spPr/>
        <p:txBody>
          <a:bodyPr>
            <a:normAutofit fontScale="85000" lnSpcReduction="20000"/>
          </a:bodyPr>
          <a:lstStyle/>
          <a:p>
            <a:r>
              <a:rPr lang="en-US" dirty="0"/>
              <a:t>The function that finds the difference between the actual value and the propagated values is called the </a:t>
            </a:r>
            <a:r>
              <a:rPr lang="en-US" i="1" dirty="0"/>
              <a:t>cost function</a:t>
            </a:r>
            <a:r>
              <a:rPr lang="en-US" dirty="0"/>
              <a:t>. </a:t>
            </a:r>
          </a:p>
          <a:p>
            <a:r>
              <a:rPr lang="en-US" dirty="0"/>
              <a:t>The cost here refers to the error. </a:t>
            </a:r>
          </a:p>
          <a:p>
            <a:r>
              <a:rPr lang="en-US" dirty="0"/>
              <a:t>Our objective is to minimize the cost function. </a:t>
            </a:r>
          </a:p>
          <a:p>
            <a:r>
              <a:rPr lang="en-US" dirty="0"/>
              <a:t>Training a neural network basically refers to minimizing the cost function.</a:t>
            </a:r>
          </a:p>
          <a:p>
            <a:r>
              <a:rPr lang="en-US" dirty="0"/>
              <a:t> We will see how we can perform this task.</a:t>
            </a:r>
          </a:p>
          <a:p>
            <a:r>
              <a:rPr lang="en-US" dirty="0"/>
              <a:t>A neural network executes in two phases: </a:t>
            </a:r>
            <a:r>
              <a:rPr lang="en-US" b="1" dirty="0"/>
              <a:t>Feed Forward</a:t>
            </a:r>
            <a:r>
              <a:rPr lang="en-US" dirty="0"/>
              <a:t> phase and </a:t>
            </a:r>
            <a:r>
              <a:rPr lang="en-US" b="1" dirty="0"/>
              <a:t>Back Propagation </a:t>
            </a:r>
            <a:r>
              <a:rPr lang="en-US" dirty="0"/>
              <a:t>phase. </a:t>
            </a:r>
          </a:p>
        </p:txBody>
      </p:sp>
      <p:pic>
        <p:nvPicPr>
          <p:cNvPr id="6" name="Content Placeholder 5">
            <a:extLst>
              <a:ext uri="{FF2B5EF4-FFF2-40B4-BE49-F238E27FC236}">
                <a16:creationId xmlns:a16="http://schemas.microsoft.com/office/drawing/2014/main" id="{A65FD957-58E8-814B-9346-05DF9ABF2C3D}"/>
              </a:ext>
            </a:extLst>
          </p:cNvPr>
          <p:cNvPicPr>
            <a:picLocks noGrp="1" noChangeAspect="1"/>
          </p:cNvPicPr>
          <p:nvPr>
            <p:ph sz="half" idx="2"/>
          </p:nvPr>
        </p:nvPicPr>
        <p:blipFill>
          <a:blip r:embed="rId2"/>
          <a:stretch>
            <a:fillRect/>
          </a:stretch>
        </p:blipFill>
        <p:spPr>
          <a:xfrm>
            <a:off x="6172200" y="2693124"/>
            <a:ext cx="5181600" cy="2616339"/>
          </a:xfrm>
        </p:spPr>
      </p:pic>
      <p:sp>
        <p:nvSpPr>
          <p:cNvPr id="7" name="Right Arrow 6">
            <a:extLst>
              <a:ext uri="{FF2B5EF4-FFF2-40B4-BE49-F238E27FC236}">
                <a16:creationId xmlns:a16="http://schemas.microsoft.com/office/drawing/2014/main" id="{CDDB0A95-29A8-D84B-B18D-2023DF94C3E6}"/>
              </a:ext>
            </a:extLst>
          </p:cNvPr>
          <p:cNvSpPr/>
          <p:nvPr/>
        </p:nvSpPr>
        <p:spPr>
          <a:xfrm>
            <a:off x="7091149" y="1951630"/>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FF73184C-E2C2-EB4A-ADD7-E5B5417912C9}"/>
              </a:ext>
            </a:extLst>
          </p:cNvPr>
          <p:cNvSpPr/>
          <p:nvPr/>
        </p:nvSpPr>
        <p:spPr>
          <a:xfrm rot="10800000">
            <a:off x="7091149" y="5468912"/>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F99025-8F2A-D94C-95F7-29F36E755B29}"/>
              </a:ext>
            </a:extLst>
          </p:cNvPr>
          <p:cNvSpPr txBox="1"/>
          <p:nvPr/>
        </p:nvSpPr>
        <p:spPr>
          <a:xfrm>
            <a:off x="7091149" y="1364776"/>
            <a:ext cx="3343701" cy="369332"/>
          </a:xfrm>
          <a:prstGeom prst="rect">
            <a:avLst/>
          </a:prstGeom>
          <a:noFill/>
        </p:spPr>
        <p:txBody>
          <a:bodyPr wrap="square" rtlCol="0">
            <a:spAutoFit/>
          </a:bodyPr>
          <a:lstStyle/>
          <a:p>
            <a:pPr algn="ctr"/>
            <a:r>
              <a:rPr lang="en-US" dirty="0"/>
              <a:t>Feed Forward Direction</a:t>
            </a:r>
          </a:p>
        </p:txBody>
      </p:sp>
      <p:sp>
        <p:nvSpPr>
          <p:cNvPr id="10" name="TextBox 9">
            <a:extLst>
              <a:ext uri="{FF2B5EF4-FFF2-40B4-BE49-F238E27FC236}">
                <a16:creationId xmlns:a16="http://schemas.microsoft.com/office/drawing/2014/main" id="{6C9E81DF-38AB-9147-BF4E-3ADF529E8825}"/>
              </a:ext>
            </a:extLst>
          </p:cNvPr>
          <p:cNvSpPr txBox="1"/>
          <p:nvPr/>
        </p:nvSpPr>
        <p:spPr>
          <a:xfrm>
            <a:off x="6902355" y="5860052"/>
            <a:ext cx="3343701" cy="369332"/>
          </a:xfrm>
          <a:prstGeom prst="rect">
            <a:avLst/>
          </a:prstGeom>
          <a:noFill/>
        </p:spPr>
        <p:txBody>
          <a:bodyPr wrap="square" rtlCol="0">
            <a:spAutoFit/>
          </a:bodyPr>
          <a:lstStyle/>
          <a:p>
            <a:pPr algn="ctr"/>
            <a:r>
              <a:rPr lang="en-US" dirty="0"/>
              <a:t>Back Propagation Direction</a:t>
            </a:r>
          </a:p>
        </p:txBody>
      </p:sp>
    </p:spTree>
    <p:extLst>
      <p:ext uri="{BB962C8B-B14F-4D97-AF65-F5344CB8AC3E}">
        <p14:creationId xmlns:p14="http://schemas.microsoft.com/office/powerpoint/2010/main" val="180986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A7394C-F3B7-C14D-A832-14E09C8AE32F}"/>
              </a:ext>
            </a:extLst>
          </p:cNvPr>
          <p:cNvSpPr>
            <a:spLocks noGrp="1"/>
          </p:cNvSpPr>
          <p:nvPr>
            <p:ph type="title"/>
          </p:nvPr>
        </p:nvSpPr>
        <p:spPr/>
        <p:txBody>
          <a:bodyPr/>
          <a:lstStyle/>
          <a:p>
            <a:r>
              <a:rPr lang="en-US" dirty="0"/>
              <a:t>Theory of ANN</a:t>
            </a:r>
          </a:p>
        </p:txBody>
      </p:sp>
      <p:sp>
        <p:nvSpPr>
          <p:cNvPr id="5" name="Content Placeholder 4">
            <a:extLst>
              <a:ext uri="{FF2B5EF4-FFF2-40B4-BE49-F238E27FC236}">
                <a16:creationId xmlns:a16="http://schemas.microsoft.com/office/drawing/2014/main" id="{80783D1C-730F-1D4B-A68A-8461F9549FA2}"/>
              </a:ext>
            </a:extLst>
          </p:cNvPr>
          <p:cNvSpPr>
            <a:spLocks noGrp="1"/>
          </p:cNvSpPr>
          <p:nvPr>
            <p:ph sz="half" idx="1"/>
          </p:nvPr>
        </p:nvSpPr>
        <p:spPr/>
        <p:txBody>
          <a:bodyPr>
            <a:noAutofit/>
          </a:bodyPr>
          <a:lstStyle/>
          <a:p>
            <a:r>
              <a:rPr lang="en-US" sz="2000" dirty="0"/>
              <a:t>In the </a:t>
            </a:r>
            <a:r>
              <a:rPr lang="en-US" sz="2000" b="1" dirty="0"/>
              <a:t>feed-forward phase </a:t>
            </a:r>
            <a:r>
              <a:rPr lang="en-US" sz="2000" dirty="0"/>
              <a:t>of ANN, predictions are made based on the values in the input nodes and the weights. </a:t>
            </a:r>
          </a:p>
          <a:p>
            <a:r>
              <a:rPr lang="en-US" sz="2000" dirty="0"/>
              <a:t>If you look at the neural network in the figure, you will see that we have three features in the dataset: X1, X2, and X3, therefore we have three nodes in the first layer, also known as the input layer.</a:t>
            </a:r>
          </a:p>
          <a:p>
            <a:r>
              <a:rPr lang="en-US" sz="2000" dirty="0"/>
              <a:t>The </a:t>
            </a:r>
            <a:r>
              <a:rPr lang="en-US" sz="2000" b="1" dirty="0"/>
              <a:t>weights</a:t>
            </a:r>
            <a:r>
              <a:rPr lang="en-US" sz="2000" dirty="0"/>
              <a:t> of a neural network are basically the wires that we have to adjust in order to be able to correctly predict our output. </a:t>
            </a:r>
          </a:p>
          <a:p>
            <a:r>
              <a:rPr lang="en-US" sz="2000" dirty="0"/>
              <a:t>For now, just remember that for each input feature, we have one weight.</a:t>
            </a:r>
          </a:p>
          <a:p>
            <a:endParaRPr lang="en-US" sz="2000" dirty="0"/>
          </a:p>
        </p:txBody>
      </p:sp>
      <p:pic>
        <p:nvPicPr>
          <p:cNvPr id="7" name="Content Placeholder 5">
            <a:extLst>
              <a:ext uri="{FF2B5EF4-FFF2-40B4-BE49-F238E27FC236}">
                <a16:creationId xmlns:a16="http://schemas.microsoft.com/office/drawing/2014/main" id="{A1ADA288-0F33-C942-A2CF-9F3495E3130E}"/>
              </a:ext>
            </a:extLst>
          </p:cNvPr>
          <p:cNvPicPr>
            <a:picLocks noGrp="1" noChangeAspect="1"/>
          </p:cNvPicPr>
          <p:nvPr>
            <p:ph sz="half" idx="2"/>
          </p:nvPr>
        </p:nvPicPr>
        <p:blipFill>
          <a:blip r:embed="rId2"/>
          <a:stretch>
            <a:fillRect/>
          </a:stretch>
        </p:blipFill>
        <p:spPr>
          <a:xfrm>
            <a:off x="6172200" y="2693124"/>
            <a:ext cx="5181600" cy="2616339"/>
          </a:xfrm>
        </p:spPr>
      </p:pic>
      <p:sp>
        <p:nvSpPr>
          <p:cNvPr id="6" name="Right Arrow 5">
            <a:extLst>
              <a:ext uri="{FF2B5EF4-FFF2-40B4-BE49-F238E27FC236}">
                <a16:creationId xmlns:a16="http://schemas.microsoft.com/office/drawing/2014/main" id="{C85A7721-5849-5648-8D41-02CBB0AF16C7}"/>
              </a:ext>
            </a:extLst>
          </p:cNvPr>
          <p:cNvSpPr/>
          <p:nvPr/>
        </p:nvSpPr>
        <p:spPr>
          <a:xfrm>
            <a:off x="7091149" y="1951630"/>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9246B00E-BDF0-364B-8097-F3CD7406B1F9}"/>
              </a:ext>
            </a:extLst>
          </p:cNvPr>
          <p:cNvSpPr/>
          <p:nvPr/>
        </p:nvSpPr>
        <p:spPr>
          <a:xfrm rot="10800000">
            <a:off x="7091149" y="5468912"/>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EE199F-55F2-E842-B574-2223EC141E6C}"/>
              </a:ext>
            </a:extLst>
          </p:cNvPr>
          <p:cNvSpPr txBox="1"/>
          <p:nvPr/>
        </p:nvSpPr>
        <p:spPr>
          <a:xfrm>
            <a:off x="7091149" y="1364776"/>
            <a:ext cx="3343701" cy="369332"/>
          </a:xfrm>
          <a:prstGeom prst="rect">
            <a:avLst/>
          </a:prstGeom>
          <a:noFill/>
        </p:spPr>
        <p:txBody>
          <a:bodyPr wrap="square" rtlCol="0">
            <a:spAutoFit/>
          </a:bodyPr>
          <a:lstStyle/>
          <a:p>
            <a:pPr algn="ctr"/>
            <a:r>
              <a:rPr lang="en-US" dirty="0"/>
              <a:t>Feed Forward Direction</a:t>
            </a:r>
          </a:p>
        </p:txBody>
      </p:sp>
      <p:sp>
        <p:nvSpPr>
          <p:cNvPr id="10" name="TextBox 9">
            <a:extLst>
              <a:ext uri="{FF2B5EF4-FFF2-40B4-BE49-F238E27FC236}">
                <a16:creationId xmlns:a16="http://schemas.microsoft.com/office/drawing/2014/main" id="{7C60F7AE-49DC-1946-9300-393FCFCF0FF6}"/>
              </a:ext>
            </a:extLst>
          </p:cNvPr>
          <p:cNvSpPr txBox="1"/>
          <p:nvPr/>
        </p:nvSpPr>
        <p:spPr>
          <a:xfrm>
            <a:off x="6902355" y="5860052"/>
            <a:ext cx="3343701" cy="369332"/>
          </a:xfrm>
          <a:prstGeom prst="rect">
            <a:avLst/>
          </a:prstGeom>
          <a:noFill/>
        </p:spPr>
        <p:txBody>
          <a:bodyPr wrap="square" rtlCol="0">
            <a:spAutoFit/>
          </a:bodyPr>
          <a:lstStyle/>
          <a:p>
            <a:pPr algn="ctr"/>
            <a:r>
              <a:rPr lang="en-US" dirty="0"/>
              <a:t>Back Propagation Direction</a:t>
            </a:r>
          </a:p>
        </p:txBody>
      </p:sp>
    </p:spTree>
    <p:extLst>
      <p:ext uri="{BB962C8B-B14F-4D97-AF65-F5344CB8AC3E}">
        <p14:creationId xmlns:p14="http://schemas.microsoft.com/office/powerpoint/2010/main" val="212292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00DA-00C4-4341-8797-CD55363AF1FA}"/>
              </a:ext>
            </a:extLst>
          </p:cNvPr>
          <p:cNvSpPr>
            <a:spLocks noGrp="1"/>
          </p:cNvSpPr>
          <p:nvPr>
            <p:ph type="title"/>
          </p:nvPr>
        </p:nvSpPr>
        <p:spPr/>
        <p:txBody>
          <a:bodyPr/>
          <a:lstStyle/>
          <a:p>
            <a:r>
              <a:rPr lang="en-US" dirty="0"/>
              <a:t>Feedforward Phase of ANN</a:t>
            </a:r>
          </a:p>
        </p:txBody>
      </p:sp>
      <p:sp>
        <p:nvSpPr>
          <p:cNvPr id="3" name="Content Placeholder 2">
            <a:extLst>
              <a:ext uri="{FF2B5EF4-FFF2-40B4-BE49-F238E27FC236}">
                <a16:creationId xmlns:a16="http://schemas.microsoft.com/office/drawing/2014/main" id="{1ACA831E-BFB8-C34B-B19A-EC8C5D7BA8E0}"/>
              </a:ext>
            </a:extLst>
          </p:cNvPr>
          <p:cNvSpPr>
            <a:spLocks noGrp="1"/>
          </p:cNvSpPr>
          <p:nvPr>
            <p:ph sz="half" idx="1"/>
          </p:nvPr>
        </p:nvSpPr>
        <p:spPr>
          <a:xfrm>
            <a:off x="191069" y="1825625"/>
            <a:ext cx="5828731" cy="4351338"/>
          </a:xfrm>
        </p:spPr>
        <p:txBody>
          <a:bodyPr>
            <a:noAutofit/>
          </a:bodyPr>
          <a:lstStyle/>
          <a:p>
            <a:r>
              <a:rPr lang="en-US" sz="2400" b="1" dirty="0"/>
              <a:t>Step 1: Calculate the dot product between inputs and weights</a:t>
            </a:r>
            <a:endParaRPr lang="en-US" sz="2400" dirty="0"/>
          </a:p>
          <a:p>
            <a:r>
              <a:rPr lang="en-US" sz="2400" dirty="0"/>
              <a:t>The nodes in the </a:t>
            </a:r>
            <a:r>
              <a:rPr lang="en-US" sz="2400" b="1" dirty="0"/>
              <a:t>input layer </a:t>
            </a:r>
            <a:r>
              <a:rPr lang="en-US" sz="2400" dirty="0"/>
              <a:t>are connected with the output layer via three </a:t>
            </a:r>
            <a:r>
              <a:rPr lang="en-US" sz="2400" b="1" dirty="0"/>
              <a:t>weights</a:t>
            </a:r>
            <a:r>
              <a:rPr lang="en-US" sz="2400" dirty="0"/>
              <a:t>. </a:t>
            </a:r>
          </a:p>
          <a:p>
            <a:r>
              <a:rPr lang="en-US" sz="2400" dirty="0"/>
              <a:t>In the output layer, the values in the input nodes are multiplied by the corresponding weights and are added together. </a:t>
            </a:r>
          </a:p>
          <a:p>
            <a:r>
              <a:rPr lang="en-US" sz="2400" dirty="0"/>
              <a:t>Finally, the </a:t>
            </a:r>
            <a:r>
              <a:rPr lang="en-US" sz="2400" b="1" dirty="0"/>
              <a:t>bias term or threshold term </a:t>
            </a:r>
            <a:r>
              <a:rPr lang="en-US" sz="2400" dirty="0"/>
              <a:t>b is added to the sum.</a:t>
            </a:r>
          </a:p>
          <a:p>
            <a:r>
              <a:rPr lang="en-US" sz="2400" dirty="0"/>
              <a:t>Mathematically, the summation of the dot product is:</a:t>
            </a:r>
          </a:p>
          <a:p>
            <a:r>
              <a:rPr lang="en-US" sz="2400" dirty="0"/>
              <a:t>X*W=x1*w1 + x2*w2 + x3*w3 + b</a:t>
            </a:r>
          </a:p>
          <a:p>
            <a:endParaRPr lang="en-US" sz="2400" dirty="0"/>
          </a:p>
          <a:p>
            <a:endParaRPr lang="en-US" sz="2400" b="1" dirty="0"/>
          </a:p>
        </p:txBody>
      </p:sp>
      <p:pic>
        <p:nvPicPr>
          <p:cNvPr id="5" name="Content Placeholder 5">
            <a:extLst>
              <a:ext uri="{FF2B5EF4-FFF2-40B4-BE49-F238E27FC236}">
                <a16:creationId xmlns:a16="http://schemas.microsoft.com/office/drawing/2014/main" id="{A959B4A0-07A6-314A-A4D3-204057AC560B}"/>
              </a:ext>
            </a:extLst>
          </p:cNvPr>
          <p:cNvPicPr>
            <a:picLocks noGrp="1" noChangeAspect="1"/>
          </p:cNvPicPr>
          <p:nvPr>
            <p:ph sz="half" idx="2"/>
          </p:nvPr>
        </p:nvPicPr>
        <p:blipFill>
          <a:blip r:embed="rId2"/>
          <a:stretch>
            <a:fillRect/>
          </a:stretch>
        </p:blipFill>
        <p:spPr>
          <a:xfrm>
            <a:off x="6172200" y="2693124"/>
            <a:ext cx="5181600" cy="2616339"/>
          </a:xfrm>
        </p:spPr>
      </p:pic>
      <p:sp>
        <p:nvSpPr>
          <p:cNvPr id="6" name="Right Arrow 5">
            <a:extLst>
              <a:ext uri="{FF2B5EF4-FFF2-40B4-BE49-F238E27FC236}">
                <a16:creationId xmlns:a16="http://schemas.microsoft.com/office/drawing/2014/main" id="{67DADFDA-42B4-234E-9AB8-CA3021EBFE8B}"/>
              </a:ext>
            </a:extLst>
          </p:cNvPr>
          <p:cNvSpPr/>
          <p:nvPr/>
        </p:nvSpPr>
        <p:spPr>
          <a:xfrm>
            <a:off x="7091149" y="1951630"/>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7FA6C5B1-B6D1-484A-999F-2166090964F7}"/>
              </a:ext>
            </a:extLst>
          </p:cNvPr>
          <p:cNvSpPr/>
          <p:nvPr/>
        </p:nvSpPr>
        <p:spPr>
          <a:xfrm rot="10800000">
            <a:off x="7091149" y="5468912"/>
            <a:ext cx="3343701" cy="2402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B0D49-08C1-6340-B870-12CA3DBF436C}"/>
              </a:ext>
            </a:extLst>
          </p:cNvPr>
          <p:cNvSpPr txBox="1"/>
          <p:nvPr/>
        </p:nvSpPr>
        <p:spPr>
          <a:xfrm>
            <a:off x="7091149" y="1364776"/>
            <a:ext cx="3343701" cy="369332"/>
          </a:xfrm>
          <a:prstGeom prst="rect">
            <a:avLst/>
          </a:prstGeom>
          <a:noFill/>
        </p:spPr>
        <p:txBody>
          <a:bodyPr wrap="square" rtlCol="0">
            <a:spAutoFit/>
          </a:bodyPr>
          <a:lstStyle/>
          <a:p>
            <a:pPr algn="ctr"/>
            <a:r>
              <a:rPr lang="en-US" dirty="0"/>
              <a:t>Feed Forward Direction</a:t>
            </a:r>
          </a:p>
        </p:txBody>
      </p:sp>
      <p:sp>
        <p:nvSpPr>
          <p:cNvPr id="9" name="TextBox 8">
            <a:extLst>
              <a:ext uri="{FF2B5EF4-FFF2-40B4-BE49-F238E27FC236}">
                <a16:creationId xmlns:a16="http://schemas.microsoft.com/office/drawing/2014/main" id="{F7AE5179-6BDD-924A-A8C3-43916F23FAD3}"/>
              </a:ext>
            </a:extLst>
          </p:cNvPr>
          <p:cNvSpPr txBox="1"/>
          <p:nvPr/>
        </p:nvSpPr>
        <p:spPr>
          <a:xfrm>
            <a:off x="6902355" y="5860052"/>
            <a:ext cx="3343701" cy="369332"/>
          </a:xfrm>
          <a:prstGeom prst="rect">
            <a:avLst/>
          </a:prstGeom>
          <a:noFill/>
        </p:spPr>
        <p:txBody>
          <a:bodyPr wrap="square" rtlCol="0">
            <a:spAutoFit/>
          </a:bodyPr>
          <a:lstStyle/>
          <a:p>
            <a:pPr algn="ctr"/>
            <a:r>
              <a:rPr lang="en-US" dirty="0"/>
              <a:t>Back Propagation Direction</a:t>
            </a:r>
          </a:p>
        </p:txBody>
      </p:sp>
    </p:spTree>
    <p:extLst>
      <p:ext uri="{BB962C8B-B14F-4D97-AF65-F5344CB8AC3E}">
        <p14:creationId xmlns:p14="http://schemas.microsoft.com/office/powerpoint/2010/main" val="302923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4D42-3D81-7F4C-9724-6854396BDF0C}"/>
              </a:ext>
            </a:extLst>
          </p:cNvPr>
          <p:cNvSpPr>
            <a:spLocks noGrp="1"/>
          </p:cNvSpPr>
          <p:nvPr>
            <p:ph type="title"/>
          </p:nvPr>
        </p:nvSpPr>
        <p:spPr/>
        <p:txBody>
          <a:bodyPr/>
          <a:lstStyle/>
          <a:p>
            <a:r>
              <a:rPr lang="en-US" dirty="0"/>
              <a:t>Bias Term b</a:t>
            </a:r>
          </a:p>
        </p:txBody>
      </p:sp>
      <p:sp>
        <p:nvSpPr>
          <p:cNvPr id="3" name="Content Placeholder 2">
            <a:extLst>
              <a:ext uri="{FF2B5EF4-FFF2-40B4-BE49-F238E27FC236}">
                <a16:creationId xmlns:a16="http://schemas.microsoft.com/office/drawing/2014/main" id="{26A9FB03-ECA7-CF43-83DC-8244C6F20C8E}"/>
              </a:ext>
            </a:extLst>
          </p:cNvPr>
          <p:cNvSpPr>
            <a:spLocks noGrp="1"/>
          </p:cNvSpPr>
          <p:nvPr>
            <p:ph idx="1"/>
          </p:nvPr>
        </p:nvSpPr>
        <p:spPr/>
        <p:txBody>
          <a:bodyPr/>
          <a:lstStyle/>
          <a:p>
            <a:r>
              <a:rPr lang="en-US" dirty="0"/>
              <a:t>Suppose if we have a person who has input values (0,0,0), the sum of the products of input nodes and weights will be zero. </a:t>
            </a:r>
          </a:p>
          <a:p>
            <a:r>
              <a:rPr lang="en-US" dirty="0"/>
              <a:t>In that case, the output will always be zero no matter how much we train the algorithms. </a:t>
            </a:r>
          </a:p>
          <a:p>
            <a:r>
              <a:rPr lang="en-US" dirty="0"/>
              <a:t>Therefore, in order to be able to make predictions, even if we do not have any non-zero information about the person, we need a bias term. </a:t>
            </a:r>
          </a:p>
          <a:p>
            <a:r>
              <a:rPr lang="en-US" dirty="0"/>
              <a:t>The bias term is necessary to make a robust neural network.</a:t>
            </a:r>
          </a:p>
          <a:p>
            <a:r>
              <a:rPr lang="en-US" dirty="0"/>
              <a:t>X*W=x1*w1 + x2*w2 + x3*w3 + b</a:t>
            </a:r>
          </a:p>
          <a:p>
            <a:endParaRPr lang="en-US" dirty="0"/>
          </a:p>
          <a:p>
            <a:endParaRPr lang="en-US" dirty="0"/>
          </a:p>
        </p:txBody>
      </p:sp>
    </p:spTree>
    <p:extLst>
      <p:ext uri="{BB962C8B-B14F-4D97-AF65-F5344CB8AC3E}">
        <p14:creationId xmlns:p14="http://schemas.microsoft.com/office/powerpoint/2010/main" val="244236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837D-4A0F-7D4F-9576-8C60D0FB0A82}"/>
              </a:ext>
            </a:extLst>
          </p:cNvPr>
          <p:cNvSpPr>
            <a:spLocks noGrp="1"/>
          </p:cNvSpPr>
          <p:nvPr>
            <p:ph type="title"/>
          </p:nvPr>
        </p:nvSpPr>
        <p:spPr/>
        <p:txBody>
          <a:bodyPr/>
          <a:lstStyle/>
          <a:p>
            <a:r>
              <a:rPr lang="en-US" dirty="0"/>
              <a:t>Activation Term</a:t>
            </a:r>
          </a:p>
        </p:txBody>
      </p:sp>
      <p:sp>
        <p:nvSpPr>
          <p:cNvPr id="3" name="Content Placeholder 2">
            <a:extLst>
              <a:ext uri="{FF2B5EF4-FFF2-40B4-BE49-F238E27FC236}">
                <a16:creationId xmlns:a16="http://schemas.microsoft.com/office/drawing/2014/main" id="{FE4C812A-8241-124A-9404-71F2A0520AB2}"/>
              </a:ext>
            </a:extLst>
          </p:cNvPr>
          <p:cNvSpPr>
            <a:spLocks noGrp="1"/>
          </p:cNvSpPr>
          <p:nvPr>
            <p:ph idx="1"/>
          </p:nvPr>
        </p:nvSpPr>
        <p:spPr/>
        <p:txBody>
          <a:bodyPr/>
          <a:lstStyle/>
          <a:p>
            <a:r>
              <a:rPr lang="en-US" b="1" dirty="0"/>
              <a:t>Step 2: Pass the summation of dot products (X.W) through an activation function</a:t>
            </a:r>
            <a:endParaRPr lang="en-US" dirty="0"/>
          </a:p>
          <a:p>
            <a:r>
              <a:rPr lang="en-US" dirty="0"/>
              <a:t>The dot product XW can produce any set of values. </a:t>
            </a:r>
          </a:p>
          <a:p>
            <a:r>
              <a:rPr lang="en-US" dirty="0"/>
              <a:t>However, in our output, we have the values in the form of 1 and 0.</a:t>
            </a:r>
          </a:p>
          <a:p>
            <a:r>
              <a:rPr lang="en-US" dirty="0"/>
              <a:t>We want our output to be in the same format. </a:t>
            </a:r>
          </a:p>
          <a:p>
            <a:r>
              <a:rPr lang="en-US" dirty="0"/>
              <a:t>To do so we need an </a:t>
            </a:r>
            <a:r>
              <a:rPr lang="en-US" b="1" dirty="0"/>
              <a:t>Activation Function</a:t>
            </a:r>
            <a:r>
              <a:rPr lang="en-US" dirty="0"/>
              <a:t>, which restricts the input values between 0 and 1. </a:t>
            </a:r>
          </a:p>
          <a:p>
            <a:r>
              <a:rPr lang="en-US" dirty="0"/>
              <a:t>So of course we’ll go ahead with Sigmoid activation function.</a:t>
            </a:r>
          </a:p>
          <a:p>
            <a:endParaRPr lang="en-US" dirty="0"/>
          </a:p>
        </p:txBody>
      </p:sp>
    </p:spTree>
    <p:extLst>
      <p:ext uri="{BB962C8B-B14F-4D97-AF65-F5344CB8AC3E}">
        <p14:creationId xmlns:p14="http://schemas.microsoft.com/office/powerpoint/2010/main" val="244615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3BB7F-6EFB-F142-9FA1-70C86FCC7B26}"/>
              </a:ext>
            </a:extLst>
          </p:cNvPr>
          <p:cNvSpPr>
            <a:spLocks noGrp="1"/>
          </p:cNvSpPr>
          <p:nvPr>
            <p:ph type="title"/>
          </p:nvPr>
        </p:nvSpPr>
        <p:spPr/>
        <p:txBody>
          <a:bodyPr/>
          <a:lstStyle/>
          <a:p>
            <a:r>
              <a:rPr lang="en-US" dirty="0"/>
              <a:t>Activation Function: Sigmoid</a:t>
            </a:r>
          </a:p>
        </p:txBody>
      </p:sp>
      <p:sp>
        <p:nvSpPr>
          <p:cNvPr id="5" name="Content Placeholder 4">
            <a:extLst>
              <a:ext uri="{FF2B5EF4-FFF2-40B4-BE49-F238E27FC236}">
                <a16:creationId xmlns:a16="http://schemas.microsoft.com/office/drawing/2014/main" id="{249FC154-5194-DB49-BADD-4563B95FC390}"/>
              </a:ext>
            </a:extLst>
          </p:cNvPr>
          <p:cNvSpPr>
            <a:spLocks noGrp="1"/>
          </p:cNvSpPr>
          <p:nvPr>
            <p:ph sz="half" idx="1"/>
          </p:nvPr>
        </p:nvSpPr>
        <p:spPr/>
        <p:txBody>
          <a:bodyPr>
            <a:normAutofit/>
          </a:bodyPr>
          <a:lstStyle/>
          <a:p>
            <a:r>
              <a:rPr lang="en-US" dirty="0"/>
              <a:t>The sigmoid function returns 0.5 when the input is 0. </a:t>
            </a:r>
          </a:p>
          <a:p>
            <a:r>
              <a:rPr lang="en-US" dirty="0"/>
              <a:t>It returns a value close to 1 if the input is a large positive number. </a:t>
            </a:r>
          </a:p>
          <a:p>
            <a:r>
              <a:rPr lang="en-US" dirty="0"/>
              <a:t>In the case of negative input, the sigmoid function outputs a value close to zero.</a:t>
            </a:r>
          </a:p>
          <a:p>
            <a:endParaRPr lang="en-US" dirty="0"/>
          </a:p>
        </p:txBody>
      </p:sp>
      <p:pic>
        <p:nvPicPr>
          <p:cNvPr id="8" name="Content Placeholder 7">
            <a:extLst>
              <a:ext uri="{FF2B5EF4-FFF2-40B4-BE49-F238E27FC236}">
                <a16:creationId xmlns:a16="http://schemas.microsoft.com/office/drawing/2014/main" id="{4123DEE4-5BE4-9B46-A54F-14D034B8BCBC}"/>
              </a:ext>
            </a:extLst>
          </p:cNvPr>
          <p:cNvPicPr>
            <a:picLocks noGrp="1" noChangeAspect="1"/>
          </p:cNvPicPr>
          <p:nvPr>
            <p:ph sz="half" idx="2"/>
          </p:nvPr>
        </p:nvPicPr>
        <p:blipFill>
          <a:blip r:embed="rId2"/>
          <a:stretch>
            <a:fillRect/>
          </a:stretch>
        </p:blipFill>
        <p:spPr>
          <a:xfrm>
            <a:off x="6172200" y="2275875"/>
            <a:ext cx="5181600" cy="3450838"/>
          </a:xfrm>
        </p:spPr>
      </p:pic>
    </p:spTree>
    <p:extLst>
      <p:ext uri="{BB962C8B-B14F-4D97-AF65-F5344CB8AC3E}">
        <p14:creationId xmlns:p14="http://schemas.microsoft.com/office/powerpoint/2010/main" val="364702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67BDAA-6243-484D-AC0E-4D8BD2933D87}"/>
              </a:ext>
            </a:extLst>
          </p:cNvPr>
          <p:cNvSpPr>
            <a:spLocks noGrp="1"/>
          </p:cNvSpPr>
          <p:nvPr>
            <p:ph type="title"/>
          </p:nvPr>
        </p:nvSpPr>
        <p:spPr/>
        <p:txBody>
          <a:bodyPr/>
          <a:lstStyle/>
          <a:p>
            <a:r>
              <a:rPr lang="en-US" dirty="0"/>
              <a:t>Sigmoid Function</a:t>
            </a:r>
          </a:p>
        </p:txBody>
      </p:sp>
      <p:sp>
        <p:nvSpPr>
          <p:cNvPr id="5" name="Content Placeholder 4">
            <a:extLst>
              <a:ext uri="{FF2B5EF4-FFF2-40B4-BE49-F238E27FC236}">
                <a16:creationId xmlns:a16="http://schemas.microsoft.com/office/drawing/2014/main" id="{1FBFAE54-9E90-A24F-A16A-4089DAEEF8AB}"/>
              </a:ext>
            </a:extLst>
          </p:cNvPr>
          <p:cNvSpPr>
            <a:spLocks noGrp="1"/>
          </p:cNvSpPr>
          <p:nvPr>
            <p:ph sz="half" idx="1"/>
          </p:nvPr>
        </p:nvSpPr>
        <p:spPr/>
        <p:txBody>
          <a:bodyPr/>
          <a:lstStyle/>
          <a:p>
            <a:r>
              <a:rPr lang="en-US" dirty="0"/>
              <a:t>A sigmoid function is especially used for models where we have to </a:t>
            </a:r>
            <a:r>
              <a:rPr lang="en-US" b="1" dirty="0"/>
              <a:t>predict the probability</a:t>
            </a:r>
            <a:r>
              <a:rPr lang="en-US" dirty="0"/>
              <a:t> as an output. </a:t>
            </a:r>
          </a:p>
          <a:p>
            <a:r>
              <a:rPr lang="en-US" dirty="0"/>
              <a:t>Since probability of anything exists only between the range of </a:t>
            </a:r>
            <a:r>
              <a:rPr lang="en-US" b="1" dirty="0"/>
              <a:t>0 and 1,</a:t>
            </a:r>
            <a:r>
              <a:rPr lang="en-US" dirty="0"/>
              <a:t> a sigmoid is the right choice for our problem.</a:t>
            </a:r>
          </a:p>
          <a:p>
            <a:r>
              <a:rPr lang="en-US" dirty="0"/>
              <a:t>In the figure z is the summation of dot product X*W</a:t>
            </a:r>
          </a:p>
          <a:p>
            <a:endParaRPr lang="en-US" dirty="0"/>
          </a:p>
        </p:txBody>
      </p:sp>
      <p:pic>
        <p:nvPicPr>
          <p:cNvPr id="7" name="Content Placeholder 7">
            <a:extLst>
              <a:ext uri="{FF2B5EF4-FFF2-40B4-BE49-F238E27FC236}">
                <a16:creationId xmlns:a16="http://schemas.microsoft.com/office/drawing/2014/main" id="{5FCC9282-2C02-A944-88E2-2FF40F5B9B22}"/>
              </a:ext>
            </a:extLst>
          </p:cNvPr>
          <p:cNvPicPr>
            <a:picLocks noGrp="1" noChangeAspect="1"/>
          </p:cNvPicPr>
          <p:nvPr>
            <p:ph sz="half" idx="2"/>
          </p:nvPr>
        </p:nvPicPr>
        <p:blipFill>
          <a:blip r:embed="rId2"/>
          <a:stretch>
            <a:fillRect/>
          </a:stretch>
        </p:blipFill>
        <p:spPr>
          <a:xfrm>
            <a:off x="6172200" y="2275875"/>
            <a:ext cx="5181600" cy="3450838"/>
          </a:xfrm>
        </p:spPr>
      </p:pic>
    </p:spTree>
    <p:extLst>
      <p:ext uri="{BB962C8B-B14F-4D97-AF65-F5344CB8AC3E}">
        <p14:creationId xmlns:p14="http://schemas.microsoft.com/office/powerpoint/2010/main" val="2020057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0DA8D7-4CEC-6B42-8B18-E83B20086821}"/>
              </a:ext>
            </a:extLst>
          </p:cNvPr>
          <p:cNvSpPr>
            <a:spLocks noGrp="1"/>
          </p:cNvSpPr>
          <p:nvPr>
            <p:ph type="title"/>
          </p:nvPr>
        </p:nvSpPr>
        <p:spPr/>
        <p:txBody>
          <a:bodyPr/>
          <a:lstStyle/>
          <a:p>
            <a:r>
              <a:rPr lang="en-US" dirty="0"/>
              <a:t>Training the ANN</a:t>
            </a:r>
          </a:p>
        </p:txBody>
      </p:sp>
      <p:sp>
        <p:nvSpPr>
          <p:cNvPr id="2" name="TextBox 1">
            <a:extLst>
              <a:ext uri="{FF2B5EF4-FFF2-40B4-BE49-F238E27FC236}">
                <a16:creationId xmlns:a16="http://schemas.microsoft.com/office/drawing/2014/main" id="{21435909-F77C-304B-A8FA-2EF7352A6998}"/>
              </a:ext>
            </a:extLst>
          </p:cNvPr>
          <p:cNvSpPr txBox="1"/>
          <p:nvPr/>
        </p:nvSpPr>
        <p:spPr>
          <a:xfrm>
            <a:off x="1132764" y="4763069"/>
            <a:ext cx="6673755" cy="1384995"/>
          </a:xfrm>
          <a:prstGeom prst="rect">
            <a:avLst/>
          </a:prstGeom>
          <a:noFill/>
        </p:spPr>
        <p:txBody>
          <a:bodyPr wrap="square" rtlCol="0">
            <a:spAutoFit/>
          </a:bodyPr>
          <a:lstStyle/>
          <a:p>
            <a:r>
              <a:rPr lang="en-US" sz="2800" dirty="0"/>
              <a:t>Basic Methods:</a:t>
            </a:r>
          </a:p>
          <a:p>
            <a:pPr marL="457200" indent="-457200">
              <a:buFont typeface="Arial" panose="020B0604020202020204" pitchFamily="34" charset="0"/>
              <a:buChar char="•"/>
            </a:pPr>
            <a:r>
              <a:rPr lang="en-US" sz="2800" dirty="0"/>
              <a:t>Gradient Descent</a:t>
            </a:r>
          </a:p>
          <a:p>
            <a:pPr marL="457200" indent="-457200">
              <a:buFont typeface="Arial" panose="020B0604020202020204" pitchFamily="34" charset="0"/>
              <a:buChar char="•"/>
            </a:pPr>
            <a:r>
              <a:rPr lang="en-US" sz="2800" dirty="0"/>
              <a:t>Back Propagation</a:t>
            </a:r>
          </a:p>
        </p:txBody>
      </p:sp>
    </p:spTree>
    <p:extLst>
      <p:ext uri="{BB962C8B-B14F-4D97-AF65-F5344CB8AC3E}">
        <p14:creationId xmlns:p14="http://schemas.microsoft.com/office/powerpoint/2010/main" val="116660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A9CF-A5A2-BC4E-8A5A-290D320BCC82}"/>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F1FC9A1A-B477-D747-B106-13188E5195FF}"/>
              </a:ext>
            </a:extLst>
          </p:cNvPr>
          <p:cNvSpPr>
            <a:spLocks noGrp="1"/>
          </p:cNvSpPr>
          <p:nvPr>
            <p:ph idx="1"/>
          </p:nvPr>
        </p:nvSpPr>
        <p:spPr/>
        <p:txBody>
          <a:bodyPr>
            <a:normAutofit fontScale="92500" lnSpcReduction="10000"/>
          </a:bodyPr>
          <a:lstStyle/>
          <a:p>
            <a:r>
              <a:rPr lang="en-US" dirty="0"/>
              <a:t>Machine learning is a general method of using a computer to extract meaning from data</a:t>
            </a:r>
          </a:p>
          <a:p>
            <a:r>
              <a:rPr lang="en-US" dirty="0"/>
              <a:t>Usually this involves identifying patterns in training set of data and then using those patterns to predict features of a future data</a:t>
            </a:r>
          </a:p>
          <a:p>
            <a:r>
              <a:rPr lang="en-US" dirty="0"/>
              <a:t>Machine learning depends on two basic operations</a:t>
            </a:r>
          </a:p>
          <a:p>
            <a:pPr lvl="1"/>
            <a:r>
              <a:rPr lang="en-US" dirty="0"/>
              <a:t>Classification (typically using </a:t>
            </a:r>
            <a:r>
              <a:rPr lang="en-US" b="1" i="1" dirty="0"/>
              <a:t>decision trees</a:t>
            </a:r>
            <a:r>
              <a:rPr lang="en-US" dirty="0"/>
              <a:t>)</a:t>
            </a:r>
          </a:p>
          <a:p>
            <a:pPr lvl="1"/>
            <a:r>
              <a:rPr lang="en-US" dirty="0"/>
              <a:t>Optimization (often using an algorithm called </a:t>
            </a:r>
            <a:r>
              <a:rPr lang="en-US" b="1" i="1" dirty="0"/>
              <a:t>logistic regression</a:t>
            </a:r>
            <a:r>
              <a:rPr lang="en-US" dirty="0"/>
              <a:t>)</a:t>
            </a:r>
          </a:p>
          <a:p>
            <a:r>
              <a:rPr lang="en-US" dirty="0"/>
              <a:t>Here we will discuss the increasing use of </a:t>
            </a:r>
            <a:r>
              <a:rPr lang="en-US" b="1" dirty="0"/>
              <a:t>Artificial Neural Networks</a:t>
            </a:r>
          </a:p>
          <a:p>
            <a:r>
              <a:rPr lang="en-US" dirty="0"/>
              <a:t>These were popularized by the work of John J Hopfield beginning in 1982</a:t>
            </a:r>
          </a:p>
          <a:p>
            <a:r>
              <a:rPr lang="en-US" dirty="0"/>
              <a:t>Earlier work was by McCulloch and Pitts (1943) and </a:t>
            </a:r>
            <a:r>
              <a:rPr lang="en-US" dirty="0" err="1"/>
              <a:t>Hodgekin</a:t>
            </a:r>
            <a:r>
              <a:rPr lang="en-US" dirty="0"/>
              <a:t> and Huxley (1952) </a:t>
            </a:r>
          </a:p>
        </p:txBody>
      </p:sp>
    </p:spTree>
    <p:extLst>
      <p:ext uri="{BB962C8B-B14F-4D97-AF65-F5344CB8AC3E}">
        <p14:creationId xmlns:p14="http://schemas.microsoft.com/office/powerpoint/2010/main" val="284410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6802-2F89-7048-8374-89FA6E85B528}"/>
              </a:ext>
            </a:extLst>
          </p:cNvPr>
          <p:cNvSpPr>
            <a:spLocks noGrp="1"/>
          </p:cNvSpPr>
          <p:nvPr>
            <p:ph type="title"/>
          </p:nvPr>
        </p:nvSpPr>
        <p:spPr/>
        <p:txBody>
          <a:bodyPr/>
          <a:lstStyle/>
          <a:p>
            <a:r>
              <a:rPr lang="en-US" dirty="0"/>
              <a:t>Classification</a:t>
            </a:r>
          </a:p>
        </p:txBody>
      </p:sp>
      <p:sp>
        <p:nvSpPr>
          <p:cNvPr id="3" name="Content Placeholder 2">
            <a:extLst>
              <a:ext uri="{FF2B5EF4-FFF2-40B4-BE49-F238E27FC236}">
                <a16:creationId xmlns:a16="http://schemas.microsoft.com/office/drawing/2014/main" id="{6722A517-FC5C-B348-983D-C20F27C618A8}"/>
              </a:ext>
            </a:extLst>
          </p:cNvPr>
          <p:cNvSpPr>
            <a:spLocks noGrp="1"/>
          </p:cNvSpPr>
          <p:nvPr>
            <p:ph idx="1"/>
          </p:nvPr>
        </p:nvSpPr>
        <p:spPr/>
        <p:txBody>
          <a:bodyPr/>
          <a:lstStyle/>
          <a:p>
            <a:r>
              <a:rPr lang="en-US" dirty="0"/>
              <a:t>Let us consider a binary classification problem. </a:t>
            </a:r>
          </a:p>
          <a:p>
            <a:r>
              <a:rPr lang="en-US" dirty="0"/>
              <a:t>The goal is to attempt to classify each observation into a category (such as a class or cluster) defined by </a:t>
            </a:r>
            <a:r>
              <a:rPr lang="en-US" b="1" i="1" dirty="0"/>
              <a:t>Y</a:t>
            </a:r>
            <a:r>
              <a:rPr lang="en-US" dirty="0"/>
              <a:t>, based on a set of feature variables </a:t>
            </a:r>
            <a:r>
              <a:rPr lang="en-US" b="1" i="1" dirty="0"/>
              <a:t>X</a:t>
            </a:r>
            <a:r>
              <a:rPr lang="en-US" dirty="0"/>
              <a:t>.</a:t>
            </a:r>
          </a:p>
          <a:p>
            <a:r>
              <a:rPr lang="en-US" dirty="0"/>
              <a:t>Let’s say that we would like to predict whether a patient has heart disease based on features about the patient. </a:t>
            </a:r>
          </a:p>
          <a:p>
            <a:r>
              <a:rPr lang="en-US" dirty="0"/>
              <a:t>The response variable here is </a:t>
            </a:r>
            <a:r>
              <a:rPr lang="en-US" b="1" dirty="0"/>
              <a:t>categorical </a:t>
            </a:r>
            <a:r>
              <a:rPr lang="en-US" dirty="0"/>
              <a:t>(binary), i.e., there are finite outcomes since there are only two categories (yes/no).</a:t>
            </a:r>
          </a:p>
          <a:p>
            <a:endParaRPr lang="en-US" dirty="0"/>
          </a:p>
        </p:txBody>
      </p:sp>
    </p:spTree>
    <p:extLst>
      <p:ext uri="{BB962C8B-B14F-4D97-AF65-F5344CB8AC3E}">
        <p14:creationId xmlns:p14="http://schemas.microsoft.com/office/powerpoint/2010/main" val="90214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2627-9EA0-CE4D-BFA7-0321C239CB90}"/>
              </a:ext>
            </a:extLst>
          </p:cNvPr>
          <p:cNvSpPr>
            <a:spLocks noGrp="1"/>
          </p:cNvSpPr>
          <p:nvPr>
            <p:ph type="title"/>
          </p:nvPr>
        </p:nvSpPr>
        <p:spPr/>
        <p:txBody>
          <a:bodyPr/>
          <a:lstStyle/>
          <a:p>
            <a:r>
              <a:rPr lang="en-US" dirty="0"/>
              <a:t>Example of heart disease: </a:t>
            </a:r>
            <a:br>
              <a:rPr lang="en-US" dirty="0"/>
            </a:br>
            <a:r>
              <a:rPr lang="en-US" dirty="0"/>
              <a:t>A categorical problem</a:t>
            </a:r>
          </a:p>
        </p:txBody>
      </p:sp>
      <p:pic>
        <p:nvPicPr>
          <p:cNvPr id="5" name="Content Placeholder 4">
            <a:extLst>
              <a:ext uri="{FF2B5EF4-FFF2-40B4-BE49-F238E27FC236}">
                <a16:creationId xmlns:a16="http://schemas.microsoft.com/office/drawing/2014/main" id="{1319E0BA-0E53-A549-8969-7D9621E84B45}"/>
              </a:ext>
            </a:extLst>
          </p:cNvPr>
          <p:cNvPicPr>
            <a:picLocks noGrp="1" noChangeAspect="1"/>
          </p:cNvPicPr>
          <p:nvPr>
            <p:ph idx="1"/>
          </p:nvPr>
        </p:nvPicPr>
        <p:blipFill>
          <a:blip r:embed="rId2"/>
          <a:stretch>
            <a:fillRect/>
          </a:stretch>
        </p:blipFill>
        <p:spPr>
          <a:xfrm>
            <a:off x="1104759" y="1825625"/>
            <a:ext cx="9982481" cy="4351338"/>
          </a:xfrm>
        </p:spPr>
      </p:pic>
    </p:spTree>
    <p:extLst>
      <p:ext uri="{BB962C8B-B14F-4D97-AF65-F5344CB8AC3E}">
        <p14:creationId xmlns:p14="http://schemas.microsoft.com/office/powerpoint/2010/main" val="306566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DFC6-D850-5846-B553-051BA74F1DCF}"/>
              </a:ext>
            </a:extLst>
          </p:cNvPr>
          <p:cNvSpPr>
            <a:spLocks noGrp="1"/>
          </p:cNvSpPr>
          <p:nvPr>
            <p:ph type="title"/>
          </p:nvPr>
        </p:nvSpPr>
        <p:spPr/>
        <p:txBody>
          <a:bodyPr/>
          <a:lstStyle/>
          <a:p>
            <a:r>
              <a:rPr lang="en-US" dirty="0"/>
              <a:t>The Idea Behind Training an ANN for this problem</a:t>
            </a:r>
          </a:p>
        </p:txBody>
      </p:sp>
      <p:sp>
        <p:nvSpPr>
          <p:cNvPr id="3" name="Content Placeholder 2">
            <a:extLst>
              <a:ext uri="{FF2B5EF4-FFF2-40B4-BE49-F238E27FC236}">
                <a16:creationId xmlns:a16="http://schemas.microsoft.com/office/drawing/2014/main" id="{F1B95F89-8866-9E4B-815F-E54F453191CA}"/>
              </a:ext>
            </a:extLst>
          </p:cNvPr>
          <p:cNvSpPr>
            <a:spLocks noGrp="1"/>
          </p:cNvSpPr>
          <p:nvPr>
            <p:ph sz="half" idx="1"/>
          </p:nvPr>
        </p:nvSpPr>
        <p:spPr>
          <a:xfrm>
            <a:off x="1889076" y="5367220"/>
            <a:ext cx="8919949" cy="1224649"/>
          </a:xfrm>
        </p:spPr>
        <p:txBody>
          <a:bodyPr>
            <a:normAutofit fontScale="92500" lnSpcReduction="20000"/>
          </a:bodyPr>
          <a:lstStyle/>
          <a:p>
            <a:r>
              <a:rPr lang="en-US" sz="2000" dirty="0"/>
              <a:t>The first thing we do is set randomly selected weights. </a:t>
            </a:r>
          </a:p>
          <a:p>
            <a:r>
              <a:rPr lang="en-US" sz="2000" dirty="0"/>
              <a:t>Most likely it will perform horribly — in our heart data, the model will give us the wrong answer.</a:t>
            </a:r>
          </a:p>
          <a:p>
            <a:r>
              <a:rPr lang="en-US" sz="2000" dirty="0"/>
              <a:t>We then ‘train’ the network by essentially punishing it for performing poorly.</a:t>
            </a:r>
          </a:p>
          <a:p>
            <a:endParaRPr lang="en-US" sz="2000" dirty="0"/>
          </a:p>
        </p:txBody>
      </p:sp>
      <p:pic>
        <p:nvPicPr>
          <p:cNvPr id="7" name="Content Placeholder 6">
            <a:extLst>
              <a:ext uri="{FF2B5EF4-FFF2-40B4-BE49-F238E27FC236}">
                <a16:creationId xmlns:a16="http://schemas.microsoft.com/office/drawing/2014/main" id="{274B6770-6D0A-F748-83C9-2671D75C7556}"/>
              </a:ext>
            </a:extLst>
          </p:cNvPr>
          <p:cNvPicPr>
            <a:picLocks noGrp="1" noChangeAspect="1"/>
          </p:cNvPicPr>
          <p:nvPr>
            <p:ph sz="half" idx="2"/>
          </p:nvPr>
        </p:nvPicPr>
        <p:blipFill>
          <a:blip r:embed="rId2"/>
          <a:stretch>
            <a:fillRect/>
          </a:stretch>
        </p:blipFill>
        <p:spPr>
          <a:xfrm>
            <a:off x="1299618" y="2019554"/>
            <a:ext cx="9276260" cy="3018800"/>
          </a:xfrm>
        </p:spPr>
      </p:pic>
    </p:spTree>
    <p:extLst>
      <p:ext uri="{BB962C8B-B14F-4D97-AF65-F5344CB8AC3E}">
        <p14:creationId xmlns:p14="http://schemas.microsoft.com/office/powerpoint/2010/main" val="1841254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170-EF74-004B-9383-AC2E473958C6}"/>
              </a:ext>
            </a:extLst>
          </p:cNvPr>
          <p:cNvSpPr>
            <a:spLocks noGrp="1"/>
          </p:cNvSpPr>
          <p:nvPr>
            <p:ph type="title"/>
          </p:nvPr>
        </p:nvSpPr>
        <p:spPr/>
        <p:txBody>
          <a:bodyPr/>
          <a:lstStyle/>
          <a:p>
            <a:r>
              <a:rPr lang="en-US" dirty="0"/>
              <a:t>Neural Networks are Often Trained by Gradient Descent</a:t>
            </a:r>
          </a:p>
        </p:txBody>
      </p:sp>
      <p:pic>
        <p:nvPicPr>
          <p:cNvPr id="10" name="Content Placeholder 9">
            <a:extLst>
              <a:ext uri="{FF2B5EF4-FFF2-40B4-BE49-F238E27FC236}">
                <a16:creationId xmlns:a16="http://schemas.microsoft.com/office/drawing/2014/main" id="{12E53FB7-86BA-714D-97FC-1D0108CC3FE1}"/>
              </a:ext>
            </a:extLst>
          </p:cNvPr>
          <p:cNvPicPr>
            <a:picLocks noGrp="1" noChangeAspect="1"/>
          </p:cNvPicPr>
          <p:nvPr>
            <p:ph sz="half" idx="2"/>
          </p:nvPr>
        </p:nvPicPr>
        <p:blipFill>
          <a:blip r:embed="rId2"/>
          <a:stretch>
            <a:fillRect/>
          </a:stretch>
        </p:blipFill>
        <p:spPr>
          <a:xfrm>
            <a:off x="6734592" y="1825625"/>
            <a:ext cx="4056815" cy="4351338"/>
          </a:xfrm>
        </p:spPr>
      </p:pic>
      <p:sp>
        <p:nvSpPr>
          <p:cNvPr id="8" name="Content Placeholder 7">
            <a:extLst>
              <a:ext uri="{FF2B5EF4-FFF2-40B4-BE49-F238E27FC236}">
                <a16:creationId xmlns:a16="http://schemas.microsoft.com/office/drawing/2014/main" id="{A7868C06-789F-5F49-B78F-6DE83E189A56}"/>
              </a:ext>
            </a:extLst>
          </p:cNvPr>
          <p:cNvSpPr>
            <a:spLocks noGrp="1"/>
          </p:cNvSpPr>
          <p:nvPr>
            <p:ph sz="half" idx="1"/>
          </p:nvPr>
        </p:nvSpPr>
        <p:spPr>
          <a:xfrm>
            <a:off x="838200" y="1825625"/>
            <a:ext cx="5181600" cy="508142"/>
          </a:xfrm>
        </p:spPr>
        <p:txBody>
          <a:bodyPr/>
          <a:lstStyle/>
          <a:p>
            <a:pPr marL="0" indent="0">
              <a:buNone/>
            </a:pPr>
            <a:r>
              <a:rPr lang="en-US" dirty="0"/>
              <a:t>Likelihood Function:</a:t>
            </a:r>
          </a:p>
        </p:txBody>
      </p:sp>
      <p:pic>
        <p:nvPicPr>
          <p:cNvPr id="4" name="Picture 3">
            <a:extLst>
              <a:ext uri="{FF2B5EF4-FFF2-40B4-BE49-F238E27FC236}">
                <a16:creationId xmlns:a16="http://schemas.microsoft.com/office/drawing/2014/main" id="{54B09F61-BBE3-9748-BFF5-EFE57CD2E24E}"/>
              </a:ext>
            </a:extLst>
          </p:cNvPr>
          <p:cNvPicPr>
            <a:picLocks noChangeAspect="1"/>
          </p:cNvPicPr>
          <p:nvPr/>
        </p:nvPicPr>
        <p:blipFill>
          <a:blip r:embed="rId3"/>
          <a:stretch>
            <a:fillRect/>
          </a:stretch>
        </p:blipFill>
        <p:spPr>
          <a:xfrm>
            <a:off x="697417" y="2468704"/>
            <a:ext cx="5679779" cy="3904334"/>
          </a:xfrm>
          <a:prstGeom prst="rect">
            <a:avLst/>
          </a:prstGeom>
        </p:spPr>
      </p:pic>
      <p:sp>
        <p:nvSpPr>
          <p:cNvPr id="5" name="TextBox 4">
            <a:extLst>
              <a:ext uri="{FF2B5EF4-FFF2-40B4-BE49-F238E27FC236}">
                <a16:creationId xmlns:a16="http://schemas.microsoft.com/office/drawing/2014/main" id="{F3802638-7FAD-C742-B596-8602C5E73ACA}"/>
              </a:ext>
            </a:extLst>
          </p:cNvPr>
          <p:cNvSpPr txBox="1"/>
          <p:nvPr/>
        </p:nvSpPr>
        <p:spPr>
          <a:xfrm>
            <a:off x="6550925" y="6373038"/>
            <a:ext cx="5063320" cy="369332"/>
          </a:xfrm>
          <a:prstGeom prst="rect">
            <a:avLst/>
          </a:prstGeom>
          <a:noFill/>
        </p:spPr>
        <p:txBody>
          <a:bodyPr wrap="square" rtlCol="0">
            <a:spAutoFit/>
          </a:bodyPr>
          <a:lstStyle/>
          <a:p>
            <a:pPr algn="ctr"/>
            <a:r>
              <a:rPr lang="en-US" dirty="0"/>
              <a:t>Here we assume only 1 parameter is important</a:t>
            </a:r>
          </a:p>
        </p:txBody>
      </p:sp>
      <p:sp>
        <p:nvSpPr>
          <p:cNvPr id="3" name="TextBox 2">
            <a:extLst>
              <a:ext uri="{FF2B5EF4-FFF2-40B4-BE49-F238E27FC236}">
                <a16:creationId xmlns:a16="http://schemas.microsoft.com/office/drawing/2014/main" id="{806D6519-F957-6845-ACD5-98503413AA16}"/>
              </a:ext>
            </a:extLst>
          </p:cNvPr>
          <p:cNvSpPr txBox="1"/>
          <p:nvPr/>
        </p:nvSpPr>
        <p:spPr>
          <a:xfrm>
            <a:off x="697417" y="6373038"/>
            <a:ext cx="5679779" cy="369332"/>
          </a:xfrm>
          <a:prstGeom prst="rect">
            <a:avLst/>
          </a:prstGeom>
          <a:noFill/>
        </p:spPr>
        <p:txBody>
          <a:bodyPr wrap="square" rtlCol="0">
            <a:spAutoFit/>
          </a:bodyPr>
          <a:lstStyle/>
          <a:p>
            <a:pPr algn="ctr"/>
            <a:r>
              <a:rPr lang="en-US" dirty="0"/>
              <a:t>A likelihood function is combination of probabilities</a:t>
            </a:r>
          </a:p>
        </p:txBody>
      </p:sp>
      <p:sp>
        <p:nvSpPr>
          <p:cNvPr id="9" name="TextBox 8">
            <a:extLst>
              <a:ext uri="{FF2B5EF4-FFF2-40B4-BE49-F238E27FC236}">
                <a16:creationId xmlns:a16="http://schemas.microsoft.com/office/drawing/2014/main" id="{39112F2A-B3D1-0546-A481-3506CFA72CAB}"/>
              </a:ext>
            </a:extLst>
          </p:cNvPr>
          <p:cNvSpPr txBox="1"/>
          <p:nvPr/>
        </p:nvSpPr>
        <p:spPr>
          <a:xfrm>
            <a:off x="6127843" y="1358256"/>
            <a:ext cx="5063320" cy="369332"/>
          </a:xfrm>
          <a:prstGeom prst="rect">
            <a:avLst/>
          </a:prstGeom>
          <a:noFill/>
        </p:spPr>
        <p:txBody>
          <a:bodyPr wrap="square" rtlCol="0">
            <a:spAutoFit/>
          </a:bodyPr>
          <a:lstStyle/>
          <a:p>
            <a:pPr algn="ctr"/>
            <a:r>
              <a:rPr lang="en-US" dirty="0"/>
              <a:t>Gradient descent is basically Newtons’ method</a:t>
            </a:r>
          </a:p>
        </p:txBody>
      </p:sp>
      <p:sp>
        <p:nvSpPr>
          <p:cNvPr id="6" name="TextBox 5">
            <a:extLst>
              <a:ext uri="{FF2B5EF4-FFF2-40B4-BE49-F238E27FC236}">
                <a16:creationId xmlns:a16="http://schemas.microsoft.com/office/drawing/2014/main" id="{40F83BC8-7303-8443-B508-669CC5E09A92}"/>
              </a:ext>
            </a:extLst>
          </p:cNvPr>
          <p:cNvSpPr txBox="1"/>
          <p:nvPr/>
        </p:nvSpPr>
        <p:spPr>
          <a:xfrm>
            <a:off x="9003550" y="2906973"/>
            <a:ext cx="1787857" cy="369332"/>
          </a:xfrm>
          <a:prstGeom prst="rect">
            <a:avLst/>
          </a:prstGeom>
          <a:noFill/>
        </p:spPr>
        <p:txBody>
          <a:bodyPr wrap="square" rtlCol="0">
            <a:spAutoFit/>
          </a:bodyPr>
          <a:lstStyle/>
          <a:p>
            <a:r>
              <a:rPr lang="en-US" dirty="0"/>
              <a:t>Learning rate</a:t>
            </a:r>
          </a:p>
        </p:txBody>
      </p:sp>
      <p:cxnSp>
        <p:nvCxnSpPr>
          <p:cNvPr id="11" name="Straight Arrow Connector 10">
            <a:extLst>
              <a:ext uri="{FF2B5EF4-FFF2-40B4-BE49-F238E27FC236}">
                <a16:creationId xmlns:a16="http://schemas.microsoft.com/office/drawing/2014/main" id="{65E25C26-3059-A04A-9CF1-E887B46C3BEB}"/>
              </a:ext>
            </a:extLst>
          </p:cNvPr>
          <p:cNvCxnSpPr/>
          <p:nvPr/>
        </p:nvCxnSpPr>
        <p:spPr>
          <a:xfrm flipV="1">
            <a:off x="9307772" y="2536944"/>
            <a:ext cx="0" cy="4382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0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4E92-EDD6-ED45-9434-C392A42C39FA}"/>
              </a:ext>
            </a:extLst>
          </p:cNvPr>
          <p:cNvSpPr>
            <a:spLocks noGrp="1"/>
          </p:cNvSpPr>
          <p:nvPr>
            <p:ph type="title"/>
          </p:nvPr>
        </p:nvSpPr>
        <p:spPr/>
        <p:txBody>
          <a:bodyPr/>
          <a:lstStyle/>
          <a:p>
            <a:r>
              <a:rPr lang="en-US" dirty="0"/>
              <a:t>General Features of the Optimization Problem</a:t>
            </a:r>
          </a:p>
        </p:txBody>
      </p:sp>
      <p:pic>
        <p:nvPicPr>
          <p:cNvPr id="5" name="Content Placeholder 4">
            <a:extLst>
              <a:ext uri="{FF2B5EF4-FFF2-40B4-BE49-F238E27FC236}">
                <a16:creationId xmlns:a16="http://schemas.microsoft.com/office/drawing/2014/main" id="{8289F8F9-549F-E04D-A682-5A46E3088479}"/>
              </a:ext>
            </a:extLst>
          </p:cNvPr>
          <p:cNvPicPr>
            <a:picLocks noGrp="1" noChangeAspect="1"/>
          </p:cNvPicPr>
          <p:nvPr>
            <p:ph idx="1"/>
          </p:nvPr>
        </p:nvPicPr>
        <p:blipFill>
          <a:blip r:embed="rId3"/>
          <a:stretch>
            <a:fillRect/>
          </a:stretch>
        </p:blipFill>
        <p:spPr>
          <a:xfrm>
            <a:off x="1405716" y="1825625"/>
            <a:ext cx="9380568" cy="4351338"/>
          </a:xfrm>
        </p:spPr>
      </p:pic>
      <p:sp>
        <p:nvSpPr>
          <p:cNvPr id="3" name="TextBox 2">
            <a:extLst>
              <a:ext uri="{FF2B5EF4-FFF2-40B4-BE49-F238E27FC236}">
                <a16:creationId xmlns:a16="http://schemas.microsoft.com/office/drawing/2014/main" id="{DE5C0E40-1788-424F-A19F-C3484811C95C}"/>
              </a:ext>
            </a:extLst>
          </p:cNvPr>
          <p:cNvSpPr txBox="1"/>
          <p:nvPr/>
        </p:nvSpPr>
        <p:spPr>
          <a:xfrm>
            <a:off x="8325135" y="3354963"/>
            <a:ext cx="2251881" cy="923330"/>
          </a:xfrm>
          <a:prstGeom prst="rect">
            <a:avLst/>
          </a:prstGeom>
          <a:noFill/>
        </p:spPr>
        <p:txBody>
          <a:bodyPr wrap="square" rtlCol="0">
            <a:spAutoFit/>
          </a:bodyPr>
          <a:lstStyle/>
          <a:p>
            <a:r>
              <a:rPr lang="en-US" i="1" dirty="0"/>
              <a:t>Regression</a:t>
            </a:r>
            <a:r>
              <a:rPr lang="en-US" dirty="0"/>
              <a:t> is a kind of</a:t>
            </a:r>
          </a:p>
          <a:p>
            <a:r>
              <a:rPr lang="en-US" dirty="0"/>
              <a:t>optimization, it fits a function to some data </a:t>
            </a:r>
          </a:p>
        </p:txBody>
      </p:sp>
      <p:sp>
        <p:nvSpPr>
          <p:cNvPr id="4" name="TextBox 3">
            <a:extLst>
              <a:ext uri="{FF2B5EF4-FFF2-40B4-BE49-F238E27FC236}">
                <a16:creationId xmlns:a16="http://schemas.microsoft.com/office/drawing/2014/main" id="{7240E401-2D8D-FF47-A936-34610A88E044}"/>
              </a:ext>
            </a:extLst>
          </p:cNvPr>
          <p:cNvSpPr txBox="1"/>
          <p:nvPr/>
        </p:nvSpPr>
        <p:spPr>
          <a:xfrm>
            <a:off x="5283958" y="2743199"/>
            <a:ext cx="1596788" cy="923330"/>
          </a:xfrm>
          <a:prstGeom prst="rect">
            <a:avLst/>
          </a:prstGeom>
          <a:noFill/>
          <a:ln>
            <a:solidFill>
              <a:schemeClr val="accent1"/>
            </a:solidFill>
          </a:ln>
        </p:spPr>
        <p:txBody>
          <a:bodyPr wrap="square" rtlCol="0">
            <a:spAutoFit/>
          </a:bodyPr>
          <a:lstStyle/>
          <a:p>
            <a:r>
              <a:rPr lang="en-US" dirty="0"/>
              <a:t>Regression assigns a label to the data</a:t>
            </a:r>
          </a:p>
        </p:txBody>
      </p:sp>
    </p:spTree>
    <p:extLst>
      <p:ext uri="{BB962C8B-B14F-4D97-AF65-F5344CB8AC3E}">
        <p14:creationId xmlns:p14="http://schemas.microsoft.com/office/powerpoint/2010/main" val="1844217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D40585-D09E-354A-997D-9601B90ACC20}"/>
              </a:ext>
            </a:extLst>
          </p:cNvPr>
          <p:cNvSpPr>
            <a:spLocks noGrp="1"/>
          </p:cNvSpPr>
          <p:nvPr>
            <p:ph type="title"/>
          </p:nvPr>
        </p:nvSpPr>
        <p:spPr/>
        <p:txBody>
          <a:bodyPr/>
          <a:lstStyle/>
          <a:p>
            <a:r>
              <a:rPr lang="en-US" dirty="0"/>
              <a:t>What about Multiparameter ANNs?</a:t>
            </a:r>
          </a:p>
        </p:txBody>
      </p:sp>
      <p:sp>
        <p:nvSpPr>
          <p:cNvPr id="6" name="Content Placeholder 5">
            <a:extLst>
              <a:ext uri="{FF2B5EF4-FFF2-40B4-BE49-F238E27FC236}">
                <a16:creationId xmlns:a16="http://schemas.microsoft.com/office/drawing/2014/main" id="{EE84BE7F-3F9C-1B42-8997-2F42787FDC40}"/>
              </a:ext>
            </a:extLst>
          </p:cNvPr>
          <p:cNvSpPr>
            <a:spLocks noGrp="1"/>
          </p:cNvSpPr>
          <p:nvPr>
            <p:ph idx="1"/>
          </p:nvPr>
        </p:nvSpPr>
        <p:spPr/>
        <p:txBody>
          <a:bodyPr>
            <a:normAutofit/>
          </a:bodyPr>
          <a:lstStyle/>
          <a:p>
            <a:r>
              <a:rPr lang="en-US" sz="2400" dirty="0"/>
              <a:t>So what is the point of what we just did? How does this relate to neural networks? </a:t>
            </a:r>
          </a:p>
          <a:p>
            <a:r>
              <a:rPr lang="en-US" sz="2400" dirty="0"/>
              <a:t>Actually, what we are using essentially the same procedure that is performed by neural network algorithms.</a:t>
            </a:r>
          </a:p>
          <a:p>
            <a:r>
              <a:rPr lang="en-US" sz="2400" dirty="0"/>
              <a:t>In our example, we only used one feature for our model. </a:t>
            </a:r>
          </a:p>
          <a:p>
            <a:r>
              <a:rPr lang="en-US" sz="2400" dirty="0"/>
              <a:t>We can take multiple features and illustrate these in a network format. </a:t>
            </a:r>
          </a:p>
          <a:p>
            <a:r>
              <a:rPr lang="en-US" sz="2400" dirty="0"/>
              <a:t>We have weights for each of the features and we also have a bias term, which together makes up our regression parameters.</a:t>
            </a:r>
          </a:p>
          <a:p>
            <a:r>
              <a:rPr lang="en-US" sz="2400" dirty="0"/>
              <a:t> Depending on whether the problem is a </a:t>
            </a:r>
            <a:r>
              <a:rPr lang="en-US" sz="2400" i="1" dirty="0"/>
              <a:t>classification</a:t>
            </a:r>
            <a:r>
              <a:rPr lang="en-US" sz="2400" dirty="0"/>
              <a:t> or </a:t>
            </a:r>
            <a:r>
              <a:rPr lang="en-US" sz="2400" i="1" dirty="0"/>
              <a:t>regression</a:t>
            </a:r>
            <a:r>
              <a:rPr lang="en-US" sz="2400" dirty="0"/>
              <a:t> problem, the formulation will be slightly different.</a:t>
            </a:r>
          </a:p>
          <a:p>
            <a:endParaRPr lang="en-US" sz="2400" dirty="0"/>
          </a:p>
        </p:txBody>
      </p:sp>
    </p:spTree>
    <p:extLst>
      <p:ext uri="{BB962C8B-B14F-4D97-AF65-F5344CB8AC3E}">
        <p14:creationId xmlns:p14="http://schemas.microsoft.com/office/powerpoint/2010/main" val="4060071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84EB-F378-5A41-8FA2-7494F77B1547}"/>
              </a:ext>
            </a:extLst>
          </p:cNvPr>
          <p:cNvSpPr>
            <a:spLocks noGrp="1"/>
          </p:cNvSpPr>
          <p:nvPr>
            <p:ph type="title"/>
          </p:nvPr>
        </p:nvSpPr>
        <p:spPr/>
        <p:txBody>
          <a:bodyPr/>
          <a:lstStyle/>
          <a:p>
            <a:r>
              <a:rPr lang="en-US" dirty="0"/>
              <a:t>Back Propagation is the General Training Method</a:t>
            </a:r>
          </a:p>
        </p:txBody>
      </p:sp>
      <p:sp>
        <p:nvSpPr>
          <p:cNvPr id="5" name="Content Placeholder 4">
            <a:extLst>
              <a:ext uri="{FF2B5EF4-FFF2-40B4-BE49-F238E27FC236}">
                <a16:creationId xmlns:a16="http://schemas.microsoft.com/office/drawing/2014/main" id="{948F8CF3-B2C0-0246-A7E2-D0F953E3AB88}"/>
              </a:ext>
            </a:extLst>
          </p:cNvPr>
          <p:cNvSpPr>
            <a:spLocks noGrp="1"/>
          </p:cNvSpPr>
          <p:nvPr>
            <p:ph idx="1"/>
          </p:nvPr>
        </p:nvSpPr>
        <p:spPr/>
        <p:txBody>
          <a:bodyPr>
            <a:normAutofit/>
          </a:bodyPr>
          <a:lstStyle/>
          <a:p>
            <a:r>
              <a:rPr lang="en-US" sz="2400" dirty="0"/>
              <a:t>In the beginning, before you do any training, the neural network makes random predictions which are of course incorrect.</a:t>
            </a:r>
          </a:p>
          <a:p>
            <a:r>
              <a:rPr lang="en-US" sz="2400" dirty="0"/>
              <a:t>We start by letting the network make random output predictions. </a:t>
            </a:r>
          </a:p>
          <a:p>
            <a:r>
              <a:rPr lang="en-US" sz="2400" dirty="0"/>
              <a:t>We then compare the predicted output of the neural network with the actual output. </a:t>
            </a:r>
          </a:p>
          <a:p>
            <a:r>
              <a:rPr lang="en-US" sz="2400" dirty="0"/>
              <a:t>We then calculate the error or loss function</a:t>
            </a:r>
          </a:p>
          <a:p>
            <a:r>
              <a:rPr lang="en-US" sz="2400" dirty="0"/>
              <a:t>Next, we update the weights and the bias in such a manner that our predicted output comes closer to the actual output. </a:t>
            </a:r>
          </a:p>
          <a:p>
            <a:r>
              <a:rPr lang="en-US" sz="2400" dirty="0"/>
              <a:t>In this phase, we can train our algorithm via </a:t>
            </a:r>
            <a:r>
              <a:rPr lang="en-US" sz="2400" i="1" dirty="0" err="1"/>
              <a:t>backpropgation</a:t>
            </a:r>
            <a:r>
              <a:rPr lang="en-US" sz="2400" dirty="0"/>
              <a:t>. </a:t>
            </a:r>
          </a:p>
          <a:p>
            <a:r>
              <a:rPr lang="en-US" sz="2400" dirty="0"/>
              <a:t>Let’s take a look at the steps involved in the backpropagation phase.</a:t>
            </a:r>
          </a:p>
          <a:p>
            <a:endParaRPr lang="en-US" sz="2400" dirty="0"/>
          </a:p>
        </p:txBody>
      </p:sp>
    </p:spTree>
    <p:extLst>
      <p:ext uri="{BB962C8B-B14F-4D97-AF65-F5344CB8AC3E}">
        <p14:creationId xmlns:p14="http://schemas.microsoft.com/office/powerpoint/2010/main" val="25444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505-8B8D-BB41-A556-548E2F56BB97}"/>
              </a:ext>
            </a:extLst>
          </p:cNvPr>
          <p:cNvSpPr>
            <a:spLocks noGrp="1"/>
          </p:cNvSpPr>
          <p:nvPr>
            <p:ph type="title"/>
          </p:nvPr>
        </p:nvSpPr>
        <p:spPr/>
        <p:txBody>
          <a:bodyPr/>
          <a:lstStyle/>
          <a:p>
            <a:r>
              <a:rPr lang="en-US" dirty="0"/>
              <a:t>Training an ANN by Backpropagation</a:t>
            </a:r>
          </a:p>
        </p:txBody>
      </p:sp>
      <p:pic>
        <p:nvPicPr>
          <p:cNvPr id="5" name="Content Placeholder 4">
            <a:extLst>
              <a:ext uri="{FF2B5EF4-FFF2-40B4-BE49-F238E27FC236}">
                <a16:creationId xmlns:a16="http://schemas.microsoft.com/office/drawing/2014/main" id="{A9D369D1-0CBE-E246-B293-74D621DC090C}"/>
              </a:ext>
            </a:extLst>
          </p:cNvPr>
          <p:cNvPicPr>
            <a:picLocks noGrp="1" noChangeAspect="1"/>
          </p:cNvPicPr>
          <p:nvPr>
            <p:ph idx="1"/>
          </p:nvPr>
        </p:nvPicPr>
        <p:blipFill>
          <a:blip r:embed="rId2"/>
          <a:stretch>
            <a:fillRect/>
          </a:stretch>
        </p:blipFill>
        <p:spPr>
          <a:xfrm>
            <a:off x="838200" y="1844869"/>
            <a:ext cx="10515600" cy="4312849"/>
          </a:xfrm>
        </p:spPr>
      </p:pic>
    </p:spTree>
    <p:extLst>
      <p:ext uri="{BB962C8B-B14F-4D97-AF65-F5344CB8AC3E}">
        <p14:creationId xmlns:p14="http://schemas.microsoft.com/office/powerpoint/2010/main" val="649700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8EF8-A244-2B48-A654-6F71ABD2415B}"/>
              </a:ext>
            </a:extLst>
          </p:cNvPr>
          <p:cNvSpPr>
            <a:spLocks noGrp="1"/>
          </p:cNvSpPr>
          <p:nvPr>
            <p:ph type="title"/>
          </p:nvPr>
        </p:nvSpPr>
        <p:spPr/>
        <p:txBody>
          <a:bodyPr/>
          <a:lstStyle/>
          <a:p>
            <a:r>
              <a:rPr lang="en-US" dirty="0"/>
              <a:t>Backpropagation to Adjust Weights</a:t>
            </a:r>
          </a:p>
        </p:txBody>
      </p:sp>
      <p:pic>
        <p:nvPicPr>
          <p:cNvPr id="5" name="Content Placeholder 4">
            <a:extLst>
              <a:ext uri="{FF2B5EF4-FFF2-40B4-BE49-F238E27FC236}">
                <a16:creationId xmlns:a16="http://schemas.microsoft.com/office/drawing/2014/main" id="{C8912AC9-68B8-9141-9CB7-7021C2460DBD}"/>
              </a:ext>
            </a:extLst>
          </p:cNvPr>
          <p:cNvPicPr>
            <a:picLocks noGrp="1" noChangeAspect="1"/>
          </p:cNvPicPr>
          <p:nvPr>
            <p:ph idx="1"/>
          </p:nvPr>
        </p:nvPicPr>
        <p:blipFill>
          <a:blip r:embed="rId2"/>
          <a:stretch>
            <a:fillRect/>
          </a:stretch>
        </p:blipFill>
        <p:spPr>
          <a:xfrm>
            <a:off x="4510952" y="1825625"/>
            <a:ext cx="5801784" cy="4351338"/>
          </a:xfrm>
        </p:spPr>
      </p:pic>
      <p:sp>
        <p:nvSpPr>
          <p:cNvPr id="6" name="TextBox 5">
            <a:extLst>
              <a:ext uri="{FF2B5EF4-FFF2-40B4-BE49-F238E27FC236}">
                <a16:creationId xmlns:a16="http://schemas.microsoft.com/office/drawing/2014/main" id="{697A7084-DD6B-EE44-8CFA-DBC73C1EB483}"/>
              </a:ext>
            </a:extLst>
          </p:cNvPr>
          <p:cNvSpPr txBox="1"/>
          <p:nvPr/>
        </p:nvSpPr>
        <p:spPr>
          <a:xfrm>
            <a:off x="434898" y="2832410"/>
            <a:ext cx="3969834" cy="1569660"/>
          </a:xfrm>
          <a:prstGeom prst="rect">
            <a:avLst/>
          </a:prstGeom>
          <a:noFill/>
        </p:spPr>
        <p:txBody>
          <a:bodyPr wrap="square" rtlCol="0">
            <a:spAutoFit/>
          </a:bodyPr>
          <a:lstStyle/>
          <a:p>
            <a:pPr>
              <a:spcAft>
                <a:spcPts val="1200"/>
              </a:spcAft>
            </a:pPr>
            <a:r>
              <a:rPr lang="en-US" sz="2400" dirty="0"/>
              <a:t>There are basically 2 ways to adjust weights:</a:t>
            </a:r>
            <a:br>
              <a:rPr lang="en-US" sz="2400" dirty="0"/>
            </a:br>
            <a:r>
              <a:rPr lang="en-US" sz="2400" dirty="0"/>
              <a:t>1. Brute-force method</a:t>
            </a:r>
            <a:br>
              <a:rPr lang="en-US" sz="2400" dirty="0"/>
            </a:br>
            <a:r>
              <a:rPr lang="en-US" sz="2400" dirty="0"/>
              <a:t>2. Batch-Gradient descent</a:t>
            </a:r>
          </a:p>
        </p:txBody>
      </p:sp>
    </p:spTree>
    <p:extLst>
      <p:ext uri="{BB962C8B-B14F-4D97-AF65-F5344CB8AC3E}">
        <p14:creationId xmlns:p14="http://schemas.microsoft.com/office/powerpoint/2010/main" val="265182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943F-6538-B643-A388-A16A2D16E432}"/>
              </a:ext>
            </a:extLst>
          </p:cNvPr>
          <p:cNvSpPr>
            <a:spLocks noGrp="1"/>
          </p:cNvSpPr>
          <p:nvPr>
            <p:ph type="title"/>
          </p:nvPr>
        </p:nvSpPr>
        <p:spPr/>
        <p:txBody>
          <a:bodyPr>
            <a:normAutofit fontScale="90000"/>
          </a:bodyPr>
          <a:lstStyle/>
          <a:p>
            <a:r>
              <a:rPr lang="en-US" dirty="0"/>
              <a:t>Simple Example of Back Propagation</a:t>
            </a:r>
            <a:br>
              <a:rPr lang="en-US" dirty="0"/>
            </a:br>
            <a:r>
              <a:rPr lang="en-US" dirty="0"/>
              <a:t>(Truth Table)</a:t>
            </a:r>
            <a:br>
              <a:rPr lang="en-US" dirty="0"/>
            </a:br>
            <a:r>
              <a:rPr lang="en-US" sz="2000" dirty="0"/>
              <a:t>https://</a:t>
            </a:r>
            <a:r>
              <a:rPr lang="en-US" sz="2000" dirty="0" err="1"/>
              <a:t>www.electronics-tutorials.ws</a:t>
            </a:r>
            <a:r>
              <a:rPr lang="en-US" sz="2000" dirty="0"/>
              <a:t>/</a:t>
            </a:r>
            <a:r>
              <a:rPr lang="en-US" sz="2000" dirty="0" err="1"/>
              <a:t>boolean</a:t>
            </a:r>
            <a:r>
              <a:rPr lang="en-US" sz="2000" dirty="0"/>
              <a:t>/bool_7.html</a:t>
            </a:r>
          </a:p>
        </p:txBody>
      </p:sp>
      <p:sp>
        <p:nvSpPr>
          <p:cNvPr id="16" name="TextBox 15">
            <a:extLst>
              <a:ext uri="{FF2B5EF4-FFF2-40B4-BE49-F238E27FC236}">
                <a16:creationId xmlns:a16="http://schemas.microsoft.com/office/drawing/2014/main" id="{7182C8C7-2B76-0843-9604-47DC4DB52B6E}"/>
              </a:ext>
            </a:extLst>
          </p:cNvPr>
          <p:cNvSpPr txBox="1"/>
          <p:nvPr/>
        </p:nvSpPr>
        <p:spPr>
          <a:xfrm>
            <a:off x="396128" y="2018853"/>
            <a:ext cx="5363818" cy="446276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A </a:t>
            </a:r>
            <a:r>
              <a:rPr lang="en-US" sz="2400" b="1" dirty="0"/>
              <a:t>Truth Table </a:t>
            </a:r>
            <a:r>
              <a:rPr lang="en-US" sz="2400" dirty="0"/>
              <a:t>is a mathematical table used in logic—specifically in connection with Boolean algebra and Boolean functions</a:t>
            </a:r>
          </a:p>
          <a:p>
            <a:pPr marL="342900" indent="-342900">
              <a:spcBef>
                <a:spcPts val="1200"/>
              </a:spcBef>
              <a:buFont typeface="Arial" panose="020B0604020202020204" pitchFamily="34" charset="0"/>
              <a:buChar char="•"/>
            </a:pPr>
            <a:r>
              <a:rPr lang="en-US" sz="2400" dirty="0"/>
              <a:t>It sets out the functional values of logical expressions on each of their functional arguments</a:t>
            </a:r>
          </a:p>
          <a:p>
            <a:pPr marL="342900" indent="-342900">
              <a:spcBef>
                <a:spcPts val="1200"/>
              </a:spcBef>
              <a:buFont typeface="Arial" panose="020B0604020202020204" pitchFamily="34" charset="0"/>
              <a:buChar char="•"/>
            </a:pPr>
            <a:r>
              <a:rPr lang="en-US" sz="2400" dirty="0"/>
              <a:t>In particular, truth tables can be used to show whether a propositional expression is true for all legitimate input values, that is, logically valid. </a:t>
            </a:r>
          </a:p>
        </p:txBody>
      </p:sp>
      <p:pic>
        <p:nvPicPr>
          <p:cNvPr id="22" name="Picture 21">
            <a:extLst>
              <a:ext uri="{FF2B5EF4-FFF2-40B4-BE49-F238E27FC236}">
                <a16:creationId xmlns:a16="http://schemas.microsoft.com/office/drawing/2014/main" id="{3D9B6B39-B5C5-1745-B378-79836FA55430}"/>
              </a:ext>
            </a:extLst>
          </p:cNvPr>
          <p:cNvPicPr>
            <a:picLocks noChangeAspect="1"/>
          </p:cNvPicPr>
          <p:nvPr/>
        </p:nvPicPr>
        <p:blipFill>
          <a:blip r:embed="rId2"/>
          <a:stretch>
            <a:fillRect/>
          </a:stretch>
        </p:blipFill>
        <p:spPr>
          <a:xfrm>
            <a:off x="5687691" y="2156346"/>
            <a:ext cx="6291439" cy="3873003"/>
          </a:xfrm>
          <a:prstGeom prst="rect">
            <a:avLst/>
          </a:prstGeom>
        </p:spPr>
      </p:pic>
      <p:sp>
        <p:nvSpPr>
          <p:cNvPr id="23" name="TextBox 22">
            <a:extLst>
              <a:ext uri="{FF2B5EF4-FFF2-40B4-BE49-F238E27FC236}">
                <a16:creationId xmlns:a16="http://schemas.microsoft.com/office/drawing/2014/main" id="{C0A3D8B3-5FBC-8940-8EF8-6C4F345B89F2}"/>
              </a:ext>
            </a:extLst>
          </p:cNvPr>
          <p:cNvSpPr txBox="1"/>
          <p:nvPr/>
        </p:nvSpPr>
        <p:spPr>
          <a:xfrm>
            <a:off x="5869130" y="6173837"/>
            <a:ext cx="5963479" cy="369332"/>
          </a:xfrm>
          <a:prstGeom prst="rect">
            <a:avLst/>
          </a:prstGeom>
          <a:noFill/>
        </p:spPr>
        <p:txBody>
          <a:bodyPr wrap="square" rtlCol="0">
            <a:spAutoFit/>
          </a:bodyPr>
          <a:lstStyle/>
          <a:p>
            <a:pPr algn="ctr"/>
            <a:r>
              <a:rPr lang="en-US" dirty="0"/>
              <a:t>Truth tables are encoded in computers as logic gates</a:t>
            </a:r>
          </a:p>
        </p:txBody>
      </p:sp>
    </p:spTree>
    <p:extLst>
      <p:ext uri="{BB962C8B-B14F-4D97-AF65-F5344CB8AC3E}">
        <p14:creationId xmlns:p14="http://schemas.microsoft.com/office/powerpoint/2010/main" val="322805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5881-BF43-DD4D-A839-F4919016AAF4}"/>
              </a:ext>
            </a:extLst>
          </p:cNvPr>
          <p:cNvSpPr>
            <a:spLocks noGrp="1"/>
          </p:cNvSpPr>
          <p:nvPr>
            <p:ph type="title"/>
          </p:nvPr>
        </p:nvSpPr>
        <p:spPr/>
        <p:txBody>
          <a:bodyPr/>
          <a:lstStyle/>
          <a:p>
            <a:r>
              <a:rPr lang="en-US" dirty="0"/>
              <a:t>A Biological Neuron</a:t>
            </a:r>
          </a:p>
        </p:txBody>
      </p:sp>
      <p:sp>
        <p:nvSpPr>
          <p:cNvPr id="7" name="Content Placeholder 6">
            <a:extLst>
              <a:ext uri="{FF2B5EF4-FFF2-40B4-BE49-F238E27FC236}">
                <a16:creationId xmlns:a16="http://schemas.microsoft.com/office/drawing/2014/main" id="{4CA4ABD2-B907-A946-8B0F-2CB0C661A824}"/>
              </a:ext>
            </a:extLst>
          </p:cNvPr>
          <p:cNvSpPr>
            <a:spLocks noGrp="1"/>
          </p:cNvSpPr>
          <p:nvPr>
            <p:ph sz="half" idx="1"/>
          </p:nvPr>
        </p:nvSpPr>
        <p:spPr/>
        <p:txBody>
          <a:bodyPr>
            <a:normAutofit fontScale="92500" lnSpcReduction="10000"/>
          </a:bodyPr>
          <a:lstStyle/>
          <a:p>
            <a:r>
              <a:rPr lang="en-US" sz="2000" dirty="0"/>
              <a:t>The way an actual neuron works involves the accumulation of electric charge, which when exceeding a particular value causes the pre-synaptic neuron to discharge across the axon and stimulate the post-synaptic neuron.</a:t>
            </a:r>
          </a:p>
          <a:p>
            <a:r>
              <a:rPr lang="en-US" sz="2000" dirty="0"/>
              <a:t>Humans have billions of neurons (10</a:t>
            </a:r>
            <a:r>
              <a:rPr lang="en-US" sz="2000" baseline="30000" dirty="0"/>
              <a:t>10</a:t>
            </a:r>
            <a:r>
              <a:rPr lang="en-US" sz="2000" dirty="0"/>
              <a:t> to 10</a:t>
            </a:r>
            <a:r>
              <a:rPr lang="en-US" sz="2000" baseline="30000" dirty="0"/>
              <a:t>11</a:t>
            </a:r>
            <a:r>
              <a:rPr lang="en-US" sz="2000" dirty="0"/>
              <a:t>) which are interconnected and can produce incredibly complex firing patterns. </a:t>
            </a:r>
          </a:p>
          <a:p>
            <a:r>
              <a:rPr lang="en-US" sz="2000" dirty="0"/>
              <a:t>A typical neuron is connected to 10,000 others by means of synaptic junctions</a:t>
            </a:r>
          </a:p>
          <a:p>
            <a:r>
              <a:rPr lang="en-US" sz="2000" dirty="0"/>
              <a:t>The capabilities of the human brain are incredible compared to what we can do even with state-of-the-art neural networks. </a:t>
            </a:r>
          </a:p>
          <a:p>
            <a:r>
              <a:rPr lang="en-US" sz="2000" dirty="0"/>
              <a:t>We will likely not see neural networks mimicking the function of the human brain anytime soon.</a:t>
            </a:r>
          </a:p>
          <a:p>
            <a:endParaRPr lang="en-US" sz="2000" dirty="0"/>
          </a:p>
        </p:txBody>
      </p:sp>
      <p:pic>
        <p:nvPicPr>
          <p:cNvPr id="10" name="Content Placeholder 9">
            <a:extLst>
              <a:ext uri="{FF2B5EF4-FFF2-40B4-BE49-F238E27FC236}">
                <a16:creationId xmlns:a16="http://schemas.microsoft.com/office/drawing/2014/main" id="{68457304-3781-7B45-9BCB-73C0E4BF6C6D}"/>
              </a:ext>
            </a:extLst>
          </p:cNvPr>
          <p:cNvPicPr>
            <a:picLocks noGrp="1" noChangeAspect="1"/>
          </p:cNvPicPr>
          <p:nvPr>
            <p:ph sz="half" idx="2"/>
          </p:nvPr>
        </p:nvPicPr>
        <p:blipFill>
          <a:blip r:embed="rId2"/>
          <a:stretch>
            <a:fillRect/>
          </a:stretch>
        </p:blipFill>
        <p:spPr>
          <a:xfrm>
            <a:off x="6172200" y="2251900"/>
            <a:ext cx="5181600" cy="2785110"/>
          </a:xfrm>
        </p:spPr>
      </p:pic>
      <p:sp>
        <p:nvSpPr>
          <p:cNvPr id="5" name="TextBox 4">
            <a:extLst>
              <a:ext uri="{FF2B5EF4-FFF2-40B4-BE49-F238E27FC236}">
                <a16:creationId xmlns:a16="http://schemas.microsoft.com/office/drawing/2014/main" id="{8F4CBF31-2672-B846-8C67-19B272AE78CC}"/>
              </a:ext>
            </a:extLst>
          </p:cNvPr>
          <p:cNvSpPr txBox="1"/>
          <p:nvPr/>
        </p:nvSpPr>
        <p:spPr>
          <a:xfrm>
            <a:off x="9692268" y="2370912"/>
            <a:ext cx="1661532" cy="353943"/>
          </a:xfrm>
          <a:prstGeom prst="rect">
            <a:avLst/>
          </a:prstGeom>
          <a:solidFill>
            <a:schemeClr val="bg1"/>
          </a:solidFill>
        </p:spPr>
        <p:txBody>
          <a:bodyPr wrap="square" rtlCol="0">
            <a:spAutoFit/>
          </a:bodyPr>
          <a:lstStyle/>
          <a:p>
            <a:pPr algn="ctr"/>
            <a:r>
              <a:rPr lang="en-US" sz="1600" dirty="0"/>
              <a:t>Axon </a:t>
            </a:r>
            <a:r>
              <a:rPr lang="en-US" sz="1700" dirty="0"/>
              <a:t>Terminal</a:t>
            </a:r>
          </a:p>
        </p:txBody>
      </p:sp>
      <p:cxnSp>
        <p:nvCxnSpPr>
          <p:cNvPr id="12" name="Straight Arrow Connector 11">
            <a:extLst>
              <a:ext uri="{FF2B5EF4-FFF2-40B4-BE49-F238E27FC236}">
                <a16:creationId xmlns:a16="http://schemas.microsoft.com/office/drawing/2014/main" id="{D1DAEC0E-13B0-A049-9386-EE9EB5D38CAE}"/>
              </a:ext>
            </a:extLst>
          </p:cNvPr>
          <p:cNvCxnSpPr/>
          <p:nvPr/>
        </p:nvCxnSpPr>
        <p:spPr>
          <a:xfrm>
            <a:off x="7270595" y="5564459"/>
            <a:ext cx="31223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E8EE8F-B612-A349-9E8F-3DA63030F4E8}"/>
              </a:ext>
            </a:extLst>
          </p:cNvPr>
          <p:cNvSpPr txBox="1"/>
          <p:nvPr/>
        </p:nvSpPr>
        <p:spPr>
          <a:xfrm>
            <a:off x="7504771" y="5597914"/>
            <a:ext cx="2653990" cy="369332"/>
          </a:xfrm>
          <a:prstGeom prst="rect">
            <a:avLst/>
          </a:prstGeom>
          <a:noFill/>
        </p:spPr>
        <p:txBody>
          <a:bodyPr wrap="square" rtlCol="0">
            <a:spAutoFit/>
          </a:bodyPr>
          <a:lstStyle/>
          <a:p>
            <a:pPr algn="ctr"/>
            <a:r>
              <a:rPr lang="en-US" dirty="0"/>
              <a:t>Current Flow</a:t>
            </a:r>
          </a:p>
        </p:txBody>
      </p:sp>
    </p:spTree>
    <p:extLst>
      <p:ext uri="{BB962C8B-B14F-4D97-AF65-F5344CB8AC3E}">
        <p14:creationId xmlns:p14="http://schemas.microsoft.com/office/powerpoint/2010/main" val="246656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BD8C-A36F-B54C-B7FD-9171FE1FAA8B}"/>
              </a:ext>
            </a:extLst>
          </p:cNvPr>
          <p:cNvSpPr>
            <a:spLocks noGrp="1"/>
          </p:cNvSpPr>
          <p:nvPr>
            <p:ph type="title"/>
          </p:nvPr>
        </p:nvSpPr>
        <p:spPr>
          <a:xfrm>
            <a:off x="838199" y="365125"/>
            <a:ext cx="6217693" cy="1325563"/>
          </a:xfrm>
        </p:spPr>
        <p:txBody>
          <a:bodyPr>
            <a:normAutofit fontScale="90000"/>
          </a:bodyPr>
          <a:lstStyle/>
          <a:p>
            <a:r>
              <a:rPr lang="en-US" dirty="0"/>
              <a:t>Truth Table Example of Backpropagation</a:t>
            </a:r>
            <a:br>
              <a:rPr lang="en-US" dirty="0"/>
            </a:br>
            <a:r>
              <a:rPr lang="en-US" sz="2000" dirty="0"/>
              <a:t>https://</a:t>
            </a:r>
            <a:r>
              <a:rPr lang="en-US" sz="2000" dirty="0" err="1"/>
              <a:t>users.math.yale.edu</a:t>
            </a:r>
            <a:r>
              <a:rPr lang="en-US" sz="2000" dirty="0"/>
              <a:t>/</a:t>
            </a:r>
            <a:r>
              <a:rPr lang="en-US" sz="2000" dirty="0" err="1"/>
              <a:t>public_html</a:t>
            </a:r>
            <a:r>
              <a:rPr lang="en-US" sz="2000" dirty="0"/>
              <a:t>/People/frame/Fractals/</a:t>
            </a:r>
          </a:p>
        </p:txBody>
      </p:sp>
      <p:sp>
        <p:nvSpPr>
          <p:cNvPr id="3" name="Content Placeholder 2">
            <a:extLst>
              <a:ext uri="{FF2B5EF4-FFF2-40B4-BE49-F238E27FC236}">
                <a16:creationId xmlns:a16="http://schemas.microsoft.com/office/drawing/2014/main" id="{93AC6548-EA02-7A4F-A1C7-72D16649E465}"/>
              </a:ext>
            </a:extLst>
          </p:cNvPr>
          <p:cNvSpPr>
            <a:spLocks noGrp="1"/>
          </p:cNvSpPr>
          <p:nvPr>
            <p:ph sz="half" idx="1"/>
          </p:nvPr>
        </p:nvSpPr>
        <p:spPr>
          <a:xfrm>
            <a:off x="402611" y="1825625"/>
            <a:ext cx="5617189" cy="4351338"/>
          </a:xfrm>
        </p:spPr>
        <p:txBody>
          <a:bodyPr>
            <a:normAutofit/>
          </a:bodyPr>
          <a:lstStyle/>
          <a:p>
            <a:pPr>
              <a:spcBef>
                <a:spcPts val="0"/>
              </a:spcBef>
              <a:spcAft>
                <a:spcPts val="600"/>
              </a:spcAft>
            </a:pPr>
            <a:r>
              <a:rPr lang="en-US" sz="2400" dirty="0"/>
              <a:t>Consider an OR statement (OR gate)</a:t>
            </a:r>
          </a:p>
          <a:p>
            <a:pPr marL="0" indent="0" algn="ctr">
              <a:spcBef>
                <a:spcPts val="600"/>
              </a:spcBef>
              <a:spcAft>
                <a:spcPts val="1200"/>
              </a:spcAft>
              <a:buNone/>
            </a:pPr>
            <a:r>
              <a:rPr lang="en-US" sz="2400" dirty="0"/>
              <a:t>If x</a:t>
            </a:r>
            <a:r>
              <a:rPr lang="en-US" sz="2400" baseline="-25000" dirty="0"/>
              <a:t>1</a:t>
            </a:r>
            <a:r>
              <a:rPr lang="en-US" sz="2400" dirty="0"/>
              <a:t> OR x</a:t>
            </a:r>
            <a:r>
              <a:rPr lang="en-US" sz="2400" baseline="-25000" dirty="0"/>
              <a:t>2</a:t>
            </a:r>
            <a:r>
              <a:rPr lang="en-US" sz="2400" dirty="0"/>
              <a:t> = 1, then z</a:t>
            </a:r>
            <a:r>
              <a:rPr lang="en-US" sz="2400" baseline="-25000" dirty="0"/>
              <a:t>1</a:t>
            </a:r>
            <a:r>
              <a:rPr lang="en-US" sz="2400" dirty="0"/>
              <a:t> = 1</a:t>
            </a:r>
            <a:endParaRPr lang="en-US" dirty="0"/>
          </a:p>
          <a:p>
            <a:pPr marL="355600" lvl="1" indent="-342900">
              <a:spcBef>
                <a:spcPts val="0"/>
              </a:spcBef>
              <a:spcAft>
                <a:spcPts val="600"/>
              </a:spcAft>
            </a:pPr>
            <a:r>
              <a:rPr lang="en-US" dirty="0"/>
              <a:t>We can set this problem up as a neural network.  </a:t>
            </a:r>
          </a:p>
          <a:p>
            <a:pPr marL="355600" lvl="1" indent="-342900">
              <a:spcBef>
                <a:spcPts val="0"/>
              </a:spcBef>
              <a:spcAft>
                <a:spcPts val="600"/>
              </a:spcAft>
            </a:pPr>
            <a:r>
              <a:rPr lang="en-US" dirty="0"/>
              <a:t>Initial (random) weights are as shown in the figure at right</a:t>
            </a:r>
          </a:p>
          <a:p>
            <a:pPr marL="12700" lvl="1" indent="0">
              <a:spcBef>
                <a:spcPts val="0"/>
              </a:spcBef>
              <a:spcAft>
                <a:spcPts val="600"/>
              </a:spcAft>
              <a:buNone/>
            </a:pPr>
            <a:endParaRPr lang="en-US" dirty="0"/>
          </a:p>
          <a:p>
            <a:pPr marL="12700" lvl="1" indent="0">
              <a:spcBef>
                <a:spcPts val="0"/>
              </a:spcBef>
              <a:spcAft>
                <a:spcPts val="600"/>
              </a:spcAft>
              <a:buNone/>
            </a:pPr>
            <a:endParaRPr lang="en-US" dirty="0"/>
          </a:p>
          <a:p>
            <a:pPr marL="12700" lvl="1" indent="0">
              <a:spcBef>
                <a:spcPts val="0"/>
              </a:spcBef>
              <a:spcAft>
                <a:spcPts val="600"/>
              </a:spcAft>
              <a:buNone/>
            </a:pPr>
            <a:endParaRPr lang="en-US" dirty="0"/>
          </a:p>
          <a:p>
            <a:pPr marL="12700" lvl="1" indent="0">
              <a:spcBef>
                <a:spcPts val="0"/>
              </a:spcBef>
              <a:spcAft>
                <a:spcPts val="600"/>
              </a:spcAft>
              <a:buNone/>
            </a:pPr>
            <a:endParaRPr lang="en-US" dirty="0"/>
          </a:p>
        </p:txBody>
      </p:sp>
      <p:pic>
        <p:nvPicPr>
          <p:cNvPr id="6" name="Content Placeholder 5">
            <a:extLst>
              <a:ext uri="{FF2B5EF4-FFF2-40B4-BE49-F238E27FC236}">
                <a16:creationId xmlns:a16="http://schemas.microsoft.com/office/drawing/2014/main" id="{A2936828-F925-4B4B-B166-C98F86E37BD3}"/>
              </a:ext>
            </a:extLst>
          </p:cNvPr>
          <p:cNvPicPr>
            <a:picLocks noGrp="1" noChangeAspect="1"/>
          </p:cNvPicPr>
          <p:nvPr>
            <p:ph sz="half" idx="2"/>
          </p:nvPr>
        </p:nvPicPr>
        <p:blipFill>
          <a:blip r:embed="rId2"/>
          <a:stretch>
            <a:fillRect/>
          </a:stretch>
        </p:blipFill>
        <p:spPr>
          <a:xfrm>
            <a:off x="7249331" y="365125"/>
            <a:ext cx="3873500" cy="1727200"/>
          </a:xfrm>
        </p:spPr>
      </p:pic>
      <p:graphicFrame>
        <p:nvGraphicFramePr>
          <p:cNvPr id="7" name="Table 6">
            <a:extLst>
              <a:ext uri="{FF2B5EF4-FFF2-40B4-BE49-F238E27FC236}">
                <a16:creationId xmlns:a16="http://schemas.microsoft.com/office/drawing/2014/main" id="{4021B57C-6154-CA45-8F9A-E319E225D290}"/>
              </a:ext>
            </a:extLst>
          </p:cNvPr>
          <p:cNvGraphicFramePr>
            <a:graphicFrameLocks noGrp="1"/>
          </p:cNvGraphicFramePr>
          <p:nvPr>
            <p:extLst>
              <p:ext uri="{D42A27DB-BD31-4B8C-83A1-F6EECF244321}">
                <p14:modId xmlns:p14="http://schemas.microsoft.com/office/powerpoint/2010/main" val="3338423167"/>
              </p:ext>
            </p:extLst>
          </p:nvPr>
        </p:nvGraphicFramePr>
        <p:xfrm>
          <a:off x="402611" y="4300110"/>
          <a:ext cx="6019801" cy="2468880"/>
        </p:xfrm>
        <a:graphic>
          <a:graphicData uri="http://schemas.openxmlformats.org/drawingml/2006/table">
            <a:tbl>
              <a:tblPr/>
              <a:tblGrid>
                <a:gridCol w="6019801">
                  <a:extLst>
                    <a:ext uri="{9D8B030D-6E8A-4147-A177-3AD203B41FA5}">
                      <a16:colId xmlns:a16="http://schemas.microsoft.com/office/drawing/2014/main" val="1883841350"/>
                    </a:ext>
                  </a:extLst>
                </a:gridCol>
              </a:tblGrid>
              <a:tr h="0">
                <a:tc>
                  <a:txBody>
                    <a:bodyPr/>
                    <a:lstStyle/>
                    <a:p>
                      <a:r>
                        <a:rPr lang="en-US" sz="2400" dirty="0">
                          <a:solidFill>
                            <a:srgbClr val="2014FF"/>
                          </a:solidFill>
                        </a:rPr>
                        <a:t>For y</a:t>
                      </a:r>
                      <a:r>
                        <a:rPr lang="en-US" sz="2400" baseline="-25000" dirty="0">
                          <a:solidFill>
                            <a:srgbClr val="2014FF"/>
                          </a:solidFill>
                        </a:rPr>
                        <a:t>1</a:t>
                      </a:r>
                      <a:r>
                        <a:rPr lang="en-US" sz="2400" dirty="0">
                          <a:solidFill>
                            <a:srgbClr val="2014FF"/>
                          </a:solidFill>
                        </a:rPr>
                        <a:t> the input is:    2.5*X</a:t>
                      </a:r>
                      <a:r>
                        <a:rPr lang="en-US" sz="2400" baseline="-25000" dirty="0">
                          <a:solidFill>
                            <a:srgbClr val="2014FF"/>
                          </a:solidFill>
                        </a:rPr>
                        <a:t>1</a:t>
                      </a:r>
                      <a:r>
                        <a:rPr lang="en-US" sz="2400" dirty="0">
                          <a:solidFill>
                            <a:srgbClr val="2014FF"/>
                          </a:solidFill>
                        </a:rPr>
                        <a:t> + 1.2*X</a:t>
                      </a:r>
                      <a:r>
                        <a:rPr lang="en-US" sz="2400" baseline="-25000" dirty="0">
                          <a:solidFill>
                            <a:srgbClr val="2014FF"/>
                          </a:solidFill>
                        </a:rPr>
                        <a:t>2</a:t>
                      </a:r>
                      <a:r>
                        <a:rPr lang="en-US" sz="2400" dirty="0">
                          <a:solidFill>
                            <a:srgbClr val="2014FF"/>
                          </a:solidFill>
                        </a:rPr>
                        <a:t> =</a:t>
                      </a:r>
                    </a:p>
                    <a:p>
                      <a:r>
                        <a:rPr lang="en-US" sz="2400" dirty="0">
                          <a:solidFill>
                            <a:srgbClr val="2014FF"/>
                          </a:solidFill>
                        </a:rPr>
                        <a:t>                                     2.5*0 + 1.2*1 = 1.2</a:t>
                      </a:r>
                    </a:p>
                  </a:txBody>
                  <a:tcPr anchor="ctr">
                    <a:lnL>
                      <a:noFill/>
                    </a:lnL>
                    <a:lnR>
                      <a:noFill/>
                    </a:lnR>
                    <a:lnT>
                      <a:noFill/>
                    </a:lnT>
                    <a:lnB>
                      <a:noFill/>
                    </a:lnB>
                  </a:tcPr>
                </a:tc>
                <a:extLst>
                  <a:ext uri="{0D108BD9-81ED-4DB2-BD59-A6C34878D82A}">
                    <a16:rowId xmlns:a16="http://schemas.microsoft.com/office/drawing/2014/main" val="911495081"/>
                  </a:ext>
                </a:extLst>
              </a:tr>
              <a:tr h="0">
                <a:tc>
                  <a:txBody>
                    <a:bodyPr/>
                    <a:lstStyle/>
                    <a:p>
                      <a:r>
                        <a:rPr lang="en-US" sz="2400" dirty="0">
                          <a:solidFill>
                            <a:srgbClr val="2014FF"/>
                          </a:solidFill>
                        </a:rPr>
                        <a:t>For y</a:t>
                      </a:r>
                      <a:r>
                        <a:rPr lang="en-US" sz="2400" baseline="-25000" dirty="0">
                          <a:solidFill>
                            <a:srgbClr val="2014FF"/>
                          </a:solidFill>
                        </a:rPr>
                        <a:t>2</a:t>
                      </a:r>
                      <a:r>
                        <a:rPr lang="en-US" sz="2400" dirty="0">
                          <a:solidFill>
                            <a:srgbClr val="2014FF"/>
                          </a:solidFill>
                        </a:rPr>
                        <a:t> the input is:   -1.4*X</a:t>
                      </a:r>
                      <a:r>
                        <a:rPr lang="en-US" sz="2400" baseline="-25000" dirty="0">
                          <a:solidFill>
                            <a:srgbClr val="2014FF"/>
                          </a:solidFill>
                        </a:rPr>
                        <a:t>1</a:t>
                      </a:r>
                      <a:r>
                        <a:rPr lang="en-US" sz="2400" dirty="0">
                          <a:solidFill>
                            <a:srgbClr val="2014FF"/>
                          </a:solidFill>
                        </a:rPr>
                        <a:t> + 2.1*X</a:t>
                      </a:r>
                      <a:r>
                        <a:rPr lang="en-US" sz="2400" baseline="-25000" dirty="0">
                          <a:solidFill>
                            <a:srgbClr val="2014FF"/>
                          </a:solidFill>
                        </a:rPr>
                        <a:t>2</a:t>
                      </a:r>
                      <a:r>
                        <a:rPr lang="en-US" sz="2400" dirty="0">
                          <a:solidFill>
                            <a:srgbClr val="2014FF"/>
                          </a:solidFill>
                        </a:rPr>
                        <a:t> =</a:t>
                      </a:r>
                    </a:p>
                    <a:p>
                      <a:r>
                        <a:rPr lang="en-US" sz="2400" dirty="0">
                          <a:solidFill>
                            <a:srgbClr val="2014FF"/>
                          </a:solidFill>
                        </a:rPr>
                        <a:t>                                    -1.4*0 + 2.1*1 = 2.1</a:t>
                      </a:r>
                    </a:p>
                    <a:p>
                      <a:endParaRPr lang="en-US" sz="2400" dirty="0">
                        <a:solidFill>
                          <a:srgbClr val="2014FF"/>
                        </a:solidFill>
                      </a:endParaRPr>
                    </a:p>
                  </a:txBody>
                  <a:tcPr anchor="ctr">
                    <a:lnL>
                      <a:noFill/>
                    </a:lnL>
                    <a:lnR>
                      <a:noFill/>
                    </a:lnR>
                    <a:lnT>
                      <a:noFill/>
                    </a:lnT>
                    <a:lnB>
                      <a:noFill/>
                    </a:lnB>
                  </a:tcPr>
                </a:tc>
                <a:extLst>
                  <a:ext uri="{0D108BD9-81ED-4DB2-BD59-A6C34878D82A}">
                    <a16:rowId xmlns:a16="http://schemas.microsoft.com/office/drawing/2014/main" val="971829751"/>
                  </a:ext>
                </a:extLst>
              </a:tr>
              <a:tr h="0">
                <a:tc>
                  <a:txBody>
                    <a:bodyPr/>
                    <a:lstStyle/>
                    <a:p>
                      <a:endParaRPr lang="en-US" sz="2400" dirty="0">
                        <a:solidFill>
                          <a:srgbClr val="2014FF"/>
                        </a:solidFill>
                      </a:endParaRPr>
                    </a:p>
                  </a:txBody>
                  <a:tcPr anchor="ctr">
                    <a:lnL>
                      <a:noFill/>
                    </a:lnL>
                    <a:lnR>
                      <a:noFill/>
                    </a:lnR>
                    <a:lnT>
                      <a:noFill/>
                    </a:lnT>
                    <a:lnB>
                      <a:noFill/>
                    </a:lnB>
                  </a:tcPr>
                </a:tc>
                <a:extLst>
                  <a:ext uri="{0D108BD9-81ED-4DB2-BD59-A6C34878D82A}">
                    <a16:rowId xmlns:a16="http://schemas.microsoft.com/office/drawing/2014/main" val="4089306040"/>
                  </a:ext>
                </a:extLst>
              </a:tr>
            </a:tbl>
          </a:graphicData>
        </a:graphic>
      </p:graphicFrame>
      <p:sp>
        <p:nvSpPr>
          <p:cNvPr id="8" name="TextBox 7">
            <a:extLst>
              <a:ext uri="{FF2B5EF4-FFF2-40B4-BE49-F238E27FC236}">
                <a16:creationId xmlns:a16="http://schemas.microsoft.com/office/drawing/2014/main" id="{FEC6234A-1C38-D74C-8D88-5914EC811EA7}"/>
              </a:ext>
            </a:extLst>
          </p:cNvPr>
          <p:cNvSpPr txBox="1"/>
          <p:nvPr/>
        </p:nvSpPr>
        <p:spPr>
          <a:xfrm>
            <a:off x="6852314" y="2284174"/>
            <a:ext cx="4667534" cy="246221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Using a threshold function with a threshold value of 0, we see y</a:t>
            </a:r>
            <a:r>
              <a:rPr lang="en-US" sz="2400" baseline="-25000" dirty="0"/>
              <a:t>1</a:t>
            </a:r>
            <a:r>
              <a:rPr lang="en-US" sz="2400" dirty="0"/>
              <a:t> = 1 and y</a:t>
            </a:r>
            <a:r>
              <a:rPr lang="en-US" sz="2400" baseline="-25000" dirty="0"/>
              <a:t>2</a:t>
            </a:r>
            <a:r>
              <a:rPr lang="en-US" sz="2400" dirty="0"/>
              <a:t> = 1. </a:t>
            </a:r>
          </a:p>
          <a:p>
            <a:pPr marL="342900" indent="-342900">
              <a:spcAft>
                <a:spcPts val="600"/>
              </a:spcAft>
              <a:buFont typeface="Arial" panose="020B0604020202020204" pitchFamily="34" charset="0"/>
              <a:buChar char="•"/>
            </a:pPr>
            <a:r>
              <a:rPr lang="en-US" sz="2400" dirty="0"/>
              <a:t>Now the weighted input for the output neuron is:</a:t>
            </a:r>
          </a:p>
          <a:p>
            <a:pPr>
              <a:spcAft>
                <a:spcPts val="600"/>
              </a:spcAft>
            </a:pPr>
            <a:endParaRPr lang="en-US" sz="2400" dirty="0"/>
          </a:p>
        </p:txBody>
      </p:sp>
      <p:sp>
        <p:nvSpPr>
          <p:cNvPr id="9" name="Rectangle 8">
            <a:extLst>
              <a:ext uri="{FF2B5EF4-FFF2-40B4-BE49-F238E27FC236}">
                <a16:creationId xmlns:a16="http://schemas.microsoft.com/office/drawing/2014/main" id="{7279954A-9611-6A4E-BAD5-4821FA116F78}"/>
              </a:ext>
            </a:extLst>
          </p:cNvPr>
          <p:cNvSpPr/>
          <p:nvPr/>
        </p:nvSpPr>
        <p:spPr>
          <a:xfrm>
            <a:off x="6596269" y="4284722"/>
            <a:ext cx="5080237" cy="461665"/>
          </a:xfrm>
          <a:prstGeom prst="rect">
            <a:avLst/>
          </a:prstGeom>
        </p:spPr>
        <p:txBody>
          <a:bodyPr wrap="none">
            <a:spAutoFit/>
          </a:bodyPr>
          <a:lstStyle/>
          <a:p>
            <a:r>
              <a:rPr lang="en-US" sz="2400" dirty="0">
                <a:solidFill>
                  <a:srgbClr val="2014FF"/>
                </a:solidFill>
              </a:rPr>
              <a:t>-1.6*Y</a:t>
            </a:r>
            <a:r>
              <a:rPr lang="en-US" sz="2400" baseline="-25000" dirty="0">
                <a:solidFill>
                  <a:srgbClr val="2014FF"/>
                </a:solidFill>
              </a:rPr>
              <a:t>1</a:t>
            </a:r>
            <a:r>
              <a:rPr lang="en-US" sz="2400" dirty="0">
                <a:solidFill>
                  <a:srgbClr val="2014FF"/>
                </a:solidFill>
              </a:rPr>
              <a:t> + 1.4*Y</a:t>
            </a:r>
            <a:r>
              <a:rPr lang="en-US" sz="2400" baseline="-25000" dirty="0">
                <a:solidFill>
                  <a:srgbClr val="2014FF"/>
                </a:solidFill>
              </a:rPr>
              <a:t>2</a:t>
            </a:r>
            <a:r>
              <a:rPr lang="en-US" sz="2400" dirty="0">
                <a:solidFill>
                  <a:srgbClr val="2014FF"/>
                </a:solidFill>
              </a:rPr>
              <a:t> = -1.6*1 + 1.4*1 =  -0.2</a:t>
            </a:r>
          </a:p>
        </p:txBody>
      </p:sp>
      <p:sp>
        <p:nvSpPr>
          <p:cNvPr id="10" name="TextBox 9">
            <a:extLst>
              <a:ext uri="{FF2B5EF4-FFF2-40B4-BE49-F238E27FC236}">
                <a16:creationId xmlns:a16="http://schemas.microsoft.com/office/drawing/2014/main" id="{B482FFD3-8AA7-DC4D-9C19-695A78ECE2C1}"/>
              </a:ext>
            </a:extLst>
          </p:cNvPr>
          <p:cNvSpPr txBox="1"/>
          <p:nvPr/>
        </p:nvSpPr>
        <p:spPr>
          <a:xfrm>
            <a:off x="7055893" y="4816652"/>
            <a:ext cx="4589156" cy="1200329"/>
          </a:xfrm>
          <a:prstGeom prst="rect">
            <a:avLst/>
          </a:prstGeom>
          <a:noFill/>
        </p:spPr>
        <p:txBody>
          <a:bodyPr wrap="square" rtlCol="0">
            <a:spAutoFit/>
          </a:bodyPr>
          <a:lstStyle/>
          <a:p>
            <a:r>
              <a:rPr lang="en-US" sz="2400" dirty="0"/>
              <a:t>Consequently, upon applying the threshold function, </a:t>
            </a:r>
            <a:r>
              <a:rPr lang="en-US" sz="2400" dirty="0">
                <a:solidFill>
                  <a:srgbClr val="2014FF"/>
                </a:solidFill>
              </a:rPr>
              <a:t>the output value is z</a:t>
            </a:r>
            <a:r>
              <a:rPr lang="en-US" sz="2400" baseline="-25000" dirty="0">
                <a:solidFill>
                  <a:srgbClr val="2014FF"/>
                </a:solidFill>
              </a:rPr>
              <a:t>1</a:t>
            </a:r>
            <a:r>
              <a:rPr lang="en-US" sz="2400" dirty="0">
                <a:solidFill>
                  <a:srgbClr val="2014FF"/>
                </a:solidFill>
              </a:rPr>
              <a:t> = 0 when it should be 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AAD6097-EA2C-6F4D-BD68-31FDBCBA3224}"/>
                  </a:ext>
                </a:extLst>
              </p:cNvPr>
              <p:cNvSpPr txBox="1"/>
              <p:nvPr/>
            </p:nvSpPr>
            <p:spPr>
              <a:xfrm>
                <a:off x="1168117" y="6137979"/>
                <a:ext cx="9356678" cy="461665"/>
              </a:xfrm>
              <a:prstGeom prst="rect">
                <a:avLst/>
              </a:prstGeom>
              <a:noFill/>
            </p:spPr>
            <p:txBody>
              <a:bodyPr wrap="square" rtlCol="0">
                <a:spAutoFit/>
              </a:bodyPr>
              <a:lstStyle/>
              <a:p>
                <a:pPr algn="ctr"/>
                <a:r>
                  <a:rPr lang="en-US" sz="2400" dirty="0">
                    <a:solidFill>
                      <a:srgbClr val="FF0000"/>
                    </a:solidFill>
                  </a:rPr>
                  <a:t>Threshold function </a:t>
                </a:r>
                <a14:m>
                  <m:oMath xmlns:m="http://schemas.openxmlformats.org/officeDocument/2006/math">
                    <m:r>
                      <m:rPr>
                        <m:sty m:val="p"/>
                      </m:rPr>
                      <a:rPr lang="el-GR" sz="2400" i="1" smtClean="0">
                        <a:solidFill>
                          <a:srgbClr val="FF0000"/>
                        </a:solidFill>
                        <a:latin typeface="Cambria Math" panose="02040503050406030204" pitchFamily="18" charset="0"/>
                        <a:ea typeface="Cambria Math" panose="02040503050406030204" pitchFamily="18" charset="0"/>
                      </a:rPr>
                      <m:t>Θ</m:t>
                    </m:r>
                    <m:r>
                      <a:rPr lang="en-US" sz="2400" b="0" i="1" smtClean="0">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𝑥</m:t>
                    </m:r>
                    <m:r>
                      <a:rPr lang="en-US" sz="2400" b="0" i="1" smtClean="0">
                        <a:solidFill>
                          <a:srgbClr val="FF0000"/>
                        </a:solidFill>
                        <a:latin typeface="Cambria Math" panose="02040503050406030204" pitchFamily="18" charset="0"/>
                        <a:ea typeface="Cambria Math" panose="02040503050406030204" pitchFamily="18" charset="0"/>
                      </a:rPr>
                      <m:t>)</m:t>
                    </m:r>
                  </m:oMath>
                </a14:m>
                <a:r>
                  <a:rPr lang="en-US" sz="2400" dirty="0">
                    <a:solidFill>
                      <a:srgbClr val="FF0000"/>
                    </a:solidFill>
                  </a:rPr>
                  <a:t>:      If x &lt; 0, </a:t>
                </a:r>
                <a14:m>
                  <m:oMath xmlns:m="http://schemas.openxmlformats.org/officeDocument/2006/math">
                    <m:r>
                      <m:rPr>
                        <m:sty m:val="p"/>
                      </m:rPr>
                      <a:rPr lang="el-GR" sz="2400" i="1">
                        <a:solidFill>
                          <a:srgbClr val="FF0000"/>
                        </a:solidFill>
                        <a:latin typeface="Cambria Math" panose="02040503050406030204" pitchFamily="18" charset="0"/>
                        <a:ea typeface="Cambria Math" panose="02040503050406030204" pitchFamily="18" charset="0"/>
                      </a:rPr>
                      <m:t>Θ</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𝑥</m:t>
                        </m:r>
                      </m:e>
                    </m:d>
                    <m:r>
                      <a:rPr lang="en-US" sz="2400" b="0" i="1" smtClean="0">
                        <a:solidFill>
                          <a:srgbClr val="FF0000"/>
                        </a:solidFill>
                        <a:latin typeface="Cambria Math" panose="02040503050406030204" pitchFamily="18" charset="0"/>
                        <a:ea typeface="Cambria Math" panose="02040503050406030204" pitchFamily="18" charset="0"/>
                      </a:rPr>
                      <m:t>=0</m:t>
                    </m:r>
                  </m:oMath>
                </a14:m>
                <a:r>
                  <a:rPr lang="en-US" sz="2400" dirty="0">
                    <a:solidFill>
                      <a:srgbClr val="FF0000"/>
                    </a:solidFill>
                  </a:rPr>
                  <a:t>.      If x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rPr>
                      <m:t>≥</m:t>
                    </m:r>
                    <m:r>
                      <a:rPr lang="en-US" sz="2400" b="0" i="0" smtClean="0">
                        <a:solidFill>
                          <a:srgbClr val="FF0000"/>
                        </a:solidFill>
                        <a:latin typeface="Cambria Math" panose="02040503050406030204" pitchFamily="18" charset="0"/>
                        <a:ea typeface="Cambria Math" panose="02040503050406030204" pitchFamily="18" charset="0"/>
                      </a:rPr>
                      <m:t>0</m:t>
                    </m:r>
                  </m:oMath>
                </a14:m>
                <a:r>
                  <a:rPr lang="en-US" sz="2400" dirty="0">
                    <a:solidFill>
                      <a:srgbClr val="FF0000"/>
                    </a:solidFill>
                  </a:rPr>
                  <a:t>, </a:t>
                </a:r>
                <a14:m>
                  <m:oMath xmlns:m="http://schemas.openxmlformats.org/officeDocument/2006/math">
                    <m:r>
                      <a:rPr lang="en-US" sz="2400" b="0" i="0" smtClean="0">
                        <a:solidFill>
                          <a:srgbClr val="FF0000"/>
                        </a:solidFill>
                        <a:latin typeface="Cambria Math" panose="02040503050406030204" pitchFamily="18" charset="0"/>
                        <a:ea typeface="Cambria Math" panose="02040503050406030204" pitchFamily="18" charset="0"/>
                      </a:rPr>
                      <m:t> </m:t>
                    </m:r>
                    <m:r>
                      <m:rPr>
                        <m:sty m:val="p"/>
                      </m:rPr>
                      <a:rPr lang="el-GR" sz="2400" i="1">
                        <a:solidFill>
                          <a:srgbClr val="FF0000"/>
                        </a:solidFill>
                        <a:latin typeface="Cambria Math" panose="02040503050406030204" pitchFamily="18" charset="0"/>
                        <a:ea typeface="Cambria Math" panose="02040503050406030204" pitchFamily="18" charset="0"/>
                      </a:rPr>
                      <m:t>Θ</m:t>
                    </m:r>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𝑥</m:t>
                        </m:r>
                      </m:e>
                    </m:d>
                    <m:r>
                      <a:rPr lang="en-US" sz="2400" i="1">
                        <a:solidFill>
                          <a:srgbClr val="FF0000"/>
                        </a:solidFill>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1</m:t>
                    </m:r>
                  </m:oMath>
                </a14:m>
                <a:r>
                  <a:rPr lang="en-US" sz="2400" dirty="0">
                    <a:solidFill>
                      <a:srgbClr val="FF0000"/>
                    </a:solidFill>
                  </a:rPr>
                  <a:t>. </a:t>
                </a:r>
              </a:p>
            </p:txBody>
          </p:sp>
        </mc:Choice>
        <mc:Fallback xmlns="">
          <p:sp>
            <p:nvSpPr>
              <p:cNvPr id="11" name="TextBox 10">
                <a:extLst>
                  <a:ext uri="{FF2B5EF4-FFF2-40B4-BE49-F238E27FC236}">
                    <a16:creationId xmlns:a16="http://schemas.microsoft.com/office/drawing/2014/main" id="{4AAD6097-EA2C-6F4D-BD68-31FDBCBA3224}"/>
                  </a:ext>
                </a:extLst>
              </p:cNvPr>
              <p:cNvSpPr txBox="1">
                <a:spLocks noRot="1" noChangeAspect="1" noMove="1" noResize="1" noEditPoints="1" noAdjustHandles="1" noChangeArrowheads="1" noChangeShapeType="1" noTextEdit="1"/>
              </p:cNvSpPr>
              <p:nvPr/>
            </p:nvSpPr>
            <p:spPr>
              <a:xfrm>
                <a:off x="1168117" y="6137979"/>
                <a:ext cx="9356678" cy="461665"/>
              </a:xfrm>
              <a:prstGeom prst="rect">
                <a:avLst/>
              </a:prstGeom>
              <a:blipFill>
                <a:blip r:embed="rId3"/>
                <a:stretch>
                  <a:fillRect t="-5263" b="-26316"/>
                </a:stretch>
              </a:blipFill>
            </p:spPr>
            <p:txBody>
              <a:bodyPr/>
              <a:lstStyle/>
              <a:p>
                <a:r>
                  <a:rPr lang="en-US">
                    <a:noFill/>
                  </a:rPr>
                  <a:t> </a:t>
                </a:r>
              </a:p>
            </p:txBody>
          </p:sp>
        </mc:Fallback>
      </mc:AlternateContent>
    </p:spTree>
    <p:extLst>
      <p:ext uri="{BB962C8B-B14F-4D97-AF65-F5344CB8AC3E}">
        <p14:creationId xmlns:p14="http://schemas.microsoft.com/office/powerpoint/2010/main" val="73105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F39F32-6EF9-9C46-9C94-C007EA93EE8A}"/>
              </a:ext>
            </a:extLst>
          </p:cNvPr>
          <p:cNvSpPr>
            <a:spLocks noGrp="1"/>
          </p:cNvSpPr>
          <p:nvPr>
            <p:ph type="title"/>
          </p:nvPr>
        </p:nvSpPr>
        <p:spPr/>
        <p:txBody>
          <a:bodyPr/>
          <a:lstStyle/>
          <a:p>
            <a:r>
              <a:rPr lang="en-US" dirty="0"/>
              <a:t>Training the Neural Net for the OR Gate</a:t>
            </a:r>
          </a:p>
        </p:txBody>
      </p:sp>
      <p:sp>
        <p:nvSpPr>
          <p:cNvPr id="9" name="Content Placeholder 8">
            <a:extLst>
              <a:ext uri="{FF2B5EF4-FFF2-40B4-BE49-F238E27FC236}">
                <a16:creationId xmlns:a16="http://schemas.microsoft.com/office/drawing/2014/main" id="{55CEFD54-CBFC-A943-B806-C36A4BA985FB}"/>
              </a:ext>
            </a:extLst>
          </p:cNvPr>
          <p:cNvSpPr>
            <a:spLocks noGrp="1"/>
          </p:cNvSpPr>
          <p:nvPr>
            <p:ph sz="half" idx="1"/>
          </p:nvPr>
        </p:nvSpPr>
        <p:spPr/>
        <p:txBody>
          <a:bodyPr>
            <a:normAutofit fontScale="92500" lnSpcReduction="10000"/>
          </a:bodyPr>
          <a:lstStyle/>
          <a:p>
            <a:pPr>
              <a:spcBef>
                <a:spcPts val="1200"/>
              </a:spcBef>
            </a:pPr>
            <a:r>
              <a:rPr lang="en-US" dirty="0"/>
              <a:t>For example, suppose the training set for the net pictured above contains the input-output pair:</a:t>
            </a:r>
          </a:p>
          <a:p>
            <a:pPr marL="1828800" lvl="4" indent="0">
              <a:spcBef>
                <a:spcPts val="1200"/>
              </a:spcBef>
              <a:buNone/>
            </a:pPr>
            <a:r>
              <a:rPr lang="en-US" sz="2800" dirty="0"/>
              <a:t>x</a:t>
            </a:r>
            <a:r>
              <a:rPr lang="en-US" sz="2800" baseline="-25000" dirty="0"/>
              <a:t>1</a:t>
            </a:r>
            <a:r>
              <a:rPr lang="en-US" sz="2800" dirty="0"/>
              <a:t> = 0</a:t>
            </a:r>
          </a:p>
          <a:p>
            <a:pPr marL="1828800" lvl="4" indent="0">
              <a:spcBef>
                <a:spcPts val="1200"/>
              </a:spcBef>
              <a:buNone/>
            </a:pPr>
            <a:r>
              <a:rPr lang="en-US" sz="2800" dirty="0"/>
              <a:t>x</a:t>
            </a:r>
            <a:r>
              <a:rPr lang="en-US" sz="2800" baseline="-25000" dirty="0"/>
              <a:t>2</a:t>
            </a:r>
            <a:r>
              <a:rPr lang="en-US" sz="2800" dirty="0"/>
              <a:t> = 1</a:t>
            </a:r>
          </a:p>
          <a:p>
            <a:pPr marL="0" indent="0" algn="ctr">
              <a:spcBef>
                <a:spcPts val="1200"/>
              </a:spcBef>
              <a:buNone/>
            </a:pPr>
            <a:r>
              <a:rPr lang="en-US" dirty="0"/>
              <a:t>The net pictured at right is not trained for this input-output pair.</a:t>
            </a:r>
          </a:p>
          <a:p>
            <a:pPr>
              <a:spcBef>
                <a:spcPts val="1200"/>
              </a:spcBef>
            </a:pPr>
            <a:r>
              <a:rPr lang="en-US" dirty="0">
                <a:solidFill>
                  <a:srgbClr val="2014FF"/>
                </a:solidFill>
              </a:rPr>
              <a:t>As we showed in the previous slide, the output error is</a:t>
            </a:r>
            <a:r>
              <a:rPr lang="en-US" dirty="0"/>
              <a:t>:</a:t>
            </a:r>
          </a:p>
          <a:p>
            <a:pPr marL="0" indent="0" algn="ctr">
              <a:spcBef>
                <a:spcPts val="1200"/>
              </a:spcBef>
              <a:buNone/>
            </a:pPr>
            <a:r>
              <a:rPr lang="en-US" dirty="0">
                <a:solidFill>
                  <a:srgbClr val="2014FF"/>
                </a:solidFill>
              </a:rPr>
              <a:t>e</a:t>
            </a:r>
            <a:r>
              <a:rPr lang="en-US" baseline="-25000" dirty="0">
                <a:solidFill>
                  <a:srgbClr val="2014FF"/>
                </a:solidFill>
              </a:rPr>
              <a:t>z1</a:t>
            </a:r>
            <a:r>
              <a:rPr lang="en-US" dirty="0">
                <a:solidFill>
                  <a:srgbClr val="2014FF"/>
                </a:solidFill>
              </a:rPr>
              <a:t> = 1 - 0 = 1</a:t>
            </a:r>
          </a:p>
        </p:txBody>
      </p:sp>
      <p:pic>
        <p:nvPicPr>
          <p:cNvPr id="10" name="Content Placeholder 5">
            <a:extLst>
              <a:ext uri="{FF2B5EF4-FFF2-40B4-BE49-F238E27FC236}">
                <a16:creationId xmlns:a16="http://schemas.microsoft.com/office/drawing/2014/main" id="{BBC51BBC-0BA5-0946-9BC3-A50DE4B61E52}"/>
              </a:ext>
            </a:extLst>
          </p:cNvPr>
          <p:cNvPicPr>
            <a:picLocks noGrp="1" noChangeAspect="1"/>
          </p:cNvPicPr>
          <p:nvPr>
            <p:ph sz="half" idx="2"/>
          </p:nvPr>
        </p:nvPicPr>
        <p:blipFill>
          <a:blip r:embed="rId2"/>
          <a:stretch>
            <a:fillRect/>
          </a:stretch>
        </p:blipFill>
        <p:spPr>
          <a:xfrm>
            <a:off x="6894489" y="2043992"/>
            <a:ext cx="3873500" cy="1727200"/>
          </a:xfrm>
        </p:spPr>
      </p:pic>
      <p:sp>
        <p:nvSpPr>
          <p:cNvPr id="11" name="TextBox 10">
            <a:extLst>
              <a:ext uri="{FF2B5EF4-FFF2-40B4-BE49-F238E27FC236}">
                <a16:creationId xmlns:a16="http://schemas.microsoft.com/office/drawing/2014/main" id="{534CB615-4737-D841-A06A-8B0600135339}"/>
              </a:ext>
            </a:extLst>
          </p:cNvPr>
          <p:cNvSpPr txBox="1"/>
          <p:nvPr/>
        </p:nvSpPr>
        <p:spPr>
          <a:xfrm>
            <a:off x="6771612" y="3835021"/>
            <a:ext cx="4788042" cy="2677656"/>
          </a:xfrm>
          <a:prstGeom prst="rect">
            <a:avLst/>
          </a:prstGeom>
          <a:noFill/>
        </p:spPr>
        <p:txBody>
          <a:bodyPr wrap="square" rtlCol="0">
            <a:spAutoFit/>
          </a:bodyPr>
          <a:lstStyle/>
          <a:p>
            <a:r>
              <a:rPr lang="en-US" sz="2400" dirty="0"/>
              <a:t>Nomenclature:</a:t>
            </a:r>
          </a:p>
          <a:p>
            <a:pPr marL="342900" indent="-342900">
              <a:buFont typeface="Arial" panose="020B0604020202020204" pitchFamily="34" charset="0"/>
              <a:buChar char="•"/>
            </a:pPr>
            <a:r>
              <a:rPr lang="en-US" sz="2400" dirty="0"/>
              <a:t>The 4 weights connecting an x</a:t>
            </a:r>
            <a:r>
              <a:rPr lang="en-US" sz="2400" baseline="-25000" dirty="0"/>
              <a:t>i</a:t>
            </a:r>
            <a:r>
              <a:rPr lang="en-US" sz="2400" dirty="0"/>
              <a:t> node and the </a:t>
            </a:r>
            <a:r>
              <a:rPr lang="en-US" sz="2400" dirty="0" err="1"/>
              <a:t>y</a:t>
            </a:r>
            <a:r>
              <a:rPr lang="en-US" sz="2400" baseline="-25000" dirty="0" err="1"/>
              <a:t>j</a:t>
            </a:r>
            <a:r>
              <a:rPr lang="en-US" sz="2400" dirty="0"/>
              <a:t> node are designated by “w”.</a:t>
            </a:r>
          </a:p>
          <a:p>
            <a:pPr marL="342900" indent="-342900">
              <a:buFont typeface="Arial" panose="020B0604020202020204" pitchFamily="34" charset="0"/>
              <a:buChar char="•"/>
            </a:pPr>
            <a:r>
              <a:rPr lang="en-US" sz="2400" dirty="0"/>
              <a:t>The 2 weights connecting a </a:t>
            </a:r>
            <a:r>
              <a:rPr lang="en-US" sz="2400" dirty="0" err="1"/>
              <a:t>y</a:t>
            </a:r>
            <a:r>
              <a:rPr lang="en-US" sz="2400" baseline="-25000" dirty="0" err="1"/>
              <a:t>j</a:t>
            </a:r>
            <a:r>
              <a:rPr lang="en-US" sz="2400" dirty="0"/>
              <a:t> node with output node z is designated by ”v”</a:t>
            </a:r>
          </a:p>
        </p:txBody>
      </p:sp>
      <p:sp>
        <p:nvSpPr>
          <p:cNvPr id="2" name="TextBox 1">
            <a:extLst>
              <a:ext uri="{FF2B5EF4-FFF2-40B4-BE49-F238E27FC236}">
                <a16:creationId xmlns:a16="http://schemas.microsoft.com/office/drawing/2014/main" id="{2098851B-0616-9749-8ED1-4DFE56A8B4FA}"/>
              </a:ext>
            </a:extLst>
          </p:cNvPr>
          <p:cNvSpPr txBox="1"/>
          <p:nvPr/>
        </p:nvSpPr>
        <p:spPr>
          <a:xfrm>
            <a:off x="8884693" y="1321356"/>
            <a:ext cx="1569493" cy="369332"/>
          </a:xfrm>
          <a:prstGeom prst="rect">
            <a:avLst/>
          </a:prstGeom>
          <a:noFill/>
        </p:spPr>
        <p:txBody>
          <a:bodyPr wrap="square" rtlCol="0">
            <a:spAutoFit/>
          </a:bodyPr>
          <a:lstStyle/>
          <a:p>
            <a:pPr algn="ctr"/>
            <a:r>
              <a:rPr lang="en-US" dirty="0">
                <a:solidFill>
                  <a:srgbClr val="2014FF"/>
                </a:solidFill>
              </a:rPr>
              <a:t>“V” weights</a:t>
            </a:r>
          </a:p>
        </p:txBody>
      </p:sp>
      <p:sp>
        <p:nvSpPr>
          <p:cNvPr id="12" name="TextBox 11">
            <a:extLst>
              <a:ext uri="{FF2B5EF4-FFF2-40B4-BE49-F238E27FC236}">
                <a16:creationId xmlns:a16="http://schemas.microsoft.com/office/drawing/2014/main" id="{351E255F-A367-E640-985F-0EB44E574422}"/>
              </a:ext>
            </a:extLst>
          </p:cNvPr>
          <p:cNvSpPr txBox="1"/>
          <p:nvPr/>
        </p:nvSpPr>
        <p:spPr>
          <a:xfrm>
            <a:off x="7043985" y="1321356"/>
            <a:ext cx="1569493" cy="369332"/>
          </a:xfrm>
          <a:prstGeom prst="rect">
            <a:avLst/>
          </a:prstGeom>
          <a:noFill/>
        </p:spPr>
        <p:txBody>
          <a:bodyPr wrap="square" rtlCol="0">
            <a:spAutoFit/>
          </a:bodyPr>
          <a:lstStyle/>
          <a:p>
            <a:pPr algn="ctr"/>
            <a:r>
              <a:rPr lang="en-US" dirty="0">
                <a:solidFill>
                  <a:srgbClr val="2014FF"/>
                </a:solidFill>
              </a:rPr>
              <a:t>“W” weights</a:t>
            </a:r>
          </a:p>
        </p:txBody>
      </p:sp>
      <p:sp>
        <p:nvSpPr>
          <p:cNvPr id="13" name="Down Arrow 12">
            <a:extLst>
              <a:ext uri="{FF2B5EF4-FFF2-40B4-BE49-F238E27FC236}">
                <a16:creationId xmlns:a16="http://schemas.microsoft.com/office/drawing/2014/main" id="{58DD009A-1993-244C-96C9-8918F6250FCE}"/>
              </a:ext>
            </a:extLst>
          </p:cNvPr>
          <p:cNvSpPr/>
          <p:nvPr/>
        </p:nvSpPr>
        <p:spPr>
          <a:xfrm>
            <a:off x="7676174" y="1675561"/>
            <a:ext cx="484632" cy="24955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8B577D26-0DF4-9145-B30F-D7F6EDD3C5E5}"/>
              </a:ext>
            </a:extLst>
          </p:cNvPr>
          <p:cNvSpPr/>
          <p:nvPr/>
        </p:nvSpPr>
        <p:spPr>
          <a:xfrm>
            <a:off x="9452660" y="1677833"/>
            <a:ext cx="484632" cy="24955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72795E-310F-1643-97B3-430F6973A9F0}"/>
              </a:ext>
            </a:extLst>
          </p:cNvPr>
          <p:cNvSpPr txBox="1"/>
          <p:nvPr/>
        </p:nvSpPr>
        <p:spPr>
          <a:xfrm>
            <a:off x="4034666" y="3411098"/>
            <a:ext cx="1569493" cy="523220"/>
          </a:xfrm>
          <a:prstGeom prst="rect">
            <a:avLst/>
          </a:prstGeom>
          <a:noFill/>
        </p:spPr>
        <p:txBody>
          <a:bodyPr wrap="square" rtlCol="0">
            <a:spAutoFit/>
          </a:bodyPr>
          <a:lstStyle/>
          <a:p>
            <a:r>
              <a:rPr lang="en-US" sz="2800" dirty="0"/>
              <a:t>=&gt; Z</a:t>
            </a:r>
            <a:r>
              <a:rPr lang="en-US" sz="2800" baseline="-25000" dirty="0"/>
              <a:t>1</a:t>
            </a:r>
            <a:r>
              <a:rPr lang="en-US" sz="2800" dirty="0"/>
              <a:t> = 1</a:t>
            </a:r>
          </a:p>
        </p:txBody>
      </p:sp>
      <p:sp>
        <p:nvSpPr>
          <p:cNvPr id="15" name="Rounded Rectangle 14">
            <a:extLst>
              <a:ext uri="{FF2B5EF4-FFF2-40B4-BE49-F238E27FC236}">
                <a16:creationId xmlns:a16="http://schemas.microsoft.com/office/drawing/2014/main" id="{39613698-A902-4545-B146-02ADB057B926}"/>
              </a:ext>
            </a:extLst>
          </p:cNvPr>
          <p:cNvSpPr/>
          <p:nvPr/>
        </p:nvSpPr>
        <p:spPr>
          <a:xfrm>
            <a:off x="9216266" y="2088726"/>
            <a:ext cx="721026" cy="1541578"/>
          </a:xfrm>
          <a:prstGeom prst="round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EDF66AD3-8936-584A-8075-02E3D164F52B}"/>
              </a:ext>
            </a:extLst>
          </p:cNvPr>
          <p:cNvSpPr/>
          <p:nvPr/>
        </p:nvSpPr>
        <p:spPr>
          <a:xfrm>
            <a:off x="7478973" y="1952409"/>
            <a:ext cx="791570" cy="1909907"/>
          </a:xfrm>
          <a:prstGeom prst="round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483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2691-3BA8-7843-A446-535AD068284C}"/>
              </a:ext>
            </a:extLst>
          </p:cNvPr>
          <p:cNvSpPr>
            <a:spLocks noGrp="1"/>
          </p:cNvSpPr>
          <p:nvPr>
            <p:ph type="title"/>
          </p:nvPr>
        </p:nvSpPr>
        <p:spPr/>
        <p:txBody>
          <a:bodyPr/>
          <a:lstStyle/>
          <a:p>
            <a:r>
              <a:rPr lang="en-US" dirty="0"/>
              <a:t>Training (continued)</a:t>
            </a:r>
          </a:p>
        </p:txBody>
      </p:sp>
      <p:sp>
        <p:nvSpPr>
          <p:cNvPr id="3" name="Content Placeholder 2">
            <a:extLst>
              <a:ext uri="{FF2B5EF4-FFF2-40B4-BE49-F238E27FC236}">
                <a16:creationId xmlns:a16="http://schemas.microsoft.com/office/drawing/2014/main" id="{6249610F-378C-814F-A8F0-126B21BC601C}"/>
              </a:ext>
            </a:extLst>
          </p:cNvPr>
          <p:cNvSpPr>
            <a:spLocks noGrp="1"/>
          </p:cNvSpPr>
          <p:nvPr>
            <p:ph sz="half" idx="1"/>
          </p:nvPr>
        </p:nvSpPr>
        <p:spPr/>
        <p:txBody>
          <a:bodyPr/>
          <a:lstStyle/>
          <a:p>
            <a:r>
              <a:rPr lang="en-US" dirty="0"/>
              <a:t>The weight between v</a:t>
            </a:r>
            <a:r>
              <a:rPr lang="en-US" baseline="-25000" dirty="0"/>
              <a:t>1,1</a:t>
            </a:r>
            <a:r>
              <a:rPr lang="en-US" dirty="0"/>
              <a:t> gives the error at y</a:t>
            </a:r>
            <a:r>
              <a:rPr lang="en-US" baseline="-25000" dirty="0"/>
              <a:t>1</a:t>
            </a:r>
            <a:r>
              <a:rPr lang="en-US" dirty="0"/>
              <a:t>:</a:t>
            </a:r>
          </a:p>
          <a:p>
            <a:pPr marL="0" indent="0" algn="ctr">
              <a:buNone/>
            </a:pPr>
            <a:r>
              <a:rPr lang="en-US" dirty="0">
                <a:solidFill>
                  <a:srgbClr val="2014FF"/>
                </a:solidFill>
              </a:rPr>
              <a:t>e</a:t>
            </a:r>
            <a:r>
              <a:rPr lang="en-US" baseline="-25000" dirty="0">
                <a:solidFill>
                  <a:srgbClr val="2014FF"/>
                </a:solidFill>
              </a:rPr>
              <a:t>y1</a:t>
            </a:r>
            <a:r>
              <a:rPr lang="en-US" dirty="0">
                <a:solidFill>
                  <a:srgbClr val="2014FF"/>
                </a:solidFill>
              </a:rPr>
              <a:t> = e</a:t>
            </a:r>
            <a:r>
              <a:rPr lang="en-US" baseline="-25000" dirty="0">
                <a:solidFill>
                  <a:srgbClr val="2014FF"/>
                </a:solidFill>
              </a:rPr>
              <a:t>z1</a:t>
            </a:r>
            <a:r>
              <a:rPr lang="en-US" dirty="0">
                <a:solidFill>
                  <a:srgbClr val="2014FF"/>
                </a:solidFill>
              </a:rPr>
              <a:t>*v</a:t>
            </a:r>
            <a:r>
              <a:rPr lang="en-US" baseline="-25000" dirty="0">
                <a:solidFill>
                  <a:srgbClr val="2014FF"/>
                </a:solidFill>
              </a:rPr>
              <a:t>1,1</a:t>
            </a:r>
            <a:r>
              <a:rPr lang="en-US" dirty="0">
                <a:solidFill>
                  <a:srgbClr val="2014FF"/>
                </a:solidFill>
              </a:rPr>
              <a:t> = 1*(-1.6) = -1.6</a:t>
            </a:r>
          </a:p>
          <a:p>
            <a:pPr>
              <a:spcBef>
                <a:spcPts val="1200"/>
              </a:spcBef>
              <a:spcAft>
                <a:spcPts val="600"/>
              </a:spcAft>
            </a:pPr>
            <a:r>
              <a:rPr lang="en-US" dirty="0"/>
              <a:t>Similarly:</a:t>
            </a:r>
          </a:p>
          <a:p>
            <a:pPr marL="0" indent="0" algn="ctr">
              <a:buNone/>
            </a:pPr>
            <a:r>
              <a:rPr lang="en-US" dirty="0">
                <a:solidFill>
                  <a:srgbClr val="2014FF"/>
                </a:solidFill>
              </a:rPr>
              <a:t>e</a:t>
            </a:r>
            <a:r>
              <a:rPr lang="en-US" baseline="-25000" dirty="0">
                <a:solidFill>
                  <a:srgbClr val="2014FF"/>
                </a:solidFill>
              </a:rPr>
              <a:t>y2</a:t>
            </a:r>
            <a:r>
              <a:rPr lang="en-US" dirty="0">
                <a:solidFill>
                  <a:srgbClr val="2014FF"/>
                </a:solidFill>
              </a:rPr>
              <a:t> = e</a:t>
            </a:r>
            <a:r>
              <a:rPr lang="en-US" baseline="-25000" dirty="0">
                <a:solidFill>
                  <a:srgbClr val="2014FF"/>
                </a:solidFill>
              </a:rPr>
              <a:t>z1</a:t>
            </a:r>
            <a:r>
              <a:rPr lang="en-US" dirty="0">
                <a:solidFill>
                  <a:srgbClr val="2014FF"/>
                </a:solidFill>
              </a:rPr>
              <a:t>*v</a:t>
            </a:r>
            <a:r>
              <a:rPr lang="en-US" baseline="-25000" dirty="0">
                <a:solidFill>
                  <a:srgbClr val="2014FF"/>
                </a:solidFill>
              </a:rPr>
              <a:t>2,1</a:t>
            </a:r>
            <a:r>
              <a:rPr lang="en-US" dirty="0">
                <a:solidFill>
                  <a:srgbClr val="2014FF"/>
                </a:solidFill>
              </a:rPr>
              <a:t> = 1*1.4 = 1.4</a:t>
            </a:r>
          </a:p>
          <a:p>
            <a:pPr marL="0" indent="0">
              <a:spcBef>
                <a:spcPts val="1600"/>
              </a:spcBef>
              <a:buNone/>
            </a:pPr>
            <a:r>
              <a:rPr lang="en-US" dirty="0"/>
              <a:t>With these error values, we compute the changes in the weights at right.</a:t>
            </a:r>
          </a:p>
        </p:txBody>
      </p:sp>
      <p:sp>
        <p:nvSpPr>
          <p:cNvPr id="4" name="Content Placeholder 3">
            <a:extLst>
              <a:ext uri="{FF2B5EF4-FFF2-40B4-BE49-F238E27FC236}">
                <a16:creationId xmlns:a16="http://schemas.microsoft.com/office/drawing/2014/main" id="{6D9310FB-1B0B-7C4D-BC90-987C846B095D}"/>
              </a:ext>
            </a:extLst>
          </p:cNvPr>
          <p:cNvSpPr>
            <a:spLocks noGrp="1"/>
          </p:cNvSpPr>
          <p:nvPr>
            <p:ph sz="half" idx="2"/>
          </p:nvPr>
        </p:nvSpPr>
        <p:spPr>
          <a:xfrm>
            <a:off x="6608929" y="365125"/>
            <a:ext cx="4404814" cy="3046815"/>
          </a:xfrm>
        </p:spPr>
        <p:txBody>
          <a:bodyPr>
            <a:normAutofit/>
          </a:bodyPr>
          <a:lstStyle/>
          <a:p>
            <a:pPr marL="0" indent="0" fontAlgn="ctr">
              <a:buNone/>
            </a:pPr>
            <a:r>
              <a:rPr lang="en-US" sz="2400" dirty="0">
                <a:solidFill>
                  <a:srgbClr val="2014FF"/>
                </a:solidFill>
              </a:rPr>
              <a:t>∆v</a:t>
            </a:r>
            <a:r>
              <a:rPr lang="en-US" sz="2400" baseline="-25000" dirty="0">
                <a:solidFill>
                  <a:srgbClr val="2014FF"/>
                </a:solidFill>
              </a:rPr>
              <a:t>1,1</a:t>
            </a:r>
            <a:r>
              <a:rPr lang="en-US" sz="2400" dirty="0">
                <a:solidFill>
                  <a:srgbClr val="2014FF"/>
                </a:solidFill>
              </a:rPr>
              <a:t> = e</a:t>
            </a:r>
            <a:r>
              <a:rPr lang="en-US" sz="2400" baseline="-25000" dirty="0">
                <a:solidFill>
                  <a:srgbClr val="2014FF"/>
                </a:solidFill>
              </a:rPr>
              <a:t>z1</a:t>
            </a:r>
            <a:r>
              <a:rPr lang="en-US" sz="2400" dirty="0">
                <a:solidFill>
                  <a:srgbClr val="2014FF"/>
                </a:solidFill>
              </a:rPr>
              <a:t>*y</a:t>
            </a:r>
            <a:r>
              <a:rPr lang="en-US" sz="2400" baseline="-25000" dirty="0">
                <a:solidFill>
                  <a:srgbClr val="2014FF"/>
                </a:solidFill>
              </a:rPr>
              <a:t>1</a:t>
            </a:r>
            <a:r>
              <a:rPr lang="en-US" sz="2400" dirty="0">
                <a:solidFill>
                  <a:srgbClr val="2014FF"/>
                </a:solidFill>
              </a:rPr>
              <a:t> = 1*1 = 1</a:t>
            </a:r>
          </a:p>
          <a:p>
            <a:pPr marL="0" indent="0" fontAlgn="ctr">
              <a:buNone/>
            </a:pPr>
            <a:r>
              <a:rPr lang="en-US" sz="2400" dirty="0">
                <a:solidFill>
                  <a:srgbClr val="2014FF"/>
                </a:solidFill>
              </a:rPr>
              <a:t>∆v</a:t>
            </a:r>
            <a:r>
              <a:rPr lang="en-US" sz="2400" baseline="-25000" dirty="0">
                <a:solidFill>
                  <a:srgbClr val="2014FF"/>
                </a:solidFill>
              </a:rPr>
              <a:t>2,1</a:t>
            </a:r>
            <a:r>
              <a:rPr lang="en-US" sz="2400" dirty="0">
                <a:solidFill>
                  <a:srgbClr val="2014FF"/>
                </a:solidFill>
              </a:rPr>
              <a:t> = e</a:t>
            </a:r>
            <a:r>
              <a:rPr lang="en-US" sz="2400" baseline="-25000" dirty="0">
                <a:solidFill>
                  <a:srgbClr val="2014FF"/>
                </a:solidFill>
              </a:rPr>
              <a:t>z1</a:t>
            </a:r>
            <a:r>
              <a:rPr lang="en-US" sz="2400" dirty="0">
                <a:solidFill>
                  <a:srgbClr val="2014FF"/>
                </a:solidFill>
              </a:rPr>
              <a:t>*y</a:t>
            </a:r>
            <a:r>
              <a:rPr lang="en-US" sz="2400" baseline="-25000" dirty="0">
                <a:solidFill>
                  <a:srgbClr val="2014FF"/>
                </a:solidFill>
              </a:rPr>
              <a:t>2</a:t>
            </a:r>
            <a:r>
              <a:rPr lang="en-US" sz="2400" dirty="0">
                <a:solidFill>
                  <a:srgbClr val="2014FF"/>
                </a:solidFill>
              </a:rPr>
              <a:t> = 1*1 = 1</a:t>
            </a:r>
          </a:p>
          <a:p>
            <a:pPr marL="0" indent="0" fontAlgn="ctr">
              <a:buNone/>
            </a:pPr>
            <a:r>
              <a:rPr lang="en-US" sz="2400" dirty="0">
                <a:solidFill>
                  <a:srgbClr val="2014FF"/>
                </a:solidFill>
              </a:rPr>
              <a:t>∆w</a:t>
            </a:r>
            <a:r>
              <a:rPr lang="en-US" sz="2400" baseline="-25000" dirty="0">
                <a:solidFill>
                  <a:srgbClr val="2014FF"/>
                </a:solidFill>
              </a:rPr>
              <a:t>1,1</a:t>
            </a:r>
            <a:r>
              <a:rPr lang="en-US" sz="2400" dirty="0">
                <a:solidFill>
                  <a:srgbClr val="2014FF"/>
                </a:solidFill>
              </a:rPr>
              <a:t> = e</a:t>
            </a:r>
            <a:r>
              <a:rPr lang="en-US" sz="2400" baseline="-25000" dirty="0">
                <a:solidFill>
                  <a:srgbClr val="2014FF"/>
                </a:solidFill>
              </a:rPr>
              <a:t>y1</a:t>
            </a:r>
            <a:r>
              <a:rPr lang="en-US" sz="2400" dirty="0">
                <a:solidFill>
                  <a:srgbClr val="2014FF"/>
                </a:solidFill>
              </a:rPr>
              <a:t>*x</a:t>
            </a:r>
            <a:r>
              <a:rPr lang="en-US" sz="2400" baseline="-25000" dirty="0">
                <a:solidFill>
                  <a:srgbClr val="2014FF"/>
                </a:solidFill>
              </a:rPr>
              <a:t>1</a:t>
            </a:r>
            <a:r>
              <a:rPr lang="en-US" sz="2400" dirty="0">
                <a:solidFill>
                  <a:srgbClr val="2014FF"/>
                </a:solidFill>
              </a:rPr>
              <a:t> = -1.6*0 = 0</a:t>
            </a:r>
          </a:p>
          <a:p>
            <a:pPr marL="0" indent="0" fontAlgn="ctr">
              <a:buNone/>
            </a:pPr>
            <a:r>
              <a:rPr lang="en-US" sz="2400" dirty="0">
                <a:solidFill>
                  <a:srgbClr val="2014FF"/>
                </a:solidFill>
              </a:rPr>
              <a:t>∆w</a:t>
            </a:r>
            <a:r>
              <a:rPr lang="en-US" sz="2400" baseline="-25000" dirty="0">
                <a:solidFill>
                  <a:srgbClr val="2014FF"/>
                </a:solidFill>
              </a:rPr>
              <a:t>2,1</a:t>
            </a:r>
            <a:r>
              <a:rPr lang="en-US" sz="2400" dirty="0">
                <a:solidFill>
                  <a:srgbClr val="2014FF"/>
                </a:solidFill>
              </a:rPr>
              <a:t> = e</a:t>
            </a:r>
            <a:r>
              <a:rPr lang="en-US" sz="2400" baseline="-25000" dirty="0">
                <a:solidFill>
                  <a:srgbClr val="2014FF"/>
                </a:solidFill>
              </a:rPr>
              <a:t>y1</a:t>
            </a:r>
            <a:r>
              <a:rPr lang="en-US" sz="2400" dirty="0">
                <a:solidFill>
                  <a:srgbClr val="2014FF"/>
                </a:solidFill>
              </a:rPr>
              <a:t>*x</a:t>
            </a:r>
            <a:r>
              <a:rPr lang="en-US" sz="2400" baseline="-25000" dirty="0">
                <a:solidFill>
                  <a:srgbClr val="2014FF"/>
                </a:solidFill>
              </a:rPr>
              <a:t>2</a:t>
            </a:r>
            <a:r>
              <a:rPr lang="en-US" sz="2400" dirty="0">
                <a:solidFill>
                  <a:srgbClr val="2014FF"/>
                </a:solidFill>
              </a:rPr>
              <a:t> = -1.6*1 = -1.6</a:t>
            </a:r>
          </a:p>
          <a:p>
            <a:pPr marL="0" indent="0" fontAlgn="ctr">
              <a:buNone/>
            </a:pPr>
            <a:r>
              <a:rPr lang="en-US" sz="2400" dirty="0">
                <a:solidFill>
                  <a:srgbClr val="2014FF"/>
                </a:solidFill>
              </a:rPr>
              <a:t>∆w</a:t>
            </a:r>
            <a:r>
              <a:rPr lang="en-US" sz="2400" baseline="-25000" dirty="0">
                <a:solidFill>
                  <a:srgbClr val="2014FF"/>
                </a:solidFill>
              </a:rPr>
              <a:t>1,2</a:t>
            </a:r>
            <a:r>
              <a:rPr lang="en-US" sz="2400" dirty="0">
                <a:solidFill>
                  <a:srgbClr val="2014FF"/>
                </a:solidFill>
              </a:rPr>
              <a:t> = e</a:t>
            </a:r>
            <a:r>
              <a:rPr lang="en-US" sz="2400" baseline="-25000" dirty="0">
                <a:solidFill>
                  <a:srgbClr val="2014FF"/>
                </a:solidFill>
              </a:rPr>
              <a:t>y2</a:t>
            </a:r>
            <a:r>
              <a:rPr lang="en-US" sz="2400" dirty="0">
                <a:solidFill>
                  <a:srgbClr val="2014FF"/>
                </a:solidFill>
              </a:rPr>
              <a:t>*x</a:t>
            </a:r>
            <a:r>
              <a:rPr lang="en-US" sz="2400" baseline="-25000" dirty="0">
                <a:solidFill>
                  <a:srgbClr val="2014FF"/>
                </a:solidFill>
              </a:rPr>
              <a:t>1</a:t>
            </a:r>
            <a:r>
              <a:rPr lang="en-US" sz="2400" dirty="0">
                <a:solidFill>
                  <a:srgbClr val="2014FF"/>
                </a:solidFill>
              </a:rPr>
              <a:t> = 1.4*0 = 0</a:t>
            </a:r>
          </a:p>
          <a:p>
            <a:pPr marL="0" indent="0" fontAlgn="ctr">
              <a:buNone/>
            </a:pPr>
            <a:r>
              <a:rPr lang="en-US" sz="2400" dirty="0">
                <a:solidFill>
                  <a:srgbClr val="2014FF"/>
                </a:solidFill>
              </a:rPr>
              <a:t>∆w</a:t>
            </a:r>
            <a:r>
              <a:rPr lang="en-US" sz="2400" baseline="-25000" dirty="0">
                <a:solidFill>
                  <a:srgbClr val="2014FF"/>
                </a:solidFill>
              </a:rPr>
              <a:t>2,2</a:t>
            </a:r>
            <a:r>
              <a:rPr lang="en-US" sz="2400" dirty="0">
                <a:solidFill>
                  <a:srgbClr val="2014FF"/>
                </a:solidFill>
              </a:rPr>
              <a:t> = e</a:t>
            </a:r>
            <a:r>
              <a:rPr lang="en-US" sz="2400" baseline="-25000" dirty="0">
                <a:solidFill>
                  <a:srgbClr val="2014FF"/>
                </a:solidFill>
              </a:rPr>
              <a:t>y2</a:t>
            </a:r>
            <a:r>
              <a:rPr lang="en-US" sz="2400" dirty="0">
                <a:solidFill>
                  <a:srgbClr val="2014FF"/>
                </a:solidFill>
              </a:rPr>
              <a:t>*x</a:t>
            </a:r>
            <a:r>
              <a:rPr lang="en-US" sz="2400" baseline="-25000" dirty="0">
                <a:solidFill>
                  <a:srgbClr val="2014FF"/>
                </a:solidFill>
              </a:rPr>
              <a:t>1</a:t>
            </a:r>
            <a:r>
              <a:rPr lang="en-US" sz="2400" dirty="0">
                <a:solidFill>
                  <a:srgbClr val="2014FF"/>
                </a:solidFill>
              </a:rPr>
              <a:t> = 1.4*1 = 1.4</a:t>
            </a:r>
          </a:p>
          <a:p>
            <a:pPr marL="0" indent="0">
              <a:buNone/>
            </a:pPr>
            <a:endParaRPr lang="en-US" sz="2400" dirty="0">
              <a:solidFill>
                <a:srgbClr val="2014FF"/>
              </a:solidFill>
            </a:endParaRPr>
          </a:p>
        </p:txBody>
      </p:sp>
      <p:sp>
        <p:nvSpPr>
          <p:cNvPr id="5" name="TextBox 4">
            <a:extLst>
              <a:ext uri="{FF2B5EF4-FFF2-40B4-BE49-F238E27FC236}">
                <a16:creationId xmlns:a16="http://schemas.microsoft.com/office/drawing/2014/main" id="{22CB2924-661E-2C4A-8A85-0594CDD7A3B7}"/>
              </a:ext>
            </a:extLst>
          </p:cNvPr>
          <p:cNvSpPr txBox="1"/>
          <p:nvPr/>
        </p:nvSpPr>
        <p:spPr>
          <a:xfrm>
            <a:off x="6608929" y="3181107"/>
            <a:ext cx="4285397" cy="461665"/>
          </a:xfrm>
          <a:prstGeom prst="rect">
            <a:avLst/>
          </a:prstGeom>
          <a:noFill/>
        </p:spPr>
        <p:txBody>
          <a:bodyPr wrap="square" rtlCol="0">
            <a:spAutoFit/>
          </a:bodyPr>
          <a:lstStyle/>
          <a:p>
            <a:r>
              <a:rPr lang="en-US" sz="2400" dirty="0"/>
              <a:t>Now new weights are computed.</a:t>
            </a:r>
          </a:p>
        </p:txBody>
      </p:sp>
      <p:sp>
        <p:nvSpPr>
          <p:cNvPr id="6" name="TextBox 5">
            <a:extLst>
              <a:ext uri="{FF2B5EF4-FFF2-40B4-BE49-F238E27FC236}">
                <a16:creationId xmlns:a16="http://schemas.microsoft.com/office/drawing/2014/main" id="{D4CCBF42-BC43-E747-AA84-BBE8AE255387}"/>
              </a:ext>
            </a:extLst>
          </p:cNvPr>
          <p:cNvSpPr txBox="1"/>
          <p:nvPr/>
        </p:nvSpPr>
        <p:spPr>
          <a:xfrm>
            <a:off x="6608929" y="3642772"/>
            <a:ext cx="4887877" cy="2677656"/>
          </a:xfrm>
          <a:prstGeom prst="rect">
            <a:avLst/>
          </a:prstGeom>
          <a:noFill/>
        </p:spPr>
        <p:txBody>
          <a:bodyPr wrap="none" rtlCol="0">
            <a:spAutoFit/>
          </a:bodyPr>
          <a:lstStyle/>
          <a:p>
            <a:pPr fontAlgn="ctr"/>
            <a:r>
              <a:rPr lang="en-US" sz="2400" dirty="0">
                <a:solidFill>
                  <a:srgbClr val="2014FF"/>
                </a:solidFill>
              </a:rPr>
              <a:t>v</a:t>
            </a:r>
            <a:r>
              <a:rPr lang="en-US" sz="2400" baseline="-25000" dirty="0">
                <a:solidFill>
                  <a:srgbClr val="2014FF"/>
                </a:solidFill>
              </a:rPr>
              <a:t>1,1</a:t>
            </a:r>
            <a:r>
              <a:rPr lang="en-US" sz="2400" dirty="0">
                <a:solidFill>
                  <a:srgbClr val="2014FF"/>
                </a:solidFill>
              </a:rPr>
              <a:t> -&gt; v</a:t>
            </a:r>
            <a:r>
              <a:rPr lang="en-US" sz="2400" baseline="-25000" dirty="0">
                <a:solidFill>
                  <a:srgbClr val="2014FF"/>
                </a:solidFill>
              </a:rPr>
              <a:t>1,1</a:t>
            </a:r>
            <a:r>
              <a:rPr lang="en-US" sz="2400" dirty="0">
                <a:solidFill>
                  <a:srgbClr val="2014FF"/>
                </a:solidFill>
              </a:rPr>
              <a:t> + ∆v</a:t>
            </a:r>
            <a:r>
              <a:rPr lang="en-US" sz="2400" baseline="-25000" dirty="0">
                <a:solidFill>
                  <a:srgbClr val="2014FF"/>
                </a:solidFill>
              </a:rPr>
              <a:t>1,1</a:t>
            </a:r>
            <a:r>
              <a:rPr lang="en-US" sz="2400" dirty="0">
                <a:solidFill>
                  <a:srgbClr val="2014FF"/>
                </a:solidFill>
              </a:rPr>
              <a:t> = -1.6 + 1 = -0.6</a:t>
            </a:r>
          </a:p>
          <a:p>
            <a:pPr fontAlgn="ctr"/>
            <a:r>
              <a:rPr lang="en-US" sz="2400" dirty="0">
                <a:solidFill>
                  <a:srgbClr val="2014FF"/>
                </a:solidFill>
              </a:rPr>
              <a:t>v</a:t>
            </a:r>
            <a:r>
              <a:rPr lang="en-US" sz="2400" baseline="-25000" dirty="0">
                <a:solidFill>
                  <a:srgbClr val="2014FF"/>
                </a:solidFill>
              </a:rPr>
              <a:t>2,1</a:t>
            </a:r>
            <a:r>
              <a:rPr lang="en-US" sz="2400" dirty="0">
                <a:solidFill>
                  <a:srgbClr val="2014FF"/>
                </a:solidFill>
              </a:rPr>
              <a:t> -&gt; v</a:t>
            </a:r>
            <a:r>
              <a:rPr lang="en-US" sz="2400" baseline="-25000" dirty="0">
                <a:solidFill>
                  <a:srgbClr val="2014FF"/>
                </a:solidFill>
              </a:rPr>
              <a:t>2,1</a:t>
            </a:r>
            <a:r>
              <a:rPr lang="en-US" sz="2400" dirty="0">
                <a:solidFill>
                  <a:srgbClr val="2014FF"/>
                </a:solidFill>
              </a:rPr>
              <a:t> + ∆v</a:t>
            </a:r>
            <a:r>
              <a:rPr lang="en-US" sz="2400" baseline="-25000" dirty="0">
                <a:solidFill>
                  <a:srgbClr val="2014FF"/>
                </a:solidFill>
              </a:rPr>
              <a:t>2,1</a:t>
            </a:r>
            <a:r>
              <a:rPr lang="en-US" sz="2400" dirty="0">
                <a:solidFill>
                  <a:srgbClr val="2014FF"/>
                </a:solidFill>
              </a:rPr>
              <a:t> = 1.4 + 1 = 2.4</a:t>
            </a:r>
          </a:p>
          <a:p>
            <a:pPr fontAlgn="ctr"/>
            <a:r>
              <a:rPr lang="en-US" sz="2400" dirty="0">
                <a:solidFill>
                  <a:srgbClr val="2014FF"/>
                </a:solidFill>
              </a:rPr>
              <a:t>w</a:t>
            </a:r>
            <a:r>
              <a:rPr lang="en-US" sz="2400" baseline="-25000" dirty="0">
                <a:solidFill>
                  <a:srgbClr val="2014FF"/>
                </a:solidFill>
              </a:rPr>
              <a:t>1,1</a:t>
            </a:r>
            <a:r>
              <a:rPr lang="en-US" sz="2400" dirty="0">
                <a:solidFill>
                  <a:srgbClr val="2014FF"/>
                </a:solidFill>
              </a:rPr>
              <a:t> -&gt; w</a:t>
            </a:r>
            <a:r>
              <a:rPr lang="en-US" sz="2400" baseline="-25000" dirty="0">
                <a:solidFill>
                  <a:srgbClr val="2014FF"/>
                </a:solidFill>
              </a:rPr>
              <a:t>1,1</a:t>
            </a:r>
            <a:r>
              <a:rPr lang="en-US" sz="2400" dirty="0">
                <a:solidFill>
                  <a:srgbClr val="2014FF"/>
                </a:solidFill>
              </a:rPr>
              <a:t> + ∆w</a:t>
            </a:r>
            <a:r>
              <a:rPr lang="en-US" sz="2400" baseline="-25000" dirty="0">
                <a:solidFill>
                  <a:srgbClr val="2014FF"/>
                </a:solidFill>
              </a:rPr>
              <a:t>1,1</a:t>
            </a:r>
            <a:r>
              <a:rPr lang="en-US" sz="2400" dirty="0">
                <a:solidFill>
                  <a:srgbClr val="2014FF"/>
                </a:solidFill>
              </a:rPr>
              <a:t> = 2.5 + 0 = 2.5</a:t>
            </a:r>
          </a:p>
          <a:p>
            <a:pPr fontAlgn="ctr"/>
            <a:r>
              <a:rPr lang="en-US" sz="2400" dirty="0">
                <a:solidFill>
                  <a:srgbClr val="2014FF"/>
                </a:solidFill>
              </a:rPr>
              <a:t>w</a:t>
            </a:r>
            <a:r>
              <a:rPr lang="en-US" sz="2400" baseline="-25000" dirty="0">
                <a:solidFill>
                  <a:srgbClr val="2014FF"/>
                </a:solidFill>
              </a:rPr>
              <a:t>2,1</a:t>
            </a:r>
            <a:r>
              <a:rPr lang="en-US" sz="2400" dirty="0">
                <a:solidFill>
                  <a:srgbClr val="2014FF"/>
                </a:solidFill>
              </a:rPr>
              <a:t> -&gt; w</a:t>
            </a:r>
            <a:r>
              <a:rPr lang="en-US" sz="2400" baseline="-25000" dirty="0">
                <a:solidFill>
                  <a:srgbClr val="2014FF"/>
                </a:solidFill>
              </a:rPr>
              <a:t>2,1</a:t>
            </a:r>
            <a:r>
              <a:rPr lang="en-US" sz="2400" dirty="0">
                <a:solidFill>
                  <a:srgbClr val="2014FF"/>
                </a:solidFill>
              </a:rPr>
              <a:t> + ∆w</a:t>
            </a:r>
            <a:r>
              <a:rPr lang="en-US" sz="2400" baseline="-25000" dirty="0">
                <a:solidFill>
                  <a:srgbClr val="2014FF"/>
                </a:solidFill>
              </a:rPr>
              <a:t>2,1</a:t>
            </a:r>
            <a:r>
              <a:rPr lang="en-US" sz="2400" dirty="0">
                <a:solidFill>
                  <a:srgbClr val="2014FF"/>
                </a:solidFill>
              </a:rPr>
              <a:t> = 1.2 + (-1.6) = -0.4</a:t>
            </a:r>
          </a:p>
          <a:p>
            <a:pPr fontAlgn="ctr"/>
            <a:r>
              <a:rPr lang="en-US" sz="2400" dirty="0">
                <a:solidFill>
                  <a:srgbClr val="2014FF"/>
                </a:solidFill>
              </a:rPr>
              <a:t>w</a:t>
            </a:r>
            <a:r>
              <a:rPr lang="en-US" sz="2400" baseline="-25000" dirty="0">
                <a:solidFill>
                  <a:srgbClr val="2014FF"/>
                </a:solidFill>
              </a:rPr>
              <a:t>1,2</a:t>
            </a:r>
            <a:r>
              <a:rPr lang="en-US" sz="2400" dirty="0">
                <a:solidFill>
                  <a:srgbClr val="2014FF"/>
                </a:solidFill>
              </a:rPr>
              <a:t> -&gt; w</a:t>
            </a:r>
            <a:r>
              <a:rPr lang="en-US" sz="2400" baseline="-25000" dirty="0">
                <a:solidFill>
                  <a:srgbClr val="2014FF"/>
                </a:solidFill>
              </a:rPr>
              <a:t>1,2</a:t>
            </a:r>
            <a:r>
              <a:rPr lang="en-US" sz="2400" dirty="0">
                <a:solidFill>
                  <a:srgbClr val="2014FF"/>
                </a:solidFill>
              </a:rPr>
              <a:t> + ∆w</a:t>
            </a:r>
            <a:r>
              <a:rPr lang="en-US" sz="2400" baseline="-25000" dirty="0">
                <a:solidFill>
                  <a:srgbClr val="2014FF"/>
                </a:solidFill>
              </a:rPr>
              <a:t>1,2</a:t>
            </a:r>
            <a:r>
              <a:rPr lang="en-US" sz="2400" dirty="0">
                <a:solidFill>
                  <a:srgbClr val="2014FF"/>
                </a:solidFill>
              </a:rPr>
              <a:t> = -1.4 + 0 = -1.4</a:t>
            </a:r>
          </a:p>
          <a:p>
            <a:pPr fontAlgn="ctr"/>
            <a:r>
              <a:rPr lang="en-US" sz="2400" dirty="0">
                <a:solidFill>
                  <a:srgbClr val="2014FF"/>
                </a:solidFill>
              </a:rPr>
              <a:t>w</a:t>
            </a:r>
            <a:r>
              <a:rPr lang="en-US" sz="2400" baseline="-25000" dirty="0">
                <a:solidFill>
                  <a:srgbClr val="2014FF"/>
                </a:solidFill>
              </a:rPr>
              <a:t>2,2</a:t>
            </a:r>
            <a:r>
              <a:rPr lang="en-US" sz="2400" dirty="0">
                <a:solidFill>
                  <a:srgbClr val="2014FF"/>
                </a:solidFill>
              </a:rPr>
              <a:t> -&gt; w</a:t>
            </a:r>
            <a:r>
              <a:rPr lang="en-US" sz="2400" baseline="-25000" dirty="0">
                <a:solidFill>
                  <a:srgbClr val="2014FF"/>
                </a:solidFill>
              </a:rPr>
              <a:t>2,2</a:t>
            </a:r>
            <a:r>
              <a:rPr lang="en-US" sz="2400" dirty="0">
                <a:solidFill>
                  <a:srgbClr val="2014FF"/>
                </a:solidFill>
              </a:rPr>
              <a:t> + ∆w</a:t>
            </a:r>
            <a:r>
              <a:rPr lang="en-US" sz="2400" baseline="-25000" dirty="0">
                <a:solidFill>
                  <a:srgbClr val="2014FF"/>
                </a:solidFill>
              </a:rPr>
              <a:t>2,2</a:t>
            </a:r>
            <a:r>
              <a:rPr lang="en-US" sz="2400" dirty="0">
                <a:solidFill>
                  <a:srgbClr val="2014FF"/>
                </a:solidFill>
              </a:rPr>
              <a:t> = 2.1 + 1.4 = 3.5</a:t>
            </a:r>
          </a:p>
          <a:p>
            <a:endParaRPr lang="en-US" sz="2400" dirty="0"/>
          </a:p>
        </p:txBody>
      </p:sp>
      <p:pic>
        <p:nvPicPr>
          <p:cNvPr id="8" name="Picture 7">
            <a:extLst>
              <a:ext uri="{FF2B5EF4-FFF2-40B4-BE49-F238E27FC236}">
                <a16:creationId xmlns:a16="http://schemas.microsoft.com/office/drawing/2014/main" id="{2EDC567D-D03A-C949-8A1C-F743EF1A2180}"/>
              </a:ext>
            </a:extLst>
          </p:cNvPr>
          <p:cNvPicPr>
            <a:picLocks noChangeAspect="1"/>
          </p:cNvPicPr>
          <p:nvPr/>
        </p:nvPicPr>
        <p:blipFill>
          <a:blip r:embed="rId2"/>
          <a:stretch>
            <a:fillRect/>
          </a:stretch>
        </p:blipFill>
        <p:spPr>
          <a:xfrm>
            <a:off x="3475344" y="5293457"/>
            <a:ext cx="2456881" cy="1392998"/>
          </a:xfrm>
          <a:prstGeom prst="rect">
            <a:avLst/>
          </a:prstGeom>
        </p:spPr>
      </p:pic>
      <p:sp>
        <p:nvSpPr>
          <p:cNvPr id="9" name="TextBox 8">
            <a:extLst>
              <a:ext uri="{FF2B5EF4-FFF2-40B4-BE49-F238E27FC236}">
                <a16:creationId xmlns:a16="http://schemas.microsoft.com/office/drawing/2014/main" id="{BFC68E6D-EF01-B247-A55A-D885F0F365E5}"/>
              </a:ext>
            </a:extLst>
          </p:cNvPr>
          <p:cNvSpPr txBox="1"/>
          <p:nvPr/>
        </p:nvSpPr>
        <p:spPr>
          <a:xfrm>
            <a:off x="6014796" y="5921716"/>
            <a:ext cx="1264962" cy="461665"/>
          </a:xfrm>
          <a:prstGeom prst="rect">
            <a:avLst/>
          </a:prstGeom>
          <a:noFill/>
        </p:spPr>
        <p:txBody>
          <a:bodyPr wrap="none" rtlCol="0">
            <a:spAutoFit/>
          </a:bodyPr>
          <a:lstStyle/>
          <a:p>
            <a:r>
              <a:rPr lang="en-US" sz="2400" dirty="0">
                <a:solidFill>
                  <a:srgbClr val="FF0000"/>
                </a:solidFill>
              </a:rPr>
              <a:t>error = 1</a:t>
            </a:r>
          </a:p>
        </p:txBody>
      </p:sp>
      <p:sp>
        <p:nvSpPr>
          <p:cNvPr id="10" name="Left Arrow 9">
            <a:extLst>
              <a:ext uri="{FF2B5EF4-FFF2-40B4-BE49-F238E27FC236}">
                <a16:creationId xmlns:a16="http://schemas.microsoft.com/office/drawing/2014/main" id="{94237097-6969-EC45-B03D-D8AF7794A275}"/>
              </a:ext>
            </a:extLst>
          </p:cNvPr>
          <p:cNvSpPr>
            <a:spLocks/>
          </p:cNvSpPr>
          <p:nvPr/>
        </p:nvSpPr>
        <p:spPr>
          <a:xfrm>
            <a:off x="5866376" y="6023932"/>
            <a:ext cx="182880" cy="27432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9FD2B12E-604F-E745-AE18-B45049FB8719}"/>
              </a:ext>
            </a:extLst>
          </p:cNvPr>
          <p:cNvSpPr/>
          <p:nvPr/>
        </p:nvSpPr>
        <p:spPr>
          <a:xfrm>
            <a:off x="4926842" y="5704764"/>
            <a:ext cx="532262" cy="818866"/>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762BAA9-EED6-8240-8AE2-C7866405E638}"/>
              </a:ext>
            </a:extLst>
          </p:cNvPr>
          <p:cNvSpPr/>
          <p:nvPr/>
        </p:nvSpPr>
        <p:spPr>
          <a:xfrm>
            <a:off x="3962403" y="5640139"/>
            <a:ext cx="532262" cy="1073612"/>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46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348E-BFD0-8D4F-A77B-DC89745220DB}"/>
              </a:ext>
            </a:extLst>
          </p:cNvPr>
          <p:cNvSpPr>
            <a:spLocks noGrp="1"/>
          </p:cNvSpPr>
          <p:nvPr>
            <p:ph type="title"/>
          </p:nvPr>
        </p:nvSpPr>
        <p:spPr/>
        <p:txBody>
          <a:bodyPr/>
          <a:lstStyle/>
          <a:p>
            <a:r>
              <a:rPr lang="en-US" dirty="0"/>
              <a:t>Training (continued)</a:t>
            </a:r>
          </a:p>
        </p:txBody>
      </p:sp>
      <p:sp>
        <p:nvSpPr>
          <p:cNvPr id="6" name="Content Placeholder 5">
            <a:extLst>
              <a:ext uri="{FF2B5EF4-FFF2-40B4-BE49-F238E27FC236}">
                <a16:creationId xmlns:a16="http://schemas.microsoft.com/office/drawing/2014/main" id="{A1194E10-51E3-CB4E-926F-4C558BFA149D}"/>
              </a:ext>
            </a:extLst>
          </p:cNvPr>
          <p:cNvSpPr>
            <a:spLocks noGrp="1"/>
          </p:cNvSpPr>
          <p:nvPr>
            <p:ph sz="half" idx="1"/>
          </p:nvPr>
        </p:nvSpPr>
        <p:spPr>
          <a:xfrm>
            <a:off x="838200" y="1825625"/>
            <a:ext cx="5181600" cy="2624138"/>
          </a:xfrm>
        </p:spPr>
        <p:txBody>
          <a:bodyPr>
            <a:normAutofit/>
          </a:bodyPr>
          <a:lstStyle/>
          <a:p>
            <a:r>
              <a:rPr lang="en-US" sz="2400" dirty="0"/>
              <a:t>Here is the new neural net.  </a:t>
            </a:r>
          </a:p>
          <a:p>
            <a:r>
              <a:rPr lang="en-US" sz="2400" dirty="0"/>
              <a:t>It is easy to verify that the </a:t>
            </a:r>
            <a:r>
              <a:rPr lang="en-US" sz="2400" dirty="0">
                <a:solidFill>
                  <a:srgbClr val="2014FF"/>
                </a:solidFill>
              </a:rPr>
              <a:t>output is equal to z</a:t>
            </a:r>
            <a:r>
              <a:rPr lang="en-US" sz="2400" baseline="-25000" dirty="0">
                <a:solidFill>
                  <a:srgbClr val="2014FF"/>
                </a:solidFill>
              </a:rPr>
              <a:t>1</a:t>
            </a:r>
            <a:r>
              <a:rPr lang="en-US" sz="2400" dirty="0">
                <a:solidFill>
                  <a:srgbClr val="2014FF"/>
                </a:solidFill>
              </a:rPr>
              <a:t> = 1 as needed</a:t>
            </a:r>
            <a:r>
              <a:rPr lang="en-US" sz="2400" dirty="0"/>
              <a:t>, given inputs of:</a:t>
            </a:r>
          </a:p>
          <a:p>
            <a:pPr lvl="1"/>
            <a:r>
              <a:rPr lang="en-US" dirty="0"/>
              <a:t> x</a:t>
            </a:r>
            <a:r>
              <a:rPr lang="en-US" baseline="-25000" dirty="0"/>
              <a:t>1</a:t>
            </a:r>
            <a:r>
              <a:rPr lang="en-US" dirty="0"/>
              <a:t> = 0</a:t>
            </a:r>
          </a:p>
          <a:p>
            <a:pPr lvl="1"/>
            <a:r>
              <a:rPr lang="en-US" dirty="0"/>
              <a:t> x</a:t>
            </a:r>
            <a:r>
              <a:rPr lang="en-US" baseline="-25000" dirty="0"/>
              <a:t>2</a:t>
            </a:r>
            <a:r>
              <a:rPr lang="en-US" dirty="0"/>
              <a:t> = 1</a:t>
            </a:r>
          </a:p>
        </p:txBody>
      </p:sp>
      <p:pic>
        <p:nvPicPr>
          <p:cNvPr id="1026" name="Picture 2" descr="https://users.math.yale.edu/public_html/People/frame/Fractals/CA/NeuralNets/BackProp.gif">
            <a:extLst>
              <a:ext uri="{FF2B5EF4-FFF2-40B4-BE49-F238E27FC236}">
                <a16:creationId xmlns:a16="http://schemas.microsoft.com/office/drawing/2014/main" id="{C7E541E7-ED07-C84F-BCE5-D1305FB0EC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8136" y="4449763"/>
            <a:ext cx="387350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5">
            <a:extLst>
              <a:ext uri="{FF2B5EF4-FFF2-40B4-BE49-F238E27FC236}">
                <a16:creationId xmlns:a16="http://schemas.microsoft.com/office/drawing/2014/main" id="{FE156FE4-B9BF-C842-9838-1C690FF1C30D}"/>
              </a:ext>
            </a:extLst>
          </p:cNvPr>
          <p:cNvPicPr>
            <a:picLocks noChangeAspect="1"/>
          </p:cNvPicPr>
          <p:nvPr/>
        </p:nvPicPr>
        <p:blipFill>
          <a:blip r:embed="rId3"/>
          <a:stretch>
            <a:fillRect/>
          </a:stretch>
        </p:blipFill>
        <p:spPr>
          <a:xfrm>
            <a:off x="6908136" y="1687513"/>
            <a:ext cx="3873500" cy="1727200"/>
          </a:xfrm>
          <a:prstGeom prst="rect">
            <a:avLst/>
          </a:prstGeom>
        </p:spPr>
      </p:pic>
      <p:sp>
        <p:nvSpPr>
          <p:cNvPr id="8" name="TextBox 7">
            <a:extLst>
              <a:ext uri="{FF2B5EF4-FFF2-40B4-BE49-F238E27FC236}">
                <a16:creationId xmlns:a16="http://schemas.microsoft.com/office/drawing/2014/main" id="{FCFE8BDD-5E55-1546-9A7F-21E2C7D7B969}"/>
              </a:ext>
            </a:extLst>
          </p:cNvPr>
          <p:cNvSpPr txBox="1"/>
          <p:nvPr/>
        </p:nvSpPr>
        <p:spPr>
          <a:xfrm>
            <a:off x="6769290" y="928048"/>
            <a:ext cx="4012346" cy="461665"/>
          </a:xfrm>
          <a:prstGeom prst="rect">
            <a:avLst/>
          </a:prstGeom>
          <a:noFill/>
        </p:spPr>
        <p:txBody>
          <a:bodyPr wrap="square" rtlCol="0">
            <a:spAutoFit/>
          </a:bodyPr>
          <a:lstStyle/>
          <a:p>
            <a:r>
              <a:rPr lang="en-US" sz="2400" dirty="0">
                <a:solidFill>
                  <a:srgbClr val="FF0000"/>
                </a:solidFill>
              </a:rPr>
              <a:t>Original Net</a:t>
            </a:r>
          </a:p>
        </p:txBody>
      </p:sp>
      <p:sp>
        <p:nvSpPr>
          <p:cNvPr id="11" name="TextBox 10">
            <a:extLst>
              <a:ext uri="{FF2B5EF4-FFF2-40B4-BE49-F238E27FC236}">
                <a16:creationId xmlns:a16="http://schemas.microsoft.com/office/drawing/2014/main" id="{3CA05C48-1236-0B4C-809F-68CE536BF261}"/>
              </a:ext>
            </a:extLst>
          </p:cNvPr>
          <p:cNvSpPr txBox="1"/>
          <p:nvPr/>
        </p:nvSpPr>
        <p:spPr>
          <a:xfrm>
            <a:off x="6838713" y="3701405"/>
            <a:ext cx="4012346" cy="461665"/>
          </a:xfrm>
          <a:prstGeom prst="rect">
            <a:avLst/>
          </a:prstGeom>
          <a:noFill/>
        </p:spPr>
        <p:txBody>
          <a:bodyPr wrap="square" rtlCol="0">
            <a:spAutoFit/>
          </a:bodyPr>
          <a:lstStyle/>
          <a:p>
            <a:r>
              <a:rPr lang="en-US" sz="2400" dirty="0">
                <a:solidFill>
                  <a:srgbClr val="FF0000"/>
                </a:solidFill>
              </a:rPr>
              <a:t>Trained Net</a:t>
            </a:r>
          </a:p>
        </p:txBody>
      </p:sp>
      <p:sp>
        <p:nvSpPr>
          <p:cNvPr id="10" name="TextBox 9">
            <a:extLst>
              <a:ext uri="{FF2B5EF4-FFF2-40B4-BE49-F238E27FC236}">
                <a16:creationId xmlns:a16="http://schemas.microsoft.com/office/drawing/2014/main" id="{9D8143E9-778B-FE49-A6E9-238ECA733BC0}"/>
              </a:ext>
            </a:extLst>
          </p:cNvPr>
          <p:cNvSpPr txBox="1"/>
          <p:nvPr/>
        </p:nvSpPr>
        <p:spPr>
          <a:xfrm>
            <a:off x="838199" y="4449763"/>
            <a:ext cx="4921155" cy="2308324"/>
          </a:xfrm>
          <a:prstGeom prst="rect">
            <a:avLst/>
          </a:prstGeom>
          <a:noFill/>
        </p:spPr>
        <p:txBody>
          <a:bodyPr wrap="square" rtlCol="0">
            <a:spAutoFit/>
          </a:bodyPr>
          <a:lstStyle/>
          <a:p>
            <a:r>
              <a:rPr lang="en-US" sz="2400" dirty="0"/>
              <a:t>Note that in back propagation, the error is "propagated back" through the net, using the weights to compute errors at the hidden neurons, and ultimately to adjust the weights.</a:t>
            </a:r>
          </a:p>
          <a:p>
            <a:endParaRPr lang="en-US" sz="2400" dirty="0"/>
          </a:p>
        </p:txBody>
      </p:sp>
    </p:spTree>
    <p:extLst>
      <p:ext uri="{BB962C8B-B14F-4D97-AF65-F5344CB8AC3E}">
        <p14:creationId xmlns:p14="http://schemas.microsoft.com/office/powerpoint/2010/main" val="2416919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21A-379C-0F4F-AF34-1F6614BA9B80}"/>
              </a:ext>
            </a:extLst>
          </p:cNvPr>
          <p:cNvSpPr>
            <a:spLocks noGrp="1"/>
          </p:cNvSpPr>
          <p:nvPr>
            <p:ph type="title"/>
          </p:nvPr>
        </p:nvSpPr>
        <p:spPr/>
        <p:txBody>
          <a:bodyPr/>
          <a:lstStyle/>
          <a:p>
            <a:r>
              <a:rPr lang="en-US" dirty="0"/>
              <a:t>More General Discussion of Back Propagation: Step 1:  Define the Cost Function</a:t>
            </a:r>
          </a:p>
        </p:txBody>
      </p:sp>
      <p:sp>
        <p:nvSpPr>
          <p:cNvPr id="3" name="Content Placeholder 2">
            <a:extLst>
              <a:ext uri="{FF2B5EF4-FFF2-40B4-BE49-F238E27FC236}">
                <a16:creationId xmlns:a16="http://schemas.microsoft.com/office/drawing/2014/main" id="{EBC7D8B4-2B51-7B42-AC7C-136AE51CE217}"/>
              </a:ext>
            </a:extLst>
          </p:cNvPr>
          <p:cNvSpPr>
            <a:spLocks noGrp="1"/>
          </p:cNvSpPr>
          <p:nvPr>
            <p:ph sz="half" idx="1"/>
          </p:nvPr>
        </p:nvSpPr>
        <p:spPr/>
        <p:txBody>
          <a:bodyPr>
            <a:normAutofit/>
          </a:bodyPr>
          <a:lstStyle/>
          <a:p>
            <a:r>
              <a:rPr lang="en-US" sz="2000" dirty="0"/>
              <a:t>The first step in this phase is to find the cost of the predictions. </a:t>
            </a:r>
          </a:p>
          <a:p>
            <a:r>
              <a:rPr lang="en-US" sz="2000" dirty="0"/>
              <a:t>The cost of the prediction can be calculated by finding the difference between the predicted output values and the actual output values. </a:t>
            </a:r>
          </a:p>
          <a:p>
            <a:r>
              <a:rPr lang="en-US" sz="2000" dirty="0"/>
              <a:t>If the difference is large then cost will also be large.</a:t>
            </a:r>
          </a:p>
          <a:p>
            <a:r>
              <a:rPr lang="en-US" sz="2000" dirty="0"/>
              <a:t>We will use the mean squared error or MSE cost function. </a:t>
            </a:r>
          </a:p>
          <a:p>
            <a:r>
              <a:rPr lang="en-US" sz="2000" dirty="0"/>
              <a:t>A cost function is a function that finds the cost of the given output predictions.</a:t>
            </a:r>
          </a:p>
          <a:p>
            <a:endParaRPr lang="en-US" sz="2000" dirty="0"/>
          </a:p>
        </p:txBody>
      </p:sp>
      <p:pic>
        <p:nvPicPr>
          <p:cNvPr id="6" name="Content Placeholder 5">
            <a:extLst>
              <a:ext uri="{FF2B5EF4-FFF2-40B4-BE49-F238E27FC236}">
                <a16:creationId xmlns:a16="http://schemas.microsoft.com/office/drawing/2014/main" id="{804E5829-39BF-1848-BF37-C185FB935914}"/>
              </a:ext>
            </a:extLst>
          </p:cNvPr>
          <p:cNvPicPr>
            <a:picLocks noGrp="1" noChangeAspect="1"/>
          </p:cNvPicPr>
          <p:nvPr>
            <p:ph sz="half" idx="2"/>
          </p:nvPr>
        </p:nvPicPr>
        <p:blipFill>
          <a:blip r:embed="rId2"/>
          <a:stretch>
            <a:fillRect/>
          </a:stretch>
        </p:blipFill>
        <p:spPr>
          <a:xfrm>
            <a:off x="6172200" y="3283361"/>
            <a:ext cx="5181600" cy="1435865"/>
          </a:xfrm>
        </p:spPr>
      </p:pic>
      <p:sp>
        <p:nvSpPr>
          <p:cNvPr id="4" name="TextBox 3">
            <a:extLst>
              <a:ext uri="{FF2B5EF4-FFF2-40B4-BE49-F238E27FC236}">
                <a16:creationId xmlns:a16="http://schemas.microsoft.com/office/drawing/2014/main" id="{947ED341-268E-9E45-BC7C-2866C4D4E25F}"/>
              </a:ext>
            </a:extLst>
          </p:cNvPr>
          <p:cNvSpPr txBox="1"/>
          <p:nvPr/>
        </p:nvSpPr>
        <p:spPr>
          <a:xfrm>
            <a:off x="6172200" y="4967786"/>
            <a:ext cx="5181599" cy="1200329"/>
          </a:xfrm>
          <a:prstGeom prst="rect">
            <a:avLst/>
          </a:prstGeom>
          <a:noFill/>
        </p:spPr>
        <p:txBody>
          <a:bodyPr wrap="square" rtlCol="0">
            <a:spAutoFit/>
          </a:bodyPr>
          <a:lstStyle/>
          <a:p>
            <a:r>
              <a:rPr lang="en-US" sz="2400" dirty="0"/>
              <a:t>Alternatively, we could use a Likelihood function to define the cost function as discussed in a previous slide </a:t>
            </a:r>
          </a:p>
        </p:txBody>
      </p:sp>
    </p:spTree>
    <p:extLst>
      <p:ext uri="{BB962C8B-B14F-4D97-AF65-F5344CB8AC3E}">
        <p14:creationId xmlns:p14="http://schemas.microsoft.com/office/powerpoint/2010/main" val="1926693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581B-14C4-674E-8FDB-F3E979299691}"/>
              </a:ext>
            </a:extLst>
          </p:cNvPr>
          <p:cNvSpPr>
            <a:spLocks noGrp="1"/>
          </p:cNvSpPr>
          <p:nvPr>
            <p:ph type="title"/>
          </p:nvPr>
        </p:nvSpPr>
        <p:spPr/>
        <p:txBody>
          <a:bodyPr/>
          <a:lstStyle/>
          <a:p>
            <a:r>
              <a:rPr lang="en-US" dirty="0"/>
              <a:t>Back Propagation Step 2: Minimize the Cost</a:t>
            </a:r>
          </a:p>
        </p:txBody>
      </p:sp>
      <p:sp>
        <p:nvSpPr>
          <p:cNvPr id="3" name="Content Placeholder 2">
            <a:extLst>
              <a:ext uri="{FF2B5EF4-FFF2-40B4-BE49-F238E27FC236}">
                <a16:creationId xmlns:a16="http://schemas.microsoft.com/office/drawing/2014/main" id="{6FD22F84-CFAC-7D4F-AA71-6DF777465E6C}"/>
              </a:ext>
            </a:extLst>
          </p:cNvPr>
          <p:cNvSpPr>
            <a:spLocks noGrp="1"/>
          </p:cNvSpPr>
          <p:nvPr>
            <p:ph idx="1"/>
          </p:nvPr>
        </p:nvSpPr>
        <p:spPr/>
        <p:txBody>
          <a:bodyPr>
            <a:normAutofit/>
          </a:bodyPr>
          <a:lstStyle/>
          <a:p>
            <a:r>
              <a:rPr lang="en-US" dirty="0"/>
              <a:t>Our ultimate goal is to fine-tune the weights of our neural network in such a way that the cost is minimized. </a:t>
            </a:r>
          </a:p>
          <a:p>
            <a:r>
              <a:rPr lang="en-US" dirty="0"/>
              <a:t>Note that we can only control the weights and the bias. </a:t>
            </a:r>
          </a:p>
          <a:p>
            <a:r>
              <a:rPr lang="en-US" dirty="0"/>
              <a:t>Everything else is beyond our control. </a:t>
            </a:r>
          </a:p>
          <a:p>
            <a:r>
              <a:rPr lang="en-US" dirty="0"/>
              <a:t>We cannot control the inputs, we cannot control the dot products, and we cannot manipulate the sigmoid function.</a:t>
            </a:r>
          </a:p>
          <a:p>
            <a:r>
              <a:rPr lang="en-US" dirty="0"/>
              <a:t>In order to minimize the cost, we need to find the weight and bias values for which the cost function returns the smallest value possible.</a:t>
            </a:r>
          </a:p>
          <a:p>
            <a:r>
              <a:rPr lang="en-US" dirty="0"/>
              <a:t>The smaller the cost, the more correct our predictions are.</a:t>
            </a:r>
          </a:p>
        </p:txBody>
      </p:sp>
    </p:spTree>
    <p:extLst>
      <p:ext uri="{BB962C8B-B14F-4D97-AF65-F5344CB8AC3E}">
        <p14:creationId xmlns:p14="http://schemas.microsoft.com/office/powerpoint/2010/main" val="349426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AA365E-B5F1-8F48-A468-0322B701E330}"/>
              </a:ext>
            </a:extLst>
          </p:cNvPr>
          <p:cNvSpPr>
            <a:spLocks noGrp="1"/>
          </p:cNvSpPr>
          <p:nvPr>
            <p:ph type="title"/>
          </p:nvPr>
        </p:nvSpPr>
        <p:spPr/>
        <p:txBody>
          <a:bodyPr/>
          <a:lstStyle/>
          <a:p>
            <a:r>
              <a:rPr lang="en-US" dirty="0"/>
              <a:t>Gradient descent</a:t>
            </a:r>
          </a:p>
        </p:txBody>
      </p:sp>
      <p:sp>
        <p:nvSpPr>
          <p:cNvPr id="8" name="Content Placeholder 7">
            <a:extLst>
              <a:ext uri="{FF2B5EF4-FFF2-40B4-BE49-F238E27FC236}">
                <a16:creationId xmlns:a16="http://schemas.microsoft.com/office/drawing/2014/main" id="{114B1DC6-5A36-9F43-828C-EB49E364ADD1}"/>
              </a:ext>
            </a:extLst>
          </p:cNvPr>
          <p:cNvSpPr>
            <a:spLocks noGrp="1"/>
          </p:cNvSpPr>
          <p:nvPr>
            <p:ph sz="half" idx="1"/>
          </p:nvPr>
        </p:nvSpPr>
        <p:spPr>
          <a:xfrm>
            <a:off x="368490" y="1825625"/>
            <a:ext cx="5651310" cy="4351338"/>
          </a:xfrm>
        </p:spPr>
        <p:txBody>
          <a:bodyPr>
            <a:normAutofit/>
          </a:bodyPr>
          <a:lstStyle/>
          <a:p>
            <a:r>
              <a:rPr lang="en-US" sz="2400" dirty="0"/>
              <a:t>GD is a first-order iterative optimization algorithm</a:t>
            </a:r>
          </a:p>
          <a:p>
            <a:r>
              <a:rPr lang="en-US" sz="2400" dirty="0"/>
              <a:t>Its finds the minimum cost value (loss) in the process of training the model with different weights or updating weights.</a:t>
            </a:r>
          </a:p>
          <a:p>
            <a:r>
              <a:rPr lang="en-US" sz="2400" dirty="0"/>
              <a:t>In Gradient Descent, instead of going through every weight one at a time, and ticking every wrong weight off as you go, we instead look at the angle of the function line.</a:t>
            </a:r>
          </a:p>
        </p:txBody>
      </p:sp>
      <p:pic>
        <p:nvPicPr>
          <p:cNvPr id="11" name="Content Placeholder 10">
            <a:extLst>
              <a:ext uri="{FF2B5EF4-FFF2-40B4-BE49-F238E27FC236}">
                <a16:creationId xmlns:a16="http://schemas.microsoft.com/office/drawing/2014/main" id="{7FA6E71D-7C4C-474A-ADB7-9B41DF997493}"/>
              </a:ext>
            </a:extLst>
          </p:cNvPr>
          <p:cNvPicPr>
            <a:picLocks noGrp="1" noChangeAspect="1"/>
          </p:cNvPicPr>
          <p:nvPr>
            <p:ph sz="half" idx="2"/>
          </p:nvPr>
        </p:nvPicPr>
        <p:blipFill>
          <a:blip r:embed="rId2"/>
          <a:stretch>
            <a:fillRect/>
          </a:stretch>
        </p:blipFill>
        <p:spPr>
          <a:xfrm>
            <a:off x="6172200" y="2786627"/>
            <a:ext cx="5181600" cy="2429333"/>
          </a:xfrm>
        </p:spPr>
      </p:pic>
      <p:sp>
        <p:nvSpPr>
          <p:cNvPr id="12" name="TextBox 11">
            <a:extLst>
              <a:ext uri="{FF2B5EF4-FFF2-40B4-BE49-F238E27FC236}">
                <a16:creationId xmlns:a16="http://schemas.microsoft.com/office/drawing/2014/main" id="{A286F455-B504-6941-8CC3-F943A9D171B2}"/>
              </a:ext>
            </a:extLst>
          </p:cNvPr>
          <p:cNvSpPr txBox="1"/>
          <p:nvPr/>
        </p:nvSpPr>
        <p:spPr>
          <a:xfrm>
            <a:off x="1956290" y="5761464"/>
            <a:ext cx="9071101" cy="830997"/>
          </a:xfrm>
          <a:prstGeom prst="rect">
            <a:avLst/>
          </a:prstGeom>
          <a:noFill/>
        </p:spPr>
        <p:txBody>
          <a:bodyPr wrap="square" rtlCol="0">
            <a:spAutoFit/>
          </a:bodyPr>
          <a:lstStyle/>
          <a:p>
            <a:r>
              <a:rPr lang="en-US" sz="2400" dirty="0">
                <a:solidFill>
                  <a:srgbClr val="2014FF"/>
                </a:solidFill>
              </a:rPr>
              <a:t>If slope → Negative, means you go down the curve to the right.</a:t>
            </a:r>
            <a:br>
              <a:rPr lang="en-US" sz="2400" dirty="0">
                <a:solidFill>
                  <a:srgbClr val="2014FF"/>
                </a:solidFill>
              </a:rPr>
            </a:br>
            <a:r>
              <a:rPr lang="en-US" sz="2400" dirty="0">
                <a:solidFill>
                  <a:srgbClr val="2014FF"/>
                </a:solidFill>
              </a:rPr>
              <a:t>If slope → Positive, means you go down the curve to the left.</a:t>
            </a:r>
          </a:p>
        </p:txBody>
      </p:sp>
    </p:spTree>
    <p:extLst>
      <p:ext uri="{BB962C8B-B14F-4D97-AF65-F5344CB8AC3E}">
        <p14:creationId xmlns:p14="http://schemas.microsoft.com/office/powerpoint/2010/main" val="554198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5C0AC-F7B0-1443-8530-61FC7E76D9B5}"/>
              </a:ext>
            </a:extLst>
          </p:cNvPr>
          <p:cNvSpPr>
            <a:spLocks noGrp="1"/>
          </p:cNvSpPr>
          <p:nvPr>
            <p:ph type="title"/>
          </p:nvPr>
        </p:nvSpPr>
        <p:spPr/>
        <p:txBody>
          <a:bodyPr/>
          <a:lstStyle/>
          <a:p>
            <a:r>
              <a:rPr lang="en-US" dirty="0"/>
              <a:t>Gradient descent using cost function</a:t>
            </a:r>
          </a:p>
        </p:txBody>
      </p:sp>
      <p:sp>
        <p:nvSpPr>
          <p:cNvPr id="5" name="Content Placeholder 4">
            <a:extLst>
              <a:ext uri="{FF2B5EF4-FFF2-40B4-BE49-F238E27FC236}">
                <a16:creationId xmlns:a16="http://schemas.microsoft.com/office/drawing/2014/main" id="{1C0AAE28-0598-9749-9999-68B18DE3BFBF}"/>
              </a:ext>
            </a:extLst>
          </p:cNvPr>
          <p:cNvSpPr>
            <a:spLocks noGrp="1"/>
          </p:cNvSpPr>
          <p:nvPr>
            <p:ph sz="half" idx="1"/>
          </p:nvPr>
        </p:nvSpPr>
        <p:spPr/>
        <p:txBody>
          <a:bodyPr>
            <a:normAutofit/>
          </a:bodyPr>
          <a:lstStyle/>
          <a:p>
            <a:r>
              <a:rPr lang="en-US" sz="2400" dirty="0"/>
              <a:t>To find the minima of a function, we can use the gradient descent algorithm. </a:t>
            </a:r>
          </a:p>
          <a:p>
            <a:r>
              <a:rPr lang="en-US" sz="2400" dirty="0"/>
              <a:t>The gradient descent can be mathematically represented as in the figure at right</a:t>
            </a:r>
          </a:p>
          <a:p>
            <a:r>
              <a:rPr lang="en-US" sz="2400" b="1" i="1" dirty="0"/>
              <a:t>𝛛 </a:t>
            </a:r>
            <a:r>
              <a:rPr lang="en-US" sz="2400" b="1" dirty="0"/>
              <a:t>Error</a:t>
            </a:r>
            <a:r>
              <a:rPr lang="en-US" sz="2400" dirty="0"/>
              <a:t> is the cost function. The equation tells us to find the partial derivative of the cost function with respect to each weight and bias and subtract the result from the existing weights to get new weights.</a:t>
            </a:r>
          </a:p>
        </p:txBody>
      </p:sp>
      <p:pic>
        <p:nvPicPr>
          <p:cNvPr id="8" name="Content Placeholder 7">
            <a:extLst>
              <a:ext uri="{FF2B5EF4-FFF2-40B4-BE49-F238E27FC236}">
                <a16:creationId xmlns:a16="http://schemas.microsoft.com/office/drawing/2014/main" id="{3ACD9304-E3E1-DA47-9104-0FA1EC7915CB}"/>
              </a:ext>
            </a:extLst>
          </p:cNvPr>
          <p:cNvPicPr>
            <a:picLocks noGrp="1" noChangeAspect="1"/>
          </p:cNvPicPr>
          <p:nvPr>
            <p:ph sz="half" idx="2"/>
          </p:nvPr>
        </p:nvPicPr>
        <p:blipFill>
          <a:blip r:embed="rId2"/>
          <a:stretch>
            <a:fillRect/>
          </a:stretch>
        </p:blipFill>
        <p:spPr>
          <a:xfrm>
            <a:off x="6441742" y="2504252"/>
            <a:ext cx="4912057" cy="3167920"/>
          </a:xfrm>
        </p:spPr>
      </p:pic>
    </p:spTree>
    <p:extLst>
      <p:ext uri="{BB962C8B-B14F-4D97-AF65-F5344CB8AC3E}">
        <p14:creationId xmlns:p14="http://schemas.microsoft.com/office/powerpoint/2010/main" val="92096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5C0AC-F7B0-1443-8530-61FC7E76D9B5}"/>
              </a:ext>
            </a:extLst>
          </p:cNvPr>
          <p:cNvSpPr>
            <a:spLocks noGrp="1"/>
          </p:cNvSpPr>
          <p:nvPr>
            <p:ph type="title"/>
          </p:nvPr>
        </p:nvSpPr>
        <p:spPr/>
        <p:txBody>
          <a:bodyPr/>
          <a:lstStyle/>
          <a:p>
            <a:r>
              <a:rPr lang="en-US" dirty="0"/>
              <a:t>Gradient descent</a:t>
            </a:r>
          </a:p>
        </p:txBody>
      </p:sp>
      <p:sp>
        <p:nvSpPr>
          <p:cNvPr id="5" name="Content Placeholder 4">
            <a:extLst>
              <a:ext uri="{FF2B5EF4-FFF2-40B4-BE49-F238E27FC236}">
                <a16:creationId xmlns:a16="http://schemas.microsoft.com/office/drawing/2014/main" id="{1C0AAE28-0598-9749-9999-68B18DE3BFBF}"/>
              </a:ext>
            </a:extLst>
          </p:cNvPr>
          <p:cNvSpPr>
            <a:spLocks noGrp="1"/>
          </p:cNvSpPr>
          <p:nvPr>
            <p:ph sz="half" idx="1"/>
          </p:nvPr>
        </p:nvSpPr>
        <p:spPr>
          <a:xfrm>
            <a:off x="191069" y="1690688"/>
            <a:ext cx="6673755" cy="4351338"/>
          </a:xfrm>
        </p:spPr>
        <p:txBody>
          <a:bodyPr>
            <a:noAutofit/>
          </a:bodyPr>
          <a:lstStyle/>
          <a:p>
            <a:r>
              <a:rPr lang="en-US" sz="2400" dirty="0"/>
              <a:t>The derivative of a function gives us its slope at any given point. </a:t>
            </a:r>
          </a:p>
          <a:p>
            <a:r>
              <a:rPr lang="en-US" sz="2400" dirty="0"/>
              <a:t>To find if the cost increases or decreases, given the weight value, we can find the derivative of the function at that particular weight value.</a:t>
            </a:r>
          </a:p>
          <a:p>
            <a:r>
              <a:rPr lang="en-US" sz="2400" dirty="0"/>
              <a:t> If the cost increases with the increase in weight, the derivative will return a positive value which will then be subtracted from the existing value.</a:t>
            </a:r>
          </a:p>
          <a:p>
            <a:r>
              <a:rPr lang="en-US" sz="2400" dirty="0"/>
              <a:t>On the other hand, if the cost is decreasing with an increase in weight, a negative value will be returned, which will be added to the existing weight value since negative into negative is positive.</a:t>
            </a:r>
          </a:p>
          <a:p>
            <a:endParaRPr lang="en-US" sz="2400" dirty="0"/>
          </a:p>
        </p:txBody>
      </p:sp>
      <p:pic>
        <p:nvPicPr>
          <p:cNvPr id="7" name="Content Placeholder 7">
            <a:extLst>
              <a:ext uri="{FF2B5EF4-FFF2-40B4-BE49-F238E27FC236}">
                <a16:creationId xmlns:a16="http://schemas.microsoft.com/office/drawing/2014/main" id="{D9DBAA9B-AE1E-9A4E-8248-5EE06A2C5DD7}"/>
              </a:ext>
            </a:extLst>
          </p:cNvPr>
          <p:cNvPicPr>
            <a:picLocks noGrp="1" noChangeAspect="1"/>
          </p:cNvPicPr>
          <p:nvPr>
            <p:ph sz="half" idx="2"/>
          </p:nvPr>
        </p:nvPicPr>
        <p:blipFill>
          <a:blip r:embed="rId2"/>
          <a:stretch>
            <a:fillRect/>
          </a:stretch>
        </p:blipFill>
        <p:spPr>
          <a:xfrm>
            <a:off x="6441742" y="2504252"/>
            <a:ext cx="4912057" cy="3167920"/>
          </a:xfrm>
        </p:spPr>
      </p:pic>
    </p:spTree>
    <p:extLst>
      <p:ext uri="{BB962C8B-B14F-4D97-AF65-F5344CB8AC3E}">
        <p14:creationId xmlns:p14="http://schemas.microsoft.com/office/powerpoint/2010/main" val="921005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5C0AC-F7B0-1443-8530-61FC7E76D9B5}"/>
              </a:ext>
            </a:extLst>
          </p:cNvPr>
          <p:cNvSpPr>
            <a:spLocks noGrp="1"/>
          </p:cNvSpPr>
          <p:nvPr>
            <p:ph type="title"/>
          </p:nvPr>
        </p:nvSpPr>
        <p:spPr/>
        <p:txBody>
          <a:bodyPr/>
          <a:lstStyle/>
          <a:p>
            <a:r>
              <a:rPr lang="en-US" dirty="0"/>
              <a:t>Gradient descent</a:t>
            </a:r>
          </a:p>
        </p:txBody>
      </p:sp>
      <p:sp>
        <p:nvSpPr>
          <p:cNvPr id="5" name="Content Placeholder 4">
            <a:extLst>
              <a:ext uri="{FF2B5EF4-FFF2-40B4-BE49-F238E27FC236}">
                <a16:creationId xmlns:a16="http://schemas.microsoft.com/office/drawing/2014/main" id="{1C0AAE28-0598-9749-9999-68B18DE3BFBF}"/>
              </a:ext>
            </a:extLst>
          </p:cNvPr>
          <p:cNvSpPr>
            <a:spLocks noGrp="1"/>
          </p:cNvSpPr>
          <p:nvPr>
            <p:ph sz="half" idx="1"/>
          </p:nvPr>
        </p:nvSpPr>
        <p:spPr>
          <a:xfrm>
            <a:off x="354842" y="1825625"/>
            <a:ext cx="5664958" cy="4351338"/>
          </a:xfrm>
        </p:spPr>
        <p:txBody>
          <a:bodyPr>
            <a:noAutofit/>
          </a:bodyPr>
          <a:lstStyle/>
          <a:p>
            <a:r>
              <a:rPr lang="en-US" sz="2400" dirty="0"/>
              <a:t>In the equation, </a:t>
            </a:r>
            <a:r>
              <a:rPr lang="en-US" sz="2400" b="1" dirty="0"/>
              <a:t>a</a:t>
            </a:r>
            <a:r>
              <a:rPr lang="en-US" sz="2400" dirty="0"/>
              <a:t> is called the learning rate, which is multiplied by the derivative. </a:t>
            </a:r>
          </a:p>
          <a:p>
            <a:r>
              <a:rPr lang="en-US" sz="2400" dirty="0"/>
              <a:t>The learning rate decides how fast our algorithm learns.</a:t>
            </a:r>
          </a:p>
          <a:p>
            <a:r>
              <a:rPr lang="en-US" sz="2400" dirty="0"/>
              <a:t>We need to repeat the execution of gradient descent for all the weights and biases until the cost is minimized and for which the cost function returns a value close to zero.</a:t>
            </a:r>
          </a:p>
          <a:p>
            <a:r>
              <a:rPr lang="en-US" sz="2400" dirty="0"/>
              <a:t>Using these ideas, a simple neural network with one input and one output layer in Python can be created</a:t>
            </a:r>
          </a:p>
          <a:p>
            <a:endParaRPr lang="en-US" sz="2400" dirty="0"/>
          </a:p>
        </p:txBody>
      </p:sp>
      <p:pic>
        <p:nvPicPr>
          <p:cNvPr id="7" name="Content Placeholder 7">
            <a:extLst>
              <a:ext uri="{FF2B5EF4-FFF2-40B4-BE49-F238E27FC236}">
                <a16:creationId xmlns:a16="http://schemas.microsoft.com/office/drawing/2014/main" id="{97092D81-6362-244E-A9D2-A7D41FC9F84D}"/>
              </a:ext>
            </a:extLst>
          </p:cNvPr>
          <p:cNvPicPr>
            <a:picLocks noGrp="1" noChangeAspect="1"/>
          </p:cNvPicPr>
          <p:nvPr>
            <p:ph sz="half" idx="2"/>
          </p:nvPr>
        </p:nvPicPr>
        <p:blipFill>
          <a:blip r:embed="rId2"/>
          <a:stretch>
            <a:fillRect/>
          </a:stretch>
        </p:blipFill>
        <p:spPr>
          <a:xfrm>
            <a:off x="6441742" y="2504252"/>
            <a:ext cx="4912057" cy="3167920"/>
          </a:xfrm>
        </p:spPr>
      </p:pic>
    </p:spTree>
    <p:extLst>
      <p:ext uri="{BB962C8B-B14F-4D97-AF65-F5344CB8AC3E}">
        <p14:creationId xmlns:p14="http://schemas.microsoft.com/office/powerpoint/2010/main" val="56055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5AAE3A-E708-104D-853D-9E43FB1BB7BE}"/>
              </a:ext>
            </a:extLst>
          </p:cNvPr>
          <p:cNvSpPr>
            <a:spLocks noGrp="1"/>
          </p:cNvSpPr>
          <p:nvPr>
            <p:ph type="title"/>
          </p:nvPr>
        </p:nvSpPr>
        <p:spPr>
          <a:xfrm>
            <a:off x="838200" y="365125"/>
            <a:ext cx="3501788" cy="1325563"/>
          </a:xfrm>
        </p:spPr>
        <p:txBody>
          <a:bodyPr/>
          <a:lstStyle/>
          <a:p>
            <a:r>
              <a:rPr lang="en-US" dirty="0"/>
              <a:t>In More Detail</a:t>
            </a:r>
          </a:p>
        </p:txBody>
      </p:sp>
      <p:pic>
        <p:nvPicPr>
          <p:cNvPr id="9" name="Picture 8">
            <a:extLst>
              <a:ext uri="{FF2B5EF4-FFF2-40B4-BE49-F238E27FC236}">
                <a16:creationId xmlns:a16="http://schemas.microsoft.com/office/drawing/2014/main" id="{4ADFE5F7-A057-E440-B3B8-A92B551AFE8B}"/>
              </a:ext>
            </a:extLst>
          </p:cNvPr>
          <p:cNvPicPr>
            <a:picLocks noChangeAspect="1"/>
          </p:cNvPicPr>
          <p:nvPr/>
        </p:nvPicPr>
        <p:blipFill rotWithShape="1">
          <a:blip r:embed="rId2"/>
          <a:srcRect l="22613" t="-150" r="25112" b="150"/>
          <a:stretch/>
        </p:blipFill>
        <p:spPr>
          <a:xfrm>
            <a:off x="4844954" y="365125"/>
            <a:ext cx="6373504" cy="6146132"/>
          </a:xfrm>
          <a:prstGeom prst="rect">
            <a:avLst/>
          </a:prstGeom>
        </p:spPr>
      </p:pic>
      <p:sp>
        <p:nvSpPr>
          <p:cNvPr id="10" name="TextBox 9">
            <a:extLst>
              <a:ext uri="{FF2B5EF4-FFF2-40B4-BE49-F238E27FC236}">
                <a16:creationId xmlns:a16="http://schemas.microsoft.com/office/drawing/2014/main" id="{E0CF564E-0A54-0740-930D-BE14264A0AE7}"/>
              </a:ext>
            </a:extLst>
          </p:cNvPr>
          <p:cNvSpPr txBox="1"/>
          <p:nvPr/>
        </p:nvSpPr>
        <p:spPr>
          <a:xfrm>
            <a:off x="1023582" y="2033516"/>
            <a:ext cx="3057099" cy="3139321"/>
          </a:xfrm>
          <a:prstGeom prst="rect">
            <a:avLst/>
          </a:prstGeom>
          <a:noFill/>
        </p:spPr>
        <p:txBody>
          <a:bodyPr wrap="square" rtlCol="0">
            <a:spAutoFit/>
          </a:bodyPr>
          <a:lstStyle/>
          <a:p>
            <a:r>
              <a:rPr lang="en-US" dirty="0"/>
              <a:t>The </a:t>
            </a:r>
            <a:r>
              <a:rPr lang="en-US" b="1" i="1" dirty="0"/>
              <a:t>Neuron </a:t>
            </a:r>
            <a:r>
              <a:rPr lang="en-US" dirty="0"/>
              <a:t>is the basic unit of computation in the brain, it receives and integrates chemical signals from other neurons and depending on a number of factors it either does nothing or generates an electrical signal or </a:t>
            </a:r>
            <a:r>
              <a:rPr lang="en-US" i="1" dirty="0"/>
              <a:t>Action Potential </a:t>
            </a:r>
            <a:r>
              <a:rPr lang="en-US" dirty="0"/>
              <a:t>which in turn signals other </a:t>
            </a:r>
            <a:r>
              <a:rPr lang="en-US" b="1" i="1" dirty="0"/>
              <a:t>connected</a:t>
            </a:r>
            <a:r>
              <a:rPr lang="en-US" dirty="0"/>
              <a:t> neurons via synapses.</a:t>
            </a:r>
          </a:p>
        </p:txBody>
      </p:sp>
    </p:spTree>
    <p:extLst>
      <p:ext uri="{BB962C8B-B14F-4D97-AF65-F5344CB8AC3E}">
        <p14:creationId xmlns:p14="http://schemas.microsoft.com/office/powerpoint/2010/main" val="506824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EF0B26-916F-2A4A-B313-71D6692C0CF8}"/>
              </a:ext>
            </a:extLst>
          </p:cNvPr>
          <p:cNvSpPr>
            <a:spLocks noGrp="1"/>
          </p:cNvSpPr>
          <p:nvPr>
            <p:ph type="title"/>
          </p:nvPr>
        </p:nvSpPr>
        <p:spPr/>
        <p:txBody>
          <a:bodyPr/>
          <a:lstStyle/>
          <a:p>
            <a:r>
              <a:rPr lang="en-US" dirty="0"/>
              <a:t>Stochastic Gradient descent</a:t>
            </a:r>
          </a:p>
        </p:txBody>
      </p:sp>
      <p:sp>
        <p:nvSpPr>
          <p:cNvPr id="6" name="Content Placeholder 5">
            <a:extLst>
              <a:ext uri="{FF2B5EF4-FFF2-40B4-BE49-F238E27FC236}">
                <a16:creationId xmlns:a16="http://schemas.microsoft.com/office/drawing/2014/main" id="{D63089F6-DEF8-EF45-BD4F-1FCF60AE3211}"/>
              </a:ext>
            </a:extLst>
          </p:cNvPr>
          <p:cNvSpPr>
            <a:spLocks noGrp="1"/>
          </p:cNvSpPr>
          <p:nvPr>
            <p:ph sz="half" idx="1"/>
          </p:nvPr>
        </p:nvSpPr>
        <p:spPr>
          <a:xfrm>
            <a:off x="323385" y="1511724"/>
            <a:ext cx="5696415" cy="5011905"/>
          </a:xfrm>
        </p:spPr>
        <p:txBody>
          <a:bodyPr>
            <a:noAutofit/>
          </a:bodyPr>
          <a:lstStyle/>
          <a:p>
            <a:r>
              <a:rPr lang="en-US" sz="1800" dirty="0"/>
              <a:t>Gradient descent works fine when we have a convex curve just like in the above figure. </a:t>
            </a:r>
          </a:p>
          <a:p>
            <a:r>
              <a:rPr lang="en-US" sz="1800" dirty="0"/>
              <a:t>But if we don't have a convex curve, Gradient descent fails.</a:t>
            </a:r>
          </a:p>
          <a:p>
            <a:r>
              <a:rPr lang="en-US" sz="1800" dirty="0"/>
              <a:t>The word ‘</a:t>
            </a:r>
            <a:r>
              <a:rPr lang="en-US" sz="1800" i="1" dirty="0"/>
              <a:t>stochastic</a:t>
            </a:r>
            <a:r>
              <a:rPr lang="en-US" sz="1800" dirty="0"/>
              <a:t>‘ means a system or a process that is linked with a random probability. </a:t>
            </a:r>
          </a:p>
          <a:p>
            <a:r>
              <a:rPr lang="en-US" sz="1800" dirty="0"/>
              <a:t>Hence, in Stochastic Gradient descent, a few samples are selected randomly instead of the whole data set for each iteration.</a:t>
            </a:r>
          </a:p>
          <a:p>
            <a:r>
              <a:rPr lang="en-US" sz="1800" dirty="0"/>
              <a:t>In SGD, we take one row of data at a time, run it through the neural network then adjust the weights. For the second row, we run it, then compare the Cost function and then again adjusting weights. And so on…</a:t>
            </a:r>
          </a:p>
          <a:p>
            <a:r>
              <a:rPr lang="en-US" sz="1800" dirty="0"/>
              <a:t>SGD helps us to avoid the problem of local minima. It is much faster than Gradient descent because it is running each row at a time and it doesn’t have to load the whole data in memory for doing computation.</a:t>
            </a:r>
          </a:p>
          <a:p>
            <a:endParaRPr lang="en-US" sz="1800" dirty="0"/>
          </a:p>
        </p:txBody>
      </p:sp>
      <p:pic>
        <p:nvPicPr>
          <p:cNvPr id="9" name="Content Placeholder 8">
            <a:extLst>
              <a:ext uri="{FF2B5EF4-FFF2-40B4-BE49-F238E27FC236}">
                <a16:creationId xmlns:a16="http://schemas.microsoft.com/office/drawing/2014/main" id="{B5AD1C7E-B264-0F4D-AA8B-879F41F4252A}"/>
              </a:ext>
            </a:extLst>
          </p:cNvPr>
          <p:cNvPicPr>
            <a:picLocks noGrp="1" noChangeAspect="1"/>
          </p:cNvPicPr>
          <p:nvPr>
            <p:ph sz="half" idx="2"/>
          </p:nvPr>
        </p:nvPicPr>
        <p:blipFill>
          <a:blip r:embed="rId2"/>
          <a:stretch>
            <a:fillRect/>
          </a:stretch>
        </p:blipFill>
        <p:spPr>
          <a:xfrm>
            <a:off x="6172200" y="2175321"/>
            <a:ext cx="5181600" cy="3651946"/>
          </a:xfrm>
        </p:spPr>
      </p:pic>
    </p:spTree>
    <p:extLst>
      <p:ext uri="{BB962C8B-B14F-4D97-AF65-F5344CB8AC3E}">
        <p14:creationId xmlns:p14="http://schemas.microsoft.com/office/powerpoint/2010/main" val="2723583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E6644-9E07-F542-AE73-3CF3514BFB09}"/>
              </a:ext>
            </a:extLst>
          </p:cNvPr>
          <p:cNvSpPr>
            <a:spLocks noGrp="1"/>
          </p:cNvSpPr>
          <p:nvPr>
            <p:ph type="title"/>
          </p:nvPr>
        </p:nvSpPr>
        <p:spPr/>
        <p:txBody>
          <a:bodyPr/>
          <a:lstStyle/>
          <a:p>
            <a:r>
              <a:rPr lang="en-US" dirty="0"/>
              <a:t>Training with Stochastic Gradient descent</a:t>
            </a:r>
          </a:p>
        </p:txBody>
      </p:sp>
      <p:sp>
        <p:nvSpPr>
          <p:cNvPr id="6" name="Content Placeholder 5">
            <a:extLst>
              <a:ext uri="{FF2B5EF4-FFF2-40B4-BE49-F238E27FC236}">
                <a16:creationId xmlns:a16="http://schemas.microsoft.com/office/drawing/2014/main" id="{8FA6368F-50A3-DB43-9BDD-C890765C585E}"/>
              </a:ext>
            </a:extLst>
          </p:cNvPr>
          <p:cNvSpPr>
            <a:spLocks noGrp="1"/>
          </p:cNvSpPr>
          <p:nvPr>
            <p:ph idx="1"/>
          </p:nvPr>
        </p:nvSpPr>
        <p:spPr/>
        <p:txBody>
          <a:bodyPr/>
          <a:lstStyle/>
          <a:p>
            <a:r>
              <a:rPr lang="en-US" dirty="0"/>
              <a:t>Step-1 → Randomly initialize the weights to small numbers close to 0 but not 0.</a:t>
            </a:r>
          </a:p>
          <a:p>
            <a:r>
              <a:rPr lang="en-US" dirty="0"/>
              <a:t>Step-2 → Input the first observation of your dataset in the input layer, each feature in one node.</a:t>
            </a:r>
          </a:p>
          <a:p>
            <a:r>
              <a:rPr lang="en-US" dirty="0"/>
              <a:t>Step-3 → </a:t>
            </a:r>
            <a:r>
              <a:rPr lang="en-US" b="1" dirty="0"/>
              <a:t>Forward-Propagation</a:t>
            </a:r>
            <a:r>
              <a:rPr lang="en-US" dirty="0"/>
              <a:t>: From left to right, the neurons are activated in a way that the impact of each neuron's activation is limited by the weights. Propagate the activations until getting the predicted value.</a:t>
            </a:r>
          </a:p>
          <a:p>
            <a:r>
              <a:rPr lang="en-US" dirty="0"/>
              <a:t>Step-4 → Compare the predicted result to the actual result and measure the generated error (Cost function).</a:t>
            </a:r>
          </a:p>
          <a:p>
            <a:endParaRPr lang="en-US" dirty="0"/>
          </a:p>
        </p:txBody>
      </p:sp>
    </p:spTree>
    <p:extLst>
      <p:ext uri="{BB962C8B-B14F-4D97-AF65-F5344CB8AC3E}">
        <p14:creationId xmlns:p14="http://schemas.microsoft.com/office/powerpoint/2010/main" val="1933462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E6644-9E07-F542-AE73-3CF3514BFB09}"/>
              </a:ext>
            </a:extLst>
          </p:cNvPr>
          <p:cNvSpPr>
            <a:spLocks noGrp="1"/>
          </p:cNvSpPr>
          <p:nvPr>
            <p:ph type="title"/>
          </p:nvPr>
        </p:nvSpPr>
        <p:spPr/>
        <p:txBody>
          <a:bodyPr/>
          <a:lstStyle/>
          <a:p>
            <a:r>
              <a:rPr lang="en-US" dirty="0"/>
              <a:t>Training with Stochastic Gradient descent</a:t>
            </a:r>
          </a:p>
        </p:txBody>
      </p:sp>
      <p:sp>
        <p:nvSpPr>
          <p:cNvPr id="6" name="Content Placeholder 5">
            <a:extLst>
              <a:ext uri="{FF2B5EF4-FFF2-40B4-BE49-F238E27FC236}">
                <a16:creationId xmlns:a16="http://schemas.microsoft.com/office/drawing/2014/main" id="{8FA6368F-50A3-DB43-9BDD-C890765C585E}"/>
              </a:ext>
            </a:extLst>
          </p:cNvPr>
          <p:cNvSpPr>
            <a:spLocks noGrp="1"/>
          </p:cNvSpPr>
          <p:nvPr>
            <p:ph idx="1"/>
          </p:nvPr>
        </p:nvSpPr>
        <p:spPr/>
        <p:txBody>
          <a:bodyPr/>
          <a:lstStyle/>
          <a:p>
            <a:r>
              <a:rPr lang="en-US" dirty="0"/>
              <a:t>Step-5 → </a:t>
            </a:r>
            <a:r>
              <a:rPr lang="en-US" b="1" dirty="0"/>
              <a:t>Back-Propagation</a:t>
            </a:r>
            <a:r>
              <a:rPr lang="en-US" dirty="0"/>
              <a:t>: from right to left, the error is backpropagated. </a:t>
            </a:r>
          </a:p>
          <a:p>
            <a:pPr lvl="1"/>
            <a:r>
              <a:rPr lang="en-US" dirty="0">
                <a:solidFill>
                  <a:srgbClr val="2014FF"/>
                </a:solidFill>
              </a:rPr>
              <a:t>Update the weights according to how much they are responsible for the error.</a:t>
            </a:r>
          </a:p>
          <a:p>
            <a:pPr lvl="1"/>
            <a:r>
              <a:rPr lang="en-US" dirty="0">
                <a:solidFill>
                  <a:srgbClr val="2014FF"/>
                </a:solidFill>
              </a:rPr>
              <a:t> The learning rate decides how much we update weights.</a:t>
            </a:r>
          </a:p>
          <a:p>
            <a:r>
              <a:rPr lang="en-US" dirty="0"/>
              <a:t>Step-6 → Repeat step-1 to 5 and update the weights after each observation (Reinforcement Learning)</a:t>
            </a:r>
          </a:p>
          <a:p>
            <a:r>
              <a:rPr lang="en-US" dirty="0"/>
              <a:t>Step-7 → When the whole training set passed through the ANN, that makes an epoch. Redo more epochs.</a:t>
            </a:r>
          </a:p>
          <a:p>
            <a:endParaRPr lang="en-US" dirty="0"/>
          </a:p>
        </p:txBody>
      </p:sp>
    </p:spTree>
    <p:extLst>
      <p:ext uri="{BB962C8B-B14F-4D97-AF65-F5344CB8AC3E}">
        <p14:creationId xmlns:p14="http://schemas.microsoft.com/office/powerpoint/2010/main" val="2420970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8AE3-B3D9-B942-BBB5-924B34737512}"/>
              </a:ext>
            </a:extLst>
          </p:cNvPr>
          <p:cNvSpPr>
            <a:spLocks noGrp="1"/>
          </p:cNvSpPr>
          <p:nvPr>
            <p:ph type="title"/>
          </p:nvPr>
        </p:nvSpPr>
        <p:spPr/>
        <p:txBody>
          <a:bodyPr/>
          <a:lstStyle/>
          <a:p>
            <a:r>
              <a:rPr lang="en-US" dirty="0"/>
              <a:t>Summary</a:t>
            </a:r>
          </a:p>
        </p:txBody>
      </p:sp>
      <p:pic>
        <p:nvPicPr>
          <p:cNvPr id="5" name="Content Placeholder 4">
            <a:extLst>
              <a:ext uri="{FF2B5EF4-FFF2-40B4-BE49-F238E27FC236}">
                <a16:creationId xmlns:a16="http://schemas.microsoft.com/office/drawing/2014/main" id="{28AFE701-22AA-0F45-BF66-E1DFB90834C1}"/>
              </a:ext>
            </a:extLst>
          </p:cNvPr>
          <p:cNvPicPr>
            <a:picLocks noGrp="1" noChangeAspect="1"/>
          </p:cNvPicPr>
          <p:nvPr>
            <p:ph idx="1"/>
          </p:nvPr>
        </p:nvPicPr>
        <p:blipFill>
          <a:blip r:embed="rId2"/>
          <a:stretch>
            <a:fillRect/>
          </a:stretch>
        </p:blipFill>
        <p:spPr>
          <a:xfrm>
            <a:off x="1709051" y="1825625"/>
            <a:ext cx="8773898" cy="4351338"/>
          </a:xfrm>
        </p:spPr>
      </p:pic>
    </p:spTree>
    <p:extLst>
      <p:ext uri="{BB962C8B-B14F-4D97-AF65-F5344CB8AC3E}">
        <p14:creationId xmlns:p14="http://schemas.microsoft.com/office/powerpoint/2010/main" val="3407110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18AB-26E7-3E4B-A4F1-AE82E8AACACD}"/>
              </a:ext>
            </a:extLst>
          </p:cNvPr>
          <p:cNvSpPr>
            <a:spLocks noGrp="1"/>
          </p:cNvSpPr>
          <p:nvPr>
            <p:ph type="title"/>
          </p:nvPr>
        </p:nvSpPr>
        <p:spPr/>
        <p:txBody>
          <a:bodyPr/>
          <a:lstStyle/>
          <a:p>
            <a:r>
              <a:rPr lang="en-US" dirty="0"/>
              <a:t>Uses of Artificial Neural Networks</a:t>
            </a:r>
          </a:p>
        </p:txBody>
      </p:sp>
      <p:sp>
        <p:nvSpPr>
          <p:cNvPr id="3" name="Content Placeholder 2">
            <a:extLst>
              <a:ext uri="{FF2B5EF4-FFF2-40B4-BE49-F238E27FC236}">
                <a16:creationId xmlns:a16="http://schemas.microsoft.com/office/drawing/2014/main" id="{DE282531-EB95-6544-B3E3-11CA6C433AC1}"/>
              </a:ext>
            </a:extLst>
          </p:cNvPr>
          <p:cNvSpPr>
            <a:spLocks noGrp="1"/>
          </p:cNvSpPr>
          <p:nvPr>
            <p:ph idx="1"/>
          </p:nvPr>
        </p:nvSpPr>
        <p:spPr/>
        <p:txBody>
          <a:bodyPr/>
          <a:lstStyle/>
          <a:p>
            <a:r>
              <a:rPr lang="en-US" dirty="0"/>
              <a:t>Deep Learning models can be used for a variety of complex tasks:</a:t>
            </a:r>
          </a:p>
          <a:p>
            <a:pPr lvl="1"/>
            <a:r>
              <a:rPr lang="en-US" dirty="0"/>
              <a:t>Artificial Neural Networks(ANN) for Regression and classification</a:t>
            </a:r>
          </a:p>
          <a:p>
            <a:pPr lvl="1"/>
            <a:r>
              <a:rPr lang="en-US" dirty="0"/>
              <a:t>Convolutional Neural Networks(CNN) for Computer Vision</a:t>
            </a:r>
          </a:p>
          <a:p>
            <a:pPr lvl="1"/>
            <a:r>
              <a:rPr lang="en-US" dirty="0"/>
              <a:t>Recurrent Neural Networks(RNN) for Time Series analysis</a:t>
            </a:r>
          </a:p>
          <a:p>
            <a:pPr lvl="1"/>
            <a:r>
              <a:rPr lang="en-US" dirty="0"/>
              <a:t>Self-organizing maps for Feature extraction</a:t>
            </a:r>
          </a:p>
          <a:p>
            <a:pPr lvl="1"/>
            <a:r>
              <a:rPr lang="en-US" dirty="0"/>
              <a:t>Deep Boltzmann machines for Recommendation systems</a:t>
            </a:r>
          </a:p>
          <a:p>
            <a:pPr lvl="1"/>
            <a:r>
              <a:rPr lang="en-US" dirty="0"/>
              <a:t>Auto Encoders for Recommendation systems</a:t>
            </a:r>
          </a:p>
          <a:p>
            <a:r>
              <a:rPr lang="en-US" dirty="0"/>
              <a:t>A typical example is Google Translate</a:t>
            </a:r>
          </a:p>
          <a:p>
            <a:r>
              <a:rPr lang="en-US" dirty="0"/>
              <a:t>Refer to the TensorFlow playground on the web that allows one to experiment with ANNs in </a:t>
            </a:r>
            <a:r>
              <a:rPr lang="en-US"/>
              <a:t>an interactive setting</a:t>
            </a:r>
            <a:endParaRPr lang="en-US" dirty="0"/>
          </a:p>
          <a:p>
            <a:endParaRPr lang="en-US" dirty="0"/>
          </a:p>
        </p:txBody>
      </p:sp>
    </p:spTree>
    <p:extLst>
      <p:ext uri="{BB962C8B-B14F-4D97-AF65-F5344CB8AC3E}">
        <p14:creationId xmlns:p14="http://schemas.microsoft.com/office/powerpoint/2010/main" val="3897637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E238-3683-2247-9540-7BA6BB37E38E}"/>
              </a:ext>
            </a:extLst>
          </p:cNvPr>
          <p:cNvSpPr>
            <a:spLocks noGrp="1"/>
          </p:cNvSpPr>
          <p:nvPr>
            <p:ph type="title"/>
          </p:nvPr>
        </p:nvSpPr>
        <p:spPr>
          <a:xfrm>
            <a:off x="114869" y="174056"/>
            <a:ext cx="3037764" cy="1325563"/>
          </a:xfrm>
        </p:spPr>
        <p:txBody>
          <a:bodyPr/>
          <a:lstStyle/>
          <a:p>
            <a:r>
              <a:rPr lang="en-US" dirty="0"/>
              <a:t>Tensor Flow</a:t>
            </a:r>
          </a:p>
        </p:txBody>
      </p:sp>
      <p:pic>
        <p:nvPicPr>
          <p:cNvPr id="5" name="Content Placeholder 4">
            <a:extLst>
              <a:ext uri="{FF2B5EF4-FFF2-40B4-BE49-F238E27FC236}">
                <a16:creationId xmlns:a16="http://schemas.microsoft.com/office/drawing/2014/main" id="{76573AD9-3028-7D4E-8D24-40C4581C95D2}"/>
              </a:ext>
            </a:extLst>
          </p:cNvPr>
          <p:cNvPicPr>
            <a:picLocks noGrp="1" noChangeAspect="1"/>
          </p:cNvPicPr>
          <p:nvPr>
            <p:ph idx="1"/>
          </p:nvPr>
        </p:nvPicPr>
        <p:blipFill>
          <a:blip r:embed="rId2"/>
          <a:stretch>
            <a:fillRect/>
          </a:stretch>
        </p:blipFill>
        <p:spPr>
          <a:xfrm>
            <a:off x="3593332" y="174056"/>
            <a:ext cx="8389402" cy="5563805"/>
          </a:xfrm>
        </p:spPr>
      </p:pic>
      <p:sp>
        <p:nvSpPr>
          <p:cNvPr id="7" name="TextBox 6">
            <a:extLst>
              <a:ext uri="{FF2B5EF4-FFF2-40B4-BE49-F238E27FC236}">
                <a16:creationId xmlns:a16="http://schemas.microsoft.com/office/drawing/2014/main" id="{ABC318D5-4134-7A48-B423-2B21CF298975}"/>
              </a:ext>
            </a:extLst>
          </p:cNvPr>
          <p:cNvSpPr txBox="1"/>
          <p:nvPr/>
        </p:nvSpPr>
        <p:spPr>
          <a:xfrm>
            <a:off x="537947" y="6116414"/>
            <a:ext cx="10857931" cy="523220"/>
          </a:xfrm>
          <a:prstGeom prst="rect">
            <a:avLst/>
          </a:prstGeom>
          <a:noFill/>
        </p:spPr>
        <p:txBody>
          <a:bodyPr wrap="square" rtlCol="0">
            <a:spAutoFit/>
          </a:bodyPr>
          <a:lstStyle/>
          <a:p>
            <a:pPr algn="ctr"/>
            <a:r>
              <a:rPr lang="en-US" sz="2800" dirty="0"/>
              <a:t>https://</a:t>
            </a:r>
            <a:r>
              <a:rPr lang="en-US" sz="2800" dirty="0" err="1"/>
              <a:t>playground.tensorflow.org</a:t>
            </a:r>
            <a:endParaRPr lang="en-US" sz="2800" dirty="0"/>
          </a:p>
        </p:txBody>
      </p:sp>
    </p:spTree>
    <p:extLst>
      <p:ext uri="{BB962C8B-B14F-4D97-AF65-F5344CB8AC3E}">
        <p14:creationId xmlns:p14="http://schemas.microsoft.com/office/powerpoint/2010/main" val="1811134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375A-50D3-934D-9E53-2E1C4EB97125}"/>
              </a:ext>
            </a:extLst>
          </p:cNvPr>
          <p:cNvSpPr>
            <a:spLocks noGrp="1"/>
          </p:cNvSpPr>
          <p:nvPr>
            <p:ph type="title"/>
          </p:nvPr>
        </p:nvSpPr>
        <p:spPr/>
        <p:txBody>
          <a:bodyPr>
            <a:normAutofit/>
          </a:bodyPr>
          <a:lstStyle/>
          <a:p>
            <a:r>
              <a:rPr lang="en-US" dirty="0"/>
              <a:t>Tensor Flow Playground</a:t>
            </a:r>
            <a:br>
              <a:rPr lang="en-US" dirty="0"/>
            </a:br>
            <a:r>
              <a:rPr lang="en-US" sz="2000" dirty="0"/>
              <a:t>https://</a:t>
            </a:r>
            <a:r>
              <a:rPr lang="en-US" sz="2000" dirty="0" err="1"/>
              <a:t>towardsdatascience.com</a:t>
            </a:r>
            <a:r>
              <a:rPr lang="en-US" sz="2000" dirty="0"/>
              <a:t>/emulating-logical-gates-with-a-neural-network-75c229ec4cc9</a:t>
            </a:r>
          </a:p>
        </p:txBody>
      </p:sp>
      <p:pic>
        <p:nvPicPr>
          <p:cNvPr id="5" name="Content Placeholder 4">
            <a:extLst>
              <a:ext uri="{FF2B5EF4-FFF2-40B4-BE49-F238E27FC236}">
                <a16:creationId xmlns:a16="http://schemas.microsoft.com/office/drawing/2014/main" id="{2D5C7B57-9437-E84E-9CCD-233CC724F809}"/>
              </a:ext>
            </a:extLst>
          </p:cNvPr>
          <p:cNvPicPr>
            <a:picLocks noGrp="1" noChangeAspect="1"/>
          </p:cNvPicPr>
          <p:nvPr>
            <p:ph idx="1"/>
          </p:nvPr>
        </p:nvPicPr>
        <p:blipFill>
          <a:blip r:embed="rId2"/>
          <a:stretch>
            <a:fillRect/>
          </a:stretch>
        </p:blipFill>
        <p:spPr>
          <a:xfrm>
            <a:off x="1442486" y="1825625"/>
            <a:ext cx="9307028" cy="4351338"/>
          </a:xfrm>
        </p:spPr>
      </p:pic>
      <p:sp>
        <p:nvSpPr>
          <p:cNvPr id="6" name="TextBox 5">
            <a:extLst>
              <a:ext uri="{FF2B5EF4-FFF2-40B4-BE49-F238E27FC236}">
                <a16:creationId xmlns:a16="http://schemas.microsoft.com/office/drawing/2014/main" id="{B1E6DB6B-764B-A64A-8457-8AC00FC35651}"/>
              </a:ext>
            </a:extLst>
          </p:cNvPr>
          <p:cNvSpPr txBox="1"/>
          <p:nvPr/>
        </p:nvSpPr>
        <p:spPr>
          <a:xfrm>
            <a:off x="838200" y="6318913"/>
            <a:ext cx="10857931" cy="523220"/>
          </a:xfrm>
          <a:prstGeom prst="rect">
            <a:avLst/>
          </a:prstGeom>
          <a:noFill/>
        </p:spPr>
        <p:txBody>
          <a:bodyPr wrap="square" rtlCol="0">
            <a:spAutoFit/>
          </a:bodyPr>
          <a:lstStyle/>
          <a:p>
            <a:pPr algn="ctr"/>
            <a:r>
              <a:rPr lang="en-US" sz="2800" dirty="0"/>
              <a:t>https://</a:t>
            </a:r>
            <a:r>
              <a:rPr lang="en-US" sz="2800" dirty="0" err="1"/>
              <a:t>playground.tensorflow.org</a:t>
            </a:r>
            <a:endParaRPr lang="en-US" sz="2800" dirty="0"/>
          </a:p>
        </p:txBody>
      </p:sp>
      <p:sp>
        <p:nvSpPr>
          <p:cNvPr id="7" name="TextBox 6">
            <a:extLst>
              <a:ext uri="{FF2B5EF4-FFF2-40B4-BE49-F238E27FC236}">
                <a16:creationId xmlns:a16="http://schemas.microsoft.com/office/drawing/2014/main" id="{4EFF8DF4-3D66-D746-9592-4D85B6BDEB47}"/>
              </a:ext>
            </a:extLst>
          </p:cNvPr>
          <p:cNvSpPr txBox="1"/>
          <p:nvPr/>
        </p:nvSpPr>
        <p:spPr>
          <a:xfrm>
            <a:off x="8666328" y="1528549"/>
            <a:ext cx="2292824" cy="369332"/>
          </a:xfrm>
          <a:prstGeom prst="rect">
            <a:avLst/>
          </a:prstGeom>
          <a:noFill/>
        </p:spPr>
        <p:txBody>
          <a:bodyPr wrap="square" rtlCol="0">
            <a:spAutoFit/>
          </a:bodyPr>
          <a:lstStyle/>
          <a:p>
            <a:pPr algn="ctr"/>
            <a:r>
              <a:rPr lang="en-US" dirty="0"/>
              <a:t>XNOR logic gate</a:t>
            </a:r>
          </a:p>
        </p:txBody>
      </p:sp>
    </p:spTree>
    <p:extLst>
      <p:ext uri="{BB962C8B-B14F-4D97-AF65-F5344CB8AC3E}">
        <p14:creationId xmlns:p14="http://schemas.microsoft.com/office/powerpoint/2010/main" val="391738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6653-88A2-854F-97C1-02606423ACA6}"/>
              </a:ext>
            </a:extLst>
          </p:cNvPr>
          <p:cNvSpPr>
            <a:spLocks noGrp="1"/>
          </p:cNvSpPr>
          <p:nvPr>
            <p:ph type="title"/>
          </p:nvPr>
        </p:nvSpPr>
        <p:spPr/>
        <p:txBody>
          <a:bodyPr/>
          <a:lstStyle/>
          <a:p>
            <a:r>
              <a:rPr lang="en-US" dirty="0"/>
              <a:t>Minimal Biological Network</a:t>
            </a:r>
          </a:p>
        </p:txBody>
      </p:sp>
      <p:sp>
        <p:nvSpPr>
          <p:cNvPr id="3" name="Content Placeholder 2">
            <a:extLst>
              <a:ext uri="{FF2B5EF4-FFF2-40B4-BE49-F238E27FC236}">
                <a16:creationId xmlns:a16="http://schemas.microsoft.com/office/drawing/2014/main" id="{2B097245-59A2-6C46-9DEB-9B21F6614EAD}"/>
              </a:ext>
            </a:extLst>
          </p:cNvPr>
          <p:cNvSpPr>
            <a:spLocks noGrp="1"/>
          </p:cNvSpPr>
          <p:nvPr>
            <p:ph sz="half" idx="1"/>
          </p:nvPr>
        </p:nvSpPr>
        <p:spPr>
          <a:xfrm>
            <a:off x="838200" y="1825625"/>
            <a:ext cx="5181600" cy="876632"/>
          </a:xfrm>
        </p:spPr>
        <p:txBody>
          <a:bodyPr/>
          <a:lstStyle/>
          <a:p>
            <a:pPr marL="0" indent="0">
              <a:buNone/>
            </a:pPr>
            <a:r>
              <a:rPr lang="en-US" dirty="0"/>
              <a:t>Generally described in a formal way with a </a:t>
            </a:r>
            <a:r>
              <a:rPr lang="en-US" b="1" i="1" dirty="0"/>
              <a:t>graph.</a:t>
            </a:r>
            <a:endParaRPr lang="en-US" dirty="0"/>
          </a:p>
        </p:txBody>
      </p:sp>
      <p:pic>
        <p:nvPicPr>
          <p:cNvPr id="1026" name="Picture 2" descr="https://miro.medium.com/max/1216/1*yb1ruFVkMuDcgWQSzDteOw.jpeg">
            <a:extLst>
              <a:ext uri="{FF2B5EF4-FFF2-40B4-BE49-F238E27FC236}">
                <a16:creationId xmlns:a16="http://schemas.microsoft.com/office/drawing/2014/main" id="{040D82C2-1E78-F745-8215-388704DBC11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3903" r="18152"/>
          <a:stretch/>
        </p:blipFill>
        <p:spPr bwMode="auto">
          <a:xfrm>
            <a:off x="6482687" y="1436649"/>
            <a:ext cx="5457053" cy="4747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iro.medium.com/max/664/1*SIPRvmZHOpcS-D-EJhKg-Q.jpeg">
            <a:extLst>
              <a:ext uri="{FF2B5EF4-FFF2-40B4-BE49-F238E27FC236}">
                <a16:creationId xmlns:a16="http://schemas.microsoft.com/office/drawing/2014/main" id="{ACA9B332-E57C-3043-AD90-FC8F844F1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37194"/>
            <a:ext cx="5817737" cy="334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129F-5A64-BA44-8E72-F981E43919CC}"/>
              </a:ext>
            </a:extLst>
          </p:cNvPr>
          <p:cNvSpPr>
            <a:spLocks noGrp="1"/>
          </p:cNvSpPr>
          <p:nvPr>
            <p:ph type="title"/>
          </p:nvPr>
        </p:nvSpPr>
        <p:spPr/>
        <p:txBody>
          <a:bodyPr/>
          <a:lstStyle/>
          <a:p>
            <a:r>
              <a:rPr lang="en-US" dirty="0"/>
              <a:t>Neurons</a:t>
            </a:r>
          </a:p>
        </p:txBody>
      </p:sp>
      <p:pic>
        <p:nvPicPr>
          <p:cNvPr id="10" name="Content Placeholder 9">
            <a:extLst>
              <a:ext uri="{FF2B5EF4-FFF2-40B4-BE49-F238E27FC236}">
                <a16:creationId xmlns:a16="http://schemas.microsoft.com/office/drawing/2014/main" id="{77CC6F14-15BC-8B4E-A512-0FBD1625FF99}"/>
              </a:ext>
            </a:extLst>
          </p:cNvPr>
          <p:cNvPicPr>
            <a:picLocks noGrp="1" noChangeAspect="1"/>
          </p:cNvPicPr>
          <p:nvPr>
            <p:ph sz="half" idx="1"/>
          </p:nvPr>
        </p:nvPicPr>
        <p:blipFill>
          <a:blip r:embed="rId2"/>
          <a:stretch>
            <a:fillRect/>
          </a:stretch>
        </p:blipFill>
        <p:spPr>
          <a:xfrm>
            <a:off x="1352550" y="2407444"/>
            <a:ext cx="4152900" cy="3187700"/>
          </a:xfrm>
        </p:spPr>
      </p:pic>
      <p:pic>
        <p:nvPicPr>
          <p:cNvPr id="12" name="Content Placeholder 11">
            <a:extLst>
              <a:ext uri="{FF2B5EF4-FFF2-40B4-BE49-F238E27FC236}">
                <a16:creationId xmlns:a16="http://schemas.microsoft.com/office/drawing/2014/main" id="{36847CA1-3E3E-1A49-B9AD-5FD23ECB794A}"/>
              </a:ext>
            </a:extLst>
          </p:cNvPr>
          <p:cNvPicPr>
            <a:picLocks noGrp="1" noChangeAspect="1"/>
          </p:cNvPicPr>
          <p:nvPr>
            <p:ph sz="half" idx="2"/>
          </p:nvPr>
        </p:nvPicPr>
        <p:blipFill>
          <a:blip r:embed="rId3"/>
          <a:stretch>
            <a:fillRect/>
          </a:stretch>
        </p:blipFill>
        <p:spPr>
          <a:xfrm>
            <a:off x="6172200" y="2922302"/>
            <a:ext cx="5181600" cy="2157984"/>
          </a:xfrm>
        </p:spPr>
      </p:pic>
      <p:sp>
        <p:nvSpPr>
          <p:cNvPr id="13" name="TextBox 12">
            <a:extLst>
              <a:ext uri="{FF2B5EF4-FFF2-40B4-BE49-F238E27FC236}">
                <a16:creationId xmlns:a16="http://schemas.microsoft.com/office/drawing/2014/main" id="{25B36C34-B652-E34A-9D82-68440F0100F8}"/>
              </a:ext>
            </a:extLst>
          </p:cNvPr>
          <p:cNvSpPr txBox="1"/>
          <p:nvPr/>
        </p:nvSpPr>
        <p:spPr>
          <a:xfrm>
            <a:off x="1226634" y="6021659"/>
            <a:ext cx="4278816" cy="369332"/>
          </a:xfrm>
          <a:prstGeom prst="rect">
            <a:avLst/>
          </a:prstGeom>
          <a:noFill/>
        </p:spPr>
        <p:txBody>
          <a:bodyPr wrap="square" rtlCol="0">
            <a:spAutoFit/>
          </a:bodyPr>
          <a:lstStyle/>
          <a:p>
            <a:pPr algn="ctr"/>
            <a:r>
              <a:rPr lang="en-US" dirty="0"/>
              <a:t>Flow of electric current in real neurons</a:t>
            </a:r>
          </a:p>
        </p:txBody>
      </p:sp>
      <p:sp>
        <p:nvSpPr>
          <p:cNvPr id="14" name="TextBox 13">
            <a:extLst>
              <a:ext uri="{FF2B5EF4-FFF2-40B4-BE49-F238E27FC236}">
                <a16:creationId xmlns:a16="http://schemas.microsoft.com/office/drawing/2014/main" id="{0957A042-E2B7-2947-B3B1-2ED2B3FB67C7}"/>
              </a:ext>
            </a:extLst>
          </p:cNvPr>
          <p:cNvSpPr txBox="1"/>
          <p:nvPr/>
        </p:nvSpPr>
        <p:spPr>
          <a:xfrm>
            <a:off x="6891454" y="5999356"/>
            <a:ext cx="4462346" cy="369332"/>
          </a:xfrm>
          <a:prstGeom prst="rect">
            <a:avLst/>
          </a:prstGeom>
          <a:noFill/>
        </p:spPr>
        <p:txBody>
          <a:bodyPr wrap="square" rtlCol="0">
            <a:spAutoFit/>
          </a:bodyPr>
          <a:lstStyle/>
          <a:p>
            <a:pPr algn="ctr"/>
            <a:r>
              <a:rPr lang="en-US" dirty="0"/>
              <a:t>Mathematical model of a single neuron</a:t>
            </a:r>
          </a:p>
        </p:txBody>
      </p:sp>
      <p:sp>
        <p:nvSpPr>
          <p:cNvPr id="3" name="TextBox 2">
            <a:extLst>
              <a:ext uri="{FF2B5EF4-FFF2-40B4-BE49-F238E27FC236}">
                <a16:creationId xmlns:a16="http://schemas.microsoft.com/office/drawing/2014/main" id="{F922C8D5-6024-4546-8C43-E055723A573C}"/>
              </a:ext>
            </a:extLst>
          </p:cNvPr>
          <p:cNvSpPr txBox="1"/>
          <p:nvPr/>
        </p:nvSpPr>
        <p:spPr>
          <a:xfrm>
            <a:off x="6334267" y="2222778"/>
            <a:ext cx="4857466" cy="369332"/>
          </a:xfrm>
          <a:prstGeom prst="rect">
            <a:avLst/>
          </a:prstGeom>
          <a:noFill/>
        </p:spPr>
        <p:txBody>
          <a:bodyPr wrap="square" rtlCol="0">
            <a:spAutoFit/>
          </a:bodyPr>
          <a:lstStyle/>
          <a:p>
            <a:pPr algn="ctr"/>
            <a:r>
              <a:rPr lang="en-US" dirty="0"/>
              <a:t>This simple graph represents a neural element </a:t>
            </a:r>
          </a:p>
        </p:txBody>
      </p:sp>
    </p:spTree>
    <p:extLst>
      <p:ext uri="{BB962C8B-B14F-4D97-AF65-F5344CB8AC3E}">
        <p14:creationId xmlns:p14="http://schemas.microsoft.com/office/powerpoint/2010/main" val="352117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FB2B-8109-054A-BE6B-83722504A132}"/>
              </a:ext>
            </a:extLst>
          </p:cNvPr>
          <p:cNvSpPr>
            <a:spLocks noGrp="1"/>
          </p:cNvSpPr>
          <p:nvPr>
            <p:ph type="title"/>
          </p:nvPr>
        </p:nvSpPr>
        <p:spPr/>
        <p:txBody>
          <a:bodyPr/>
          <a:lstStyle/>
          <a:p>
            <a:r>
              <a:rPr lang="en-US" dirty="0"/>
              <a:t>An Artificial Neuron</a:t>
            </a:r>
          </a:p>
        </p:txBody>
      </p:sp>
      <p:sp>
        <p:nvSpPr>
          <p:cNvPr id="3" name="Content Placeholder 2">
            <a:extLst>
              <a:ext uri="{FF2B5EF4-FFF2-40B4-BE49-F238E27FC236}">
                <a16:creationId xmlns:a16="http://schemas.microsoft.com/office/drawing/2014/main" id="{81EB94FB-71DC-E44E-B10C-3357D10202D3}"/>
              </a:ext>
            </a:extLst>
          </p:cNvPr>
          <p:cNvSpPr>
            <a:spLocks noGrp="1"/>
          </p:cNvSpPr>
          <p:nvPr>
            <p:ph sz="half" idx="1"/>
          </p:nvPr>
        </p:nvSpPr>
        <p:spPr/>
        <p:txBody>
          <a:bodyPr>
            <a:normAutofit/>
          </a:bodyPr>
          <a:lstStyle/>
          <a:p>
            <a:r>
              <a:rPr lang="en-US" dirty="0"/>
              <a:t>We can draw a diagram that makes the analogy between the neuron structure and the artificial neurons in a neural network.</a:t>
            </a:r>
          </a:p>
          <a:p>
            <a:r>
              <a:rPr lang="en-US" dirty="0"/>
              <a:t>Given the capabilities of the human brain, it should be apparent that the capabilities of artificial neural networks are fairly limitless in scope.</a:t>
            </a:r>
          </a:p>
          <a:p>
            <a:endParaRPr lang="en-US" dirty="0"/>
          </a:p>
        </p:txBody>
      </p:sp>
      <p:pic>
        <p:nvPicPr>
          <p:cNvPr id="6" name="Content Placeholder 5">
            <a:extLst>
              <a:ext uri="{FF2B5EF4-FFF2-40B4-BE49-F238E27FC236}">
                <a16:creationId xmlns:a16="http://schemas.microsoft.com/office/drawing/2014/main" id="{E5D351E4-9C56-C149-91A6-0950D815BFAA}"/>
              </a:ext>
            </a:extLst>
          </p:cNvPr>
          <p:cNvPicPr>
            <a:picLocks noGrp="1" noChangeAspect="1"/>
          </p:cNvPicPr>
          <p:nvPr>
            <p:ph sz="half" idx="2"/>
          </p:nvPr>
        </p:nvPicPr>
        <p:blipFill>
          <a:blip r:embed="rId2"/>
          <a:stretch>
            <a:fillRect/>
          </a:stretch>
        </p:blipFill>
        <p:spPr>
          <a:xfrm>
            <a:off x="6172200" y="2501137"/>
            <a:ext cx="5181600" cy="3000313"/>
          </a:xfrm>
        </p:spPr>
      </p:pic>
    </p:spTree>
    <p:extLst>
      <p:ext uri="{BB962C8B-B14F-4D97-AF65-F5344CB8AC3E}">
        <p14:creationId xmlns:p14="http://schemas.microsoft.com/office/powerpoint/2010/main" val="328582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12CB-FD57-EA45-B776-17FAD759F1CD}"/>
              </a:ext>
            </a:extLst>
          </p:cNvPr>
          <p:cNvSpPr>
            <a:spLocks noGrp="1"/>
          </p:cNvSpPr>
          <p:nvPr>
            <p:ph type="title"/>
          </p:nvPr>
        </p:nvSpPr>
        <p:spPr/>
        <p:txBody>
          <a:bodyPr/>
          <a:lstStyle/>
          <a:p>
            <a:r>
              <a:rPr lang="en-US" dirty="0"/>
              <a:t>Motivation for Artificial Neural Networks</a:t>
            </a:r>
          </a:p>
        </p:txBody>
      </p:sp>
      <p:sp>
        <p:nvSpPr>
          <p:cNvPr id="3" name="Content Placeholder 2">
            <a:extLst>
              <a:ext uri="{FF2B5EF4-FFF2-40B4-BE49-F238E27FC236}">
                <a16:creationId xmlns:a16="http://schemas.microsoft.com/office/drawing/2014/main" id="{9F4D0FBA-BD4F-D24D-B0BA-A0A11D573FC0}"/>
              </a:ext>
            </a:extLst>
          </p:cNvPr>
          <p:cNvSpPr>
            <a:spLocks noGrp="1"/>
          </p:cNvSpPr>
          <p:nvPr>
            <p:ph idx="1"/>
          </p:nvPr>
        </p:nvSpPr>
        <p:spPr/>
        <p:txBody>
          <a:bodyPr>
            <a:normAutofit/>
          </a:bodyPr>
          <a:lstStyle/>
          <a:p>
            <a:r>
              <a:rPr lang="en-US" sz="3200" dirty="0"/>
              <a:t>Algorithms experience the world through data — by training a neural network on a relevant dataset, we seek to decrease its ignorance. The way we measure progress is by monitoring the error produced by the network.</a:t>
            </a:r>
          </a:p>
          <a:p>
            <a:r>
              <a:rPr lang="en-US" sz="3200" dirty="0"/>
              <a:t>Before delving into the world of neural networks, it is important to get an understanding of the motivation behind these networks and why they work. </a:t>
            </a:r>
          </a:p>
          <a:p>
            <a:r>
              <a:rPr lang="en-US" sz="3200" dirty="0"/>
              <a:t>We will see that neural networks are arranged in feedforward layers, called </a:t>
            </a:r>
            <a:r>
              <a:rPr lang="en-US" sz="3200" i="1" dirty="0" err="1"/>
              <a:t>perceptrons</a:t>
            </a:r>
            <a:endParaRPr lang="en-US" sz="3200" i="1" dirty="0"/>
          </a:p>
          <a:p>
            <a:pPr marL="0" indent="0">
              <a:buNone/>
            </a:pPr>
            <a:endParaRPr lang="en-US" sz="3200" dirty="0"/>
          </a:p>
        </p:txBody>
      </p:sp>
    </p:spTree>
    <p:extLst>
      <p:ext uri="{BB962C8B-B14F-4D97-AF65-F5344CB8AC3E}">
        <p14:creationId xmlns:p14="http://schemas.microsoft.com/office/powerpoint/2010/main" val="403971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F740-0A11-374B-814E-53D0C96D7492}"/>
              </a:ext>
            </a:extLst>
          </p:cNvPr>
          <p:cNvSpPr>
            <a:spLocks noGrp="1"/>
          </p:cNvSpPr>
          <p:nvPr>
            <p:ph type="title"/>
          </p:nvPr>
        </p:nvSpPr>
        <p:spPr/>
        <p:txBody>
          <a:bodyPr/>
          <a:lstStyle/>
          <a:p>
            <a:r>
              <a:rPr lang="en-US" dirty="0"/>
              <a:t>“Perceptron” is a Layer of Neurons</a:t>
            </a:r>
          </a:p>
        </p:txBody>
      </p:sp>
      <p:sp>
        <p:nvSpPr>
          <p:cNvPr id="3" name="Content Placeholder 2">
            <a:extLst>
              <a:ext uri="{FF2B5EF4-FFF2-40B4-BE49-F238E27FC236}">
                <a16:creationId xmlns:a16="http://schemas.microsoft.com/office/drawing/2014/main" id="{3CEF64EF-FFD8-AD41-9829-ED5768E29024}"/>
              </a:ext>
            </a:extLst>
          </p:cNvPr>
          <p:cNvSpPr>
            <a:spLocks noGrp="1"/>
          </p:cNvSpPr>
          <p:nvPr>
            <p:ph sz="half" idx="1"/>
          </p:nvPr>
        </p:nvSpPr>
        <p:spPr/>
        <p:txBody>
          <a:bodyPr>
            <a:normAutofit/>
          </a:bodyPr>
          <a:lstStyle/>
          <a:p>
            <a:r>
              <a:rPr lang="en-US" sz="2000" dirty="0"/>
              <a:t>The trick is to design a network architecture such that we are able to achieve high accuracy using relatively little computational power, with minimal data.</a:t>
            </a:r>
          </a:p>
          <a:p>
            <a:r>
              <a:rPr lang="en-US" sz="2000" dirty="0"/>
              <a:t>What is even more impressive is that one hidden layer is enough to represent an approximation of any function to an arbitrary degree of accuracy.</a:t>
            </a:r>
          </a:p>
          <a:p>
            <a:r>
              <a:rPr lang="en-US" sz="2000" dirty="0"/>
              <a:t>So why do people use multilayer neural networks if one layer is enough?</a:t>
            </a:r>
          </a:p>
          <a:p>
            <a:endParaRPr lang="en-US" sz="2000" dirty="0"/>
          </a:p>
        </p:txBody>
      </p:sp>
      <p:pic>
        <p:nvPicPr>
          <p:cNvPr id="6" name="Content Placeholder 5">
            <a:extLst>
              <a:ext uri="{FF2B5EF4-FFF2-40B4-BE49-F238E27FC236}">
                <a16:creationId xmlns:a16="http://schemas.microsoft.com/office/drawing/2014/main" id="{E14EB668-A957-E540-B003-27E75DAF5E34}"/>
              </a:ext>
            </a:extLst>
          </p:cNvPr>
          <p:cNvPicPr>
            <a:picLocks noGrp="1" noChangeAspect="1"/>
          </p:cNvPicPr>
          <p:nvPr>
            <p:ph sz="half" idx="2"/>
          </p:nvPr>
        </p:nvPicPr>
        <p:blipFill>
          <a:blip r:embed="rId2"/>
          <a:stretch>
            <a:fillRect/>
          </a:stretch>
        </p:blipFill>
        <p:spPr>
          <a:xfrm>
            <a:off x="6172200" y="2836976"/>
            <a:ext cx="5181600" cy="2328635"/>
          </a:xfrm>
        </p:spPr>
      </p:pic>
      <p:sp>
        <p:nvSpPr>
          <p:cNvPr id="7" name="TextBox 6">
            <a:extLst>
              <a:ext uri="{FF2B5EF4-FFF2-40B4-BE49-F238E27FC236}">
                <a16:creationId xmlns:a16="http://schemas.microsoft.com/office/drawing/2014/main" id="{647F713B-7272-7B4D-B2E4-DCC9B4B8A384}"/>
              </a:ext>
            </a:extLst>
          </p:cNvPr>
          <p:cNvSpPr txBox="1"/>
          <p:nvPr/>
        </p:nvSpPr>
        <p:spPr>
          <a:xfrm>
            <a:off x="6823878" y="5788679"/>
            <a:ext cx="2429301" cy="523220"/>
          </a:xfrm>
          <a:prstGeom prst="rect">
            <a:avLst/>
          </a:prstGeom>
          <a:noFill/>
        </p:spPr>
        <p:txBody>
          <a:bodyPr wrap="square" rtlCol="0">
            <a:spAutoFit/>
          </a:bodyPr>
          <a:lstStyle/>
          <a:p>
            <a:pPr algn="ctr"/>
            <a:r>
              <a:rPr lang="en-US" sz="2800" dirty="0"/>
              <a:t>“</a:t>
            </a:r>
            <a:r>
              <a:rPr lang="en-US" sz="2800" dirty="0" err="1"/>
              <a:t>Perceptrons</a:t>
            </a:r>
            <a:r>
              <a:rPr lang="en-US" sz="2800" dirty="0"/>
              <a:t>”</a:t>
            </a:r>
          </a:p>
        </p:txBody>
      </p:sp>
      <p:sp>
        <p:nvSpPr>
          <p:cNvPr id="8" name="Up Arrow 7">
            <a:extLst>
              <a:ext uri="{FF2B5EF4-FFF2-40B4-BE49-F238E27FC236}">
                <a16:creationId xmlns:a16="http://schemas.microsoft.com/office/drawing/2014/main" id="{9443956F-6365-934E-B254-129CA341B63A}"/>
              </a:ext>
            </a:extLst>
          </p:cNvPr>
          <p:cNvSpPr/>
          <p:nvPr/>
        </p:nvSpPr>
        <p:spPr>
          <a:xfrm>
            <a:off x="9177982" y="5233853"/>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35C4566F-94F2-1D4C-B2A6-93B199823A4D}"/>
              </a:ext>
            </a:extLst>
          </p:cNvPr>
          <p:cNvSpPr/>
          <p:nvPr/>
        </p:nvSpPr>
        <p:spPr>
          <a:xfrm>
            <a:off x="7815481" y="5233853"/>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A5F95853-C524-4A46-AAF7-CBD730E4ECD5}"/>
              </a:ext>
            </a:extLst>
          </p:cNvPr>
          <p:cNvSpPr/>
          <p:nvPr/>
        </p:nvSpPr>
        <p:spPr>
          <a:xfrm>
            <a:off x="6413037" y="5302096"/>
            <a:ext cx="484632" cy="48658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232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3595</Words>
  <Application>Microsoft Macintosh PowerPoint</Application>
  <PresentationFormat>Widescreen</PresentationFormat>
  <Paragraphs>275</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Cambria Math</vt:lpstr>
      <vt:lpstr>Office Theme</vt:lpstr>
      <vt:lpstr>Introduction to Neural Networks</vt:lpstr>
      <vt:lpstr>Machine Learning</vt:lpstr>
      <vt:lpstr>A Biological Neuron</vt:lpstr>
      <vt:lpstr>In More Detail</vt:lpstr>
      <vt:lpstr>Minimal Biological Network</vt:lpstr>
      <vt:lpstr>Neurons</vt:lpstr>
      <vt:lpstr>An Artificial Neuron</vt:lpstr>
      <vt:lpstr>Motivation for Artificial Neural Networks</vt:lpstr>
      <vt:lpstr>“Perceptron” is a Layer of Neurons</vt:lpstr>
      <vt:lpstr>Perceptrons (continued)</vt:lpstr>
      <vt:lpstr>Theory of ANN</vt:lpstr>
      <vt:lpstr>Theory of ANN</vt:lpstr>
      <vt:lpstr>Theory of ANN</vt:lpstr>
      <vt:lpstr>Feedforward Phase of ANN</vt:lpstr>
      <vt:lpstr>Bias Term b</vt:lpstr>
      <vt:lpstr>Activation Term</vt:lpstr>
      <vt:lpstr>Activation Function: Sigmoid</vt:lpstr>
      <vt:lpstr>Sigmoid Function</vt:lpstr>
      <vt:lpstr>Training the ANN</vt:lpstr>
      <vt:lpstr>Classification</vt:lpstr>
      <vt:lpstr>Example of heart disease:  A categorical problem</vt:lpstr>
      <vt:lpstr>The Idea Behind Training an ANN for this problem</vt:lpstr>
      <vt:lpstr>Neural Networks are Often Trained by Gradient Descent</vt:lpstr>
      <vt:lpstr>General Features of the Optimization Problem</vt:lpstr>
      <vt:lpstr>What about Multiparameter ANNs?</vt:lpstr>
      <vt:lpstr>Back Propagation is the General Training Method</vt:lpstr>
      <vt:lpstr>Training an ANN by Backpropagation</vt:lpstr>
      <vt:lpstr>Backpropagation to Adjust Weights</vt:lpstr>
      <vt:lpstr>Simple Example of Back Propagation (Truth Table) https://www.electronics-tutorials.ws/boolean/bool_7.html</vt:lpstr>
      <vt:lpstr>Truth Table Example of Backpropagation https://users.math.yale.edu/public_html/People/frame/Fractals/</vt:lpstr>
      <vt:lpstr>Training the Neural Net for the OR Gate</vt:lpstr>
      <vt:lpstr>Training (continued)</vt:lpstr>
      <vt:lpstr>Training (continued)</vt:lpstr>
      <vt:lpstr>More General Discussion of Back Propagation: Step 1:  Define the Cost Function</vt:lpstr>
      <vt:lpstr>Back Propagation Step 2: Minimize the Cost</vt:lpstr>
      <vt:lpstr>Gradient descent</vt:lpstr>
      <vt:lpstr>Gradient descent using cost function</vt:lpstr>
      <vt:lpstr>Gradient descent</vt:lpstr>
      <vt:lpstr>Gradient descent</vt:lpstr>
      <vt:lpstr>Stochastic Gradient descent</vt:lpstr>
      <vt:lpstr>Training with Stochastic Gradient descent</vt:lpstr>
      <vt:lpstr>Training with Stochastic Gradient descent</vt:lpstr>
      <vt:lpstr>Summary</vt:lpstr>
      <vt:lpstr>Uses of Artificial Neural Networks</vt:lpstr>
      <vt:lpstr>Tensor Flow</vt:lpstr>
      <vt:lpstr>Tensor Flow Playground https://towardsdatascience.com/emulating-logical-gates-with-a-neural-network-75c229ec4cc9</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Neural Networks</dc:title>
  <dc:creator>Microsoft Office User</dc:creator>
  <cp:lastModifiedBy>Microsoft Office User</cp:lastModifiedBy>
  <cp:revision>49</cp:revision>
  <dcterms:created xsi:type="dcterms:W3CDTF">2020-02-16T22:14:51Z</dcterms:created>
  <dcterms:modified xsi:type="dcterms:W3CDTF">2020-12-07T22:43:05Z</dcterms:modified>
</cp:coreProperties>
</file>