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9"/>
  </p:notesMasterIdLst>
  <p:handoutMasterIdLst>
    <p:handoutMasterId r:id="rId80"/>
  </p:handoutMasterIdLst>
  <p:sldIdLst>
    <p:sldId id="256" r:id="rId2"/>
    <p:sldId id="326" r:id="rId3"/>
    <p:sldId id="327" r:id="rId4"/>
    <p:sldId id="335" r:id="rId5"/>
    <p:sldId id="339" r:id="rId6"/>
    <p:sldId id="334" r:id="rId7"/>
    <p:sldId id="340" r:id="rId8"/>
    <p:sldId id="261" r:id="rId9"/>
    <p:sldId id="259" r:id="rId10"/>
    <p:sldId id="262" r:id="rId11"/>
    <p:sldId id="263" r:id="rId12"/>
    <p:sldId id="265" r:id="rId13"/>
    <p:sldId id="260" r:id="rId14"/>
    <p:sldId id="275" r:id="rId15"/>
    <p:sldId id="257" r:id="rId16"/>
    <p:sldId id="290" r:id="rId17"/>
    <p:sldId id="291" r:id="rId18"/>
    <p:sldId id="264" r:id="rId19"/>
    <p:sldId id="325" r:id="rId20"/>
    <p:sldId id="324" r:id="rId21"/>
    <p:sldId id="274" r:id="rId22"/>
    <p:sldId id="283" r:id="rId23"/>
    <p:sldId id="266" r:id="rId24"/>
    <p:sldId id="276" r:id="rId25"/>
    <p:sldId id="278" r:id="rId26"/>
    <p:sldId id="279" r:id="rId27"/>
    <p:sldId id="280" r:id="rId28"/>
    <p:sldId id="281" r:id="rId29"/>
    <p:sldId id="284" r:id="rId30"/>
    <p:sldId id="285" r:id="rId31"/>
    <p:sldId id="286" r:id="rId32"/>
    <p:sldId id="328" r:id="rId33"/>
    <p:sldId id="329" r:id="rId34"/>
    <p:sldId id="330" r:id="rId35"/>
    <p:sldId id="333" r:id="rId36"/>
    <p:sldId id="331" r:id="rId37"/>
    <p:sldId id="287" r:id="rId38"/>
    <p:sldId id="288" r:id="rId39"/>
    <p:sldId id="289" r:id="rId40"/>
    <p:sldId id="296" r:id="rId41"/>
    <p:sldId id="301" r:id="rId42"/>
    <p:sldId id="299" r:id="rId43"/>
    <p:sldId id="297" r:id="rId44"/>
    <p:sldId id="300" r:id="rId45"/>
    <p:sldId id="292" r:id="rId46"/>
    <p:sldId id="293" r:id="rId47"/>
    <p:sldId id="294" r:id="rId48"/>
    <p:sldId id="295" r:id="rId49"/>
    <p:sldId id="303" r:id="rId50"/>
    <p:sldId id="302" r:id="rId51"/>
    <p:sldId id="304" r:id="rId52"/>
    <p:sldId id="307" r:id="rId53"/>
    <p:sldId id="306" r:id="rId54"/>
    <p:sldId id="267" r:id="rId55"/>
    <p:sldId id="336" r:id="rId56"/>
    <p:sldId id="268" r:id="rId57"/>
    <p:sldId id="272" r:id="rId58"/>
    <p:sldId id="269" r:id="rId59"/>
    <p:sldId id="273" r:id="rId60"/>
    <p:sldId id="308" r:id="rId61"/>
    <p:sldId id="309" r:id="rId62"/>
    <p:sldId id="310" r:id="rId63"/>
    <p:sldId id="311" r:id="rId64"/>
    <p:sldId id="312" r:id="rId65"/>
    <p:sldId id="313" r:id="rId66"/>
    <p:sldId id="337" r:id="rId67"/>
    <p:sldId id="338" r:id="rId68"/>
    <p:sldId id="314" r:id="rId69"/>
    <p:sldId id="315" r:id="rId70"/>
    <p:sldId id="319" r:id="rId71"/>
    <p:sldId id="318" r:id="rId72"/>
    <p:sldId id="316" r:id="rId73"/>
    <p:sldId id="317" r:id="rId74"/>
    <p:sldId id="323" r:id="rId75"/>
    <p:sldId id="320" r:id="rId76"/>
    <p:sldId id="322" r:id="rId77"/>
    <p:sldId id="321" r:id="rId7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0D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06" autoAdjust="0"/>
    <p:restoredTop sz="94643"/>
  </p:normalViewPr>
  <p:slideViewPr>
    <p:cSldViewPr snapToGrid="0" snapToObjects="1" showGuides="1">
      <p:cViewPr varScale="1">
        <p:scale>
          <a:sx n="115" d="100"/>
          <a:sy n="115" d="100"/>
        </p:scale>
        <p:origin x="1032" y="200"/>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2125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6BA7AA8-2692-224C-A3F5-5CB487359B2D}" type="datetimeFigureOut">
              <a:rPr lang="en-US" smtClean="0"/>
              <a:pPr/>
              <a:t>10/27/19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ED093E8-AAAB-0B4B-94F0-CA0D8AA1FD8F}" type="slidenum">
              <a:rPr lang="en-US" smtClean="0"/>
              <a:pPr/>
              <a:t>‹#›</a:t>
            </a:fld>
            <a:endParaRPr lang="en-US"/>
          </a:p>
        </p:txBody>
      </p:sp>
    </p:spTree>
    <p:extLst>
      <p:ext uri="{BB962C8B-B14F-4D97-AF65-F5344CB8AC3E}">
        <p14:creationId xmlns:p14="http://schemas.microsoft.com/office/powerpoint/2010/main" val="10534895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644085-DE91-6C47-ACC8-661876A9521A}" type="datetimeFigureOut">
              <a:rPr lang="en-US" smtClean="0"/>
              <a:pPr/>
              <a:t>10/27/19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4EE940-5DCC-FF4D-8775-2433DBB8516B}" type="slidenum">
              <a:rPr lang="en-US" smtClean="0"/>
              <a:pPr/>
              <a:t>‹#›</a:t>
            </a:fld>
            <a:endParaRPr lang="en-US"/>
          </a:p>
        </p:txBody>
      </p:sp>
    </p:spTree>
    <p:extLst>
      <p:ext uri="{BB962C8B-B14F-4D97-AF65-F5344CB8AC3E}">
        <p14:creationId xmlns:p14="http://schemas.microsoft.com/office/powerpoint/2010/main" val="325156959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4C3FCB-C34F-7E43-BDB5-BD78D731418C}" type="datetime1">
              <a:rPr lang="en-US" smtClean="0"/>
              <a:pPr/>
              <a:t>10/27/19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69342B-6FDB-A24C-97B3-9C09723D0925}" type="datetime1">
              <a:rPr lang="en-US" smtClean="0"/>
              <a:pPr/>
              <a:t>10/27/19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B9E0E4-EDBA-E34D-B5F6-4B91136915A8}" type="datetime1">
              <a:rPr lang="en-US" smtClean="0"/>
              <a:pPr/>
              <a:t>10/27/19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084BB8-EA7F-6E4B-B011-147575870262}" type="datetime1">
              <a:rPr lang="en-US" smtClean="0"/>
              <a:pPr/>
              <a:t>10/27/19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695D81-05BF-6B43-8B6D-C90189D7BB07}" type="datetime1">
              <a:rPr lang="en-US" smtClean="0"/>
              <a:pPr/>
              <a:t>10/27/19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3880A5-6DC0-7644-963E-8DC9A0BE9A34}" type="datetime1">
              <a:rPr lang="en-US" smtClean="0"/>
              <a:pPr/>
              <a:t>10/27/19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37AE1CF-9AB5-BC4E-ADA6-B9EACAFD313A}" type="datetime1">
              <a:rPr lang="en-US" smtClean="0"/>
              <a:pPr/>
              <a:t>10/27/19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1CCC20-7B17-6C49-9C36-35D091494C49}" type="datetime1">
              <a:rPr lang="en-US" smtClean="0"/>
              <a:pPr/>
              <a:t>10/27/19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F3BC60-8105-C344-8F5C-408D2FDB3BFD}" type="datetime1">
              <a:rPr lang="en-US" smtClean="0"/>
              <a:pPr/>
              <a:t>10/27/19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99F943-E688-7747-B5B4-D563F80EE950}" type="datetime1">
              <a:rPr lang="en-US" smtClean="0"/>
              <a:pPr/>
              <a:t>10/27/19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30B3A7-5539-DC49-8E71-72549EF05803}" type="datetime1">
              <a:rPr lang="en-US" smtClean="0"/>
              <a:pPr/>
              <a:t>10/27/19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9CC8C4-A0E0-DB47-A21F-74B7B3C943BF}" type="datetime1">
              <a:rPr lang="en-US" smtClean="0"/>
              <a:pPr/>
              <a:t>10/27/19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03CC9D-6EAB-594E-A35A-5D5CDDFB64D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3600" b="0" i="0" kern="1200">
          <a:solidFill>
            <a:srgbClr val="FF0000"/>
          </a:solidFill>
          <a:latin typeface="Helvetica Neue Light"/>
          <a:ea typeface="+mj-ea"/>
          <a:cs typeface="Helvetica Neue Light"/>
        </a:defRPr>
      </a:lvl1pPr>
    </p:titleStyle>
    <p:bodyStyle>
      <a:lvl1pPr marL="342900" indent="-342900" algn="l" defTabSz="457200" rtl="0" eaLnBrk="1" latinLnBrk="0" hangingPunct="1">
        <a:spcBef>
          <a:spcPct val="20000"/>
        </a:spcBef>
        <a:buFont typeface="Arial"/>
        <a:buChar char="•"/>
        <a:defRPr sz="2800" b="0" i="0" kern="1200">
          <a:solidFill>
            <a:srgbClr val="0000FF"/>
          </a:solidFill>
          <a:latin typeface="Helvetica Neue Light"/>
          <a:ea typeface="+mn-ea"/>
          <a:cs typeface="Helvetica Neue Light"/>
        </a:defRPr>
      </a:lvl1pPr>
      <a:lvl2pPr marL="742950" indent="-285750" algn="l" defTabSz="457200" rtl="0" eaLnBrk="1" latinLnBrk="0" hangingPunct="1">
        <a:spcBef>
          <a:spcPct val="20000"/>
        </a:spcBef>
        <a:buFont typeface="Arial"/>
        <a:buChar char="–"/>
        <a:defRPr sz="2400" b="0" i="0" kern="1200">
          <a:solidFill>
            <a:srgbClr val="0000FF"/>
          </a:solidFill>
          <a:latin typeface="Helvetica Neue Light"/>
          <a:ea typeface="+mn-ea"/>
          <a:cs typeface="Helvetica Neue Light"/>
        </a:defRPr>
      </a:lvl2pPr>
      <a:lvl3pPr marL="1143000" indent="-228600" algn="l" defTabSz="457200" rtl="0" eaLnBrk="1" latinLnBrk="0" hangingPunct="1">
        <a:spcBef>
          <a:spcPct val="20000"/>
        </a:spcBef>
        <a:buFont typeface="Arial"/>
        <a:buChar char="•"/>
        <a:defRPr sz="2000" b="0" i="0" kern="1200">
          <a:solidFill>
            <a:srgbClr val="0000FF"/>
          </a:solidFill>
          <a:latin typeface="Helvetica Neue Light"/>
          <a:ea typeface="+mn-ea"/>
          <a:cs typeface="Helvetica Neue Light"/>
        </a:defRPr>
      </a:lvl3pPr>
      <a:lvl4pPr marL="1600200" indent="-228600" algn="l" defTabSz="457200" rtl="0" eaLnBrk="1" latinLnBrk="0" hangingPunct="1">
        <a:spcBef>
          <a:spcPct val="20000"/>
        </a:spcBef>
        <a:buFont typeface="Arial"/>
        <a:buChar char="–"/>
        <a:defRPr sz="1800" b="0" i="0" kern="1200">
          <a:solidFill>
            <a:srgbClr val="0000FF"/>
          </a:solidFill>
          <a:latin typeface="Helvetica Neue Light"/>
          <a:ea typeface="+mn-ea"/>
          <a:cs typeface="Helvetica Neue Light"/>
        </a:defRPr>
      </a:lvl4pPr>
      <a:lvl5pPr marL="2057400" indent="-228600" algn="l" defTabSz="457200" rtl="0" eaLnBrk="1" latinLnBrk="0" hangingPunct="1">
        <a:spcBef>
          <a:spcPct val="20000"/>
        </a:spcBef>
        <a:buFont typeface="Arial"/>
        <a:buChar char="»"/>
        <a:defRPr sz="1600" b="0" i="0" kern="1200">
          <a:solidFill>
            <a:srgbClr val="0000FF"/>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4.gif"/></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hyperlink" Target="http://usgs.gov/"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Q98LcoaD5Xw" TargetMode="External"/><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video.foxnews.com/v/4120683/toxic-deadly-volcanic-eruption/#sp=show-clips"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65.gif"/><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Lecture 16</a:t>
            </a:r>
            <a:endParaRPr lang="en-US" dirty="0"/>
          </a:p>
        </p:txBody>
      </p:sp>
      <p:sp>
        <p:nvSpPr>
          <p:cNvPr id="3" name="Subtitle 2"/>
          <p:cNvSpPr>
            <a:spLocks noGrp="1"/>
          </p:cNvSpPr>
          <p:nvPr>
            <p:ph type="subTitle" idx="1"/>
          </p:nvPr>
        </p:nvSpPr>
        <p:spPr/>
        <p:txBody>
          <a:bodyPr/>
          <a:lstStyle/>
          <a:p>
            <a:r>
              <a:rPr lang="en-US" dirty="0">
                <a:solidFill>
                  <a:srgbClr val="0000FF"/>
                </a:solidFill>
              </a:rPr>
              <a:t>Volcanoes</a:t>
            </a:r>
          </a:p>
          <a:p>
            <a:r>
              <a:rPr lang="en-US" dirty="0">
                <a:solidFill>
                  <a:srgbClr val="0000FF"/>
                </a:solidFill>
              </a:rPr>
              <a:t>John </a:t>
            </a:r>
            <a:r>
              <a:rPr lang="en-US">
                <a:solidFill>
                  <a:srgbClr val="0000FF"/>
                </a:solidFill>
              </a:rPr>
              <a:t>Rundle GEL/EPS </a:t>
            </a:r>
            <a:r>
              <a:rPr lang="en-US" dirty="0">
                <a:solidFill>
                  <a:srgbClr val="0000FF"/>
                </a:solidFill>
              </a:rPr>
              <a:t>131</a:t>
            </a:r>
          </a:p>
        </p:txBody>
      </p:sp>
      <p:sp>
        <p:nvSpPr>
          <p:cNvPr id="4" name="Slide Number Placeholder 3"/>
          <p:cNvSpPr>
            <a:spLocks noGrp="1"/>
          </p:cNvSpPr>
          <p:nvPr>
            <p:ph type="sldNum" sz="quarter" idx="12"/>
          </p:nvPr>
        </p:nvSpPr>
        <p:spPr/>
        <p:txBody>
          <a:bodyPr/>
          <a:lstStyle/>
          <a:p>
            <a:fld id="{EE03CC9D-6EAB-594E-A35A-5D5CDDFB64DD}" type="slidenum">
              <a:rPr lang="en-US" smtClean="0"/>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Divergent Plate Boundaries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/wiki/Volcano</a:t>
            </a:r>
          </a:p>
        </p:txBody>
      </p:sp>
      <p:sp>
        <p:nvSpPr>
          <p:cNvPr id="3" name="Content Placeholder 2"/>
          <p:cNvSpPr>
            <a:spLocks noGrp="1"/>
          </p:cNvSpPr>
          <p:nvPr>
            <p:ph sz="half" idx="1"/>
          </p:nvPr>
        </p:nvSpPr>
        <p:spPr>
          <a:xfrm>
            <a:off x="457200" y="1377400"/>
            <a:ext cx="4038600" cy="4525963"/>
          </a:xfrm>
        </p:spPr>
        <p:txBody>
          <a:bodyPr>
            <a:noAutofit/>
          </a:bodyPr>
          <a:lstStyle/>
          <a:p>
            <a:pPr>
              <a:spcBef>
                <a:spcPts val="0"/>
              </a:spcBef>
              <a:spcAft>
                <a:spcPts val="1200"/>
              </a:spcAft>
            </a:pPr>
            <a:r>
              <a:rPr lang="en-US" sz="1400" dirty="0"/>
              <a:t>“At the mid-oceanic ridges, two tectonic plates diverge from one another. </a:t>
            </a:r>
          </a:p>
          <a:p>
            <a:pPr>
              <a:spcBef>
                <a:spcPts val="0"/>
              </a:spcBef>
              <a:spcAft>
                <a:spcPts val="1200"/>
              </a:spcAft>
            </a:pPr>
            <a:r>
              <a:rPr lang="en-US" sz="1400" dirty="0"/>
              <a:t>New oceanic crust is being formed by hot molten rock slowly cooling and solidifying. The crust is very thin at mid-oceanic ridges due to the pull of the tectonic plates. </a:t>
            </a:r>
          </a:p>
          <a:p>
            <a:pPr>
              <a:spcBef>
                <a:spcPts val="0"/>
              </a:spcBef>
              <a:spcAft>
                <a:spcPts val="1200"/>
              </a:spcAft>
            </a:pPr>
            <a:r>
              <a:rPr lang="en-US" sz="1400" dirty="0">
                <a:solidFill>
                  <a:schemeClr val="tx1"/>
                </a:solidFill>
              </a:rPr>
              <a:t>The release of pressure due to the thinning of the crust leads to adiabatic expansion, and the partial melting of the mantle causing volcanism and creating new oceanic crust. </a:t>
            </a:r>
          </a:p>
          <a:p>
            <a:pPr>
              <a:spcBef>
                <a:spcPts val="0"/>
              </a:spcBef>
              <a:spcAft>
                <a:spcPts val="1200"/>
              </a:spcAft>
            </a:pPr>
            <a:r>
              <a:rPr lang="en-US" sz="1400" dirty="0"/>
              <a:t>Most divergent plate boundaries are at the bottom of the oceans, therefore most volcanic activity is submarine, forming new seafloor.</a:t>
            </a:r>
          </a:p>
          <a:p>
            <a:pPr>
              <a:spcBef>
                <a:spcPts val="0"/>
              </a:spcBef>
              <a:spcAft>
                <a:spcPts val="1200"/>
              </a:spcAft>
            </a:pPr>
            <a:r>
              <a:rPr lang="en-US" sz="1400" dirty="0"/>
              <a:t>Black smokers or deep sea vents are an example of this kind of volcanic activity. </a:t>
            </a:r>
          </a:p>
          <a:p>
            <a:pPr>
              <a:spcBef>
                <a:spcPts val="0"/>
              </a:spcBef>
              <a:spcAft>
                <a:spcPts val="1200"/>
              </a:spcAft>
            </a:pPr>
            <a:r>
              <a:rPr lang="en-US" sz="1400" dirty="0"/>
              <a:t>Where the mid-oceanic ridge is above sea-level, volcanic islands are formed, for example, Iceland. ”</a:t>
            </a:r>
          </a:p>
          <a:p>
            <a:pPr>
              <a:spcBef>
                <a:spcPts val="0"/>
              </a:spcBef>
              <a:spcAft>
                <a:spcPts val="1200"/>
              </a:spcAft>
            </a:pPr>
            <a:endParaRPr lang="en-US" sz="1400" dirty="0"/>
          </a:p>
        </p:txBody>
      </p:sp>
      <p:pic>
        <p:nvPicPr>
          <p:cNvPr id="7" name="Content Placeholder 4" descr="800px-Spreading_ridges_volcanoes_map-en.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423" b="-2283"/>
          <a:stretch/>
        </p:blipFill>
        <p:spPr>
          <a:xfrm>
            <a:off x="4648200" y="1600200"/>
            <a:ext cx="4038600" cy="2135481"/>
          </a:xfrm>
        </p:spPr>
      </p:pic>
      <p:pic>
        <p:nvPicPr>
          <p:cNvPr id="8" name="Picture 7" descr="Iceland_Mid-Atlantic_Ridge_Fig16.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9545" y="4139260"/>
            <a:ext cx="1757255" cy="1822684"/>
          </a:xfrm>
          <a:prstGeom prst="rect">
            <a:avLst/>
          </a:prstGeom>
        </p:spPr>
      </p:pic>
      <p:pic>
        <p:nvPicPr>
          <p:cNvPr id="9" name="Picture 8" descr="lava_fountains.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4139260"/>
            <a:ext cx="2062066" cy="1749811"/>
          </a:xfrm>
          <a:prstGeom prst="rect">
            <a:avLst/>
          </a:prstGeom>
        </p:spPr>
      </p:pic>
      <p:sp>
        <p:nvSpPr>
          <p:cNvPr id="10" name="TextBox 9"/>
          <p:cNvSpPr txBox="1"/>
          <p:nvPr/>
        </p:nvSpPr>
        <p:spPr>
          <a:xfrm>
            <a:off x="4580463" y="6039556"/>
            <a:ext cx="2214466" cy="276999"/>
          </a:xfrm>
          <a:prstGeom prst="rect">
            <a:avLst/>
          </a:prstGeom>
          <a:noFill/>
        </p:spPr>
        <p:txBody>
          <a:bodyPr wrap="square" rtlCol="0">
            <a:spAutoFit/>
          </a:bodyPr>
          <a:lstStyle/>
          <a:p>
            <a:pPr algn="ctr"/>
            <a:r>
              <a:rPr lang="en-US" sz="1200" dirty="0" err="1">
                <a:solidFill>
                  <a:srgbClr val="800000"/>
                </a:solidFill>
                <a:latin typeface="Helvetica Neue Light"/>
                <a:cs typeface="Helvetica Neue Light"/>
              </a:rPr>
              <a:t>Krafla</a:t>
            </a:r>
            <a:r>
              <a:rPr lang="en-US" sz="1200" dirty="0">
                <a:solidFill>
                  <a:srgbClr val="800000"/>
                </a:solidFill>
                <a:latin typeface="Helvetica Neue Light"/>
                <a:cs typeface="Helvetica Neue Light"/>
              </a:rPr>
              <a:t> Volcano (USGS Photo)</a:t>
            </a:r>
          </a:p>
        </p:txBody>
      </p:sp>
      <p:sp>
        <p:nvSpPr>
          <p:cNvPr id="4" name="Slide Number Placeholder 3"/>
          <p:cNvSpPr>
            <a:spLocks noGrp="1"/>
          </p:cNvSpPr>
          <p:nvPr>
            <p:ph type="sldNum" sz="quarter" idx="12"/>
          </p:nvPr>
        </p:nvSpPr>
        <p:spPr/>
        <p:txBody>
          <a:bodyPr/>
          <a:lstStyle/>
          <a:p>
            <a:fld id="{EE03CC9D-6EAB-594E-A35A-5D5CDDFB64DD}" type="slidenum">
              <a:rPr lang="en-US" smtClean="0"/>
              <a:pPr/>
              <a:t>10</a:t>
            </a:fld>
            <a:endParaRPr lang="en-US"/>
          </a:p>
        </p:txBody>
      </p:sp>
    </p:spTree>
    <p:extLst>
      <p:ext uri="{BB962C8B-B14F-4D97-AF65-F5344CB8AC3E}">
        <p14:creationId xmlns:p14="http://schemas.microsoft.com/office/powerpoint/2010/main" val="4173673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7617" y="192799"/>
            <a:ext cx="4988396" cy="1143000"/>
          </a:xfrm>
        </p:spPr>
        <p:txBody>
          <a:bodyPr>
            <a:normAutofit fontScale="90000"/>
          </a:bodyPr>
          <a:lstStyle/>
          <a:p>
            <a:r>
              <a:rPr lang="en-US" dirty="0"/>
              <a:t>Convergent Plate Boundaries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/wiki/Volcano</a:t>
            </a:r>
            <a:endParaRPr lang="en-US" dirty="0"/>
          </a:p>
        </p:txBody>
      </p:sp>
      <p:sp>
        <p:nvSpPr>
          <p:cNvPr id="3" name="Content Placeholder 2"/>
          <p:cNvSpPr>
            <a:spLocks noGrp="1"/>
          </p:cNvSpPr>
          <p:nvPr>
            <p:ph sz="half" idx="1"/>
          </p:nvPr>
        </p:nvSpPr>
        <p:spPr>
          <a:xfrm>
            <a:off x="144833" y="709000"/>
            <a:ext cx="4350967" cy="4525963"/>
          </a:xfrm>
        </p:spPr>
        <p:txBody>
          <a:bodyPr>
            <a:noAutofit/>
          </a:bodyPr>
          <a:lstStyle/>
          <a:p>
            <a:pPr>
              <a:spcBef>
                <a:spcPts val="0"/>
              </a:spcBef>
              <a:spcAft>
                <a:spcPts val="1200"/>
              </a:spcAft>
            </a:pPr>
            <a:r>
              <a:rPr lang="en-US" sz="1400" dirty="0"/>
              <a:t>“Subduction zones are places where two plates, usually an oceanic plate and a continental plate, collide. </a:t>
            </a:r>
          </a:p>
          <a:p>
            <a:pPr>
              <a:spcBef>
                <a:spcPts val="0"/>
              </a:spcBef>
              <a:spcAft>
                <a:spcPts val="1200"/>
              </a:spcAft>
            </a:pPr>
            <a:r>
              <a:rPr lang="en-US" sz="1400" dirty="0"/>
              <a:t>In this case, the oceanic plate </a:t>
            </a:r>
            <a:r>
              <a:rPr lang="en-US" sz="1400" dirty="0" err="1"/>
              <a:t>subducts</a:t>
            </a:r>
            <a:r>
              <a:rPr lang="en-US" sz="1400" dirty="0"/>
              <a:t>, or submerges under the continental plate forming a deep ocean trench just offshore. </a:t>
            </a:r>
          </a:p>
          <a:p>
            <a:pPr>
              <a:spcBef>
                <a:spcPts val="0"/>
              </a:spcBef>
              <a:spcAft>
                <a:spcPts val="1200"/>
              </a:spcAft>
            </a:pPr>
            <a:r>
              <a:rPr lang="en-US" sz="1400" dirty="0">
                <a:solidFill>
                  <a:schemeClr val="tx1"/>
                </a:solidFill>
              </a:rPr>
              <a:t>In a process called flux melting, water released from the </a:t>
            </a:r>
            <a:r>
              <a:rPr lang="en-US" sz="1400" dirty="0" err="1">
                <a:solidFill>
                  <a:schemeClr val="tx1"/>
                </a:solidFill>
              </a:rPr>
              <a:t>subducting</a:t>
            </a:r>
            <a:r>
              <a:rPr lang="en-US" sz="1400" dirty="0">
                <a:solidFill>
                  <a:schemeClr val="tx1"/>
                </a:solidFill>
              </a:rPr>
              <a:t> plate lowers the melting temperature of the overlying mantle wedge, creating magma. </a:t>
            </a:r>
          </a:p>
          <a:p>
            <a:pPr>
              <a:spcBef>
                <a:spcPts val="0"/>
              </a:spcBef>
              <a:spcAft>
                <a:spcPts val="1200"/>
              </a:spcAft>
            </a:pPr>
            <a:r>
              <a:rPr lang="en-US" sz="1400" dirty="0"/>
              <a:t>This magma tends to be very viscous due to its high silica content, so often does not reach the surface and cools at depth. </a:t>
            </a:r>
          </a:p>
          <a:p>
            <a:pPr>
              <a:spcBef>
                <a:spcPts val="0"/>
              </a:spcBef>
              <a:spcAft>
                <a:spcPts val="1200"/>
              </a:spcAft>
            </a:pPr>
            <a:r>
              <a:rPr lang="en-US" sz="1400" dirty="0"/>
              <a:t>When it does reach the surface, a volcano is formed.</a:t>
            </a:r>
          </a:p>
          <a:p>
            <a:pPr>
              <a:spcBef>
                <a:spcPts val="0"/>
              </a:spcBef>
              <a:spcAft>
                <a:spcPts val="1200"/>
              </a:spcAft>
            </a:pPr>
            <a:r>
              <a:rPr lang="en-US" sz="1400" dirty="0"/>
              <a:t>Typical examples for this kind of volcano are Mount Etna and the volcanoes in the Pacific Ring of Fire.”</a:t>
            </a:r>
          </a:p>
          <a:p>
            <a:pPr>
              <a:spcBef>
                <a:spcPts val="0"/>
              </a:spcBef>
              <a:spcAft>
                <a:spcPts val="1200"/>
              </a:spcAft>
            </a:pPr>
            <a:endParaRPr lang="en-US" sz="1400" dirty="0"/>
          </a:p>
        </p:txBody>
      </p:sp>
      <p:pic>
        <p:nvPicPr>
          <p:cNvPr id="5" name="Content Placeholder 4" descr="800px-Spreading_ridges_volcanoes_map-en.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423" b="-2283"/>
          <a:stretch/>
        </p:blipFill>
        <p:spPr>
          <a:xfrm>
            <a:off x="4648200" y="1600200"/>
            <a:ext cx="4038600" cy="2135481"/>
          </a:xfrm>
        </p:spPr>
      </p:pic>
      <p:pic>
        <p:nvPicPr>
          <p:cNvPr id="6" name="Picture 5" descr="volcano_reitze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4642" y="3903838"/>
            <a:ext cx="3990622" cy="2494139"/>
          </a:xfrm>
          <a:prstGeom prst="rect">
            <a:avLst/>
          </a:prstGeom>
        </p:spPr>
      </p:pic>
      <p:sp>
        <p:nvSpPr>
          <p:cNvPr id="7" name="TextBox 6"/>
          <p:cNvSpPr txBox="1"/>
          <p:nvPr/>
        </p:nvSpPr>
        <p:spPr>
          <a:xfrm>
            <a:off x="1627478" y="5550374"/>
            <a:ext cx="2859852" cy="584776"/>
          </a:xfrm>
          <a:prstGeom prst="rect">
            <a:avLst/>
          </a:prstGeom>
          <a:noFill/>
        </p:spPr>
        <p:txBody>
          <a:bodyPr wrap="square" rtlCol="0">
            <a:spAutoFit/>
          </a:bodyPr>
          <a:lstStyle/>
          <a:p>
            <a:pPr algn="r"/>
            <a:r>
              <a:rPr lang="en-US" dirty="0" err="1">
                <a:solidFill>
                  <a:srgbClr val="800000"/>
                </a:solidFill>
                <a:latin typeface="Helvetica Neue Light"/>
                <a:cs typeface="Helvetica Neue Light"/>
              </a:rPr>
              <a:t>Sakurajima</a:t>
            </a:r>
            <a:r>
              <a:rPr lang="en-US" dirty="0">
                <a:solidFill>
                  <a:srgbClr val="800000"/>
                </a:solidFill>
                <a:latin typeface="Helvetica Neue Light"/>
                <a:cs typeface="Helvetica Neue Light"/>
              </a:rPr>
              <a:t> Volcano, Japan</a:t>
            </a:r>
          </a:p>
          <a:p>
            <a:pPr algn="r"/>
            <a:r>
              <a:rPr lang="en-US" sz="1400" dirty="0">
                <a:solidFill>
                  <a:srgbClr val="800000"/>
                </a:solidFill>
                <a:latin typeface="Helvetica Neue Light"/>
                <a:cs typeface="Helvetica Neue Light"/>
              </a:rPr>
              <a:t>Photo:  http://</a:t>
            </a:r>
            <a:r>
              <a:rPr lang="en-US" sz="1400" dirty="0" err="1">
                <a:solidFill>
                  <a:srgbClr val="800000"/>
                </a:solidFill>
                <a:latin typeface="Helvetica Neue Light"/>
                <a:cs typeface="Helvetica Neue Light"/>
              </a:rPr>
              <a:t>apod.nasa.gov</a:t>
            </a:r>
            <a:endParaRPr lang="en-US" sz="1400" dirty="0">
              <a:solidFill>
                <a:srgbClr val="800000"/>
              </a:solidFill>
              <a:latin typeface="Helvetica Neue Light"/>
              <a:cs typeface="Helvetica Neue Light"/>
            </a:endParaRPr>
          </a:p>
        </p:txBody>
      </p:sp>
      <p:sp>
        <p:nvSpPr>
          <p:cNvPr id="4" name="Slide Number Placeholder 3"/>
          <p:cNvSpPr>
            <a:spLocks noGrp="1"/>
          </p:cNvSpPr>
          <p:nvPr>
            <p:ph type="sldNum" sz="quarter" idx="12"/>
          </p:nvPr>
        </p:nvSpPr>
        <p:spPr/>
        <p:txBody>
          <a:bodyPr/>
          <a:lstStyle/>
          <a:p>
            <a:fld id="{EE03CC9D-6EAB-594E-A35A-5D5CDDFB64DD}" type="slidenum">
              <a:rPr lang="en-US" smtClean="0"/>
              <a:pPr/>
              <a:t>11</a:t>
            </a:fld>
            <a:endParaRPr lang="en-US"/>
          </a:p>
        </p:txBody>
      </p:sp>
    </p:spTree>
    <p:extLst>
      <p:ext uri="{BB962C8B-B14F-4D97-AF65-F5344CB8AC3E}">
        <p14:creationId xmlns:p14="http://schemas.microsoft.com/office/powerpoint/2010/main" val="3399703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014" y="274638"/>
            <a:ext cx="4419786" cy="1143000"/>
          </a:xfrm>
        </p:spPr>
        <p:txBody>
          <a:bodyPr/>
          <a:lstStyle/>
          <a:p>
            <a:r>
              <a:rPr lang="en-US" dirty="0"/>
              <a:t>Hotspots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/wiki/Volcano</a:t>
            </a:r>
            <a:endParaRPr lang="en-US" dirty="0"/>
          </a:p>
        </p:txBody>
      </p:sp>
      <p:sp>
        <p:nvSpPr>
          <p:cNvPr id="3" name="Content Placeholder 2"/>
          <p:cNvSpPr>
            <a:spLocks noGrp="1"/>
          </p:cNvSpPr>
          <p:nvPr>
            <p:ph sz="half" idx="1"/>
          </p:nvPr>
        </p:nvSpPr>
        <p:spPr>
          <a:xfrm>
            <a:off x="280208" y="1049871"/>
            <a:ext cx="4272979" cy="4603582"/>
          </a:xfrm>
        </p:spPr>
        <p:txBody>
          <a:bodyPr>
            <a:noAutofit/>
          </a:bodyPr>
          <a:lstStyle/>
          <a:p>
            <a:pPr>
              <a:spcBef>
                <a:spcPts val="0"/>
              </a:spcBef>
              <a:spcAft>
                <a:spcPts val="1200"/>
              </a:spcAft>
            </a:pPr>
            <a:r>
              <a:rPr lang="en-US" sz="1400" dirty="0"/>
              <a:t>“‘Hotspots’ is the name given to volcanic provinces postulated to be formed by mantle plumes. </a:t>
            </a:r>
          </a:p>
          <a:p>
            <a:pPr>
              <a:spcBef>
                <a:spcPts val="0"/>
              </a:spcBef>
              <a:spcAft>
                <a:spcPts val="1200"/>
              </a:spcAft>
            </a:pPr>
            <a:r>
              <a:rPr lang="en-US" sz="1400" dirty="0"/>
              <a:t>These are postulated to comprise columns of hot material that rise from the core-mantle boundary. </a:t>
            </a:r>
          </a:p>
          <a:p>
            <a:pPr>
              <a:spcBef>
                <a:spcPts val="0"/>
              </a:spcBef>
              <a:spcAft>
                <a:spcPts val="1200"/>
              </a:spcAft>
            </a:pPr>
            <a:r>
              <a:rPr lang="en-US" sz="1400" dirty="0"/>
              <a:t>They are suggested to be hot, causing large-volume melting, and to be fixed in space.</a:t>
            </a:r>
          </a:p>
          <a:p>
            <a:pPr>
              <a:spcBef>
                <a:spcPts val="0"/>
              </a:spcBef>
              <a:spcAft>
                <a:spcPts val="1200"/>
              </a:spcAft>
            </a:pPr>
            <a:r>
              <a:rPr lang="en-US" sz="1400" dirty="0"/>
              <a:t>Because the tectonic plates move across them, each volcano becomes dormant after a while and a new volcano is then formed as the plate shifts over the postulated plume. </a:t>
            </a:r>
          </a:p>
          <a:p>
            <a:pPr>
              <a:spcBef>
                <a:spcPts val="0"/>
              </a:spcBef>
              <a:spcAft>
                <a:spcPts val="1200"/>
              </a:spcAft>
            </a:pPr>
            <a:r>
              <a:rPr lang="en-US" sz="1400" dirty="0"/>
              <a:t>The </a:t>
            </a:r>
            <a:r>
              <a:rPr lang="en-US" sz="1400" dirty="0">
                <a:solidFill>
                  <a:schemeClr val="tx1"/>
                </a:solidFill>
              </a:rPr>
              <a:t>Hawaiian Islands </a:t>
            </a:r>
            <a:r>
              <a:rPr lang="en-US" sz="1400" dirty="0"/>
              <a:t>have been suggested to have been formed in such a manner, as well as the </a:t>
            </a:r>
            <a:r>
              <a:rPr lang="en-US" sz="1400" dirty="0">
                <a:solidFill>
                  <a:schemeClr val="tx1"/>
                </a:solidFill>
              </a:rPr>
              <a:t>Snake River Plain</a:t>
            </a:r>
            <a:r>
              <a:rPr lang="en-US" sz="1400" dirty="0"/>
              <a:t>, with the </a:t>
            </a:r>
            <a:r>
              <a:rPr lang="en-US" sz="1400" dirty="0">
                <a:solidFill>
                  <a:schemeClr val="tx1"/>
                </a:solidFill>
              </a:rPr>
              <a:t>Yellowstone Caldera</a:t>
            </a:r>
            <a:r>
              <a:rPr lang="en-US" sz="1400" dirty="0"/>
              <a:t> being the part of the North American plate currently above the hot spot. </a:t>
            </a:r>
          </a:p>
          <a:p>
            <a:pPr>
              <a:spcBef>
                <a:spcPts val="0"/>
              </a:spcBef>
              <a:spcAft>
                <a:spcPts val="1200"/>
              </a:spcAft>
            </a:pPr>
            <a:r>
              <a:rPr lang="en-US" sz="1400" dirty="0"/>
              <a:t>This theory is currently under criticism, however.”</a:t>
            </a:r>
          </a:p>
        </p:txBody>
      </p:sp>
      <p:pic>
        <p:nvPicPr>
          <p:cNvPr id="5" name="Content Placeholder 4" descr="800px-Spreading_ridges_volcanoes_map-en.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423" b="-2283"/>
          <a:stretch/>
        </p:blipFill>
        <p:spPr>
          <a:xfrm>
            <a:off x="4648200" y="1600200"/>
            <a:ext cx="4038600" cy="2135481"/>
          </a:xfrm>
        </p:spPr>
      </p:pic>
      <p:pic>
        <p:nvPicPr>
          <p:cNvPr id="6" name="Picture 5" descr="800px-Eruption_1954_Kilauea_Volcan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4301" y="3870322"/>
            <a:ext cx="3951111" cy="2597864"/>
          </a:xfrm>
          <a:prstGeom prst="rect">
            <a:avLst/>
          </a:prstGeom>
        </p:spPr>
      </p:pic>
      <p:sp>
        <p:nvSpPr>
          <p:cNvPr id="7" name="TextBox 6"/>
          <p:cNvSpPr txBox="1"/>
          <p:nvPr/>
        </p:nvSpPr>
        <p:spPr>
          <a:xfrm>
            <a:off x="1627481" y="5913173"/>
            <a:ext cx="2784593" cy="800219"/>
          </a:xfrm>
          <a:prstGeom prst="rect">
            <a:avLst/>
          </a:prstGeom>
          <a:noFill/>
        </p:spPr>
        <p:txBody>
          <a:bodyPr wrap="square" rtlCol="0">
            <a:spAutoFit/>
          </a:bodyPr>
          <a:lstStyle/>
          <a:p>
            <a:pPr algn="r"/>
            <a:r>
              <a:rPr lang="en-US" dirty="0">
                <a:solidFill>
                  <a:srgbClr val="800000"/>
                </a:solidFill>
                <a:latin typeface="Helvetica Neue Light"/>
                <a:cs typeface="Helvetica Neue Light"/>
              </a:rPr>
              <a:t>Kilauea Lava Lake, Hawaii</a:t>
            </a:r>
          </a:p>
          <a:p>
            <a:pPr algn="r"/>
            <a:r>
              <a:rPr lang="en-US" sz="1400" dirty="0">
                <a:solidFill>
                  <a:srgbClr val="800000"/>
                </a:solidFill>
                <a:latin typeface="Helvetica Neue Light"/>
                <a:cs typeface="Helvetica Neue Light"/>
              </a:rPr>
              <a:t>Photo:  </a:t>
            </a:r>
            <a:r>
              <a:rPr lang="en-US" sz="1400" dirty="0">
                <a:solidFill>
                  <a:srgbClr val="800000"/>
                </a:solidFill>
                <a:latin typeface="Helvetica Neue Light"/>
                <a:cs typeface="Helvetica Neue Light"/>
                <a:hlinkClick r:id="rId4"/>
              </a:rPr>
              <a:t>http://usgs.gov</a:t>
            </a:r>
            <a:endParaRPr lang="en-US" sz="1400" dirty="0">
              <a:solidFill>
                <a:srgbClr val="800000"/>
              </a:solidFill>
              <a:latin typeface="Helvetica Neue Light"/>
              <a:cs typeface="Helvetica Neue Light"/>
            </a:endParaRPr>
          </a:p>
          <a:p>
            <a:pPr algn="r"/>
            <a:r>
              <a:rPr lang="en-US" sz="1400" dirty="0">
                <a:solidFill>
                  <a:srgbClr val="800000"/>
                </a:solidFill>
                <a:latin typeface="Helvetica Neue Light"/>
                <a:cs typeface="Helvetica Neue Light"/>
              </a:rPr>
              <a:t>(Lava Lake no Longer Exists)</a:t>
            </a:r>
          </a:p>
        </p:txBody>
      </p:sp>
      <p:sp>
        <p:nvSpPr>
          <p:cNvPr id="4" name="Slide Number Placeholder 3"/>
          <p:cNvSpPr>
            <a:spLocks noGrp="1"/>
          </p:cNvSpPr>
          <p:nvPr>
            <p:ph type="sldNum" sz="quarter" idx="12"/>
          </p:nvPr>
        </p:nvSpPr>
        <p:spPr/>
        <p:txBody>
          <a:bodyPr/>
          <a:lstStyle/>
          <a:p>
            <a:fld id="{EE03CC9D-6EAB-594E-A35A-5D5CDDFB64DD}" type="slidenum">
              <a:rPr lang="en-US" smtClean="0"/>
              <a:pPr/>
              <a:t>12</a:t>
            </a:fld>
            <a:endParaRPr lang="en-US"/>
          </a:p>
        </p:txBody>
      </p:sp>
    </p:spTree>
    <p:extLst>
      <p:ext uri="{BB962C8B-B14F-4D97-AF65-F5344CB8AC3E}">
        <p14:creationId xmlns:p14="http://schemas.microsoft.com/office/powerpoint/2010/main" val="23033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Passive Volcanism</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Hawai%CA%BBi_Volcanoes_National_Park</a:t>
            </a:r>
            <a:endParaRPr lang="en-US" sz="1800" dirty="0">
              <a:solidFill>
                <a:srgbClr val="800000"/>
              </a:solidFill>
            </a:endParaRPr>
          </a:p>
        </p:txBody>
      </p:sp>
      <p:sp>
        <p:nvSpPr>
          <p:cNvPr id="3" name="Content Placeholder 2"/>
          <p:cNvSpPr>
            <a:spLocks noGrp="1"/>
          </p:cNvSpPr>
          <p:nvPr>
            <p:ph sz="half" idx="1"/>
          </p:nvPr>
        </p:nvSpPr>
        <p:spPr/>
        <p:txBody>
          <a:bodyPr>
            <a:normAutofit/>
          </a:bodyPr>
          <a:lstStyle/>
          <a:p>
            <a:pPr>
              <a:spcBef>
                <a:spcPts val="0"/>
              </a:spcBef>
              <a:spcAft>
                <a:spcPts val="1200"/>
              </a:spcAft>
            </a:pPr>
            <a:r>
              <a:rPr lang="en-US" sz="1600" dirty="0"/>
              <a:t>“Volcanism away from plate boundaries has also been explained as mantle plumes. </a:t>
            </a:r>
          </a:p>
          <a:p>
            <a:pPr>
              <a:spcBef>
                <a:spcPts val="0"/>
              </a:spcBef>
              <a:spcAft>
                <a:spcPts val="1200"/>
              </a:spcAft>
            </a:pPr>
            <a:r>
              <a:rPr lang="en-US" sz="1600" dirty="0"/>
              <a:t>These "hotspots” are postulated to arise from upwelling diapirs with magma from the core–mantle boundary, 3,000 km deep in the Earth.</a:t>
            </a:r>
          </a:p>
          <a:p>
            <a:pPr>
              <a:spcBef>
                <a:spcPts val="0"/>
              </a:spcBef>
              <a:spcAft>
                <a:spcPts val="1200"/>
              </a:spcAft>
            </a:pPr>
            <a:r>
              <a:rPr lang="en-US" sz="1600" dirty="0"/>
              <a:t>Passive volcanism can also arise at mid-ocean ridges</a:t>
            </a:r>
          </a:p>
          <a:p>
            <a:pPr>
              <a:spcBef>
                <a:spcPts val="0"/>
              </a:spcBef>
              <a:spcAft>
                <a:spcPts val="1200"/>
              </a:spcAft>
            </a:pPr>
            <a:r>
              <a:rPr lang="en-US" sz="1600" dirty="0"/>
              <a:t>The lava at these volcanoes is richer in </a:t>
            </a:r>
            <a:r>
              <a:rPr lang="en-US" sz="1600" dirty="0" err="1"/>
              <a:t>alkalai</a:t>
            </a:r>
            <a:r>
              <a:rPr lang="en-US" sz="1600" dirty="0"/>
              <a:t> metals and poorer in silica content</a:t>
            </a:r>
          </a:p>
          <a:p>
            <a:pPr>
              <a:spcBef>
                <a:spcPts val="0"/>
              </a:spcBef>
              <a:spcAft>
                <a:spcPts val="1200"/>
              </a:spcAft>
            </a:pPr>
            <a:r>
              <a:rPr lang="en-US" sz="1600" dirty="0"/>
              <a:t>It also has a much lower gas content, which is the source of the explosive nature of andesitic volcanoes”</a:t>
            </a:r>
          </a:p>
          <a:p>
            <a:pPr>
              <a:spcBef>
                <a:spcPts val="0"/>
              </a:spcBef>
              <a:spcAft>
                <a:spcPts val="1200"/>
              </a:spcAft>
            </a:pPr>
            <a:endParaRPr lang="en-US" sz="1600" dirty="0"/>
          </a:p>
        </p:txBody>
      </p:sp>
      <p:pic>
        <p:nvPicPr>
          <p:cNvPr id="5" name="Content Placeholder 4" descr="800px-Pāhoehoe_and_Aa_flows_at_Hawaii.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3326" b="-2490"/>
          <a:stretch/>
        </p:blipFill>
        <p:spPr>
          <a:xfrm>
            <a:off x="4648200" y="1717728"/>
            <a:ext cx="4038600" cy="2852511"/>
          </a:xfrm>
        </p:spPr>
      </p:pic>
      <p:sp>
        <p:nvSpPr>
          <p:cNvPr id="7" name="TextBox 6"/>
          <p:cNvSpPr txBox="1"/>
          <p:nvPr/>
        </p:nvSpPr>
        <p:spPr>
          <a:xfrm>
            <a:off x="4830301" y="4892994"/>
            <a:ext cx="3549855" cy="584776"/>
          </a:xfrm>
          <a:prstGeom prst="rect">
            <a:avLst/>
          </a:prstGeom>
          <a:noFill/>
        </p:spPr>
        <p:txBody>
          <a:bodyPr wrap="square" rtlCol="0">
            <a:spAutoFit/>
          </a:bodyPr>
          <a:lstStyle/>
          <a:p>
            <a:r>
              <a:rPr lang="en-US" sz="1600" dirty="0">
                <a:solidFill>
                  <a:srgbClr val="800000"/>
                </a:solidFill>
                <a:latin typeface="Helvetica Neue Light"/>
                <a:cs typeface="Helvetica Neue Light"/>
              </a:rPr>
              <a:t>Image showing </a:t>
            </a:r>
            <a:r>
              <a:rPr lang="en-US" sz="1600" dirty="0" err="1">
                <a:solidFill>
                  <a:srgbClr val="800000"/>
                </a:solidFill>
                <a:latin typeface="Helvetica Neue Light"/>
                <a:cs typeface="Helvetica Neue Light"/>
              </a:rPr>
              <a:t>Pahoehoe</a:t>
            </a:r>
            <a:r>
              <a:rPr lang="en-US" sz="1600" dirty="0">
                <a:solidFill>
                  <a:srgbClr val="800000"/>
                </a:solidFill>
                <a:latin typeface="Helvetica Neue Light"/>
                <a:cs typeface="Helvetica Neue Light"/>
              </a:rPr>
              <a:t> and </a:t>
            </a:r>
            <a:r>
              <a:rPr lang="en-US" sz="1600" dirty="0" err="1">
                <a:solidFill>
                  <a:srgbClr val="800000"/>
                </a:solidFill>
                <a:latin typeface="Helvetica Neue Light"/>
                <a:cs typeface="Helvetica Neue Light"/>
              </a:rPr>
              <a:t>Aa</a:t>
            </a:r>
            <a:r>
              <a:rPr lang="en-US" sz="1600" dirty="0">
                <a:solidFill>
                  <a:srgbClr val="800000"/>
                </a:solidFill>
                <a:latin typeface="Helvetica Neue Light"/>
                <a:cs typeface="Helvetica Neue Light"/>
              </a:rPr>
              <a:t> lava flows, Hawaii Volcanoes National Park</a:t>
            </a:r>
          </a:p>
        </p:txBody>
      </p:sp>
      <p:sp>
        <p:nvSpPr>
          <p:cNvPr id="4" name="Slide Number Placeholder 3"/>
          <p:cNvSpPr>
            <a:spLocks noGrp="1"/>
          </p:cNvSpPr>
          <p:nvPr>
            <p:ph type="sldNum" sz="quarter" idx="12"/>
          </p:nvPr>
        </p:nvSpPr>
        <p:spPr/>
        <p:txBody>
          <a:bodyPr/>
          <a:lstStyle/>
          <a:p>
            <a:fld id="{EE03CC9D-6EAB-594E-A35A-5D5CDDFB64DD}" type="slidenum">
              <a:rPr lang="en-US" smtClean="0"/>
              <a:pPr/>
              <a:t>13</a:t>
            </a:fld>
            <a:endParaRPr lang="en-US"/>
          </a:p>
        </p:txBody>
      </p:sp>
      <p:sp>
        <p:nvSpPr>
          <p:cNvPr id="6" name="TextBox 5">
            <a:extLst>
              <a:ext uri="{FF2B5EF4-FFF2-40B4-BE49-F238E27FC236}">
                <a16:creationId xmlns:a16="http://schemas.microsoft.com/office/drawing/2014/main" id="{200A16A7-29F2-8341-986C-F8A165BC61BA}"/>
              </a:ext>
            </a:extLst>
          </p:cNvPr>
          <p:cNvSpPr txBox="1"/>
          <p:nvPr/>
        </p:nvSpPr>
        <p:spPr>
          <a:xfrm>
            <a:off x="3557239" y="5987018"/>
            <a:ext cx="5369327" cy="369332"/>
          </a:xfrm>
          <a:prstGeom prst="rect">
            <a:avLst/>
          </a:prstGeom>
          <a:noFill/>
        </p:spPr>
        <p:txBody>
          <a:bodyPr wrap="square" rtlCol="0">
            <a:spAutoFit/>
          </a:bodyPr>
          <a:lstStyle/>
          <a:p>
            <a:pPr algn="r"/>
            <a:r>
              <a:rPr lang="en-US" dirty="0">
                <a:hlinkClick r:id="rId3"/>
              </a:rPr>
              <a:t>https://</a:t>
            </a:r>
            <a:r>
              <a:rPr lang="en-US" dirty="0" err="1">
                <a:hlinkClick r:id="rId3"/>
              </a:rPr>
              <a:t>www.youtube.com</a:t>
            </a:r>
            <a:r>
              <a:rPr lang="en-US" dirty="0">
                <a:hlinkClick r:id="rId3"/>
              </a:rPr>
              <a:t>/</a:t>
            </a:r>
            <a:r>
              <a:rPr lang="en-US" dirty="0" err="1">
                <a:hlinkClick r:id="rId3"/>
              </a:rPr>
              <a:t>watch?v</a:t>
            </a:r>
            <a:r>
              <a:rPr lang="en-US" dirty="0">
                <a:hlinkClick r:id="rId3"/>
              </a:rPr>
              <a:t>=Q98LcoaD5Xw</a:t>
            </a:r>
            <a:endParaRPr lang="en-US" dirty="0"/>
          </a:p>
        </p:txBody>
      </p:sp>
    </p:spTree>
    <p:extLst>
      <p:ext uri="{BB962C8B-B14F-4D97-AF65-F5344CB8AC3E}">
        <p14:creationId xmlns:p14="http://schemas.microsoft.com/office/powerpoint/2010/main" val="4077088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1406" y="274638"/>
            <a:ext cx="4105393" cy="1143000"/>
          </a:xfrm>
        </p:spPr>
        <p:txBody>
          <a:bodyPr>
            <a:normAutofit/>
          </a:bodyPr>
          <a:lstStyle/>
          <a:p>
            <a:r>
              <a:rPr lang="en-US" dirty="0"/>
              <a:t>LAVA</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/wiki/Volcano</a:t>
            </a:r>
          </a:p>
        </p:txBody>
      </p:sp>
      <p:sp>
        <p:nvSpPr>
          <p:cNvPr id="3" name="Content Placeholder 2"/>
          <p:cNvSpPr>
            <a:spLocks noGrp="1"/>
          </p:cNvSpPr>
          <p:nvPr>
            <p:ph sz="half" idx="1"/>
          </p:nvPr>
        </p:nvSpPr>
        <p:spPr>
          <a:xfrm>
            <a:off x="123093" y="30725"/>
            <a:ext cx="4458312" cy="5851525"/>
          </a:xfrm>
        </p:spPr>
        <p:txBody>
          <a:bodyPr>
            <a:noAutofit/>
          </a:bodyPr>
          <a:lstStyle/>
          <a:p>
            <a:pPr>
              <a:spcBef>
                <a:spcPts val="0"/>
              </a:spcBef>
              <a:spcAft>
                <a:spcPts val="1200"/>
              </a:spcAft>
            </a:pPr>
            <a:r>
              <a:rPr lang="en-US" sz="1400" dirty="0"/>
              <a:t>“Lava refers both to molten rock expelled by a volcano during an eruption and the resulting rock after solidification and cooling. </a:t>
            </a:r>
          </a:p>
          <a:p>
            <a:pPr>
              <a:spcBef>
                <a:spcPts val="0"/>
              </a:spcBef>
              <a:spcAft>
                <a:spcPts val="1200"/>
              </a:spcAft>
            </a:pPr>
            <a:r>
              <a:rPr lang="en-US" sz="1400" dirty="0"/>
              <a:t>Molten rock within the earth is more typically called magma</a:t>
            </a:r>
          </a:p>
          <a:p>
            <a:pPr>
              <a:spcBef>
                <a:spcPts val="0"/>
              </a:spcBef>
              <a:spcAft>
                <a:spcPts val="1200"/>
              </a:spcAft>
            </a:pPr>
            <a:r>
              <a:rPr lang="en-US" sz="1400" dirty="0"/>
              <a:t>This molten rock is formed in the interior of some planets, including Earth, and some of their satellites. </a:t>
            </a:r>
          </a:p>
          <a:p>
            <a:pPr>
              <a:spcBef>
                <a:spcPts val="0"/>
              </a:spcBef>
              <a:spcAft>
                <a:spcPts val="1200"/>
              </a:spcAft>
            </a:pPr>
            <a:r>
              <a:rPr lang="en-US" sz="1400" dirty="0"/>
              <a:t>The source of the heat that </a:t>
            </a:r>
            <a:r>
              <a:rPr lang="en-US" sz="1400" dirty="0" err="1"/>
              <a:t>liquifies</a:t>
            </a:r>
            <a:r>
              <a:rPr lang="en-US" sz="1400" dirty="0"/>
              <a:t> the rock within the earth is geothermal energy. </a:t>
            </a:r>
          </a:p>
          <a:p>
            <a:pPr>
              <a:spcBef>
                <a:spcPts val="0"/>
              </a:spcBef>
              <a:spcAft>
                <a:spcPts val="1200"/>
              </a:spcAft>
            </a:pPr>
            <a:r>
              <a:rPr lang="en-US" sz="1400" dirty="0">
                <a:solidFill>
                  <a:schemeClr val="tx1"/>
                </a:solidFill>
              </a:rPr>
              <a:t>When first erupted from a volcanic vent, lava is a liquid at temperatures from 700 to 1,200 °C (1,292 to 2,192 °F). </a:t>
            </a:r>
          </a:p>
          <a:p>
            <a:pPr>
              <a:spcBef>
                <a:spcPts val="0"/>
              </a:spcBef>
              <a:spcAft>
                <a:spcPts val="1200"/>
              </a:spcAft>
            </a:pPr>
            <a:r>
              <a:rPr lang="en-US" sz="1400" dirty="0"/>
              <a:t>Up to 100,000 times as viscous as water, lava can flow great distances before cooling and solidifying because of its thixotropic and shear thinning properties.</a:t>
            </a:r>
          </a:p>
          <a:p>
            <a:pPr>
              <a:spcBef>
                <a:spcPts val="0"/>
              </a:spcBef>
              <a:spcAft>
                <a:spcPts val="1200"/>
              </a:spcAft>
            </a:pPr>
            <a:r>
              <a:rPr lang="en-US" sz="1400" dirty="0"/>
              <a:t>A lava flow is a moving outpouring of lava, which is created during a non-explosive effusive eruption. </a:t>
            </a:r>
          </a:p>
          <a:p>
            <a:pPr>
              <a:spcBef>
                <a:spcPts val="0"/>
              </a:spcBef>
              <a:spcAft>
                <a:spcPts val="1200"/>
              </a:spcAft>
            </a:pPr>
            <a:r>
              <a:rPr lang="en-US" sz="1400" dirty="0"/>
              <a:t>When it has stopped moving, lava solidifies to form igneous rock. </a:t>
            </a:r>
          </a:p>
          <a:p>
            <a:pPr>
              <a:spcBef>
                <a:spcPts val="0"/>
              </a:spcBef>
              <a:spcAft>
                <a:spcPts val="1200"/>
              </a:spcAft>
            </a:pPr>
            <a:r>
              <a:rPr lang="en-US" sz="1400" dirty="0"/>
              <a:t>The term lava flow is commonly shortened to lava. </a:t>
            </a:r>
          </a:p>
          <a:p>
            <a:pPr>
              <a:spcBef>
                <a:spcPts val="0"/>
              </a:spcBef>
              <a:spcAft>
                <a:spcPts val="1200"/>
              </a:spcAft>
            </a:pPr>
            <a:r>
              <a:rPr lang="en-US" sz="1400" dirty="0">
                <a:solidFill>
                  <a:schemeClr val="tx1"/>
                </a:solidFill>
              </a:rPr>
              <a:t>Explosive eruptions produce a mixture of volcanic ash and other fragments called tephra, rather than lava flows. “</a:t>
            </a:r>
          </a:p>
          <a:p>
            <a:pPr>
              <a:spcBef>
                <a:spcPts val="0"/>
              </a:spcBef>
              <a:spcAft>
                <a:spcPts val="1200"/>
              </a:spcAft>
            </a:pPr>
            <a:endParaRPr lang="en-US" sz="1400" dirty="0"/>
          </a:p>
        </p:txBody>
      </p:sp>
      <p:pic>
        <p:nvPicPr>
          <p:cNvPr id="5" name="Content Placeholder 4" descr="800px-Lava_entering_sea_-_Hawaii.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3751" b="-1860"/>
          <a:stretch/>
        </p:blipFill>
        <p:spPr>
          <a:xfrm>
            <a:off x="4648200" y="1505230"/>
            <a:ext cx="4038600" cy="2154298"/>
          </a:xfrm>
        </p:spPr>
      </p:pic>
      <p:sp>
        <p:nvSpPr>
          <p:cNvPr id="4" name="TextBox 3"/>
          <p:cNvSpPr txBox="1"/>
          <p:nvPr/>
        </p:nvSpPr>
        <p:spPr>
          <a:xfrm>
            <a:off x="4666082" y="3988760"/>
            <a:ext cx="4020717" cy="2908489"/>
          </a:xfrm>
          <a:prstGeom prst="rect">
            <a:avLst/>
          </a:prstGeom>
          <a:noFill/>
        </p:spPr>
        <p:txBody>
          <a:bodyPr wrap="square" rtlCol="0">
            <a:spAutoFit/>
          </a:bodyPr>
          <a:lstStyle/>
          <a:p>
            <a:pPr marL="285750" indent="-285750">
              <a:spcAft>
                <a:spcPts val="600"/>
              </a:spcAft>
              <a:buFont typeface="Arial"/>
              <a:buChar char="•"/>
            </a:pPr>
            <a:r>
              <a:rPr lang="en-US" sz="1400" dirty="0">
                <a:latin typeface="Helvetica Neue Light"/>
                <a:cs typeface="Helvetica Neue Light"/>
              </a:rPr>
              <a:t>“The word "lava" comes from Italian, and is probably derived from the Latin word </a:t>
            </a:r>
            <a:r>
              <a:rPr lang="en-US" sz="1400" dirty="0" err="1">
                <a:latin typeface="Helvetica Neue Light"/>
                <a:cs typeface="Helvetica Neue Light"/>
              </a:rPr>
              <a:t>labes</a:t>
            </a:r>
            <a:r>
              <a:rPr lang="en-US" sz="1400" dirty="0">
                <a:latin typeface="Helvetica Neue Light"/>
                <a:cs typeface="Helvetica Neue Light"/>
              </a:rPr>
              <a:t> which means a fall or slide.</a:t>
            </a:r>
          </a:p>
          <a:p>
            <a:pPr marL="285750" indent="-285750">
              <a:spcAft>
                <a:spcPts val="600"/>
              </a:spcAft>
              <a:buFont typeface="Arial"/>
              <a:buChar char="•"/>
            </a:pPr>
            <a:r>
              <a:rPr lang="en-US" sz="1400" dirty="0">
                <a:latin typeface="Helvetica Neue Light"/>
                <a:cs typeface="Helvetica Neue Light"/>
              </a:rPr>
              <a:t>The first use in connection with extruded magma (molten rock below the Earth's surface) was apparently in a short account written by Francesco </a:t>
            </a:r>
            <a:r>
              <a:rPr lang="en-US" sz="1400" dirty="0" err="1">
                <a:latin typeface="Helvetica Neue Light"/>
                <a:cs typeface="Helvetica Neue Light"/>
              </a:rPr>
              <a:t>Serao</a:t>
            </a:r>
            <a:r>
              <a:rPr lang="en-US" sz="1400" dirty="0">
                <a:latin typeface="Helvetica Neue Light"/>
                <a:cs typeface="Helvetica Neue Light"/>
              </a:rPr>
              <a:t> on the eruption of Vesuvius between May 14 and June 4, 1737.</a:t>
            </a:r>
          </a:p>
          <a:p>
            <a:pPr marL="285750" indent="-285750">
              <a:spcAft>
                <a:spcPts val="600"/>
              </a:spcAft>
              <a:buFont typeface="Arial"/>
              <a:buChar char="•"/>
            </a:pPr>
            <a:r>
              <a:rPr lang="en-US" sz="1400" dirty="0" err="1">
                <a:latin typeface="Helvetica Neue Light"/>
                <a:cs typeface="Helvetica Neue Light"/>
              </a:rPr>
              <a:t>Serao</a:t>
            </a:r>
            <a:r>
              <a:rPr lang="en-US" sz="1400" dirty="0">
                <a:latin typeface="Helvetica Neue Light"/>
                <a:cs typeface="Helvetica Neue Light"/>
              </a:rPr>
              <a:t> described "a flow of fiery lava" as an analogy to the flow of water and mud down the flanks of the volcano following heavy rain”</a:t>
            </a:r>
          </a:p>
          <a:p>
            <a:pPr marL="285750" indent="-285750">
              <a:spcAft>
                <a:spcPts val="600"/>
              </a:spcAft>
              <a:buFont typeface="Arial"/>
              <a:buChar char="•"/>
            </a:pPr>
            <a:endParaRPr lang="en-US" sz="1400" dirty="0">
              <a:latin typeface="Helvetica Neue Light"/>
              <a:cs typeface="Helvetica Neue Light"/>
            </a:endParaRPr>
          </a:p>
        </p:txBody>
      </p:sp>
      <p:sp>
        <p:nvSpPr>
          <p:cNvPr id="6" name="Slide Number Placeholder 5"/>
          <p:cNvSpPr>
            <a:spLocks noGrp="1"/>
          </p:cNvSpPr>
          <p:nvPr>
            <p:ph type="sldNum" sz="quarter" idx="12"/>
          </p:nvPr>
        </p:nvSpPr>
        <p:spPr/>
        <p:txBody>
          <a:bodyPr/>
          <a:lstStyle/>
          <a:p>
            <a:fld id="{EE03CC9D-6EAB-594E-A35A-5D5CDDFB64DD}" type="slidenum">
              <a:rPr lang="en-US" smtClean="0"/>
              <a:pPr/>
              <a:t>14</a:t>
            </a:fld>
            <a:endParaRPr lang="en-US"/>
          </a:p>
        </p:txBody>
      </p:sp>
    </p:spTree>
    <p:extLst>
      <p:ext uri="{BB962C8B-B14F-4D97-AF65-F5344CB8AC3E}">
        <p14:creationId xmlns:p14="http://schemas.microsoft.com/office/powerpoint/2010/main" val="3055918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48198" y="274638"/>
            <a:ext cx="4038601" cy="1143000"/>
          </a:xfrm>
        </p:spPr>
        <p:txBody>
          <a:bodyPr>
            <a:normAutofit fontScale="90000"/>
          </a:bodyPr>
          <a:lstStyle/>
          <a:p>
            <a:r>
              <a:rPr lang="en-US" dirty="0"/>
              <a:t>Explosive Volcanoes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/wiki/Volcano</a:t>
            </a:r>
          </a:p>
        </p:txBody>
      </p:sp>
      <p:sp>
        <p:nvSpPr>
          <p:cNvPr id="5" name="Content Placeholder 4"/>
          <p:cNvSpPr>
            <a:spLocks noGrp="1"/>
          </p:cNvSpPr>
          <p:nvPr>
            <p:ph sz="half" idx="1"/>
          </p:nvPr>
        </p:nvSpPr>
        <p:spPr>
          <a:xfrm>
            <a:off x="299734" y="573219"/>
            <a:ext cx="4038600" cy="5845166"/>
          </a:xfrm>
        </p:spPr>
        <p:txBody>
          <a:bodyPr>
            <a:noAutofit/>
          </a:bodyPr>
          <a:lstStyle/>
          <a:p>
            <a:pPr>
              <a:spcBef>
                <a:spcPts val="0"/>
              </a:spcBef>
              <a:spcAft>
                <a:spcPts val="1200"/>
              </a:spcAft>
            </a:pPr>
            <a:r>
              <a:rPr lang="en-US" sz="1600" dirty="0"/>
              <a:t>“Erupting volcanoes can pose many hazards, not only in the immediate vicinity of the eruption. </a:t>
            </a:r>
          </a:p>
          <a:p>
            <a:pPr>
              <a:spcBef>
                <a:spcPts val="0"/>
              </a:spcBef>
              <a:spcAft>
                <a:spcPts val="1200"/>
              </a:spcAft>
            </a:pPr>
            <a:r>
              <a:rPr lang="en-US" sz="1600" dirty="0"/>
              <a:t>Volcanic ash can be a threat to aircraft, in particular those with jet engines where ash particles can be melted by the high operating temperature</a:t>
            </a:r>
          </a:p>
          <a:p>
            <a:pPr>
              <a:spcBef>
                <a:spcPts val="0"/>
              </a:spcBef>
              <a:spcAft>
                <a:spcPts val="1200"/>
              </a:spcAft>
            </a:pPr>
            <a:r>
              <a:rPr lang="en-US" sz="1600" dirty="0"/>
              <a:t>The melted particles then adhere to the turbine blades and alter their shape, disrupting the operation of the turbine.</a:t>
            </a:r>
          </a:p>
          <a:p>
            <a:pPr>
              <a:spcBef>
                <a:spcPts val="0"/>
              </a:spcBef>
              <a:spcAft>
                <a:spcPts val="1200"/>
              </a:spcAft>
            </a:pPr>
            <a:r>
              <a:rPr lang="en-US" sz="1600" dirty="0"/>
              <a:t>Large eruptions can affect temperature as ash and droplets of sulfuric acid obscure the sun and cool the Earth's lower atmosphere or troposphere</a:t>
            </a:r>
          </a:p>
          <a:p>
            <a:pPr>
              <a:spcBef>
                <a:spcPts val="0"/>
              </a:spcBef>
              <a:spcAft>
                <a:spcPts val="1200"/>
              </a:spcAft>
            </a:pPr>
            <a:r>
              <a:rPr lang="en-US" sz="1600" dirty="0"/>
              <a:t>However, they also absorb heat radiated up from the Earth, thereby warming the stratosphere. </a:t>
            </a:r>
          </a:p>
          <a:p>
            <a:pPr>
              <a:spcBef>
                <a:spcPts val="0"/>
              </a:spcBef>
              <a:spcAft>
                <a:spcPts val="1200"/>
              </a:spcAft>
            </a:pPr>
            <a:r>
              <a:rPr lang="en-US" sz="1600" dirty="0"/>
              <a:t>Historically, so-called volcanic winters have caused catastrophic famines.”</a:t>
            </a:r>
          </a:p>
          <a:p>
            <a:pPr>
              <a:spcBef>
                <a:spcPts val="0"/>
              </a:spcBef>
              <a:spcAft>
                <a:spcPts val="1200"/>
              </a:spcAft>
            </a:pPr>
            <a:endParaRPr lang="en-US" sz="1600" dirty="0"/>
          </a:p>
        </p:txBody>
      </p:sp>
      <p:pic>
        <p:nvPicPr>
          <p:cNvPr id="7" name="Content Placeholder 6" descr="Pinatubo_ash_plume_910612.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7891" b="-830"/>
          <a:stretch/>
        </p:blipFill>
        <p:spPr>
          <a:xfrm>
            <a:off x="4648200" y="1665689"/>
            <a:ext cx="4038600" cy="3310578"/>
          </a:xfrm>
        </p:spPr>
      </p:pic>
      <p:sp>
        <p:nvSpPr>
          <p:cNvPr id="9" name="Rectangle 8"/>
          <p:cNvSpPr/>
          <p:nvPr/>
        </p:nvSpPr>
        <p:spPr>
          <a:xfrm>
            <a:off x="4529957" y="5257366"/>
            <a:ext cx="4198883" cy="830997"/>
          </a:xfrm>
          <a:prstGeom prst="rect">
            <a:avLst/>
          </a:prstGeom>
        </p:spPr>
        <p:txBody>
          <a:bodyPr wrap="square">
            <a:spAutoFit/>
          </a:bodyPr>
          <a:lstStyle/>
          <a:p>
            <a:pPr algn="ctr"/>
            <a:r>
              <a:rPr lang="en-US" sz="1600" dirty="0">
                <a:latin typeface="Helvetica Neue Light"/>
                <a:cs typeface="Helvetica Neue Light"/>
              </a:rPr>
              <a:t>Ash plumes reached a height of 19 km during the climactic explosive eruption at Mount Pinatubo, Philippines June 15,  1991.</a:t>
            </a:r>
          </a:p>
        </p:txBody>
      </p:sp>
      <p:sp>
        <p:nvSpPr>
          <p:cNvPr id="2" name="Slide Number Placeholder 1"/>
          <p:cNvSpPr>
            <a:spLocks noGrp="1"/>
          </p:cNvSpPr>
          <p:nvPr>
            <p:ph type="sldNum" sz="quarter" idx="12"/>
          </p:nvPr>
        </p:nvSpPr>
        <p:spPr/>
        <p:txBody>
          <a:bodyPr/>
          <a:lstStyle/>
          <a:p>
            <a:fld id="{EE03CC9D-6EAB-594E-A35A-5D5CDDFB64DD}" type="slidenum">
              <a:rPr lang="en-US" smtClean="0"/>
              <a:pPr/>
              <a:t>15</a:t>
            </a:fld>
            <a:endParaRPr lang="en-US"/>
          </a:p>
        </p:txBody>
      </p:sp>
    </p:spTree>
    <p:extLst>
      <p:ext uri="{BB962C8B-B14F-4D97-AF65-F5344CB8AC3E}">
        <p14:creationId xmlns:p14="http://schemas.microsoft.com/office/powerpoint/2010/main" val="1983775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274638"/>
            <a:ext cx="4038600" cy="1143000"/>
          </a:xfrm>
        </p:spPr>
        <p:txBody>
          <a:bodyPr>
            <a:normAutofit fontScale="90000"/>
          </a:bodyPr>
          <a:lstStyle/>
          <a:p>
            <a:r>
              <a:rPr lang="en-US" dirty="0"/>
              <a:t>Volcanic </a:t>
            </a:r>
            <a:r>
              <a:rPr lang="en-US" dirty="0" err="1"/>
              <a:t>Explosivity</a:t>
            </a:r>
            <a:r>
              <a:rPr lang="en-US" dirty="0"/>
              <a:t> Index (VEI)</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Volcanic_Explosivity_Index</a:t>
            </a:r>
            <a:endParaRPr lang="en-US" sz="1800" dirty="0">
              <a:solidFill>
                <a:srgbClr val="800000"/>
              </a:solidFill>
            </a:endParaRPr>
          </a:p>
        </p:txBody>
      </p:sp>
      <p:pic>
        <p:nvPicPr>
          <p:cNvPr id="6" name="Content Placeholder 5" descr="496px-VEIfigure_en.png"/>
          <p:cNvPicPr>
            <a:picLocks noGrp="1" noChangeAspect="1"/>
          </p:cNvPicPr>
          <p:nvPr>
            <p:ph sz="half" idx="2"/>
          </p:nvPr>
        </p:nvPicPr>
        <p:blipFill>
          <a:blip r:embed="rId2">
            <a:extLst>
              <a:ext uri="{28A0092B-C50C-407E-A947-70E740481C1C}">
                <a14:useLocalDpi xmlns:a14="http://schemas.microsoft.com/office/drawing/2010/main" val="0"/>
              </a:ext>
            </a:extLst>
          </a:blip>
          <a:srcRect l="-3971" r="-3971"/>
          <a:stretch>
            <a:fillRect/>
          </a:stretch>
        </p:blipFill>
        <p:spPr/>
      </p:pic>
      <p:sp>
        <p:nvSpPr>
          <p:cNvPr id="5" name="Content Placeholder 4"/>
          <p:cNvSpPr>
            <a:spLocks noGrp="1"/>
          </p:cNvSpPr>
          <p:nvPr>
            <p:ph sz="half" idx="1"/>
          </p:nvPr>
        </p:nvSpPr>
        <p:spPr>
          <a:xfrm>
            <a:off x="457200" y="620883"/>
            <a:ext cx="4038600" cy="5277562"/>
          </a:xfrm>
        </p:spPr>
        <p:txBody>
          <a:bodyPr>
            <a:noAutofit/>
          </a:bodyPr>
          <a:lstStyle/>
          <a:p>
            <a:pPr>
              <a:spcBef>
                <a:spcPts val="0"/>
              </a:spcBef>
              <a:spcAft>
                <a:spcPts val="1200"/>
              </a:spcAft>
            </a:pPr>
            <a:r>
              <a:rPr lang="en-US" sz="1600" dirty="0"/>
              <a:t>“The </a:t>
            </a:r>
            <a:r>
              <a:rPr lang="en-US" sz="1600" dirty="0">
                <a:solidFill>
                  <a:schemeClr val="tx1"/>
                </a:solidFill>
              </a:rPr>
              <a:t>Volcanic </a:t>
            </a:r>
            <a:r>
              <a:rPr lang="en-US" sz="1600" dirty="0" err="1">
                <a:solidFill>
                  <a:schemeClr val="tx1"/>
                </a:solidFill>
              </a:rPr>
              <a:t>Explosivity</a:t>
            </a:r>
            <a:r>
              <a:rPr lang="en-US" sz="1600" dirty="0">
                <a:solidFill>
                  <a:schemeClr val="tx1"/>
                </a:solidFill>
              </a:rPr>
              <a:t> Index </a:t>
            </a:r>
            <a:r>
              <a:rPr lang="en-US" sz="1600" dirty="0"/>
              <a:t>(VEI) was devised to provide a relative measure of the explosiveness of volcanic eruptions.</a:t>
            </a:r>
          </a:p>
          <a:p>
            <a:pPr>
              <a:spcBef>
                <a:spcPts val="0"/>
              </a:spcBef>
              <a:spcAft>
                <a:spcPts val="1200"/>
              </a:spcAft>
            </a:pPr>
            <a:r>
              <a:rPr lang="en-US" sz="1600" dirty="0">
                <a:solidFill>
                  <a:schemeClr val="tx1"/>
                </a:solidFill>
              </a:rPr>
              <a:t>Volume of products, eruption cloud height, and qualitative observations are used to determine the </a:t>
            </a:r>
            <a:r>
              <a:rPr lang="en-US" sz="1600" dirty="0" err="1">
                <a:solidFill>
                  <a:schemeClr val="tx1"/>
                </a:solidFill>
              </a:rPr>
              <a:t>explosivity</a:t>
            </a:r>
            <a:r>
              <a:rPr lang="en-US" sz="1600" dirty="0">
                <a:solidFill>
                  <a:schemeClr val="tx1"/>
                </a:solidFill>
              </a:rPr>
              <a:t> value. </a:t>
            </a:r>
          </a:p>
          <a:p>
            <a:pPr>
              <a:spcBef>
                <a:spcPts val="0"/>
              </a:spcBef>
              <a:spcAft>
                <a:spcPts val="1200"/>
              </a:spcAft>
            </a:pPr>
            <a:r>
              <a:rPr lang="en-US" sz="1600" dirty="0"/>
              <a:t>The scale is open-ended with the largest volcanoes in history given magnitude 8, which represents a huge eruption of 1.0×10</a:t>
            </a:r>
            <a:r>
              <a:rPr lang="en-US" sz="1600" baseline="30000" dirty="0"/>
              <a:t>12</a:t>
            </a:r>
            <a:r>
              <a:rPr lang="en-US" sz="1600" dirty="0"/>
              <a:t> m3 (3.5×10</a:t>
            </a:r>
            <a:r>
              <a:rPr lang="en-US" sz="1600" baseline="30000" dirty="0"/>
              <a:t>13</a:t>
            </a:r>
            <a:r>
              <a:rPr lang="en-US" sz="1600" dirty="0"/>
              <a:t> cu </a:t>
            </a:r>
            <a:r>
              <a:rPr lang="en-US" sz="1600" dirty="0" err="1"/>
              <a:t>ft</a:t>
            </a:r>
            <a:r>
              <a:rPr lang="en-US" sz="1600" dirty="0"/>
              <a:t>) of tephra and have a cloud column height of over 50 km (31 mi). </a:t>
            </a:r>
          </a:p>
          <a:p>
            <a:pPr>
              <a:spcBef>
                <a:spcPts val="0"/>
              </a:spcBef>
              <a:spcAft>
                <a:spcPts val="1200"/>
              </a:spcAft>
            </a:pPr>
            <a:r>
              <a:rPr lang="en-US" sz="1600" dirty="0"/>
              <a:t>A value of 0 is given for non-explosive eruptions, defined as less than 10,000 m</a:t>
            </a:r>
            <a:r>
              <a:rPr lang="en-US" sz="1600" baseline="30000" dirty="0"/>
              <a:t>3</a:t>
            </a:r>
            <a:r>
              <a:rPr lang="en-US" sz="1600" dirty="0"/>
              <a:t> (350,000 cu </a:t>
            </a:r>
            <a:r>
              <a:rPr lang="en-US" sz="1600" dirty="0" err="1"/>
              <a:t>ft</a:t>
            </a:r>
            <a:r>
              <a:rPr lang="en-US" sz="1600" dirty="0"/>
              <a:t>) of tephra ejected</a:t>
            </a:r>
          </a:p>
          <a:p>
            <a:pPr>
              <a:spcBef>
                <a:spcPts val="0"/>
              </a:spcBef>
              <a:spcAft>
                <a:spcPts val="1200"/>
              </a:spcAft>
            </a:pPr>
            <a:r>
              <a:rPr lang="en-US" sz="1600" dirty="0">
                <a:solidFill>
                  <a:schemeClr val="tx1"/>
                </a:solidFill>
              </a:rPr>
              <a:t>A weakness of the VEI is that it does not take into account the power output of an eruption, </a:t>
            </a:r>
            <a:r>
              <a:rPr lang="en-US" sz="1600" dirty="0"/>
              <a:t>which makes it extremely difficult to determine with prehistoric or unobserved eruptions.”</a:t>
            </a:r>
          </a:p>
          <a:p>
            <a:pPr>
              <a:spcBef>
                <a:spcPts val="0"/>
              </a:spcBef>
              <a:spcAft>
                <a:spcPts val="1200"/>
              </a:spcAft>
            </a:pPr>
            <a:endParaRPr lang="en-US" sz="1600" dirty="0"/>
          </a:p>
        </p:txBody>
      </p:sp>
      <p:sp>
        <p:nvSpPr>
          <p:cNvPr id="3" name="Slide Number Placeholder 2"/>
          <p:cNvSpPr>
            <a:spLocks noGrp="1"/>
          </p:cNvSpPr>
          <p:nvPr>
            <p:ph type="sldNum" sz="quarter" idx="12"/>
          </p:nvPr>
        </p:nvSpPr>
        <p:spPr/>
        <p:txBody>
          <a:bodyPr/>
          <a:lstStyle/>
          <a:p>
            <a:fld id="{EE03CC9D-6EAB-594E-A35A-5D5CDDFB64DD}" type="slidenum">
              <a:rPr lang="en-US" smtClean="0"/>
              <a:pPr/>
              <a:t>16</a:t>
            </a:fld>
            <a:endParaRPr lang="en-US"/>
          </a:p>
        </p:txBody>
      </p:sp>
    </p:spTree>
    <p:extLst>
      <p:ext uri="{BB962C8B-B14F-4D97-AF65-F5344CB8AC3E}">
        <p14:creationId xmlns:p14="http://schemas.microsoft.com/office/powerpoint/2010/main" val="2918728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VEI – Examples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Volcanic_Explosivity_Index</a:t>
            </a:r>
            <a:endParaRPr lang="en-US" dirty="0"/>
          </a:p>
        </p:txBody>
      </p:sp>
      <p:pic>
        <p:nvPicPr>
          <p:cNvPr id="7" name="Content Placeholder 6" descr="Screen Shot 2013-12-05 at 1.59.32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3446" b="-3316"/>
          <a:stretch/>
        </p:blipFill>
        <p:spPr>
          <a:xfrm>
            <a:off x="457200" y="1636934"/>
            <a:ext cx="8229600" cy="2361260"/>
          </a:xfrm>
        </p:spPr>
      </p:pic>
      <p:pic>
        <p:nvPicPr>
          <p:cNvPr id="8" name="Picture 7" descr="Screen Shot 2013-12-05 at 2.01.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784" y="3998194"/>
            <a:ext cx="4887148" cy="2675733"/>
          </a:xfrm>
          <a:prstGeom prst="rect">
            <a:avLst/>
          </a:prstGeom>
        </p:spPr>
      </p:pic>
      <p:sp>
        <p:nvSpPr>
          <p:cNvPr id="9" name="TextBox 8"/>
          <p:cNvSpPr txBox="1"/>
          <p:nvPr/>
        </p:nvSpPr>
        <p:spPr>
          <a:xfrm>
            <a:off x="457200" y="4402667"/>
            <a:ext cx="3061170" cy="923330"/>
          </a:xfrm>
          <a:prstGeom prst="rect">
            <a:avLst/>
          </a:prstGeom>
          <a:noFill/>
        </p:spPr>
        <p:txBody>
          <a:bodyPr wrap="square" rtlCol="0">
            <a:spAutoFit/>
          </a:bodyPr>
          <a:lstStyle/>
          <a:p>
            <a:r>
              <a:rPr lang="en-US" dirty="0">
                <a:solidFill>
                  <a:srgbClr val="800000"/>
                </a:solidFill>
                <a:latin typeface="Helvetica Neue Light"/>
                <a:cs typeface="Helvetica Neue Light"/>
              </a:rPr>
              <a:t>Right:  A map showing some of the major volcanoes of the world</a:t>
            </a:r>
          </a:p>
        </p:txBody>
      </p:sp>
      <p:sp>
        <p:nvSpPr>
          <p:cNvPr id="2" name="Slide Number Placeholder 1"/>
          <p:cNvSpPr>
            <a:spLocks noGrp="1"/>
          </p:cNvSpPr>
          <p:nvPr>
            <p:ph type="sldNum" sz="quarter" idx="12"/>
          </p:nvPr>
        </p:nvSpPr>
        <p:spPr/>
        <p:txBody>
          <a:bodyPr/>
          <a:lstStyle/>
          <a:p>
            <a:fld id="{EE03CC9D-6EAB-594E-A35A-5D5CDDFB64DD}" type="slidenum">
              <a:rPr lang="en-US" smtClean="0"/>
              <a:pPr/>
              <a:t>17</a:t>
            </a:fld>
            <a:endParaRPr lang="en-US"/>
          </a:p>
        </p:txBody>
      </p:sp>
    </p:spTree>
    <p:extLst>
      <p:ext uri="{BB962C8B-B14F-4D97-AF65-F5344CB8AC3E}">
        <p14:creationId xmlns:p14="http://schemas.microsoft.com/office/powerpoint/2010/main" val="1393419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Types of Volcanoes</a:t>
            </a:r>
            <a:br>
              <a:rPr lang="en-US" sz="4000" dirty="0"/>
            </a:br>
            <a:r>
              <a:rPr lang="en-US" sz="1600" dirty="0">
                <a:solidFill>
                  <a:srgbClr val="800000"/>
                </a:solidFill>
              </a:rPr>
              <a:t>http://</a:t>
            </a:r>
            <a:r>
              <a:rPr lang="en-US" sz="1600" dirty="0" err="1">
                <a:solidFill>
                  <a:srgbClr val="800000"/>
                </a:solidFill>
              </a:rPr>
              <a:t>library.thinkquest.org</a:t>
            </a:r>
            <a:endParaRPr lang="en-US" sz="1600" dirty="0">
              <a:solidFill>
                <a:srgbClr val="800000"/>
              </a:solidFill>
            </a:endParaRPr>
          </a:p>
        </p:txBody>
      </p:sp>
      <p:pic>
        <p:nvPicPr>
          <p:cNvPr id="4" name="Content Placeholder 3" descr="volcano.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532" t="9839" r="1417" b="3023"/>
          <a:stretch/>
        </p:blipFill>
        <p:spPr>
          <a:xfrm>
            <a:off x="583259" y="2050815"/>
            <a:ext cx="7986890" cy="3932296"/>
          </a:xfrm>
        </p:spPr>
      </p:pic>
      <p:sp>
        <p:nvSpPr>
          <p:cNvPr id="3" name="Slide Number Placeholder 2"/>
          <p:cNvSpPr>
            <a:spLocks noGrp="1"/>
          </p:cNvSpPr>
          <p:nvPr>
            <p:ph type="sldNum" sz="quarter" idx="12"/>
          </p:nvPr>
        </p:nvSpPr>
        <p:spPr/>
        <p:txBody>
          <a:bodyPr/>
          <a:lstStyle/>
          <a:p>
            <a:fld id="{EE03CC9D-6EAB-594E-A35A-5D5CDDFB64DD}" type="slidenum">
              <a:rPr lang="en-US" smtClean="0"/>
              <a:pPr/>
              <a:t>18</a:t>
            </a:fld>
            <a:endParaRPr lang="en-US"/>
          </a:p>
        </p:txBody>
      </p:sp>
    </p:spTree>
    <p:extLst>
      <p:ext uri="{BB962C8B-B14F-4D97-AF65-F5344CB8AC3E}">
        <p14:creationId xmlns:p14="http://schemas.microsoft.com/office/powerpoint/2010/main" val="3720191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274638"/>
            <a:ext cx="4038600" cy="1143000"/>
          </a:xfrm>
        </p:spPr>
        <p:txBody>
          <a:bodyPr>
            <a:normAutofit fontScale="90000"/>
          </a:bodyPr>
          <a:lstStyle/>
          <a:p>
            <a:r>
              <a:rPr lang="en-US" dirty="0"/>
              <a:t>Shield Volcanoes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Shield_volcano</a:t>
            </a:r>
            <a:endParaRPr lang="en-US" sz="1800" dirty="0">
              <a:solidFill>
                <a:srgbClr val="800000"/>
              </a:solidFill>
            </a:endParaRPr>
          </a:p>
        </p:txBody>
      </p:sp>
      <p:sp>
        <p:nvSpPr>
          <p:cNvPr id="4" name="Content Placeholder 3"/>
          <p:cNvSpPr>
            <a:spLocks noGrp="1"/>
          </p:cNvSpPr>
          <p:nvPr>
            <p:ph sz="half" idx="1"/>
          </p:nvPr>
        </p:nvSpPr>
        <p:spPr>
          <a:xfrm>
            <a:off x="189398" y="703438"/>
            <a:ext cx="4458802" cy="5652912"/>
          </a:xfrm>
        </p:spPr>
        <p:txBody>
          <a:bodyPr>
            <a:noAutofit/>
          </a:bodyPr>
          <a:lstStyle/>
          <a:p>
            <a:pPr>
              <a:spcBef>
                <a:spcPts val="0"/>
              </a:spcBef>
              <a:spcAft>
                <a:spcPts val="1200"/>
              </a:spcAft>
            </a:pPr>
            <a:r>
              <a:rPr lang="en-US" sz="1400" dirty="0"/>
              <a:t>“Shield volcanoes are one of the four major types of volcanoes, distinguished from the three other major volcanic types, </a:t>
            </a:r>
            <a:r>
              <a:rPr lang="en-US" sz="1400" dirty="0" err="1"/>
              <a:t>stratovolcanoes</a:t>
            </a:r>
            <a:r>
              <a:rPr lang="en-US" sz="1400" dirty="0"/>
              <a:t>, lava domes, and cinder cones, by distinct differences in structure and composition. </a:t>
            </a:r>
          </a:p>
          <a:p>
            <a:pPr>
              <a:spcBef>
                <a:spcPts val="0"/>
              </a:spcBef>
              <a:spcAft>
                <a:spcPts val="1200"/>
              </a:spcAft>
            </a:pPr>
            <a:r>
              <a:rPr lang="en-US" sz="1400" dirty="0"/>
              <a:t>Shield volcanoes are commonly products of hotspot volcanism, but can form at rift and </a:t>
            </a:r>
            <a:r>
              <a:rPr lang="en-US" sz="1400" dirty="0" err="1"/>
              <a:t>subduction</a:t>
            </a:r>
            <a:r>
              <a:rPr lang="en-US" sz="1400" dirty="0"/>
              <a:t> zones as well </a:t>
            </a:r>
          </a:p>
          <a:p>
            <a:pPr>
              <a:spcBef>
                <a:spcPts val="0"/>
              </a:spcBef>
              <a:spcAft>
                <a:spcPts val="1200"/>
              </a:spcAft>
            </a:pPr>
            <a:r>
              <a:rPr lang="en-US" sz="1400" dirty="0">
                <a:solidFill>
                  <a:schemeClr val="tx1"/>
                </a:solidFill>
              </a:rPr>
              <a:t>The types of eruptions that occur at the majority of shield volcanoes have been named Hawaiian eruptions, after the Hawaiian chain in which they are most prominent. </a:t>
            </a:r>
          </a:p>
          <a:p>
            <a:pPr>
              <a:spcBef>
                <a:spcPts val="0"/>
              </a:spcBef>
              <a:spcAft>
                <a:spcPts val="1200"/>
              </a:spcAft>
            </a:pPr>
            <a:r>
              <a:rPr lang="en-US" sz="1400" dirty="0"/>
              <a:t>Hawaiian eruptions are characterized by the effusive emission of fluid lavas.</a:t>
            </a:r>
          </a:p>
          <a:p>
            <a:pPr>
              <a:spcBef>
                <a:spcPts val="0"/>
              </a:spcBef>
              <a:spcAft>
                <a:spcPts val="1200"/>
              </a:spcAft>
            </a:pPr>
            <a:r>
              <a:rPr lang="en-US" sz="1400" dirty="0"/>
              <a:t>The mobile nature of these lavas allows shield volcano flows to travel a longer distance than those of other volcanic types, resulting in larger and thinner sheets of lava, often just 1 m (3 </a:t>
            </a:r>
            <a:r>
              <a:rPr lang="en-US" sz="1400" dirty="0" err="1"/>
              <a:t>ft</a:t>
            </a:r>
            <a:r>
              <a:rPr lang="en-US" sz="1400" dirty="0"/>
              <a:t>) thick.</a:t>
            </a:r>
          </a:p>
          <a:p>
            <a:pPr>
              <a:spcBef>
                <a:spcPts val="0"/>
              </a:spcBef>
              <a:spcAft>
                <a:spcPts val="1200"/>
              </a:spcAft>
            </a:pPr>
            <a:r>
              <a:rPr lang="en-US" sz="1400" dirty="0"/>
              <a:t>Over long periods of time, the gradual buildup of thousands of these flows slowly constructs the characteristically low, broad profile of a mature shield volcano.”</a:t>
            </a:r>
          </a:p>
          <a:p>
            <a:pPr>
              <a:spcBef>
                <a:spcPts val="0"/>
              </a:spcBef>
              <a:spcAft>
                <a:spcPts val="1200"/>
              </a:spcAft>
            </a:pPr>
            <a:endParaRPr lang="en-US" sz="1400" dirty="0"/>
          </a:p>
        </p:txBody>
      </p:sp>
      <p:pic>
        <p:nvPicPr>
          <p:cNvPr id="6" name="Content Placeholder 5" descr="600px-Hawaiian_Eruption-numbers.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3494" b="536"/>
          <a:stretch/>
        </p:blipFill>
        <p:spPr>
          <a:xfrm>
            <a:off x="4648200" y="1307659"/>
            <a:ext cx="4038600" cy="3875852"/>
          </a:xfrm>
        </p:spPr>
      </p:pic>
      <p:sp>
        <p:nvSpPr>
          <p:cNvPr id="7" name="TextBox 6"/>
          <p:cNvSpPr txBox="1"/>
          <p:nvPr/>
        </p:nvSpPr>
        <p:spPr>
          <a:xfrm>
            <a:off x="5014149" y="5540963"/>
            <a:ext cx="3672652" cy="1015663"/>
          </a:xfrm>
          <a:prstGeom prst="rect">
            <a:avLst/>
          </a:prstGeom>
          <a:noFill/>
        </p:spPr>
        <p:txBody>
          <a:bodyPr wrap="square" rtlCol="0">
            <a:spAutoFit/>
          </a:bodyPr>
          <a:lstStyle/>
          <a:p>
            <a:r>
              <a:rPr lang="en-US" sz="1200" dirty="0">
                <a:latin typeface="Helvetica Neue Light"/>
                <a:cs typeface="Helvetica Neue Light"/>
              </a:rPr>
              <a:t>“Diagram of a Hawaiian eruption. (key: 1. Ash plume 2. Lava fountain 3. Crater 4. Lava lake 5. Fumaroles 6. Lava flow 7. Layers of lava and ash 8. Stratum 9. Sill 10. Magma conduit 11. Magma chamber 12. Dike) “</a:t>
            </a:r>
          </a:p>
        </p:txBody>
      </p:sp>
      <p:sp>
        <p:nvSpPr>
          <p:cNvPr id="3" name="Slide Number Placeholder 2"/>
          <p:cNvSpPr>
            <a:spLocks noGrp="1"/>
          </p:cNvSpPr>
          <p:nvPr>
            <p:ph type="sldNum" sz="quarter" idx="12"/>
          </p:nvPr>
        </p:nvSpPr>
        <p:spPr/>
        <p:txBody>
          <a:bodyPr/>
          <a:lstStyle/>
          <a:p>
            <a:fld id="{EE03CC9D-6EAB-594E-A35A-5D5CDDFB64DD}" type="slidenum">
              <a:rPr lang="en-US" smtClean="0"/>
              <a:pPr/>
              <a:t>19</a:t>
            </a:fld>
            <a:endParaRPr lang="en-US"/>
          </a:p>
        </p:txBody>
      </p:sp>
    </p:spTree>
    <p:extLst>
      <p:ext uri="{BB962C8B-B14F-4D97-AF65-F5344CB8AC3E}">
        <p14:creationId xmlns:p14="http://schemas.microsoft.com/office/powerpoint/2010/main" val="953432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rs_killed_hazard_ne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169632"/>
            <a:ext cx="3657600" cy="2297487"/>
          </a:xfrm>
          <a:prstGeom prst="rect">
            <a:avLst/>
          </a:prstGeom>
        </p:spPr>
      </p:pic>
      <p:pic>
        <p:nvPicPr>
          <p:cNvPr id="14" name="Picture 13" descr="bars_occurence_hazar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8678" y="4158870"/>
            <a:ext cx="3657600" cy="2297487"/>
          </a:xfrm>
          <a:prstGeom prst="rect">
            <a:avLst/>
          </a:prstGeom>
        </p:spPr>
      </p:pic>
      <p:pic>
        <p:nvPicPr>
          <p:cNvPr id="11" name="Picture 10" descr="bars_damage_hazard_ne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8678" y="1625239"/>
            <a:ext cx="3657600" cy="2297487"/>
          </a:xfrm>
          <a:prstGeom prst="rect">
            <a:avLst/>
          </a:prstGeom>
        </p:spPr>
      </p:pic>
      <p:pic>
        <p:nvPicPr>
          <p:cNvPr id="2" name="Picture 1" descr="bars_affected_hazard_new.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420" y="1625239"/>
            <a:ext cx="3657600" cy="2297487"/>
          </a:xfrm>
          <a:prstGeom prst="rect">
            <a:avLst/>
          </a:prstGeom>
        </p:spPr>
      </p:pic>
      <p:sp>
        <p:nvSpPr>
          <p:cNvPr id="4" name="Title 3"/>
          <p:cNvSpPr>
            <a:spLocks noGrp="1"/>
          </p:cNvSpPr>
          <p:nvPr>
            <p:ph type="title"/>
          </p:nvPr>
        </p:nvSpPr>
        <p:spPr/>
        <p:txBody>
          <a:bodyPr>
            <a:normAutofit/>
          </a:bodyPr>
          <a:lstStyle/>
          <a:p>
            <a:r>
              <a:rPr lang="en-US" dirty="0"/>
              <a:t>Global Volcano Statistics, 1980-2008</a:t>
            </a:r>
            <a:br>
              <a:rPr lang="en-US" dirty="0"/>
            </a:br>
            <a:r>
              <a:rPr lang="en-US" sz="1800" dirty="0">
                <a:solidFill>
                  <a:srgbClr val="800000"/>
                </a:solidFill>
              </a:rPr>
              <a:t>http://</a:t>
            </a:r>
            <a:r>
              <a:rPr lang="en-US" sz="1800" dirty="0" err="1">
                <a:solidFill>
                  <a:srgbClr val="800000"/>
                </a:solidFill>
              </a:rPr>
              <a:t>www.preventionweb.net</a:t>
            </a:r>
            <a:r>
              <a:rPr lang="en-US" sz="1800" dirty="0">
                <a:solidFill>
                  <a:srgbClr val="800000"/>
                </a:solidFill>
              </a:rPr>
              <a:t>/</a:t>
            </a:r>
            <a:r>
              <a:rPr lang="en-US" sz="1800" dirty="0" err="1">
                <a:solidFill>
                  <a:srgbClr val="800000"/>
                </a:solidFill>
              </a:rPr>
              <a:t>english</a:t>
            </a:r>
            <a:r>
              <a:rPr lang="en-US" sz="1800" dirty="0">
                <a:solidFill>
                  <a:srgbClr val="800000"/>
                </a:solidFill>
              </a:rPr>
              <a:t>/hazards/statistics/?hid=72</a:t>
            </a:r>
          </a:p>
        </p:txBody>
      </p:sp>
      <p:sp>
        <p:nvSpPr>
          <p:cNvPr id="6" name="TextBox 5"/>
          <p:cNvSpPr txBox="1"/>
          <p:nvPr/>
        </p:nvSpPr>
        <p:spPr>
          <a:xfrm>
            <a:off x="881914" y="1582829"/>
            <a:ext cx="1399306" cy="276999"/>
          </a:xfrm>
          <a:prstGeom prst="rect">
            <a:avLst/>
          </a:prstGeom>
          <a:noFill/>
        </p:spPr>
        <p:txBody>
          <a:bodyPr wrap="square" rtlCol="0">
            <a:spAutoFit/>
          </a:bodyPr>
          <a:lstStyle/>
          <a:p>
            <a:pPr algn="ctr"/>
            <a:r>
              <a:rPr lang="en-US" sz="1200" dirty="0">
                <a:latin typeface="Helvetica Neue Light"/>
                <a:cs typeface="Helvetica Neue Light"/>
              </a:rPr>
              <a:t>Persons Affected</a:t>
            </a:r>
          </a:p>
        </p:txBody>
      </p:sp>
      <p:sp>
        <p:nvSpPr>
          <p:cNvPr id="8" name="TextBox 7"/>
          <p:cNvSpPr txBox="1"/>
          <p:nvPr/>
        </p:nvSpPr>
        <p:spPr>
          <a:xfrm>
            <a:off x="4997054" y="1601275"/>
            <a:ext cx="2458072" cy="276999"/>
          </a:xfrm>
          <a:prstGeom prst="rect">
            <a:avLst/>
          </a:prstGeom>
          <a:noFill/>
        </p:spPr>
        <p:txBody>
          <a:bodyPr wrap="square" rtlCol="0">
            <a:spAutoFit/>
          </a:bodyPr>
          <a:lstStyle/>
          <a:p>
            <a:pPr algn="ctr"/>
            <a:r>
              <a:rPr lang="en-US" sz="1200" dirty="0">
                <a:latin typeface="Helvetica Neue Light"/>
                <a:cs typeface="Helvetica Neue Light"/>
              </a:rPr>
              <a:t>Economic Damage (USD in B$)</a:t>
            </a:r>
          </a:p>
        </p:txBody>
      </p:sp>
      <p:sp>
        <p:nvSpPr>
          <p:cNvPr id="10" name="TextBox 9"/>
          <p:cNvSpPr txBox="1"/>
          <p:nvPr/>
        </p:nvSpPr>
        <p:spPr>
          <a:xfrm>
            <a:off x="810893" y="4169632"/>
            <a:ext cx="1399306" cy="276999"/>
          </a:xfrm>
          <a:prstGeom prst="rect">
            <a:avLst/>
          </a:prstGeom>
          <a:noFill/>
        </p:spPr>
        <p:txBody>
          <a:bodyPr wrap="square" rtlCol="0">
            <a:spAutoFit/>
          </a:bodyPr>
          <a:lstStyle/>
          <a:p>
            <a:pPr algn="ctr"/>
            <a:r>
              <a:rPr lang="en-US" sz="1200" dirty="0">
                <a:latin typeface="Helvetica Neue Light"/>
                <a:cs typeface="Helvetica Neue Light"/>
              </a:rPr>
              <a:t>Persons Killed</a:t>
            </a:r>
          </a:p>
        </p:txBody>
      </p:sp>
      <p:sp>
        <p:nvSpPr>
          <p:cNvPr id="12" name="TextBox 11"/>
          <p:cNvSpPr txBox="1"/>
          <p:nvPr/>
        </p:nvSpPr>
        <p:spPr>
          <a:xfrm>
            <a:off x="4902514" y="4119097"/>
            <a:ext cx="2458072" cy="276999"/>
          </a:xfrm>
          <a:prstGeom prst="rect">
            <a:avLst/>
          </a:prstGeom>
          <a:noFill/>
        </p:spPr>
        <p:txBody>
          <a:bodyPr wrap="square" rtlCol="0">
            <a:spAutoFit/>
          </a:bodyPr>
          <a:lstStyle/>
          <a:p>
            <a:pPr algn="ctr"/>
            <a:r>
              <a:rPr lang="en-US" sz="1200" dirty="0">
                <a:latin typeface="Helvetica Neue Light"/>
                <a:cs typeface="Helvetica Neue Light"/>
              </a:rPr>
              <a:t>Number of Reported Events</a:t>
            </a:r>
          </a:p>
        </p:txBody>
      </p:sp>
      <p:sp>
        <p:nvSpPr>
          <p:cNvPr id="3" name="Slide Number Placeholder 2"/>
          <p:cNvSpPr>
            <a:spLocks noGrp="1"/>
          </p:cNvSpPr>
          <p:nvPr>
            <p:ph type="sldNum" sz="quarter" idx="12"/>
          </p:nvPr>
        </p:nvSpPr>
        <p:spPr/>
        <p:txBody>
          <a:bodyPr/>
          <a:lstStyle/>
          <a:p>
            <a:fld id="{EE03CC9D-6EAB-594E-A35A-5D5CDDFB64DD}" type="slidenum">
              <a:rPr lang="en-US" smtClean="0"/>
              <a:pPr/>
              <a:t>2</a:t>
            </a:fld>
            <a:endParaRPr lang="en-US"/>
          </a:p>
        </p:txBody>
      </p:sp>
    </p:spTree>
    <p:extLst>
      <p:ext uri="{BB962C8B-B14F-4D97-AF65-F5344CB8AC3E}">
        <p14:creationId xmlns:p14="http://schemas.microsoft.com/office/powerpoint/2010/main" val="4252858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4038600" cy="1143000"/>
          </a:xfrm>
        </p:spPr>
        <p:txBody>
          <a:bodyPr>
            <a:normAutofit/>
          </a:bodyPr>
          <a:lstStyle/>
          <a:p>
            <a:r>
              <a:rPr lang="en-US" dirty="0"/>
              <a:t>Shield Volcanoes</a:t>
            </a:r>
            <a:br>
              <a:rPr lang="en-US" dirty="0"/>
            </a:br>
            <a:r>
              <a:rPr lang="en-US" sz="1600" dirty="0"/>
              <a:t>http://</a:t>
            </a:r>
            <a:r>
              <a:rPr lang="en-US" sz="1600" dirty="0" err="1"/>
              <a:t>earthobservatory.nasa.gov</a:t>
            </a:r>
            <a:r>
              <a:rPr lang="en-US" sz="1600" dirty="0"/>
              <a:t>/</a:t>
            </a:r>
            <a:r>
              <a:rPr lang="en-US" sz="1600" dirty="0" err="1"/>
              <a:t>NaturalHazards</a:t>
            </a:r>
            <a:endParaRPr lang="en-US" sz="1600" dirty="0"/>
          </a:p>
        </p:txBody>
      </p:sp>
      <p:pic>
        <p:nvPicPr>
          <p:cNvPr id="7" name="Content Placeholder 6" descr="nishinoshima_aerial_20131201.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941" b="-1833"/>
          <a:stretch/>
        </p:blipFill>
        <p:spPr>
          <a:xfrm>
            <a:off x="5419612" y="254096"/>
            <a:ext cx="3267187" cy="2260318"/>
          </a:xfrm>
        </p:spPr>
      </p:pic>
      <p:pic>
        <p:nvPicPr>
          <p:cNvPr id="12" name="Picture 11" descr="niijima_aerial_210312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9612" y="2579551"/>
            <a:ext cx="3267188" cy="2178125"/>
          </a:xfrm>
          <a:prstGeom prst="rect">
            <a:avLst/>
          </a:prstGeom>
        </p:spPr>
      </p:pic>
      <p:sp>
        <p:nvSpPr>
          <p:cNvPr id="13" name="TextBox 12"/>
          <p:cNvSpPr txBox="1"/>
          <p:nvPr/>
        </p:nvSpPr>
        <p:spPr>
          <a:xfrm>
            <a:off x="175846" y="1505193"/>
            <a:ext cx="5046785" cy="4893647"/>
          </a:xfrm>
          <a:prstGeom prst="rect">
            <a:avLst/>
          </a:prstGeom>
          <a:noFill/>
        </p:spPr>
        <p:txBody>
          <a:bodyPr wrap="square" rtlCol="0">
            <a:spAutoFit/>
          </a:bodyPr>
          <a:lstStyle/>
          <a:p>
            <a:pPr marL="285750" indent="-285750">
              <a:spcAft>
                <a:spcPts val="1200"/>
              </a:spcAft>
              <a:buFont typeface="Arial"/>
              <a:buChar char="•"/>
            </a:pPr>
            <a:r>
              <a:rPr lang="en-US" sz="1400" dirty="0">
                <a:solidFill>
                  <a:srgbClr val="0000FF"/>
                </a:solidFill>
                <a:latin typeface="Helvetica Neue Light"/>
                <a:cs typeface="Helvetica Neue Light"/>
              </a:rPr>
              <a:t>Volcanic activity along the western edge of the Pacific “Ring of Fire” </a:t>
            </a:r>
            <a:r>
              <a:rPr lang="en-US" sz="1400" dirty="0">
                <a:latin typeface="Helvetica Neue Light"/>
                <a:cs typeface="Helvetica Neue Light"/>
              </a:rPr>
              <a:t>gave rise to a tiny island </a:t>
            </a:r>
            <a:r>
              <a:rPr lang="en-US" sz="1400" dirty="0">
                <a:solidFill>
                  <a:srgbClr val="0000FF"/>
                </a:solidFill>
                <a:latin typeface="Helvetica Neue Light"/>
                <a:cs typeface="Helvetica Neue Light"/>
              </a:rPr>
              <a:t>in late November 2013. </a:t>
            </a:r>
          </a:p>
          <a:p>
            <a:pPr marL="285750" indent="-285750">
              <a:spcAft>
                <a:spcPts val="1200"/>
              </a:spcAft>
              <a:buFont typeface="Arial"/>
              <a:buChar char="•"/>
            </a:pPr>
            <a:r>
              <a:rPr lang="en-US" sz="1400" dirty="0">
                <a:solidFill>
                  <a:srgbClr val="0000FF"/>
                </a:solidFill>
                <a:latin typeface="Helvetica Neue Light"/>
                <a:cs typeface="Helvetica Neue Light"/>
              </a:rPr>
              <a:t>Located in the Ogasawara Islands, part of the Volcano Island arc, the new islet sits about 1,000 kilometers (600 miles) south of Tokyo in waters considered part of Japanese territory. </a:t>
            </a:r>
          </a:p>
          <a:p>
            <a:pPr marL="285750" indent="-285750">
              <a:spcAft>
                <a:spcPts val="1200"/>
              </a:spcAft>
              <a:buFont typeface="Arial"/>
              <a:buChar char="•"/>
            </a:pPr>
            <a:r>
              <a:rPr lang="en-US" sz="1400" dirty="0">
                <a:solidFill>
                  <a:srgbClr val="0000FF"/>
                </a:solidFill>
                <a:latin typeface="Helvetica Neue Light"/>
                <a:cs typeface="Helvetica Neue Light"/>
              </a:rPr>
              <a:t>It was still erupting and growing in mid-December 2013.</a:t>
            </a:r>
          </a:p>
          <a:p>
            <a:pPr marL="285750" indent="-285750">
              <a:spcAft>
                <a:spcPts val="1200"/>
              </a:spcAft>
              <a:buFont typeface="Arial"/>
              <a:buChar char="•"/>
            </a:pPr>
            <a:r>
              <a:rPr lang="en-US" sz="1400" dirty="0">
                <a:solidFill>
                  <a:srgbClr val="0000FF"/>
                </a:solidFill>
                <a:latin typeface="Helvetica Neue Light"/>
                <a:cs typeface="Helvetica Neue Light"/>
              </a:rPr>
              <a:t>The Advanced Land Imager (ALI) on NASA’s Earth Observing-1 (EO-1) satellite captured this natural-color image on December 8, 2013. </a:t>
            </a:r>
          </a:p>
          <a:p>
            <a:pPr marL="285750" indent="-285750">
              <a:spcAft>
                <a:spcPts val="1200"/>
              </a:spcAft>
              <a:buFont typeface="Arial"/>
              <a:buChar char="•"/>
            </a:pPr>
            <a:r>
              <a:rPr lang="en-US" sz="1400" dirty="0">
                <a:solidFill>
                  <a:srgbClr val="0000FF"/>
                </a:solidFill>
                <a:latin typeface="Helvetica Neue Light"/>
                <a:cs typeface="Helvetica Neue Light"/>
              </a:rPr>
              <a:t>The water around the island is discolored by volcanic minerals and gases and by seafloor sediment stirred up by the ongoing volcanic eruption. </a:t>
            </a:r>
          </a:p>
          <a:p>
            <a:pPr marL="285750" indent="-285750">
              <a:spcAft>
                <a:spcPts val="1200"/>
              </a:spcAft>
              <a:buFont typeface="Arial"/>
              <a:buChar char="•"/>
            </a:pPr>
            <a:r>
              <a:rPr lang="en-US" sz="1400" dirty="0">
                <a:latin typeface="Helvetica Neue Light"/>
                <a:cs typeface="Helvetica Neue Light"/>
              </a:rPr>
              <a:t>The new island, named </a:t>
            </a:r>
            <a:r>
              <a:rPr lang="en-US" sz="1400" dirty="0" err="1">
                <a:latin typeface="Helvetica Neue Light"/>
                <a:cs typeface="Helvetica Neue Light"/>
              </a:rPr>
              <a:t>Niijima</a:t>
            </a:r>
            <a:r>
              <a:rPr lang="en-US" sz="1400" dirty="0">
                <a:latin typeface="Helvetica Neue Light"/>
                <a:cs typeface="Helvetica Neue Light"/>
              </a:rPr>
              <a:t>, rose up out of the sea during a volcanic eruption first reported on November 20, 2013.</a:t>
            </a:r>
          </a:p>
          <a:p>
            <a:pPr marL="285750" indent="-285750">
              <a:spcAft>
                <a:spcPts val="1200"/>
              </a:spcAft>
              <a:buFont typeface="Arial"/>
              <a:buChar char="•"/>
            </a:pPr>
            <a:r>
              <a:rPr lang="en-US" sz="1400" dirty="0" err="1">
                <a:solidFill>
                  <a:srgbClr val="0000FF"/>
                </a:solidFill>
                <a:latin typeface="Helvetica Neue Light"/>
                <a:cs typeface="Helvetica Neue Light"/>
              </a:rPr>
              <a:t>Niijima</a:t>
            </a:r>
            <a:r>
              <a:rPr lang="en-US" sz="1400" dirty="0">
                <a:solidFill>
                  <a:srgbClr val="0000FF"/>
                </a:solidFill>
                <a:latin typeface="Helvetica Neue Light"/>
                <a:cs typeface="Helvetica Neue Light"/>
              </a:rPr>
              <a:t> sits about 500 meters from Nishino-</a:t>
            </a:r>
            <a:r>
              <a:rPr lang="en-US" sz="1400" dirty="0" err="1">
                <a:solidFill>
                  <a:srgbClr val="0000FF"/>
                </a:solidFill>
                <a:latin typeface="Helvetica Neue Light"/>
                <a:cs typeface="Helvetica Neue Light"/>
              </a:rPr>
              <a:t>shima</a:t>
            </a:r>
            <a:r>
              <a:rPr lang="en-US" sz="1400" dirty="0">
                <a:solidFill>
                  <a:srgbClr val="0000FF"/>
                </a:solidFill>
                <a:latin typeface="Helvetica Neue Light"/>
                <a:cs typeface="Helvetica Neue Light"/>
              </a:rPr>
              <a:t>, another volcanic island that last erupted and expanded in 1973–74.  </a:t>
            </a:r>
          </a:p>
        </p:txBody>
      </p:sp>
      <p:sp>
        <p:nvSpPr>
          <p:cNvPr id="14" name="TextBox 13"/>
          <p:cNvSpPr txBox="1"/>
          <p:nvPr/>
        </p:nvSpPr>
        <p:spPr>
          <a:xfrm>
            <a:off x="7233354" y="4826000"/>
            <a:ext cx="1453445" cy="1615827"/>
          </a:xfrm>
          <a:prstGeom prst="rect">
            <a:avLst/>
          </a:prstGeom>
          <a:noFill/>
        </p:spPr>
        <p:txBody>
          <a:bodyPr wrap="square" rtlCol="0">
            <a:spAutoFit/>
          </a:bodyPr>
          <a:lstStyle/>
          <a:p>
            <a:r>
              <a:rPr lang="en-US" sz="1100" dirty="0">
                <a:latin typeface="Helvetica Neue Light"/>
                <a:cs typeface="Helvetica Neue Light"/>
              </a:rPr>
              <a:t>The two islands are located at approximately 27°14’ North latitude and 140°52’ East longitude, about 130 kilometers (80 miles) from the nearest inhabited island </a:t>
            </a:r>
            <a:endParaRPr lang="en-US" sz="1100" dirty="0"/>
          </a:p>
        </p:txBody>
      </p:sp>
      <p:pic>
        <p:nvPicPr>
          <p:cNvPr id="2" name="Picture 1" descr="Screen Shot 2013-12-17 at 9.54.3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9612" y="4885936"/>
            <a:ext cx="1729080" cy="1680442"/>
          </a:xfrm>
          <a:prstGeom prst="rect">
            <a:avLst/>
          </a:prstGeom>
        </p:spPr>
      </p:pic>
      <p:sp>
        <p:nvSpPr>
          <p:cNvPr id="3" name="Oval 2"/>
          <p:cNvSpPr/>
          <p:nvPr/>
        </p:nvSpPr>
        <p:spPr>
          <a:xfrm>
            <a:off x="6387631" y="6037177"/>
            <a:ext cx="340547" cy="444537"/>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EE03CC9D-6EAB-594E-A35A-5D5CDDFB64DD}" type="slidenum">
              <a:rPr lang="en-US" smtClean="0"/>
              <a:pPr/>
              <a:t>20</a:t>
            </a:fld>
            <a:endParaRPr lang="en-US"/>
          </a:p>
        </p:txBody>
      </p:sp>
    </p:spTree>
    <p:extLst>
      <p:ext uri="{BB962C8B-B14F-4D97-AF65-F5344CB8AC3E}">
        <p14:creationId xmlns:p14="http://schemas.microsoft.com/office/powerpoint/2010/main" val="1542110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Anatomy of a </a:t>
            </a:r>
            <a:r>
              <a:rPr lang="en-US" dirty="0" err="1"/>
              <a:t>StratoVolcano</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/wiki/Volcano</a:t>
            </a:r>
          </a:p>
        </p:txBody>
      </p:sp>
      <p:pic>
        <p:nvPicPr>
          <p:cNvPr id="8" name="Content Placeholder 7" descr="573px-Volcano_scheme.png"/>
          <p:cNvPicPr>
            <a:picLocks noGrp="1" noChangeAspect="1"/>
          </p:cNvPicPr>
          <p:nvPr>
            <p:ph sz="half" idx="2"/>
          </p:nvPr>
        </p:nvPicPr>
        <p:blipFill>
          <a:blip r:embed="rId2">
            <a:extLst>
              <a:ext uri="{28A0092B-C50C-407E-A947-70E740481C1C}">
                <a14:useLocalDpi xmlns:a14="http://schemas.microsoft.com/office/drawing/2010/main" val="0"/>
              </a:ext>
            </a:extLst>
          </a:blip>
          <a:srcRect t="-3602" b="-3602"/>
          <a:stretch>
            <a:fillRect/>
          </a:stretch>
        </p:blipFill>
        <p:spPr/>
      </p:pic>
      <p:sp>
        <p:nvSpPr>
          <p:cNvPr id="9" name="Rectangle 8"/>
          <p:cNvSpPr/>
          <p:nvPr/>
        </p:nvSpPr>
        <p:spPr>
          <a:xfrm>
            <a:off x="310444" y="1865602"/>
            <a:ext cx="4176889" cy="4278094"/>
          </a:xfrm>
          <a:prstGeom prst="rect">
            <a:avLst/>
          </a:prstGeom>
        </p:spPr>
        <p:txBody>
          <a:bodyPr wrap="square">
            <a:spAutoFit/>
          </a:bodyPr>
          <a:lstStyle/>
          <a:p>
            <a:r>
              <a:rPr lang="en-US" sz="1600" dirty="0">
                <a:solidFill>
                  <a:srgbClr val="800000"/>
                </a:solidFill>
                <a:latin typeface="Helvetica Neue Light"/>
                <a:cs typeface="Helvetica Neue Light"/>
              </a:rPr>
              <a:t>Cross-section through a </a:t>
            </a:r>
            <a:r>
              <a:rPr lang="en-US" sz="1600" dirty="0" err="1">
                <a:solidFill>
                  <a:srgbClr val="800000"/>
                </a:solidFill>
                <a:latin typeface="Helvetica Neue Light"/>
                <a:cs typeface="Helvetica Neue Light"/>
              </a:rPr>
              <a:t>stratovolcano</a:t>
            </a:r>
            <a:endParaRPr lang="en-US" sz="1600" dirty="0">
              <a:solidFill>
                <a:srgbClr val="800000"/>
              </a:solidFill>
              <a:latin typeface="Helvetica Neue Light"/>
              <a:cs typeface="Helvetica Neue Light"/>
            </a:endParaRPr>
          </a:p>
          <a:p>
            <a:r>
              <a:rPr lang="en-US" sz="1600" dirty="0">
                <a:solidFill>
                  <a:srgbClr val="800000"/>
                </a:solidFill>
                <a:latin typeface="Helvetica Neue Light"/>
                <a:cs typeface="Helvetica Neue Light"/>
              </a:rPr>
              <a:t>(vertical scale is exaggerated):</a:t>
            </a:r>
          </a:p>
          <a:p>
            <a:r>
              <a:rPr lang="en-US" sz="1600" dirty="0">
                <a:solidFill>
                  <a:srgbClr val="0000FF"/>
                </a:solidFill>
                <a:latin typeface="Helvetica Neue Light"/>
                <a:cs typeface="Helvetica Neue Light"/>
              </a:rPr>
              <a:t>1. Large magma chamber</a:t>
            </a:r>
          </a:p>
          <a:p>
            <a:r>
              <a:rPr lang="en-US" sz="1600" dirty="0">
                <a:solidFill>
                  <a:srgbClr val="0000FF"/>
                </a:solidFill>
                <a:latin typeface="Helvetica Neue Light"/>
                <a:cs typeface="Helvetica Neue Light"/>
              </a:rPr>
              <a:t>2. Bedrock</a:t>
            </a:r>
          </a:p>
          <a:p>
            <a:r>
              <a:rPr lang="en-US" sz="1600" dirty="0">
                <a:solidFill>
                  <a:srgbClr val="0000FF"/>
                </a:solidFill>
                <a:latin typeface="Helvetica Neue Light"/>
                <a:cs typeface="Helvetica Neue Light"/>
              </a:rPr>
              <a:t>3. Conduit (pipe)</a:t>
            </a:r>
          </a:p>
          <a:p>
            <a:r>
              <a:rPr lang="en-US" sz="1600" dirty="0">
                <a:solidFill>
                  <a:srgbClr val="0000FF"/>
                </a:solidFill>
                <a:latin typeface="Helvetica Neue Light"/>
                <a:cs typeface="Helvetica Neue Light"/>
              </a:rPr>
              <a:t>4. Base</a:t>
            </a:r>
          </a:p>
          <a:p>
            <a:r>
              <a:rPr lang="en-US" sz="1600" dirty="0">
                <a:solidFill>
                  <a:srgbClr val="0000FF"/>
                </a:solidFill>
                <a:latin typeface="Helvetica Neue Light"/>
                <a:cs typeface="Helvetica Neue Light"/>
              </a:rPr>
              <a:t>5. Sill</a:t>
            </a:r>
          </a:p>
          <a:p>
            <a:r>
              <a:rPr lang="en-US" sz="1600" dirty="0">
                <a:solidFill>
                  <a:srgbClr val="0000FF"/>
                </a:solidFill>
                <a:latin typeface="Helvetica Neue Light"/>
                <a:cs typeface="Helvetica Neue Light"/>
              </a:rPr>
              <a:t>6. Dike</a:t>
            </a:r>
          </a:p>
          <a:p>
            <a:r>
              <a:rPr lang="en-US" sz="1600" dirty="0">
                <a:solidFill>
                  <a:srgbClr val="0000FF"/>
                </a:solidFill>
                <a:latin typeface="Helvetica Neue Light"/>
                <a:cs typeface="Helvetica Neue Light"/>
              </a:rPr>
              <a:t>7. Layers of ash emitted by the volcano</a:t>
            </a:r>
          </a:p>
          <a:p>
            <a:r>
              <a:rPr lang="en-US" sz="1600" dirty="0">
                <a:solidFill>
                  <a:srgbClr val="0000FF"/>
                </a:solidFill>
                <a:latin typeface="Helvetica Neue Light"/>
                <a:cs typeface="Helvetica Neue Light"/>
              </a:rPr>
              <a:t>8. Flank	</a:t>
            </a:r>
          </a:p>
          <a:p>
            <a:r>
              <a:rPr lang="en-US" sz="1600" dirty="0">
                <a:solidFill>
                  <a:srgbClr val="0000FF"/>
                </a:solidFill>
                <a:latin typeface="Helvetica Neue Light"/>
                <a:cs typeface="Helvetica Neue Light"/>
              </a:rPr>
              <a:t>9. Layers of lava emitted by the volcano</a:t>
            </a:r>
          </a:p>
          <a:p>
            <a:r>
              <a:rPr lang="en-US" sz="1600" dirty="0">
                <a:solidFill>
                  <a:srgbClr val="0000FF"/>
                </a:solidFill>
                <a:latin typeface="Helvetica Neue Light"/>
                <a:cs typeface="Helvetica Neue Light"/>
              </a:rPr>
              <a:t>10. Throat</a:t>
            </a:r>
          </a:p>
          <a:p>
            <a:r>
              <a:rPr lang="en-US" sz="1600" dirty="0">
                <a:solidFill>
                  <a:srgbClr val="0000FF"/>
                </a:solidFill>
                <a:latin typeface="Helvetica Neue Light"/>
                <a:cs typeface="Helvetica Neue Light"/>
              </a:rPr>
              <a:t>11. Parasitic cone</a:t>
            </a:r>
          </a:p>
          <a:p>
            <a:r>
              <a:rPr lang="en-US" sz="1600" dirty="0">
                <a:solidFill>
                  <a:srgbClr val="0000FF"/>
                </a:solidFill>
                <a:latin typeface="Helvetica Neue Light"/>
                <a:cs typeface="Helvetica Neue Light"/>
              </a:rPr>
              <a:t>12. Lava flow</a:t>
            </a:r>
          </a:p>
          <a:p>
            <a:r>
              <a:rPr lang="en-US" sz="1600" dirty="0">
                <a:solidFill>
                  <a:srgbClr val="0000FF"/>
                </a:solidFill>
                <a:latin typeface="Helvetica Neue Light"/>
                <a:cs typeface="Helvetica Neue Light"/>
              </a:rPr>
              <a:t>13. Vent</a:t>
            </a:r>
          </a:p>
          <a:p>
            <a:r>
              <a:rPr lang="en-US" sz="1600" dirty="0">
                <a:solidFill>
                  <a:srgbClr val="0000FF"/>
                </a:solidFill>
                <a:latin typeface="Helvetica Neue Light"/>
                <a:cs typeface="Helvetica Neue Light"/>
              </a:rPr>
              <a:t>14. Crater</a:t>
            </a:r>
          </a:p>
          <a:p>
            <a:r>
              <a:rPr lang="en-US" sz="1600" dirty="0">
                <a:solidFill>
                  <a:srgbClr val="0000FF"/>
                </a:solidFill>
                <a:latin typeface="Helvetica Neue Light"/>
                <a:cs typeface="Helvetica Neue Light"/>
              </a:rPr>
              <a:t>15. Ash cloud</a:t>
            </a:r>
          </a:p>
        </p:txBody>
      </p:sp>
      <p:sp>
        <p:nvSpPr>
          <p:cNvPr id="2" name="Slide Number Placeholder 1"/>
          <p:cNvSpPr>
            <a:spLocks noGrp="1"/>
          </p:cNvSpPr>
          <p:nvPr>
            <p:ph type="sldNum" sz="quarter" idx="12"/>
          </p:nvPr>
        </p:nvSpPr>
        <p:spPr/>
        <p:txBody>
          <a:bodyPr/>
          <a:lstStyle/>
          <a:p>
            <a:fld id="{EE03CC9D-6EAB-594E-A35A-5D5CDDFB64DD}" type="slidenum">
              <a:rPr lang="en-US" smtClean="0"/>
              <a:pPr/>
              <a:t>21</a:t>
            </a:fld>
            <a:endParaRPr lang="en-US"/>
          </a:p>
        </p:txBody>
      </p:sp>
    </p:spTree>
    <p:extLst>
      <p:ext uri="{BB962C8B-B14F-4D97-AF65-F5344CB8AC3E}">
        <p14:creationId xmlns:p14="http://schemas.microsoft.com/office/powerpoint/2010/main" val="1520497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7469" y="357481"/>
            <a:ext cx="4038600" cy="1539914"/>
          </a:xfrm>
        </p:spPr>
        <p:txBody>
          <a:bodyPr>
            <a:normAutofit fontScale="90000"/>
          </a:bodyPr>
          <a:lstStyle/>
          <a:p>
            <a:r>
              <a:rPr lang="en-US" dirty="0"/>
              <a:t>Caldera Formation</a:t>
            </a:r>
            <a:br>
              <a:rPr lang="en-US" dirty="0"/>
            </a:br>
            <a:r>
              <a:rPr lang="en-US" sz="2000" dirty="0"/>
              <a:t>Illustrated by Mt. </a:t>
            </a:r>
            <a:r>
              <a:rPr lang="en-US" sz="2000" dirty="0" err="1"/>
              <a:t>Mazama</a:t>
            </a:r>
            <a:r>
              <a:rPr lang="en-US" sz="2000" dirty="0"/>
              <a:t>, Oregon</a:t>
            </a:r>
            <a:br>
              <a:rPr lang="en-US" sz="2000" dirty="0"/>
            </a:br>
            <a:r>
              <a:rPr lang="en-US" sz="2000" dirty="0"/>
              <a:t>(Crater Lake)</a:t>
            </a:r>
            <a:br>
              <a:rPr lang="en-US" sz="2000"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a:t>
            </a:r>
            <a:r>
              <a:rPr lang="en-US" sz="1600" dirty="0" err="1">
                <a:solidFill>
                  <a:srgbClr val="800000"/>
                </a:solidFill>
              </a:rPr>
              <a:t>Mount_Mazama</a:t>
            </a:r>
            <a:br>
              <a:rPr lang="en-US" sz="2000" dirty="0"/>
            </a:br>
            <a:endParaRPr lang="en-US" dirty="0"/>
          </a:p>
        </p:txBody>
      </p:sp>
      <p:pic>
        <p:nvPicPr>
          <p:cNvPr id="6" name="Content Placeholder 5" descr="800px-Crater_Lake_2.jpg"/>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5176" b="-3528"/>
          <a:stretch/>
        </p:blipFill>
        <p:spPr>
          <a:xfrm>
            <a:off x="1471479" y="1806246"/>
            <a:ext cx="3334752" cy="2718759"/>
          </a:xfrm>
        </p:spPr>
      </p:pic>
      <p:pic>
        <p:nvPicPr>
          <p:cNvPr id="5" name="Content Placeholder 4" descr="Screen Shot 2013-12-05 at 10.09.27 AM.pn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9879" r="-10215"/>
          <a:stretch/>
        </p:blipFill>
        <p:spPr>
          <a:xfrm>
            <a:off x="6556931" y="170903"/>
            <a:ext cx="2436519" cy="6585530"/>
          </a:xfrm>
        </p:spPr>
      </p:pic>
      <p:sp>
        <p:nvSpPr>
          <p:cNvPr id="7" name="TextBox 6"/>
          <p:cNvSpPr txBox="1"/>
          <p:nvPr/>
        </p:nvSpPr>
        <p:spPr>
          <a:xfrm>
            <a:off x="235186" y="4562639"/>
            <a:ext cx="6321746" cy="2031325"/>
          </a:xfrm>
          <a:prstGeom prst="rect">
            <a:avLst/>
          </a:prstGeom>
          <a:noFill/>
        </p:spPr>
        <p:txBody>
          <a:bodyPr wrap="square" rtlCol="0">
            <a:spAutoFit/>
          </a:bodyPr>
          <a:lstStyle/>
          <a:p>
            <a:pPr marL="285750" indent="-285750">
              <a:buFont typeface="Arial"/>
              <a:buChar char="•"/>
            </a:pPr>
            <a:r>
              <a:rPr lang="en-US" sz="1400" dirty="0">
                <a:solidFill>
                  <a:srgbClr val="800000"/>
                </a:solidFill>
                <a:latin typeface="Helvetica Neue Light"/>
                <a:cs typeface="Helvetica Neue Light"/>
              </a:rPr>
              <a:t>“Mount </a:t>
            </a:r>
            <a:r>
              <a:rPr lang="en-US" sz="1400" dirty="0" err="1">
                <a:solidFill>
                  <a:srgbClr val="800000"/>
                </a:solidFill>
                <a:latin typeface="Helvetica Neue Light"/>
                <a:cs typeface="Helvetica Neue Light"/>
              </a:rPr>
              <a:t>Mazama</a:t>
            </a:r>
            <a:r>
              <a:rPr lang="en-US" sz="1400" dirty="0">
                <a:solidFill>
                  <a:srgbClr val="800000"/>
                </a:solidFill>
                <a:latin typeface="Helvetica Neue Light"/>
                <a:cs typeface="Helvetica Neue Light"/>
              </a:rPr>
              <a:t> is a destroyed </a:t>
            </a:r>
            <a:r>
              <a:rPr lang="en-US" sz="1400" dirty="0" err="1">
                <a:solidFill>
                  <a:srgbClr val="800000"/>
                </a:solidFill>
                <a:latin typeface="Helvetica Neue Light"/>
                <a:cs typeface="Helvetica Neue Light"/>
              </a:rPr>
              <a:t>stratovolcano</a:t>
            </a:r>
            <a:r>
              <a:rPr lang="en-US" sz="1400" dirty="0">
                <a:solidFill>
                  <a:srgbClr val="800000"/>
                </a:solidFill>
                <a:latin typeface="Helvetica Neue Light"/>
                <a:cs typeface="Helvetica Neue Light"/>
              </a:rPr>
              <a:t> in the Oregon part of the Cascade Volcanic Arc and the Cascade Range located in the United States. </a:t>
            </a:r>
          </a:p>
          <a:p>
            <a:pPr marL="285750" indent="-285750">
              <a:buFont typeface="Arial"/>
              <a:buChar char="•"/>
            </a:pPr>
            <a:r>
              <a:rPr lang="en-US" sz="1400" dirty="0">
                <a:solidFill>
                  <a:srgbClr val="800000"/>
                </a:solidFill>
                <a:latin typeface="Helvetica Neue Light"/>
                <a:cs typeface="Helvetica Neue Light"/>
              </a:rPr>
              <a:t>The volcano's collapsed caldera holds Crater Lake, and the entire mountain is located within Crater Lake National Park.</a:t>
            </a:r>
          </a:p>
          <a:p>
            <a:pPr marL="285750" indent="-285750">
              <a:buFont typeface="Arial"/>
              <a:buChar char="•"/>
            </a:pPr>
            <a:r>
              <a:rPr lang="en-US" sz="1400" dirty="0" err="1">
                <a:solidFill>
                  <a:srgbClr val="800000"/>
                </a:solidFill>
                <a:latin typeface="Helvetica Neue Light"/>
                <a:cs typeface="Helvetica Neue Light"/>
              </a:rPr>
              <a:t>Mazama</a:t>
            </a:r>
            <a:r>
              <a:rPr lang="en-US" sz="1400" dirty="0">
                <a:solidFill>
                  <a:srgbClr val="800000"/>
                </a:solidFill>
                <a:latin typeface="Helvetica Neue Light"/>
                <a:cs typeface="Helvetica Neue Light"/>
              </a:rPr>
              <a:t> was destroyed by a volcanic eruption that occurred around 5,677 (± 150) BC.</a:t>
            </a:r>
          </a:p>
          <a:p>
            <a:pPr marL="285750" indent="-285750">
              <a:buFont typeface="Arial"/>
              <a:buChar char="•"/>
            </a:pPr>
            <a:r>
              <a:rPr lang="en-US" sz="1400" dirty="0">
                <a:solidFill>
                  <a:srgbClr val="800000"/>
                </a:solidFill>
                <a:latin typeface="Helvetica Neue Light"/>
                <a:cs typeface="Helvetica Neue Light"/>
              </a:rPr>
              <a:t>The eruption reduced </a:t>
            </a:r>
            <a:r>
              <a:rPr lang="en-US" sz="1400" dirty="0" err="1">
                <a:solidFill>
                  <a:srgbClr val="800000"/>
                </a:solidFill>
                <a:latin typeface="Helvetica Neue Light"/>
                <a:cs typeface="Helvetica Neue Light"/>
              </a:rPr>
              <a:t>Mazama's</a:t>
            </a:r>
            <a:r>
              <a:rPr lang="en-US" sz="1400" dirty="0">
                <a:solidFill>
                  <a:srgbClr val="800000"/>
                </a:solidFill>
                <a:latin typeface="Helvetica Neue Light"/>
                <a:cs typeface="Helvetica Neue Light"/>
              </a:rPr>
              <a:t> approximate 12,000-foot (3,700 m) height by around a mile (1600 m). Much of the volcano fell into the volcano's partially emptied neck and magma chamber. “</a:t>
            </a:r>
          </a:p>
        </p:txBody>
      </p:sp>
      <p:sp>
        <p:nvSpPr>
          <p:cNvPr id="3" name="Slide Number Placeholder 2"/>
          <p:cNvSpPr>
            <a:spLocks noGrp="1"/>
          </p:cNvSpPr>
          <p:nvPr>
            <p:ph type="sldNum" sz="quarter" idx="12"/>
          </p:nvPr>
        </p:nvSpPr>
        <p:spPr/>
        <p:txBody>
          <a:bodyPr/>
          <a:lstStyle/>
          <a:p>
            <a:fld id="{EE03CC9D-6EAB-594E-A35A-5D5CDDFB64DD}" type="slidenum">
              <a:rPr lang="en-US" smtClean="0"/>
              <a:pPr/>
              <a:t>22</a:t>
            </a:fld>
            <a:endParaRPr lang="en-US"/>
          </a:p>
        </p:txBody>
      </p:sp>
    </p:spTree>
    <p:extLst>
      <p:ext uri="{BB962C8B-B14F-4D97-AF65-F5344CB8AC3E}">
        <p14:creationId xmlns:p14="http://schemas.microsoft.com/office/powerpoint/2010/main" val="3031827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50740" y="274638"/>
            <a:ext cx="3936059" cy="1143000"/>
          </a:xfrm>
        </p:spPr>
        <p:txBody>
          <a:bodyPr>
            <a:normAutofit fontScale="90000"/>
          </a:bodyPr>
          <a:lstStyle/>
          <a:p>
            <a:r>
              <a:rPr lang="en-US" dirty="0"/>
              <a:t>Types of Volcanic Hazards</a:t>
            </a:r>
            <a:br>
              <a:rPr lang="en-US" dirty="0"/>
            </a:br>
            <a:r>
              <a:rPr lang="en-US" sz="1800" dirty="0">
                <a:solidFill>
                  <a:srgbClr val="800000"/>
                </a:solidFill>
              </a:rPr>
              <a:t>http://</a:t>
            </a:r>
            <a:r>
              <a:rPr lang="en-US" sz="1800" dirty="0" err="1">
                <a:solidFill>
                  <a:srgbClr val="800000"/>
                </a:solidFill>
              </a:rPr>
              <a:t>www.usgs.gov</a:t>
            </a:r>
            <a:endParaRPr lang="en-US" sz="1800" dirty="0">
              <a:solidFill>
                <a:srgbClr val="800000"/>
              </a:solidFill>
            </a:endParaRPr>
          </a:p>
        </p:txBody>
      </p:sp>
      <p:sp>
        <p:nvSpPr>
          <p:cNvPr id="5" name="Content Placeholder 4"/>
          <p:cNvSpPr>
            <a:spLocks noGrp="1"/>
          </p:cNvSpPr>
          <p:nvPr>
            <p:ph sz="half" idx="1"/>
          </p:nvPr>
        </p:nvSpPr>
        <p:spPr>
          <a:xfrm>
            <a:off x="189398" y="240837"/>
            <a:ext cx="4674232" cy="6151503"/>
          </a:xfrm>
        </p:spPr>
        <p:txBody>
          <a:bodyPr>
            <a:noAutofit/>
          </a:bodyPr>
          <a:lstStyle/>
          <a:p>
            <a:pPr marL="0" indent="0">
              <a:buNone/>
            </a:pPr>
            <a:r>
              <a:rPr lang="en-US" sz="1400" b="1" dirty="0">
                <a:solidFill>
                  <a:schemeClr val="tx1"/>
                </a:solidFill>
              </a:rPr>
              <a:t>Gases Cause Volcanic Explosions</a:t>
            </a:r>
          </a:p>
          <a:p>
            <a:r>
              <a:rPr lang="en-US" sz="1400" dirty="0"/>
              <a:t>“Magma contains dissolved gases that are released into the atmosphere during eruptions.</a:t>
            </a:r>
          </a:p>
          <a:p>
            <a:r>
              <a:rPr lang="en-US" sz="1400" dirty="0"/>
              <a:t>Gases are also released from magma that either remains below ground (for example, as an intrusion) or is rising toward the surface. </a:t>
            </a:r>
          </a:p>
          <a:p>
            <a:r>
              <a:rPr lang="en-US" sz="1400" dirty="0"/>
              <a:t>At high pressures deep beneath the earth's surface, volcanic gases are dissolved in molten rock. </a:t>
            </a:r>
          </a:p>
          <a:p>
            <a:r>
              <a:rPr lang="en-US" sz="1400" dirty="0"/>
              <a:t>But as magma rises toward the surface where the pressure is lower, gases held in the melt begin to form tiny bubbles. </a:t>
            </a:r>
          </a:p>
          <a:p>
            <a:r>
              <a:rPr lang="en-US" sz="1400" dirty="0"/>
              <a:t>The increasing volume taken up by gas bubbles makes the magma less dense than the surrounding rock, which may allow the magma to continue its upward journey. </a:t>
            </a:r>
          </a:p>
          <a:p>
            <a:r>
              <a:rPr lang="en-US" sz="1400" dirty="0"/>
              <a:t>Closer to the surface, the bubbles increase in number and size so that the gas volume may exceed the melt volume in the magma, creating a magma foam. </a:t>
            </a:r>
          </a:p>
          <a:p>
            <a:r>
              <a:rPr lang="en-US" sz="1400" dirty="0"/>
              <a:t>The rapidly expanding gas bubbles of the foam can lead to explosive eruptions in which the melt is fragmented into pieces of volcanic rock, known as tephra. </a:t>
            </a:r>
          </a:p>
          <a:p>
            <a:r>
              <a:rPr lang="en-US" sz="1400" dirty="0"/>
              <a:t>If the molten rock is not fragmented by explosive activity, a lava flow will be generated.”</a:t>
            </a:r>
          </a:p>
          <a:p>
            <a:endParaRPr lang="en-US" sz="1400" dirty="0"/>
          </a:p>
        </p:txBody>
      </p:sp>
      <p:pic>
        <p:nvPicPr>
          <p:cNvPr id="7" name="Content Placeholder 6" descr="WhereVolHaz.gif"/>
          <p:cNvPicPr>
            <a:picLocks noGrp="1" noChangeAspect="1"/>
          </p:cNvPicPr>
          <p:nvPr>
            <p:ph sz="half" idx="2"/>
          </p:nvPr>
        </p:nvPicPr>
        <p:blipFill>
          <a:blip r:embed="rId2">
            <a:extLst>
              <a:ext uri="{28A0092B-C50C-407E-A947-70E740481C1C}">
                <a14:useLocalDpi xmlns:a14="http://schemas.microsoft.com/office/drawing/2010/main" val="0"/>
              </a:ext>
            </a:extLst>
          </a:blip>
          <a:srcRect l="-1941" r="-1941"/>
          <a:stretch>
            <a:fillRect/>
          </a:stretch>
        </p:blipFill>
        <p:spPr>
          <a:xfrm>
            <a:off x="5184298" y="1600201"/>
            <a:ext cx="3163850" cy="3545652"/>
          </a:xfrm>
        </p:spPr>
      </p:pic>
      <p:sp>
        <p:nvSpPr>
          <p:cNvPr id="8" name="TextBox 7"/>
          <p:cNvSpPr txBox="1"/>
          <p:nvPr/>
        </p:nvSpPr>
        <p:spPr>
          <a:xfrm>
            <a:off x="4863630" y="5343422"/>
            <a:ext cx="3823169" cy="1384995"/>
          </a:xfrm>
          <a:prstGeom prst="rect">
            <a:avLst/>
          </a:prstGeom>
          <a:noFill/>
        </p:spPr>
        <p:txBody>
          <a:bodyPr wrap="square" rtlCol="0">
            <a:spAutoFit/>
          </a:bodyPr>
          <a:lstStyle/>
          <a:p>
            <a:r>
              <a:rPr lang="en-US" sz="1200" dirty="0">
                <a:solidFill>
                  <a:srgbClr val="800000"/>
                </a:solidFill>
                <a:latin typeface="Helvetica Neue Light"/>
                <a:cs typeface="Helvetica Neue Light"/>
              </a:rPr>
              <a:t>“The most abundant gas typically released into the atmosphere from volcanic systems is water vapor (H</a:t>
            </a:r>
            <a:r>
              <a:rPr lang="en-US" sz="1200" baseline="-25000" dirty="0">
                <a:solidFill>
                  <a:srgbClr val="800000"/>
                </a:solidFill>
                <a:latin typeface="Helvetica Neue Light"/>
                <a:cs typeface="Helvetica Neue Light"/>
              </a:rPr>
              <a:t>2</a:t>
            </a:r>
            <a:r>
              <a:rPr lang="en-US" sz="1200" dirty="0">
                <a:solidFill>
                  <a:srgbClr val="800000"/>
                </a:solidFill>
                <a:latin typeface="Helvetica Neue Light"/>
                <a:cs typeface="Helvetica Neue Light"/>
              </a:rPr>
              <a:t>O), followed by carbon dioxide (CO</a:t>
            </a:r>
            <a:r>
              <a:rPr lang="en-US" sz="1200" baseline="-25000" dirty="0">
                <a:solidFill>
                  <a:srgbClr val="800000"/>
                </a:solidFill>
                <a:latin typeface="Helvetica Neue Light"/>
                <a:cs typeface="Helvetica Neue Light"/>
              </a:rPr>
              <a:t>2</a:t>
            </a:r>
            <a:r>
              <a:rPr lang="en-US" sz="1200" dirty="0">
                <a:solidFill>
                  <a:srgbClr val="800000"/>
                </a:solidFill>
                <a:latin typeface="Helvetica Neue Light"/>
                <a:cs typeface="Helvetica Neue Light"/>
              </a:rPr>
              <a:t>) and sulfur dioxide (SO</a:t>
            </a:r>
            <a:r>
              <a:rPr lang="en-US" sz="1200" baseline="-25000" dirty="0">
                <a:solidFill>
                  <a:srgbClr val="800000"/>
                </a:solidFill>
                <a:latin typeface="Helvetica Neue Light"/>
                <a:cs typeface="Helvetica Neue Light"/>
              </a:rPr>
              <a:t>2</a:t>
            </a:r>
            <a:r>
              <a:rPr lang="en-US" sz="1200" dirty="0">
                <a:solidFill>
                  <a:srgbClr val="800000"/>
                </a:solidFill>
                <a:latin typeface="Helvetica Neue Light"/>
                <a:cs typeface="Helvetica Neue Light"/>
              </a:rPr>
              <a:t>). Volcanoes also release smaller amounts of others gases, including hydrogen sulfide (H</a:t>
            </a:r>
            <a:r>
              <a:rPr lang="en-US" sz="1200" baseline="-25000" dirty="0">
                <a:solidFill>
                  <a:srgbClr val="800000"/>
                </a:solidFill>
                <a:latin typeface="Helvetica Neue Light"/>
                <a:cs typeface="Helvetica Neue Light"/>
              </a:rPr>
              <a:t>2</a:t>
            </a:r>
            <a:r>
              <a:rPr lang="en-US" sz="1200" dirty="0">
                <a:solidFill>
                  <a:srgbClr val="800000"/>
                </a:solidFill>
                <a:latin typeface="Helvetica Neue Light"/>
                <a:cs typeface="Helvetica Neue Light"/>
              </a:rPr>
              <a:t>S), hydrogen (H</a:t>
            </a:r>
            <a:r>
              <a:rPr lang="en-US" sz="1200" baseline="-25000" dirty="0">
                <a:solidFill>
                  <a:srgbClr val="800000"/>
                </a:solidFill>
                <a:latin typeface="Helvetica Neue Light"/>
                <a:cs typeface="Helvetica Neue Light"/>
              </a:rPr>
              <a:t>2</a:t>
            </a:r>
            <a:r>
              <a:rPr lang="en-US" sz="1200" dirty="0">
                <a:solidFill>
                  <a:srgbClr val="800000"/>
                </a:solidFill>
                <a:latin typeface="Helvetica Neue Light"/>
                <a:cs typeface="Helvetica Neue Light"/>
              </a:rPr>
              <a:t>), carbon monoxide (CO), hydrogen chloride (HCL), hydrogen fluoride (HF), and helium (He)” </a:t>
            </a:r>
          </a:p>
        </p:txBody>
      </p:sp>
      <p:sp>
        <p:nvSpPr>
          <p:cNvPr id="2" name="Slide Number Placeholder 1"/>
          <p:cNvSpPr>
            <a:spLocks noGrp="1"/>
          </p:cNvSpPr>
          <p:nvPr>
            <p:ph type="sldNum" sz="quarter" idx="12"/>
          </p:nvPr>
        </p:nvSpPr>
        <p:spPr/>
        <p:txBody>
          <a:bodyPr/>
          <a:lstStyle/>
          <a:p>
            <a:fld id="{EE03CC9D-6EAB-594E-A35A-5D5CDDFB64DD}" type="slidenum">
              <a:rPr lang="en-US" smtClean="0"/>
              <a:pPr/>
              <a:t>23</a:t>
            </a:fld>
            <a:endParaRPr lang="en-US"/>
          </a:p>
        </p:txBody>
      </p:sp>
    </p:spTree>
    <p:extLst>
      <p:ext uri="{BB962C8B-B14F-4D97-AF65-F5344CB8AC3E}">
        <p14:creationId xmlns:p14="http://schemas.microsoft.com/office/powerpoint/2010/main" val="772509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50740" y="274638"/>
            <a:ext cx="3936059" cy="1143000"/>
          </a:xfrm>
        </p:spPr>
        <p:txBody>
          <a:bodyPr>
            <a:normAutofit/>
          </a:bodyPr>
          <a:lstStyle/>
          <a:p>
            <a:r>
              <a:rPr lang="en-US" dirty="0"/>
              <a:t>Climate Change</a:t>
            </a:r>
            <a:br>
              <a:rPr lang="en-US" dirty="0"/>
            </a:br>
            <a:r>
              <a:rPr lang="en-US" sz="1800" dirty="0">
                <a:solidFill>
                  <a:srgbClr val="800000"/>
                </a:solidFill>
              </a:rPr>
              <a:t>http://</a:t>
            </a:r>
            <a:r>
              <a:rPr lang="en-US" sz="1800" dirty="0" err="1">
                <a:solidFill>
                  <a:srgbClr val="800000"/>
                </a:solidFill>
              </a:rPr>
              <a:t>www.usgs.gov</a:t>
            </a:r>
            <a:endParaRPr lang="en-US" sz="1800" dirty="0">
              <a:solidFill>
                <a:srgbClr val="800000"/>
              </a:solidFill>
            </a:endParaRPr>
          </a:p>
        </p:txBody>
      </p:sp>
      <p:sp>
        <p:nvSpPr>
          <p:cNvPr id="5" name="Content Placeholder 4"/>
          <p:cNvSpPr>
            <a:spLocks noGrp="1"/>
          </p:cNvSpPr>
          <p:nvPr>
            <p:ph sz="half" idx="1"/>
          </p:nvPr>
        </p:nvSpPr>
        <p:spPr>
          <a:xfrm>
            <a:off x="289667" y="452497"/>
            <a:ext cx="4461073" cy="6151503"/>
          </a:xfrm>
        </p:spPr>
        <p:txBody>
          <a:bodyPr>
            <a:noAutofit/>
          </a:bodyPr>
          <a:lstStyle/>
          <a:p>
            <a:pPr marL="0" indent="0">
              <a:buNone/>
            </a:pPr>
            <a:r>
              <a:rPr lang="en-US" sz="1400" b="1" dirty="0">
                <a:solidFill>
                  <a:schemeClr val="tx1"/>
                </a:solidFill>
              </a:rPr>
              <a:t>Gases and Climate Change</a:t>
            </a:r>
          </a:p>
          <a:p>
            <a:r>
              <a:rPr lang="en-US" sz="1600" dirty="0"/>
              <a:t>“During major explosive eruptions huge amounts of volcanic gas, aerosol droplets, and ash are injected into the stratosphere. </a:t>
            </a:r>
          </a:p>
          <a:p>
            <a:r>
              <a:rPr lang="en-US" sz="1600" dirty="0"/>
              <a:t>Injected ash falls rapidly from the stratosphere -- most of it is removed within several days to weeks -- and has little impact on climate change. </a:t>
            </a:r>
          </a:p>
          <a:p>
            <a:r>
              <a:rPr lang="en-US" sz="1600" dirty="0">
                <a:solidFill>
                  <a:schemeClr val="tx1"/>
                </a:solidFill>
              </a:rPr>
              <a:t>But volcanic gases like sulfur dioxide can cause global cooling, while volcanic carbon dioxide, a greenhouse gas, has the potential to promote global warming</a:t>
            </a:r>
            <a:r>
              <a:rPr lang="en-US" sz="1600" dirty="0"/>
              <a:t>.</a:t>
            </a:r>
          </a:p>
          <a:p>
            <a:r>
              <a:rPr lang="en-US" sz="1600" dirty="0"/>
              <a:t>The most significant climate impacts from volcanic injections into the stratosphere come from the </a:t>
            </a:r>
            <a:r>
              <a:rPr lang="en-US" sz="1600" dirty="0">
                <a:solidFill>
                  <a:schemeClr val="tx1"/>
                </a:solidFill>
              </a:rPr>
              <a:t>conversion of sulfur dioxide to sulfuric acid</a:t>
            </a:r>
            <a:r>
              <a:rPr lang="en-US" sz="1600" dirty="0"/>
              <a:t>, which condenses rapidly in the stratosphere to form fine sulfate aerosols. </a:t>
            </a:r>
          </a:p>
          <a:p>
            <a:r>
              <a:rPr lang="en-US" sz="1600" dirty="0"/>
              <a:t>The aerosols increase the reflection of radiation from the Sun back into space, cooling the Earth's lower atmosphere or troposphere. “</a:t>
            </a:r>
          </a:p>
        </p:txBody>
      </p:sp>
      <p:pic>
        <p:nvPicPr>
          <p:cNvPr id="7" name="Content Placeholder 6" descr="WhereVolHaz.gif"/>
          <p:cNvPicPr>
            <a:picLocks noGrp="1" noChangeAspect="1"/>
          </p:cNvPicPr>
          <p:nvPr>
            <p:ph sz="half" idx="2"/>
          </p:nvPr>
        </p:nvPicPr>
        <p:blipFill>
          <a:blip r:embed="rId2">
            <a:extLst>
              <a:ext uri="{28A0092B-C50C-407E-A947-70E740481C1C}">
                <a14:useLocalDpi xmlns:a14="http://schemas.microsoft.com/office/drawing/2010/main" val="0"/>
              </a:ext>
            </a:extLst>
          </a:blip>
          <a:srcRect l="-1941" r="-1941"/>
          <a:stretch>
            <a:fillRect/>
          </a:stretch>
        </p:blipFill>
        <p:spPr>
          <a:xfrm>
            <a:off x="5184298" y="1600201"/>
            <a:ext cx="3163850" cy="3545652"/>
          </a:xfrm>
        </p:spPr>
      </p:pic>
      <p:sp>
        <p:nvSpPr>
          <p:cNvPr id="2" name="Slide Number Placeholder 1"/>
          <p:cNvSpPr>
            <a:spLocks noGrp="1"/>
          </p:cNvSpPr>
          <p:nvPr>
            <p:ph type="sldNum" sz="quarter" idx="12"/>
          </p:nvPr>
        </p:nvSpPr>
        <p:spPr/>
        <p:txBody>
          <a:bodyPr/>
          <a:lstStyle/>
          <a:p>
            <a:fld id="{EE03CC9D-6EAB-594E-A35A-5D5CDDFB64DD}" type="slidenum">
              <a:rPr lang="en-US" smtClean="0"/>
              <a:pPr/>
              <a:t>24</a:t>
            </a:fld>
            <a:endParaRPr lang="en-US"/>
          </a:p>
        </p:txBody>
      </p:sp>
    </p:spTree>
    <p:extLst>
      <p:ext uri="{BB962C8B-B14F-4D97-AF65-F5344CB8AC3E}">
        <p14:creationId xmlns:p14="http://schemas.microsoft.com/office/powerpoint/2010/main" val="6885776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50740" y="274638"/>
            <a:ext cx="3936059" cy="1143000"/>
          </a:xfrm>
        </p:spPr>
        <p:txBody>
          <a:bodyPr>
            <a:normAutofit/>
          </a:bodyPr>
          <a:lstStyle/>
          <a:p>
            <a:r>
              <a:rPr lang="en-US" dirty="0"/>
              <a:t>Climate Change</a:t>
            </a:r>
            <a:br>
              <a:rPr lang="en-US" dirty="0"/>
            </a:br>
            <a:r>
              <a:rPr lang="en-US" sz="1800" dirty="0">
                <a:solidFill>
                  <a:srgbClr val="800000"/>
                </a:solidFill>
              </a:rPr>
              <a:t>http://</a:t>
            </a:r>
            <a:r>
              <a:rPr lang="en-US" sz="1800" dirty="0" err="1">
                <a:solidFill>
                  <a:srgbClr val="800000"/>
                </a:solidFill>
              </a:rPr>
              <a:t>www.usgs.gov</a:t>
            </a:r>
            <a:endParaRPr lang="en-US" sz="1800" dirty="0">
              <a:solidFill>
                <a:srgbClr val="800000"/>
              </a:solidFill>
            </a:endParaRPr>
          </a:p>
        </p:txBody>
      </p:sp>
      <p:sp>
        <p:nvSpPr>
          <p:cNvPr id="5" name="Content Placeholder 4"/>
          <p:cNvSpPr>
            <a:spLocks noGrp="1"/>
          </p:cNvSpPr>
          <p:nvPr>
            <p:ph sz="half" idx="1"/>
          </p:nvPr>
        </p:nvSpPr>
        <p:spPr>
          <a:xfrm>
            <a:off x="189399" y="452497"/>
            <a:ext cx="4683638" cy="5853620"/>
          </a:xfrm>
        </p:spPr>
        <p:txBody>
          <a:bodyPr>
            <a:noAutofit/>
          </a:bodyPr>
          <a:lstStyle/>
          <a:p>
            <a:pPr marL="0" indent="0">
              <a:buNone/>
            </a:pPr>
            <a:r>
              <a:rPr lang="en-US" sz="1400" b="1" dirty="0">
                <a:solidFill>
                  <a:schemeClr val="tx1"/>
                </a:solidFill>
              </a:rPr>
              <a:t>Gases and Climate Change</a:t>
            </a:r>
          </a:p>
          <a:p>
            <a:pPr marL="0" indent="0">
              <a:buNone/>
            </a:pPr>
            <a:endParaRPr lang="en-US" sz="1400" b="1" dirty="0">
              <a:solidFill>
                <a:schemeClr val="tx1"/>
              </a:solidFill>
            </a:endParaRPr>
          </a:p>
          <a:p>
            <a:r>
              <a:rPr lang="en-US" sz="1400" dirty="0"/>
              <a:t>“Several eruptions during the past century have caused a decline in the average temperature at the Earth's surface of up to half a degree (Fahrenheit scale) for periods of one to three years. </a:t>
            </a:r>
          </a:p>
          <a:p>
            <a:r>
              <a:rPr lang="en-US" sz="1400" dirty="0"/>
              <a:t>The climactic eruption of </a:t>
            </a:r>
            <a:r>
              <a:rPr lang="en-US" sz="1400" dirty="0">
                <a:solidFill>
                  <a:schemeClr val="tx1"/>
                </a:solidFill>
              </a:rPr>
              <a:t>Mount Pinatubo on June 15, 1991, was one of the largest eruptions of the twentieth century and injected a 20-million ton (metric scale) sulfur dioxide cloud into the stratosphere</a:t>
            </a:r>
            <a:r>
              <a:rPr lang="en-US" sz="1400" dirty="0"/>
              <a:t> at an altitude of more than 20 miles. </a:t>
            </a:r>
          </a:p>
          <a:p>
            <a:r>
              <a:rPr lang="en-US" sz="1400" dirty="0"/>
              <a:t>The Pinatubo cloud was the largest sulfur dioxide cloud ever observed in the stratosphere since the beginning of such observations by satellites in 1978. </a:t>
            </a:r>
          </a:p>
          <a:p>
            <a:r>
              <a:rPr lang="en-US" sz="1400" dirty="0"/>
              <a:t>It caused what is believed to be the largest aerosol disturbance of the stratosphere in the twentieth century, though probably smaller than the disturbances from eruptions of Krakatau in 1883 and </a:t>
            </a:r>
            <a:r>
              <a:rPr lang="en-US" sz="1400" dirty="0" err="1"/>
              <a:t>Tambora</a:t>
            </a:r>
            <a:r>
              <a:rPr lang="en-US" sz="1400" dirty="0"/>
              <a:t> in 1815. </a:t>
            </a:r>
          </a:p>
          <a:p>
            <a:r>
              <a:rPr lang="en-US" sz="1400" dirty="0"/>
              <a:t>Consequently, it was a standout in its climate impact and </a:t>
            </a:r>
            <a:r>
              <a:rPr lang="en-US" sz="1400" dirty="0">
                <a:solidFill>
                  <a:schemeClr val="tx1"/>
                </a:solidFill>
              </a:rPr>
              <a:t>cooled the Earth's surface for three years following the eruption, by as much as 1.3 degrees at the height of the impact. “</a:t>
            </a:r>
          </a:p>
          <a:p>
            <a:endParaRPr lang="en-US" sz="1400" dirty="0"/>
          </a:p>
          <a:p>
            <a:endParaRPr lang="en-US" sz="1400" dirty="0"/>
          </a:p>
        </p:txBody>
      </p:sp>
      <p:pic>
        <p:nvPicPr>
          <p:cNvPr id="7" name="Content Placeholder 6" descr="WhereVolHaz.gif"/>
          <p:cNvPicPr>
            <a:picLocks noGrp="1" noChangeAspect="1"/>
          </p:cNvPicPr>
          <p:nvPr>
            <p:ph sz="half" idx="2"/>
          </p:nvPr>
        </p:nvPicPr>
        <p:blipFill>
          <a:blip r:embed="rId2">
            <a:extLst>
              <a:ext uri="{28A0092B-C50C-407E-A947-70E740481C1C}">
                <a14:useLocalDpi xmlns:a14="http://schemas.microsoft.com/office/drawing/2010/main" val="0"/>
              </a:ext>
            </a:extLst>
          </a:blip>
          <a:srcRect l="-1941" r="-1941"/>
          <a:stretch>
            <a:fillRect/>
          </a:stretch>
        </p:blipFill>
        <p:spPr>
          <a:xfrm>
            <a:off x="5184298" y="1600201"/>
            <a:ext cx="3163850" cy="3545652"/>
          </a:xfrm>
        </p:spPr>
      </p:pic>
      <p:sp>
        <p:nvSpPr>
          <p:cNvPr id="8" name="TextBox 7"/>
          <p:cNvSpPr txBox="1"/>
          <p:nvPr/>
        </p:nvSpPr>
        <p:spPr>
          <a:xfrm>
            <a:off x="4873037" y="5475120"/>
            <a:ext cx="3823169" cy="830997"/>
          </a:xfrm>
          <a:prstGeom prst="rect">
            <a:avLst/>
          </a:prstGeom>
          <a:noFill/>
        </p:spPr>
        <p:txBody>
          <a:bodyPr wrap="square" rtlCol="0">
            <a:spAutoFit/>
          </a:bodyPr>
          <a:lstStyle/>
          <a:p>
            <a:r>
              <a:rPr lang="en-US" sz="1200" dirty="0">
                <a:solidFill>
                  <a:srgbClr val="800000"/>
                </a:solidFill>
                <a:latin typeface="Helvetica Neue Light"/>
                <a:cs typeface="Helvetica Neue Light"/>
              </a:rPr>
              <a:t>“Sulfur dioxide from the large 1783-1784 </a:t>
            </a:r>
            <a:r>
              <a:rPr lang="en-US" sz="1200" dirty="0" err="1">
                <a:solidFill>
                  <a:srgbClr val="800000"/>
                </a:solidFill>
                <a:latin typeface="Helvetica Neue Light"/>
                <a:cs typeface="Helvetica Neue Light"/>
              </a:rPr>
              <a:t>Laki</a:t>
            </a:r>
            <a:r>
              <a:rPr lang="en-US" sz="1200" dirty="0">
                <a:solidFill>
                  <a:srgbClr val="800000"/>
                </a:solidFill>
                <a:latin typeface="Helvetica Neue Light"/>
                <a:cs typeface="Helvetica Neue Light"/>
              </a:rPr>
              <a:t> fissure eruption in Iceland caused regional cooling of Europe and North America by about 1 degree C  for several years.”</a:t>
            </a:r>
          </a:p>
        </p:txBody>
      </p:sp>
      <p:sp>
        <p:nvSpPr>
          <p:cNvPr id="2" name="Slide Number Placeholder 1"/>
          <p:cNvSpPr>
            <a:spLocks noGrp="1"/>
          </p:cNvSpPr>
          <p:nvPr>
            <p:ph type="sldNum" sz="quarter" idx="12"/>
          </p:nvPr>
        </p:nvSpPr>
        <p:spPr/>
        <p:txBody>
          <a:bodyPr/>
          <a:lstStyle/>
          <a:p>
            <a:fld id="{EE03CC9D-6EAB-594E-A35A-5D5CDDFB64DD}" type="slidenum">
              <a:rPr lang="en-US" smtClean="0"/>
              <a:pPr/>
              <a:t>25</a:t>
            </a:fld>
            <a:endParaRPr lang="en-US"/>
          </a:p>
        </p:txBody>
      </p:sp>
    </p:spTree>
    <p:extLst>
      <p:ext uri="{BB962C8B-B14F-4D97-AF65-F5344CB8AC3E}">
        <p14:creationId xmlns:p14="http://schemas.microsoft.com/office/powerpoint/2010/main" val="688577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50740" y="274638"/>
            <a:ext cx="3936059" cy="1143000"/>
          </a:xfrm>
        </p:spPr>
        <p:txBody>
          <a:bodyPr>
            <a:normAutofit/>
          </a:bodyPr>
          <a:lstStyle/>
          <a:p>
            <a:r>
              <a:rPr lang="en-US" dirty="0"/>
              <a:t>Lahars</a:t>
            </a:r>
            <a:br>
              <a:rPr lang="en-US" dirty="0"/>
            </a:br>
            <a:r>
              <a:rPr lang="en-US" sz="1800" dirty="0">
                <a:solidFill>
                  <a:srgbClr val="800000"/>
                </a:solidFill>
              </a:rPr>
              <a:t>http://</a:t>
            </a:r>
            <a:r>
              <a:rPr lang="en-US" sz="1800" dirty="0" err="1">
                <a:solidFill>
                  <a:srgbClr val="800000"/>
                </a:solidFill>
              </a:rPr>
              <a:t>www.usgs.gov</a:t>
            </a:r>
            <a:endParaRPr lang="en-US" sz="1800" dirty="0">
              <a:solidFill>
                <a:srgbClr val="800000"/>
              </a:solidFill>
            </a:endParaRPr>
          </a:p>
        </p:txBody>
      </p:sp>
      <p:sp>
        <p:nvSpPr>
          <p:cNvPr id="2" name="Content Placeholder 1"/>
          <p:cNvSpPr>
            <a:spLocks noGrp="1"/>
          </p:cNvSpPr>
          <p:nvPr>
            <p:ph sz="half" idx="1"/>
          </p:nvPr>
        </p:nvSpPr>
        <p:spPr>
          <a:xfrm>
            <a:off x="245103" y="84677"/>
            <a:ext cx="4590104" cy="6040547"/>
          </a:xfrm>
        </p:spPr>
        <p:txBody>
          <a:bodyPr>
            <a:noAutofit/>
          </a:bodyPr>
          <a:lstStyle/>
          <a:p>
            <a:r>
              <a:rPr lang="en-US" sz="1600" dirty="0">
                <a:solidFill>
                  <a:schemeClr val="tx1"/>
                </a:solidFill>
              </a:rPr>
              <a:t>“Lahar is an Indonesian term that describes a hot or cold mixture of water and rock fragments flowing down the slopes of a volcano and (or) river valleys. </a:t>
            </a:r>
          </a:p>
          <a:p>
            <a:r>
              <a:rPr lang="en-US" sz="1600" dirty="0"/>
              <a:t>When moving, a lahar looks like a mass of wet concrete that carries rock debris ranging in size from clay to boulders more than 10 m in diameter. </a:t>
            </a:r>
          </a:p>
          <a:p>
            <a:r>
              <a:rPr lang="en-US" sz="1600" dirty="0"/>
              <a:t>Lahars vary in size and speed. Small lahars less than a few meters wide and several centimeters deep may flow a few meters per second. </a:t>
            </a:r>
          </a:p>
          <a:p>
            <a:r>
              <a:rPr lang="en-US" sz="1600" dirty="0"/>
              <a:t>Large lahars hundreds of meters wide and tens of meters deep can flow several tens of meters per second--much too fast for people to outrun.</a:t>
            </a:r>
          </a:p>
          <a:p>
            <a:r>
              <a:rPr lang="en-US" sz="1600" dirty="0"/>
              <a:t>As a lahar rushes downstream from a volcano, its size, speed, and the amount of water and rock debris it carries constantly change.  </a:t>
            </a:r>
          </a:p>
          <a:p>
            <a:r>
              <a:rPr lang="en-US" sz="1600" dirty="0"/>
              <a:t>The beginning surge of water and rock debris often erodes rocks and vegetation from the side of a volcano and along the river valley it enters. This initial flow can also incorporate water from melting snow and ice (if present) and the river it overruns. “</a:t>
            </a:r>
          </a:p>
          <a:p>
            <a:endParaRPr lang="en-US" sz="1600" dirty="0"/>
          </a:p>
        </p:txBody>
      </p:sp>
      <p:sp>
        <p:nvSpPr>
          <p:cNvPr id="3" name="TextBox 2"/>
          <p:cNvSpPr txBox="1"/>
          <p:nvPr/>
        </p:nvSpPr>
        <p:spPr>
          <a:xfrm>
            <a:off x="5108222" y="4619084"/>
            <a:ext cx="3239926" cy="1600438"/>
          </a:xfrm>
          <a:prstGeom prst="rect">
            <a:avLst/>
          </a:prstGeom>
          <a:noFill/>
        </p:spPr>
        <p:txBody>
          <a:bodyPr wrap="square" rtlCol="0">
            <a:spAutoFit/>
          </a:bodyPr>
          <a:lstStyle/>
          <a:p>
            <a:r>
              <a:rPr lang="en-US" sz="1400" dirty="0">
                <a:solidFill>
                  <a:srgbClr val="800000"/>
                </a:solidFill>
                <a:latin typeface="Helvetica Neue Light"/>
                <a:cs typeface="Helvetica Neue Light"/>
              </a:rPr>
              <a:t>“By eroding rock debris and incorporating additional water, lahars can easily grow to more than 10 times their initial size. But as a lahar moves farther away from a volcano, it will eventually begin to lose its heavy load of sediment and decrease in size.”</a:t>
            </a:r>
          </a:p>
        </p:txBody>
      </p:sp>
      <p:sp>
        <p:nvSpPr>
          <p:cNvPr id="10" name="TextBox 9"/>
          <p:cNvSpPr txBox="1"/>
          <p:nvPr/>
        </p:nvSpPr>
        <p:spPr>
          <a:xfrm>
            <a:off x="5108222" y="4016963"/>
            <a:ext cx="3239926" cy="276999"/>
          </a:xfrm>
          <a:prstGeom prst="rect">
            <a:avLst/>
          </a:prstGeom>
          <a:noFill/>
        </p:spPr>
        <p:txBody>
          <a:bodyPr wrap="square" rtlCol="0">
            <a:spAutoFit/>
          </a:bodyPr>
          <a:lstStyle/>
          <a:p>
            <a:pPr algn="ctr"/>
            <a:r>
              <a:rPr lang="en-US" sz="1200" dirty="0">
                <a:latin typeface="Helvetica Neue Light"/>
                <a:cs typeface="Helvetica Neue Light"/>
              </a:rPr>
              <a:t>Lahars from </a:t>
            </a:r>
            <a:r>
              <a:rPr lang="en-US" sz="1200" dirty="0" err="1">
                <a:latin typeface="Helvetica Neue Light"/>
                <a:cs typeface="Helvetica Neue Light"/>
              </a:rPr>
              <a:t>Nevado</a:t>
            </a:r>
            <a:r>
              <a:rPr lang="en-US" sz="1200" dirty="0">
                <a:latin typeface="Helvetica Neue Light"/>
                <a:cs typeface="Helvetica Neue Light"/>
              </a:rPr>
              <a:t> del Ruiz Eruption, 1985</a:t>
            </a:r>
          </a:p>
        </p:txBody>
      </p:sp>
      <p:pic>
        <p:nvPicPr>
          <p:cNvPr id="11" name="Picture 10" descr="30410135_064_m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4398" y="1584678"/>
            <a:ext cx="3333750" cy="2085975"/>
          </a:xfrm>
          <a:prstGeom prst="rect">
            <a:avLst/>
          </a:prstGeom>
        </p:spPr>
      </p:pic>
      <p:sp>
        <p:nvSpPr>
          <p:cNvPr id="5" name="Slide Number Placeholder 4"/>
          <p:cNvSpPr>
            <a:spLocks noGrp="1"/>
          </p:cNvSpPr>
          <p:nvPr>
            <p:ph type="sldNum" sz="quarter" idx="12"/>
          </p:nvPr>
        </p:nvSpPr>
        <p:spPr/>
        <p:txBody>
          <a:bodyPr/>
          <a:lstStyle/>
          <a:p>
            <a:fld id="{EE03CC9D-6EAB-594E-A35A-5D5CDDFB64DD}" type="slidenum">
              <a:rPr lang="en-US" smtClean="0"/>
              <a:pPr/>
              <a:t>26</a:t>
            </a:fld>
            <a:endParaRPr lang="en-US"/>
          </a:p>
        </p:txBody>
      </p:sp>
    </p:spTree>
    <p:extLst>
      <p:ext uri="{BB962C8B-B14F-4D97-AF65-F5344CB8AC3E}">
        <p14:creationId xmlns:p14="http://schemas.microsoft.com/office/powerpoint/2010/main" val="688577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50740" y="274638"/>
            <a:ext cx="3936059" cy="1143000"/>
          </a:xfrm>
        </p:spPr>
        <p:txBody>
          <a:bodyPr>
            <a:normAutofit/>
          </a:bodyPr>
          <a:lstStyle/>
          <a:p>
            <a:r>
              <a:rPr lang="en-US" dirty="0"/>
              <a:t>Pyroclastic Flows</a:t>
            </a:r>
            <a:br>
              <a:rPr lang="en-US" dirty="0"/>
            </a:br>
            <a:r>
              <a:rPr lang="en-US" sz="1800" dirty="0">
                <a:solidFill>
                  <a:srgbClr val="800000"/>
                </a:solidFill>
              </a:rPr>
              <a:t>http://</a:t>
            </a:r>
            <a:r>
              <a:rPr lang="en-US" sz="1800" dirty="0" err="1">
                <a:solidFill>
                  <a:srgbClr val="800000"/>
                </a:solidFill>
              </a:rPr>
              <a:t>www.usgs.gov</a:t>
            </a:r>
            <a:endParaRPr lang="en-US" sz="1800" dirty="0">
              <a:solidFill>
                <a:srgbClr val="800000"/>
              </a:solidFill>
            </a:endParaRPr>
          </a:p>
        </p:txBody>
      </p:sp>
      <p:pic>
        <p:nvPicPr>
          <p:cNvPr id="7" name="Content Placeholder 6" descr="WhereVolHaz.gif"/>
          <p:cNvPicPr>
            <a:picLocks noGrp="1" noChangeAspect="1"/>
          </p:cNvPicPr>
          <p:nvPr>
            <p:ph sz="half" idx="2"/>
          </p:nvPr>
        </p:nvPicPr>
        <p:blipFill>
          <a:blip r:embed="rId2">
            <a:extLst>
              <a:ext uri="{28A0092B-C50C-407E-A947-70E740481C1C}">
                <a14:useLocalDpi xmlns:a14="http://schemas.microsoft.com/office/drawing/2010/main" val="0"/>
              </a:ext>
            </a:extLst>
          </a:blip>
          <a:srcRect l="-1941" r="-1941"/>
          <a:stretch>
            <a:fillRect/>
          </a:stretch>
        </p:blipFill>
        <p:spPr>
          <a:xfrm>
            <a:off x="5184298" y="1600201"/>
            <a:ext cx="3163850" cy="3545652"/>
          </a:xfrm>
        </p:spPr>
      </p:pic>
      <p:sp>
        <p:nvSpPr>
          <p:cNvPr id="2" name="Content Placeholder 1"/>
          <p:cNvSpPr>
            <a:spLocks noGrp="1"/>
          </p:cNvSpPr>
          <p:nvPr>
            <p:ph sz="half" idx="1"/>
          </p:nvPr>
        </p:nvSpPr>
        <p:spPr>
          <a:xfrm>
            <a:off x="532459" y="471311"/>
            <a:ext cx="4038600" cy="6104467"/>
          </a:xfrm>
        </p:spPr>
        <p:txBody>
          <a:bodyPr>
            <a:noAutofit/>
          </a:bodyPr>
          <a:lstStyle/>
          <a:p>
            <a:r>
              <a:rPr lang="en-US" sz="1600" dirty="0"/>
              <a:t>“</a:t>
            </a:r>
            <a:r>
              <a:rPr lang="en-US" sz="1600" dirty="0">
                <a:solidFill>
                  <a:schemeClr val="tx1"/>
                </a:solidFill>
              </a:rPr>
              <a:t>Pyroclastic flows are high-density mixtures of hot, dry rock fragments and hot gases that move away from the vent that erupted them at high speeds</a:t>
            </a:r>
            <a:r>
              <a:rPr lang="en-US" sz="1600" dirty="0"/>
              <a:t>. </a:t>
            </a:r>
          </a:p>
          <a:p>
            <a:r>
              <a:rPr lang="en-US" sz="1600" dirty="0"/>
              <a:t>They may result from the explosive eruption of molten or solid rock fragments, or both. </a:t>
            </a:r>
          </a:p>
          <a:p>
            <a:r>
              <a:rPr lang="en-US" sz="1600" dirty="0"/>
              <a:t>They may also result from the non-explosive eruption of lava when parts of dome or a thick lava flow collapses down a steep slope. </a:t>
            </a:r>
          </a:p>
          <a:p>
            <a:r>
              <a:rPr lang="en-US" sz="1600" dirty="0"/>
              <a:t>Most pyroclastic flows consist of two parts: a basal flow of coarse fragments that moves along the ground, and a turbulent cloud of ash that rises above the basal flow. </a:t>
            </a:r>
          </a:p>
          <a:p>
            <a:r>
              <a:rPr lang="en-US" sz="1600" dirty="0"/>
              <a:t>Ash may fall from this cloud over a wide area downwind from the pyroclastic flow.</a:t>
            </a:r>
          </a:p>
          <a:p>
            <a:r>
              <a:rPr lang="en-US" sz="1600" dirty="0"/>
              <a:t>A pyroclastic flow will destroy nearly everything in its path. “</a:t>
            </a:r>
          </a:p>
          <a:p>
            <a:endParaRPr lang="en-US" sz="1600" dirty="0"/>
          </a:p>
        </p:txBody>
      </p:sp>
      <p:sp>
        <p:nvSpPr>
          <p:cNvPr id="3" name="TextBox 2"/>
          <p:cNvSpPr txBox="1"/>
          <p:nvPr/>
        </p:nvSpPr>
        <p:spPr>
          <a:xfrm>
            <a:off x="4845647" y="5569185"/>
            <a:ext cx="3959702" cy="1015663"/>
          </a:xfrm>
          <a:prstGeom prst="rect">
            <a:avLst/>
          </a:prstGeom>
          <a:noFill/>
        </p:spPr>
        <p:txBody>
          <a:bodyPr wrap="square" rtlCol="0">
            <a:spAutoFit/>
          </a:bodyPr>
          <a:lstStyle/>
          <a:p>
            <a:r>
              <a:rPr lang="en-US" sz="1200" dirty="0">
                <a:solidFill>
                  <a:srgbClr val="800000"/>
                </a:solidFill>
                <a:latin typeface="Helvetica Neue Light"/>
                <a:cs typeface="Helvetica Neue Light"/>
              </a:rPr>
              <a:t>“With rock fragments ranging in size from ash to boulders traveling across the ground at speeds typically greater than 80 km per hour, pyroclastic flows knock down, shatter, bury or carry away nearly all objects and structures in their way.”</a:t>
            </a:r>
          </a:p>
        </p:txBody>
      </p:sp>
      <p:sp>
        <p:nvSpPr>
          <p:cNvPr id="5" name="Slide Number Placeholder 4"/>
          <p:cNvSpPr>
            <a:spLocks noGrp="1"/>
          </p:cNvSpPr>
          <p:nvPr>
            <p:ph type="sldNum" sz="quarter" idx="12"/>
          </p:nvPr>
        </p:nvSpPr>
        <p:spPr/>
        <p:txBody>
          <a:bodyPr/>
          <a:lstStyle/>
          <a:p>
            <a:fld id="{EE03CC9D-6EAB-594E-A35A-5D5CDDFB64DD}" type="slidenum">
              <a:rPr lang="en-US" smtClean="0"/>
              <a:pPr/>
              <a:t>27</a:t>
            </a:fld>
            <a:endParaRPr lang="en-US"/>
          </a:p>
        </p:txBody>
      </p:sp>
    </p:spTree>
    <p:extLst>
      <p:ext uri="{BB962C8B-B14F-4D97-AF65-F5344CB8AC3E}">
        <p14:creationId xmlns:p14="http://schemas.microsoft.com/office/powerpoint/2010/main" val="15395053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Pyroclastic Flows</a:t>
            </a:r>
            <a:br>
              <a:rPr lang="en-US" dirty="0"/>
            </a:br>
            <a:r>
              <a:rPr lang="en-US" sz="1800" dirty="0">
                <a:solidFill>
                  <a:srgbClr val="800000"/>
                </a:solidFill>
              </a:rPr>
              <a:t>http://</a:t>
            </a:r>
            <a:r>
              <a:rPr lang="en-US" sz="1800" dirty="0" err="1">
                <a:solidFill>
                  <a:srgbClr val="800000"/>
                </a:solidFill>
              </a:rPr>
              <a:t>www.usgs.gov</a:t>
            </a:r>
            <a:endParaRPr lang="en-US" sz="1800" dirty="0">
              <a:solidFill>
                <a:srgbClr val="800000"/>
              </a:solidFill>
            </a:endParaRPr>
          </a:p>
        </p:txBody>
      </p:sp>
      <p:sp>
        <p:nvSpPr>
          <p:cNvPr id="6" name="Content Placeholder 5"/>
          <p:cNvSpPr>
            <a:spLocks noGrp="1"/>
          </p:cNvSpPr>
          <p:nvPr>
            <p:ph idx="1"/>
          </p:nvPr>
        </p:nvSpPr>
        <p:spPr>
          <a:xfrm>
            <a:off x="457200" y="3650046"/>
            <a:ext cx="8229600" cy="2756387"/>
          </a:xfrm>
        </p:spPr>
        <p:txBody>
          <a:bodyPr>
            <a:normAutofit/>
          </a:bodyPr>
          <a:lstStyle/>
          <a:p>
            <a:r>
              <a:rPr lang="en-US" sz="1600" dirty="0"/>
              <a:t>“Pyroclastic flows vary considerably in size and speed, but even relatively small flows that move less than 5 km from a volcano can destroy buildings, forests, and farmland. </a:t>
            </a:r>
          </a:p>
          <a:p>
            <a:r>
              <a:rPr lang="en-US" sz="1600" dirty="0"/>
              <a:t>And on the margins of pyroclastic flows, death and serious injury to people and animals may result from burns and inhalation of hot ash and gases.</a:t>
            </a:r>
          </a:p>
          <a:p>
            <a:r>
              <a:rPr lang="en-US" sz="1600" dirty="0"/>
              <a:t>Pyroclastic flows generally follow valleys or other low-lying areas and, depending on the volume of rock debris carried by the flow, they can deposit layers of loose rock fragments to depths ranging from less than one meter to more than 200 m. </a:t>
            </a:r>
          </a:p>
          <a:p>
            <a:r>
              <a:rPr lang="en-US" sz="1600" dirty="0"/>
              <a:t>Such loose layers of ash and volcanic rock debris in valleys and on hill slopes can lead to lahars indirectly.”</a:t>
            </a:r>
          </a:p>
        </p:txBody>
      </p:sp>
      <p:pic>
        <p:nvPicPr>
          <p:cNvPr id="9" name="Picture 8" descr="Screen Shot 2013-12-05 at 10.03.47 AM.png"/>
          <p:cNvPicPr>
            <a:picLocks noChangeAspect="1"/>
          </p:cNvPicPr>
          <p:nvPr/>
        </p:nvPicPr>
        <p:blipFill rotWithShape="1">
          <a:blip r:embed="rId2">
            <a:extLst>
              <a:ext uri="{28A0092B-C50C-407E-A947-70E740481C1C}">
                <a14:useLocalDpi xmlns:a14="http://schemas.microsoft.com/office/drawing/2010/main" val="0"/>
              </a:ext>
            </a:extLst>
          </a:blip>
          <a:srcRect t="14303"/>
          <a:stretch/>
        </p:blipFill>
        <p:spPr>
          <a:xfrm>
            <a:off x="507199" y="1364068"/>
            <a:ext cx="8072345" cy="2294779"/>
          </a:xfrm>
          <a:prstGeom prst="rect">
            <a:avLst/>
          </a:prstGeom>
        </p:spPr>
      </p:pic>
      <p:sp>
        <p:nvSpPr>
          <p:cNvPr id="2" name="Slide Number Placeholder 1"/>
          <p:cNvSpPr>
            <a:spLocks noGrp="1"/>
          </p:cNvSpPr>
          <p:nvPr>
            <p:ph type="sldNum" sz="quarter" idx="12"/>
          </p:nvPr>
        </p:nvSpPr>
        <p:spPr/>
        <p:txBody>
          <a:bodyPr/>
          <a:lstStyle/>
          <a:p>
            <a:fld id="{EE03CC9D-6EAB-594E-A35A-5D5CDDFB64DD}" type="slidenum">
              <a:rPr lang="en-US" smtClean="0"/>
              <a:pPr/>
              <a:t>28</a:t>
            </a:fld>
            <a:endParaRPr lang="en-US"/>
          </a:p>
        </p:txBody>
      </p:sp>
    </p:spTree>
    <p:extLst>
      <p:ext uri="{BB962C8B-B14F-4D97-AF65-F5344CB8AC3E}">
        <p14:creationId xmlns:p14="http://schemas.microsoft.com/office/powerpoint/2010/main" val="1539505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Famous and Recent Volcanic Eruptions</a:t>
            </a:r>
          </a:p>
        </p:txBody>
      </p:sp>
      <p:sp>
        <p:nvSpPr>
          <p:cNvPr id="7" name="Content Placeholder 6"/>
          <p:cNvSpPr>
            <a:spLocks noGrp="1"/>
          </p:cNvSpPr>
          <p:nvPr>
            <p:ph idx="1"/>
          </p:nvPr>
        </p:nvSpPr>
        <p:spPr/>
        <p:txBody>
          <a:bodyPr>
            <a:normAutofit fontScale="92500" lnSpcReduction="20000"/>
          </a:bodyPr>
          <a:lstStyle/>
          <a:p>
            <a:r>
              <a:rPr lang="en-US" sz="2000" dirty="0" err="1"/>
              <a:t>Stratovolcanoes</a:t>
            </a:r>
            <a:endParaRPr lang="en-US" sz="2000" dirty="0"/>
          </a:p>
          <a:p>
            <a:pPr lvl="1"/>
            <a:r>
              <a:rPr lang="en-US" sz="1800" dirty="0"/>
              <a:t>Vesuvius AD 79 (Pompeii, Italy)</a:t>
            </a:r>
          </a:p>
          <a:p>
            <a:pPr lvl="1"/>
            <a:r>
              <a:rPr lang="en-US" sz="1800" dirty="0"/>
              <a:t>Pele, 1902 (Martinique)</a:t>
            </a:r>
          </a:p>
          <a:p>
            <a:pPr lvl="1"/>
            <a:r>
              <a:rPr lang="en-US" sz="1800" dirty="0"/>
              <a:t>St. Helens, 1980 (Washington)</a:t>
            </a:r>
          </a:p>
          <a:p>
            <a:pPr lvl="1"/>
            <a:r>
              <a:rPr lang="en-US" sz="1800" dirty="0"/>
              <a:t>Pinatubo,1991 (Philippines)</a:t>
            </a:r>
          </a:p>
          <a:p>
            <a:pPr lvl="1"/>
            <a:r>
              <a:rPr lang="en-US" sz="1800" dirty="0" err="1"/>
              <a:t>Eyjafjallajökull</a:t>
            </a:r>
            <a:r>
              <a:rPr lang="en-US" sz="1800" dirty="0"/>
              <a:t>, 2010 (Iceland)</a:t>
            </a:r>
          </a:p>
          <a:p>
            <a:pPr lvl="1"/>
            <a:r>
              <a:rPr lang="en-US" sz="1800" dirty="0" err="1"/>
              <a:t>Nevado</a:t>
            </a:r>
            <a:r>
              <a:rPr lang="en-US" sz="1800" dirty="0"/>
              <a:t> del Ruiz, 1985 (Colombia)</a:t>
            </a:r>
          </a:p>
          <a:p>
            <a:pPr lvl="1"/>
            <a:endParaRPr lang="en-US" sz="2000" dirty="0"/>
          </a:p>
          <a:p>
            <a:r>
              <a:rPr lang="en-US" sz="2000" dirty="0"/>
              <a:t>Caldera Forming Eruptions</a:t>
            </a:r>
          </a:p>
          <a:p>
            <a:pPr lvl="1"/>
            <a:r>
              <a:rPr lang="en-US" sz="1800" dirty="0" err="1"/>
              <a:t>Santorini</a:t>
            </a:r>
            <a:r>
              <a:rPr lang="en-US" sz="1800" dirty="0"/>
              <a:t>, BC 1613 +/- 7 (Greece)</a:t>
            </a:r>
          </a:p>
          <a:p>
            <a:pPr lvl="1"/>
            <a:r>
              <a:rPr lang="en-US" sz="1800" dirty="0" err="1"/>
              <a:t>Tambora</a:t>
            </a:r>
            <a:r>
              <a:rPr lang="en-US" sz="1800" dirty="0"/>
              <a:t>, 1815 (Indonesia)</a:t>
            </a:r>
          </a:p>
          <a:p>
            <a:pPr lvl="1"/>
            <a:r>
              <a:rPr lang="en-US" sz="1800" dirty="0"/>
              <a:t>Krakatau, 1883 (Indonesia)</a:t>
            </a:r>
          </a:p>
          <a:p>
            <a:pPr lvl="1"/>
            <a:endParaRPr lang="en-US" sz="2000" dirty="0"/>
          </a:p>
          <a:p>
            <a:r>
              <a:rPr lang="en-US" sz="2000" dirty="0" err="1"/>
              <a:t>Supervolcanoes</a:t>
            </a:r>
            <a:endParaRPr lang="en-US" sz="2000" dirty="0"/>
          </a:p>
          <a:p>
            <a:pPr lvl="1"/>
            <a:r>
              <a:rPr lang="en-US" sz="1600" dirty="0"/>
              <a:t>Long Valley, 600,000 BC?</a:t>
            </a:r>
          </a:p>
          <a:p>
            <a:pPr lvl="1"/>
            <a:r>
              <a:rPr lang="en-US" sz="1600" dirty="0"/>
              <a:t>Yellowstone, 700,000 BC? (3 mega-eruptions in 2.1 million years)</a:t>
            </a:r>
          </a:p>
          <a:p>
            <a:pPr lvl="1"/>
            <a:r>
              <a:rPr lang="en-US" sz="1600" dirty="0"/>
              <a:t>Deccan Traps, 100 million BC?</a:t>
            </a:r>
          </a:p>
        </p:txBody>
      </p:sp>
      <p:sp>
        <p:nvSpPr>
          <p:cNvPr id="2" name="Slide Number Placeholder 1"/>
          <p:cNvSpPr>
            <a:spLocks noGrp="1"/>
          </p:cNvSpPr>
          <p:nvPr>
            <p:ph type="sldNum" sz="quarter" idx="12"/>
          </p:nvPr>
        </p:nvSpPr>
        <p:spPr/>
        <p:txBody>
          <a:bodyPr/>
          <a:lstStyle/>
          <a:p>
            <a:fld id="{EE03CC9D-6EAB-594E-A35A-5D5CDDFB64DD}" type="slidenum">
              <a:rPr lang="en-US" smtClean="0"/>
              <a:pPr/>
              <a:t>29</a:t>
            </a:fld>
            <a:endParaRPr lang="en-US"/>
          </a:p>
        </p:txBody>
      </p:sp>
    </p:spTree>
    <p:extLst>
      <p:ext uri="{BB962C8B-B14F-4D97-AF65-F5344CB8AC3E}">
        <p14:creationId xmlns:p14="http://schemas.microsoft.com/office/powerpoint/2010/main" val="805213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5519" y="556830"/>
            <a:ext cx="4598507" cy="1143000"/>
          </a:xfrm>
        </p:spPr>
        <p:txBody>
          <a:bodyPr>
            <a:normAutofit fontScale="90000"/>
          </a:bodyPr>
          <a:lstStyle/>
          <a:p>
            <a:r>
              <a:rPr lang="en-US" dirty="0"/>
              <a:t>Global Volcanoes</a:t>
            </a:r>
            <a:br>
              <a:rPr lang="en-US" dirty="0"/>
            </a:br>
            <a:r>
              <a:rPr lang="en-US" sz="2700" dirty="0"/>
              <a:t>Summary Statistics, 1980-2008</a:t>
            </a:r>
            <a:br>
              <a:rPr lang="en-US" sz="2700" dirty="0"/>
            </a:br>
            <a:r>
              <a:rPr lang="en-US" sz="1600" dirty="0">
                <a:solidFill>
                  <a:srgbClr val="800000"/>
                </a:solidFill>
              </a:rPr>
              <a:t>http://</a:t>
            </a:r>
            <a:r>
              <a:rPr lang="en-US" sz="1600" dirty="0" err="1">
                <a:solidFill>
                  <a:srgbClr val="800000"/>
                </a:solidFill>
              </a:rPr>
              <a:t>www.preventionweb.net</a:t>
            </a:r>
            <a:r>
              <a:rPr lang="en-US" sz="1600" dirty="0">
                <a:solidFill>
                  <a:srgbClr val="800000"/>
                </a:solidFill>
              </a:rPr>
              <a:t>/</a:t>
            </a:r>
            <a:r>
              <a:rPr lang="en-US" sz="1600" dirty="0" err="1">
                <a:solidFill>
                  <a:srgbClr val="800000"/>
                </a:solidFill>
              </a:rPr>
              <a:t>english</a:t>
            </a:r>
            <a:r>
              <a:rPr lang="en-US" sz="1600" dirty="0">
                <a:solidFill>
                  <a:srgbClr val="800000"/>
                </a:solidFill>
              </a:rPr>
              <a:t>/hazards/statistics/?hid=72</a:t>
            </a:r>
            <a:endParaRPr lang="en-US" sz="1600" dirty="0"/>
          </a:p>
        </p:txBody>
      </p:sp>
      <p:pic>
        <p:nvPicPr>
          <p:cNvPr id="6" name="Content Placeholder 5" descr="Screen Shot 2014-01-04 at 12.53.28 PM.png"/>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2997" b="958"/>
          <a:stretch/>
        </p:blipFill>
        <p:spPr>
          <a:xfrm>
            <a:off x="135102" y="2442941"/>
            <a:ext cx="4944744" cy="2358596"/>
          </a:xfrm>
        </p:spPr>
      </p:pic>
      <p:pic>
        <p:nvPicPr>
          <p:cNvPr id="7" name="Content Placeholder 6" descr="Screen Shot 2014-01-04 at 12.53.34 PM.pn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160" r="-3402"/>
          <a:stretch/>
        </p:blipFill>
        <p:spPr>
          <a:xfrm>
            <a:off x="5036778" y="73584"/>
            <a:ext cx="4035898" cy="6735066"/>
          </a:xfrm>
        </p:spPr>
      </p:pic>
      <p:sp>
        <p:nvSpPr>
          <p:cNvPr id="2" name="Slide Number Placeholder 1"/>
          <p:cNvSpPr>
            <a:spLocks noGrp="1"/>
          </p:cNvSpPr>
          <p:nvPr>
            <p:ph type="sldNum" sz="quarter" idx="12"/>
          </p:nvPr>
        </p:nvSpPr>
        <p:spPr/>
        <p:txBody>
          <a:bodyPr/>
          <a:lstStyle/>
          <a:p>
            <a:fld id="{EE03CC9D-6EAB-594E-A35A-5D5CDDFB64DD}" type="slidenum">
              <a:rPr lang="en-US" smtClean="0"/>
              <a:pPr/>
              <a:t>3</a:t>
            </a:fld>
            <a:endParaRPr lang="en-US"/>
          </a:p>
        </p:txBody>
      </p:sp>
    </p:spTree>
    <p:extLst>
      <p:ext uri="{BB962C8B-B14F-4D97-AF65-F5344CB8AC3E}">
        <p14:creationId xmlns:p14="http://schemas.microsoft.com/office/powerpoint/2010/main" val="2443135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Mt Vesuvius </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Mount_Vesuvius</a:t>
            </a:r>
            <a:endParaRPr lang="en-US" sz="1800" dirty="0">
              <a:solidFill>
                <a:srgbClr val="800000"/>
              </a:solidFill>
            </a:endParaRPr>
          </a:p>
        </p:txBody>
      </p:sp>
      <p:pic>
        <p:nvPicPr>
          <p:cNvPr id="4" name="Content Placeholder 3" descr="800px-Vesuvio_landscape.jpg"/>
          <p:cNvPicPr>
            <a:picLocks noGrp="1" noChangeAspect="1"/>
          </p:cNvPicPr>
          <p:nvPr>
            <p:ph idx="1"/>
          </p:nvPr>
        </p:nvPicPr>
        <p:blipFill rotWithShape="1">
          <a:blip r:embed="rId2">
            <a:extLst>
              <a:ext uri="{28A0092B-C50C-407E-A947-70E740481C1C}">
                <a14:useLocalDpi xmlns:a14="http://schemas.microsoft.com/office/drawing/2010/main" val="0"/>
              </a:ext>
            </a:extLst>
          </a:blip>
          <a:srcRect t="-2740" b="-1555"/>
          <a:stretch/>
        </p:blipFill>
        <p:spPr>
          <a:xfrm>
            <a:off x="457200" y="1401768"/>
            <a:ext cx="8229600" cy="1909704"/>
          </a:xfrm>
        </p:spPr>
      </p:pic>
      <p:grpSp>
        <p:nvGrpSpPr>
          <p:cNvPr id="11" name="Group 10"/>
          <p:cNvGrpSpPr/>
          <p:nvPr/>
        </p:nvGrpSpPr>
        <p:grpSpPr>
          <a:xfrm>
            <a:off x="6180672" y="3436706"/>
            <a:ext cx="2492234" cy="3129661"/>
            <a:chOff x="6378219" y="3389671"/>
            <a:chExt cx="2492234" cy="3129661"/>
          </a:xfrm>
        </p:grpSpPr>
        <p:grpSp>
          <p:nvGrpSpPr>
            <p:cNvPr id="10" name="Group 9"/>
            <p:cNvGrpSpPr/>
            <p:nvPr/>
          </p:nvGrpSpPr>
          <p:grpSpPr>
            <a:xfrm>
              <a:off x="6378219" y="3389671"/>
              <a:ext cx="2492234" cy="3129661"/>
              <a:chOff x="6378219" y="3389671"/>
              <a:chExt cx="2492234" cy="3129661"/>
            </a:xfrm>
          </p:grpSpPr>
          <p:pic>
            <p:nvPicPr>
              <p:cNvPr id="7" name="Picture 6" descr="477px-Italy_relief_location_ma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8219" y="3389671"/>
                <a:ext cx="2492234" cy="3129661"/>
              </a:xfrm>
              <a:prstGeom prst="rect">
                <a:avLst/>
              </a:prstGeom>
            </p:spPr>
          </p:pic>
          <p:sp>
            <p:nvSpPr>
              <p:cNvPr id="8" name="Isosceles Triangle 7"/>
              <p:cNvSpPr>
                <a:spLocks noChangeAspect="1"/>
              </p:cNvSpPr>
              <p:nvPr/>
            </p:nvSpPr>
            <p:spPr>
              <a:xfrm>
                <a:off x="7892816" y="4968571"/>
                <a:ext cx="159105" cy="137160"/>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Box 8"/>
            <p:cNvSpPr txBox="1"/>
            <p:nvPr/>
          </p:nvSpPr>
          <p:spPr>
            <a:xfrm>
              <a:off x="7431032" y="4588323"/>
              <a:ext cx="1241778" cy="307777"/>
            </a:xfrm>
            <a:prstGeom prst="rect">
              <a:avLst/>
            </a:prstGeom>
            <a:noFill/>
          </p:spPr>
          <p:txBody>
            <a:bodyPr wrap="square" rtlCol="0">
              <a:spAutoFit/>
            </a:bodyPr>
            <a:lstStyle/>
            <a:p>
              <a:pPr algn="ctr"/>
              <a:r>
                <a:rPr lang="en-US" sz="1400" dirty="0">
                  <a:latin typeface="Helvetica Neue Light"/>
                  <a:cs typeface="Helvetica Neue Light"/>
                </a:rPr>
                <a:t>Mt. Vesuvius</a:t>
              </a:r>
            </a:p>
          </p:txBody>
        </p:sp>
      </p:grpSp>
      <p:sp>
        <p:nvSpPr>
          <p:cNvPr id="13" name="TextBox 12"/>
          <p:cNvSpPr txBox="1"/>
          <p:nvPr/>
        </p:nvSpPr>
        <p:spPr>
          <a:xfrm>
            <a:off x="489190" y="3537204"/>
            <a:ext cx="4976517" cy="3139321"/>
          </a:xfrm>
          <a:prstGeom prst="rect">
            <a:avLst/>
          </a:prstGeom>
          <a:noFill/>
        </p:spPr>
        <p:txBody>
          <a:bodyPr wrap="square" rtlCol="0">
            <a:spAutoFit/>
          </a:bodyPr>
          <a:lstStyle/>
          <a:p>
            <a:pPr marL="285750" indent="-285750">
              <a:buFont typeface="Arial"/>
              <a:buChar char="•"/>
            </a:pPr>
            <a:r>
              <a:rPr lang="en-US" dirty="0">
                <a:solidFill>
                  <a:srgbClr val="0000FF"/>
                </a:solidFill>
                <a:latin typeface="Helvetica Neue Light"/>
                <a:cs typeface="Helvetica Neue Light"/>
              </a:rPr>
              <a:t>“Mount Vesuvius (Italian: Monte </a:t>
            </a:r>
            <a:r>
              <a:rPr lang="en-US" dirty="0" err="1">
                <a:solidFill>
                  <a:srgbClr val="0000FF"/>
                </a:solidFill>
                <a:latin typeface="Helvetica Neue Light"/>
                <a:cs typeface="Helvetica Neue Light"/>
              </a:rPr>
              <a:t>Vesuvio</a:t>
            </a:r>
            <a:r>
              <a:rPr lang="en-US" dirty="0">
                <a:solidFill>
                  <a:srgbClr val="0000FF"/>
                </a:solidFill>
                <a:latin typeface="Helvetica Neue Light"/>
                <a:cs typeface="Helvetica Neue Light"/>
              </a:rPr>
              <a:t>, Latin: Mons Vesuvius) is a </a:t>
            </a:r>
            <a:r>
              <a:rPr lang="en-US" dirty="0" err="1">
                <a:solidFill>
                  <a:srgbClr val="0000FF"/>
                </a:solidFill>
                <a:latin typeface="Helvetica Neue Light"/>
                <a:cs typeface="Helvetica Neue Light"/>
              </a:rPr>
              <a:t>stratovolcano</a:t>
            </a:r>
            <a:r>
              <a:rPr lang="en-US" dirty="0">
                <a:solidFill>
                  <a:srgbClr val="0000FF"/>
                </a:solidFill>
                <a:latin typeface="Helvetica Neue Light"/>
                <a:cs typeface="Helvetica Neue Light"/>
              </a:rPr>
              <a:t> in the Gulf of Naples, Italy, about 9 </a:t>
            </a:r>
            <a:r>
              <a:rPr lang="en-US" dirty="0" err="1">
                <a:solidFill>
                  <a:srgbClr val="0000FF"/>
                </a:solidFill>
                <a:latin typeface="Helvetica Neue Light"/>
                <a:cs typeface="Helvetica Neue Light"/>
              </a:rPr>
              <a:t>kilometres</a:t>
            </a:r>
            <a:r>
              <a:rPr lang="en-US" dirty="0">
                <a:solidFill>
                  <a:srgbClr val="0000FF"/>
                </a:solidFill>
                <a:latin typeface="Helvetica Neue Light"/>
                <a:cs typeface="Helvetica Neue Light"/>
              </a:rPr>
              <a:t> (5.6 mi) east of Naples and a short distance from the shore. </a:t>
            </a:r>
          </a:p>
          <a:p>
            <a:pPr marL="285750" indent="-285750">
              <a:buFont typeface="Arial"/>
              <a:buChar char="•"/>
            </a:pPr>
            <a:r>
              <a:rPr lang="en-US" dirty="0">
                <a:solidFill>
                  <a:srgbClr val="0000FF"/>
                </a:solidFill>
                <a:latin typeface="Helvetica Neue Light"/>
                <a:cs typeface="Helvetica Neue Light"/>
              </a:rPr>
              <a:t>It is one of several volcanoes which form the </a:t>
            </a:r>
            <a:r>
              <a:rPr lang="en-US" dirty="0" err="1">
                <a:solidFill>
                  <a:srgbClr val="0000FF"/>
                </a:solidFill>
                <a:latin typeface="Helvetica Neue Light"/>
                <a:cs typeface="Helvetica Neue Light"/>
              </a:rPr>
              <a:t>Campanian</a:t>
            </a:r>
            <a:r>
              <a:rPr lang="en-US" dirty="0">
                <a:solidFill>
                  <a:srgbClr val="0000FF"/>
                </a:solidFill>
                <a:latin typeface="Helvetica Neue Light"/>
                <a:cs typeface="Helvetica Neue Light"/>
              </a:rPr>
              <a:t> volcanic arc. </a:t>
            </a:r>
          </a:p>
          <a:p>
            <a:pPr marL="285750" indent="-285750">
              <a:buFont typeface="Arial"/>
              <a:buChar char="•"/>
            </a:pPr>
            <a:r>
              <a:rPr lang="en-US" dirty="0">
                <a:solidFill>
                  <a:srgbClr val="0000FF"/>
                </a:solidFill>
                <a:latin typeface="Helvetica Neue Light"/>
                <a:cs typeface="Helvetica Neue Light"/>
              </a:rPr>
              <a:t>Vesuvius consists of a large cone partially encircled by the steep rim of a summit caldera caused by the collapse of an earlier and originally much higher structure.”</a:t>
            </a:r>
          </a:p>
        </p:txBody>
      </p:sp>
      <p:sp>
        <p:nvSpPr>
          <p:cNvPr id="3" name="Slide Number Placeholder 2"/>
          <p:cNvSpPr>
            <a:spLocks noGrp="1"/>
          </p:cNvSpPr>
          <p:nvPr>
            <p:ph type="sldNum" sz="quarter" idx="12"/>
          </p:nvPr>
        </p:nvSpPr>
        <p:spPr/>
        <p:txBody>
          <a:bodyPr/>
          <a:lstStyle/>
          <a:p>
            <a:fld id="{EE03CC9D-6EAB-594E-A35A-5D5CDDFB64DD}" type="slidenum">
              <a:rPr lang="en-US" smtClean="0"/>
              <a:pPr/>
              <a:t>30</a:t>
            </a:fld>
            <a:endParaRPr lang="en-US"/>
          </a:p>
        </p:txBody>
      </p:sp>
    </p:spTree>
    <p:extLst>
      <p:ext uri="{BB962C8B-B14F-4D97-AF65-F5344CB8AC3E}">
        <p14:creationId xmlns:p14="http://schemas.microsoft.com/office/powerpoint/2010/main" val="34856629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48200" y="274638"/>
            <a:ext cx="4038600" cy="1143000"/>
          </a:xfrm>
        </p:spPr>
        <p:txBody>
          <a:bodyPr>
            <a:normAutofit fontScale="90000"/>
          </a:bodyPr>
          <a:lstStyle/>
          <a:p>
            <a:r>
              <a:rPr lang="en-US" dirty="0"/>
              <a:t>Eruption of 79 AD</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Mount_Vesuvius</a:t>
            </a:r>
            <a:endParaRPr lang="en-US" dirty="0"/>
          </a:p>
        </p:txBody>
      </p:sp>
      <p:sp>
        <p:nvSpPr>
          <p:cNvPr id="3" name="Content Placeholder 2"/>
          <p:cNvSpPr>
            <a:spLocks noGrp="1"/>
          </p:cNvSpPr>
          <p:nvPr>
            <p:ph sz="half" idx="1"/>
          </p:nvPr>
        </p:nvSpPr>
        <p:spPr>
          <a:xfrm>
            <a:off x="325502" y="611471"/>
            <a:ext cx="4038600" cy="5768682"/>
          </a:xfrm>
        </p:spPr>
        <p:txBody>
          <a:bodyPr>
            <a:noAutofit/>
          </a:bodyPr>
          <a:lstStyle/>
          <a:p>
            <a:r>
              <a:rPr lang="en-US" sz="1600" dirty="0"/>
              <a:t>“Mount Vesuvius is best known for its eruption in AD 79 that led to the burying and destruction of the Roman cities of Pompeii and Herculaneum. </a:t>
            </a:r>
          </a:p>
          <a:p>
            <a:r>
              <a:rPr lang="en-US" sz="1600" dirty="0"/>
              <a:t>That eruption ejected a cloud of stones, ash and fumes to a height of 20.5 miles, spewing molten rock and pulverized pumice at the rate of 1.5 million tons per second, ultimately releasing a hundred thousand times the thermal energy released by the Hiroshima bombing.</a:t>
            </a:r>
          </a:p>
          <a:p>
            <a:r>
              <a:rPr lang="en-US" sz="1600" dirty="0">
                <a:solidFill>
                  <a:schemeClr val="tx1"/>
                </a:solidFill>
              </a:rPr>
              <a:t>An estimated 16,000 people died due to hydrothermal pyroclastic flows</a:t>
            </a:r>
            <a:r>
              <a:rPr lang="en-US" sz="1600" dirty="0"/>
              <a:t>.</a:t>
            </a:r>
          </a:p>
          <a:p>
            <a:r>
              <a:rPr lang="en-US" sz="1600" dirty="0"/>
              <a:t>The only surviving eyewitness account consists of two letters by Pliny the Younger to the historian Tacitus.</a:t>
            </a:r>
          </a:p>
          <a:p>
            <a:r>
              <a:rPr lang="en-US" sz="1600" dirty="0"/>
              <a:t>Vesuvius has erupted many times since and is the only volcano on the European mainland to have erupted within the last hundred years. “</a:t>
            </a:r>
          </a:p>
        </p:txBody>
      </p:sp>
      <p:pic>
        <p:nvPicPr>
          <p:cNvPr id="6" name="Content Placeholder 5" descr="800px-Vesuvius_from_Pompeii_(hires_version_2_scaled).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978" b="-1502"/>
          <a:stretch/>
        </p:blipFill>
        <p:spPr>
          <a:xfrm>
            <a:off x="4648200" y="1712146"/>
            <a:ext cx="4038600" cy="2869261"/>
          </a:xfrm>
        </p:spPr>
      </p:pic>
      <p:sp>
        <p:nvSpPr>
          <p:cNvPr id="7" name="TextBox 6"/>
          <p:cNvSpPr txBox="1"/>
          <p:nvPr/>
        </p:nvSpPr>
        <p:spPr>
          <a:xfrm>
            <a:off x="4648200" y="4929482"/>
            <a:ext cx="4038600" cy="1643527"/>
          </a:xfrm>
          <a:prstGeom prst="rect">
            <a:avLst/>
          </a:prstGeom>
          <a:noFill/>
        </p:spPr>
        <p:txBody>
          <a:bodyPr wrap="square" rtlCol="0">
            <a:spAutoFit/>
          </a:bodyPr>
          <a:lstStyle/>
          <a:p>
            <a:pPr marL="342900" lvl="0" indent="-342900">
              <a:spcBef>
                <a:spcPct val="20000"/>
              </a:spcBef>
              <a:buFont typeface="Arial"/>
              <a:buChar char="•"/>
            </a:pPr>
            <a:r>
              <a:rPr lang="en-US" sz="1400" dirty="0">
                <a:solidFill>
                  <a:srgbClr val="800000"/>
                </a:solidFill>
                <a:latin typeface="Helvetica Neue Light"/>
                <a:cs typeface="Helvetica Neue Light"/>
              </a:rPr>
              <a:t>“Today, it is regarded as one of the most dangerous volcanoes in the world because of the population of 3,000,000 people living nearby and its tendency towards explosive (</a:t>
            </a:r>
            <a:r>
              <a:rPr lang="en-US" sz="1400" dirty="0" err="1">
                <a:solidFill>
                  <a:srgbClr val="800000"/>
                </a:solidFill>
                <a:latin typeface="Helvetica Neue Light"/>
                <a:cs typeface="Helvetica Neue Light"/>
              </a:rPr>
              <a:t>Plinian</a:t>
            </a:r>
            <a:r>
              <a:rPr lang="en-US" sz="1400" dirty="0">
                <a:solidFill>
                  <a:srgbClr val="800000"/>
                </a:solidFill>
                <a:latin typeface="Helvetica Neue Light"/>
                <a:cs typeface="Helvetica Neue Light"/>
              </a:rPr>
              <a:t>) eruptions. </a:t>
            </a:r>
          </a:p>
          <a:p>
            <a:pPr marL="342900" lvl="0" indent="-342900">
              <a:spcBef>
                <a:spcPct val="20000"/>
              </a:spcBef>
              <a:buFont typeface="Arial"/>
              <a:buChar char="•"/>
            </a:pPr>
            <a:r>
              <a:rPr lang="en-US" sz="1400" dirty="0">
                <a:solidFill>
                  <a:srgbClr val="800000"/>
                </a:solidFill>
                <a:latin typeface="Helvetica Neue Light"/>
                <a:cs typeface="Helvetica Neue Light"/>
              </a:rPr>
              <a:t>It is the most densely populated volcanic region in the world.”</a:t>
            </a:r>
            <a:endParaRPr lang="en-US" sz="1400" dirty="0">
              <a:solidFill>
                <a:srgbClr val="800000"/>
              </a:solidFill>
            </a:endParaRPr>
          </a:p>
        </p:txBody>
      </p:sp>
      <p:sp>
        <p:nvSpPr>
          <p:cNvPr id="2" name="Slide Number Placeholder 1"/>
          <p:cNvSpPr>
            <a:spLocks noGrp="1"/>
          </p:cNvSpPr>
          <p:nvPr>
            <p:ph type="sldNum" sz="quarter" idx="12"/>
          </p:nvPr>
        </p:nvSpPr>
        <p:spPr/>
        <p:txBody>
          <a:bodyPr/>
          <a:lstStyle/>
          <a:p>
            <a:fld id="{EE03CC9D-6EAB-594E-A35A-5D5CDDFB64DD}" type="slidenum">
              <a:rPr lang="en-US" smtClean="0"/>
              <a:pPr/>
              <a:t>31</a:t>
            </a:fld>
            <a:endParaRPr lang="en-US"/>
          </a:p>
        </p:txBody>
      </p:sp>
    </p:spTree>
    <p:extLst>
      <p:ext uri="{BB962C8B-B14F-4D97-AF65-F5344CB8AC3E}">
        <p14:creationId xmlns:p14="http://schemas.microsoft.com/office/powerpoint/2010/main" val="9314839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Was at a Theater Near You, Feb 21, 2014</a:t>
            </a:r>
            <a:br>
              <a:rPr lang="en-US" dirty="0"/>
            </a:br>
            <a:r>
              <a:rPr lang="en-US" sz="2700" dirty="0">
                <a:solidFill>
                  <a:srgbClr val="040DC0"/>
                </a:solidFill>
              </a:rPr>
              <a:t>(Often shown on TV Movie Channels)</a:t>
            </a:r>
          </a:p>
        </p:txBody>
      </p:sp>
      <p:pic>
        <p:nvPicPr>
          <p:cNvPr id="7" name="Content Placeholder 6" descr="Screen Shot 2014-02-11 at 8.33.07 PM.png"/>
          <p:cNvPicPr>
            <a:picLocks noGrp="1" noChangeAspect="1"/>
          </p:cNvPicPr>
          <p:nvPr>
            <p:ph idx="1"/>
          </p:nvPr>
        </p:nvPicPr>
        <p:blipFill>
          <a:blip r:embed="rId2">
            <a:extLst>
              <a:ext uri="{28A0092B-C50C-407E-A947-70E740481C1C}">
                <a14:useLocalDpi xmlns:a14="http://schemas.microsoft.com/office/drawing/2010/main" val="0"/>
              </a:ext>
            </a:extLst>
          </a:blip>
          <a:srcRect l="-84780" r="-84780"/>
          <a:stretch>
            <a:fillRect/>
          </a:stretch>
        </p:blipFill>
        <p:spPr/>
      </p:pic>
      <p:sp>
        <p:nvSpPr>
          <p:cNvPr id="2" name="Slide Number Placeholder 1"/>
          <p:cNvSpPr>
            <a:spLocks noGrp="1"/>
          </p:cNvSpPr>
          <p:nvPr>
            <p:ph type="sldNum" sz="quarter" idx="12"/>
          </p:nvPr>
        </p:nvSpPr>
        <p:spPr/>
        <p:txBody>
          <a:bodyPr/>
          <a:lstStyle/>
          <a:p>
            <a:fld id="{EE03CC9D-6EAB-594E-A35A-5D5CDDFB64DD}" type="slidenum">
              <a:rPr lang="en-US" smtClean="0"/>
              <a:pPr/>
              <a:t>32</a:t>
            </a:fld>
            <a:endParaRPr lang="en-US"/>
          </a:p>
        </p:txBody>
      </p:sp>
    </p:spTree>
    <p:extLst>
      <p:ext uri="{BB962C8B-B14F-4D97-AF65-F5344CB8AC3E}">
        <p14:creationId xmlns:p14="http://schemas.microsoft.com/office/powerpoint/2010/main" val="33307168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Campei</a:t>
            </a:r>
            <a:r>
              <a:rPr lang="en-US" dirty="0"/>
              <a:t> </a:t>
            </a:r>
            <a:r>
              <a:rPr lang="en-US" dirty="0" err="1"/>
              <a:t>Flegrei</a:t>
            </a:r>
            <a:r>
              <a:rPr lang="en-US" dirty="0"/>
              <a:t> is Becoming Active Again</a:t>
            </a:r>
            <a:br>
              <a:rPr lang="en-US" dirty="0"/>
            </a:br>
            <a:r>
              <a:rPr lang="en-US" sz="2700" dirty="0">
                <a:solidFill>
                  <a:srgbClr val="0000FF"/>
                </a:solidFill>
              </a:rPr>
              <a:t>http://</a:t>
            </a:r>
            <a:r>
              <a:rPr lang="en-US" sz="2700" dirty="0" err="1">
                <a:solidFill>
                  <a:srgbClr val="0000FF"/>
                </a:solidFill>
              </a:rPr>
              <a:t>www.nature.com</a:t>
            </a:r>
            <a:r>
              <a:rPr lang="en-US" sz="2700" dirty="0">
                <a:solidFill>
                  <a:srgbClr val="0000FF"/>
                </a:solidFill>
              </a:rPr>
              <a:t>/articles/ncomms13712</a:t>
            </a:r>
          </a:p>
        </p:txBody>
      </p:sp>
      <p:pic>
        <p:nvPicPr>
          <p:cNvPr id="4" name="Content Placeholder 3" descr="Screen Shot 2017-02-14 at 7.54.49 PM.png"/>
          <p:cNvPicPr>
            <a:picLocks noGrp="1" noChangeAspect="1"/>
          </p:cNvPicPr>
          <p:nvPr>
            <p:ph idx="1"/>
          </p:nvPr>
        </p:nvPicPr>
        <p:blipFill>
          <a:blip r:embed="rId2">
            <a:extLst>
              <a:ext uri="{28A0092B-C50C-407E-A947-70E740481C1C}">
                <a14:useLocalDpi xmlns:a14="http://schemas.microsoft.com/office/drawing/2010/main" val="0"/>
              </a:ext>
            </a:extLst>
          </a:blip>
          <a:srcRect l="-10443" r="-10443"/>
          <a:stretch>
            <a:fillRect/>
          </a:stretch>
        </p:blipFill>
        <p:spPr/>
      </p:pic>
      <p:sp>
        <p:nvSpPr>
          <p:cNvPr id="3" name="Slide Number Placeholder 2"/>
          <p:cNvSpPr>
            <a:spLocks noGrp="1"/>
          </p:cNvSpPr>
          <p:nvPr>
            <p:ph type="sldNum" sz="quarter" idx="12"/>
          </p:nvPr>
        </p:nvSpPr>
        <p:spPr/>
        <p:txBody>
          <a:bodyPr/>
          <a:lstStyle/>
          <a:p>
            <a:fld id="{EE03CC9D-6EAB-594E-A35A-5D5CDDFB64DD}" type="slidenum">
              <a:rPr lang="en-US" smtClean="0"/>
              <a:pPr/>
              <a:t>33</a:t>
            </a:fld>
            <a:endParaRPr lang="en-US"/>
          </a:p>
        </p:txBody>
      </p:sp>
    </p:spTree>
    <p:extLst>
      <p:ext uri="{BB962C8B-B14F-4D97-AF65-F5344CB8AC3E}">
        <p14:creationId xmlns:p14="http://schemas.microsoft.com/office/powerpoint/2010/main" val="20479996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2-14 at 8.01.21 PM.png"/>
          <p:cNvPicPr>
            <a:picLocks noChangeAspect="1"/>
          </p:cNvPicPr>
          <p:nvPr/>
        </p:nvPicPr>
        <p:blipFill rotWithShape="1">
          <a:blip r:embed="rId2">
            <a:extLst>
              <a:ext uri="{28A0092B-C50C-407E-A947-70E740481C1C}">
                <a14:useLocalDpi xmlns:a14="http://schemas.microsoft.com/office/drawing/2010/main" val="0"/>
              </a:ext>
            </a:extLst>
          </a:blip>
          <a:srcRect r="22903"/>
          <a:stretch/>
        </p:blipFill>
        <p:spPr>
          <a:xfrm>
            <a:off x="146528" y="523378"/>
            <a:ext cx="8922167" cy="5886613"/>
          </a:xfrm>
          <a:prstGeom prst="rect">
            <a:avLst/>
          </a:prstGeom>
        </p:spPr>
      </p:pic>
      <p:sp>
        <p:nvSpPr>
          <p:cNvPr id="2" name="Slide Number Placeholder 1"/>
          <p:cNvSpPr>
            <a:spLocks noGrp="1"/>
          </p:cNvSpPr>
          <p:nvPr>
            <p:ph type="sldNum" sz="quarter" idx="12"/>
          </p:nvPr>
        </p:nvSpPr>
        <p:spPr/>
        <p:txBody>
          <a:bodyPr/>
          <a:lstStyle/>
          <a:p>
            <a:fld id="{EE03CC9D-6EAB-594E-A35A-5D5CDDFB64DD}" type="slidenum">
              <a:rPr lang="en-US" smtClean="0"/>
              <a:pPr/>
              <a:t>34</a:t>
            </a:fld>
            <a:endParaRPr lang="en-US"/>
          </a:p>
        </p:txBody>
      </p:sp>
    </p:spTree>
    <p:extLst>
      <p:ext uri="{BB962C8B-B14F-4D97-AF65-F5344CB8AC3E}">
        <p14:creationId xmlns:p14="http://schemas.microsoft.com/office/powerpoint/2010/main" val="9303477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err="1"/>
              <a:t>Campei</a:t>
            </a:r>
            <a:r>
              <a:rPr lang="en-US" dirty="0"/>
              <a:t> </a:t>
            </a:r>
            <a:r>
              <a:rPr lang="en-US" dirty="0" err="1"/>
              <a:t>Flegrei</a:t>
            </a:r>
            <a:br>
              <a:rPr lang="en-US" dirty="0"/>
            </a:br>
            <a:r>
              <a:rPr lang="en-US" sz="2700" dirty="0">
                <a:solidFill>
                  <a:srgbClr val="0000FF"/>
                </a:solidFill>
              </a:rPr>
              <a:t>https://</a:t>
            </a:r>
            <a:r>
              <a:rPr lang="en-US" sz="2700" dirty="0" err="1">
                <a:solidFill>
                  <a:srgbClr val="0000FF"/>
                </a:solidFill>
              </a:rPr>
              <a:t>en.wikipedia.org</a:t>
            </a:r>
            <a:r>
              <a:rPr lang="en-US" sz="2700" dirty="0">
                <a:solidFill>
                  <a:srgbClr val="0000FF"/>
                </a:solidFill>
              </a:rPr>
              <a:t>/wiki/</a:t>
            </a:r>
            <a:r>
              <a:rPr lang="en-US" sz="2700" dirty="0" err="1">
                <a:solidFill>
                  <a:srgbClr val="0000FF"/>
                </a:solidFill>
              </a:rPr>
              <a:t>Phlegraean_Fields</a:t>
            </a:r>
            <a:endParaRPr lang="en-US" sz="2700" dirty="0">
              <a:solidFill>
                <a:srgbClr val="0000FF"/>
              </a:solidFill>
            </a:endParaRPr>
          </a:p>
        </p:txBody>
      </p:sp>
      <p:pic>
        <p:nvPicPr>
          <p:cNvPr id="8" name="Content Placeholder 7" descr="Screen Shot 2017-02-15 at 8.23.56 AM.png"/>
          <p:cNvPicPr>
            <a:picLocks noGrp="1" noChangeAspect="1"/>
          </p:cNvPicPr>
          <p:nvPr>
            <p:ph sz="half" idx="1"/>
          </p:nvPr>
        </p:nvPicPr>
        <p:blipFill>
          <a:blip r:embed="rId2">
            <a:extLst>
              <a:ext uri="{28A0092B-C50C-407E-A947-70E740481C1C}">
                <a14:useLocalDpi xmlns:a14="http://schemas.microsoft.com/office/drawing/2010/main" val="0"/>
              </a:ext>
            </a:extLst>
          </a:blip>
          <a:srcRect l="-24688" r="-24688"/>
          <a:stretch>
            <a:fillRect/>
          </a:stretch>
        </p:blipFill>
        <p:spPr/>
      </p:pic>
      <p:pic>
        <p:nvPicPr>
          <p:cNvPr id="7" name="Content Placeholder 6" descr="Phlegraean_Fields_Relief_Map,_SRTM-1.jpeg"/>
          <p:cNvPicPr>
            <a:picLocks noGrp="1" noChangeAspect="1"/>
          </p:cNvPicPr>
          <p:nvPr>
            <p:ph sz="half" idx="2"/>
          </p:nvPr>
        </p:nvPicPr>
        <p:blipFill>
          <a:blip r:embed="rId3">
            <a:extLst>
              <a:ext uri="{28A0092B-C50C-407E-A947-70E740481C1C}">
                <a14:useLocalDpi xmlns:a14="http://schemas.microsoft.com/office/drawing/2010/main" val="0"/>
              </a:ext>
            </a:extLst>
          </a:blip>
          <a:srcRect t="-24712" b="-24712"/>
          <a:stretch>
            <a:fillRect/>
          </a:stretch>
        </p:blipFill>
        <p:spPr/>
      </p:pic>
      <p:sp>
        <p:nvSpPr>
          <p:cNvPr id="2" name="Slide Number Placeholder 1"/>
          <p:cNvSpPr>
            <a:spLocks noGrp="1"/>
          </p:cNvSpPr>
          <p:nvPr>
            <p:ph type="sldNum" sz="quarter" idx="12"/>
          </p:nvPr>
        </p:nvSpPr>
        <p:spPr/>
        <p:txBody>
          <a:bodyPr/>
          <a:lstStyle/>
          <a:p>
            <a:fld id="{EE03CC9D-6EAB-594E-A35A-5D5CDDFB64DD}" type="slidenum">
              <a:rPr lang="en-US" smtClean="0"/>
              <a:pPr/>
              <a:t>35</a:t>
            </a:fld>
            <a:endParaRPr lang="en-US"/>
          </a:p>
        </p:txBody>
      </p:sp>
    </p:spTree>
    <p:extLst>
      <p:ext uri="{BB962C8B-B14F-4D97-AF65-F5344CB8AC3E}">
        <p14:creationId xmlns:p14="http://schemas.microsoft.com/office/powerpoint/2010/main" val="33119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Geologic Map of </a:t>
            </a:r>
            <a:r>
              <a:rPr lang="en-US" dirty="0" err="1"/>
              <a:t>Campei</a:t>
            </a:r>
            <a:r>
              <a:rPr lang="en-US" dirty="0"/>
              <a:t> </a:t>
            </a:r>
            <a:r>
              <a:rPr lang="en-US" dirty="0" err="1"/>
              <a:t>Flegrei</a:t>
            </a:r>
            <a:br>
              <a:rPr lang="en-US" dirty="0"/>
            </a:br>
            <a:r>
              <a:rPr lang="en-US" sz="1300" dirty="0">
                <a:solidFill>
                  <a:srgbClr val="0000FF"/>
                </a:solidFill>
              </a:rPr>
              <a:t>http://</a:t>
            </a:r>
            <a:r>
              <a:rPr lang="en-US" sz="1300" dirty="0" err="1">
                <a:solidFill>
                  <a:srgbClr val="0000FF"/>
                </a:solidFill>
              </a:rPr>
              <a:t>www.meteoweb.eu</a:t>
            </a:r>
            <a:r>
              <a:rPr lang="en-US" sz="1300" dirty="0">
                <a:solidFill>
                  <a:srgbClr val="0000FF"/>
                </a:solidFill>
              </a:rPr>
              <a:t>/</a:t>
            </a:r>
            <a:r>
              <a:rPr lang="en-US" sz="1300" dirty="0" err="1">
                <a:solidFill>
                  <a:srgbClr val="0000FF"/>
                </a:solidFill>
              </a:rPr>
              <a:t>foto</a:t>
            </a:r>
            <a:r>
              <a:rPr lang="en-US" sz="1300" dirty="0">
                <a:solidFill>
                  <a:srgbClr val="0000FF"/>
                </a:solidFill>
              </a:rPr>
              <a:t>/terremoto-e-vulcani-adesso-occhi-puntati-sui-campi-flegrei-la-direttrice-dellosservatorio-vesuviano-in-atto-anomalie-che-sono-campanello-dallarme-allerta-gialla/id/778171/</a:t>
            </a:r>
          </a:p>
        </p:txBody>
      </p:sp>
      <p:pic>
        <p:nvPicPr>
          <p:cNvPr id="4" name="Picture 3" descr="Campi-Flegrei-0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0946" y="1726754"/>
            <a:ext cx="5702036" cy="4633565"/>
          </a:xfrm>
          <a:prstGeom prst="rect">
            <a:avLst/>
          </a:prstGeom>
        </p:spPr>
      </p:pic>
      <p:sp>
        <p:nvSpPr>
          <p:cNvPr id="3" name="Slide Number Placeholder 2"/>
          <p:cNvSpPr>
            <a:spLocks noGrp="1"/>
          </p:cNvSpPr>
          <p:nvPr>
            <p:ph type="sldNum" sz="quarter" idx="12"/>
          </p:nvPr>
        </p:nvSpPr>
        <p:spPr/>
        <p:txBody>
          <a:bodyPr/>
          <a:lstStyle/>
          <a:p>
            <a:fld id="{EE03CC9D-6EAB-594E-A35A-5D5CDDFB64DD}" type="slidenum">
              <a:rPr lang="en-US" smtClean="0"/>
              <a:pPr/>
              <a:t>36</a:t>
            </a:fld>
            <a:endParaRPr lang="en-US"/>
          </a:p>
        </p:txBody>
      </p:sp>
    </p:spTree>
    <p:extLst>
      <p:ext uri="{BB962C8B-B14F-4D97-AF65-F5344CB8AC3E}">
        <p14:creationId xmlns:p14="http://schemas.microsoft.com/office/powerpoint/2010/main" val="5315347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467" y="1835"/>
            <a:ext cx="5392166" cy="1143000"/>
          </a:xfrm>
        </p:spPr>
        <p:txBody>
          <a:bodyPr>
            <a:normAutofit/>
          </a:bodyPr>
          <a:lstStyle/>
          <a:p>
            <a:r>
              <a:rPr lang="en-US" sz="3100" dirty="0"/>
              <a:t>Mt Pele, Martinique, 1902</a:t>
            </a:r>
            <a:br>
              <a:rPr lang="en-US" sz="3100"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/wiki/Mount_Pel%C3%A9e</a:t>
            </a:r>
          </a:p>
        </p:txBody>
      </p:sp>
      <p:sp>
        <p:nvSpPr>
          <p:cNvPr id="3" name="Content Placeholder 2"/>
          <p:cNvSpPr>
            <a:spLocks noGrp="1"/>
          </p:cNvSpPr>
          <p:nvPr>
            <p:ph sz="half" idx="1"/>
          </p:nvPr>
        </p:nvSpPr>
        <p:spPr>
          <a:xfrm>
            <a:off x="278466" y="1054594"/>
            <a:ext cx="5392167" cy="5389480"/>
          </a:xfrm>
        </p:spPr>
        <p:txBody>
          <a:bodyPr>
            <a:noAutofit/>
          </a:bodyPr>
          <a:lstStyle/>
          <a:p>
            <a:r>
              <a:rPr lang="en-US" sz="1400" dirty="0"/>
              <a:t>“Mount </a:t>
            </a:r>
            <a:r>
              <a:rPr lang="en-US" sz="1400" dirty="0" err="1"/>
              <a:t>Pelée</a:t>
            </a:r>
            <a:r>
              <a:rPr lang="en-US" sz="1400" dirty="0"/>
              <a:t> (/</a:t>
            </a:r>
            <a:r>
              <a:rPr lang="en-US" sz="1400" dirty="0" err="1"/>
              <a:t>pəˈleɪ</a:t>
            </a:r>
            <a:r>
              <a:rPr lang="en-US" sz="1400" dirty="0"/>
              <a:t>/; French: Montagne </a:t>
            </a:r>
            <a:r>
              <a:rPr lang="en-US" sz="1400" dirty="0" err="1"/>
              <a:t>Pelée</a:t>
            </a:r>
            <a:r>
              <a:rPr lang="en-US" sz="1400" dirty="0"/>
              <a:t> "Bald Mountain") is an active volcano at the northern end of the island and French overseas department of Martinique in the Lesser Antilles island arc of the Caribbean. </a:t>
            </a:r>
          </a:p>
          <a:p>
            <a:r>
              <a:rPr lang="en-US" sz="1400" dirty="0"/>
              <a:t>The </a:t>
            </a:r>
            <a:r>
              <a:rPr lang="en-US" sz="1400" dirty="0" err="1"/>
              <a:t>stratovolcano</a:t>
            </a:r>
            <a:r>
              <a:rPr lang="en-US" sz="1400" dirty="0"/>
              <a:t> is famous for its eruption in 1902 and the destruction that resulted, dubbed the worst volcanic disaster of the 20th century.</a:t>
            </a:r>
          </a:p>
          <a:p>
            <a:r>
              <a:rPr lang="en-US" sz="1400" dirty="0"/>
              <a:t>The eruption killed about 30,000 people. </a:t>
            </a:r>
          </a:p>
          <a:p>
            <a:r>
              <a:rPr lang="en-US" sz="1400" dirty="0"/>
              <a:t>Most deaths were caused by pyroclastic flows and occurred in the city of </a:t>
            </a:r>
            <a:r>
              <a:rPr lang="en-US" sz="1400" dirty="0">
                <a:solidFill>
                  <a:schemeClr val="tx1"/>
                </a:solidFill>
              </a:rPr>
              <a:t>Saint-Pierre</a:t>
            </a:r>
            <a:r>
              <a:rPr lang="en-US" sz="1400" dirty="0"/>
              <a:t>, which was, at that time, the largest city.</a:t>
            </a:r>
          </a:p>
          <a:p>
            <a:r>
              <a:rPr lang="en-US" sz="1400" dirty="0"/>
              <a:t>Pyroclastic flows completely destroyed St. Pierre within minutes of the eruption. </a:t>
            </a:r>
          </a:p>
          <a:p>
            <a:r>
              <a:rPr lang="en-US" sz="1400" dirty="0"/>
              <a:t>The eruption left only two survivors in the direct path of the flows (with a third reported): </a:t>
            </a:r>
          </a:p>
          <a:p>
            <a:pPr lvl="1"/>
            <a:r>
              <a:rPr lang="en-US" sz="1400" dirty="0">
                <a:solidFill>
                  <a:srgbClr val="800000"/>
                </a:solidFill>
              </a:rPr>
              <a:t>Louis-</a:t>
            </a:r>
            <a:r>
              <a:rPr lang="en-US" sz="1400" dirty="0" err="1">
                <a:solidFill>
                  <a:srgbClr val="800000"/>
                </a:solidFill>
              </a:rPr>
              <a:t>Auguste</a:t>
            </a:r>
            <a:r>
              <a:rPr lang="en-US" sz="1400" dirty="0">
                <a:solidFill>
                  <a:srgbClr val="800000"/>
                </a:solidFill>
              </a:rPr>
              <a:t> </a:t>
            </a:r>
            <a:r>
              <a:rPr lang="en-US" sz="1400" dirty="0" err="1">
                <a:solidFill>
                  <a:srgbClr val="800000"/>
                </a:solidFill>
              </a:rPr>
              <a:t>Cyparis</a:t>
            </a:r>
            <a:r>
              <a:rPr lang="en-US" sz="1400" dirty="0">
                <a:solidFill>
                  <a:srgbClr val="800000"/>
                </a:solidFill>
              </a:rPr>
              <a:t> survived because he was in a poorly ventilated, dungeon-like jail cell; Léon </a:t>
            </a:r>
            <a:r>
              <a:rPr lang="en-US" sz="1400" dirty="0" err="1">
                <a:solidFill>
                  <a:srgbClr val="800000"/>
                </a:solidFill>
              </a:rPr>
              <a:t>Compère-Léandre</a:t>
            </a:r>
            <a:r>
              <a:rPr lang="en-US" sz="1400" dirty="0">
                <a:solidFill>
                  <a:srgbClr val="800000"/>
                </a:solidFill>
              </a:rPr>
              <a:t>, living on the edge of the city, escaped with severe burns.</a:t>
            </a:r>
          </a:p>
          <a:p>
            <a:pPr lvl="1"/>
            <a:r>
              <a:rPr lang="en-US" sz="1400" dirty="0" err="1">
                <a:solidFill>
                  <a:srgbClr val="800000"/>
                </a:solidFill>
              </a:rPr>
              <a:t>Havivra</a:t>
            </a:r>
            <a:r>
              <a:rPr lang="en-US" sz="1400" dirty="0">
                <a:solidFill>
                  <a:srgbClr val="800000"/>
                </a:solidFill>
              </a:rPr>
              <a:t> Da </a:t>
            </a:r>
            <a:r>
              <a:rPr lang="en-US" sz="1400" dirty="0" err="1">
                <a:solidFill>
                  <a:srgbClr val="800000"/>
                </a:solidFill>
              </a:rPr>
              <a:t>Ifrile</a:t>
            </a:r>
            <a:r>
              <a:rPr lang="en-US" sz="1400" dirty="0">
                <a:solidFill>
                  <a:srgbClr val="800000"/>
                </a:solidFill>
              </a:rPr>
              <a:t>, a young girl, reportedly escaped with injuries during the eruption by taking a small boat to a cave down shore, and was later found adrift two miles (3 km) from the island, unconscious.”</a:t>
            </a:r>
          </a:p>
          <a:p>
            <a:pPr marL="457200" lvl="1" indent="0">
              <a:buNone/>
            </a:pPr>
            <a:r>
              <a:rPr lang="en-US" sz="1400" dirty="0"/>
              <a:t>.</a:t>
            </a:r>
          </a:p>
          <a:p>
            <a:endParaRPr lang="en-US" sz="1400" dirty="0"/>
          </a:p>
        </p:txBody>
      </p:sp>
      <p:pic>
        <p:nvPicPr>
          <p:cNvPr id="5" name="Content Placeholder 4" descr="Screen Shot 2013-12-05 at 2.12.47 PM.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354" r="-896"/>
          <a:stretch/>
        </p:blipFill>
        <p:spPr>
          <a:xfrm>
            <a:off x="5670633" y="131698"/>
            <a:ext cx="3413921" cy="6622815"/>
          </a:xfrm>
        </p:spPr>
      </p:pic>
      <p:sp>
        <p:nvSpPr>
          <p:cNvPr id="4" name="Slide Number Placeholder 3"/>
          <p:cNvSpPr>
            <a:spLocks noGrp="1"/>
          </p:cNvSpPr>
          <p:nvPr>
            <p:ph type="sldNum" sz="quarter" idx="12"/>
          </p:nvPr>
        </p:nvSpPr>
        <p:spPr/>
        <p:txBody>
          <a:bodyPr/>
          <a:lstStyle/>
          <a:p>
            <a:fld id="{EE03CC9D-6EAB-594E-A35A-5D5CDDFB64DD}" type="slidenum">
              <a:rPr lang="en-US" smtClean="0"/>
              <a:pPr/>
              <a:t>37</a:t>
            </a:fld>
            <a:endParaRPr lang="en-US"/>
          </a:p>
        </p:txBody>
      </p:sp>
    </p:spTree>
    <p:extLst>
      <p:ext uri="{BB962C8B-B14F-4D97-AF65-F5344CB8AC3E}">
        <p14:creationId xmlns:p14="http://schemas.microsoft.com/office/powerpoint/2010/main" val="12653970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Mt Pele, Martinique, May 8, 1902</a:t>
            </a:r>
            <a:br>
              <a:rPr lang="en-US" sz="6000"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/wiki/Mount_Pel%C3%A9e</a:t>
            </a:r>
            <a:endParaRPr lang="en-US" sz="1800" dirty="0"/>
          </a:p>
        </p:txBody>
      </p:sp>
      <p:pic>
        <p:nvPicPr>
          <p:cNvPr id="6" name="Content Placeholder 5" descr="Pelee_1902_1.jpg"/>
          <p:cNvPicPr>
            <a:picLocks noGrp="1" noChangeAspect="1"/>
          </p:cNvPicPr>
          <p:nvPr>
            <p:ph sz="half" idx="1"/>
          </p:nvPr>
        </p:nvPicPr>
        <p:blipFill>
          <a:blip r:embed="rId2">
            <a:extLst>
              <a:ext uri="{28A0092B-C50C-407E-A947-70E740481C1C}">
                <a14:useLocalDpi xmlns:a14="http://schemas.microsoft.com/office/drawing/2010/main" val="0"/>
              </a:ext>
            </a:extLst>
          </a:blip>
          <a:srcRect l="18913" r="18913"/>
          <a:stretch>
            <a:fillRect/>
          </a:stretch>
        </p:blipFill>
        <p:spPr/>
      </p:pic>
      <p:pic>
        <p:nvPicPr>
          <p:cNvPr id="5" name="Content Placeholder 4" descr="Pelee_1902_3.jpg"/>
          <p:cNvPicPr>
            <a:picLocks noGrp="1" noChangeAspect="1"/>
          </p:cNvPicPr>
          <p:nvPr>
            <p:ph sz="half" idx="2"/>
          </p:nvPr>
        </p:nvPicPr>
        <p:blipFill>
          <a:blip r:embed="rId3">
            <a:extLst>
              <a:ext uri="{28A0092B-C50C-407E-A947-70E740481C1C}">
                <a14:useLocalDpi xmlns:a14="http://schemas.microsoft.com/office/drawing/2010/main" val="0"/>
              </a:ext>
            </a:extLst>
          </a:blip>
          <a:srcRect l="-2375" r="-2375"/>
          <a:stretch>
            <a:fillRect/>
          </a:stretch>
        </p:blipFill>
        <p:spPr/>
      </p:pic>
      <p:sp>
        <p:nvSpPr>
          <p:cNvPr id="7" name="TextBox 6"/>
          <p:cNvSpPr txBox="1"/>
          <p:nvPr/>
        </p:nvSpPr>
        <p:spPr>
          <a:xfrm>
            <a:off x="4788370" y="6284153"/>
            <a:ext cx="3810000" cy="369332"/>
          </a:xfrm>
          <a:prstGeom prst="rect">
            <a:avLst/>
          </a:prstGeom>
          <a:noFill/>
        </p:spPr>
        <p:txBody>
          <a:bodyPr wrap="square" rtlCol="0">
            <a:spAutoFit/>
          </a:bodyPr>
          <a:lstStyle/>
          <a:p>
            <a:pPr algn="ctr"/>
            <a:r>
              <a:rPr lang="en-US" dirty="0">
                <a:solidFill>
                  <a:srgbClr val="800000"/>
                </a:solidFill>
                <a:latin typeface="Helvetica Neue Light"/>
                <a:cs typeface="Helvetica Neue Light"/>
              </a:rPr>
              <a:t>Remains of St. Pierre</a:t>
            </a:r>
          </a:p>
        </p:txBody>
      </p:sp>
      <p:sp>
        <p:nvSpPr>
          <p:cNvPr id="3" name="Slide Number Placeholder 2"/>
          <p:cNvSpPr>
            <a:spLocks noGrp="1"/>
          </p:cNvSpPr>
          <p:nvPr>
            <p:ph type="sldNum" sz="quarter" idx="12"/>
          </p:nvPr>
        </p:nvSpPr>
        <p:spPr/>
        <p:txBody>
          <a:bodyPr/>
          <a:lstStyle/>
          <a:p>
            <a:fld id="{EE03CC9D-6EAB-594E-A35A-5D5CDDFB64DD}" type="slidenum">
              <a:rPr lang="en-US" smtClean="0"/>
              <a:pPr/>
              <a:t>38</a:t>
            </a:fld>
            <a:endParaRPr lang="en-US"/>
          </a:p>
        </p:txBody>
      </p:sp>
    </p:spTree>
    <p:extLst>
      <p:ext uri="{BB962C8B-B14F-4D97-AF65-F5344CB8AC3E}">
        <p14:creationId xmlns:p14="http://schemas.microsoft.com/office/powerpoint/2010/main" val="24924671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Mt St Helens, Washington, May 18, 1980</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Mount_St._Helens</a:t>
            </a:r>
            <a:endParaRPr lang="en-US" sz="1800" dirty="0">
              <a:solidFill>
                <a:srgbClr val="800000"/>
              </a:solidFill>
            </a:endParaRPr>
          </a:p>
        </p:txBody>
      </p:sp>
      <p:pic>
        <p:nvPicPr>
          <p:cNvPr id="6" name="Content Placeholder 5" descr="800px-Mount_St_Helens_Summit_Pano_II.jpg"/>
          <p:cNvPicPr>
            <a:picLocks noGrp="1" noChangeAspect="1"/>
          </p:cNvPicPr>
          <p:nvPr>
            <p:ph idx="1"/>
          </p:nvPr>
        </p:nvPicPr>
        <p:blipFill rotWithShape="1">
          <a:blip r:embed="rId2">
            <a:extLst>
              <a:ext uri="{28A0092B-C50C-407E-A947-70E740481C1C}">
                <a14:useLocalDpi xmlns:a14="http://schemas.microsoft.com/office/drawing/2010/main" val="0"/>
              </a:ext>
            </a:extLst>
          </a:blip>
          <a:srcRect t="-600" b="-3399"/>
          <a:stretch/>
        </p:blipFill>
        <p:spPr>
          <a:xfrm>
            <a:off x="457200" y="1683926"/>
            <a:ext cx="8229600" cy="1636889"/>
          </a:xfrm>
        </p:spPr>
      </p:pic>
      <p:pic>
        <p:nvPicPr>
          <p:cNvPr id="7" name="Picture 6" descr="800px-Sthelen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3628907"/>
            <a:ext cx="3801217" cy="2570573"/>
          </a:xfrm>
          <a:prstGeom prst="rect">
            <a:avLst/>
          </a:prstGeom>
        </p:spPr>
      </p:pic>
      <p:pic>
        <p:nvPicPr>
          <p:cNvPr id="8" name="Picture 7" descr="800px-MSH82_st_helens_plume_from_harrys_ridge_05-19-8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9225" y="3628908"/>
            <a:ext cx="3801216" cy="2570572"/>
          </a:xfrm>
          <a:prstGeom prst="rect">
            <a:avLst/>
          </a:prstGeom>
        </p:spPr>
      </p:pic>
      <p:sp>
        <p:nvSpPr>
          <p:cNvPr id="3" name="Slide Number Placeholder 2"/>
          <p:cNvSpPr>
            <a:spLocks noGrp="1"/>
          </p:cNvSpPr>
          <p:nvPr>
            <p:ph type="sldNum" sz="quarter" idx="12"/>
          </p:nvPr>
        </p:nvSpPr>
        <p:spPr/>
        <p:txBody>
          <a:bodyPr/>
          <a:lstStyle/>
          <a:p>
            <a:fld id="{EE03CC9D-6EAB-594E-A35A-5D5CDDFB64DD}" type="slidenum">
              <a:rPr lang="en-US" smtClean="0"/>
              <a:pPr/>
              <a:t>39</a:t>
            </a:fld>
            <a:endParaRPr lang="en-US"/>
          </a:p>
        </p:txBody>
      </p:sp>
    </p:spTree>
    <p:extLst>
      <p:ext uri="{BB962C8B-B14F-4D97-AF65-F5344CB8AC3E}">
        <p14:creationId xmlns:p14="http://schemas.microsoft.com/office/powerpoint/2010/main" val="396432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251F35-57E3-6B4D-98B5-28285AC880C4}"/>
              </a:ext>
            </a:extLst>
          </p:cNvPr>
          <p:cNvPicPr>
            <a:picLocks noChangeAspect="1"/>
          </p:cNvPicPr>
          <p:nvPr/>
        </p:nvPicPr>
        <p:blipFill>
          <a:blip r:embed="rId2"/>
          <a:stretch>
            <a:fillRect/>
          </a:stretch>
        </p:blipFill>
        <p:spPr>
          <a:xfrm>
            <a:off x="746499" y="0"/>
            <a:ext cx="7651002" cy="6858000"/>
          </a:xfrm>
          <a:prstGeom prst="rect">
            <a:avLst/>
          </a:prstGeom>
        </p:spPr>
      </p:pic>
      <p:sp>
        <p:nvSpPr>
          <p:cNvPr id="5" name="Slide Number Placeholder 4"/>
          <p:cNvSpPr>
            <a:spLocks noGrp="1"/>
          </p:cNvSpPr>
          <p:nvPr>
            <p:ph type="sldNum" sz="quarter" idx="12"/>
          </p:nvPr>
        </p:nvSpPr>
        <p:spPr/>
        <p:txBody>
          <a:bodyPr/>
          <a:lstStyle/>
          <a:p>
            <a:fld id="{EE03CC9D-6EAB-594E-A35A-5D5CDDFB64DD}" type="slidenum">
              <a:rPr lang="en-US" smtClean="0"/>
              <a:pPr/>
              <a:t>4</a:t>
            </a:fld>
            <a:endParaRPr lang="en-US"/>
          </a:p>
        </p:txBody>
      </p:sp>
      <p:sp>
        <p:nvSpPr>
          <p:cNvPr id="7" name="TextBox 6"/>
          <p:cNvSpPr txBox="1"/>
          <p:nvPr/>
        </p:nvSpPr>
        <p:spPr>
          <a:xfrm>
            <a:off x="704222" y="721864"/>
            <a:ext cx="6885668" cy="369332"/>
          </a:xfrm>
          <a:prstGeom prst="rect">
            <a:avLst/>
          </a:prstGeom>
          <a:noFill/>
        </p:spPr>
        <p:txBody>
          <a:bodyPr wrap="none" rtlCol="0">
            <a:spAutoFit/>
          </a:bodyPr>
          <a:lstStyle/>
          <a:p>
            <a:r>
              <a:rPr lang="en-US" dirty="0"/>
              <a:t>https://</a:t>
            </a:r>
            <a:r>
              <a:rPr lang="en-US" dirty="0" err="1"/>
              <a:t>www.volcanodiscovery.com</a:t>
            </a:r>
            <a:r>
              <a:rPr lang="en-US" dirty="0"/>
              <a:t>/daily-map-of-active-</a:t>
            </a:r>
            <a:r>
              <a:rPr lang="en-US" dirty="0" err="1"/>
              <a:t>volcanoes.html</a:t>
            </a:r>
            <a:endParaRPr lang="en-US" dirty="0"/>
          </a:p>
        </p:txBody>
      </p:sp>
      <p:pic>
        <p:nvPicPr>
          <p:cNvPr id="4" name="Picture 3">
            <a:extLst>
              <a:ext uri="{FF2B5EF4-FFF2-40B4-BE49-F238E27FC236}">
                <a16:creationId xmlns:a16="http://schemas.microsoft.com/office/drawing/2014/main" id="{43C25BD2-8C3D-8D45-A7A3-D23BC5119DBE}"/>
              </a:ext>
            </a:extLst>
          </p:cNvPr>
          <p:cNvPicPr>
            <a:picLocks noChangeAspect="1"/>
          </p:cNvPicPr>
          <p:nvPr/>
        </p:nvPicPr>
        <p:blipFill>
          <a:blip r:embed="rId3"/>
          <a:stretch>
            <a:fillRect/>
          </a:stretch>
        </p:blipFill>
        <p:spPr>
          <a:xfrm>
            <a:off x="379143" y="1276569"/>
            <a:ext cx="8497229" cy="5561447"/>
          </a:xfrm>
          <a:prstGeom prst="rect">
            <a:avLst/>
          </a:prstGeom>
        </p:spPr>
      </p:pic>
    </p:spTree>
    <p:extLst>
      <p:ext uri="{BB962C8B-B14F-4D97-AF65-F5344CB8AC3E}">
        <p14:creationId xmlns:p14="http://schemas.microsoft.com/office/powerpoint/2010/main" val="9409313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1254" y="274638"/>
            <a:ext cx="3898430" cy="1143000"/>
          </a:xfrm>
        </p:spPr>
        <p:txBody>
          <a:bodyPr>
            <a:normAutofit fontScale="90000"/>
          </a:bodyPr>
          <a:lstStyle/>
          <a:p>
            <a:r>
              <a:rPr lang="en-US" dirty="0"/>
              <a:t>St. Helens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Mount_St._Helens</a:t>
            </a:r>
            <a:endParaRPr lang="en-US" sz="1800" dirty="0">
              <a:solidFill>
                <a:srgbClr val="800000"/>
              </a:solidFill>
            </a:endParaRPr>
          </a:p>
        </p:txBody>
      </p:sp>
      <p:sp>
        <p:nvSpPr>
          <p:cNvPr id="3" name="Content Placeholder 2"/>
          <p:cNvSpPr>
            <a:spLocks noGrp="1"/>
          </p:cNvSpPr>
          <p:nvPr>
            <p:ph sz="half" idx="1"/>
          </p:nvPr>
        </p:nvSpPr>
        <p:spPr>
          <a:xfrm>
            <a:off x="244593" y="302034"/>
            <a:ext cx="4543777" cy="6396032"/>
          </a:xfrm>
        </p:spPr>
        <p:txBody>
          <a:bodyPr>
            <a:noAutofit/>
          </a:bodyPr>
          <a:lstStyle/>
          <a:p>
            <a:r>
              <a:rPr lang="en-US" sz="1600" dirty="0"/>
              <a:t>“Mount St. Helens is an active </a:t>
            </a:r>
            <a:r>
              <a:rPr lang="en-US" sz="1600" dirty="0" err="1"/>
              <a:t>stratovolcano</a:t>
            </a:r>
            <a:r>
              <a:rPr lang="en-US" sz="1600" dirty="0"/>
              <a:t> located NE of Vancouver, Washington, in the Pacific Northwest </a:t>
            </a:r>
          </a:p>
          <a:p>
            <a:r>
              <a:rPr lang="en-US" sz="1600" dirty="0"/>
              <a:t>It is 96 miles (154 km) south of Seattle, Washington, and 50 miles (80 km) northeast of Portland, Oregon.</a:t>
            </a:r>
          </a:p>
          <a:p>
            <a:r>
              <a:rPr lang="en-US" sz="1600" dirty="0"/>
              <a:t>Mount St. Helens takes its English name from the British diplomat </a:t>
            </a:r>
            <a:r>
              <a:rPr lang="en-US" sz="1600" dirty="0">
                <a:solidFill>
                  <a:schemeClr val="tx1"/>
                </a:solidFill>
              </a:rPr>
              <a:t>Lord St Helens</a:t>
            </a:r>
            <a:r>
              <a:rPr lang="en-US" sz="1600" dirty="0"/>
              <a:t>, a friend of explorer George Vancouver who made a survey of the area in the late 18th century.</a:t>
            </a:r>
          </a:p>
          <a:p>
            <a:r>
              <a:rPr lang="en-US" sz="1600" dirty="0"/>
              <a:t>The volcano is located in the Cascade Range and is part of the Cascade Volcanic Arc, a segment of the Pacific Ring of Fire that includes over 160 active volcanoes. </a:t>
            </a:r>
          </a:p>
          <a:p>
            <a:r>
              <a:rPr lang="en-US" sz="1600" dirty="0"/>
              <a:t>This volcano is well known for its ash explosions and pyroclastic flows.</a:t>
            </a:r>
          </a:p>
          <a:p>
            <a:r>
              <a:rPr lang="en-US" sz="1600" dirty="0">
                <a:solidFill>
                  <a:schemeClr val="tx1"/>
                </a:solidFill>
              </a:rPr>
              <a:t>Mount St. Helens is most notorious for its catastrophic eruption on May 18, 1980, at 8:32 a.m. PDT, the deadliest and most economically destructive volcanic event in the history of the United States. </a:t>
            </a:r>
          </a:p>
          <a:p>
            <a:r>
              <a:rPr lang="en-US" sz="1600" dirty="0"/>
              <a:t>Fifty-seven people were killed; 250 homes, 47 bridges, 15 miles (24 km) of railways, and 185 miles (298 km) of highway were destroyed. “</a:t>
            </a:r>
          </a:p>
          <a:p>
            <a:endParaRPr lang="en-US" sz="1600" dirty="0"/>
          </a:p>
          <a:p>
            <a:endParaRPr lang="en-US" sz="1600" dirty="0"/>
          </a:p>
        </p:txBody>
      </p:sp>
      <p:pic>
        <p:nvPicPr>
          <p:cNvPr id="5" name="Content Placeholder 4" descr="440px-Cascade_Range_related_plate_tectonics-en.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949" r="-2791"/>
          <a:stretch/>
        </p:blipFill>
        <p:spPr>
          <a:xfrm>
            <a:off x="5211694" y="1600200"/>
            <a:ext cx="3443112" cy="4525963"/>
          </a:xfrm>
        </p:spPr>
      </p:pic>
      <p:sp>
        <p:nvSpPr>
          <p:cNvPr id="4" name="Slide Number Placeholder 3"/>
          <p:cNvSpPr>
            <a:spLocks noGrp="1"/>
          </p:cNvSpPr>
          <p:nvPr>
            <p:ph type="sldNum" sz="quarter" idx="12"/>
          </p:nvPr>
        </p:nvSpPr>
        <p:spPr/>
        <p:txBody>
          <a:bodyPr/>
          <a:lstStyle/>
          <a:p>
            <a:fld id="{EE03CC9D-6EAB-594E-A35A-5D5CDDFB64DD}" type="slidenum">
              <a:rPr lang="en-US" smtClean="0"/>
              <a:pPr/>
              <a:t>40</a:t>
            </a:fld>
            <a:endParaRPr lang="en-US"/>
          </a:p>
        </p:txBody>
      </p:sp>
    </p:spTree>
    <p:extLst>
      <p:ext uri="{BB962C8B-B14F-4D97-AF65-F5344CB8AC3E}">
        <p14:creationId xmlns:p14="http://schemas.microsoft.com/office/powerpoint/2010/main" val="3869274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 Helens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Mount_St._Helens</a:t>
            </a:r>
            <a:endParaRPr lang="en-US" dirty="0"/>
          </a:p>
        </p:txBody>
      </p:sp>
      <p:sp>
        <p:nvSpPr>
          <p:cNvPr id="3" name="Content Placeholder 2"/>
          <p:cNvSpPr>
            <a:spLocks noGrp="1"/>
          </p:cNvSpPr>
          <p:nvPr>
            <p:ph idx="1"/>
          </p:nvPr>
        </p:nvSpPr>
        <p:spPr/>
        <p:txBody>
          <a:bodyPr>
            <a:normAutofit/>
          </a:bodyPr>
          <a:lstStyle/>
          <a:p>
            <a:r>
              <a:rPr lang="en-US" sz="1600" dirty="0"/>
              <a:t>“Mount St. Helens is geologically young compared with the other major Cascade volcanoes. </a:t>
            </a:r>
          </a:p>
          <a:p>
            <a:r>
              <a:rPr lang="en-US" sz="1600" dirty="0"/>
              <a:t>It formed only within the past 40,000 years, and the pre-1980 summit cone began rising about 2,200 years ago.</a:t>
            </a:r>
          </a:p>
          <a:p>
            <a:r>
              <a:rPr lang="en-US" sz="1600" dirty="0"/>
              <a:t>The volcano is considered the most active in the Cascades within the Holocene epoch (the last 10,000 or so years).</a:t>
            </a:r>
          </a:p>
          <a:p>
            <a:r>
              <a:rPr lang="en-US" sz="1600" dirty="0"/>
              <a:t>Prior to the 1980 eruption, Mount St. Helens was the fifth-highest peak in Washington. </a:t>
            </a:r>
          </a:p>
          <a:p>
            <a:r>
              <a:rPr lang="en-US" sz="1600" dirty="0"/>
              <a:t>It stood out prominently from surrounding hills because of the symmetry and extensive snow and ice cover of the pre-1980 summit cone, earning it the nickname "Fuji-san of America”.</a:t>
            </a:r>
          </a:p>
          <a:p>
            <a:r>
              <a:rPr lang="en-US" sz="1600" dirty="0"/>
              <a:t>The peak rose more than 5,000 feet (1,500 m) above its base, where the lower flanks merge with adjacent ridges. </a:t>
            </a:r>
          </a:p>
          <a:p>
            <a:r>
              <a:rPr lang="en-US" sz="1600" dirty="0"/>
              <a:t>The mountain is 6 miles (9.7 km) across at its base, which is at an altitude of 4,400 feet (1,300 m) on the northeastern side and 4,000 feet (1,200 m) elsewhere. </a:t>
            </a:r>
          </a:p>
          <a:p>
            <a:r>
              <a:rPr lang="en-US" sz="1600" dirty="0"/>
              <a:t>At the pre-eruption tree line, the width of the cone was 4 miles (6.4 km).”</a:t>
            </a:r>
          </a:p>
          <a:p>
            <a:endParaRPr lang="en-US" sz="1600" dirty="0"/>
          </a:p>
        </p:txBody>
      </p:sp>
      <p:sp>
        <p:nvSpPr>
          <p:cNvPr id="4" name="Slide Number Placeholder 3"/>
          <p:cNvSpPr>
            <a:spLocks noGrp="1"/>
          </p:cNvSpPr>
          <p:nvPr>
            <p:ph type="sldNum" sz="quarter" idx="12"/>
          </p:nvPr>
        </p:nvSpPr>
        <p:spPr/>
        <p:txBody>
          <a:bodyPr/>
          <a:lstStyle/>
          <a:p>
            <a:fld id="{EE03CC9D-6EAB-594E-A35A-5D5CDDFB64DD}" type="slidenum">
              <a:rPr lang="en-US" smtClean="0"/>
              <a:pPr/>
              <a:t>41</a:t>
            </a:fld>
            <a:endParaRPr lang="en-US"/>
          </a:p>
        </p:txBody>
      </p:sp>
    </p:spTree>
    <p:extLst>
      <p:ext uri="{BB962C8B-B14F-4D97-AF65-F5344CB8AC3E}">
        <p14:creationId xmlns:p14="http://schemas.microsoft.com/office/powerpoint/2010/main" val="37971679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Eruption, May 18, 1980</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Mount_St._Helens</a:t>
            </a:r>
            <a:endParaRPr lang="en-US" sz="1800" dirty="0">
              <a:solidFill>
                <a:srgbClr val="800000"/>
              </a:solidFill>
            </a:endParaRPr>
          </a:p>
        </p:txBody>
      </p:sp>
      <p:sp>
        <p:nvSpPr>
          <p:cNvPr id="6" name="Content Placeholder 5"/>
          <p:cNvSpPr>
            <a:spLocks noGrp="1"/>
          </p:cNvSpPr>
          <p:nvPr>
            <p:ph idx="1"/>
          </p:nvPr>
        </p:nvSpPr>
        <p:spPr/>
        <p:txBody>
          <a:bodyPr>
            <a:normAutofit/>
          </a:bodyPr>
          <a:lstStyle/>
          <a:p>
            <a:r>
              <a:rPr lang="en-US" sz="1800" dirty="0"/>
              <a:t>“On March 20, 1980, Mount St. Helens experienced a magnitude 4.2 earthquake</a:t>
            </a:r>
          </a:p>
          <a:p>
            <a:r>
              <a:rPr lang="en-US" sz="1800" dirty="0"/>
              <a:t>On March 27, steam venting started. </a:t>
            </a:r>
          </a:p>
          <a:p>
            <a:r>
              <a:rPr lang="en-US" sz="1800" dirty="0"/>
              <a:t>By the end of April, the north side of the mountain had started to bulge.</a:t>
            </a:r>
          </a:p>
          <a:p>
            <a:r>
              <a:rPr lang="en-US" sz="1800" dirty="0">
                <a:solidFill>
                  <a:schemeClr val="tx1"/>
                </a:solidFill>
              </a:rPr>
              <a:t>On May 18, with little warning, a second earthquake, of magnitude 5.1, triggered a massive collapse of the north face of the mountain. </a:t>
            </a:r>
          </a:p>
          <a:p>
            <a:r>
              <a:rPr lang="en-US" sz="1800" dirty="0"/>
              <a:t>It was the largest known debris avalanche in recorded history. </a:t>
            </a:r>
          </a:p>
          <a:p>
            <a:r>
              <a:rPr lang="en-US" sz="1800" dirty="0"/>
              <a:t>The magma in St. Helens burst forth into a large-scale pyroclastic flow that flattened vegetation and buildings over 230 square miles (600 km</a:t>
            </a:r>
            <a:r>
              <a:rPr lang="en-US" sz="1800" baseline="30000" dirty="0"/>
              <a:t>2</a:t>
            </a:r>
            <a:r>
              <a:rPr lang="en-US" sz="1800" dirty="0"/>
              <a:t>). </a:t>
            </a:r>
          </a:p>
          <a:p>
            <a:r>
              <a:rPr lang="en-US" sz="1800" dirty="0"/>
              <a:t>More than 1.5 million metric tons of sulfur dioxide were released into the atmosphere. </a:t>
            </a:r>
          </a:p>
          <a:p>
            <a:r>
              <a:rPr lang="en-US" sz="1800" dirty="0"/>
              <a:t>On the </a:t>
            </a:r>
            <a:r>
              <a:rPr lang="en-US" sz="1800" dirty="0">
                <a:solidFill>
                  <a:schemeClr val="tx1"/>
                </a:solidFill>
              </a:rPr>
              <a:t>Volcanic </a:t>
            </a:r>
            <a:r>
              <a:rPr lang="en-US" sz="1800" dirty="0" err="1">
                <a:solidFill>
                  <a:schemeClr val="tx1"/>
                </a:solidFill>
              </a:rPr>
              <a:t>Explosivity</a:t>
            </a:r>
            <a:r>
              <a:rPr lang="en-US" sz="1800" dirty="0">
                <a:solidFill>
                  <a:schemeClr val="tx1"/>
                </a:solidFill>
              </a:rPr>
              <a:t> Index </a:t>
            </a:r>
            <a:r>
              <a:rPr lang="en-US" sz="1800" dirty="0"/>
              <a:t>(VEI) scale, </a:t>
            </a:r>
            <a:r>
              <a:rPr lang="en-US" sz="1800" dirty="0">
                <a:solidFill>
                  <a:schemeClr val="tx1"/>
                </a:solidFill>
              </a:rPr>
              <a:t>the eruption was rated a five </a:t>
            </a:r>
            <a:r>
              <a:rPr lang="en-US" sz="1800" dirty="0"/>
              <a:t>(a </a:t>
            </a:r>
            <a:r>
              <a:rPr lang="en-US" sz="1800" dirty="0" err="1"/>
              <a:t>Plinian</a:t>
            </a:r>
            <a:r>
              <a:rPr lang="en-US" sz="1800" dirty="0"/>
              <a:t> eruption).”</a:t>
            </a:r>
          </a:p>
        </p:txBody>
      </p:sp>
      <p:sp>
        <p:nvSpPr>
          <p:cNvPr id="2" name="Slide Number Placeholder 1"/>
          <p:cNvSpPr>
            <a:spLocks noGrp="1"/>
          </p:cNvSpPr>
          <p:nvPr>
            <p:ph type="sldNum" sz="quarter" idx="12"/>
          </p:nvPr>
        </p:nvSpPr>
        <p:spPr/>
        <p:txBody>
          <a:bodyPr/>
          <a:lstStyle/>
          <a:p>
            <a:fld id="{EE03CC9D-6EAB-594E-A35A-5D5CDDFB64DD}" type="slidenum">
              <a:rPr lang="en-US" smtClean="0"/>
              <a:pPr/>
              <a:t>42</a:t>
            </a:fld>
            <a:endParaRPr lang="en-US"/>
          </a:p>
        </p:txBody>
      </p:sp>
    </p:spTree>
    <p:extLst>
      <p:ext uri="{BB962C8B-B14F-4D97-AF65-F5344CB8AC3E}">
        <p14:creationId xmlns:p14="http://schemas.microsoft.com/office/powerpoint/2010/main" val="38883344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Eruption, May 18, 1980</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Mount_St._Helens</a:t>
            </a:r>
            <a:endParaRPr lang="en-US" dirty="0"/>
          </a:p>
        </p:txBody>
      </p:sp>
      <p:sp>
        <p:nvSpPr>
          <p:cNvPr id="3" name="Content Placeholder 2"/>
          <p:cNvSpPr>
            <a:spLocks noGrp="1"/>
          </p:cNvSpPr>
          <p:nvPr>
            <p:ph idx="1"/>
          </p:nvPr>
        </p:nvSpPr>
        <p:spPr/>
        <p:txBody>
          <a:bodyPr>
            <a:noAutofit/>
          </a:bodyPr>
          <a:lstStyle/>
          <a:p>
            <a:r>
              <a:rPr lang="en-US" sz="1600" dirty="0">
                <a:solidFill>
                  <a:schemeClr val="tx1"/>
                </a:solidFill>
              </a:rPr>
              <a:t>“Prior to the eruption, the north side of the mountain had bulged outward due to magmatic pressure by as much as 100 meters</a:t>
            </a:r>
          </a:p>
          <a:p>
            <a:r>
              <a:rPr lang="en-US" sz="1600" dirty="0"/>
              <a:t>A massive debris avalanche triggered by an earthquake with magnitude 5.1 caused an eruption that reduced the elevation of the mountain's summit from 9,677 </a:t>
            </a:r>
            <a:r>
              <a:rPr lang="en-US" sz="1600" dirty="0" err="1"/>
              <a:t>ft</a:t>
            </a:r>
            <a:r>
              <a:rPr lang="en-US" sz="1600" dirty="0"/>
              <a:t> (2,950 m) to 8,365 </a:t>
            </a:r>
            <a:r>
              <a:rPr lang="en-US" sz="1600" dirty="0" err="1"/>
              <a:t>ft</a:t>
            </a:r>
            <a:r>
              <a:rPr lang="en-US" sz="1600" dirty="0"/>
              <a:t> (2,550 m), replacing it with a 1 mile (1.6 km) wide horseshoe-shaped crater.</a:t>
            </a:r>
          </a:p>
          <a:p>
            <a:r>
              <a:rPr lang="en-US" sz="1600" dirty="0"/>
              <a:t>The debris avalanche was up to 0.7 cubic miles (2.9 km</a:t>
            </a:r>
            <a:r>
              <a:rPr lang="en-US" sz="1600" baseline="30000" dirty="0"/>
              <a:t>3</a:t>
            </a:r>
            <a:r>
              <a:rPr lang="en-US" sz="1600" dirty="0"/>
              <a:t>) in volume. </a:t>
            </a:r>
          </a:p>
          <a:p>
            <a:r>
              <a:rPr lang="en-US" sz="1600" dirty="0"/>
              <a:t>The Mount St. Helens National Volcanic Monument was created to preserve the volcano and allow for its aftermath to be scientifically studied.</a:t>
            </a:r>
          </a:p>
          <a:p>
            <a:r>
              <a:rPr lang="en-US" sz="1600" dirty="0"/>
              <a:t>As with most other volcanoes in the Cascade Range, Mount St. Helens is a large eruptive cone consisting of lava rock interlayered with ash, pumice, and other deposits. </a:t>
            </a:r>
          </a:p>
          <a:p>
            <a:r>
              <a:rPr lang="en-US" sz="1600" dirty="0"/>
              <a:t>The mountain includes layers of basalt and andesite through which several domes of </a:t>
            </a:r>
            <a:r>
              <a:rPr lang="en-US" sz="1600" dirty="0" err="1"/>
              <a:t>dacite</a:t>
            </a:r>
            <a:r>
              <a:rPr lang="en-US" sz="1600" dirty="0"/>
              <a:t> lava have erupted. </a:t>
            </a:r>
          </a:p>
          <a:p>
            <a:r>
              <a:rPr lang="en-US" sz="1600" dirty="0"/>
              <a:t>The largest of the </a:t>
            </a:r>
            <a:r>
              <a:rPr lang="en-US" sz="1600" dirty="0" err="1"/>
              <a:t>dacite</a:t>
            </a:r>
            <a:r>
              <a:rPr lang="en-US" sz="1600" dirty="0"/>
              <a:t> domes formed the previous summit, and off its northern flank sat the smaller Goat Rocks dome. </a:t>
            </a:r>
          </a:p>
          <a:p>
            <a:r>
              <a:rPr lang="en-US" sz="1600" dirty="0"/>
              <a:t>Both were destroyed in the 1980 eruption”</a:t>
            </a:r>
          </a:p>
          <a:p>
            <a:endParaRPr lang="en-US" sz="1600" dirty="0"/>
          </a:p>
        </p:txBody>
      </p:sp>
      <p:sp>
        <p:nvSpPr>
          <p:cNvPr id="4" name="Slide Number Placeholder 3"/>
          <p:cNvSpPr>
            <a:spLocks noGrp="1"/>
          </p:cNvSpPr>
          <p:nvPr>
            <p:ph type="sldNum" sz="quarter" idx="12"/>
          </p:nvPr>
        </p:nvSpPr>
        <p:spPr/>
        <p:txBody>
          <a:bodyPr/>
          <a:lstStyle/>
          <a:p>
            <a:fld id="{EE03CC9D-6EAB-594E-A35A-5D5CDDFB64DD}" type="slidenum">
              <a:rPr lang="en-US" smtClean="0"/>
              <a:pPr/>
              <a:t>43</a:t>
            </a:fld>
            <a:endParaRPr lang="en-US"/>
          </a:p>
        </p:txBody>
      </p:sp>
    </p:spTree>
    <p:extLst>
      <p:ext uri="{BB962C8B-B14F-4D97-AF65-F5344CB8AC3E}">
        <p14:creationId xmlns:p14="http://schemas.microsoft.com/office/powerpoint/2010/main" val="12106533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Eruption, May 18, 1980</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Mount_St._Helens</a:t>
            </a:r>
            <a:endParaRPr lang="en-US" dirty="0"/>
          </a:p>
        </p:txBody>
      </p:sp>
      <p:sp>
        <p:nvSpPr>
          <p:cNvPr id="3" name="Content Placeholder 2"/>
          <p:cNvSpPr>
            <a:spLocks noGrp="1"/>
          </p:cNvSpPr>
          <p:nvPr>
            <p:ph idx="1"/>
          </p:nvPr>
        </p:nvSpPr>
        <p:spPr>
          <a:xfrm>
            <a:off x="235185" y="1459095"/>
            <a:ext cx="8683037" cy="4525963"/>
          </a:xfrm>
        </p:spPr>
        <p:txBody>
          <a:bodyPr>
            <a:noAutofit/>
          </a:bodyPr>
          <a:lstStyle/>
          <a:p>
            <a:r>
              <a:rPr lang="en-US" sz="1600" dirty="0"/>
              <a:t>“The collapse of the northern flank of St. Helens mixed with ice, snow, and water to create lahars (volcanic mudflows). </a:t>
            </a:r>
          </a:p>
          <a:p>
            <a:r>
              <a:rPr lang="en-US" sz="1600" dirty="0"/>
              <a:t>The lahars flowed many miles down the Toutle and Cowlitz Rivers, destroying bridges and lumber camps. </a:t>
            </a:r>
          </a:p>
          <a:p>
            <a:r>
              <a:rPr lang="en-US" sz="1600" dirty="0"/>
              <a:t>A total of 3,900,000 cubic yards (3,000,000 m</a:t>
            </a:r>
            <a:r>
              <a:rPr lang="en-US" sz="1600" baseline="30000" dirty="0"/>
              <a:t>3</a:t>
            </a:r>
            <a:r>
              <a:rPr lang="en-US" sz="1600" dirty="0"/>
              <a:t>) of material was transported 17 miles (27 km) south into the Columbia River by the mudflows. </a:t>
            </a:r>
          </a:p>
          <a:p>
            <a:r>
              <a:rPr lang="en-US" sz="1600" dirty="0"/>
              <a:t>For more than nine hours, a vigorous plume of ash erupted, eventually reaching 12 to 16 miles (20 to 27 km) above sea level.</a:t>
            </a:r>
          </a:p>
          <a:p>
            <a:r>
              <a:rPr lang="en-US" sz="1600" dirty="0"/>
              <a:t>The plume moved eastward at an average speed of 60 miles per hour (100 km/h) with ash reaching Idaho by noon. </a:t>
            </a:r>
          </a:p>
          <a:p>
            <a:r>
              <a:rPr lang="en-US" sz="1600" dirty="0"/>
              <a:t>Ashes from the eruption were found collecting on top of cars and roofs next morning, as far as the city of Edmonton in Alberta, Canada.</a:t>
            </a:r>
          </a:p>
          <a:p>
            <a:r>
              <a:rPr lang="en-US" sz="1600" dirty="0">
                <a:solidFill>
                  <a:srgbClr val="000000"/>
                </a:solidFill>
              </a:rPr>
              <a:t>The St. Helens May 18 eruption released 24 megatons of thermal energy</a:t>
            </a:r>
            <a:r>
              <a:rPr lang="en-US" sz="1600" dirty="0"/>
              <a:t> and ejected more than 0.67 cubic miles (2.79 km</a:t>
            </a:r>
            <a:r>
              <a:rPr lang="en-US" sz="1600" baseline="30000" dirty="0"/>
              <a:t>3</a:t>
            </a:r>
            <a:r>
              <a:rPr lang="en-US" sz="1600" dirty="0"/>
              <a:t>) of material.</a:t>
            </a:r>
          </a:p>
          <a:p>
            <a:r>
              <a:rPr lang="en-US" sz="1600" dirty="0"/>
              <a:t>The eruption killed 57 people, nearly 7,000 big game animals (deer, elk, and bear), and an estimated 12 million fish from a hatchery.</a:t>
            </a:r>
          </a:p>
          <a:p>
            <a:r>
              <a:rPr lang="en-US" sz="1600" dirty="0"/>
              <a:t>The noted USGS volcanologist David Johnston was observing the mountain at the time of the explosion from his post about 5 miles north, and was killed in the explosion.  </a:t>
            </a:r>
          </a:p>
          <a:p>
            <a:r>
              <a:rPr lang="en-US" sz="1600" dirty="0"/>
              <a:t>His last words heard on the radio were ‘Vancouver, this is it!’ “</a:t>
            </a:r>
          </a:p>
          <a:p>
            <a:pPr marL="0" indent="0">
              <a:buNone/>
            </a:pPr>
            <a:endParaRPr lang="en-US" sz="1600" dirty="0"/>
          </a:p>
          <a:p>
            <a:endParaRPr lang="en-US" sz="1600" dirty="0"/>
          </a:p>
        </p:txBody>
      </p:sp>
      <p:sp>
        <p:nvSpPr>
          <p:cNvPr id="4" name="Slide Number Placeholder 3"/>
          <p:cNvSpPr>
            <a:spLocks noGrp="1"/>
          </p:cNvSpPr>
          <p:nvPr>
            <p:ph type="sldNum" sz="quarter" idx="12"/>
          </p:nvPr>
        </p:nvSpPr>
        <p:spPr/>
        <p:txBody>
          <a:bodyPr/>
          <a:lstStyle/>
          <a:p>
            <a:fld id="{EE03CC9D-6EAB-594E-A35A-5D5CDDFB64DD}" type="slidenum">
              <a:rPr lang="en-US" smtClean="0"/>
              <a:pPr/>
              <a:t>44</a:t>
            </a:fld>
            <a:endParaRPr lang="en-US"/>
          </a:p>
        </p:txBody>
      </p:sp>
    </p:spTree>
    <p:extLst>
      <p:ext uri="{BB962C8B-B14F-4D97-AF65-F5344CB8AC3E}">
        <p14:creationId xmlns:p14="http://schemas.microsoft.com/office/powerpoint/2010/main" val="34180046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St Helens: Mechanism and Explosion</a:t>
            </a:r>
            <a:br>
              <a:rPr lang="en-US" dirty="0"/>
            </a:br>
            <a:r>
              <a:rPr lang="en-US" sz="1800" dirty="0">
                <a:solidFill>
                  <a:srgbClr val="800000"/>
                </a:solidFill>
              </a:rPr>
              <a:t>http://</a:t>
            </a:r>
            <a:r>
              <a:rPr lang="en-US" sz="1800" dirty="0" err="1">
                <a:solidFill>
                  <a:srgbClr val="800000"/>
                </a:solidFill>
              </a:rPr>
              <a:t>volcanoes.usgs.gov</a:t>
            </a:r>
            <a:r>
              <a:rPr lang="en-US" sz="1800" dirty="0">
                <a:solidFill>
                  <a:srgbClr val="800000"/>
                </a:solidFill>
              </a:rPr>
              <a:t>/volcanoes/</a:t>
            </a:r>
            <a:r>
              <a:rPr lang="en-US" sz="1800" dirty="0" err="1">
                <a:solidFill>
                  <a:srgbClr val="800000"/>
                </a:solidFill>
              </a:rPr>
              <a:t>st_helens</a:t>
            </a:r>
            <a:r>
              <a:rPr lang="en-US" sz="1800" dirty="0">
                <a:solidFill>
                  <a:srgbClr val="800000"/>
                </a:solidFill>
              </a:rPr>
              <a:t>/st_helens_geo_hist_101.html</a:t>
            </a:r>
          </a:p>
        </p:txBody>
      </p:sp>
      <p:pic>
        <p:nvPicPr>
          <p:cNvPr id="9" name="Content Placeholder 8" descr="img947_250w_370h.jpg"/>
          <p:cNvPicPr>
            <a:picLocks noGrp="1" noChangeAspect="1"/>
          </p:cNvPicPr>
          <p:nvPr>
            <p:ph sz="half" idx="1"/>
          </p:nvPr>
        </p:nvPicPr>
        <p:blipFill>
          <a:blip r:embed="rId2">
            <a:extLst>
              <a:ext uri="{28A0092B-C50C-407E-A947-70E740481C1C}">
                <a14:useLocalDpi xmlns:a14="http://schemas.microsoft.com/office/drawing/2010/main" val="0"/>
              </a:ext>
            </a:extLst>
          </a:blip>
          <a:srcRect l="-16032" r="-16032"/>
          <a:stretch>
            <a:fillRect/>
          </a:stretch>
        </p:blipFill>
        <p:spPr/>
      </p:pic>
      <p:pic>
        <p:nvPicPr>
          <p:cNvPr id="7" name="Content Placeholder 6" descr="22286391_SA.jpg"/>
          <p:cNvPicPr>
            <a:picLocks noGrp="1" noChangeAspect="1"/>
          </p:cNvPicPr>
          <p:nvPr>
            <p:ph sz="half" idx="2"/>
          </p:nvPr>
        </p:nvPicPr>
        <p:blipFill>
          <a:blip r:embed="rId3">
            <a:extLst>
              <a:ext uri="{28A0092B-C50C-407E-A947-70E740481C1C}">
                <a14:useLocalDpi xmlns:a14="http://schemas.microsoft.com/office/drawing/2010/main" val="0"/>
              </a:ext>
            </a:extLst>
          </a:blip>
          <a:srcRect t="-24712" b="-24712"/>
          <a:stretch>
            <a:fillRect/>
          </a:stretch>
        </p:blipFill>
        <p:spPr/>
      </p:pic>
      <p:sp>
        <p:nvSpPr>
          <p:cNvPr id="8" name="TextBox 7"/>
          <p:cNvSpPr txBox="1"/>
          <p:nvPr/>
        </p:nvSpPr>
        <p:spPr>
          <a:xfrm>
            <a:off x="4648201" y="5653852"/>
            <a:ext cx="4038600" cy="338554"/>
          </a:xfrm>
          <a:prstGeom prst="rect">
            <a:avLst/>
          </a:prstGeom>
          <a:noFill/>
        </p:spPr>
        <p:txBody>
          <a:bodyPr wrap="square" rtlCol="0">
            <a:spAutoFit/>
          </a:bodyPr>
          <a:lstStyle/>
          <a:p>
            <a:pPr algn="ctr"/>
            <a:r>
              <a:rPr lang="en-US" sz="1600" dirty="0">
                <a:latin typeface="Helvetica Neue Light"/>
                <a:cs typeface="Helvetica Neue Light"/>
              </a:rPr>
              <a:t>The May 18 Eruption (http://</a:t>
            </a:r>
            <a:r>
              <a:rPr lang="en-US" sz="1600" dirty="0" err="1">
                <a:latin typeface="Helvetica Neue Light"/>
                <a:cs typeface="Helvetica Neue Light"/>
              </a:rPr>
              <a:t>www.khq.com</a:t>
            </a:r>
            <a:r>
              <a:rPr lang="en-US" sz="1600" dirty="0">
                <a:latin typeface="Helvetica Neue Light"/>
                <a:cs typeface="Helvetica Neue Light"/>
              </a:rPr>
              <a:t>)</a:t>
            </a:r>
          </a:p>
        </p:txBody>
      </p:sp>
      <p:sp>
        <p:nvSpPr>
          <p:cNvPr id="2" name="Slide Number Placeholder 1"/>
          <p:cNvSpPr>
            <a:spLocks noGrp="1"/>
          </p:cNvSpPr>
          <p:nvPr>
            <p:ph type="sldNum" sz="quarter" idx="12"/>
          </p:nvPr>
        </p:nvSpPr>
        <p:spPr/>
        <p:txBody>
          <a:bodyPr/>
          <a:lstStyle/>
          <a:p>
            <a:fld id="{EE03CC9D-6EAB-594E-A35A-5D5CDDFB64DD}" type="slidenum">
              <a:rPr lang="en-US" smtClean="0"/>
              <a:pPr/>
              <a:t>45</a:t>
            </a:fld>
            <a:endParaRPr lang="en-US"/>
          </a:p>
        </p:txBody>
      </p:sp>
    </p:spTree>
    <p:extLst>
      <p:ext uri="{BB962C8B-B14F-4D97-AF65-F5344CB8AC3E}">
        <p14:creationId xmlns:p14="http://schemas.microsoft.com/office/powerpoint/2010/main" val="20663823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St Helens: Before and After</a:t>
            </a:r>
            <a:br>
              <a:rPr lang="en-US" dirty="0"/>
            </a:br>
            <a:r>
              <a:rPr lang="en-US" sz="1800" dirty="0">
                <a:solidFill>
                  <a:srgbClr val="800000"/>
                </a:solidFill>
              </a:rPr>
              <a:t>http://</a:t>
            </a:r>
            <a:r>
              <a:rPr lang="en-US" sz="1800" dirty="0" err="1">
                <a:solidFill>
                  <a:srgbClr val="800000"/>
                </a:solidFill>
              </a:rPr>
              <a:t>volcanoes.usgs.gov</a:t>
            </a:r>
            <a:r>
              <a:rPr lang="en-US" sz="1800" dirty="0">
                <a:solidFill>
                  <a:srgbClr val="800000"/>
                </a:solidFill>
              </a:rPr>
              <a:t>/volcanoes/</a:t>
            </a:r>
            <a:r>
              <a:rPr lang="en-US" sz="1800" dirty="0" err="1">
                <a:solidFill>
                  <a:srgbClr val="800000"/>
                </a:solidFill>
              </a:rPr>
              <a:t>st_helens</a:t>
            </a:r>
            <a:r>
              <a:rPr lang="en-US" sz="1800" dirty="0">
                <a:solidFill>
                  <a:srgbClr val="800000"/>
                </a:solidFill>
              </a:rPr>
              <a:t>/st_helens_geo_hist_101.html</a:t>
            </a:r>
            <a:endParaRPr lang="en-US" dirty="0"/>
          </a:p>
        </p:txBody>
      </p:sp>
      <p:pic>
        <p:nvPicPr>
          <p:cNvPr id="8" name="Content Placeholder 7" descr="m02_00517027.jpg"/>
          <p:cNvPicPr>
            <a:picLocks noGrp="1" noChangeAspect="1"/>
          </p:cNvPicPr>
          <p:nvPr>
            <p:ph sz="half" idx="1"/>
          </p:nvPr>
        </p:nvPicPr>
        <p:blipFill>
          <a:blip r:embed="rId2">
            <a:extLst>
              <a:ext uri="{28A0092B-C50C-407E-A947-70E740481C1C}">
                <a14:useLocalDpi xmlns:a14="http://schemas.microsoft.com/office/drawing/2010/main" val="0"/>
              </a:ext>
            </a:extLst>
          </a:blip>
          <a:srcRect t="-40054" b="-40054"/>
          <a:stretch>
            <a:fillRect/>
          </a:stretch>
        </p:blipFill>
        <p:spPr/>
      </p:pic>
      <p:pic>
        <p:nvPicPr>
          <p:cNvPr id="7" name="Content Placeholder 6" descr="m01_l80S3141.jpg"/>
          <p:cNvPicPr>
            <a:picLocks noGrp="1" noChangeAspect="1"/>
          </p:cNvPicPr>
          <p:nvPr>
            <p:ph sz="half" idx="2"/>
          </p:nvPr>
        </p:nvPicPr>
        <p:blipFill>
          <a:blip r:embed="rId3">
            <a:extLst>
              <a:ext uri="{28A0092B-C50C-407E-A947-70E740481C1C}">
                <a14:useLocalDpi xmlns:a14="http://schemas.microsoft.com/office/drawing/2010/main" val="0"/>
              </a:ext>
            </a:extLst>
          </a:blip>
          <a:srcRect t="-30396" b="-30396"/>
          <a:stretch>
            <a:fillRect/>
          </a:stretch>
        </p:blipFill>
        <p:spPr/>
      </p:pic>
      <p:sp>
        <p:nvSpPr>
          <p:cNvPr id="9" name="TextBox 8"/>
          <p:cNvSpPr txBox="1"/>
          <p:nvPr/>
        </p:nvSpPr>
        <p:spPr>
          <a:xfrm>
            <a:off x="799630" y="5738519"/>
            <a:ext cx="3330222" cy="369332"/>
          </a:xfrm>
          <a:prstGeom prst="rect">
            <a:avLst/>
          </a:prstGeom>
          <a:noFill/>
        </p:spPr>
        <p:txBody>
          <a:bodyPr wrap="square" rtlCol="0">
            <a:spAutoFit/>
          </a:bodyPr>
          <a:lstStyle/>
          <a:p>
            <a:pPr algn="ctr"/>
            <a:r>
              <a:rPr lang="en-US" dirty="0"/>
              <a:t>May 17, 1980</a:t>
            </a:r>
          </a:p>
        </p:txBody>
      </p:sp>
      <p:sp>
        <p:nvSpPr>
          <p:cNvPr id="10" name="TextBox 9"/>
          <p:cNvSpPr txBox="1"/>
          <p:nvPr/>
        </p:nvSpPr>
        <p:spPr>
          <a:xfrm>
            <a:off x="5006620" y="5731000"/>
            <a:ext cx="3330222" cy="369332"/>
          </a:xfrm>
          <a:prstGeom prst="rect">
            <a:avLst/>
          </a:prstGeom>
          <a:noFill/>
        </p:spPr>
        <p:txBody>
          <a:bodyPr wrap="square" rtlCol="0">
            <a:spAutoFit/>
          </a:bodyPr>
          <a:lstStyle/>
          <a:p>
            <a:pPr algn="ctr"/>
            <a:r>
              <a:rPr lang="en-US" dirty="0"/>
              <a:t>May 18, 1980</a:t>
            </a:r>
          </a:p>
        </p:txBody>
      </p:sp>
      <p:sp>
        <p:nvSpPr>
          <p:cNvPr id="2" name="Slide Number Placeholder 1"/>
          <p:cNvSpPr>
            <a:spLocks noGrp="1"/>
          </p:cNvSpPr>
          <p:nvPr>
            <p:ph type="sldNum" sz="quarter" idx="12"/>
          </p:nvPr>
        </p:nvSpPr>
        <p:spPr/>
        <p:txBody>
          <a:bodyPr/>
          <a:lstStyle/>
          <a:p>
            <a:fld id="{EE03CC9D-6EAB-594E-A35A-5D5CDDFB64DD}" type="slidenum">
              <a:rPr lang="en-US" smtClean="0"/>
              <a:pPr/>
              <a:t>46</a:t>
            </a:fld>
            <a:endParaRPr lang="en-US"/>
          </a:p>
        </p:txBody>
      </p:sp>
    </p:spTree>
    <p:extLst>
      <p:ext uri="{BB962C8B-B14F-4D97-AF65-F5344CB8AC3E}">
        <p14:creationId xmlns:p14="http://schemas.microsoft.com/office/powerpoint/2010/main" val="26011157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 Helens</a:t>
            </a:r>
            <a:br>
              <a:rPr lang="en-US" dirty="0"/>
            </a:br>
            <a:r>
              <a:rPr lang="en-US" sz="1800" dirty="0">
                <a:solidFill>
                  <a:srgbClr val="800000"/>
                </a:solidFill>
              </a:rPr>
              <a:t>http://</a:t>
            </a:r>
            <a:r>
              <a:rPr lang="en-US" sz="1800" dirty="0" err="1">
                <a:solidFill>
                  <a:srgbClr val="800000"/>
                </a:solidFill>
              </a:rPr>
              <a:t>volcanoes.usgs.gov</a:t>
            </a:r>
            <a:r>
              <a:rPr lang="en-US" sz="1800" dirty="0">
                <a:solidFill>
                  <a:srgbClr val="800000"/>
                </a:solidFill>
              </a:rPr>
              <a:t>/volcanoes/</a:t>
            </a:r>
            <a:r>
              <a:rPr lang="en-US" sz="1800" dirty="0" err="1">
                <a:solidFill>
                  <a:srgbClr val="800000"/>
                </a:solidFill>
              </a:rPr>
              <a:t>st_helens</a:t>
            </a:r>
            <a:r>
              <a:rPr lang="en-US" sz="1800" dirty="0">
                <a:solidFill>
                  <a:srgbClr val="800000"/>
                </a:solidFill>
              </a:rPr>
              <a:t>/st_helens_geo_hist_101.html</a:t>
            </a:r>
            <a:endParaRPr lang="en-US" dirty="0"/>
          </a:p>
        </p:txBody>
      </p:sp>
      <p:pic>
        <p:nvPicPr>
          <p:cNvPr id="4" name="Content Placeholder 3" descr="img932_700w_370h.jpg"/>
          <p:cNvPicPr>
            <a:picLocks noGrp="1" noChangeAspect="1"/>
          </p:cNvPicPr>
          <p:nvPr>
            <p:ph idx="1"/>
          </p:nvPr>
        </p:nvPicPr>
        <p:blipFill>
          <a:blip r:embed="rId2">
            <a:extLst>
              <a:ext uri="{28A0092B-C50C-407E-A947-70E740481C1C}">
                <a14:useLocalDpi xmlns:a14="http://schemas.microsoft.com/office/drawing/2010/main" val="0"/>
              </a:ext>
            </a:extLst>
          </a:blip>
          <a:srcRect t="-2023" b="-2023"/>
          <a:stretch>
            <a:fillRect/>
          </a:stretch>
        </p:blipFill>
        <p:spPr/>
      </p:pic>
      <p:sp>
        <p:nvSpPr>
          <p:cNvPr id="3" name="Slide Number Placeholder 2"/>
          <p:cNvSpPr>
            <a:spLocks noGrp="1"/>
          </p:cNvSpPr>
          <p:nvPr>
            <p:ph type="sldNum" sz="quarter" idx="12"/>
          </p:nvPr>
        </p:nvSpPr>
        <p:spPr/>
        <p:txBody>
          <a:bodyPr/>
          <a:lstStyle/>
          <a:p>
            <a:fld id="{EE03CC9D-6EAB-594E-A35A-5D5CDDFB64DD}" type="slidenum">
              <a:rPr lang="en-US" smtClean="0"/>
              <a:pPr/>
              <a:t>47</a:t>
            </a:fld>
            <a:endParaRPr lang="en-US"/>
          </a:p>
        </p:txBody>
      </p:sp>
    </p:spTree>
    <p:extLst>
      <p:ext uri="{BB962C8B-B14F-4D97-AF65-F5344CB8AC3E}">
        <p14:creationId xmlns:p14="http://schemas.microsoft.com/office/powerpoint/2010/main" val="26107600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David Johnston</a:t>
            </a:r>
            <a:br>
              <a:rPr lang="en-US" dirty="0"/>
            </a:br>
            <a:r>
              <a:rPr lang="en-US" dirty="0"/>
              <a:t>1950-1980</a:t>
            </a:r>
          </a:p>
        </p:txBody>
      </p:sp>
      <p:pic>
        <p:nvPicPr>
          <p:cNvPr id="4" name="Content Placeholder 3" descr="Screen Shot 2013-12-06 at 8.21.57 AM.png"/>
          <p:cNvPicPr>
            <a:picLocks noGrp="1" noChangeAspect="1"/>
          </p:cNvPicPr>
          <p:nvPr>
            <p:ph idx="1"/>
          </p:nvPr>
        </p:nvPicPr>
        <p:blipFill>
          <a:blip r:embed="rId2">
            <a:extLst>
              <a:ext uri="{28A0092B-C50C-407E-A947-70E740481C1C}">
                <a14:useLocalDpi xmlns:a14="http://schemas.microsoft.com/office/drawing/2010/main" val="0"/>
              </a:ext>
            </a:extLst>
          </a:blip>
          <a:srcRect l="-13067" r="-13067"/>
          <a:stretch>
            <a:fillRect/>
          </a:stretch>
        </p:blipFill>
        <p:spPr/>
      </p:pic>
      <p:sp>
        <p:nvSpPr>
          <p:cNvPr id="3" name="Slide Number Placeholder 2"/>
          <p:cNvSpPr>
            <a:spLocks noGrp="1"/>
          </p:cNvSpPr>
          <p:nvPr>
            <p:ph type="sldNum" sz="quarter" idx="12"/>
          </p:nvPr>
        </p:nvSpPr>
        <p:spPr/>
        <p:txBody>
          <a:bodyPr/>
          <a:lstStyle/>
          <a:p>
            <a:fld id="{EE03CC9D-6EAB-594E-A35A-5D5CDDFB64DD}" type="slidenum">
              <a:rPr lang="en-US" smtClean="0"/>
              <a:pPr/>
              <a:t>48</a:t>
            </a:fld>
            <a:endParaRPr lang="en-US"/>
          </a:p>
        </p:txBody>
      </p:sp>
    </p:spTree>
    <p:extLst>
      <p:ext uri="{BB962C8B-B14F-4D97-AF65-F5344CB8AC3E}">
        <p14:creationId xmlns:p14="http://schemas.microsoft.com/office/powerpoint/2010/main" val="1740115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Mt Pinatubo, Philippines, June 15, 1991</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Mount_Pinatubo</a:t>
            </a:r>
            <a:endParaRPr lang="en-US" dirty="0"/>
          </a:p>
        </p:txBody>
      </p:sp>
      <p:sp>
        <p:nvSpPr>
          <p:cNvPr id="3" name="Content Placeholder 2"/>
          <p:cNvSpPr>
            <a:spLocks noGrp="1"/>
          </p:cNvSpPr>
          <p:nvPr>
            <p:ph sz="half" idx="1"/>
          </p:nvPr>
        </p:nvSpPr>
        <p:spPr>
          <a:xfrm>
            <a:off x="457200" y="1600200"/>
            <a:ext cx="4434652" cy="5041430"/>
          </a:xfrm>
        </p:spPr>
        <p:txBody>
          <a:bodyPr>
            <a:noAutofit/>
          </a:bodyPr>
          <a:lstStyle/>
          <a:p>
            <a:r>
              <a:rPr lang="en-US" sz="1400" dirty="0"/>
              <a:t>“Mount Pinatubo is an active </a:t>
            </a:r>
            <a:r>
              <a:rPr lang="en-US" sz="1400" dirty="0" err="1"/>
              <a:t>stratovolcano</a:t>
            </a:r>
            <a:r>
              <a:rPr lang="en-US" sz="1400" dirty="0"/>
              <a:t> located on the island of Luzon, near the </a:t>
            </a:r>
            <a:r>
              <a:rPr lang="en-US" sz="1400" dirty="0" err="1"/>
              <a:t>tripoint</a:t>
            </a:r>
            <a:r>
              <a:rPr lang="en-US" sz="1400" dirty="0"/>
              <a:t> of the Philippine provinces of </a:t>
            </a:r>
            <a:r>
              <a:rPr lang="en-US" sz="1400" dirty="0" err="1"/>
              <a:t>Zambales</a:t>
            </a:r>
            <a:r>
              <a:rPr lang="en-US" sz="1400" dirty="0"/>
              <a:t>, </a:t>
            </a:r>
            <a:r>
              <a:rPr lang="en-US" sz="1400" dirty="0" err="1"/>
              <a:t>Tarlac</a:t>
            </a:r>
            <a:r>
              <a:rPr lang="en-US" sz="1400" dirty="0"/>
              <a:t>, and Pampanga.</a:t>
            </a:r>
          </a:p>
          <a:p>
            <a:r>
              <a:rPr lang="en-US" sz="1400" dirty="0"/>
              <a:t>It is located in the </a:t>
            </a:r>
            <a:r>
              <a:rPr lang="en-US" sz="1400" dirty="0" err="1"/>
              <a:t>Cabusilan</a:t>
            </a:r>
            <a:r>
              <a:rPr lang="en-US" sz="1400" dirty="0"/>
              <a:t> Mountains separating the west coast of Luzon from the central plains. </a:t>
            </a:r>
          </a:p>
          <a:p>
            <a:r>
              <a:rPr lang="en-US" sz="1400" dirty="0"/>
              <a:t>Before the volcanic activities of 1991, its eruptive history was unknown to most people. </a:t>
            </a:r>
          </a:p>
          <a:p>
            <a:r>
              <a:rPr lang="en-US" sz="1400" dirty="0"/>
              <a:t>It was heavily eroded, inconspicuous and obscured from view. </a:t>
            </a:r>
          </a:p>
          <a:p>
            <a:r>
              <a:rPr lang="en-US" sz="1400" dirty="0"/>
              <a:t>It was covered with dense forest which supported a population of several thousand indigenous people, the </a:t>
            </a:r>
            <a:r>
              <a:rPr lang="en-US" sz="1400" dirty="0" err="1"/>
              <a:t>Aetas</a:t>
            </a:r>
            <a:r>
              <a:rPr lang="en-US" sz="1400" dirty="0"/>
              <a:t>, who fled to the mountains during the Spanish conquest of the Philippines.</a:t>
            </a:r>
          </a:p>
          <a:p>
            <a:r>
              <a:rPr lang="en-US" sz="1400" dirty="0">
                <a:solidFill>
                  <a:schemeClr val="tx1"/>
                </a:solidFill>
              </a:rPr>
              <a:t>The volcano's </a:t>
            </a:r>
            <a:r>
              <a:rPr lang="en-US" sz="1400" dirty="0" err="1">
                <a:solidFill>
                  <a:schemeClr val="tx1"/>
                </a:solidFill>
              </a:rPr>
              <a:t>Plinian</a:t>
            </a:r>
            <a:r>
              <a:rPr lang="en-US" sz="1400" dirty="0">
                <a:solidFill>
                  <a:schemeClr val="tx1"/>
                </a:solidFill>
              </a:rPr>
              <a:t> / Ultra-</a:t>
            </a:r>
            <a:r>
              <a:rPr lang="en-US" sz="1400" dirty="0" err="1">
                <a:solidFill>
                  <a:schemeClr val="tx1"/>
                </a:solidFill>
              </a:rPr>
              <a:t>Plinian</a:t>
            </a:r>
            <a:r>
              <a:rPr lang="en-US" sz="1400" dirty="0">
                <a:solidFill>
                  <a:schemeClr val="tx1"/>
                </a:solidFill>
              </a:rPr>
              <a:t> eruption on June 15, 1991 produced the second largest terrestrial eruption of the 20th century after the 1912 eruption of </a:t>
            </a:r>
            <a:r>
              <a:rPr lang="en-US" sz="1400" dirty="0" err="1">
                <a:solidFill>
                  <a:schemeClr val="tx1"/>
                </a:solidFill>
              </a:rPr>
              <a:t>Novarupta</a:t>
            </a:r>
            <a:r>
              <a:rPr lang="en-US" sz="1400" dirty="0">
                <a:solidFill>
                  <a:schemeClr val="tx1"/>
                </a:solidFill>
              </a:rPr>
              <a:t> in the Alaska Peninsula.</a:t>
            </a:r>
          </a:p>
          <a:p>
            <a:r>
              <a:rPr lang="en-US" sz="1400" dirty="0"/>
              <a:t>Complicating the eruption was the arrival of Typhoon </a:t>
            </a:r>
            <a:r>
              <a:rPr lang="en-US" sz="1400" dirty="0" err="1"/>
              <a:t>Yunya</a:t>
            </a:r>
            <a:r>
              <a:rPr lang="en-US" sz="1400" dirty="0"/>
              <a:t> bringing a lethal mix of ash and rain. “</a:t>
            </a:r>
          </a:p>
        </p:txBody>
      </p:sp>
      <p:pic>
        <p:nvPicPr>
          <p:cNvPr id="5" name="Content Placeholder 4" descr="Screen Shot 2013-12-06 at 8.49.11 AM.png"/>
          <p:cNvPicPr>
            <a:picLocks noGrp="1" noChangeAspect="1"/>
          </p:cNvPicPr>
          <p:nvPr>
            <p:ph sz="half" idx="2"/>
          </p:nvPr>
        </p:nvPicPr>
        <p:blipFill>
          <a:blip r:embed="rId2">
            <a:extLst>
              <a:ext uri="{28A0092B-C50C-407E-A947-70E740481C1C}">
                <a14:useLocalDpi xmlns:a14="http://schemas.microsoft.com/office/drawing/2010/main" val="0"/>
              </a:ext>
            </a:extLst>
          </a:blip>
          <a:srcRect t="-6285" b="-6285"/>
          <a:stretch>
            <a:fillRect/>
          </a:stretch>
        </p:blipFill>
        <p:spPr>
          <a:xfrm>
            <a:off x="5118550" y="1600200"/>
            <a:ext cx="3466049" cy="3884319"/>
          </a:xfrm>
        </p:spPr>
      </p:pic>
      <p:sp>
        <p:nvSpPr>
          <p:cNvPr id="4" name="Slide Number Placeholder 3"/>
          <p:cNvSpPr>
            <a:spLocks noGrp="1"/>
          </p:cNvSpPr>
          <p:nvPr>
            <p:ph type="sldNum" sz="quarter" idx="12"/>
          </p:nvPr>
        </p:nvSpPr>
        <p:spPr/>
        <p:txBody>
          <a:bodyPr/>
          <a:lstStyle/>
          <a:p>
            <a:fld id="{EE03CC9D-6EAB-594E-A35A-5D5CDDFB64DD}" type="slidenum">
              <a:rPr lang="en-US" smtClean="0"/>
              <a:pPr/>
              <a:t>49</a:t>
            </a:fld>
            <a:endParaRPr lang="en-US"/>
          </a:p>
        </p:txBody>
      </p:sp>
    </p:spTree>
    <p:extLst>
      <p:ext uri="{BB962C8B-B14F-4D97-AF65-F5344CB8AC3E}">
        <p14:creationId xmlns:p14="http://schemas.microsoft.com/office/powerpoint/2010/main" val="356638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78C5F8-9A39-B943-A7D8-993690FB2AD9}"/>
              </a:ext>
            </a:extLst>
          </p:cNvPr>
          <p:cNvSpPr>
            <a:spLocks noGrp="1"/>
          </p:cNvSpPr>
          <p:nvPr>
            <p:ph type="sldNum" sz="quarter" idx="12"/>
          </p:nvPr>
        </p:nvSpPr>
        <p:spPr/>
        <p:txBody>
          <a:bodyPr/>
          <a:lstStyle/>
          <a:p>
            <a:fld id="{EE03CC9D-6EAB-594E-A35A-5D5CDDFB64DD}" type="slidenum">
              <a:rPr lang="en-US" smtClean="0"/>
              <a:pPr/>
              <a:t>5</a:t>
            </a:fld>
            <a:endParaRPr lang="en-US"/>
          </a:p>
        </p:txBody>
      </p:sp>
      <p:pic>
        <p:nvPicPr>
          <p:cNvPr id="4" name="Picture 3">
            <a:extLst>
              <a:ext uri="{FF2B5EF4-FFF2-40B4-BE49-F238E27FC236}">
                <a16:creationId xmlns:a16="http://schemas.microsoft.com/office/drawing/2014/main" id="{1667A522-8C49-7146-AE7F-534966BECEE2}"/>
              </a:ext>
            </a:extLst>
          </p:cNvPr>
          <p:cNvPicPr>
            <a:picLocks noChangeAspect="1"/>
          </p:cNvPicPr>
          <p:nvPr/>
        </p:nvPicPr>
        <p:blipFill>
          <a:blip r:embed="rId2"/>
          <a:stretch>
            <a:fillRect/>
          </a:stretch>
        </p:blipFill>
        <p:spPr>
          <a:xfrm>
            <a:off x="0" y="68580"/>
            <a:ext cx="9144000" cy="6720840"/>
          </a:xfrm>
          <a:prstGeom prst="rect">
            <a:avLst/>
          </a:prstGeom>
        </p:spPr>
      </p:pic>
    </p:spTree>
    <p:extLst>
      <p:ext uri="{BB962C8B-B14F-4D97-AF65-F5344CB8AC3E}">
        <p14:creationId xmlns:p14="http://schemas.microsoft.com/office/powerpoint/2010/main" val="16989306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8888" y="274638"/>
            <a:ext cx="3747911" cy="1143000"/>
          </a:xfrm>
        </p:spPr>
        <p:txBody>
          <a:bodyPr>
            <a:normAutofit fontScale="90000"/>
          </a:bodyPr>
          <a:lstStyle/>
          <a:p>
            <a:r>
              <a:rPr lang="en-US" dirty="0"/>
              <a:t>Mt Pinatubo, Philippines</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a:t>
            </a:r>
            <a:r>
              <a:rPr lang="en-US" sz="1600" dirty="0" err="1">
                <a:solidFill>
                  <a:srgbClr val="800000"/>
                </a:solidFill>
              </a:rPr>
              <a:t>Mount_Pinatubo</a:t>
            </a:r>
            <a:endParaRPr lang="en-US" sz="1600" dirty="0">
              <a:solidFill>
                <a:srgbClr val="800000"/>
              </a:solidFill>
            </a:endParaRPr>
          </a:p>
        </p:txBody>
      </p:sp>
      <p:sp>
        <p:nvSpPr>
          <p:cNvPr id="4" name="Content Placeholder 3"/>
          <p:cNvSpPr>
            <a:spLocks noGrp="1"/>
          </p:cNvSpPr>
          <p:nvPr>
            <p:ph sz="half" idx="1"/>
          </p:nvPr>
        </p:nvSpPr>
        <p:spPr>
          <a:xfrm>
            <a:off x="457200" y="584200"/>
            <a:ext cx="4585170" cy="5746985"/>
          </a:xfrm>
        </p:spPr>
        <p:txBody>
          <a:bodyPr>
            <a:noAutofit/>
          </a:bodyPr>
          <a:lstStyle/>
          <a:p>
            <a:r>
              <a:rPr lang="en-US" sz="1400" dirty="0"/>
              <a:t>“</a:t>
            </a:r>
            <a:r>
              <a:rPr lang="en-US" sz="1400" dirty="0">
                <a:solidFill>
                  <a:schemeClr val="tx1"/>
                </a:solidFill>
              </a:rPr>
              <a:t>Successful predictions at the onset of the climactic eruption led to the evacuation of tens of thousands of people from the surrounding areas, saving many lives</a:t>
            </a:r>
          </a:p>
          <a:p>
            <a:r>
              <a:rPr lang="en-US" sz="1400" dirty="0"/>
              <a:t>But the surrounding areas were severely damaged by pyroclastic flows, ash deposits, and subsequently, by the lahars caused by rainwaters re-mobilizing earlier volcanic deposits</a:t>
            </a:r>
          </a:p>
          <a:p>
            <a:r>
              <a:rPr lang="en-US" sz="1400" dirty="0"/>
              <a:t>These caused extensive destruction to infrastructure and altered the river systems months to years after the eruption.</a:t>
            </a:r>
          </a:p>
          <a:p>
            <a:r>
              <a:rPr lang="en-US" sz="1400" dirty="0"/>
              <a:t>The effects of the eruption were felt worldwide. </a:t>
            </a:r>
          </a:p>
          <a:p>
            <a:r>
              <a:rPr lang="en-US" sz="1400" dirty="0"/>
              <a:t>It ejected roughly 11,000,000,000 tons or 10 km</a:t>
            </a:r>
            <a:r>
              <a:rPr lang="en-US" sz="1400" baseline="30000" dirty="0"/>
              <a:t>3</a:t>
            </a:r>
            <a:r>
              <a:rPr lang="en-US" sz="1400" dirty="0"/>
              <a:t> (2.4 cu mi) of magma, and 22,000,000 tons SO</a:t>
            </a:r>
            <a:r>
              <a:rPr lang="en-US" sz="1400" baseline="30000" dirty="0"/>
              <a:t>2</a:t>
            </a:r>
            <a:r>
              <a:rPr lang="en-US" sz="1400" dirty="0"/>
              <a:t>, bringing vast quantities of minerals and metals to the surface environment. </a:t>
            </a:r>
          </a:p>
          <a:p>
            <a:r>
              <a:rPr lang="en-US" sz="1400" dirty="0"/>
              <a:t>It injected large amounts of particulate into the stratosphere – more than any eruption since that of Krakatoa in 1883. </a:t>
            </a:r>
          </a:p>
          <a:p>
            <a:r>
              <a:rPr lang="en-US" sz="1400" dirty="0"/>
              <a:t>Over the following months, the aerosols formed a global layer of sulfuric acid haze. </a:t>
            </a:r>
          </a:p>
          <a:p>
            <a:r>
              <a:rPr lang="en-US" sz="1400" dirty="0">
                <a:solidFill>
                  <a:schemeClr val="tx1"/>
                </a:solidFill>
              </a:rPr>
              <a:t>Global temperatures dropped by about 0.5 °C (0.9 °F), and ozone depletion temporarily increased substantially.”</a:t>
            </a:r>
          </a:p>
          <a:p>
            <a:endParaRPr lang="en-US" sz="1400" dirty="0"/>
          </a:p>
        </p:txBody>
      </p:sp>
      <p:pic>
        <p:nvPicPr>
          <p:cNvPr id="6" name="Content Placeholder 5" descr="568px-Pinatubo91eruption_clark_air_base.jpg"/>
          <p:cNvPicPr>
            <a:picLocks noGrp="1" noChangeAspect="1"/>
          </p:cNvPicPr>
          <p:nvPr>
            <p:ph sz="half" idx="2"/>
          </p:nvPr>
        </p:nvPicPr>
        <p:blipFill>
          <a:blip r:embed="rId2">
            <a:extLst>
              <a:ext uri="{28A0092B-C50C-407E-A947-70E740481C1C}">
                <a14:useLocalDpi xmlns:a14="http://schemas.microsoft.com/office/drawing/2010/main" val="0"/>
              </a:ext>
            </a:extLst>
          </a:blip>
          <a:srcRect t="-3045" b="-3045"/>
          <a:stretch>
            <a:fillRect/>
          </a:stretch>
        </p:blipFill>
        <p:spPr>
          <a:xfrm>
            <a:off x="5397034" y="1600200"/>
            <a:ext cx="3289766" cy="3686763"/>
          </a:xfrm>
        </p:spPr>
      </p:pic>
      <p:sp>
        <p:nvSpPr>
          <p:cNvPr id="3" name="Slide Number Placeholder 2"/>
          <p:cNvSpPr>
            <a:spLocks noGrp="1"/>
          </p:cNvSpPr>
          <p:nvPr>
            <p:ph type="sldNum" sz="quarter" idx="12"/>
          </p:nvPr>
        </p:nvSpPr>
        <p:spPr/>
        <p:txBody>
          <a:bodyPr/>
          <a:lstStyle/>
          <a:p>
            <a:fld id="{EE03CC9D-6EAB-594E-A35A-5D5CDDFB64DD}" type="slidenum">
              <a:rPr lang="en-US" smtClean="0"/>
              <a:pPr/>
              <a:t>50</a:t>
            </a:fld>
            <a:endParaRPr lang="en-US"/>
          </a:p>
        </p:txBody>
      </p:sp>
    </p:spTree>
    <p:extLst>
      <p:ext uri="{BB962C8B-B14F-4D97-AF65-F5344CB8AC3E}">
        <p14:creationId xmlns:p14="http://schemas.microsoft.com/office/powerpoint/2010/main" val="39267140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t>Eyjafjallajökull</a:t>
            </a:r>
            <a:r>
              <a:rPr lang="en-US" dirty="0"/>
              <a:t>, Iceland, April 18, 2010</a:t>
            </a:r>
          </a:p>
        </p:txBody>
      </p:sp>
      <p:pic>
        <p:nvPicPr>
          <p:cNvPr id="7" name="Content Placeholder 6" descr="800px-Eyjafjallajokull_volcano_plume_2010_04_18.JPG">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rcRect l="-10572" r="-10572"/>
          <a:stretch>
            <a:fillRect/>
          </a:stretch>
        </p:blipFill>
        <p:spPr>
          <a:xfrm>
            <a:off x="457200" y="1288280"/>
            <a:ext cx="8229600" cy="4525963"/>
          </a:xfrm>
        </p:spPr>
      </p:pic>
      <p:sp>
        <p:nvSpPr>
          <p:cNvPr id="2" name="TextBox 1">
            <a:hlinkClick r:id="rId2"/>
          </p:cNvPr>
          <p:cNvSpPr txBox="1"/>
          <p:nvPr/>
        </p:nvSpPr>
        <p:spPr>
          <a:xfrm>
            <a:off x="701885" y="6104663"/>
            <a:ext cx="7743015" cy="338554"/>
          </a:xfrm>
          <a:prstGeom prst="rect">
            <a:avLst/>
          </a:prstGeom>
          <a:noFill/>
        </p:spPr>
        <p:txBody>
          <a:bodyPr wrap="square" rtlCol="0">
            <a:spAutoFit/>
          </a:bodyPr>
          <a:lstStyle/>
          <a:p>
            <a:pPr algn="ctr"/>
            <a:r>
              <a:rPr lang="en-US" sz="1600" dirty="0">
                <a:hlinkClick r:id="rId2"/>
              </a:rPr>
              <a:t>http://</a:t>
            </a:r>
            <a:r>
              <a:rPr lang="en-US" sz="1600" dirty="0" err="1">
                <a:hlinkClick r:id="rId2"/>
              </a:rPr>
              <a:t>video.foxnews.com</a:t>
            </a:r>
            <a:r>
              <a:rPr lang="en-US" sz="1600" dirty="0">
                <a:hlinkClick r:id="rId2"/>
              </a:rPr>
              <a:t>/v/4120683/toxic-deadly-volcanic-eruption/#</a:t>
            </a:r>
            <a:r>
              <a:rPr lang="en-US" sz="1600" dirty="0" err="1">
                <a:hlinkClick r:id="rId2"/>
              </a:rPr>
              <a:t>sp</a:t>
            </a:r>
            <a:r>
              <a:rPr lang="en-US" sz="1600" dirty="0">
                <a:hlinkClick r:id="rId2"/>
              </a:rPr>
              <a:t>=show-clips</a:t>
            </a:r>
            <a:endParaRPr lang="en-US" sz="1600" dirty="0"/>
          </a:p>
        </p:txBody>
      </p:sp>
      <p:sp>
        <p:nvSpPr>
          <p:cNvPr id="3" name="Slide Number Placeholder 2"/>
          <p:cNvSpPr>
            <a:spLocks noGrp="1"/>
          </p:cNvSpPr>
          <p:nvPr>
            <p:ph type="sldNum" sz="quarter" idx="12"/>
          </p:nvPr>
        </p:nvSpPr>
        <p:spPr/>
        <p:txBody>
          <a:bodyPr/>
          <a:lstStyle/>
          <a:p>
            <a:fld id="{EE03CC9D-6EAB-594E-A35A-5D5CDDFB64DD}" type="slidenum">
              <a:rPr lang="en-US" smtClean="0"/>
              <a:pPr/>
              <a:t>51</a:t>
            </a:fld>
            <a:endParaRPr lang="en-US"/>
          </a:p>
        </p:txBody>
      </p:sp>
      <p:sp>
        <p:nvSpPr>
          <p:cNvPr id="6" name="TextBox 5"/>
          <p:cNvSpPr txBox="1"/>
          <p:nvPr/>
        </p:nvSpPr>
        <p:spPr>
          <a:xfrm>
            <a:off x="3856706" y="117838"/>
            <a:ext cx="3025790" cy="369332"/>
          </a:xfrm>
          <a:prstGeom prst="rect">
            <a:avLst/>
          </a:prstGeom>
          <a:noFill/>
        </p:spPr>
        <p:txBody>
          <a:bodyPr wrap="square" rtlCol="0">
            <a:spAutoFit/>
          </a:bodyPr>
          <a:lstStyle/>
          <a:p>
            <a:pPr algn="ctr"/>
            <a:r>
              <a:rPr lang="en-US" dirty="0"/>
              <a:t>Start here 2/24/2017</a:t>
            </a:r>
          </a:p>
        </p:txBody>
      </p:sp>
    </p:spTree>
    <p:extLst>
      <p:ext uri="{BB962C8B-B14F-4D97-AF65-F5344CB8AC3E}">
        <p14:creationId xmlns:p14="http://schemas.microsoft.com/office/powerpoint/2010/main" val="18270844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04066" y="274638"/>
            <a:ext cx="5238991" cy="1143000"/>
          </a:xfrm>
        </p:spPr>
        <p:txBody>
          <a:bodyPr>
            <a:normAutofit/>
          </a:bodyPr>
          <a:lstStyle/>
          <a:p>
            <a:r>
              <a:rPr lang="en-US" dirty="0"/>
              <a:t>Air Travel Disruption</a:t>
            </a:r>
            <a:br>
              <a:rPr lang="en-US" dirty="0"/>
            </a:br>
            <a:r>
              <a:rPr lang="en-US" sz="1300" dirty="0">
                <a:solidFill>
                  <a:srgbClr val="800000"/>
                </a:solidFill>
              </a:rPr>
              <a:t>http://</a:t>
            </a:r>
            <a:r>
              <a:rPr lang="en-US" sz="1300" dirty="0" err="1">
                <a:solidFill>
                  <a:srgbClr val="800000"/>
                </a:solidFill>
              </a:rPr>
              <a:t>en.wikipedia.org</a:t>
            </a:r>
            <a:r>
              <a:rPr lang="en-US" sz="1300" dirty="0">
                <a:solidFill>
                  <a:srgbClr val="800000"/>
                </a:solidFill>
              </a:rPr>
              <a:t>/wiki/2010_eruptions_of_Eyjafjallaj%C3%B6kull</a:t>
            </a:r>
          </a:p>
        </p:txBody>
      </p:sp>
      <p:sp>
        <p:nvSpPr>
          <p:cNvPr id="5" name="Content Placeholder 4"/>
          <p:cNvSpPr>
            <a:spLocks noGrp="1"/>
          </p:cNvSpPr>
          <p:nvPr>
            <p:ph sz="half" idx="1"/>
          </p:nvPr>
        </p:nvSpPr>
        <p:spPr>
          <a:xfrm>
            <a:off x="222025" y="150519"/>
            <a:ext cx="4038600" cy="6462888"/>
          </a:xfrm>
        </p:spPr>
        <p:txBody>
          <a:bodyPr>
            <a:noAutofit/>
          </a:bodyPr>
          <a:lstStyle/>
          <a:p>
            <a:r>
              <a:rPr lang="en-US" sz="1600" dirty="0"/>
              <a:t>“The 2010 eruptions of </a:t>
            </a:r>
            <a:r>
              <a:rPr lang="en-US" sz="1600" dirty="0" err="1"/>
              <a:t>Eyjafjallajökull</a:t>
            </a:r>
            <a:r>
              <a:rPr lang="en-US" sz="1600" dirty="0"/>
              <a:t> were volcanic events at </a:t>
            </a:r>
            <a:r>
              <a:rPr lang="en-US" sz="1600" dirty="0" err="1"/>
              <a:t>Eyjafjallajökull</a:t>
            </a:r>
            <a:r>
              <a:rPr lang="en-US" sz="1600" dirty="0"/>
              <a:t> in Iceland</a:t>
            </a:r>
          </a:p>
          <a:p>
            <a:r>
              <a:rPr lang="en-US" sz="1600" dirty="0">
                <a:solidFill>
                  <a:schemeClr val="tx1"/>
                </a:solidFill>
              </a:rPr>
              <a:t>Although relatively small for volcanic eruptions, the eruptions caused enormous disruption to air travel across western and northern Europe over an initial period of six days in April 2010. </a:t>
            </a:r>
          </a:p>
          <a:p>
            <a:r>
              <a:rPr lang="en-US" sz="1600" dirty="0"/>
              <a:t>Additional localized disruption continued into May 2010. </a:t>
            </a:r>
          </a:p>
          <a:p>
            <a:r>
              <a:rPr lang="en-US" sz="1600" dirty="0"/>
              <a:t>The eruption was declared officially over in October 2010, when snow on the glacier did not melt. </a:t>
            </a:r>
          </a:p>
          <a:p>
            <a:r>
              <a:rPr lang="en-US" sz="1600" dirty="0"/>
              <a:t>From 14–20 April, ash covered large areas of northern Europe when the volcano erupted. About 20 countries closed their airspace to commercial jet traffic and it affected more than 100,000 travellers. </a:t>
            </a:r>
          </a:p>
          <a:p>
            <a:r>
              <a:rPr lang="en-US" sz="1600" dirty="0"/>
              <a:t>Seismic activity started at the end of 2009 and gradually increased in intensity until on 20 March 2010, a small eruption started rated as a 1 on the Volcanic </a:t>
            </a:r>
            <a:r>
              <a:rPr lang="en-US" sz="1600" dirty="0" err="1"/>
              <a:t>Explosivity</a:t>
            </a:r>
            <a:r>
              <a:rPr lang="en-US" sz="1600" dirty="0"/>
              <a:t> Index. ”</a:t>
            </a:r>
          </a:p>
          <a:p>
            <a:endParaRPr lang="en-US" sz="1600" dirty="0"/>
          </a:p>
        </p:txBody>
      </p:sp>
      <p:pic>
        <p:nvPicPr>
          <p:cNvPr id="7" name="Content Placeholder 6" descr="600px-Eyjafjallajökull_volcanic_ash_composite.png"/>
          <p:cNvPicPr>
            <a:picLocks noGrp="1" noChangeAspect="1"/>
          </p:cNvPicPr>
          <p:nvPr>
            <p:ph sz="half" idx="2"/>
          </p:nvPr>
        </p:nvPicPr>
        <p:blipFill>
          <a:blip r:embed="rId2">
            <a:extLst>
              <a:ext uri="{28A0092B-C50C-407E-A947-70E740481C1C}">
                <a14:useLocalDpi xmlns:a14="http://schemas.microsoft.com/office/drawing/2010/main" val="0"/>
              </a:ext>
            </a:extLst>
          </a:blip>
          <a:srcRect t="-6034" b="-6034"/>
          <a:stretch>
            <a:fillRect/>
          </a:stretch>
        </p:blipFill>
        <p:spPr/>
      </p:pic>
      <p:sp>
        <p:nvSpPr>
          <p:cNvPr id="9" name="Rectangle 8"/>
          <p:cNvSpPr/>
          <p:nvPr/>
        </p:nvSpPr>
        <p:spPr>
          <a:xfrm>
            <a:off x="4382917" y="6074391"/>
            <a:ext cx="4572000" cy="646331"/>
          </a:xfrm>
          <a:prstGeom prst="rect">
            <a:avLst/>
          </a:prstGeom>
        </p:spPr>
        <p:txBody>
          <a:bodyPr>
            <a:spAutoFit/>
          </a:bodyPr>
          <a:lstStyle/>
          <a:p>
            <a:pPr algn="ctr"/>
            <a:r>
              <a:rPr lang="en-US" dirty="0">
                <a:latin typeface="Helvetica Neue Light"/>
                <a:cs typeface="Helvetica Neue Light"/>
              </a:rPr>
              <a:t>Composite map of the volcanic ash cloud spanning 14–25 April 2010</a:t>
            </a:r>
          </a:p>
        </p:txBody>
      </p:sp>
      <p:sp>
        <p:nvSpPr>
          <p:cNvPr id="2" name="Slide Number Placeholder 1"/>
          <p:cNvSpPr>
            <a:spLocks noGrp="1"/>
          </p:cNvSpPr>
          <p:nvPr>
            <p:ph type="sldNum" sz="quarter" idx="12"/>
          </p:nvPr>
        </p:nvSpPr>
        <p:spPr/>
        <p:txBody>
          <a:bodyPr/>
          <a:lstStyle/>
          <a:p>
            <a:fld id="{EE03CC9D-6EAB-594E-A35A-5D5CDDFB64DD}" type="slidenum">
              <a:rPr lang="en-US" smtClean="0"/>
              <a:pPr/>
              <a:t>52</a:t>
            </a:fld>
            <a:endParaRPr lang="en-US"/>
          </a:p>
        </p:txBody>
      </p:sp>
    </p:spTree>
    <p:extLst>
      <p:ext uri="{BB962C8B-B14F-4D97-AF65-F5344CB8AC3E}">
        <p14:creationId xmlns:p14="http://schemas.microsoft.com/office/powerpoint/2010/main" val="31674497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48667" y="274638"/>
            <a:ext cx="4750740" cy="1143000"/>
          </a:xfrm>
        </p:spPr>
        <p:txBody>
          <a:bodyPr>
            <a:normAutofit fontScale="90000"/>
          </a:bodyPr>
          <a:lstStyle/>
          <a:p>
            <a:r>
              <a:rPr lang="en-US" dirty="0"/>
              <a:t>Further Eruptions</a:t>
            </a:r>
            <a:br>
              <a:rPr lang="en-US" dirty="0"/>
            </a:br>
            <a:r>
              <a:rPr lang="en-US" dirty="0" err="1"/>
              <a:t>Eyjafjallajökull</a:t>
            </a:r>
            <a:r>
              <a:rPr lang="en-US" dirty="0"/>
              <a:t> Volcano</a:t>
            </a:r>
            <a:br>
              <a:rPr lang="en-US" dirty="0"/>
            </a:br>
            <a:r>
              <a:rPr lang="en-US" sz="1300" dirty="0">
                <a:solidFill>
                  <a:srgbClr val="800000"/>
                </a:solidFill>
              </a:rPr>
              <a:t>http://</a:t>
            </a:r>
            <a:r>
              <a:rPr lang="en-US" sz="1300" dirty="0" err="1">
                <a:solidFill>
                  <a:srgbClr val="800000"/>
                </a:solidFill>
              </a:rPr>
              <a:t>en.wikipedia.org</a:t>
            </a:r>
            <a:r>
              <a:rPr lang="en-US" sz="1300" dirty="0">
                <a:solidFill>
                  <a:srgbClr val="800000"/>
                </a:solidFill>
              </a:rPr>
              <a:t>/wiki/2010_eruptions_of_Eyjafjallaj%C3%B6kull</a:t>
            </a:r>
          </a:p>
        </p:txBody>
      </p:sp>
      <p:sp>
        <p:nvSpPr>
          <p:cNvPr id="5" name="Content Placeholder 4"/>
          <p:cNvSpPr>
            <a:spLocks noGrp="1"/>
          </p:cNvSpPr>
          <p:nvPr>
            <p:ph sz="half" idx="1"/>
          </p:nvPr>
        </p:nvSpPr>
        <p:spPr>
          <a:xfrm>
            <a:off x="278460" y="620888"/>
            <a:ext cx="4038600" cy="5973705"/>
          </a:xfrm>
        </p:spPr>
        <p:txBody>
          <a:bodyPr>
            <a:noAutofit/>
          </a:bodyPr>
          <a:lstStyle/>
          <a:p>
            <a:r>
              <a:rPr lang="en-US" sz="1600" dirty="0"/>
              <a:t>“Beginning on 14 April 2010, the eruption entered a second phase and created an ash cloud that led to the closure of most of the European IFR airspace from 15 until 20 April 2010. </a:t>
            </a:r>
          </a:p>
          <a:p>
            <a:r>
              <a:rPr lang="en-US" sz="1600" dirty="0">
                <a:solidFill>
                  <a:schemeClr val="tx1"/>
                </a:solidFill>
              </a:rPr>
              <a:t>Consequently, a very high proportion of flights within, to, and from Europe were cancelled, creating the highest level of air travel disruption since the Second World War.</a:t>
            </a:r>
          </a:p>
          <a:p>
            <a:r>
              <a:rPr lang="en-US" sz="1600" dirty="0"/>
              <a:t>The second phase of the eruption started on 14 April 2010 and resulted in an estimated 250 million cubic </a:t>
            </a:r>
            <a:r>
              <a:rPr lang="en-US" sz="1600" dirty="0" err="1"/>
              <a:t>metres</a:t>
            </a:r>
            <a:r>
              <a:rPr lang="en-US" sz="1600" dirty="0"/>
              <a:t> (330,000,000 cu </a:t>
            </a:r>
            <a:r>
              <a:rPr lang="en-US" sz="1600" dirty="0" err="1"/>
              <a:t>yd</a:t>
            </a:r>
            <a:r>
              <a:rPr lang="en-US" sz="1600" dirty="0"/>
              <a:t>) (0.25 km3) of ejected tephra. The ash plume rose to a height of approximately 9 </a:t>
            </a:r>
            <a:r>
              <a:rPr lang="en-US" sz="1600" dirty="0" err="1"/>
              <a:t>kilometres</a:t>
            </a:r>
            <a:r>
              <a:rPr lang="en-US" sz="1600" dirty="0"/>
              <a:t> (30,000 ft), which rates the explosive power of the eruption as a 4 on the Volcanic Explosivity Index. </a:t>
            </a:r>
          </a:p>
          <a:p>
            <a:r>
              <a:rPr lang="en-US" sz="1600" dirty="0"/>
              <a:t>By 21 May 2010, the second eruption phase had subsided to the point that no further lava or ash was being produced. More seismic activity was produced.”</a:t>
            </a:r>
          </a:p>
        </p:txBody>
      </p:sp>
      <p:pic>
        <p:nvPicPr>
          <p:cNvPr id="7" name="Content Placeholder 6" descr="800px-Fimmvorduhals_second_fissure_2010_04_02.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671" b="-3264"/>
          <a:stretch/>
        </p:blipFill>
        <p:spPr>
          <a:xfrm>
            <a:off x="4582348" y="1815619"/>
            <a:ext cx="4038600" cy="2850445"/>
          </a:xfrm>
        </p:spPr>
      </p:pic>
      <p:sp>
        <p:nvSpPr>
          <p:cNvPr id="9" name="TextBox 8"/>
          <p:cNvSpPr txBox="1"/>
          <p:nvPr/>
        </p:nvSpPr>
        <p:spPr>
          <a:xfrm>
            <a:off x="4681303" y="4816602"/>
            <a:ext cx="3904247" cy="369332"/>
          </a:xfrm>
          <a:prstGeom prst="rect">
            <a:avLst/>
          </a:prstGeom>
          <a:noFill/>
        </p:spPr>
        <p:txBody>
          <a:bodyPr wrap="none" rtlCol="0">
            <a:spAutoFit/>
          </a:bodyPr>
          <a:lstStyle/>
          <a:p>
            <a:r>
              <a:rPr lang="en-US" dirty="0" err="1">
                <a:latin typeface="Helvetica Neue Light"/>
                <a:cs typeface="Helvetica Neue Light"/>
              </a:rPr>
              <a:t>Fimmvorduhals</a:t>
            </a:r>
            <a:r>
              <a:rPr lang="en-US" dirty="0">
                <a:latin typeface="Helvetica Neue Light"/>
                <a:cs typeface="Helvetica Neue Light"/>
              </a:rPr>
              <a:t> fissure, April 2, 2010</a:t>
            </a:r>
          </a:p>
        </p:txBody>
      </p:sp>
      <p:sp>
        <p:nvSpPr>
          <p:cNvPr id="2" name="Slide Number Placeholder 1"/>
          <p:cNvSpPr>
            <a:spLocks noGrp="1"/>
          </p:cNvSpPr>
          <p:nvPr>
            <p:ph type="sldNum" sz="quarter" idx="12"/>
          </p:nvPr>
        </p:nvSpPr>
        <p:spPr/>
        <p:txBody>
          <a:bodyPr/>
          <a:lstStyle/>
          <a:p>
            <a:fld id="{EE03CC9D-6EAB-594E-A35A-5D5CDDFB64DD}" type="slidenum">
              <a:rPr lang="en-US" smtClean="0"/>
              <a:pPr/>
              <a:t>53</a:t>
            </a:fld>
            <a:endParaRPr lang="en-US"/>
          </a:p>
        </p:txBody>
      </p:sp>
    </p:spTree>
    <p:extLst>
      <p:ext uri="{BB962C8B-B14F-4D97-AF65-F5344CB8AC3E}">
        <p14:creationId xmlns:p14="http://schemas.microsoft.com/office/powerpoint/2010/main" val="19259476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48200" y="566255"/>
            <a:ext cx="4038600" cy="1143000"/>
          </a:xfrm>
        </p:spPr>
        <p:txBody>
          <a:bodyPr>
            <a:normAutofit/>
          </a:bodyPr>
          <a:lstStyle/>
          <a:p>
            <a:r>
              <a:rPr lang="en-US" dirty="0" err="1"/>
              <a:t>Santorini</a:t>
            </a:r>
            <a:r>
              <a:rPr lang="en-US" dirty="0"/>
              <a:t> Island </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a:t>
            </a:r>
            <a:r>
              <a:rPr lang="en-US" sz="1600" dirty="0" err="1">
                <a:solidFill>
                  <a:srgbClr val="800000"/>
                </a:solidFill>
              </a:rPr>
              <a:t>Santorini</a:t>
            </a:r>
            <a:br>
              <a:rPr lang="en-US" sz="1600" dirty="0">
                <a:solidFill>
                  <a:srgbClr val="800000"/>
                </a:solidFill>
              </a:rPr>
            </a:br>
            <a:endParaRPr lang="en-US" sz="1600" dirty="0">
              <a:solidFill>
                <a:srgbClr val="800000"/>
              </a:solidFill>
            </a:endParaRPr>
          </a:p>
        </p:txBody>
      </p:sp>
      <p:sp>
        <p:nvSpPr>
          <p:cNvPr id="5" name="Content Placeholder 4"/>
          <p:cNvSpPr>
            <a:spLocks noGrp="1"/>
          </p:cNvSpPr>
          <p:nvPr>
            <p:ph sz="half" idx="1"/>
          </p:nvPr>
        </p:nvSpPr>
        <p:spPr>
          <a:xfrm>
            <a:off x="457200" y="499581"/>
            <a:ext cx="4038600" cy="5521160"/>
          </a:xfrm>
        </p:spPr>
        <p:txBody>
          <a:bodyPr>
            <a:noAutofit/>
          </a:bodyPr>
          <a:lstStyle/>
          <a:p>
            <a:r>
              <a:rPr lang="en-US" sz="1600" dirty="0"/>
              <a:t>“</a:t>
            </a:r>
            <a:r>
              <a:rPr lang="en-US" sz="1600" dirty="0" err="1"/>
              <a:t>Santorini</a:t>
            </a:r>
            <a:r>
              <a:rPr lang="en-US" sz="1600" dirty="0"/>
              <a:t>, classically </a:t>
            </a:r>
            <a:r>
              <a:rPr lang="en-US" sz="1600" dirty="0" err="1"/>
              <a:t>Thera</a:t>
            </a:r>
            <a:r>
              <a:rPr lang="en-US" sz="1600" dirty="0"/>
              <a:t> is an island in the southern Aegean Sea, about 200 km (120 mi) southeast of Greece's mainland. </a:t>
            </a:r>
          </a:p>
          <a:p>
            <a:r>
              <a:rPr lang="en-US" sz="1600" dirty="0"/>
              <a:t>It is the largest island of a small, circular archipelago which bears the same name and is the remnant of a volcanic caldera. </a:t>
            </a:r>
          </a:p>
          <a:p>
            <a:r>
              <a:rPr lang="en-US" sz="1600" dirty="0"/>
              <a:t>It forms the southernmost member of the Cyclades group of islands, with an area of approximately 73 km2 (28 </a:t>
            </a:r>
            <a:r>
              <a:rPr lang="en-US" sz="1600" dirty="0" err="1"/>
              <a:t>sq</a:t>
            </a:r>
            <a:r>
              <a:rPr lang="en-US" sz="1600" dirty="0"/>
              <a:t> mi) and a 2011 census population of 15,550. </a:t>
            </a:r>
          </a:p>
          <a:p>
            <a:r>
              <a:rPr lang="en-US" sz="1600" dirty="0"/>
              <a:t>The municipality of </a:t>
            </a:r>
            <a:r>
              <a:rPr lang="en-US" sz="1600" dirty="0" err="1"/>
              <a:t>Santorini</a:t>
            </a:r>
            <a:r>
              <a:rPr lang="en-US" sz="1600" dirty="0"/>
              <a:t> comprises the inhabited islands of </a:t>
            </a:r>
            <a:r>
              <a:rPr lang="en-US" sz="1600" dirty="0" err="1"/>
              <a:t>Santorini</a:t>
            </a:r>
            <a:r>
              <a:rPr lang="en-US" sz="1600" dirty="0"/>
              <a:t> and </a:t>
            </a:r>
            <a:r>
              <a:rPr lang="en-US" sz="1600" dirty="0" err="1"/>
              <a:t>Therasia</a:t>
            </a:r>
            <a:r>
              <a:rPr lang="en-US" sz="1600" dirty="0"/>
              <a:t> and the uninhabited islands of </a:t>
            </a:r>
            <a:r>
              <a:rPr lang="en-US" sz="1600" dirty="0" err="1"/>
              <a:t>Nea</a:t>
            </a:r>
            <a:r>
              <a:rPr lang="en-US" sz="1600" dirty="0"/>
              <a:t> </a:t>
            </a:r>
            <a:r>
              <a:rPr lang="en-US" sz="1600" dirty="0" err="1"/>
              <a:t>Kameni</a:t>
            </a:r>
            <a:r>
              <a:rPr lang="en-US" sz="1600" dirty="0"/>
              <a:t>, </a:t>
            </a:r>
            <a:r>
              <a:rPr lang="en-US" sz="1600" dirty="0" err="1"/>
              <a:t>Palaia</a:t>
            </a:r>
            <a:r>
              <a:rPr lang="en-US" sz="1600" dirty="0"/>
              <a:t> </a:t>
            </a:r>
            <a:r>
              <a:rPr lang="en-US" sz="1600" dirty="0" err="1"/>
              <a:t>Kameni</a:t>
            </a:r>
            <a:r>
              <a:rPr lang="en-US" sz="1600" dirty="0"/>
              <a:t>, </a:t>
            </a:r>
            <a:r>
              <a:rPr lang="en-US" sz="1600" dirty="0" err="1"/>
              <a:t>Aspronisi</a:t>
            </a:r>
            <a:r>
              <a:rPr lang="en-US" sz="1600" dirty="0"/>
              <a:t>, and Christiana. </a:t>
            </a:r>
          </a:p>
          <a:p>
            <a:r>
              <a:rPr lang="en-US" sz="1600" dirty="0"/>
              <a:t>The total land area is 90.623 km2 (34.990 </a:t>
            </a:r>
            <a:r>
              <a:rPr lang="en-US" sz="1600" dirty="0" err="1"/>
              <a:t>sq</a:t>
            </a:r>
            <a:r>
              <a:rPr lang="en-US" sz="1600" dirty="0"/>
              <a:t> mi). </a:t>
            </a:r>
            <a:r>
              <a:rPr lang="en-US" sz="1600" dirty="0" err="1"/>
              <a:t>Santorini</a:t>
            </a:r>
            <a:r>
              <a:rPr lang="en-US" sz="1600" dirty="0"/>
              <a:t> is part of the Thira regional unit.”</a:t>
            </a:r>
          </a:p>
          <a:p>
            <a:endParaRPr lang="en-US" sz="1600" dirty="0"/>
          </a:p>
        </p:txBody>
      </p:sp>
      <p:pic>
        <p:nvPicPr>
          <p:cNvPr id="11" name="Content Placeholder 7" descr="729px-Greece_location_map.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695" b="-1890"/>
          <a:stretch/>
        </p:blipFill>
        <p:spPr>
          <a:xfrm>
            <a:off x="4648200" y="2144889"/>
            <a:ext cx="4038600" cy="3443112"/>
          </a:xfrm>
        </p:spPr>
      </p:pic>
      <p:sp>
        <p:nvSpPr>
          <p:cNvPr id="2" name="Slide Number Placeholder 1"/>
          <p:cNvSpPr>
            <a:spLocks noGrp="1"/>
          </p:cNvSpPr>
          <p:nvPr>
            <p:ph type="sldNum" sz="quarter" idx="12"/>
          </p:nvPr>
        </p:nvSpPr>
        <p:spPr/>
        <p:txBody>
          <a:bodyPr/>
          <a:lstStyle/>
          <a:p>
            <a:fld id="{EE03CC9D-6EAB-594E-A35A-5D5CDDFB64DD}" type="slidenum">
              <a:rPr lang="en-US" smtClean="0"/>
              <a:pPr/>
              <a:t>54</a:t>
            </a:fld>
            <a:endParaRPr lang="en-US"/>
          </a:p>
        </p:txBody>
      </p:sp>
      <p:sp>
        <p:nvSpPr>
          <p:cNvPr id="3" name="Rectangle 2">
            <a:extLst>
              <a:ext uri="{FF2B5EF4-FFF2-40B4-BE49-F238E27FC236}">
                <a16:creationId xmlns:a16="http://schemas.microsoft.com/office/drawing/2014/main" id="{C267DD11-D19F-DE4F-A37E-50C85328B933}"/>
              </a:ext>
            </a:extLst>
          </p:cNvPr>
          <p:cNvSpPr/>
          <p:nvPr/>
        </p:nvSpPr>
        <p:spPr>
          <a:xfrm>
            <a:off x="6936827" y="4624551"/>
            <a:ext cx="147145" cy="15765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167745" y="6020741"/>
            <a:ext cx="2064328" cy="369332"/>
          </a:xfrm>
          <a:prstGeom prst="rect">
            <a:avLst/>
          </a:prstGeom>
          <a:noFill/>
        </p:spPr>
        <p:txBody>
          <a:bodyPr wrap="square" rtlCol="0">
            <a:spAutoFit/>
          </a:bodyPr>
          <a:lstStyle/>
          <a:p>
            <a:pPr algn="ctr"/>
            <a:r>
              <a:rPr lang="en-US" dirty="0"/>
              <a:t>2/22/2019</a:t>
            </a:r>
          </a:p>
        </p:txBody>
      </p:sp>
    </p:spTree>
    <p:extLst>
      <p:ext uri="{BB962C8B-B14F-4D97-AF65-F5344CB8AC3E}">
        <p14:creationId xmlns:p14="http://schemas.microsoft.com/office/powerpoint/2010/main" val="12344941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88D2FD3-E293-3F44-82BC-93B3FA8A0DCB}"/>
              </a:ext>
            </a:extLst>
          </p:cNvPr>
          <p:cNvSpPr>
            <a:spLocks noGrp="1"/>
          </p:cNvSpPr>
          <p:nvPr>
            <p:ph type="sldNum" sz="quarter" idx="12"/>
          </p:nvPr>
        </p:nvSpPr>
        <p:spPr/>
        <p:txBody>
          <a:bodyPr/>
          <a:lstStyle/>
          <a:p>
            <a:fld id="{EE03CC9D-6EAB-594E-A35A-5D5CDDFB64DD}" type="slidenum">
              <a:rPr lang="en-US" smtClean="0"/>
              <a:pPr/>
              <a:t>55</a:t>
            </a:fld>
            <a:endParaRPr lang="en-US"/>
          </a:p>
        </p:txBody>
      </p:sp>
      <p:pic>
        <p:nvPicPr>
          <p:cNvPr id="7" name="Picture 6">
            <a:extLst>
              <a:ext uri="{FF2B5EF4-FFF2-40B4-BE49-F238E27FC236}">
                <a16:creationId xmlns:a16="http://schemas.microsoft.com/office/drawing/2014/main" id="{58B8FAC9-C924-1445-82EE-4462AE21CF43}"/>
              </a:ext>
            </a:extLst>
          </p:cNvPr>
          <p:cNvPicPr>
            <a:picLocks noChangeAspect="1"/>
          </p:cNvPicPr>
          <p:nvPr/>
        </p:nvPicPr>
        <p:blipFill>
          <a:blip r:embed="rId2"/>
          <a:stretch>
            <a:fillRect/>
          </a:stretch>
        </p:blipFill>
        <p:spPr>
          <a:xfrm>
            <a:off x="1566660" y="0"/>
            <a:ext cx="6010680" cy="6858000"/>
          </a:xfrm>
          <a:prstGeom prst="rect">
            <a:avLst/>
          </a:prstGeom>
        </p:spPr>
      </p:pic>
    </p:spTree>
    <p:extLst>
      <p:ext uri="{BB962C8B-B14F-4D97-AF65-F5344CB8AC3E}">
        <p14:creationId xmlns:p14="http://schemas.microsoft.com/office/powerpoint/2010/main" val="2081101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48200" y="716787"/>
            <a:ext cx="4038600" cy="1143000"/>
          </a:xfrm>
        </p:spPr>
        <p:txBody>
          <a:bodyPr>
            <a:normAutofit fontScale="90000"/>
          </a:bodyPr>
          <a:lstStyle/>
          <a:p>
            <a:r>
              <a:rPr lang="en-US" dirty="0" err="1"/>
              <a:t>Santorini</a:t>
            </a:r>
            <a:r>
              <a:rPr lang="en-US" dirty="0"/>
              <a:t>, Greece (“Atlantis”)</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a:t>
            </a:r>
            <a:r>
              <a:rPr lang="en-US" sz="1600" dirty="0" err="1">
                <a:solidFill>
                  <a:srgbClr val="800000"/>
                </a:solidFill>
              </a:rPr>
              <a:t>Santorini</a:t>
            </a:r>
            <a:endParaRPr lang="en-US" dirty="0"/>
          </a:p>
        </p:txBody>
      </p:sp>
      <p:sp>
        <p:nvSpPr>
          <p:cNvPr id="12" name="Content Placeholder 11"/>
          <p:cNvSpPr>
            <a:spLocks noGrp="1"/>
          </p:cNvSpPr>
          <p:nvPr>
            <p:ph sz="half" idx="1"/>
          </p:nvPr>
        </p:nvSpPr>
        <p:spPr>
          <a:xfrm>
            <a:off x="457200" y="471312"/>
            <a:ext cx="4038600" cy="5643503"/>
          </a:xfrm>
        </p:spPr>
        <p:txBody>
          <a:bodyPr>
            <a:noAutofit/>
          </a:bodyPr>
          <a:lstStyle/>
          <a:p>
            <a:r>
              <a:rPr lang="en-US" sz="1400" dirty="0"/>
              <a:t>“</a:t>
            </a:r>
            <a:r>
              <a:rPr lang="en-US" sz="1400" dirty="0" err="1"/>
              <a:t>Santorini</a:t>
            </a:r>
            <a:r>
              <a:rPr lang="en-US" sz="1400" dirty="0"/>
              <a:t> is essentially what remains after an enormous volcanic explosion that destroyed the earliest settlements on a formerly single island, and created the current geological caldera. </a:t>
            </a:r>
          </a:p>
          <a:p>
            <a:r>
              <a:rPr lang="en-US" sz="1400" dirty="0"/>
              <a:t>A giant central, rectangular lagoon, which measures about 12 by 7 km (7.5 by 4.3 mi), is surrounded by 300 m (980 </a:t>
            </a:r>
            <a:r>
              <a:rPr lang="en-US" sz="1400" dirty="0" err="1"/>
              <a:t>ft</a:t>
            </a:r>
            <a:r>
              <a:rPr lang="en-US" sz="1400" dirty="0"/>
              <a:t>) high, steep cliffs on three sides. </a:t>
            </a:r>
          </a:p>
          <a:p>
            <a:r>
              <a:rPr lang="en-US" sz="1400" dirty="0"/>
              <a:t>The main island slopes downward to the Aegean Sea. </a:t>
            </a:r>
          </a:p>
          <a:p>
            <a:r>
              <a:rPr lang="en-US" sz="1400" dirty="0"/>
              <a:t>On the fourth side, the lagoon is separated from the sea by another much smaller island called </a:t>
            </a:r>
            <a:r>
              <a:rPr lang="en-US" sz="1400" dirty="0" err="1"/>
              <a:t>Therasia</a:t>
            </a:r>
            <a:endParaRPr lang="en-US" sz="1400" dirty="0"/>
          </a:p>
          <a:p>
            <a:r>
              <a:rPr lang="en-US" sz="1400" dirty="0"/>
              <a:t>The lagoon is connected to the sea in two places, in the northwest and southwest. </a:t>
            </a:r>
          </a:p>
          <a:p>
            <a:r>
              <a:rPr lang="en-US" sz="1400" dirty="0"/>
              <a:t>The depth of the caldera, at 400m, makes it possible for all but the largest ships to anchor anywhere in the protected bay</a:t>
            </a:r>
          </a:p>
          <a:p>
            <a:r>
              <a:rPr lang="en-US" sz="1400" dirty="0"/>
              <a:t>There is also a newly built marina at </a:t>
            </a:r>
            <a:r>
              <a:rPr lang="en-US" sz="1400" dirty="0" err="1"/>
              <a:t>Vlychada</a:t>
            </a:r>
            <a:r>
              <a:rPr lang="en-US" sz="1400" dirty="0"/>
              <a:t>, on the southwestern coast. </a:t>
            </a:r>
          </a:p>
          <a:p>
            <a:r>
              <a:rPr lang="en-US" sz="1400" dirty="0"/>
              <a:t>The island's principal port is </a:t>
            </a:r>
            <a:r>
              <a:rPr lang="en-US" sz="1400" dirty="0" err="1"/>
              <a:t>Athinias</a:t>
            </a:r>
            <a:r>
              <a:rPr lang="en-US" sz="1400" dirty="0"/>
              <a:t>. </a:t>
            </a:r>
          </a:p>
          <a:p>
            <a:r>
              <a:rPr lang="en-US" sz="1400" dirty="0"/>
              <a:t>The capital, </a:t>
            </a:r>
            <a:r>
              <a:rPr lang="en-US" sz="1400" dirty="0" err="1"/>
              <a:t>Fira</a:t>
            </a:r>
            <a:r>
              <a:rPr lang="en-US" sz="1400" dirty="0"/>
              <a:t>, clings to the top of the cliff looking down on the lagoon.”</a:t>
            </a:r>
          </a:p>
        </p:txBody>
      </p:sp>
      <p:pic>
        <p:nvPicPr>
          <p:cNvPr id="15" name="Content Placeholder 14" descr="Ia_Santorini-2009-1.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201" b="-1095"/>
          <a:stretch/>
        </p:blipFill>
        <p:spPr>
          <a:xfrm>
            <a:off x="4648200" y="2624666"/>
            <a:ext cx="4038600" cy="2756371"/>
          </a:xfrm>
        </p:spPr>
      </p:pic>
      <p:sp>
        <p:nvSpPr>
          <p:cNvPr id="2" name="Slide Number Placeholder 1"/>
          <p:cNvSpPr>
            <a:spLocks noGrp="1"/>
          </p:cNvSpPr>
          <p:nvPr>
            <p:ph type="sldNum" sz="quarter" idx="12"/>
          </p:nvPr>
        </p:nvSpPr>
        <p:spPr/>
        <p:txBody>
          <a:bodyPr/>
          <a:lstStyle/>
          <a:p>
            <a:fld id="{EE03CC9D-6EAB-594E-A35A-5D5CDDFB64DD}" type="slidenum">
              <a:rPr lang="en-US" smtClean="0"/>
              <a:pPr/>
              <a:t>56</a:t>
            </a:fld>
            <a:endParaRPr lang="en-US"/>
          </a:p>
        </p:txBody>
      </p:sp>
    </p:spTree>
    <p:extLst>
      <p:ext uri="{BB962C8B-B14F-4D97-AF65-F5344CB8AC3E}">
        <p14:creationId xmlns:p14="http://schemas.microsoft.com/office/powerpoint/2010/main" val="37540371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48200" y="274638"/>
            <a:ext cx="4038600" cy="1143000"/>
          </a:xfrm>
        </p:spPr>
        <p:txBody>
          <a:bodyPr>
            <a:normAutofit/>
          </a:bodyPr>
          <a:lstStyle/>
          <a:p>
            <a:r>
              <a:rPr lang="en-US" dirty="0" err="1"/>
              <a:t>Santorini</a:t>
            </a:r>
            <a:r>
              <a:rPr lang="en-US" dirty="0"/>
              <a:t> Caldera</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a:t>
            </a:r>
            <a:r>
              <a:rPr lang="en-US" sz="1600" dirty="0" err="1">
                <a:solidFill>
                  <a:srgbClr val="800000"/>
                </a:solidFill>
              </a:rPr>
              <a:t>Santorini</a:t>
            </a:r>
            <a:endParaRPr lang="en-US" dirty="0"/>
          </a:p>
        </p:txBody>
      </p:sp>
      <p:pic>
        <p:nvPicPr>
          <p:cNvPr id="10" name="Content Placeholder 9" descr="280px-Santorini_Landsat.jpg"/>
          <p:cNvPicPr>
            <a:picLocks noGrp="1" noChangeAspect="1"/>
          </p:cNvPicPr>
          <p:nvPr>
            <p:ph sz="half" idx="2"/>
          </p:nvPr>
        </p:nvPicPr>
        <p:blipFill>
          <a:blip r:embed="rId2">
            <a:extLst>
              <a:ext uri="{28A0092B-C50C-407E-A947-70E740481C1C}">
                <a14:useLocalDpi xmlns:a14="http://schemas.microsoft.com/office/drawing/2010/main" val="0"/>
              </a:ext>
            </a:extLst>
          </a:blip>
          <a:srcRect t="-4289" b="-4289"/>
          <a:stretch>
            <a:fillRect/>
          </a:stretch>
        </p:blipFill>
        <p:spPr/>
      </p:pic>
      <p:sp>
        <p:nvSpPr>
          <p:cNvPr id="2" name="Content Placeholder 1"/>
          <p:cNvSpPr>
            <a:spLocks noGrp="1"/>
          </p:cNvSpPr>
          <p:nvPr>
            <p:ph sz="half" idx="1"/>
          </p:nvPr>
        </p:nvSpPr>
        <p:spPr>
          <a:xfrm>
            <a:off x="363126" y="574792"/>
            <a:ext cx="4038600" cy="5643504"/>
          </a:xfrm>
        </p:spPr>
        <p:txBody>
          <a:bodyPr>
            <a:noAutofit/>
          </a:bodyPr>
          <a:lstStyle/>
          <a:p>
            <a:r>
              <a:rPr lang="en-US" sz="1400" dirty="0"/>
              <a:t>“It is the most active volcanic center in the South Aegean Volcanic Arc, though what remains today is chiefly a water-filled caldera. </a:t>
            </a:r>
          </a:p>
          <a:p>
            <a:r>
              <a:rPr lang="en-US" sz="1400" dirty="0"/>
              <a:t>The volcanic arc is approximately 500 km (310 mi) long and 20 to 40 km (12 to 25 mi) wide. </a:t>
            </a:r>
          </a:p>
          <a:p>
            <a:r>
              <a:rPr lang="en-US" sz="1400" dirty="0"/>
              <a:t>The region first became volcanically active around 3–4 million years ago, though volcanism on </a:t>
            </a:r>
            <a:r>
              <a:rPr lang="en-US" sz="1400" dirty="0" err="1"/>
              <a:t>Thera</a:t>
            </a:r>
            <a:r>
              <a:rPr lang="en-US" sz="1400" dirty="0"/>
              <a:t> began around 2 million years ago with the extrusion of </a:t>
            </a:r>
            <a:r>
              <a:rPr lang="en-US" sz="1400" dirty="0" err="1"/>
              <a:t>dacitic</a:t>
            </a:r>
            <a:r>
              <a:rPr lang="en-US" sz="1400" dirty="0"/>
              <a:t> lavas from vents around the </a:t>
            </a:r>
            <a:r>
              <a:rPr lang="en-US" sz="1400" dirty="0" err="1"/>
              <a:t>Akrotiri</a:t>
            </a:r>
            <a:r>
              <a:rPr lang="en-US" sz="1400" dirty="0"/>
              <a:t>.</a:t>
            </a:r>
          </a:p>
          <a:p>
            <a:r>
              <a:rPr lang="en-US" sz="1400" dirty="0">
                <a:solidFill>
                  <a:schemeClr val="tx1"/>
                </a:solidFill>
              </a:rPr>
              <a:t>The island is the site of one of the largest volcanic eruptions in recorded history: the Minoan eruption (sometimes called the </a:t>
            </a:r>
            <a:r>
              <a:rPr lang="en-US" sz="1400" dirty="0" err="1">
                <a:solidFill>
                  <a:schemeClr val="tx1"/>
                </a:solidFill>
              </a:rPr>
              <a:t>Thera</a:t>
            </a:r>
            <a:r>
              <a:rPr lang="en-US" sz="1400" dirty="0">
                <a:solidFill>
                  <a:schemeClr val="tx1"/>
                </a:solidFill>
              </a:rPr>
              <a:t> eruption), which occurred some 3600 years ago at the height of the Minoan civilization. </a:t>
            </a:r>
          </a:p>
          <a:p>
            <a:r>
              <a:rPr lang="en-US" sz="1400" dirty="0"/>
              <a:t>The eruption left a large caldera surrounded by volcanic ash deposits hundreds of </a:t>
            </a:r>
            <a:r>
              <a:rPr lang="en-US" sz="1400" dirty="0" err="1"/>
              <a:t>metres</a:t>
            </a:r>
            <a:r>
              <a:rPr lang="en-US" sz="1400" dirty="0"/>
              <a:t> deep and may have led indirectly to the collapse of the Minoan civilization on the island of Crete, 110 km (68 mi) to the south, through a gigantic tsunami.</a:t>
            </a:r>
          </a:p>
          <a:p>
            <a:r>
              <a:rPr lang="en-US" sz="1400" dirty="0"/>
              <a:t>Another popular theory holds that the </a:t>
            </a:r>
            <a:r>
              <a:rPr lang="en-US" sz="1400" dirty="0" err="1"/>
              <a:t>Thera</a:t>
            </a:r>
            <a:r>
              <a:rPr lang="en-US" sz="1400" dirty="0"/>
              <a:t> eruption is the source of the legend of Atlantis.”</a:t>
            </a:r>
          </a:p>
          <a:p>
            <a:endParaRPr lang="en-US" sz="1400" dirty="0"/>
          </a:p>
          <a:p>
            <a:endParaRPr lang="en-US" sz="1400" dirty="0"/>
          </a:p>
        </p:txBody>
      </p:sp>
      <p:sp>
        <p:nvSpPr>
          <p:cNvPr id="3" name="Slide Number Placeholder 2"/>
          <p:cNvSpPr>
            <a:spLocks noGrp="1"/>
          </p:cNvSpPr>
          <p:nvPr>
            <p:ph type="sldNum" sz="quarter" idx="12"/>
          </p:nvPr>
        </p:nvSpPr>
        <p:spPr/>
        <p:txBody>
          <a:bodyPr/>
          <a:lstStyle/>
          <a:p>
            <a:fld id="{EE03CC9D-6EAB-594E-A35A-5D5CDDFB64DD}" type="slidenum">
              <a:rPr lang="en-US" smtClean="0"/>
              <a:pPr/>
              <a:t>57</a:t>
            </a:fld>
            <a:endParaRPr lang="en-US"/>
          </a:p>
        </p:txBody>
      </p:sp>
    </p:spTree>
    <p:extLst>
      <p:ext uri="{BB962C8B-B14F-4D97-AF65-F5344CB8AC3E}">
        <p14:creationId xmlns:p14="http://schemas.microsoft.com/office/powerpoint/2010/main" val="37922498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Santorini</a:t>
            </a:r>
            <a:r>
              <a:rPr lang="en-US" dirty="0"/>
              <a:t> Caldera</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a:t>
            </a:r>
            <a:r>
              <a:rPr lang="en-US" sz="1600" dirty="0" err="1">
                <a:solidFill>
                  <a:srgbClr val="800000"/>
                </a:solidFill>
              </a:rPr>
              <a:t>Santorini</a:t>
            </a:r>
            <a:endParaRPr lang="en-US" dirty="0"/>
          </a:p>
        </p:txBody>
      </p:sp>
      <p:pic>
        <p:nvPicPr>
          <p:cNvPr id="6" name="Content Placeholder 5" descr="Santorini_3D.gif"/>
          <p:cNvPicPr>
            <a:picLocks noGrp="1" noChangeAspect="1"/>
          </p:cNvPicPr>
          <p:nvPr>
            <p:ph sz="half" idx="1"/>
          </p:nvPr>
        </p:nvPicPr>
        <p:blipFill>
          <a:blip r:embed="rId2">
            <a:extLst>
              <a:ext uri="{28A0092B-C50C-407E-A947-70E740481C1C}">
                <a14:useLocalDpi xmlns:a14="http://schemas.microsoft.com/office/drawing/2010/main" val="0"/>
              </a:ext>
            </a:extLst>
          </a:blip>
          <a:srcRect t="-28552" b="-28552"/>
          <a:stretch>
            <a:fillRect/>
          </a:stretch>
        </p:blipFill>
        <p:spPr/>
      </p:pic>
      <p:pic>
        <p:nvPicPr>
          <p:cNvPr id="5" name="Content Placeholder 4" descr="Santorini_3D_version_1.gif"/>
          <p:cNvPicPr>
            <a:picLocks noGrp="1" noChangeAspect="1"/>
          </p:cNvPicPr>
          <p:nvPr>
            <p:ph sz="half" idx="2"/>
          </p:nvPr>
        </p:nvPicPr>
        <p:blipFill>
          <a:blip r:embed="rId3">
            <a:extLst>
              <a:ext uri="{28A0092B-C50C-407E-A947-70E740481C1C}">
                <a14:useLocalDpi xmlns:a14="http://schemas.microsoft.com/office/drawing/2010/main" val="0"/>
              </a:ext>
            </a:extLst>
          </a:blip>
          <a:srcRect t="-28552" b="-28552"/>
          <a:stretch>
            <a:fillRect/>
          </a:stretch>
        </p:blipFill>
        <p:spPr/>
      </p:pic>
      <p:sp>
        <p:nvSpPr>
          <p:cNvPr id="3" name="Slide Number Placeholder 2"/>
          <p:cNvSpPr>
            <a:spLocks noGrp="1"/>
          </p:cNvSpPr>
          <p:nvPr>
            <p:ph type="sldNum" sz="quarter" idx="12"/>
          </p:nvPr>
        </p:nvSpPr>
        <p:spPr/>
        <p:txBody>
          <a:bodyPr/>
          <a:lstStyle/>
          <a:p>
            <a:fld id="{EE03CC9D-6EAB-594E-A35A-5D5CDDFB64DD}" type="slidenum">
              <a:rPr lang="en-US" smtClean="0"/>
              <a:pPr/>
              <a:t>58</a:t>
            </a:fld>
            <a:endParaRPr lang="en-US"/>
          </a:p>
        </p:txBody>
      </p:sp>
    </p:spTree>
    <p:extLst>
      <p:ext uri="{BB962C8B-B14F-4D97-AF65-F5344CB8AC3E}">
        <p14:creationId xmlns:p14="http://schemas.microsoft.com/office/powerpoint/2010/main" val="21841797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Views of </a:t>
            </a:r>
            <a:r>
              <a:rPr lang="en-US" dirty="0" err="1"/>
              <a:t>Santorini</a:t>
            </a:r>
            <a:r>
              <a:rPr lang="en-US" dirty="0"/>
              <a:t> Caldera</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a:t>
            </a:r>
            <a:r>
              <a:rPr lang="en-US" sz="1600" dirty="0" err="1">
                <a:solidFill>
                  <a:srgbClr val="800000"/>
                </a:solidFill>
              </a:rPr>
              <a:t>Santorini</a:t>
            </a:r>
            <a:endParaRPr lang="en-US" dirty="0"/>
          </a:p>
        </p:txBody>
      </p:sp>
      <p:pic>
        <p:nvPicPr>
          <p:cNvPr id="7" name="Content Placeholder 6" descr="799px-Santorini-20070808-058248-panorama-small.jpg"/>
          <p:cNvPicPr>
            <a:picLocks noGrp="1" noChangeAspect="1"/>
          </p:cNvPicPr>
          <p:nvPr>
            <p:ph idx="1"/>
          </p:nvPr>
        </p:nvPicPr>
        <p:blipFill rotWithShape="1">
          <a:blip r:embed="rId2">
            <a:extLst>
              <a:ext uri="{28A0092B-C50C-407E-A947-70E740481C1C}">
                <a14:useLocalDpi xmlns:a14="http://schemas.microsoft.com/office/drawing/2010/main" val="0"/>
              </a:ext>
            </a:extLst>
          </a:blip>
          <a:srcRect t="-4119" b="-2438"/>
          <a:stretch/>
        </p:blipFill>
        <p:spPr>
          <a:xfrm>
            <a:off x="457200" y="1542859"/>
            <a:ext cx="8229600" cy="2568222"/>
          </a:xfrm>
        </p:spPr>
      </p:pic>
      <p:pic>
        <p:nvPicPr>
          <p:cNvPr id="8" name="Picture 7" descr="800px-SantoriniPartialPan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122415"/>
            <a:ext cx="8229600" cy="2592324"/>
          </a:xfrm>
          <a:prstGeom prst="rect">
            <a:avLst/>
          </a:prstGeom>
        </p:spPr>
      </p:pic>
      <p:sp>
        <p:nvSpPr>
          <p:cNvPr id="2" name="Slide Number Placeholder 1"/>
          <p:cNvSpPr>
            <a:spLocks noGrp="1"/>
          </p:cNvSpPr>
          <p:nvPr>
            <p:ph type="sldNum" sz="quarter" idx="12"/>
          </p:nvPr>
        </p:nvSpPr>
        <p:spPr/>
        <p:txBody>
          <a:bodyPr/>
          <a:lstStyle/>
          <a:p>
            <a:fld id="{EE03CC9D-6EAB-594E-A35A-5D5CDDFB64DD}" type="slidenum">
              <a:rPr lang="en-US" smtClean="0"/>
              <a:pPr/>
              <a:t>59</a:t>
            </a:fld>
            <a:endParaRPr lang="en-US"/>
          </a:p>
        </p:txBody>
      </p:sp>
    </p:spTree>
    <p:extLst>
      <p:ext uri="{BB962C8B-B14F-4D97-AF65-F5344CB8AC3E}">
        <p14:creationId xmlns:p14="http://schemas.microsoft.com/office/powerpoint/2010/main" val="1327476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E03CC9D-6EAB-594E-A35A-5D5CDDFB64DD}" type="slidenum">
              <a:rPr lang="en-US" smtClean="0"/>
              <a:pPr/>
              <a:t>6</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
            <a:ext cx="9144000" cy="6686879"/>
          </a:xfrm>
          <a:prstGeom prst="rect">
            <a:avLst/>
          </a:prstGeom>
        </p:spPr>
      </p:pic>
    </p:spTree>
    <p:extLst>
      <p:ext uri="{BB962C8B-B14F-4D97-AF65-F5344CB8AC3E}">
        <p14:creationId xmlns:p14="http://schemas.microsoft.com/office/powerpoint/2010/main" val="18707829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1555" y="274638"/>
            <a:ext cx="4713111" cy="1143000"/>
          </a:xfrm>
        </p:spPr>
        <p:txBody>
          <a:bodyPr>
            <a:normAutofit fontScale="90000"/>
          </a:bodyPr>
          <a:lstStyle/>
          <a:p>
            <a:r>
              <a:rPr lang="en-US" dirty="0" err="1"/>
              <a:t>Tambora</a:t>
            </a:r>
            <a:r>
              <a:rPr lang="en-US" dirty="0"/>
              <a:t> Caldera, Indonesia, April 10, 1815</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a:t>
            </a:r>
            <a:r>
              <a:rPr lang="en-US" sz="1600" dirty="0" err="1">
                <a:solidFill>
                  <a:srgbClr val="800000"/>
                </a:solidFill>
              </a:rPr>
              <a:t>Mount_Tambora</a:t>
            </a:r>
            <a:endParaRPr lang="en-US" sz="1600" dirty="0">
              <a:solidFill>
                <a:srgbClr val="800000"/>
              </a:solidFill>
            </a:endParaRPr>
          </a:p>
        </p:txBody>
      </p:sp>
      <p:sp>
        <p:nvSpPr>
          <p:cNvPr id="4" name="Content Placeholder 3"/>
          <p:cNvSpPr>
            <a:spLocks noGrp="1"/>
          </p:cNvSpPr>
          <p:nvPr>
            <p:ph sz="half" idx="1"/>
          </p:nvPr>
        </p:nvSpPr>
        <p:spPr>
          <a:xfrm>
            <a:off x="457200" y="461904"/>
            <a:ext cx="4038600" cy="6160911"/>
          </a:xfrm>
        </p:spPr>
        <p:txBody>
          <a:bodyPr>
            <a:noAutofit/>
          </a:bodyPr>
          <a:lstStyle/>
          <a:p>
            <a:r>
              <a:rPr lang="en-US" sz="1600" dirty="0"/>
              <a:t>“</a:t>
            </a:r>
            <a:r>
              <a:rPr lang="en-US" sz="1600" dirty="0">
                <a:solidFill>
                  <a:srgbClr val="040DC0"/>
                </a:solidFill>
              </a:rPr>
              <a:t>Mount </a:t>
            </a:r>
            <a:r>
              <a:rPr lang="en-US" sz="1600" dirty="0" err="1">
                <a:solidFill>
                  <a:srgbClr val="040DC0"/>
                </a:solidFill>
              </a:rPr>
              <a:t>Tambora</a:t>
            </a:r>
            <a:r>
              <a:rPr lang="en-US" sz="1600" dirty="0">
                <a:solidFill>
                  <a:srgbClr val="040DC0"/>
                </a:solidFill>
              </a:rPr>
              <a:t> (or </a:t>
            </a:r>
            <a:r>
              <a:rPr lang="en-US" sz="1600" dirty="0" err="1">
                <a:solidFill>
                  <a:srgbClr val="040DC0"/>
                </a:solidFill>
              </a:rPr>
              <a:t>Tamboro</a:t>
            </a:r>
            <a:r>
              <a:rPr lang="en-US" sz="1600" dirty="0">
                <a:solidFill>
                  <a:srgbClr val="040DC0"/>
                </a:solidFill>
              </a:rPr>
              <a:t>) is an active </a:t>
            </a:r>
            <a:r>
              <a:rPr lang="en-US" sz="1600" dirty="0" err="1">
                <a:solidFill>
                  <a:srgbClr val="040DC0"/>
                </a:solidFill>
              </a:rPr>
              <a:t>stratovolcano</a:t>
            </a:r>
            <a:r>
              <a:rPr lang="en-US" sz="1600" dirty="0">
                <a:solidFill>
                  <a:srgbClr val="040DC0"/>
                </a:solidFill>
              </a:rPr>
              <a:t> on the island of Sumbawa, Indonesia. </a:t>
            </a:r>
          </a:p>
          <a:p>
            <a:r>
              <a:rPr lang="en-US" sz="1600" dirty="0">
                <a:solidFill>
                  <a:srgbClr val="040DC0"/>
                </a:solidFill>
              </a:rPr>
              <a:t>Sumbawa is flanked both to the north and south by oceanic crust, and </a:t>
            </a:r>
            <a:r>
              <a:rPr lang="en-US" sz="1600" dirty="0" err="1">
                <a:solidFill>
                  <a:srgbClr val="040DC0"/>
                </a:solidFill>
              </a:rPr>
              <a:t>Tambora</a:t>
            </a:r>
            <a:r>
              <a:rPr lang="en-US" sz="1600" dirty="0">
                <a:solidFill>
                  <a:srgbClr val="040DC0"/>
                </a:solidFill>
              </a:rPr>
              <a:t> was formed by the active </a:t>
            </a:r>
            <a:r>
              <a:rPr lang="en-US" sz="1600" dirty="0" err="1">
                <a:solidFill>
                  <a:srgbClr val="040DC0"/>
                </a:solidFill>
              </a:rPr>
              <a:t>subduction</a:t>
            </a:r>
            <a:r>
              <a:rPr lang="en-US" sz="1600" dirty="0">
                <a:solidFill>
                  <a:srgbClr val="040DC0"/>
                </a:solidFill>
              </a:rPr>
              <a:t> zone beneath it. </a:t>
            </a:r>
          </a:p>
          <a:p>
            <a:r>
              <a:rPr lang="en-US" sz="1600" dirty="0">
                <a:solidFill>
                  <a:srgbClr val="040DC0"/>
                </a:solidFill>
              </a:rPr>
              <a:t>This raised Mount </a:t>
            </a:r>
            <a:r>
              <a:rPr lang="en-US" sz="1600" dirty="0" err="1">
                <a:solidFill>
                  <a:srgbClr val="040DC0"/>
                </a:solidFill>
              </a:rPr>
              <a:t>Tambora</a:t>
            </a:r>
            <a:r>
              <a:rPr lang="en-US" sz="1600" dirty="0">
                <a:solidFill>
                  <a:srgbClr val="040DC0"/>
                </a:solidFill>
              </a:rPr>
              <a:t> as high as 4,300 m (14,100 </a:t>
            </a:r>
            <a:r>
              <a:rPr lang="en-US" sz="1600" dirty="0" err="1">
                <a:solidFill>
                  <a:srgbClr val="040DC0"/>
                </a:solidFill>
              </a:rPr>
              <a:t>ft</a:t>
            </a:r>
            <a:r>
              <a:rPr lang="en-US" sz="1600" dirty="0">
                <a:solidFill>
                  <a:srgbClr val="040DC0"/>
                </a:solidFill>
              </a:rPr>
              <a:t>), making it, in the 18th century, one of the tallest peaks in the Indonesian archipelago. </a:t>
            </a:r>
          </a:p>
          <a:p>
            <a:r>
              <a:rPr lang="en-US" sz="1600" dirty="0">
                <a:solidFill>
                  <a:srgbClr val="040DC0"/>
                </a:solidFill>
              </a:rPr>
              <a:t>After a large magma chamber inside the mountain filled over the course of several decades, volcanic activity reached a historic climax in the eruption of 10 April 1815.</a:t>
            </a:r>
          </a:p>
          <a:p>
            <a:r>
              <a:rPr lang="en-US" sz="1600" dirty="0">
                <a:solidFill>
                  <a:schemeClr val="tx1"/>
                </a:solidFill>
              </a:rPr>
              <a:t>This eruption was approximately VEI-7, the only eruption unambiguously confirmed of that size since the Lake </a:t>
            </a:r>
            <a:r>
              <a:rPr lang="en-US" sz="1600" dirty="0" err="1">
                <a:solidFill>
                  <a:schemeClr val="tx1"/>
                </a:solidFill>
              </a:rPr>
              <a:t>Taupo</a:t>
            </a:r>
            <a:r>
              <a:rPr lang="en-US" sz="1600" dirty="0">
                <a:solidFill>
                  <a:schemeClr val="tx1"/>
                </a:solidFill>
              </a:rPr>
              <a:t> eruption in about 180 CE.”</a:t>
            </a:r>
          </a:p>
          <a:p>
            <a:endParaRPr lang="en-US" sz="1600" dirty="0"/>
          </a:p>
        </p:txBody>
      </p:sp>
      <p:pic>
        <p:nvPicPr>
          <p:cNvPr id="6" name="Content Placeholder 5" descr="787px-Sumbawa_Topography.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751" b="-3881"/>
          <a:stretch/>
        </p:blipFill>
        <p:spPr>
          <a:xfrm>
            <a:off x="4648200" y="2238963"/>
            <a:ext cx="4038600" cy="3283186"/>
          </a:xfrm>
        </p:spPr>
      </p:pic>
      <p:sp>
        <p:nvSpPr>
          <p:cNvPr id="3" name="Slide Number Placeholder 2"/>
          <p:cNvSpPr>
            <a:spLocks noGrp="1"/>
          </p:cNvSpPr>
          <p:nvPr>
            <p:ph type="sldNum" sz="quarter" idx="12"/>
          </p:nvPr>
        </p:nvSpPr>
        <p:spPr/>
        <p:txBody>
          <a:bodyPr/>
          <a:lstStyle/>
          <a:p>
            <a:fld id="{EE03CC9D-6EAB-594E-A35A-5D5CDDFB64DD}" type="slidenum">
              <a:rPr lang="en-US" smtClean="0"/>
              <a:pPr/>
              <a:t>60</a:t>
            </a:fld>
            <a:endParaRPr lang="en-US"/>
          </a:p>
        </p:txBody>
      </p:sp>
    </p:spTree>
    <p:extLst>
      <p:ext uri="{BB962C8B-B14F-4D97-AF65-F5344CB8AC3E}">
        <p14:creationId xmlns:p14="http://schemas.microsoft.com/office/powerpoint/2010/main" val="32360397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Impacts of </a:t>
            </a:r>
            <a:r>
              <a:rPr lang="en-US" dirty="0" err="1"/>
              <a:t>Tambora</a:t>
            </a:r>
            <a:r>
              <a:rPr lang="en-US" dirty="0"/>
              <a:t> Eruption</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a:t>
            </a:r>
            <a:r>
              <a:rPr lang="en-US" sz="1600" dirty="0" err="1">
                <a:solidFill>
                  <a:srgbClr val="800000"/>
                </a:solidFill>
              </a:rPr>
              <a:t>Mount_Tambora</a:t>
            </a:r>
            <a:endParaRPr lang="en-US" sz="1600" dirty="0"/>
          </a:p>
        </p:txBody>
      </p:sp>
      <p:sp>
        <p:nvSpPr>
          <p:cNvPr id="3" name="Content Placeholder 2"/>
          <p:cNvSpPr>
            <a:spLocks noGrp="1"/>
          </p:cNvSpPr>
          <p:nvPr>
            <p:ph idx="1"/>
          </p:nvPr>
        </p:nvSpPr>
        <p:spPr>
          <a:xfrm>
            <a:off x="291630" y="1421467"/>
            <a:ext cx="8560740" cy="5173126"/>
          </a:xfrm>
        </p:spPr>
        <p:txBody>
          <a:bodyPr>
            <a:noAutofit/>
          </a:bodyPr>
          <a:lstStyle/>
          <a:p>
            <a:r>
              <a:rPr lang="en-US" sz="1600" dirty="0"/>
              <a:t>“With an estimated </a:t>
            </a:r>
            <a:r>
              <a:rPr lang="en-US" sz="1600" dirty="0" err="1"/>
              <a:t>ejecta</a:t>
            </a:r>
            <a:r>
              <a:rPr lang="en-US" sz="1600" dirty="0"/>
              <a:t> volume of 160 km3 (38 cu mi), </a:t>
            </a:r>
            <a:r>
              <a:rPr lang="en-US" sz="1600" dirty="0" err="1"/>
              <a:t>Tambora's</a:t>
            </a:r>
            <a:r>
              <a:rPr lang="en-US" sz="1600" dirty="0"/>
              <a:t> 1815 outburst was the largest volcanic eruption in recorded history. </a:t>
            </a:r>
          </a:p>
          <a:p>
            <a:r>
              <a:rPr lang="en-US" sz="1600" dirty="0"/>
              <a:t>The explosion was heard on Sumatra island more than 2,000 km (1,200 mi) away. </a:t>
            </a:r>
          </a:p>
          <a:p>
            <a:r>
              <a:rPr lang="en-US" sz="1600" dirty="0"/>
              <a:t>Heavy volcanic ash falls were observed as far away as Borneo, Sulawesi, Java and Maluku islands. </a:t>
            </a:r>
          </a:p>
          <a:p>
            <a:r>
              <a:rPr lang="en-US" sz="1600" dirty="0"/>
              <a:t>Most deaths from the eruption were from starvation and disease, as the eruptive fallout ruined agricultural productivity in the local region. </a:t>
            </a:r>
          </a:p>
          <a:p>
            <a:r>
              <a:rPr lang="en-US" sz="1600" dirty="0"/>
              <a:t>The death toll was at least 71,000 people, of whom 11,000–12,000 were killed directly by the eruption</a:t>
            </a:r>
          </a:p>
          <a:p>
            <a:r>
              <a:rPr lang="en-US" sz="1600" dirty="0"/>
              <a:t>The eruption caused global climate anomalies that included the phenomenon known as "volcanic winter”</a:t>
            </a:r>
          </a:p>
          <a:p>
            <a:r>
              <a:rPr lang="en-US" sz="1600" dirty="0">
                <a:solidFill>
                  <a:schemeClr val="tx1"/>
                </a:solidFill>
              </a:rPr>
              <a:t>1816 became known as the "Year Without a Summer" because of the effect on North American and European weather. </a:t>
            </a:r>
          </a:p>
          <a:p>
            <a:r>
              <a:rPr lang="en-US" sz="1600" dirty="0"/>
              <a:t>Crops failed and livestock died in much of the Northern Hemisphere, resulting in the worst famine of the 19th century.</a:t>
            </a:r>
          </a:p>
          <a:p>
            <a:r>
              <a:rPr lang="en-US" sz="1600" dirty="0"/>
              <a:t>During an excavation in 2004, a team of archaeologists discovered cultural remains buried by the 1815 eruption, kept intact beneath the 3 m (9.8 </a:t>
            </a:r>
            <a:r>
              <a:rPr lang="en-US" sz="1600" dirty="0" err="1"/>
              <a:t>ft</a:t>
            </a:r>
            <a:r>
              <a:rPr lang="en-US" sz="1600" dirty="0"/>
              <a:t>) deep pyroclastic deposits. </a:t>
            </a:r>
          </a:p>
          <a:p>
            <a:r>
              <a:rPr lang="en-US" sz="1600" dirty="0"/>
              <a:t>At the site, dubbed the Pompeii of the East, the artifacts were preserved in the positions they had occupied in 1815.”</a:t>
            </a:r>
          </a:p>
        </p:txBody>
      </p:sp>
      <p:sp>
        <p:nvSpPr>
          <p:cNvPr id="4" name="Slide Number Placeholder 3"/>
          <p:cNvSpPr>
            <a:spLocks noGrp="1"/>
          </p:cNvSpPr>
          <p:nvPr>
            <p:ph type="sldNum" sz="quarter" idx="12"/>
          </p:nvPr>
        </p:nvSpPr>
        <p:spPr/>
        <p:txBody>
          <a:bodyPr/>
          <a:lstStyle/>
          <a:p>
            <a:fld id="{EE03CC9D-6EAB-594E-A35A-5D5CDDFB64DD}" type="slidenum">
              <a:rPr lang="en-US" smtClean="0"/>
              <a:pPr/>
              <a:t>61</a:t>
            </a:fld>
            <a:endParaRPr lang="en-US"/>
          </a:p>
        </p:txBody>
      </p:sp>
    </p:spTree>
    <p:extLst>
      <p:ext uri="{BB962C8B-B14F-4D97-AF65-F5344CB8AC3E}">
        <p14:creationId xmlns:p14="http://schemas.microsoft.com/office/powerpoint/2010/main" val="5387390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7406" y="274638"/>
            <a:ext cx="4359393" cy="1143000"/>
          </a:xfrm>
        </p:spPr>
        <p:txBody>
          <a:bodyPr>
            <a:normAutofit fontScale="90000"/>
          </a:bodyPr>
          <a:lstStyle/>
          <a:p>
            <a:r>
              <a:rPr lang="en-US" dirty="0"/>
              <a:t>Krakatau, August 26-27,1883, Indonesia</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/wiki/Krakatoa</a:t>
            </a:r>
          </a:p>
        </p:txBody>
      </p:sp>
      <p:sp>
        <p:nvSpPr>
          <p:cNvPr id="4" name="Content Placeholder 3"/>
          <p:cNvSpPr>
            <a:spLocks noGrp="1"/>
          </p:cNvSpPr>
          <p:nvPr>
            <p:ph sz="half" idx="1"/>
          </p:nvPr>
        </p:nvSpPr>
        <p:spPr>
          <a:xfrm>
            <a:off x="288806" y="499533"/>
            <a:ext cx="4038600" cy="6189134"/>
          </a:xfrm>
        </p:spPr>
        <p:txBody>
          <a:bodyPr>
            <a:noAutofit/>
          </a:bodyPr>
          <a:lstStyle/>
          <a:p>
            <a:r>
              <a:rPr lang="en-US" sz="1600" dirty="0"/>
              <a:t>“Krakatoa, or Krakatau (Indonesian: Krakatau), is a volcanic island situated in the </a:t>
            </a:r>
            <a:r>
              <a:rPr lang="en-US" sz="1600" dirty="0" err="1"/>
              <a:t>Sunda</a:t>
            </a:r>
            <a:r>
              <a:rPr lang="en-US" sz="1600" dirty="0"/>
              <a:t> Strait between the islands of Java and Sumatra in Indonesia. </a:t>
            </a:r>
          </a:p>
          <a:p>
            <a:r>
              <a:rPr lang="en-US" sz="1600" dirty="0"/>
              <a:t>The name is also used for the surrounding island group comprising the remnants of a much larger island of three volcanic peaks which was obliterated in a cataclysmic 1883 eruption, unleashing huge tsunamis (killing more than 36,000 people) and destroying over two-thirds of the island.</a:t>
            </a:r>
          </a:p>
          <a:p>
            <a:r>
              <a:rPr lang="en-US" sz="1600" dirty="0"/>
              <a:t>The explosion is considered to be the loudest sound ever heard in modern history, with reports of it being heard up to 3,000 miles (4,800 km) from its point of origin. </a:t>
            </a:r>
          </a:p>
          <a:p>
            <a:r>
              <a:rPr lang="en-US" sz="1600" dirty="0"/>
              <a:t>The shock waves from the explosion were recorded on barographs around the globe.</a:t>
            </a:r>
          </a:p>
          <a:p>
            <a:r>
              <a:rPr lang="en-US" sz="1600" dirty="0"/>
              <a:t>In 1927 a new island, </a:t>
            </a:r>
            <a:r>
              <a:rPr lang="en-US" sz="1600" dirty="0" err="1"/>
              <a:t>Anak</a:t>
            </a:r>
            <a:r>
              <a:rPr lang="en-US" sz="1600" dirty="0"/>
              <a:t> Krakatau, or "Child of Krakatoa", emerged from the caldera formed in 1883 and is the current location of eruptive activity.”</a:t>
            </a:r>
          </a:p>
          <a:p>
            <a:endParaRPr lang="en-US" sz="1600" dirty="0"/>
          </a:p>
        </p:txBody>
      </p:sp>
      <p:pic>
        <p:nvPicPr>
          <p:cNvPr id="6" name="Content Placeholder 5" descr="Sunda_strait_map_v3.png"/>
          <p:cNvPicPr>
            <a:picLocks noGrp="1" noChangeAspect="1"/>
          </p:cNvPicPr>
          <p:nvPr>
            <p:ph sz="half" idx="2"/>
          </p:nvPr>
        </p:nvPicPr>
        <p:blipFill>
          <a:blip r:embed="rId2">
            <a:extLst>
              <a:ext uri="{28A0092B-C50C-407E-A947-70E740481C1C}">
                <a14:useLocalDpi xmlns:a14="http://schemas.microsoft.com/office/drawing/2010/main" val="0"/>
              </a:ext>
            </a:extLst>
          </a:blip>
          <a:srcRect l="-4743" r="-4743"/>
          <a:stretch>
            <a:fillRect/>
          </a:stretch>
        </p:blipFill>
        <p:spPr/>
      </p:pic>
      <p:sp>
        <p:nvSpPr>
          <p:cNvPr id="3" name="Slide Number Placeholder 2"/>
          <p:cNvSpPr>
            <a:spLocks noGrp="1"/>
          </p:cNvSpPr>
          <p:nvPr>
            <p:ph type="sldNum" sz="quarter" idx="12"/>
          </p:nvPr>
        </p:nvSpPr>
        <p:spPr/>
        <p:txBody>
          <a:bodyPr/>
          <a:lstStyle/>
          <a:p>
            <a:fld id="{EE03CC9D-6EAB-594E-A35A-5D5CDDFB64DD}" type="slidenum">
              <a:rPr lang="en-US" smtClean="0"/>
              <a:pPr/>
              <a:t>62</a:t>
            </a:fld>
            <a:endParaRPr lang="en-US"/>
          </a:p>
        </p:txBody>
      </p:sp>
    </p:spTree>
    <p:extLst>
      <p:ext uri="{BB962C8B-B14F-4D97-AF65-F5344CB8AC3E}">
        <p14:creationId xmlns:p14="http://schemas.microsoft.com/office/powerpoint/2010/main" val="21154780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325496" y="358422"/>
            <a:ext cx="4190059" cy="5906919"/>
          </a:xfrm>
        </p:spPr>
        <p:txBody>
          <a:bodyPr>
            <a:noAutofit/>
          </a:bodyPr>
          <a:lstStyle/>
          <a:p>
            <a:r>
              <a:rPr lang="en-US" sz="1600" dirty="0"/>
              <a:t>“The most notable eruptions of Krakatoa culminated in a series of massive explosions over August 26–27, 1883, which were among the most violent volcanic events in recorded history.</a:t>
            </a:r>
          </a:p>
          <a:p>
            <a:r>
              <a:rPr lang="en-US" sz="1600" dirty="0">
                <a:solidFill>
                  <a:schemeClr val="tx1"/>
                </a:solidFill>
              </a:rPr>
              <a:t>With an estimated Volcanic </a:t>
            </a:r>
            <a:r>
              <a:rPr lang="en-US" sz="1600" dirty="0" err="1">
                <a:solidFill>
                  <a:schemeClr val="tx1"/>
                </a:solidFill>
              </a:rPr>
              <a:t>Explosivity</a:t>
            </a:r>
            <a:r>
              <a:rPr lang="en-US" sz="1600" dirty="0">
                <a:solidFill>
                  <a:schemeClr val="tx1"/>
                </a:solidFill>
              </a:rPr>
              <a:t> Index (VEI) of 6, the eruption was equivalent to 200 megatons of TNT (840 PJ):</a:t>
            </a:r>
          </a:p>
          <a:p>
            <a:pPr lvl="1"/>
            <a:r>
              <a:rPr lang="en-US" sz="1400" dirty="0">
                <a:solidFill>
                  <a:srgbClr val="800000"/>
                </a:solidFill>
              </a:rPr>
              <a:t>13,000 times the nuclear yield of the Little Boy bomb (13 to 16 </a:t>
            </a:r>
            <a:r>
              <a:rPr lang="en-US" sz="1400" dirty="0" err="1">
                <a:solidFill>
                  <a:srgbClr val="800000"/>
                </a:solidFill>
              </a:rPr>
              <a:t>kt</a:t>
            </a:r>
            <a:r>
              <a:rPr lang="en-US" sz="1400" dirty="0">
                <a:solidFill>
                  <a:srgbClr val="800000"/>
                </a:solidFill>
              </a:rPr>
              <a:t>) that devastated Hiroshima, Japan, during World War II</a:t>
            </a:r>
          </a:p>
          <a:p>
            <a:pPr lvl="1"/>
            <a:r>
              <a:rPr lang="en-US" sz="1400" dirty="0">
                <a:solidFill>
                  <a:srgbClr val="800000"/>
                </a:solidFill>
              </a:rPr>
              <a:t>Four times the yield of Tsar </a:t>
            </a:r>
            <a:r>
              <a:rPr lang="en-US" sz="1400" dirty="0" err="1">
                <a:solidFill>
                  <a:srgbClr val="800000"/>
                </a:solidFill>
              </a:rPr>
              <a:t>Bomba</a:t>
            </a:r>
            <a:r>
              <a:rPr lang="en-US" sz="1400" dirty="0">
                <a:solidFill>
                  <a:srgbClr val="800000"/>
                </a:solidFill>
              </a:rPr>
              <a:t> (50 Mt), the most powerful nuclear device ever detonated.</a:t>
            </a:r>
          </a:p>
          <a:p>
            <a:r>
              <a:rPr lang="en-US" sz="1600" dirty="0"/>
              <a:t>The 1883 eruption ejected approximately 21 km3 (5.0 cu mi) of rock, ash, and pumice.</a:t>
            </a:r>
          </a:p>
          <a:p>
            <a:r>
              <a:rPr lang="en-US" sz="1600" dirty="0"/>
              <a:t>The cataclysmic explosion was heard in Perth in Western Australia, about 1,930 miles (3,110 km) to the south, as well as the island of Rodrigues near Mauritius, about 3,000 miles (4,800 km) to the west.”</a:t>
            </a:r>
          </a:p>
        </p:txBody>
      </p:sp>
      <p:pic>
        <p:nvPicPr>
          <p:cNvPr id="7" name="Content Placeholder 6" descr="471px-Krakatoa_eruption_lithograph.jpg"/>
          <p:cNvPicPr>
            <a:picLocks noGrp="1" noChangeAspect="1"/>
          </p:cNvPicPr>
          <p:nvPr>
            <p:ph sz="half" idx="2"/>
          </p:nvPr>
        </p:nvPicPr>
        <p:blipFill>
          <a:blip r:embed="rId2">
            <a:extLst>
              <a:ext uri="{28A0092B-C50C-407E-A947-70E740481C1C}">
                <a14:useLocalDpi xmlns:a14="http://schemas.microsoft.com/office/drawing/2010/main" val="0"/>
              </a:ext>
            </a:extLst>
          </a:blip>
          <a:srcRect l="-6741" r="-6741"/>
          <a:stretch>
            <a:fillRect/>
          </a:stretch>
        </p:blipFill>
        <p:spPr/>
      </p:pic>
      <p:sp>
        <p:nvSpPr>
          <p:cNvPr id="8" name="TextBox 7"/>
          <p:cNvSpPr txBox="1"/>
          <p:nvPr/>
        </p:nvSpPr>
        <p:spPr>
          <a:xfrm>
            <a:off x="4666085" y="6265341"/>
            <a:ext cx="4219163" cy="523220"/>
          </a:xfrm>
          <a:prstGeom prst="rect">
            <a:avLst/>
          </a:prstGeom>
          <a:noFill/>
        </p:spPr>
        <p:txBody>
          <a:bodyPr wrap="none" rtlCol="0">
            <a:spAutoFit/>
          </a:bodyPr>
          <a:lstStyle/>
          <a:p>
            <a:r>
              <a:rPr lang="en-US" sz="1400" dirty="0">
                <a:latin typeface="Helvetica Neue Light"/>
                <a:cs typeface="Helvetica Neue Light"/>
              </a:rPr>
              <a:t>An 1888 lithograph of the 1883 eruption of Krakatoa</a:t>
            </a:r>
          </a:p>
          <a:p>
            <a:endParaRPr lang="en-US" sz="1400" dirty="0">
              <a:latin typeface="Helvetica Neue Light"/>
              <a:cs typeface="Helvetica Neue Light"/>
            </a:endParaRPr>
          </a:p>
        </p:txBody>
      </p:sp>
      <p:sp>
        <p:nvSpPr>
          <p:cNvPr id="9" name="Title 1"/>
          <p:cNvSpPr>
            <a:spLocks noGrp="1"/>
          </p:cNvSpPr>
          <p:nvPr>
            <p:ph type="title"/>
          </p:nvPr>
        </p:nvSpPr>
        <p:spPr>
          <a:xfrm>
            <a:off x="4327406" y="274638"/>
            <a:ext cx="4359393" cy="1143000"/>
          </a:xfrm>
        </p:spPr>
        <p:txBody>
          <a:bodyPr>
            <a:normAutofit fontScale="90000"/>
          </a:bodyPr>
          <a:lstStyle/>
          <a:p>
            <a:r>
              <a:rPr lang="en-US" dirty="0"/>
              <a:t>Krakatau, August 26-27,1883, Indonesia</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/wiki/Krakatoa</a:t>
            </a:r>
          </a:p>
        </p:txBody>
      </p:sp>
      <p:sp>
        <p:nvSpPr>
          <p:cNvPr id="2" name="Slide Number Placeholder 1"/>
          <p:cNvSpPr>
            <a:spLocks noGrp="1"/>
          </p:cNvSpPr>
          <p:nvPr>
            <p:ph type="sldNum" sz="quarter" idx="12"/>
          </p:nvPr>
        </p:nvSpPr>
        <p:spPr/>
        <p:txBody>
          <a:bodyPr/>
          <a:lstStyle/>
          <a:p>
            <a:fld id="{EE03CC9D-6EAB-594E-A35A-5D5CDDFB64DD}" type="slidenum">
              <a:rPr lang="en-US" smtClean="0"/>
              <a:pPr/>
              <a:t>63</a:t>
            </a:fld>
            <a:endParaRPr lang="en-US"/>
          </a:p>
        </p:txBody>
      </p:sp>
    </p:spTree>
    <p:extLst>
      <p:ext uri="{BB962C8B-B14F-4D97-AF65-F5344CB8AC3E}">
        <p14:creationId xmlns:p14="http://schemas.microsoft.com/office/powerpoint/2010/main" val="3605301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193793" y="386644"/>
            <a:ext cx="4038600" cy="6038615"/>
          </a:xfrm>
        </p:spPr>
        <p:txBody>
          <a:bodyPr>
            <a:noAutofit/>
          </a:bodyPr>
          <a:lstStyle/>
          <a:p>
            <a:r>
              <a:rPr lang="en-US" sz="1600" dirty="0"/>
              <a:t>“According to the official records of the Dutch East Indies colony, 165 villages and towns were destroyed near Krakatoa, and 132 were seriously damaged. </a:t>
            </a:r>
          </a:p>
          <a:p>
            <a:r>
              <a:rPr lang="en-US" sz="1600" dirty="0"/>
              <a:t>At least 36,417 people died, and many more thousands were injured, mostly from the tsunamis that followed the explosion. The eruption destroyed two-thirds of the island of Krakatoa. </a:t>
            </a:r>
          </a:p>
          <a:p>
            <a:r>
              <a:rPr lang="en-US" sz="1600" dirty="0"/>
              <a:t>Eruptions in the area since 1927 have built a new island at the same location, named </a:t>
            </a:r>
            <a:r>
              <a:rPr lang="en-US" sz="1600" dirty="0" err="1"/>
              <a:t>Anak</a:t>
            </a:r>
            <a:r>
              <a:rPr lang="en-US" sz="1600" dirty="0"/>
              <a:t> Krakatau (which is Indonesian for "Child of Krakatoa"). </a:t>
            </a:r>
          </a:p>
          <a:p>
            <a:r>
              <a:rPr lang="en-US" sz="1600" dirty="0"/>
              <a:t>Periodic eruptions have continued since, with recent eruptions in 2009, 2010, 2011, and 2012. As of late 2011, this island has a radius of roughly 2 </a:t>
            </a:r>
            <a:r>
              <a:rPr lang="en-US" sz="1600" dirty="0" err="1"/>
              <a:t>kilometres</a:t>
            </a:r>
            <a:r>
              <a:rPr lang="en-US" sz="1600" dirty="0"/>
              <a:t> (1.2 mi), and a high point of about 324 </a:t>
            </a:r>
            <a:r>
              <a:rPr lang="en-US" sz="1600" dirty="0" err="1"/>
              <a:t>metres</a:t>
            </a:r>
            <a:r>
              <a:rPr lang="en-US" sz="1600" dirty="0"/>
              <a:t> (1,063 </a:t>
            </a:r>
            <a:r>
              <a:rPr lang="en-US" sz="1600" dirty="0" err="1"/>
              <a:t>ft</a:t>
            </a:r>
            <a:r>
              <a:rPr lang="en-US" sz="1600" dirty="0"/>
              <a:t>) above sea level, growing 5 </a:t>
            </a:r>
            <a:r>
              <a:rPr lang="en-US" sz="1600" dirty="0" err="1"/>
              <a:t>metres</a:t>
            </a:r>
            <a:r>
              <a:rPr lang="en-US" sz="1600" dirty="0"/>
              <a:t> (16 </a:t>
            </a:r>
            <a:r>
              <a:rPr lang="en-US" sz="1600" dirty="0" err="1"/>
              <a:t>ft</a:t>
            </a:r>
            <a:r>
              <a:rPr lang="en-US" sz="1600" dirty="0"/>
              <a:t>) each year”</a:t>
            </a:r>
          </a:p>
          <a:p>
            <a:endParaRPr lang="en-US" sz="1600" dirty="0"/>
          </a:p>
        </p:txBody>
      </p:sp>
      <p:pic>
        <p:nvPicPr>
          <p:cNvPr id="9" name="Content Placeholder 8" descr="Map_krakatau.gif"/>
          <p:cNvPicPr>
            <a:picLocks noGrp="1" noChangeAspect="1"/>
          </p:cNvPicPr>
          <p:nvPr>
            <p:ph sz="half" idx="2"/>
          </p:nvPr>
        </p:nvPicPr>
        <p:blipFill>
          <a:blip r:embed="rId2">
            <a:extLst>
              <a:ext uri="{28A0092B-C50C-407E-A947-70E740481C1C}">
                <a14:useLocalDpi xmlns:a14="http://schemas.microsoft.com/office/drawing/2010/main" val="0"/>
              </a:ext>
            </a:extLst>
          </a:blip>
          <a:srcRect l="-5770" r="-5770"/>
          <a:stretch>
            <a:fillRect/>
          </a:stretch>
        </p:blipFill>
        <p:spPr/>
      </p:pic>
      <p:sp>
        <p:nvSpPr>
          <p:cNvPr id="10" name="Title 4"/>
          <p:cNvSpPr>
            <a:spLocks noGrp="1"/>
          </p:cNvSpPr>
          <p:nvPr>
            <p:ph type="title"/>
          </p:nvPr>
        </p:nvSpPr>
        <p:spPr>
          <a:xfrm>
            <a:off x="4365036" y="274638"/>
            <a:ext cx="4321763" cy="1143000"/>
          </a:xfrm>
        </p:spPr>
        <p:txBody>
          <a:bodyPr>
            <a:normAutofit/>
          </a:bodyPr>
          <a:lstStyle/>
          <a:p>
            <a:r>
              <a:rPr lang="en-US" dirty="0" err="1"/>
              <a:t>Anak</a:t>
            </a:r>
            <a:r>
              <a:rPr lang="en-US" dirty="0"/>
              <a:t> Krakatau</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/wiki/Krakatoa</a:t>
            </a:r>
          </a:p>
        </p:txBody>
      </p:sp>
      <p:sp>
        <p:nvSpPr>
          <p:cNvPr id="2" name="Slide Number Placeholder 1"/>
          <p:cNvSpPr>
            <a:spLocks noGrp="1"/>
          </p:cNvSpPr>
          <p:nvPr>
            <p:ph type="sldNum" sz="quarter" idx="12"/>
          </p:nvPr>
        </p:nvSpPr>
        <p:spPr/>
        <p:txBody>
          <a:bodyPr/>
          <a:lstStyle/>
          <a:p>
            <a:fld id="{EE03CC9D-6EAB-594E-A35A-5D5CDDFB64DD}" type="slidenum">
              <a:rPr lang="en-US" smtClean="0"/>
              <a:pPr/>
              <a:t>64</a:t>
            </a:fld>
            <a:endParaRPr lang="en-US"/>
          </a:p>
        </p:txBody>
      </p:sp>
    </p:spTree>
    <p:extLst>
      <p:ext uri="{BB962C8B-B14F-4D97-AF65-F5344CB8AC3E}">
        <p14:creationId xmlns:p14="http://schemas.microsoft.com/office/powerpoint/2010/main" val="12361813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365036" y="274638"/>
            <a:ext cx="4321763" cy="1143000"/>
          </a:xfrm>
        </p:spPr>
        <p:txBody>
          <a:bodyPr>
            <a:normAutofit/>
          </a:bodyPr>
          <a:lstStyle/>
          <a:p>
            <a:r>
              <a:rPr lang="en-US" dirty="0" err="1"/>
              <a:t>Anak</a:t>
            </a:r>
            <a:r>
              <a:rPr lang="en-US" dirty="0"/>
              <a:t> Krakatau</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/wiki/Krakatoa</a:t>
            </a:r>
          </a:p>
        </p:txBody>
      </p:sp>
      <p:sp>
        <p:nvSpPr>
          <p:cNvPr id="9" name="Content Placeholder 8"/>
          <p:cNvSpPr>
            <a:spLocks noGrp="1"/>
          </p:cNvSpPr>
          <p:nvPr>
            <p:ph sz="half" idx="1"/>
          </p:nvPr>
        </p:nvSpPr>
        <p:spPr>
          <a:xfrm>
            <a:off x="326436" y="593607"/>
            <a:ext cx="4038600" cy="5784615"/>
          </a:xfrm>
        </p:spPr>
        <p:txBody>
          <a:bodyPr>
            <a:noAutofit/>
          </a:bodyPr>
          <a:lstStyle/>
          <a:p>
            <a:r>
              <a:rPr lang="en-US" sz="1400" dirty="0"/>
              <a:t>“</a:t>
            </a:r>
            <a:r>
              <a:rPr lang="en-US" sz="1400" dirty="0" err="1"/>
              <a:t>Anak</a:t>
            </a:r>
            <a:r>
              <a:rPr lang="en-US" sz="1400" dirty="0"/>
              <a:t> Krakatau has grown at an average rate of five inches (13 cm) per week since the 1950s. </a:t>
            </a:r>
          </a:p>
          <a:p>
            <a:r>
              <a:rPr lang="en-US" sz="1400" dirty="0"/>
              <a:t>This equates to an average growth of 6.8 meters per year. </a:t>
            </a:r>
          </a:p>
          <a:p>
            <a:r>
              <a:rPr lang="en-US" sz="1400" dirty="0"/>
              <a:t>The island is still active, with its most recent eruptive episode having begun in 1994. </a:t>
            </a:r>
          </a:p>
          <a:p>
            <a:r>
              <a:rPr lang="en-US" sz="1400" dirty="0"/>
              <a:t>Quiet periods of a few days have alternated with almost continuous </a:t>
            </a:r>
            <a:r>
              <a:rPr lang="en-US" sz="1400" dirty="0" err="1"/>
              <a:t>Strombolian</a:t>
            </a:r>
            <a:r>
              <a:rPr lang="en-US" sz="1400" dirty="0"/>
              <a:t> eruptions since then.</a:t>
            </a:r>
          </a:p>
          <a:p>
            <a:r>
              <a:rPr lang="en-US" sz="1400" dirty="0"/>
              <a:t>Hot gases, rocks, and lava were released in an eruption in April 2008. Scientists monitoring the volcano have warned people to stay out of a 3 km zone around the island.</a:t>
            </a:r>
          </a:p>
          <a:p>
            <a:r>
              <a:rPr lang="en-US" sz="1400" dirty="0"/>
              <a:t>Several videos of Krakatoa on YouTube show recent footage of eruptions and of the inside of the crater as seen from the rim of the volcano.</a:t>
            </a:r>
          </a:p>
          <a:p>
            <a:r>
              <a:rPr lang="en-US" sz="1400" dirty="0"/>
              <a:t>On 6 May 2009 the </a:t>
            </a:r>
            <a:r>
              <a:rPr lang="en-US" sz="1400" dirty="0" err="1"/>
              <a:t>Volcanological</a:t>
            </a:r>
            <a:r>
              <a:rPr lang="en-US" sz="1400" dirty="0"/>
              <a:t> Survey of Indonesia raised the eruption alert status of </a:t>
            </a:r>
            <a:r>
              <a:rPr lang="en-US" sz="1400" dirty="0" err="1"/>
              <a:t>Anak</a:t>
            </a:r>
            <a:r>
              <a:rPr lang="en-US" sz="1400" dirty="0"/>
              <a:t> Krakatau to Level III.</a:t>
            </a:r>
          </a:p>
          <a:p>
            <a:r>
              <a:rPr lang="en-US" sz="1400" dirty="0"/>
              <a:t>A recent expedition to the volcano has revealed that a 100 m wide lava dome is growing in its crater. The dome has two active vents that eject incandescent gas.”</a:t>
            </a:r>
          </a:p>
          <a:p>
            <a:endParaRPr lang="en-US" sz="1400" dirty="0"/>
          </a:p>
        </p:txBody>
      </p:sp>
      <p:pic>
        <p:nvPicPr>
          <p:cNvPr id="11" name="Content Placeholder 10" descr="800px-Indonesia,_Sunda_Straits.jpg"/>
          <p:cNvPicPr>
            <a:picLocks noGrp="1" noChangeAspect="1"/>
          </p:cNvPicPr>
          <p:nvPr>
            <p:ph sz="half" idx="2"/>
          </p:nvPr>
        </p:nvPicPr>
        <p:blipFill>
          <a:blip r:embed="rId2">
            <a:extLst>
              <a:ext uri="{28A0092B-C50C-407E-A947-70E740481C1C}">
                <a14:useLocalDpi xmlns:a14="http://schemas.microsoft.com/office/drawing/2010/main" val="0"/>
              </a:ext>
            </a:extLst>
          </a:blip>
          <a:srcRect t="-31652" b="-31652"/>
          <a:stretch>
            <a:fillRect/>
          </a:stretch>
        </p:blipFill>
        <p:spPr/>
      </p:pic>
      <p:sp>
        <p:nvSpPr>
          <p:cNvPr id="12" name="TextBox 11"/>
          <p:cNvSpPr txBox="1"/>
          <p:nvPr/>
        </p:nvSpPr>
        <p:spPr>
          <a:xfrm>
            <a:off x="4648200" y="5672667"/>
            <a:ext cx="4038600" cy="369332"/>
          </a:xfrm>
          <a:prstGeom prst="rect">
            <a:avLst/>
          </a:prstGeom>
          <a:noFill/>
        </p:spPr>
        <p:txBody>
          <a:bodyPr wrap="square" rtlCol="0">
            <a:spAutoFit/>
          </a:bodyPr>
          <a:lstStyle/>
          <a:p>
            <a:pPr algn="ctr"/>
            <a:r>
              <a:rPr lang="en-US" dirty="0">
                <a:latin typeface="Helvetica Neue Light"/>
                <a:cs typeface="Helvetica Neue Light"/>
              </a:rPr>
              <a:t>2008 Eruption of </a:t>
            </a:r>
            <a:r>
              <a:rPr lang="en-US" dirty="0" err="1">
                <a:latin typeface="Helvetica Neue Light"/>
                <a:cs typeface="Helvetica Neue Light"/>
              </a:rPr>
              <a:t>Anak</a:t>
            </a:r>
            <a:r>
              <a:rPr lang="en-US" dirty="0">
                <a:latin typeface="Helvetica Neue Light"/>
                <a:cs typeface="Helvetica Neue Light"/>
              </a:rPr>
              <a:t> Krakatau</a:t>
            </a:r>
          </a:p>
        </p:txBody>
      </p:sp>
      <p:sp>
        <p:nvSpPr>
          <p:cNvPr id="2" name="Slide Number Placeholder 1"/>
          <p:cNvSpPr>
            <a:spLocks noGrp="1"/>
          </p:cNvSpPr>
          <p:nvPr>
            <p:ph type="sldNum" sz="quarter" idx="12"/>
          </p:nvPr>
        </p:nvSpPr>
        <p:spPr/>
        <p:txBody>
          <a:bodyPr/>
          <a:lstStyle/>
          <a:p>
            <a:fld id="{EE03CC9D-6EAB-594E-A35A-5D5CDDFB64DD}" type="slidenum">
              <a:rPr lang="en-US" smtClean="0"/>
              <a:pPr/>
              <a:t>65</a:t>
            </a:fld>
            <a:endParaRPr lang="en-US"/>
          </a:p>
        </p:txBody>
      </p:sp>
    </p:spTree>
    <p:extLst>
      <p:ext uri="{BB962C8B-B14F-4D97-AF65-F5344CB8AC3E}">
        <p14:creationId xmlns:p14="http://schemas.microsoft.com/office/powerpoint/2010/main" val="36258623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D9404-5B2F-F84D-B322-0E6D53FEA3F5}"/>
              </a:ext>
            </a:extLst>
          </p:cNvPr>
          <p:cNvSpPr>
            <a:spLocks noGrp="1"/>
          </p:cNvSpPr>
          <p:nvPr>
            <p:ph type="title"/>
          </p:nvPr>
        </p:nvSpPr>
        <p:spPr/>
        <p:txBody>
          <a:bodyPr>
            <a:normAutofit fontScale="90000"/>
          </a:bodyPr>
          <a:lstStyle/>
          <a:p>
            <a:r>
              <a:rPr lang="en-US" dirty="0"/>
              <a:t>Very Recent Example:</a:t>
            </a:r>
            <a:br>
              <a:rPr lang="en-US" dirty="0"/>
            </a:br>
            <a:r>
              <a:rPr lang="en-US" sz="3100" dirty="0" err="1"/>
              <a:t>Sunda</a:t>
            </a:r>
            <a:r>
              <a:rPr lang="en-US" sz="3100" dirty="0"/>
              <a:t> Strait Tsunami, 12/22/2018</a:t>
            </a:r>
            <a:br>
              <a:rPr lang="en-US" dirty="0"/>
            </a:br>
            <a:r>
              <a:rPr lang="en-US" sz="2000" dirty="0">
                <a:solidFill>
                  <a:schemeClr val="tx1"/>
                </a:solidFill>
              </a:rPr>
              <a:t>https://</a:t>
            </a:r>
            <a:r>
              <a:rPr lang="en-US" sz="2000" dirty="0" err="1">
                <a:solidFill>
                  <a:schemeClr val="tx1"/>
                </a:solidFill>
              </a:rPr>
              <a:t>en.wikipedia.org</a:t>
            </a:r>
            <a:r>
              <a:rPr lang="en-US" sz="2000" dirty="0">
                <a:solidFill>
                  <a:schemeClr val="tx1"/>
                </a:solidFill>
              </a:rPr>
              <a:t>/wiki/2018_Sunda_Strait_tsunami</a:t>
            </a:r>
          </a:p>
        </p:txBody>
      </p:sp>
      <p:sp>
        <p:nvSpPr>
          <p:cNvPr id="3" name="Content Placeholder 2">
            <a:extLst>
              <a:ext uri="{FF2B5EF4-FFF2-40B4-BE49-F238E27FC236}">
                <a16:creationId xmlns:a16="http://schemas.microsoft.com/office/drawing/2014/main" id="{7ADB63A2-D49A-4E4D-8B22-B571E96616D9}"/>
              </a:ext>
            </a:extLst>
          </p:cNvPr>
          <p:cNvSpPr>
            <a:spLocks noGrp="1"/>
          </p:cNvSpPr>
          <p:nvPr>
            <p:ph idx="1"/>
          </p:nvPr>
        </p:nvSpPr>
        <p:spPr>
          <a:xfrm>
            <a:off x="457199" y="1600200"/>
            <a:ext cx="3130731" cy="4525963"/>
          </a:xfrm>
        </p:spPr>
        <p:txBody>
          <a:bodyPr>
            <a:noAutofit/>
          </a:bodyPr>
          <a:lstStyle/>
          <a:p>
            <a:pPr>
              <a:spcBef>
                <a:spcPts val="0"/>
              </a:spcBef>
              <a:spcAft>
                <a:spcPts val="1200"/>
              </a:spcAft>
            </a:pPr>
            <a:r>
              <a:rPr lang="en-US" sz="1400" dirty="0"/>
              <a:t>On 22 December 2018, a tsunami that followed an eruption and partial collapse of the </a:t>
            </a:r>
            <a:r>
              <a:rPr lang="en-US" sz="1400" dirty="0" err="1"/>
              <a:t>Anak</a:t>
            </a:r>
            <a:r>
              <a:rPr lang="en-US" sz="1400" dirty="0"/>
              <a:t> Krakatau volcano in the </a:t>
            </a:r>
            <a:r>
              <a:rPr lang="en-US" sz="1400" dirty="0" err="1"/>
              <a:t>Sunda</a:t>
            </a:r>
            <a:r>
              <a:rPr lang="en-US" sz="1400" dirty="0"/>
              <a:t> Strait struck several coastal regions of Banten in Java and Lampung in Sumatra, Indonesia. </a:t>
            </a:r>
          </a:p>
          <a:p>
            <a:pPr>
              <a:spcBef>
                <a:spcPts val="0"/>
              </a:spcBef>
              <a:spcAft>
                <a:spcPts val="1200"/>
              </a:spcAft>
            </a:pPr>
            <a:r>
              <a:rPr lang="en-US" sz="1400" dirty="0"/>
              <a:t>At least 437 people were killed and 14,059 were injured. </a:t>
            </a:r>
          </a:p>
          <a:p>
            <a:pPr>
              <a:spcBef>
                <a:spcPts val="0"/>
              </a:spcBef>
              <a:spcAft>
                <a:spcPts val="1200"/>
              </a:spcAft>
            </a:pPr>
            <a:r>
              <a:rPr lang="en-US" sz="1400" dirty="0"/>
              <a:t>The tsunami was caused by an undersea landslide which followed an eruption of </a:t>
            </a:r>
            <a:r>
              <a:rPr lang="en-US" sz="1400" dirty="0" err="1"/>
              <a:t>Anak</a:t>
            </a:r>
            <a:r>
              <a:rPr lang="en-US" sz="1400" dirty="0"/>
              <a:t> Krakatau, the "Child of Krakatoa".</a:t>
            </a:r>
          </a:p>
          <a:p>
            <a:pPr>
              <a:spcBef>
                <a:spcPts val="0"/>
              </a:spcBef>
              <a:spcAft>
                <a:spcPts val="1200"/>
              </a:spcAft>
            </a:pPr>
            <a:r>
              <a:rPr lang="en-US" sz="1400" dirty="0"/>
              <a:t>On 23 December, it was found that much of the island of </a:t>
            </a:r>
            <a:r>
              <a:rPr lang="en-US" sz="1400" dirty="0" err="1"/>
              <a:t>Anak</a:t>
            </a:r>
            <a:r>
              <a:rPr lang="en-US" sz="1400" dirty="0"/>
              <a:t> Krakatau had collapsed into the sea.</a:t>
            </a:r>
          </a:p>
        </p:txBody>
      </p:sp>
      <p:sp>
        <p:nvSpPr>
          <p:cNvPr id="4" name="Slide Number Placeholder 3">
            <a:extLst>
              <a:ext uri="{FF2B5EF4-FFF2-40B4-BE49-F238E27FC236}">
                <a16:creationId xmlns:a16="http://schemas.microsoft.com/office/drawing/2014/main" id="{962CE680-7BF7-094E-9C9D-5F5B66E457E2}"/>
              </a:ext>
            </a:extLst>
          </p:cNvPr>
          <p:cNvSpPr>
            <a:spLocks noGrp="1"/>
          </p:cNvSpPr>
          <p:nvPr>
            <p:ph type="sldNum" sz="quarter" idx="12"/>
          </p:nvPr>
        </p:nvSpPr>
        <p:spPr/>
        <p:txBody>
          <a:bodyPr/>
          <a:lstStyle/>
          <a:p>
            <a:fld id="{EE03CC9D-6EAB-594E-A35A-5D5CDDFB64DD}" type="slidenum">
              <a:rPr lang="en-US" smtClean="0"/>
              <a:pPr/>
              <a:t>66</a:t>
            </a:fld>
            <a:endParaRPr lang="en-US"/>
          </a:p>
        </p:txBody>
      </p:sp>
      <p:pic>
        <p:nvPicPr>
          <p:cNvPr id="6" name="Picture 5">
            <a:extLst>
              <a:ext uri="{FF2B5EF4-FFF2-40B4-BE49-F238E27FC236}">
                <a16:creationId xmlns:a16="http://schemas.microsoft.com/office/drawing/2014/main" id="{2750FB2C-3C9F-134E-BDE8-00FC8AFCBDA7}"/>
              </a:ext>
            </a:extLst>
          </p:cNvPr>
          <p:cNvPicPr>
            <a:picLocks noChangeAspect="1"/>
          </p:cNvPicPr>
          <p:nvPr/>
        </p:nvPicPr>
        <p:blipFill>
          <a:blip r:embed="rId2"/>
          <a:stretch>
            <a:fillRect/>
          </a:stretch>
        </p:blipFill>
        <p:spPr>
          <a:xfrm>
            <a:off x="3855539" y="1673875"/>
            <a:ext cx="4831261" cy="3214717"/>
          </a:xfrm>
          <a:prstGeom prst="rect">
            <a:avLst/>
          </a:prstGeom>
        </p:spPr>
      </p:pic>
      <p:sp>
        <p:nvSpPr>
          <p:cNvPr id="7" name="TextBox 6">
            <a:extLst>
              <a:ext uri="{FF2B5EF4-FFF2-40B4-BE49-F238E27FC236}">
                <a16:creationId xmlns:a16="http://schemas.microsoft.com/office/drawing/2014/main" id="{8249FB92-A976-A64C-BF56-A707382BC20D}"/>
              </a:ext>
            </a:extLst>
          </p:cNvPr>
          <p:cNvSpPr txBox="1"/>
          <p:nvPr/>
        </p:nvSpPr>
        <p:spPr>
          <a:xfrm>
            <a:off x="3875314" y="5153917"/>
            <a:ext cx="4811486" cy="1384995"/>
          </a:xfrm>
          <a:prstGeom prst="rect">
            <a:avLst/>
          </a:prstGeom>
          <a:noFill/>
        </p:spPr>
        <p:txBody>
          <a:bodyPr wrap="square" rtlCol="0">
            <a:spAutoFit/>
          </a:bodyPr>
          <a:lstStyle/>
          <a:p>
            <a:r>
              <a:rPr lang="en-US" sz="1400" dirty="0" err="1">
                <a:solidFill>
                  <a:srgbClr val="C00000"/>
                </a:solidFill>
              </a:rPr>
              <a:t>Anak</a:t>
            </a:r>
            <a:r>
              <a:rPr lang="en-US" sz="1400" dirty="0">
                <a:solidFill>
                  <a:srgbClr val="C00000"/>
                </a:solidFill>
              </a:rPr>
              <a:t> Krakatau emerged from the sea in 1927, some time after the August 26-27, 1883 eruption of Krakatoa, one of the most violent eruptions in recorded history. </a:t>
            </a:r>
          </a:p>
          <a:p>
            <a:r>
              <a:rPr lang="en-US" sz="1400" dirty="0">
                <a:solidFill>
                  <a:srgbClr val="C00000"/>
                </a:solidFill>
              </a:rPr>
              <a:t>Via tsunamis and ash fall, the 1883 eruption of </a:t>
            </a:r>
            <a:r>
              <a:rPr lang="en-US" sz="1400" dirty="0" err="1">
                <a:solidFill>
                  <a:srgbClr val="C00000"/>
                </a:solidFill>
              </a:rPr>
              <a:t>Krakatua</a:t>
            </a:r>
            <a:r>
              <a:rPr lang="en-US" sz="1400" dirty="0">
                <a:solidFill>
                  <a:srgbClr val="C00000"/>
                </a:solidFill>
              </a:rPr>
              <a:t> killed more than 36,000 people, many of whom lived then in the same regions where the 2018 tsunami struck.</a:t>
            </a:r>
          </a:p>
        </p:txBody>
      </p:sp>
    </p:spTree>
    <p:extLst>
      <p:ext uri="{BB962C8B-B14F-4D97-AF65-F5344CB8AC3E}">
        <p14:creationId xmlns:p14="http://schemas.microsoft.com/office/powerpoint/2010/main" val="26508086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9A1F15-EC08-214A-8477-F8F911780924}"/>
              </a:ext>
            </a:extLst>
          </p:cNvPr>
          <p:cNvSpPr>
            <a:spLocks noGrp="1"/>
          </p:cNvSpPr>
          <p:nvPr>
            <p:ph type="sldNum" sz="quarter" idx="12"/>
          </p:nvPr>
        </p:nvSpPr>
        <p:spPr/>
        <p:txBody>
          <a:bodyPr/>
          <a:lstStyle/>
          <a:p>
            <a:fld id="{EE03CC9D-6EAB-594E-A35A-5D5CDDFB64DD}" type="slidenum">
              <a:rPr lang="en-US" smtClean="0"/>
              <a:pPr/>
              <a:t>67</a:t>
            </a:fld>
            <a:endParaRPr lang="en-US"/>
          </a:p>
        </p:txBody>
      </p:sp>
      <p:pic>
        <p:nvPicPr>
          <p:cNvPr id="6" name="Picture 5">
            <a:extLst>
              <a:ext uri="{FF2B5EF4-FFF2-40B4-BE49-F238E27FC236}">
                <a16:creationId xmlns:a16="http://schemas.microsoft.com/office/drawing/2014/main" id="{D526505B-3470-4B40-B185-A52E8548F893}"/>
              </a:ext>
            </a:extLst>
          </p:cNvPr>
          <p:cNvPicPr>
            <a:picLocks noChangeAspect="1"/>
          </p:cNvPicPr>
          <p:nvPr/>
        </p:nvPicPr>
        <p:blipFill>
          <a:blip r:embed="rId2"/>
          <a:stretch>
            <a:fillRect/>
          </a:stretch>
        </p:blipFill>
        <p:spPr>
          <a:xfrm>
            <a:off x="0" y="229745"/>
            <a:ext cx="9144000" cy="6465094"/>
          </a:xfrm>
          <a:prstGeom prst="rect">
            <a:avLst/>
          </a:prstGeom>
        </p:spPr>
      </p:pic>
      <p:sp>
        <p:nvSpPr>
          <p:cNvPr id="7" name="TextBox 6">
            <a:extLst>
              <a:ext uri="{FF2B5EF4-FFF2-40B4-BE49-F238E27FC236}">
                <a16:creationId xmlns:a16="http://schemas.microsoft.com/office/drawing/2014/main" id="{793F4C45-2972-E046-8F47-0785FE747972}"/>
              </a:ext>
            </a:extLst>
          </p:cNvPr>
          <p:cNvSpPr txBox="1"/>
          <p:nvPr/>
        </p:nvSpPr>
        <p:spPr>
          <a:xfrm>
            <a:off x="2952206" y="4093028"/>
            <a:ext cx="2246812" cy="584775"/>
          </a:xfrm>
          <a:prstGeom prst="rect">
            <a:avLst/>
          </a:prstGeom>
          <a:noFill/>
        </p:spPr>
        <p:txBody>
          <a:bodyPr wrap="square" rtlCol="0">
            <a:spAutoFit/>
          </a:bodyPr>
          <a:lstStyle/>
          <a:p>
            <a:pPr algn="ctr"/>
            <a:r>
              <a:rPr lang="en-US" sz="3200" dirty="0">
                <a:solidFill>
                  <a:srgbClr val="FF0000"/>
                </a:solidFill>
              </a:rPr>
              <a:t>Latest Event</a:t>
            </a:r>
          </a:p>
        </p:txBody>
      </p:sp>
    </p:spTree>
    <p:extLst>
      <p:ext uri="{BB962C8B-B14F-4D97-AF65-F5344CB8AC3E}">
        <p14:creationId xmlns:p14="http://schemas.microsoft.com/office/powerpoint/2010/main" val="31404928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274638"/>
            <a:ext cx="4191000" cy="1143000"/>
          </a:xfrm>
        </p:spPr>
        <p:txBody>
          <a:bodyPr>
            <a:normAutofit fontScale="90000"/>
          </a:bodyPr>
          <a:lstStyle/>
          <a:p>
            <a:r>
              <a:rPr lang="en-US" dirty="0"/>
              <a:t>Yellowstone Caldera, Wyoming</a:t>
            </a:r>
          </a:p>
        </p:txBody>
      </p:sp>
      <p:sp>
        <p:nvSpPr>
          <p:cNvPr id="3" name="Content Placeholder 2"/>
          <p:cNvSpPr>
            <a:spLocks noGrp="1"/>
          </p:cNvSpPr>
          <p:nvPr>
            <p:ph sz="half" idx="1"/>
          </p:nvPr>
        </p:nvSpPr>
        <p:spPr>
          <a:xfrm>
            <a:off x="353719" y="508941"/>
            <a:ext cx="4038600" cy="5869281"/>
          </a:xfrm>
        </p:spPr>
        <p:txBody>
          <a:bodyPr>
            <a:noAutofit/>
          </a:bodyPr>
          <a:lstStyle/>
          <a:p>
            <a:r>
              <a:rPr lang="en-US" sz="1400" dirty="0"/>
              <a:t>“The present Yellowstone is a new volcano that was created during a </a:t>
            </a:r>
            <a:r>
              <a:rPr lang="en-US" sz="1400" dirty="0" err="1"/>
              <a:t>supereruption</a:t>
            </a:r>
            <a:r>
              <a:rPr lang="en-US" sz="1400" dirty="0"/>
              <a:t> that took place 640,000 years ago. </a:t>
            </a:r>
          </a:p>
          <a:p>
            <a:r>
              <a:rPr lang="en-US" sz="1400" dirty="0"/>
              <a:t>The caldera lies over a hotspot where light, hot, molten rock from the mantle rises toward the surface. </a:t>
            </a:r>
          </a:p>
          <a:p>
            <a:r>
              <a:rPr lang="en-US" sz="1400" dirty="0"/>
              <a:t>While the Yellowstone hotspot is now under the Yellowstone Plateau, it previously helped create the eastern Snake River Plain (to the west of Yellowstone) through a series of huge volcanic eruptions. </a:t>
            </a:r>
          </a:p>
          <a:p>
            <a:r>
              <a:rPr lang="en-US" sz="1400" dirty="0"/>
              <a:t>The hotspot appears to move across terrain in the east-northeast direction, but in fact the hotspot is much deeper than terrain and remains stationary while the North American Plate moves west-southwest over it.</a:t>
            </a:r>
          </a:p>
          <a:p>
            <a:r>
              <a:rPr lang="en-US" sz="1400" dirty="0"/>
              <a:t>Over the past 18 million years or so, this hotspot has generated a succession of violent eruptions and less violent floods of basaltic lava. </a:t>
            </a:r>
          </a:p>
          <a:p>
            <a:r>
              <a:rPr lang="en-US" sz="1400" dirty="0"/>
              <a:t>Together these eruptions have helped create the eastern part of the Snake River Plain from a once-mountainous region. </a:t>
            </a:r>
          </a:p>
          <a:p>
            <a:r>
              <a:rPr lang="en-US" sz="1400" dirty="0"/>
              <a:t>At least a dozen of these eruptions were so massive that they are classified as </a:t>
            </a:r>
            <a:r>
              <a:rPr lang="en-US" sz="1400" dirty="0" err="1"/>
              <a:t>supereruptions</a:t>
            </a:r>
            <a:r>
              <a:rPr lang="en-US" sz="1400" dirty="0"/>
              <a:t>. “</a:t>
            </a:r>
          </a:p>
        </p:txBody>
      </p:sp>
      <p:pic>
        <p:nvPicPr>
          <p:cNvPr id="5" name="Content Placeholder 4" descr="Yellowstone_Caldera_map2.JPG"/>
          <p:cNvPicPr>
            <a:picLocks noGrp="1" noChangeAspect="1"/>
          </p:cNvPicPr>
          <p:nvPr>
            <p:ph sz="half" idx="2"/>
          </p:nvPr>
        </p:nvPicPr>
        <p:blipFill>
          <a:blip r:embed="rId2">
            <a:extLst>
              <a:ext uri="{28A0092B-C50C-407E-A947-70E740481C1C}">
                <a14:useLocalDpi xmlns:a14="http://schemas.microsoft.com/office/drawing/2010/main" val="0"/>
              </a:ext>
            </a:extLst>
          </a:blip>
          <a:srcRect t="-20042" b="-20042"/>
          <a:stretch>
            <a:fillRect/>
          </a:stretch>
        </p:blipFill>
        <p:spPr/>
      </p:pic>
      <p:sp>
        <p:nvSpPr>
          <p:cNvPr id="4" name="Slide Number Placeholder 3"/>
          <p:cNvSpPr>
            <a:spLocks noGrp="1"/>
          </p:cNvSpPr>
          <p:nvPr>
            <p:ph type="sldNum" sz="quarter" idx="12"/>
          </p:nvPr>
        </p:nvSpPr>
        <p:spPr/>
        <p:txBody>
          <a:bodyPr/>
          <a:lstStyle/>
          <a:p>
            <a:fld id="{EE03CC9D-6EAB-594E-A35A-5D5CDDFB64DD}" type="slidenum">
              <a:rPr lang="en-US" smtClean="0"/>
              <a:pPr/>
              <a:t>68</a:t>
            </a:fld>
            <a:endParaRPr lang="en-US"/>
          </a:p>
        </p:txBody>
      </p:sp>
    </p:spTree>
    <p:extLst>
      <p:ext uri="{BB962C8B-B14F-4D97-AF65-F5344CB8AC3E}">
        <p14:creationId xmlns:p14="http://schemas.microsoft.com/office/powerpoint/2010/main" val="37003031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274638"/>
            <a:ext cx="4191000" cy="1143000"/>
          </a:xfrm>
        </p:spPr>
        <p:txBody>
          <a:bodyPr>
            <a:normAutofit fontScale="90000"/>
          </a:bodyPr>
          <a:lstStyle/>
          <a:p>
            <a:r>
              <a:rPr lang="en-US" dirty="0"/>
              <a:t>Yellowstone Eruptions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Yellowstone_Caldera</a:t>
            </a:r>
            <a:endParaRPr lang="en-US" sz="1800" dirty="0">
              <a:solidFill>
                <a:srgbClr val="800000"/>
              </a:solidFill>
            </a:endParaRPr>
          </a:p>
        </p:txBody>
      </p:sp>
      <p:sp>
        <p:nvSpPr>
          <p:cNvPr id="3" name="Content Placeholder 2"/>
          <p:cNvSpPr>
            <a:spLocks noGrp="1"/>
          </p:cNvSpPr>
          <p:nvPr>
            <p:ph sz="half" idx="1"/>
          </p:nvPr>
        </p:nvSpPr>
        <p:spPr>
          <a:xfrm>
            <a:off x="457200" y="781740"/>
            <a:ext cx="4038600" cy="5123116"/>
          </a:xfrm>
        </p:spPr>
        <p:txBody>
          <a:bodyPr>
            <a:noAutofit/>
          </a:bodyPr>
          <a:lstStyle/>
          <a:p>
            <a:r>
              <a:rPr lang="en-US" sz="1400" dirty="0"/>
              <a:t>“The major features of the caldera measure about 34 by 45 miles (55 by 72 km).</a:t>
            </a:r>
          </a:p>
          <a:p>
            <a:r>
              <a:rPr lang="en-US" sz="1400" dirty="0"/>
              <a:t>The caldera formed during the last of three </a:t>
            </a:r>
            <a:r>
              <a:rPr lang="en-US" sz="1400" dirty="0" err="1"/>
              <a:t>supereruptions</a:t>
            </a:r>
            <a:r>
              <a:rPr lang="en-US" sz="1400" dirty="0"/>
              <a:t> over the past 2.1 million years. </a:t>
            </a:r>
          </a:p>
          <a:p>
            <a:r>
              <a:rPr lang="en-US" sz="1400" dirty="0"/>
              <a:t>First came the Huckleberry Ridge eruption 2.1 million years ago, which created the Island Park Caldera and the Huckleberry Ridge Tuff.</a:t>
            </a:r>
          </a:p>
          <a:p>
            <a:r>
              <a:rPr lang="en-US" sz="1400" dirty="0"/>
              <a:t>Next came the Mesa Falls eruption 1.3 million years ago, which created the Henry's Fork Caldera and the Mesa Falls Tuff. </a:t>
            </a:r>
          </a:p>
          <a:p>
            <a:r>
              <a:rPr lang="en-US" sz="1400" dirty="0"/>
              <a:t>Finally came the Lava Creek eruption 640,000 years ago, which created the Yellowstone Caldera and the Lava Creek Tuff. </a:t>
            </a:r>
          </a:p>
          <a:p>
            <a:r>
              <a:rPr lang="en-US" sz="1400" dirty="0"/>
              <a:t>Volcanic eruptions sometimes empty their stores of magma so swiftly that they cause the overlying land to collapse into the emptied magma chamber, forming a caldera</a:t>
            </a:r>
          </a:p>
          <a:p>
            <a:r>
              <a:rPr lang="en-US" sz="1400" dirty="0"/>
              <a:t>Calderas formed from explosive </a:t>
            </a:r>
            <a:r>
              <a:rPr lang="en-US" sz="1400" dirty="0" err="1"/>
              <a:t>supereruptions</a:t>
            </a:r>
            <a:r>
              <a:rPr lang="en-US" sz="1400" dirty="0"/>
              <a:t> can be as wide and deep as mid- to large-sized lakes and can be responsible for destroying broad swaths of mountain ranges.”</a:t>
            </a:r>
          </a:p>
          <a:p>
            <a:endParaRPr lang="en-US" sz="1400" dirty="0"/>
          </a:p>
          <a:p>
            <a:endParaRPr lang="en-US" sz="1400" dirty="0"/>
          </a:p>
        </p:txBody>
      </p:sp>
      <p:pic>
        <p:nvPicPr>
          <p:cNvPr id="5" name="Content Placeholder 4" descr="800px-Yellowstone_River_in_Hayden_Valley.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211" b="-2456"/>
          <a:stretch/>
        </p:blipFill>
        <p:spPr>
          <a:xfrm>
            <a:off x="4648200" y="1600200"/>
            <a:ext cx="4038600" cy="2784593"/>
          </a:xfrm>
        </p:spPr>
      </p:pic>
      <p:sp>
        <p:nvSpPr>
          <p:cNvPr id="7" name="TextBox 6"/>
          <p:cNvSpPr txBox="1"/>
          <p:nvPr/>
        </p:nvSpPr>
        <p:spPr>
          <a:xfrm>
            <a:off x="4676421" y="4581417"/>
            <a:ext cx="4038600" cy="1323439"/>
          </a:xfrm>
          <a:prstGeom prst="rect">
            <a:avLst/>
          </a:prstGeom>
          <a:noFill/>
        </p:spPr>
        <p:txBody>
          <a:bodyPr wrap="square" rtlCol="0">
            <a:spAutoFit/>
          </a:bodyPr>
          <a:lstStyle/>
          <a:p>
            <a:pPr algn="ctr"/>
            <a:r>
              <a:rPr lang="en-US" sz="1600" dirty="0">
                <a:latin typeface="Helvetica Neue Light"/>
                <a:cs typeface="Helvetica Neue Light"/>
              </a:rPr>
              <a:t>“The northeastern part of Yellowstone Caldera, with the Yellowstone River flowing through Hayden Valley and the caldera rim in the distance”</a:t>
            </a:r>
          </a:p>
          <a:p>
            <a:pPr algn="ctr"/>
            <a:endParaRPr lang="en-US" sz="1600" dirty="0">
              <a:latin typeface="Helvetica Neue Light"/>
              <a:cs typeface="Helvetica Neue Light"/>
            </a:endParaRPr>
          </a:p>
        </p:txBody>
      </p:sp>
      <p:sp>
        <p:nvSpPr>
          <p:cNvPr id="4" name="Slide Number Placeholder 3"/>
          <p:cNvSpPr>
            <a:spLocks noGrp="1"/>
          </p:cNvSpPr>
          <p:nvPr>
            <p:ph type="sldNum" sz="quarter" idx="12"/>
          </p:nvPr>
        </p:nvSpPr>
        <p:spPr/>
        <p:txBody>
          <a:bodyPr/>
          <a:lstStyle/>
          <a:p>
            <a:fld id="{EE03CC9D-6EAB-594E-A35A-5D5CDDFB64DD}" type="slidenum">
              <a:rPr lang="en-US" smtClean="0"/>
              <a:pPr/>
              <a:t>69</a:t>
            </a:fld>
            <a:endParaRPr lang="en-US"/>
          </a:p>
        </p:txBody>
      </p:sp>
    </p:spTree>
    <p:extLst>
      <p:ext uri="{BB962C8B-B14F-4D97-AF65-F5344CB8AC3E}">
        <p14:creationId xmlns:p14="http://schemas.microsoft.com/office/powerpoint/2010/main" val="3580764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7F80F3-CA3A-E94C-9631-34BE587329AC}"/>
              </a:ext>
            </a:extLst>
          </p:cNvPr>
          <p:cNvSpPr>
            <a:spLocks noGrp="1"/>
          </p:cNvSpPr>
          <p:nvPr>
            <p:ph type="sldNum" sz="quarter" idx="12"/>
          </p:nvPr>
        </p:nvSpPr>
        <p:spPr/>
        <p:txBody>
          <a:bodyPr/>
          <a:lstStyle/>
          <a:p>
            <a:fld id="{EE03CC9D-6EAB-594E-A35A-5D5CDDFB64DD}" type="slidenum">
              <a:rPr lang="en-US" smtClean="0"/>
              <a:pPr/>
              <a:t>7</a:t>
            </a:fld>
            <a:endParaRPr lang="en-US"/>
          </a:p>
        </p:txBody>
      </p:sp>
      <p:pic>
        <p:nvPicPr>
          <p:cNvPr id="4" name="Picture 3">
            <a:extLst>
              <a:ext uri="{FF2B5EF4-FFF2-40B4-BE49-F238E27FC236}">
                <a16:creationId xmlns:a16="http://schemas.microsoft.com/office/drawing/2014/main" id="{05DFF300-F20F-7D49-80BF-59D82407D399}"/>
              </a:ext>
            </a:extLst>
          </p:cNvPr>
          <p:cNvPicPr>
            <a:picLocks noChangeAspect="1"/>
          </p:cNvPicPr>
          <p:nvPr/>
        </p:nvPicPr>
        <p:blipFill>
          <a:blip r:embed="rId2"/>
          <a:stretch>
            <a:fillRect/>
          </a:stretch>
        </p:blipFill>
        <p:spPr>
          <a:xfrm>
            <a:off x="691375" y="0"/>
            <a:ext cx="7761249" cy="6858000"/>
          </a:xfrm>
          <a:prstGeom prst="rect">
            <a:avLst/>
          </a:prstGeom>
        </p:spPr>
      </p:pic>
    </p:spTree>
    <p:extLst>
      <p:ext uri="{BB962C8B-B14F-4D97-AF65-F5344CB8AC3E}">
        <p14:creationId xmlns:p14="http://schemas.microsoft.com/office/powerpoint/2010/main" val="9449747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Yellowstone Caldera, a Super Volcano</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Yellowstone_Caldera</a:t>
            </a:r>
            <a:endParaRPr lang="en-US" sz="1800" dirty="0">
              <a:solidFill>
                <a:srgbClr val="800000"/>
              </a:solidFill>
            </a:endParaRPr>
          </a:p>
        </p:txBody>
      </p:sp>
      <p:pic>
        <p:nvPicPr>
          <p:cNvPr id="7" name="Content Placeholder 6" descr="560px-Yellowstone_Caldera.png"/>
          <p:cNvPicPr>
            <a:picLocks noGrp="1" noChangeAspect="1"/>
          </p:cNvPicPr>
          <p:nvPr>
            <p:ph idx="1"/>
          </p:nvPr>
        </p:nvPicPr>
        <p:blipFill>
          <a:blip r:embed="rId2">
            <a:extLst>
              <a:ext uri="{28A0092B-C50C-407E-A947-70E740481C1C}">
                <a14:useLocalDpi xmlns:a14="http://schemas.microsoft.com/office/drawing/2010/main" val="0"/>
              </a:ext>
            </a:extLst>
          </a:blip>
          <a:srcRect t="-3283" b="-3283"/>
          <a:stretch>
            <a:fillRect/>
          </a:stretch>
        </p:blipFill>
        <p:spPr/>
      </p:pic>
      <p:sp>
        <p:nvSpPr>
          <p:cNvPr id="2" name="Slide Number Placeholder 1"/>
          <p:cNvSpPr>
            <a:spLocks noGrp="1"/>
          </p:cNvSpPr>
          <p:nvPr>
            <p:ph type="sldNum" sz="quarter" idx="12"/>
          </p:nvPr>
        </p:nvSpPr>
        <p:spPr/>
        <p:txBody>
          <a:bodyPr/>
          <a:lstStyle/>
          <a:p>
            <a:fld id="{EE03CC9D-6EAB-594E-A35A-5D5CDDFB64DD}" type="slidenum">
              <a:rPr lang="en-US" smtClean="0"/>
              <a:pPr/>
              <a:t>70</a:t>
            </a:fld>
            <a:endParaRPr lang="en-US"/>
          </a:p>
        </p:txBody>
      </p:sp>
    </p:spTree>
    <p:extLst>
      <p:ext uri="{BB962C8B-B14F-4D97-AF65-F5344CB8AC3E}">
        <p14:creationId xmlns:p14="http://schemas.microsoft.com/office/powerpoint/2010/main" val="30765774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Lava Creek Tuff from Yellowstone Eruption</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Yellowstone_Caldera</a:t>
            </a:r>
            <a:endParaRPr lang="en-US" sz="1800" dirty="0">
              <a:solidFill>
                <a:srgbClr val="800000"/>
              </a:solidFill>
            </a:endParaRPr>
          </a:p>
        </p:txBody>
      </p:sp>
      <p:sp>
        <p:nvSpPr>
          <p:cNvPr id="3" name="Content Placeholder 2"/>
          <p:cNvSpPr>
            <a:spLocks noGrp="1"/>
          </p:cNvSpPr>
          <p:nvPr>
            <p:ph sz="half" idx="1"/>
          </p:nvPr>
        </p:nvSpPr>
        <p:spPr>
          <a:xfrm>
            <a:off x="457200" y="1600200"/>
            <a:ext cx="4038600" cy="4825059"/>
          </a:xfrm>
        </p:spPr>
        <p:txBody>
          <a:bodyPr>
            <a:noAutofit/>
          </a:bodyPr>
          <a:lstStyle/>
          <a:p>
            <a:r>
              <a:rPr lang="en-US" sz="1600" dirty="0"/>
              <a:t>“The Lava Creek Tuff is a tuff formation in Wyoming, created during the Lava Creek eruption around 640,000 years ago, which formed the Yellowstone Caldera. </a:t>
            </a:r>
          </a:p>
          <a:p>
            <a:r>
              <a:rPr lang="en-US" sz="1600" dirty="0"/>
              <a:t>The Lava Creek Tuff is distributed in a radial pattern around the caldera and is formed of 1,000 cubic kilometers of ash in pyroclastic flows.</a:t>
            </a:r>
          </a:p>
          <a:p>
            <a:r>
              <a:rPr lang="en-US" sz="1600" dirty="0"/>
              <a:t>The tuff has been exposed by erosion at Tuff Cliff along the Gibbon River </a:t>
            </a:r>
          </a:p>
          <a:p>
            <a:r>
              <a:rPr lang="en-US" sz="1600" dirty="0"/>
              <a:t>Lava Creek Tuff ranges in color from light-gray to pale red in some locales. </a:t>
            </a:r>
          </a:p>
          <a:p>
            <a:r>
              <a:rPr lang="en-US" sz="1600" dirty="0"/>
              <a:t>Rock texture of the tuff ranges from fine-grained to </a:t>
            </a:r>
            <a:r>
              <a:rPr lang="en-US" sz="1600" dirty="0" err="1"/>
              <a:t>aphanitic</a:t>
            </a:r>
            <a:r>
              <a:rPr lang="en-US" sz="1600" dirty="0"/>
              <a:t> and is densely welded. </a:t>
            </a:r>
          </a:p>
          <a:p>
            <a:r>
              <a:rPr lang="en-US" sz="1600" dirty="0"/>
              <a:t>The maximum thickness of the tuff layer is approximately 180–200 m”</a:t>
            </a:r>
          </a:p>
          <a:p>
            <a:endParaRPr lang="en-US" sz="1600" dirty="0"/>
          </a:p>
        </p:txBody>
      </p:sp>
      <p:pic>
        <p:nvPicPr>
          <p:cNvPr id="5" name="Content Placeholder 4" descr="800px-LavaCreekTuff.jpg"/>
          <p:cNvPicPr>
            <a:picLocks noGrp="1" noChangeAspect="1"/>
          </p:cNvPicPr>
          <p:nvPr>
            <p:ph sz="half" idx="2"/>
          </p:nvPr>
        </p:nvPicPr>
        <p:blipFill>
          <a:blip r:embed="rId2">
            <a:extLst>
              <a:ext uri="{28A0092B-C50C-407E-A947-70E740481C1C}">
                <a14:useLocalDpi xmlns:a14="http://schemas.microsoft.com/office/drawing/2010/main" val="0"/>
              </a:ext>
            </a:extLst>
          </a:blip>
          <a:srcRect t="-29763" b="-29763"/>
          <a:stretch>
            <a:fillRect/>
          </a:stretch>
        </p:blipFill>
        <p:spPr/>
      </p:pic>
      <p:sp>
        <p:nvSpPr>
          <p:cNvPr id="4" name="Slide Number Placeholder 3"/>
          <p:cNvSpPr>
            <a:spLocks noGrp="1"/>
          </p:cNvSpPr>
          <p:nvPr>
            <p:ph type="sldNum" sz="quarter" idx="12"/>
          </p:nvPr>
        </p:nvSpPr>
        <p:spPr/>
        <p:txBody>
          <a:bodyPr/>
          <a:lstStyle/>
          <a:p>
            <a:fld id="{EE03CC9D-6EAB-594E-A35A-5D5CDDFB64DD}" type="slidenum">
              <a:rPr lang="en-US" smtClean="0"/>
              <a:pPr/>
              <a:t>71</a:t>
            </a:fld>
            <a:endParaRPr lang="en-US"/>
          </a:p>
        </p:txBody>
      </p:sp>
    </p:spTree>
    <p:extLst>
      <p:ext uri="{BB962C8B-B14F-4D97-AF65-F5344CB8AC3E}">
        <p14:creationId xmlns:p14="http://schemas.microsoft.com/office/powerpoint/2010/main" val="29950550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Long Valley </a:t>
            </a:r>
            <a:r>
              <a:rPr lang="en-US" dirty="0" err="1"/>
              <a:t>Caldera,California</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Long_Valley_Caldera</a:t>
            </a:r>
            <a:endParaRPr lang="en-US" sz="1800" dirty="0">
              <a:solidFill>
                <a:srgbClr val="800000"/>
              </a:solidFill>
            </a:endParaRPr>
          </a:p>
        </p:txBody>
      </p:sp>
      <p:pic>
        <p:nvPicPr>
          <p:cNvPr id="6" name="Content Placeholder 5" descr="Screen Shot 2013-12-06 at 2.24.58 PM.png"/>
          <p:cNvPicPr>
            <a:picLocks noGrp="1" noChangeAspect="1"/>
          </p:cNvPicPr>
          <p:nvPr>
            <p:ph sz="half" idx="1"/>
          </p:nvPr>
        </p:nvPicPr>
        <p:blipFill>
          <a:blip r:embed="rId2">
            <a:extLst>
              <a:ext uri="{28A0092B-C50C-407E-A947-70E740481C1C}">
                <a14:useLocalDpi xmlns:a14="http://schemas.microsoft.com/office/drawing/2010/main" val="0"/>
              </a:ext>
            </a:extLst>
          </a:blip>
          <a:srcRect t="-8318" b="-8318"/>
          <a:stretch>
            <a:fillRect/>
          </a:stretch>
        </p:blipFill>
        <p:spPr>
          <a:xfrm>
            <a:off x="573882" y="1674521"/>
            <a:ext cx="3921918" cy="4395200"/>
          </a:xfrm>
        </p:spPr>
      </p:pic>
      <p:pic>
        <p:nvPicPr>
          <p:cNvPr id="5" name="Content Placeholder 4" descr="CalderaRelief_large.gif"/>
          <p:cNvPicPr>
            <a:picLocks noGrp="1" noChangeAspect="1"/>
          </p:cNvPicPr>
          <p:nvPr>
            <p:ph sz="half" idx="2"/>
          </p:nvPr>
        </p:nvPicPr>
        <p:blipFill>
          <a:blip r:embed="rId3">
            <a:extLst>
              <a:ext uri="{28A0092B-C50C-407E-A947-70E740481C1C}">
                <a14:useLocalDpi xmlns:a14="http://schemas.microsoft.com/office/drawing/2010/main" val="0"/>
              </a:ext>
            </a:extLst>
          </a:blip>
          <a:srcRect t="-10524" b="-10524"/>
          <a:stretch>
            <a:fillRect/>
          </a:stretch>
        </p:blipFill>
        <p:spPr/>
      </p:pic>
      <p:sp>
        <p:nvSpPr>
          <p:cNvPr id="3" name="Slide Number Placeholder 2"/>
          <p:cNvSpPr>
            <a:spLocks noGrp="1"/>
          </p:cNvSpPr>
          <p:nvPr>
            <p:ph type="sldNum" sz="quarter" idx="12"/>
          </p:nvPr>
        </p:nvSpPr>
        <p:spPr/>
        <p:txBody>
          <a:bodyPr/>
          <a:lstStyle/>
          <a:p>
            <a:fld id="{EE03CC9D-6EAB-594E-A35A-5D5CDDFB64DD}" type="slidenum">
              <a:rPr lang="en-US" smtClean="0"/>
              <a:pPr/>
              <a:t>72</a:t>
            </a:fld>
            <a:endParaRPr lang="en-US"/>
          </a:p>
        </p:txBody>
      </p:sp>
    </p:spTree>
    <p:extLst>
      <p:ext uri="{BB962C8B-B14F-4D97-AF65-F5344CB8AC3E}">
        <p14:creationId xmlns:p14="http://schemas.microsoft.com/office/powerpoint/2010/main" val="3554229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Eruption and Caldera Collapse</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Long_Valley_Caldera</a:t>
            </a:r>
            <a:endParaRPr lang="en-US" dirty="0"/>
          </a:p>
        </p:txBody>
      </p:sp>
      <p:sp>
        <p:nvSpPr>
          <p:cNvPr id="3" name="Content Placeholder 2"/>
          <p:cNvSpPr>
            <a:spLocks noGrp="1"/>
          </p:cNvSpPr>
          <p:nvPr>
            <p:ph sz="half" idx="1"/>
          </p:nvPr>
        </p:nvSpPr>
        <p:spPr>
          <a:xfrm>
            <a:off x="457200" y="1600200"/>
            <a:ext cx="4038600" cy="4900319"/>
          </a:xfrm>
        </p:spPr>
        <p:txBody>
          <a:bodyPr>
            <a:noAutofit/>
          </a:bodyPr>
          <a:lstStyle/>
          <a:p>
            <a:r>
              <a:rPr lang="en-US" sz="1400" dirty="0"/>
              <a:t>“Long Valley Caldera is a depression in eastern California that is adjacent to Mammoth Mountain. </a:t>
            </a:r>
          </a:p>
          <a:p>
            <a:r>
              <a:rPr lang="en-US" sz="1400" dirty="0"/>
              <a:t>The valley is one of the earth's largest calderas, measuring about 20 mi (32 km) long (east-west) and 11 mi (18 km) wide (north-south), and up to 3,000 </a:t>
            </a:r>
            <a:r>
              <a:rPr lang="en-US" sz="1400" dirty="0" err="1"/>
              <a:t>ft</a:t>
            </a:r>
            <a:r>
              <a:rPr lang="en-US" sz="1400" dirty="0"/>
              <a:t> (910 m) deep. </a:t>
            </a:r>
          </a:p>
          <a:p>
            <a:r>
              <a:rPr lang="en-US" sz="1400" dirty="0"/>
              <a:t>Long Valley was formed 760,000 years ago when a huge volcanic eruption released very hot ash that later cooled to form the Bishop tuff that is common to the area. </a:t>
            </a:r>
          </a:p>
          <a:p>
            <a:r>
              <a:rPr lang="en-US" sz="1400" dirty="0"/>
              <a:t>The eruption was so colossal that the magma chamber under the now destroyed volcano was emptied to the point of collapse. </a:t>
            </a:r>
          </a:p>
          <a:p>
            <a:r>
              <a:rPr lang="en-US" sz="1400" dirty="0"/>
              <a:t>The collapse itself caused an even larger secondary eruption of pyroclastic ash that burned and buried thousands of square miles. </a:t>
            </a:r>
          </a:p>
          <a:p>
            <a:r>
              <a:rPr lang="en-US" sz="1400" dirty="0"/>
              <a:t>Ash from this eruption blanketed much of the western part of what is now the United States.”</a:t>
            </a:r>
          </a:p>
          <a:p>
            <a:endParaRPr lang="en-US" sz="1400" dirty="0"/>
          </a:p>
        </p:txBody>
      </p:sp>
      <p:pic>
        <p:nvPicPr>
          <p:cNvPr id="5" name="Content Placeholder 4" descr="375px-Long_Valley_Caldera_cross_section.png"/>
          <p:cNvPicPr>
            <a:picLocks noGrp="1" noChangeAspect="1"/>
          </p:cNvPicPr>
          <p:nvPr>
            <p:ph sz="half" idx="2"/>
          </p:nvPr>
        </p:nvPicPr>
        <p:blipFill>
          <a:blip r:embed="rId2">
            <a:extLst>
              <a:ext uri="{28A0092B-C50C-407E-A947-70E740481C1C}">
                <a14:useLocalDpi xmlns:a14="http://schemas.microsoft.com/office/drawing/2010/main" val="0"/>
              </a:ext>
            </a:extLst>
          </a:blip>
          <a:srcRect t="-23729" b="-23729"/>
          <a:stretch>
            <a:fillRect/>
          </a:stretch>
        </p:blipFill>
        <p:spPr/>
      </p:pic>
      <p:sp>
        <p:nvSpPr>
          <p:cNvPr id="4" name="Slide Number Placeholder 3"/>
          <p:cNvSpPr>
            <a:spLocks noGrp="1"/>
          </p:cNvSpPr>
          <p:nvPr>
            <p:ph type="sldNum" sz="quarter" idx="12"/>
          </p:nvPr>
        </p:nvSpPr>
        <p:spPr/>
        <p:txBody>
          <a:bodyPr/>
          <a:lstStyle/>
          <a:p>
            <a:fld id="{EE03CC9D-6EAB-594E-A35A-5D5CDDFB64DD}" type="slidenum">
              <a:rPr lang="en-US" smtClean="0"/>
              <a:pPr/>
              <a:t>73</a:t>
            </a:fld>
            <a:endParaRPr lang="en-US"/>
          </a:p>
        </p:txBody>
      </p:sp>
    </p:spTree>
    <p:extLst>
      <p:ext uri="{BB962C8B-B14F-4D97-AF65-F5344CB8AC3E}">
        <p14:creationId xmlns:p14="http://schemas.microsoft.com/office/powerpoint/2010/main" val="28730781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05312"/>
            <a:ext cx="8229600" cy="1143000"/>
          </a:xfrm>
        </p:spPr>
        <p:txBody>
          <a:bodyPr>
            <a:normAutofit/>
          </a:bodyPr>
          <a:lstStyle/>
          <a:p>
            <a:r>
              <a:rPr lang="en-US" dirty="0"/>
              <a:t>Recent Activity in Long Valley</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Long_Valley_Caldera</a:t>
            </a:r>
            <a:endParaRPr lang="en-US" dirty="0"/>
          </a:p>
        </p:txBody>
      </p:sp>
      <p:sp>
        <p:nvSpPr>
          <p:cNvPr id="6" name="Content Placeholder 5"/>
          <p:cNvSpPr>
            <a:spLocks noGrp="1"/>
          </p:cNvSpPr>
          <p:nvPr>
            <p:ph idx="1"/>
          </p:nvPr>
        </p:nvSpPr>
        <p:spPr>
          <a:xfrm>
            <a:off x="141111" y="1148664"/>
            <a:ext cx="8795925" cy="5492971"/>
          </a:xfrm>
        </p:spPr>
        <p:txBody>
          <a:bodyPr>
            <a:noAutofit/>
          </a:bodyPr>
          <a:lstStyle/>
          <a:p>
            <a:r>
              <a:rPr lang="en-US" sz="1600" dirty="0"/>
              <a:t>“In May 1980, a strong earthquake swarm that included four Richter magnitude 6 earthquakes struck the southern margin of Long Valley Caldera associated with a 10 in (25 cm), dome-shaped uplift of the caldera floor.</a:t>
            </a:r>
          </a:p>
          <a:p>
            <a:r>
              <a:rPr lang="en-US" sz="1600" dirty="0"/>
              <a:t>The ongoing unrest includes recurring earthquake swarms and continued dome-shaped uplift of the central section of the caldera (the resurgent dome) accompanied by changes in thermal springs and gas emissions.</a:t>
            </a:r>
          </a:p>
          <a:p>
            <a:r>
              <a:rPr lang="en-US" sz="1600" dirty="0"/>
              <a:t>After the quake another road was created as an escape route; its name at first was proposed as the "Mammoth Escape Route" but was changed to the Mammoth Scenic Loop after Mammoth area businesses and land owners complained.</a:t>
            </a:r>
          </a:p>
          <a:p>
            <a:r>
              <a:rPr lang="en-US" sz="1600" dirty="0"/>
              <a:t>In 1982, the United States Geological Survey under the Volcano Hazards Program began an intensive effort to monitor and study geologic unrest in Long Valley Caldera.</a:t>
            </a:r>
          </a:p>
          <a:p>
            <a:r>
              <a:rPr lang="en-US" sz="1600" dirty="0"/>
              <a:t>The goal of this effort is to provide residents and civil authorities in the area reliable information on the nature of the potential hazards posed by this unrest and timely warning of an impending volcanic eruption, should it develop.</a:t>
            </a:r>
          </a:p>
          <a:p>
            <a:r>
              <a:rPr lang="en-US" sz="1600" dirty="0"/>
              <a:t>Most, perhaps all, volcanic eruptions are preceded and accompanied by geophysical and geochemical changes in the volcanic system.</a:t>
            </a:r>
          </a:p>
          <a:p>
            <a:r>
              <a:rPr lang="en-US" sz="1600" dirty="0"/>
              <a:t>Common precursory indicators of volcanic activity include increased seismicity, ground deformation, and variations in the nature and rate of gas emissions.</a:t>
            </a:r>
          </a:p>
          <a:p>
            <a:r>
              <a:rPr lang="en-US" sz="1600" dirty="0"/>
              <a:t>In April 2006, three members of the Mammoth Mountain Ski Area ski patrol died while on duty. All three died from suffocation by carbon dioxide when they fell into a fumarole on the slopes of the mountain.”</a:t>
            </a:r>
          </a:p>
          <a:p>
            <a:endParaRPr lang="en-US" sz="1600" dirty="0"/>
          </a:p>
        </p:txBody>
      </p:sp>
      <p:sp>
        <p:nvSpPr>
          <p:cNvPr id="2" name="Slide Number Placeholder 1"/>
          <p:cNvSpPr>
            <a:spLocks noGrp="1"/>
          </p:cNvSpPr>
          <p:nvPr>
            <p:ph type="sldNum" sz="quarter" idx="12"/>
          </p:nvPr>
        </p:nvSpPr>
        <p:spPr/>
        <p:txBody>
          <a:bodyPr/>
          <a:lstStyle/>
          <a:p>
            <a:fld id="{EE03CC9D-6EAB-594E-A35A-5D5CDDFB64DD}" type="slidenum">
              <a:rPr lang="en-US" smtClean="0"/>
              <a:pPr/>
              <a:t>74</a:t>
            </a:fld>
            <a:endParaRPr lang="en-US"/>
          </a:p>
        </p:txBody>
      </p:sp>
    </p:spTree>
    <p:extLst>
      <p:ext uri="{BB962C8B-B14F-4D97-AF65-F5344CB8AC3E}">
        <p14:creationId xmlns:p14="http://schemas.microsoft.com/office/powerpoint/2010/main" val="7913833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6222" y="274638"/>
            <a:ext cx="4340578" cy="1143000"/>
          </a:xfrm>
        </p:spPr>
        <p:txBody>
          <a:bodyPr>
            <a:normAutofit/>
          </a:bodyPr>
          <a:lstStyle/>
          <a:p>
            <a:r>
              <a:rPr lang="en-US" dirty="0"/>
              <a:t>Bishop Tuff</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a:t>
            </a:r>
            <a:r>
              <a:rPr lang="en-US" sz="1600" dirty="0" err="1">
                <a:solidFill>
                  <a:srgbClr val="800000"/>
                </a:solidFill>
              </a:rPr>
              <a:t>Long_Valley_Caldera</a:t>
            </a:r>
            <a:endParaRPr lang="en-US" sz="1600" dirty="0">
              <a:solidFill>
                <a:srgbClr val="800000"/>
              </a:solidFill>
            </a:endParaRPr>
          </a:p>
        </p:txBody>
      </p:sp>
      <p:sp>
        <p:nvSpPr>
          <p:cNvPr id="3" name="Content Placeholder 2"/>
          <p:cNvSpPr>
            <a:spLocks noGrp="1"/>
          </p:cNvSpPr>
          <p:nvPr>
            <p:ph sz="half" idx="1"/>
          </p:nvPr>
        </p:nvSpPr>
        <p:spPr>
          <a:xfrm>
            <a:off x="222014" y="490126"/>
            <a:ext cx="4038600" cy="5728170"/>
          </a:xfrm>
        </p:spPr>
        <p:txBody>
          <a:bodyPr>
            <a:noAutofit/>
          </a:bodyPr>
          <a:lstStyle/>
          <a:p>
            <a:r>
              <a:rPr lang="en-US" sz="1400" dirty="0"/>
              <a:t>“The caldera is a giant bowl-shaped depression, approximately 20 miles (32 km) wide, surrounded by mountains, but open to the southeast. </a:t>
            </a:r>
          </a:p>
          <a:p>
            <a:r>
              <a:rPr lang="en-US" sz="1400" dirty="0"/>
              <a:t>The elevation of the bottom of the bowl ranges from 6,500 to 8,500 </a:t>
            </a:r>
            <a:r>
              <a:rPr lang="en-US" sz="1400" dirty="0" err="1"/>
              <a:t>ft</a:t>
            </a:r>
            <a:r>
              <a:rPr lang="en-US" sz="1400" dirty="0"/>
              <a:t> (2,000 to 2,600 m), being higher in the west.</a:t>
            </a:r>
          </a:p>
          <a:p>
            <a:r>
              <a:rPr lang="en-US" sz="1400" dirty="0"/>
              <a:t>Near the center of the bowl, there is a resurgent dome formed by magmatic uplift. </a:t>
            </a:r>
          </a:p>
          <a:p>
            <a:r>
              <a:rPr lang="en-US" sz="1400" dirty="0"/>
              <a:t>The southeastern slope from the caldera down towards Bishop, California is filled with the Bishop tuff, solidified ash that was ejected during the stupendous eruption that created the caldera.</a:t>
            </a:r>
          </a:p>
          <a:p>
            <a:r>
              <a:rPr lang="en-US" sz="1400" dirty="0"/>
              <a:t>The Bishop tuff is thousands of feet thick and is cut by the Owens River Gorge, formed during the Pleistocene when the caldera filled with water and overtopped its rim.</a:t>
            </a:r>
          </a:p>
          <a:p>
            <a:r>
              <a:rPr lang="en-US" sz="1400" dirty="0"/>
              <a:t>The rim of the caldera is formed from pre-existing rock, rising about 3,000 </a:t>
            </a:r>
            <a:r>
              <a:rPr lang="en-US" sz="1400" dirty="0" err="1"/>
              <a:t>ft</a:t>
            </a:r>
            <a:r>
              <a:rPr lang="en-US" sz="1400" dirty="0"/>
              <a:t> (910 m) above the caldera floor.</a:t>
            </a:r>
          </a:p>
          <a:p>
            <a:r>
              <a:rPr lang="en-US" sz="1400" dirty="0"/>
              <a:t>However, the eastern rim is less high, only about 500 </a:t>
            </a:r>
            <a:r>
              <a:rPr lang="en-US" sz="1400" dirty="0" err="1"/>
              <a:t>ft</a:t>
            </a:r>
            <a:r>
              <a:rPr lang="en-US" sz="1400" dirty="0"/>
              <a:t> (150 m).”</a:t>
            </a:r>
          </a:p>
          <a:p>
            <a:endParaRPr lang="en-US" sz="1400" dirty="0"/>
          </a:p>
        </p:txBody>
      </p:sp>
      <p:pic>
        <p:nvPicPr>
          <p:cNvPr id="5" name="Content Placeholder 4" descr="Bishop_tuff.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7641" b="-4170"/>
          <a:stretch/>
        </p:blipFill>
        <p:spPr>
          <a:xfrm>
            <a:off x="4648200" y="1571037"/>
            <a:ext cx="4038600" cy="2822223"/>
          </a:xfrm>
        </p:spPr>
      </p:pic>
      <p:sp>
        <p:nvSpPr>
          <p:cNvPr id="6" name="TextBox 5"/>
          <p:cNvSpPr txBox="1"/>
          <p:nvPr/>
        </p:nvSpPr>
        <p:spPr>
          <a:xfrm>
            <a:off x="4797778" y="4656706"/>
            <a:ext cx="3762963" cy="1077218"/>
          </a:xfrm>
          <a:prstGeom prst="rect">
            <a:avLst/>
          </a:prstGeom>
          <a:noFill/>
        </p:spPr>
        <p:txBody>
          <a:bodyPr wrap="square" rtlCol="0">
            <a:spAutoFit/>
          </a:bodyPr>
          <a:lstStyle/>
          <a:p>
            <a:r>
              <a:rPr lang="en-US" sz="1600" dirty="0">
                <a:latin typeface="Helvetica Neue Light"/>
                <a:cs typeface="Helvetica Neue Light"/>
              </a:rPr>
              <a:t>Exposure of Bishop Tuff.  No tuff can be seen in the caldera, as was buried by the caldera collapse.  All visible exposures are outside the caldera</a:t>
            </a:r>
          </a:p>
        </p:txBody>
      </p:sp>
      <p:sp>
        <p:nvSpPr>
          <p:cNvPr id="4" name="Slide Number Placeholder 3"/>
          <p:cNvSpPr>
            <a:spLocks noGrp="1"/>
          </p:cNvSpPr>
          <p:nvPr>
            <p:ph type="sldNum" sz="quarter" idx="12"/>
          </p:nvPr>
        </p:nvSpPr>
        <p:spPr/>
        <p:txBody>
          <a:bodyPr/>
          <a:lstStyle/>
          <a:p>
            <a:fld id="{EE03CC9D-6EAB-594E-A35A-5D5CDDFB64DD}" type="slidenum">
              <a:rPr lang="en-US" smtClean="0"/>
              <a:pPr/>
              <a:t>75</a:t>
            </a:fld>
            <a:endParaRPr lang="en-US"/>
          </a:p>
        </p:txBody>
      </p:sp>
    </p:spTree>
    <p:extLst>
      <p:ext uri="{BB962C8B-B14F-4D97-AF65-F5344CB8AC3E}">
        <p14:creationId xmlns:p14="http://schemas.microsoft.com/office/powerpoint/2010/main" val="71395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Features of Long Valley Caldera</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Long_Valley_Caldera</a:t>
            </a:r>
            <a:endParaRPr lang="en-US" sz="1800" dirty="0">
              <a:solidFill>
                <a:srgbClr val="800000"/>
              </a:solidFill>
            </a:endParaRPr>
          </a:p>
        </p:txBody>
      </p:sp>
      <p:sp>
        <p:nvSpPr>
          <p:cNvPr id="6" name="Content Placeholder 5"/>
          <p:cNvSpPr>
            <a:spLocks noGrp="1"/>
          </p:cNvSpPr>
          <p:nvPr>
            <p:ph idx="1"/>
          </p:nvPr>
        </p:nvSpPr>
        <p:spPr>
          <a:xfrm>
            <a:off x="457200" y="1600200"/>
            <a:ext cx="8229600" cy="5069652"/>
          </a:xfrm>
        </p:spPr>
        <p:txBody>
          <a:bodyPr>
            <a:noAutofit/>
          </a:bodyPr>
          <a:lstStyle/>
          <a:p>
            <a:r>
              <a:rPr lang="en-US" sz="1800" dirty="0"/>
              <a:t>“Mammoth Mountain is a lava dome complex in the southwestern corner of the caldera, consisting of about 12 </a:t>
            </a:r>
            <a:r>
              <a:rPr lang="en-US" sz="1800" dirty="0" err="1"/>
              <a:t>rhyodacite</a:t>
            </a:r>
            <a:r>
              <a:rPr lang="en-US" sz="1800" dirty="0"/>
              <a:t> and </a:t>
            </a:r>
            <a:r>
              <a:rPr lang="en-US" sz="1800" dirty="0" err="1"/>
              <a:t>dacite</a:t>
            </a:r>
            <a:r>
              <a:rPr lang="en-US" sz="1800" dirty="0"/>
              <a:t> overlapping </a:t>
            </a:r>
            <a:r>
              <a:rPr lang="en-US" sz="1800"/>
              <a:t>domes.</a:t>
            </a:r>
          </a:p>
          <a:p>
            <a:r>
              <a:rPr lang="en-US" sz="1800" dirty="0"/>
              <a:t>These domes formed in a long series of eruptions from 110,000 to 57,000 years ago, building a volcano that reaches 11,059 feet (3,371 m) in elevation. </a:t>
            </a:r>
          </a:p>
          <a:p>
            <a:r>
              <a:rPr lang="en-US" sz="1800" dirty="0"/>
              <a:t>The Mono-Inyo Craters are a 25 mi (40 km)-long volcanic chain that sit along a narrow, north–south-trending fissure system extending along the western rim of the caldera from Mammoth Mountain to the north shore of Mono Lake.</a:t>
            </a:r>
          </a:p>
          <a:p>
            <a:r>
              <a:rPr lang="en-US" sz="1800" dirty="0"/>
              <a:t>The Mono-Inyo Craters erupted from 40,000 to 600 years ago, from a magma source separate from the Long Valley Caldera. </a:t>
            </a:r>
          </a:p>
          <a:p>
            <a:r>
              <a:rPr lang="en-US" sz="1800" dirty="0"/>
              <a:t>Although the area is still volcanically active, the caldera itself is extinct: seismic mapping has shown the magma body deep underground is mostly crystallized and not molten anymore. </a:t>
            </a:r>
          </a:p>
          <a:p>
            <a:r>
              <a:rPr lang="en-US" sz="1800" dirty="0"/>
              <a:t>The caldera has an extensive hydrothermal system. Casa Diablo Hot Springs at the base of the resurgent dome hosts a geothermal power plant. </a:t>
            </a:r>
          </a:p>
          <a:p>
            <a:r>
              <a:rPr lang="en-US" sz="1800" dirty="0"/>
              <a:t>Hot Creek cuts into part of the resurgent dome and passes through a hot springs area”</a:t>
            </a:r>
          </a:p>
        </p:txBody>
      </p:sp>
      <p:sp>
        <p:nvSpPr>
          <p:cNvPr id="2" name="Slide Number Placeholder 1"/>
          <p:cNvSpPr>
            <a:spLocks noGrp="1"/>
          </p:cNvSpPr>
          <p:nvPr>
            <p:ph type="sldNum" sz="quarter" idx="12"/>
          </p:nvPr>
        </p:nvSpPr>
        <p:spPr/>
        <p:txBody>
          <a:bodyPr/>
          <a:lstStyle/>
          <a:p>
            <a:fld id="{EE03CC9D-6EAB-594E-A35A-5D5CDDFB64DD}" type="slidenum">
              <a:rPr lang="en-US" smtClean="0"/>
              <a:pPr/>
              <a:t>76</a:t>
            </a:fld>
            <a:endParaRPr lang="en-US"/>
          </a:p>
        </p:txBody>
      </p:sp>
    </p:spTree>
    <p:extLst>
      <p:ext uri="{BB962C8B-B14F-4D97-AF65-F5344CB8AC3E}">
        <p14:creationId xmlns:p14="http://schemas.microsoft.com/office/powerpoint/2010/main" val="39201790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View from Glass Mountain Area</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Long_Valley_Caldera</a:t>
            </a:r>
            <a:endParaRPr lang="en-US" sz="1800" dirty="0">
              <a:solidFill>
                <a:srgbClr val="800000"/>
              </a:solidFill>
            </a:endParaRPr>
          </a:p>
        </p:txBody>
      </p:sp>
      <p:pic>
        <p:nvPicPr>
          <p:cNvPr id="7" name="Content Placeholder 6" descr="Long_Valley_caldera_NE_rim.jpg"/>
          <p:cNvPicPr>
            <a:picLocks noGrp="1" noChangeAspect="1"/>
          </p:cNvPicPr>
          <p:nvPr>
            <p:ph idx="1"/>
          </p:nvPr>
        </p:nvPicPr>
        <p:blipFill>
          <a:blip r:embed="rId2">
            <a:extLst>
              <a:ext uri="{28A0092B-C50C-407E-A947-70E740481C1C}">
                <a14:useLocalDpi xmlns:a14="http://schemas.microsoft.com/office/drawing/2010/main" val="0"/>
              </a:ext>
            </a:extLst>
          </a:blip>
          <a:srcRect l="-6822" r="-6822"/>
          <a:stretch>
            <a:fillRect/>
          </a:stretch>
        </p:blipFill>
        <p:spPr/>
      </p:pic>
      <p:sp>
        <p:nvSpPr>
          <p:cNvPr id="8" name="TextBox 7"/>
          <p:cNvSpPr txBox="1"/>
          <p:nvPr/>
        </p:nvSpPr>
        <p:spPr>
          <a:xfrm>
            <a:off x="1806222" y="6274747"/>
            <a:ext cx="5522148" cy="646331"/>
          </a:xfrm>
          <a:prstGeom prst="rect">
            <a:avLst/>
          </a:prstGeom>
          <a:noFill/>
        </p:spPr>
        <p:txBody>
          <a:bodyPr wrap="square" rtlCol="0">
            <a:spAutoFit/>
          </a:bodyPr>
          <a:lstStyle/>
          <a:p>
            <a:pPr algn="ctr"/>
            <a:r>
              <a:rPr lang="en-US" dirty="0">
                <a:latin typeface="Helvetica Neue Light"/>
                <a:cs typeface="Helvetica Neue Light"/>
              </a:rPr>
              <a:t>View from northeast rim of Long Valley caldera</a:t>
            </a:r>
          </a:p>
          <a:p>
            <a:pPr algn="ctr"/>
            <a:endParaRPr lang="en-US" dirty="0">
              <a:latin typeface="Helvetica Neue Light"/>
              <a:cs typeface="Helvetica Neue Light"/>
            </a:endParaRPr>
          </a:p>
        </p:txBody>
      </p:sp>
      <p:sp>
        <p:nvSpPr>
          <p:cNvPr id="2" name="Slide Number Placeholder 1"/>
          <p:cNvSpPr>
            <a:spLocks noGrp="1"/>
          </p:cNvSpPr>
          <p:nvPr>
            <p:ph type="sldNum" sz="quarter" idx="12"/>
          </p:nvPr>
        </p:nvSpPr>
        <p:spPr/>
        <p:txBody>
          <a:bodyPr/>
          <a:lstStyle/>
          <a:p>
            <a:fld id="{EE03CC9D-6EAB-594E-A35A-5D5CDDFB64DD}" type="slidenum">
              <a:rPr lang="en-US" smtClean="0"/>
              <a:pPr/>
              <a:t>77</a:t>
            </a:fld>
            <a:endParaRPr lang="en-US"/>
          </a:p>
        </p:txBody>
      </p:sp>
    </p:spTree>
    <p:extLst>
      <p:ext uri="{BB962C8B-B14F-4D97-AF65-F5344CB8AC3E}">
        <p14:creationId xmlns:p14="http://schemas.microsoft.com/office/powerpoint/2010/main" val="3289321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Volcanoes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/wiki/Volcano</a:t>
            </a:r>
          </a:p>
        </p:txBody>
      </p:sp>
      <p:sp>
        <p:nvSpPr>
          <p:cNvPr id="3" name="Content Placeholder 2"/>
          <p:cNvSpPr>
            <a:spLocks noGrp="1"/>
          </p:cNvSpPr>
          <p:nvPr>
            <p:ph idx="1"/>
          </p:nvPr>
        </p:nvSpPr>
        <p:spPr>
          <a:xfrm>
            <a:off x="457200" y="1611340"/>
            <a:ext cx="8229600" cy="4525963"/>
          </a:xfrm>
        </p:spPr>
        <p:txBody>
          <a:bodyPr>
            <a:noAutofit/>
          </a:bodyPr>
          <a:lstStyle/>
          <a:p>
            <a:pPr>
              <a:spcBef>
                <a:spcPts val="0"/>
              </a:spcBef>
              <a:spcAft>
                <a:spcPts val="1200"/>
              </a:spcAft>
            </a:pPr>
            <a:r>
              <a:rPr lang="en-US" sz="1800" dirty="0"/>
              <a:t>“On Earth, volcanoes are generally found where tectonic plates are diverging or converging. </a:t>
            </a:r>
          </a:p>
          <a:p>
            <a:pPr>
              <a:spcBef>
                <a:spcPts val="0"/>
              </a:spcBef>
              <a:spcAft>
                <a:spcPts val="1200"/>
              </a:spcAft>
            </a:pPr>
            <a:r>
              <a:rPr lang="en-US" sz="1800" dirty="0"/>
              <a:t>A mid-oceanic ridge, for example the Mid-Atlantic Ridge, has examples of volcanoes caused by divergent tectonic plates pulling apart</a:t>
            </a:r>
          </a:p>
          <a:p>
            <a:pPr>
              <a:spcBef>
                <a:spcPts val="0"/>
              </a:spcBef>
              <a:spcAft>
                <a:spcPts val="1200"/>
              </a:spcAft>
            </a:pPr>
            <a:r>
              <a:rPr lang="en-US" sz="1800" dirty="0"/>
              <a:t>The Pacific Ring of Fire has examples of volcanoes caused by convergent tectonic plates coming together. </a:t>
            </a:r>
          </a:p>
          <a:p>
            <a:pPr>
              <a:spcBef>
                <a:spcPts val="0"/>
              </a:spcBef>
              <a:spcAft>
                <a:spcPts val="1200"/>
              </a:spcAft>
            </a:pPr>
            <a:r>
              <a:rPr lang="en-US" sz="1800" dirty="0"/>
              <a:t>By contrast, volcanoes do not usually occur where two tectonic plates slide past one another (transform fault)</a:t>
            </a:r>
          </a:p>
          <a:p>
            <a:pPr>
              <a:spcBef>
                <a:spcPts val="0"/>
              </a:spcBef>
              <a:spcAft>
                <a:spcPts val="1200"/>
              </a:spcAft>
            </a:pPr>
            <a:r>
              <a:rPr lang="en-US" sz="1800" dirty="0"/>
              <a:t>Volcanoes can also form where there is stretching and thinning of the Earth's crust in the interiors of plates, e.g., in the East African Rift, the Wells Gray-Clearwater volcanic field and the Rio Grande Rift in North America. </a:t>
            </a:r>
          </a:p>
          <a:p>
            <a:pPr>
              <a:spcBef>
                <a:spcPts val="0"/>
              </a:spcBef>
              <a:spcAft>
                <a:spcPts val="1200"/>
              </a:spcAft>
            </a:pPr>
            <a:r>
              <a:rPr lang="en-US" sz="1800" dirty="0"/>
              <a:t>This type of volcanism falls under the umbrella of ‘Plate hypothesis’ volcanism.”</a:t>
            </a:r>
          </a:p>
          <a:p>
            <a:pPr>
              <a:spcBef>
                <a:spcPts val="0"/>
              </a:spcBef>
              <a:spcAft>
                <a:spcPts val="1200"/>
              </a:spcAft>
            </a:pPr>
            <a:endParaRPr lang="en-US" sz="1800" dirty="0"/>
          </a:p>
          <a:p>
            <a:pPr>
              <a:spcBef>
                <a:spcPts val="0"/>
              </a:spcBef>
              <a:spcAft>
                <a:spcPts val="1200"/>
              </a:spcAft>
            </a:pPr>
            <a:endParaRPr lang="en-US" sz="1800" dirty="0"/>
          </a:p>
        </p:txBody>
      </p:sp>
      <p:sp>
        <p:nvSpPr>
          <p:cNvPr id="4" name="Slide Number Placeholder 3"/>
          <p:cNvSpPr>
            <a:spLocks noGrp="1"/>
          </p:cNvSpPr>
          <p:nvPr>
            <p:ph type="sldNum" sz="quarter" idx="12"/>
          </p:nvPr>
        </p:nvSpPr>
        <p:spPr/>
        <p:txBody>
          <a:bodyPr/>
          <a:lstStyle/>
          <a:p>
            <a:fld id="{EE03CC9D-6EAB-594E-A35A-5D5CDDFB64DD}" type="slidenum">
              <a:rPr lang="en-US" smtClean="0"/>
              <a:pPr/>
              <a:t>8</a:t>
            </a:fld>
            <a:endParaRPr lang="en-US"/>
          </a:p>
        </p:txBody>
      </p:sp>
    </p:spTree>
    <p:extLst>
      <p:ext uri="{BB962C8B-B14F-4D97-AF65-F5344CB8AC3E}">
        <p14:creationId xmlns:p14="http://schemas.microsoft.com/office/powerpoint/2010/main" val="4166091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Recent* Sub Aerial Volcanism</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/wiki/Volcano</a:t>
            </a:r>
          </a:p>
        </p:txBody>
      </p:sp>
      <p:pic>
        <p:nvPicPr>
          <p:cNvPr id="7" name="Content Placeholder 6" descr="800px-Spreading_ridges_volcanoes_map-en.png"/>
          <p:cNvPicPr>
            <a:picLocks noGrp="1" noChangeAspect="1"/>
          </p:cNvPicPr>
          <p:nvPr>
            <p:ph idx="1"/>
          </p:nvPr>
        </p:nvPicPr>
        <p:blipFill>
          <a:blip r:embed="rId2">
            <a:extLst>
              <a:ext uri="{28A0092B-C50C-407E-A947-70E740481C1C}">
                <a14:useLocalDpi xmlns:a14="http://schemas.microsoft.com/office/drawing/2010/main" val="0"/>
              </a:ext>
            </a:extLst>
          </a:blip>
          <a:srcRect t="-4452" b="-4452"/>
          <a:stretch>
            <a:fillRect/>
          </a:stretch>
        </p:blipFill>
        <p:spPr/>
      </p:pic>
      <p:sp>
        <p:nvSpPr>
          <p:cNvPr id="2" name="Slide Number Placeholder 1"/>
          <p:cNvSpPr>
            <a:spLocks noGrp="1"/>
          </p:cNvSpPr>
          <p:nvPr>
            <p:ph type="sldNum" sz="quarter" idx="12"/>
          </p:nvPr>
        </p:nvSpPr>
        <p:spPr/>
        <p:txBody>
          <a:bodyPr/>
          <a:lstStyle/>
          <a:p>
            <a:fld id="{EE03CC9D-6EAB-594E-A35A-5D5CDDFB64DD}" type="slidenum">
              <a:rPr lang="en-US" smtClean="0"/>
              <a:pPr/>
              <a:t>9</a:t>
            </a:fld>
            <a:endParaRPr lang="en-US"/>
          </a:p>
        </p:txBody>
      </p:sp>
      <p:sp>
        <p:nvSpPr>
          <p:cNvPr id="3" name="TextBox 2">
            <a:extLst>
              <a:ext uri="{FF2B5EF4-FFF2-40B4-BE49-F238E27FC236}">
                <a16:creationId xmlns:a16="http://schemas.microsoft.com/office/drawing/2014/main" id="{636C7029-219E-0549-A26E-5D18BE1DB571}"/>
              </a:ext>
            </a:extLst>
          </p:cNvPr>
          <p:cNvSpPr txBox="1"/>
          <p:nvPr/>
        </p:nvSpPr>
        <p:spPr>
          <a:xfrm>
            <a:off x="2057400" y="6286500"/>
            <a:ext cx="4835769" cy="369332"/>
          </a:xfrm>
          <a:prstGeom prst="rect">
            <a:avLst/>
          </a:prstGeom>
          <a:noFill/>
        </p:spPr>
        <p:txBody>
          <a:bodyPr wrap="square" rtlCol="0">
            <a:spAutoFit/>
          </a:bodyPr>
          <a:lstStyle/>
          <a:p>
            <a:pPr algn="ctr"/>
            <a:r>
              <a:rPr lang="en-US" dirty="0"/>
              <a:t>*Recent = Past ~10,000 years</a:t>
            </a:r>
          </a:p>
        </p:txBody>
      </p:sp>
    </p:spTree>
    <p:extLst>
      <p:ext uri="{BB962C8B-B14F-4D97-AF65-F5344CB8AC3E}">
        <p14:creationId xmlns:p14="http://schemas.microsoft.com/office/powerpoint/2010/main" val="25573937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3811</TotalTime>
  <Words>7895</Words>
  <Application>Microsoft Macintosh PowerPoint</Application>
  <PresentationFormat>On-screen Show (4:3)</PresentationFormat>
  <Paragraphs>527</Paragraphs>
  <Slides>77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77</vt:i4>
      </vt:variant>
    </vt:vector>
  </HeadingPairs>
  <TitlesOfParts>
    <vt:vector size="81" baseType="lpstr">
      <vt:lpstr>Arial</vt:lpstr>
      <vt:lpstr>Calibri</vt:lpstr>
      <vt:lpstr>Helvetica Neue Light</vt:lpstr>
      <vt:lpstr>Office Theme</vt:lpstr>
      <vt:lpstr>Lecture 16</vt:lpstr>
      <vt:lpstr>Global Volcano Statistics, 1980-2008 http://www.preventionweb.net/english/hazards/statistics/?hid=72</vt:lpstr>
      <vt:lpstr>Global Volcanoes Summary Statistics, 1980-2008 http://www.preventionweb.net/english/hazards/statistics/?hid=72</vt:lpstr>
      <vt:lpstr>PowerPoint Presentation</vt:lpstr>
      <vt:lpstr>PowerPoint Presentation</vt:lpstr>
      <vt:lpstr>PowerPoint Presentation</vt:lpstr>
      <vt:lpstr>PowerPoint Presentation</vt:lpstr>
      <vt:lpstr>Volcanoes http://en.wikipedia.org/wiki/Volcano</vt:lpstr>
      <vt:lpstr>Recent* Sub Aerial Volcanism http://en.wikipedia.org/wiki/Volcano</vt:lpstr>
      <vt:lpstr>Divergent Plate Boundaries http://en.wikipedia.org/wiki/Volcano</vt:lpstr>
      <vt:lpstr>Convergent Plate Boundaries http://en.wikipedia.org/wiki/Volcano</vt:lpstr>
      <vt:lpstr>Hotspots http://en.wikipedia.org/wiki/Volcano</vt:lpstr>
      <vt:lpstr>Passive Volcanism http://en.wikipedia.org/wiki/Hawai%CA%BBi_Volcanoes_National_Park</vt:lpstr>
      <vt:lpstr>LAVA http://en.wikipedia.org/wiki/Volcano</vt:lpstr>
      <vt:lpstr>Explosive Volcanoes http://en.wikipedia.org/wiki/Volcano</vt:lpstr>
      <vt:lpstr>Volcanic Explosivity Index (VEI) http://en.wikipedia.org/wiki/Volcanic_Explosivity_Index</vt:lpstr>
      <vt:lpstr>VEI – Examples http://en.wikipedia.org/wiki/Volcanic_Explosivity_Index</vt:lpstr>
      <vt:lpstr>Types of Volcanoes http://library.thinkquest.org</vt:lpstr>
      <vt:lpstr>Shield Volcanoes http://en.wikipedia.org/wiki/Shield_volcano</vt:lpstr>
      <vt:lpstr>Shield Volcanoes http://earthobservatory.nasa.gov/NaturalHazards</vt:lpstr>
      <vt:lpstr>Anatomy of a StratoVolcano http://en.wikipedia.org/wiki/Volcano</vt:lpstr>
      <vt:lpstr>Caldera Formation Illustrated by Mt. Mazama, Oregon (Crater Lake) http://en.wikipedia.org/wiki/Mount_Mazama </vt:lpstr>
      <vt:lpstr>Types of Volcanic Hazards http://www.usgs.gov</vt:lpstr>
      <vt:lpstr>Climate Change http://www.usgs.gov</vt:lpstr>
      <vt:lpstr>Climate Change http://www.usgs.gov</vt:lpstr>
      <vt:lpstr>Lahars http://www.usgs.gov</vt:lpstr>
      <vt:lpstr>Pyroclastic Flows http://www.usgs.gov</vt:lpstr>
      <vt:lpstr>Pyroclastic Flows http://www.usgs.gov</vt:lpstr>
      <vt:lpstr>Famous and Recent Volcanic Eruptions</vt:lpstr>
      <vt:lpstr>Mt Vesuvius  http://en.wikipedia.org/wiki/Mount_Vesuvius</vt:lpstr>
      <vt:lpstr>Eruption of 79 AD http://en.wikipedia.org/wiki/Mount_Vesuvius</vt:lpstr>
      <vt:lpstr>Was at a Theater Near You, Feb 21, 2014 (Often shown on TV Movie Channels)</vt:lpstr>
      <vt:lpstr>Campei Flegrei is Becoming Active Again http://www.nature.com/articles/ncomms13712</vt:lpstr>
      <vt:lpstr>PowerPoint Presentation</vt:lpstr>
      <vt:lpstr>Campei Flegrei https://en.wikipedia.org/wiki/Phlegraean_Fields</vt:lpstr>
      <vt:lpstr>Geologic Map of Campei Flegrei http://www.meteoweb.eu/foto/terremoto-e-vulcani-adesso-occhi-puntati-sui-campi-flegrei-la-direttrice-dellosservatorio-vesuviano-in-atto-anomalie-che-sono-campanello-dallarme-allerta-gialla/id/778171/</vt:lpstr>
      <vt:lpstr>Mt Pele, Martinique, 1902 http://en.wikipedia.org/wiki/Mount_Pel%C3%A9e</vt:lpstr>
      <vt:lpstr>Mt Pele, Martinique, May 8, 1902 http://en.wikipedia.org/wiki/Mount_Pel%C3%A9e</vt:lpstr>
      <vt:lpstr>Mt St Helens, Washington, May 18, 1980 http://en.wikipedia.org/wiki/Mount_St._Helens</vt:lpstr>
      <vt:lpstr>St. Helens http://en.wikipedia.org/wiki/Mount_St._Helens</vt:lpstr>
      <vt:lpstr>St. Helens http://en.wikipedia.org/wiki/Mount_St._Helens</vt:lpstr>
      <vt:lpstr>Eruption, May 18, 1980 http://en.wikipedia.org/wiki/Mount_St._Helens</vt:lpstr>
      <vt:lpstr>Eruption, May 18, 1980 http://en.wikipedia.org/wiki/Mount_St._Helens</vt:lpstr>
      <vt:lpstr>Eruption, May 18, 1980 http://en.wikipedia.org/wiki/Mount_St._Helens</vt:lpstr>
      <vt:lpstr>St Helens: Mechanism and Explosion http://volcanoes.usgs.gov/volcanoes/st_helens/st_helens_geo_hist_101.html</vt:lpstr>
      <vt:lpstr>St Helens: Before and After http://volcanoes.usgs.gov/volcanoes/st_helens/st_helens_geo_hist_101.html</vt:lpstr>
      <vt:lpstr>St Helens http://volcanoes.usgs.gov/volcanoes/st_helens/st_helens_geo_hist_101.html</vt:lpstr>
      <vt:lpstr>David Johnston 1950-1980</vt:lpstr>
      <vt:lpstr>Mt Pinatubo, Philippines, June 15, 1991 http://en.wikipedia.org/wiki/Mount_Pinatubo</vt:lpstr>
      <vt:lpstr>Mt Pinatubo, Philippines http://en.wikipedia.org/wiki/Mount_Pinatubo</vt:lpstr>
      <vt:lpstr>Eyjafjallajökull, Iceland, April 18, 2010</vt:lpstr>
      <vt:lpstr>Air Travel Disruption http://en.wikipedia.org/wiki/2010_eruptions_of_Eyjafjallaj%C3%B6kull</vt:lpstr>
      <vt:lpstr>Further Eruptions Eyjafjallajökull Volcano http://en.wikipedia.org/wiki/2010_eruptions_of_Eyjafjallaj%C3%B6kull</vt:lpstr>
      <vt:lpstr>Santorini Island  http://en.wikipedia.org/wiki/Santorini </vt:lpstr>
      <vt:lpstr>PowerPoint Presentation</vt:lpstr>
      <vt:lpstr>Santorini, Greece (“Atlantis”) http://en.wikipedia.org/wiki/Santorini</vt:lpstr>
      <vt:lpstr>Santorini Caldera http://en.wikipedia.org/wiki/Santorini</vt:lpstr>
      <vt:lpstr>Santorini Caldera http://en.wikipedia.org/wiki/Santorini</vt:lpstr>
      <vt:lpstr>Views of Santorini Caldera http://en.wikipedia.org/wiki/Santorini</vt:lpstr>
      <vt:lpstr>Tambora Caldera, Indonesia, April 10, 1815 http://en.wikipedia.org/wiki/Mount_Tambora</vt:lpstr>
      <vt:lpstr>Impacts of Tambora Eruption http://en.wikipedia.org/wiki/Mount_Tambora</vt:lpstr>
      <vt:lpstr>Krakatau, August 26-27,1883, Indonesia http://en.wikipedia.org/wiki/Krakatoa</vt:lpstr>
      <vt:lpstr>Krakatau, August 26-27,1883, Indonesia http://en.wikipedia.org/wiki/Krakatoa</vt:lpstr>
      <vt:lpstr>Anak Krakatau http://en.wikipedia.org/wiki/Krakatoa</vt:lpstr>
      <vt:lpstr>Anak Krakatau http://en.wikipedia.org/wiki/Krakatoa</vt:lpstr>
      <vt:lpstr>Very Recent Example: Sunda Strait Tsunami, 12/22/2018 https://en.wikipedia.org/wiki/2018_Sunda_Strait_tsunami</vt:lpstr>
      <vt:lpstr>PowerPoint Presentation</vt:lpstr>
      <vt:lpstr>Yellowstone Caldera, Wyoming</vt:lpstr>
      <vt:lpstr>Yellowstone Eruptions http://en.wikipedia.org/wiki/Yellowstone_Caldera</vt:lpstr>
      <vt:lpstr>Yellowstone Caldera, a Super Volcano http://en.wikipedia.org/wiki/Yellowstone_Caldera</vt:lpstr>
      <vt:lpstr>Lava Creek Tuff from Yellowstone Eruption http://en.wikipedia.org/wiki/Yellowstone_Caldera</vt:lpstr>
      <vt:lpstr>Long Valley Caldera,California http://en.wikipedia.org/wiki/Long_Valley_Caldera</vt:lpstr>
      <vt:lpstr>Eruption and Caldera Collapse http://en.wikipedia.org/wiki/Long_Valley_Caldera</vt:lpstr>
      <vt:lpstr>Recent Activity in Long Valley http://en.wikipedia.org/wiki/Long_Valley_Caldera</vt:lpstr>
      <vt:lpstr>Bishop Tuff http://en.wikipedia.org/wiki/Long_Valley_Caldera</vt:lpstr>
      <vt:lpstr>Features of Long Valley Caldera http://en.wikipedia.org/wiki/Long_Valley_Caldera</vt:lpstr>
      <vt:lpstr>View from Glass Mountain Area http://en.wikipedia.org/wiki/Long_Valley_Caldera</vt:lpstr>
    </vt:vector>
  </TitlesOfParts>
  <Company>university of california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 Rundle</dc:creator>
  <cp:lastModifiedBy>Microsoft Office User</cp:lastModifiedBy>
  <cp:revision>119</cp:revision>
  <dcterms:created xsi:type="dcterms:W3CDTF">2017-02-22T16:29:33Z</dcterms:created>
  <dcterms:modified xsi:type="dcterms:W3CDTF">2019-10-28T02:06:23Z</dcterms:modified>
</cp:coreProperties>
</file>