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260" r:id="rId3"/>
    <p:sldId id="261" r:id="rId4"/>
    <p:sldId id="262" r:id="rId5"/>
    <p:sldId id="267" r:id="rId6"/>
    <p:sldId id="263" r:id="rId7"/>
    <p:sldId id="265" r:id="rId8"/>
    <p:sldId id="266" r:id="rId9"/>
    <p:sldId id="268" r:id="rId10"/>
    <p:sldId id="275" r:id="rId11"/>
    <p:sldId id="269" r:id="rId12"/>
    <p:sldId id="296" r:id="rId13"/>
    <p:sldId id="270" r:id="rId14"/>
    <p:sldId id="271" r:id="rId15"/>
    <p:sldId id="300" r:id="rId16"/>
    <p:sldId id="302" r:id="rId17"/>
    <p:sldId id="298" r:id="rId18"/>
    <p:sldId id="299" r:id="rId19"/>
    <p:sldId id="272" r:id="rId20"/>
    <p:sldId id="273" r:id="rId21"/>
    <p:sldId id="274" r:id="rId22"/>
    <p:sldId id="276" r:id="rId23"/>
    <p:sldId id="297" r:id="rId24"/>
    <p:sldId id="281" r:id="rId25"/>
    <p:sldId id="291" r:id="rId26"/>
    <p:sldId id="280" r:id="rId27"/>
    <p:sldId id="290" r:id="rId28"/>
    <p:sldId id="282" r:id="rId29"/>
    <p:sldId id="283" r:id="rId30"/>
    <p:sldId id="289" r:id="rId31"/>
    <p:sldId id="284" r:id="rId32"/>
    <p:sldId id="285" r:id="rId33"/>
    <p:sldId id="286" r:id="rId34"/>
    <p:sldId id="288" r:id="rId35"/>
    <p:sldId id="292" r:id="rId36"/>
    <p:sldId id="303" r:id="rId37"/>
    <p:sldId id="304" r:id="rId38"/>
    <p:sldId id="305" r:id="rId39"/>
    <p:sldId id="293" r:id="rId40"/>
    <p:sldId id="294" r:id="rId41"/>
    <p:sldId id="295"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1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643"/>
  </p:normalViewPr>
  <p:slideViewPr>
    <p:cSldViewPr snapToGrid="0" snapToObjects="1" showGuides="1">
      <p:cViewPr varScale="1">
        <p:scale>
          <a:sx n="114" d="100"/>
          <a:sy n="114" d="100"/>
        </p:scale>
        <p:origin x="16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730BE2-11B0-6E4E-BACF-87C5AE294C02}" type="datetimeFigureOut">
              <a:rPr lang="en-US" smtClean="0"/>
              <a:pPr/>
              <a:t>10/10/19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BEC502-FD08-6A49-8E01-87CD17ACF8C8}" type="slidenum">
              <a:rPr lang="en-US" smtClean="0"/>
              <a:pPr/>
              <a:t>‹#›</a:t>
            </a:fld>
            <a:endParaRPr lang="en-US"/>
          </a:p>
        </p:txBody>
      </p:sp>
    </p:spTree>
    <p:extLst>
      <p:ext uri="{BB962C8B-B14F-4D97-AF65-F5344CB8AC3E}">
        <p14:creationId xmlns:p14="http://schemas.microsoft.com/office/powerpoint/2010/main" val="793843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BEC502-FD08-6A49-8E01-87CD17ACF8C8}" type="slidenum">
              <a:rPr lang="en-US" smtClean="0"/>
              <a:pPr/>
              <a:t>23</a:t>
            </a:fld>
            <a:endParaRPr lang="en-US"/>
          </a:p>
        </p:txBody>
      </p:sp>
    </p:spTree>
    <p:extLst>
      <p:ext uri="{BB962C8B-B14F-4D97-AF65-F5344CB8AC3E}">
        <p14:creationId xmlns:p14="http://schemas.microsoft.com/office/powerpoint/2010/main" val="95464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10/10/19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10/10/19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10/10/19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10/10/19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search?q=tsunami+propagation+map+pacific+ocean+anchorage&amp;client=firefox-b-1&amp;source=lnms&amp;tbm=isch&amp;sa=X&amp;ved=0ahUKEwiMr4Cni_3eAhVlqVQKHV7pCAIQ_AUIDigB&amp;biw=1429&amp;bih=750&amp;dpr=1.09#imgrc=iMesGMhRrL1BMM:"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RDOuwMj7Xz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Lecture 9</a:t>
            </a:r>
            <a:endParaRPr lang="en-US" dirty="0"/>
          </a:p>
        </p:txBody>
      </p:sp>
      <p:sp>
        <p:nvSpPr>
          <p:cNvPr id="3" name="Subtitle 2"/>
          <p:cNvSpPr>
            <a:spLocks noGrp="1"/>
          </p:cNvSpPr>
          <p:nvPr>
            <p:ph type="subTitle" idx="1"/>
          </p:nvPr>
        </p:nvSpPr>
        <p:spPr/>
        <p:txBody>
          <a:bodyPr/>
          <a:lstStyle/>
          <a:p>
            <a:r>
              <a:rPr lang="en-US" dirty="0">
                <a:solidFill>
                  <a:srgbClr val="0000FF"/>
                </a:solidFill>
              </a:rPr>
              <a:t>Modern Earthquakes: </a:t>
            </a:r>
          </a:p>
          <a:p>
            <a:r>
              <a:rPr lang="en-US" sz="2400" dirty="0">
                <a:solidFill>
                  <a:srgbClr val="0000FF"/>
                </a:solidFill>
              </a:rPr>
              <a:t>Case Studies of Important Earthquakes</a:t>
            </a:r>
          </a:p>
          <a:p>
            <a:r>
              <a:rPr lang="en-US" dirty="0">
                <a:solidFill>
                  <a:srgbClr val="0000FF"/>
                </a:solidFill>
              </a:rPr>
              <a:t>John Rundle GEL/EPS 131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Prince William Sound, Alaska, 1964</a:t>
            </a:r>
            <a:br>
              <a:rPr lang="en-US" dirty="0"/>
            </a:br>
            <a:r>
              <a:rPr lang="en-US" sz="2000" dirty="0">
                <a:solidFill>
                  <a:srgbClr val="800000"/>
                </a:solidFill>
              </a:rPr>
              <a:t>http://</a:t>
            </a:r>
            <a:r>
              <a:rPr lang="en-US" sz="2000" dirty="0" err="1">
                <a:solidFill>
                  <a:srgbClr val="800000"/>
                </a:solidFill>
              </a:rPr>
              <a:t>en.wikipedia.org/wiki/1964_Alaska_earthquake</a:t>
            </a:r>
            <a:endParaRPr lang="en-US" sz="2000" dirty="0">
              <a:solidFill>
                <a:srgbClr val="800000"/>
              </a:solidFill>
            </a:endParaRPr>
          </a:p>
        </p:txBody>
      </p:sp>
      <p:sp>
        <p:nvSpPr>
          <p:cNvPr id="6" name="Content Placeholder 5"/>
          <p:cNvSpPr>
            <a:spLocks noGrp="1"/>
          </p:cNvSpPr>
          <p:nvPr>
            <p:ph idx="1"/>
          </p:nvPr>
        </p:nvSpPr>
        <p:spPr/>
        <p:txBody>
          <a:bodyPr>
            <a:noAutofit/>
          </a:bodyPr>
          <a:lstStyle/>
          <a:p>
            <a:pPr>
              <a:spcBef>
                <a:spcPts val="0"/>
              </a:spcBef>
              <a:spcAft>
                <a:spcPts val="1200"/>
              </a:spcAft>
            </a:pPr>
            <a:r>
              <a:rPr lang="en-US" sz="1800" dirty="0"/>
              <a:t>"At 5:36 p.m. Alaska Standard Time (3:36 a.m. March 28, 1964 </a:t>
            </a:r>
            <a:r>
              <a:rPr lang="en-US" sz="1800" dirty="0" err="1"/>
              <a:t>UTC</a:t>
            </a:r>
            <a:r>
              <a:rPr lang="en-US" sz="1800" dirty="0"/>
              <a:t>), a fault between the Pacific and North American plates ruptured near College Fjord in Prince William Sound. </a:t>
            </a:r>
          </a:p>
          <a:p>
            <a:pPr>
              <a:spcBef>
                <a:spcPts val="0"/>
              </a:spcBef>
              <a:spcAft>
                <a:spcPts val="1200"/>
              </a:spcAft>
            </a:pPr>
            <a:r>
              <a:rPr lang="en-US" sz="1800" dirty="0"/>
              <a:t>The epicenter of the earthquake was 61.05°N 147.48°W, 12.4 mi (20 km) north of Prince William Sound, 78 miles (125 km) east of Anchorage and 40 miles (64 km) west of Valdez. </a:t>
            </a:r>
          </a:p>
          <a:p>
            <a:pPr>
              <a:spcBef>
                <a:spcPts val="0"/>
              </a:spcBef>
              <a:spcAft>
                <a:spcPts val="1200"/>
              </a:spcAft>
            </a:pPr>
            <a:r>
              <a:rPr lang="en-US" sz="1800" dirty="0"/>
              <a:t>The focus occurred at a depth of approximately 15.5 mi (25 km). Ocean floor shifts created large tsunamis (up to 220 feet (67 m) in height), which resulted in many of the deaths and much of the property damage.</a:t>
            </a:r>
          </a:p>
          <a:p>
            <a:pPr>
              <a:spcBef>
                <a:spcPts val="0"/>
              </a:spcBef>
              <a:spcAft>
                <a:spcPts val="1200"/>
              </a:spcAft>
            </a:pPr>
            <a:r>
              <a:rPr lang="en-US" sz="1800" dirty="0"/>
              <a:t>Large rockslides were also caused, resulting in great property damage. Vertical displacement of up to 38 feet (11.5 </a:t>
            </a:r>
            <a:r>
              <a:rPr lang="en-US" sz="1800" dirty="0" err="1"/>
              <a:t>m</a:t>
            </a:r>
            <a:r>
              <a:rPr lang="en-US" sz="1800" dirty="0"/>
              <a:t>) occurred, affecting an area of 100,000 </a:t>
            </a:r>
            <a:r>
              <a:rPr lang="en-US" sz="1800" dirty="0" err="1"/>
              <a:t>miles²</a:t>
            </a:r>
            <a:r>
              <a:rPr lang="en-US" sz="1800" dirty="0"/>
              <a:t> (250,000 </a:t>
            </a:r>
            <a:r>
              <a:rPr lang="en-US" sz="1800" dirty="0" err="1"/>
              <a:t>km²</a:t>
            </a:r>
            <a:r>
              <a:rPr lang="en-US" sz="1800" dirty="0"/>
              <a:t>) within Alaska.</a:t>
            </a:r>
          </a:p>
          <a:p>
            <a:pPr>
              <a:spcBef>
                <a:spcPts val="0"/>
              </a:spcBef>
              <a:spcAft>
                <a:spcPts val="1200"/>
              </a:spcAft>
            </a:pPr>
            <a:r>
              <a:rPr lang="en-US" sz="1800" dirty="0"/>
              <a:t>Studies of ground motion have led to a peak ground acceleration estimate of 0.14 - 0.18 </a:t>
            </a:r>
            <a:r>
              <a:rPr lang="en-US" sz="1800" dirty="0" err="1"/>
              <a:t>g</a:t>
            </a:r>
            <a:r>
              <a:rPr lang="en-US" sz="1800" dirty="0"/>
              <a:t>"</a:t>
            </a:r>
          </a:p>
          <a:p>
            <a:pPr>
              <a:spcBef>
                <a:spcPts val="0"/>
              </a:spcBef>
              <a:spcAft>
                <a:spcPts val="1200"/>
              </a:spcAft>
            </a:pPr>
            <a:endParaRPr lang="en-US" sz="1800" dirty="0"/>
          </a:p>
        </p:txBody>
      </p:sp>
      <p:sp>
        <p:nvSpPr>
          <p:cNvPr id="2" name="TextBox 1">
            <a:extLst>
              <a:ext uri="{FF2B5EF4-FFF2-40B4-BE49-F238E27FC236}">
                <a16:creationId xmlns:a16="http://schemas.microsoft.com/office/drawing/2014/main" id="{86D16F1F-BBC6-7B4B-A65D-B5AD6DB0F5A8}"/>
              </a:ext>
            </a:extLst>
          </p:cNvPr>
          <p:cNvSpPr txBox="1"/>
          <p:nvPr/>
        </p:nvSpPr>
        <p:spPr>
          <a:xfrm>
            <a:off x="3944983" y="6235337"/>
            <a:ext cx="3675017" cy="369332"/>
          </a:xfrm>
          <a:prstGeom prst="rect">
            <a:avLst/>
          </a:prstGeom>
          <a:noFill/>
        </p:spPr>
        <p:txBody>
          <a:bodyPr wrap="square" rtlCol="0">
            <a:spAutoFit/>
          </a:bodyPr>
          <a:lstStyle/>
          <a:p>
            <a:pPr algn="ctr"/>
            <a:r>
              <a:rPr lang="en-US"/>
              <a:t>Start here 1/28/2019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normAutofit fontScale="90000"/>
          </a:bodyPr>
          <a:lstStyle/>
          <a:p>
            <a:r>
              <a:rPr lang="en-US" dirty="0"/>
              <a:t>Alaska 1964 M9.2</a:t>
            </a:r>
            <a:br>
              <a:rPr lang="en-US" dirty="0"/>
            </a:br>
            <a:r>
              <a:rPr lang="en-US" sz="2000" dirty="0">
                <a:solidFill>
                  <a:srgbClr val="800000"/>
                </a:solidFill>
              </a:rPr>
              <a:t>http://</a:t>
            </a:r>
            <a:r>
              <a:rPr lang="en-US" sz="2000" dirty="0" err="1">
                <a:solidFill>
                  <a:srgbClr val="800000"/>
                </a:solidFill>
              </a:rPr>
              <a:t>en.wikipedia.org/wiki/1964_Alaska_earthquake</a:t>
            </a:r>
            <a:endParaRPr lang="en-US" dirty="0"/>
          </a:p>
        </p:txBody>
      </p:sp>
      <p:sp>
        <p:nvSpPr>
          <p:cNvPr id="3" name="Content Placeholder 2"/>
          <p:cNvSpPr>
            <a:spLocks noGrp="1"/>
          </p:cNvSpPr>
          <p:nvPr>
            <p:ph sz="half" idx="1"/>
          </p:nvPr>
        </p:nvSpPr>
        <p:spPr/>
        <p:txBody>
          <a:bodyPr>
            <a:normAutofit/>
          </a:bodyPr>
          <a:lstStyle/>
          <a:p>
            <a:pPr>
              <a:spcBef>
                <a:spcPts val="0"/>
              </a:spcBef>
              <a:spcAft>
                <a:spcPts val="1200"/>
              </a:spcAft>
            </a:pPr>
            <a:r>
              <a:rPr lang="en-US" sz="2000" dirty="0"/>
              <a:t>"The 1964 Alaskan earthquake,  was a </a:t>
            </a:r>
            <a:r>
              <a:rPr lang="en-US" sz="2000" dirty="0" err="1"/>
              <a:t>megathrust</a:t>
            </a:r>
            <a:r>
              <a:rPr lang="en-US" sz="2000" dirty="0"/>
              <a:t> earthquake that began at 5:36 P.M. AST on Good Friday, March 27, 1964. </a:t>
            </a:r>
          </a:p>
          <a:p>
            <a:pPr>
              <a:spcBef>
                <a:spcPts val="0"/>
              </a:spcBef>
              <a:spcAft>
                <a:spcPts val="1200"/>
              </a:spcAft>
            </a:pPr>
            <a:r>
              <a:rPr lang="en-US" sz="2000" dirty="0"/>
              <a:t>Ground fissures, collapsing structures, and tsunamis resulting from the earthquake caused about 143 deaths.</a:t>
            </a:r>
          </a:p>
          <a:p>
            <a:pPr>
              <a:spcBef>
                <a:spcPts val="0"/>
              </a:spcBef>
              <a:spcAft>
                <a:spcPts val="1200"/>
              </a:spcAft>
            </a:pPr>
            <a:r>
              <a:rPr lang="en-US" sz="2000" dirty="0"/>
              <a:t>Lasting nearly three minutes, it was the most powerful recorded earthquake in U.S. and North American history"</a:t>
            </a:r>
          </a:p>
        </p:txBody>
      </p:sp>
      <p:pic>
        <p:nvPicPr>
          <p:cNvPr id="5" name="Content Placeholder 4" descr="Screen Shot 2013-10-03 at 9.44.38 AM.png"/>
          <p:cNvPicPr>
            <a:picLocks noGrp="1" noChangeAspect="1"/>
          </p:cNvPicPr>
          <p:nvPr>
            <p:ph sz="half" idx="2"/>
          </p:nvPr>
        </p:nvPicPr>
        <p:blipFill>
          <a:blip r:embed="rId2"/>
          <a:srcRect l="-4133" r="-907"/>
          <a:stretch>
            <a:fillRect/>
          </a:stretch>
        </p:blipFill>
        <p:spPr>
          <a:xfrm>
            <a:off x="5308106" y="415842"/>
            <a:ext cx="3397622" cy="582973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25 at 8.16.39 AM.png"/>
          <p:cNvPicPr>
            <a:picLocks noChangeAspect="1"/>
          </p:cNvPicPr>
          <p:nvPr/>
        </p:nvPicPr>
        <p:blipFill>
          <a:blip r:embed="rId2"/>
          <a:stretch>
            <a:fillRect/>
          </a:stretch>
        </p:blipFill>
        <p:spPr>
          <a:xfrm>
            <a:off x="1880354" y="1309013"/>
            <a:ext cx="5597112" cy="5433522"/>
          </a:xfrm>
          <a:prstGeom prst="rect">
            <a:avLst/>
          </a:prstGeom>
        </p:spPr>
      </p:pic>
      <p:sp>
        <p:nvSpPr>
          <p:cNvPr id="6" name="TextBox 5"/>
          <p:cNvSpPr txBox="1"/>
          <p:nvPr/>
        </p:nvSpPr>
        <p:spPr>
          <a:xfrm>
            <a:off x="758736" y="164958"/>
            <a:ext cx="7702814" cy="1015663"/>
          </a:xfrm>
          <a:prstGeom prst="rect">
            <a:avLst/>
          </a:prstGeom>
          <a:noFill/>
        </p:spPr>
        <p:txBody>
          <a:bodyPr wrap="square" rtlCol="0">
            <a:spAutoFit/>
          </a:bodyPr>
          <a:lstStyle/>
          <a:p>
            <a:pPr algn="ctr"/>
            <a:r>
              <a:rPr lang="en-US" sz="3200" dirty="0">
                <a:solidFill>
                  <a:srgbClr val="FF0000"/>
                </a:solidFill>
              </a:rPr>
              <a:t>M7.1 Earthquake</a:t>
            </a:r>
          </a:p>
          <a:p>
            <a:pPr algn="ctr"/>
            <a:r>
              <a:rPr lang="en-US" sz="2800" dirty="0">
                <a:solidFill>
                  <a:srgbClr val="0000FF"/>
                </a:solidFill>
              </a:rPr>
              <a:t>Sunday January 24, 2016 at 2:30:30 PST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normAutofit fontScale="90000"/>
          </a:bodyPr>
          <a:lstStyle/>
          <a:p>
            <a:r>
              <a:rPr lang="en-US" dirty="0"/>
              <a:t>Anchorage</a:t>
            </a:r>
            <a:br>
              <a:rPr lang="en-US" dirty="0"/>
            </a:br>
            <a:r>
              <a:rPr lang="en-US" sz="2000" dirty="0">
                <a:solidFill>
                  <a:srgbClr val="800000"/>
                </a:solidFill>
              </a:rPr>
              <a:t>http://</a:t>
            </a:r>
            <a:r>
              <a:rPr lang="en-US" sz="2000" dirty="0" err="1">
                <a:solidFill>
                  <a:srgbClr val="800000"/>
                </a:solidFill>
              </a:rPr>
              <a:t>en.wikipedia.org/wiki/1964_Alaska_earthquake</a:t>
            </a:r>
            <a:endParaRPr lang="en-US" dirty="0"/>
          </a:p>
        </p:txBody>
      </p:sp>
      <p:pic>
        <p:nvPicPr>
          <p:cNvPr id="6" name="Content Placeholder 5" descr="220px-Good_Friday_Earthquake_at_Turnagain_Arm.jpg"/>
          <p:cNvPicPr>
            <a:picLocks noGrp="1" noChangeAspect="1"/>
          </p:cNvPicPr>
          <p:nvPr>
            <p:ph sz="half" idx="1"/>
          </p:nvPr>
        </p:nvPicPr>
        <p:blipFill>
          <a:blip r:embed="rId2"/>
          <a:srcRect t="-1177" b="-2027"/>
          <a:stretch>
            <a:fillRect/>
          </a:stretch>
        </p:blipFill>
        <p:spPr>
          <a:xfrm>
            <a:off x="4648200" y="3441130"/>
            <a:ext cx="4038600" cy="2974424"/>
          </a:xfrm>
        </p:spPr>
      </p:pic>
      <p:pic>
        <p:nvPicPr>
          <p:cNvPr id="5" name="Content Placeholder 4" descr="240px-AlaskaQuake-FourthAve.jpg"/>
          <p:cNvPicPr>
            <a:picLocks noGrp="1" noChangeAspect="1"/>
          </p:cNvPicPr>
          <p:nvPr>
            <p:ph sz="half" idx="2"/>
          </p:nvPr>
        </p:nvPicPr>
        <p:blipFill>
          <a:blip r:embed="rId3"/>
          <a:srcRect t="-2262" b="-1654"/>
          <a:stretch>
            <a:fillRect/>
          </a:stretch>
        </p:blipFill>
        <p:spPr>
          <a:xfrm>
            <a:off x="4648200" y="206173"/>
            <a:ext cx="4038600" cy="3234957"/>
          </a:xfrm>
        </p:spPr>
      </p:pic>
      <p:sp>
        <p:nvSpPr>
          <p:cNvPr id="8" name="Content Placeholder 2"/>
          <p:cNvSpPr txBox="1">
            <a:spLocks/>
          </p:cNvSpPr>
          <p:nvPr/>
        </p:nvSpPr>
        <p:spPr>
          <a:xfrm>
            <a:off x="226423" y="1600200"/>
            <a:ext cx="4421777" cy="452596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Aft>
                <a:spcPts val="1200"/>
              </a:spcAft>
              <a:buClrTx/>
              <a:buSzTx/>
              <a:buFont typeface="Arial"/>
              <a:buChar char="•"/>
              <a:tabLst/>
              <a:defRPr/>
            </a:pPr>
            <a:r>
              <a:rPr kumimoji="0" lang="en-US" sz="1600" u="none" strike="noStrike" kern="1200" cap="none" spc="0" normalizeH="0" baseline="0" noProof="0" dirty="0">
                <a:ln>
                  <a:noFill/>
                </a:ln>
                <a:solidFill>
                  <a:srgbClr val="0000FF"/>
                </a:solidFill>
                <a:effectLst/>
                <a:uLnTx/>
                <a:uFillTx/>
                <a:latin typeface="Helvetica Neue Light"/>
                <a:ea typeface="+mn-ea"/>
                <a:cs typeface="Helvetica Neue Light"/>
              </a:rPr>
              <a:t>"The damage</a:t>
            </a:r>
            <a:r>
              <a:rPr kumimoji="0" lang="en-US" sz="1600" u="none" strike="noStrike" kern="1200" cap="none" spc="0" normalizeH="0" noProof="0" dirty="0">
                <a:ln>
                  <a:noFill/>
                </a:ln>
                <a:solidFill>
                  <a:srgbClr val="0000FF"/>
                </a:solidFill>
                <a:effectLst/>
                <a:uLnTx/>
                <a:uFillTx/>
                <a:latin typeface="Helvetica Neue Light"/>
                <a:ea typeface="+mn-ea"/>
                <a:cs typeface="Helvetica Neue Light"/>
              </a:rPr>
              <a:t> was most </a:t>
            </a:r>
            <a:r>
              <a:rPr lang="en-US" sz="1600" dirty="0">
                <a:solidFill>
                  <a:srgbClr val="0000FF"/>
                </a:solidFill>
                <a:latin typeface="Helvetica Neue Light"/>
                <a:cs typeface="Helvetica Neue Light"/>
              </a:rPr>
              <a:t>severe in Anchorage near the epicenter</a:t>
            </a:r>
          </a:p>
          <a:p>
            <a:pPr marL="342900" indent="-342900">
              <a:spcAft>
                <a:spcPts val="1200"/>
              </a:spcAft>
              <a:buFont typeface="Arial"/>
              <a:buChar char="•"/>
            </a:pPr>
            <a:r>
              <a:rPr lang="en-US" sz="1600" dirty="0">
                <a:solidFill>
                  <a:srgbClr val="0000FF"/>
                </a:solidFill>
                <a:latin typeface="Helvetica Neue Light"/>
                <a:cs typeface="Helvetica Neue Light"/>
              </a:rPr>
              <a:t>Anchorage was not hit by tsunamis, however</a:t>
            </a:r>
          </a:p>
          <a:p>
            <a:pPr marL="342900" indent="-342900">
              <a:spcAft>
                <a:spcPts val="1200"/>
              </a:spcAft>
              <a:buFont typeface="Arial"/>
              <a:buChar char="•"/>
            </a:pPr>
            <a:r>
              <a:rPr lang="en-US" sz="1600" dirty="0">
                <a:solidFill>
                  <a:srgbClr val="0000FF"/>
                </a:solidFill>
                <a:latin typeface="Helvetica Neue Light"/>
                <a:cs typeface="Helvetica Neue Light"/>
              </a:rPr>
              <a:t>Parts of the city built on sandy bluffs near Cook Inlet, most notably the </a:t>
            </a:r>
            <a:r>
              <a:rPr lang="en-US" sz="1600" dirty="0" err="1">
                <a:solidFill>
                  <a:srgbClr val="0000FF"/>
                </a:solidFill>
                <a:latin typeface="Helvetica Neue Light"/>
                <a:cs typeface="Helvetica Neue Light"/>
              </a:rPr>
              <a:t>Turnagain</a:t>
            </a:r>
            <a:r>
              <a:rPr lang="en-US" sz="1600" dirty="0">
                <a:solidFill>
                  <a:srgbClr val="0000FF"/>
                </a:solidFill>
                <a:latin typeface="Helvetica Neue Light"/>
                <a:cs typeface="Helvetica Neue Light"/>
              </a:rPr>
              <a:t> neighborhood, suffered landslide damage. </a:t>
            </a:r>
          </a:p>
          <a:p>
            <a:pPr marL="342900" indent="-342900">
              <a:spcAft>
                <a:spcPts val="1200"/>
              </a:spcAft>
              <a:buFont typeface="Arial"/>
              <a:buChar char="•"/>
            </a:pPr>
            <a:r>
              <a:rPr lang="en-US" sz="1600" dirty="0">
                <a:solidFill>
                  <a:srgbClr val="0000FF"/>
                </a:solidFill>
                <a:latin typeface="Helvetica Neue Light"/>
                <a:cs typeface="Helvetica Neue Light"/>
              </a:rPr>
              <a:t>The neighborhood lost 75 houses in the landslide, and the destroyed area has since been turned into Earthquake Park. </a:t>
            </a:r>
          </a:p>
          <a:p>
            <a:pPr marL="342900" indent="-342900">
              <a:spcAft>
                <a:spcPts val="1200"/>
              </a:spcAft>
              <a:buFont typeface="Arial"/>
              <a:buChar char="•"/>
            </a:pPr>
            <a:r>
              <a:rPr lang="en-US" sz="1600" dirty="0">
                <a:solidFill>
                  <a:srgbClr val="0000FF"/>
                </a:solidFill>
                <a:latin typeface="Helvetica Neue Light"/>
                <a:cs typeface="Helvetica Neue Light"/>
              </a:rPr>
              <a:t>Most other areas of the city were only moderately damaged. </a:t>
            </a:r>
          </a:p>
          <a:p>
            <a:pPr marL="342900" indent="-342900">
              <a:spcAft>
                <a:spcPts val="1200"/>
              </a:spcAft>
              <a:buFont typeface="Arial"/>
              <a:buChar char="•"/>
            </a:pPr>
            <a:r>
              <a:rPr lang="en-US" sz="1600" dirty="0">
                <a:solidFill>
                  <a:srgbClr val="0000FF"/>
                </a:solidFill>
                <a:latin typeface="Helvetica Neue Light"/>
                <a:cs typeface="Helvetica Neue Light"/>
              </a:rPr>
              <a:t>The 60-foot concrete control tower at Anchorage International Airport was not engineered to withstand earthquake activity and collapsed, killing one employee."</a:t>
            </a:r>
          </a:p>
          <a:p>
            <a:pPr marL="342900" marR="0" lvl="0" indent="-342900" algn="l" defTabSz="457200" rtl="0" eaLnBrk="1" fontAlgn="auto" latinLnBrk="0" hangingPunct="1">
              <a:lnSpc>
                <a:spcPct val="100000"/>
              </a:lnSpc>
              <a:spcAft>
                <a:spcPts val="1200"/>
              </a:spcAft>
              <a:buClrTx/>
              <a:buSzTx/>
              <a:buFont typeface="Arial"/>
              <a:buChar char="•"/>
              <a:tabLst/>
              <a:defRPr/>
            </a:pPr>
            <a:endParaRPr lang="en-US" sz="1600" dirty="0">
              <a:solidFill>
                <a:srgbClr val="0000FF"/>
              </a:solidFill>
              <a:latin typeface="Helvetica Neue Light"/>
              <a:cs typeface="Helvetica Neue Light"/>
            </a:endParaRPr>
          </a:p>
          <a:p>
            <a:pPr marL="342900" marR="0" lvl="0" indent="-342900" algn="l" defTabSz="457200" rtl="0" eaLnBrk="1" fontAlgn="auto" latinLnBrk="0" hangingPunct="1">
              <a:lnSpc>
                <a:spcPct val="100000"/>
              </a:lnSpc>
              <a:spcAft>
                <a:spcPts val="1200"/>
              </a:spcAft>
              <a:buClrTx/>
              <a:buSzTx/>
              <a:buFont typeface="Arial"/>
              <a:buChar char="•"/>
              <a:tabLst/>
              <a:defRPr/>
            </a:pPr>
            <a:endParaRPr lang="en-US" sz="1600" dirty="0">
              <a:solidFill>
                <a:srgbClr val="0000FF"/>
              </a:solidFill>
              <a:latin typeface="Helvetica Neue Light"/>
              <a:cs typeface="Helvetica Neue Light"/>
            </a:endParaRPr>
          </a:p>
          <a:p>
            <a:pPr marL="342900" marR="0" lvl="0" indent="-342900" algn="l" defTabSz="457200" rtl="0" eaLnBrk="1" fontAlgn="auto" latinLnBrk="0" hangingPunct="1">
              <a:lnSpc>
                <a:spcPct val="100000"/>
              </a:lnSpc>
              <a:spcAft>
                <a:spcPts val="1200"/>
              </a:spcAft>
              <a:buClrTx/>
              <a:buSzTx/>
              <a:buFont typeface="Arial"/>
              <a:buChar char="•"/>
              <a:tabLst/>
              <a:defRPr/>
            </a:pPr>
            <a:endParaRPr kumimoji="0" lang="en-US" sz="1600" u="none" strike="noStrike" kern="1200" cap="none" spc="0" normalizeH="0" baseline="0" noProof="0" dirty="0">
              <a:ln>
                <a:noFill/>
              </a:ln>
              <a:solidFill>
                <a:srgbClr val="0000FF"/>
              </a:solidFill>
              <a:effectLst/>
              <a:uLnTx/>
              <a:uFillTx/>
              <a:latin typeface="Helvetica Neue Light"/>
              <a:ea typeface="+mn-ea"/>
              <a:cs typeface="Helvetica Neue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normAutofit fontScale="90000"/>
          </a:bodyPr>
          <a:lstStyle/>
          <a:p>
            <a:r>
              <a:rPr lang="en-US" dirty="0"/>
              <a:t>Ruin of Portage</a:t>
            </a:r>
            <a:br>
              <a:rPr lang="en-US" dirty="0"/>
            </a:br>
            <a:r>
              <a:rPr lang="en-US" sz="2000" dirty="0">
                <a:solidFill>
                  <a:srgbClr val="800000"/>
                </a:solidFill>
              </a:rPr>
              <a:t>http://</a:t>
            </a:r>
            <a:r>
              <a:rPr lang="en-US" sz="2000" dirty="0" err="1">
                <a:solidFill>
                  <a:srgbClr val="800000"/>
                </a:solidFill>
              </a:rPr>
              <a:t>en.wikipedia.org/wiki/1964_Alaska_earthquake</a:t>
            </a:r>
            <a:endParaRPr lang="en-US" sz="2000" dirty="0"/>
          </a:p>
        </p:txBody>
      </p:sp>
      <p:pic>
        <p:nvPicPr>
          <p:cNvPr id="6" name="Content Placeholder 5" descr="794px-Portagetoday.JPG"/>
          <p:cNvPicPr>
            <a:picLocks noGrp="1" noChangeAspect="1"/>
          </p:cNvPicPr>
          <p:nvPr>
            <p:ph sz="half" idx="1"/>
          </p:nvPr>
        </p:nvPicPr>
        <p:blipFill>
          <a:blip r:embed="rId2"/>
          <a:srcRect t="-1261" b="-997"/>
          <a:stretch>
            <a:fillRect/>
          </a:stretch>
        </p:blipFill>
        <p:spPr>
          <a:xfrm>
            <a:off x="4680335" y="3462935"/>
            <a:ext cx="4038600" cy="3115545"/>
          </a:xfrm>
        </p:spPr>
      </p:pic>
      <p:pic>
        <p:nvPicPr>
          <p:cNvPr id="5" name="Content Placeholder 4" descr="800px-Subsidence_at_portage.jpg"/>
          <p:cNvPicPr>
            <a:picLocks noGrp="1" noChangeAspect="1"/>
          </p:cNvPicPr>
          <p:nvPr>
            <p:ph sz="half" idx="2"/>
          </p:nvPr>
        </p:nvPicPr>
        <p:blipFill>
          <a:blip r:embed="rId3"/>
          <a:srcRect t="-1493" b="-388"/>
          <a:stretch>
            <a:fillRect/>
          </a:stretch>
        </p:blipFill>
        <p:spPr>
          <a:xfrm>
            <a:off x="4680335" y="455935"/>
            <a:ext cx="4038600" cy="2746456"/>
          </a:xfrm>
        </p:spPr>
      </p:pic>
      <p:sp>
        <p:nvSpPr>
          <p:cNvPr id="7" name="TextBox 6"/>
          <p:cNvSpPr txBox="1"/>
          <p:nvPr/>
        </p:nvSpPr>
        <p:spPr>
          <a:xfrm>
            <a:off x="7164315" y="2713890"/>
            <a:ext cx="1324313" cy="369332"/>
          </a:xfrm>
          <a:prstGeom prst="rect">
            <a:avLst/>
          </a:prstGeom>
          <a:noFill/>
        </p:spPr>
        <p:txBody>
          <a:bodyPr wrap="square" rtlCol="0">
            <a:spAutoFit/>
          </a:bodyPr>
          <a:lstStyle/>
          <a:p>
            <a:pPr algn="r"/>
            <a:r>
              <a:rPr lang="en-US" dirty="0">
                <a:solidFill>
                  <a:schemeClr val="bg1"/>
                </a:solidFill>
              </a:rPr>
              <a:t>1964</a:t>
            </a:r>
          </a:p>
        </p:txBody>
      </p:sp>
      <p:sp>
        <p:nvSpPr>
          <p:cNvPr id="8" name="TextBox 7"/>
          <p:cNvSpPr txBox="1"/>
          <p:nvPr/>
        </p:nvSpPr>
        <p:spPr>
          <a:xfrm>
            <a:off x="7153890" y="6123090"/>
            <a:ext cx="1324313" cy="369332"/>
          </a:xfrm>
          <a:prstGeom prst="rect">
            <a:avLst/>
          </a:prstGeom>
          <a:noFill/>
        </p:spPr>
        <p:txBody>
          <a:bodyPr wrap="square" rtlCol="0">
            <a:spAutoFit/>
          </a:bodyPr>
          <a:lstStyle/>
          <a:p>
            <a:pPr algn="r"/>
            <a:r>
              <a:rPr lang="en-US" dirty="0">
                <a:solidFill>
                  <a:schemeClr val="bg1"/>
                </a:solidFill>
              </a:rPr>
              <a:t>2011</a:t>
            </a:r>
          </a:p>
        </p:txBody>
      </p:sp>
      <p:sp>
        <p:nvSpPr>
          <p:cNvPr id="9" name="Content Placeholder 2"/>
          <p:cNvSpPr txBox="1">
            <a:spLocks/>
          </p:cNvSpPr>
          <p:nvPr/>
        </p:nvSpPr>
        <p:spPr>
          <a:xfrm>
            <a:off x="457200" y="1600200"/>
            <a:ext cx="4038600" cy="4525963"/>
          </a:xfrm>
          <a:prstGeom prst="rect">
            <a:avLst/>
          </a:prstGeom>
        </p:spPr>
        <p:txBody>
          <a:bodyPr vert="horz" lIns="91440" tIns="45720" rIns="91440" bIns="45720" rtlCol="0">
            <a:normAutofit/>
          </a:bodyPr>
          <a:lstStyle/>
          <a:p>
            <a:pPr marL="342900" indent="-342900">
              <a:spcAft>
                <a:spcPts val="1200"/>
              </a:spcAft>
              <a:buFont typeface="Arial"/>
              <a:buChar char="•"/>
            </a:pPr>
            <a:r>
              <a:rPr kumimoji="0" lang="en-US" u="none" strike="noStrike" kern="1200" cap="none" spc="0" normalizeH="0" baseline="0" noProof="0" dirty="0">
                <a:ln>
                  <a:noFill/>
                </a:ln>
                <a:solidFill>
                  <a:srgbClr val="0000FF"/>
                </a:solidFill>
                <a:effectLst/>
                <a:uLnTx/>
                <a:uFillTx/>
                <a:latin typeface="Helvetica Neue Light"/>
                <a:ea typeface="+mn-ea"/>
                <a:cs typeface="Helvetica Neue Light"/>
              </a:rPr>
              <a:t>"</a:t>
            </a:r>
            <a:r>
              <a:rPr lang="en-US" dirty="0">
                <a:solidFill>
                  <a:srgbClr val="0000FF"/>
                </a:solidFill>
                <a:latin typeface="Helvetica Neue Light"/>
                <a:cs typeface="Helvetica Neue Light"/>
              </a:rPr>
              <a:t>The hamlets of Girdwood and Portage, located 30 and 40 mi (60 km) southeast of central Anchorage on the </a:t>
            </a:r>
            <a:r>
              <a:rPr lang="en-US" dirty="0" err="1">
                <a:solidFill>
                  <a:srgbClr val="0000FF"/>
                </a:solidFill>
                <a:latin typeface="Helvetica Neue Light"/>
                <a:cs typeface="Helvetica Neue Light"/>
              </a:rPr>
              <a:t>Turnagain</a:t>
            </a:r>
            <a:r>
              <a:rPr lang="en-US" dirty="0">
                <a:solidFill>
                  <a:srgbClr val="0000FF"/>
                </a:solidFill>
                <a:latin typeface="Helvetica Neue Light"/>
                <a:cs typeface="Helvetica Neue Light"/>
              </a:rPr>
              <a:t> Arm, were destroyed by subsidence and subsequent tidal action. </a:t>
            </a:r>
          </a:p>
          <a:p>
            <a:pPr marL="342900" indent="-342900">
              <a:spcAft>
                <a:spcPts val="1200"/>
              </a:spcAft>
              <a:buFont typeface="Arial"/>
              <a:buChar char="•"/>
            </a:pPr>
            <a:r>
              <a:rPr lang="en-US" dirty="0">
                <a:solidFill>
                  <a:srgbClr val="0000FF"/>
                </a:solidFill>
                <a:latin typeface="Helvetica Neue Light"/>
                <a:cs typeface="Helvetica Neue Light"/>
              </a:rPr>
              <a:t>Girdwood was relocated inland and Portage was abandoned.</a:t>
            </a:r>
          </a:p>
          <a:p>
            <a:pPr marL="342900" indent="-342900">
              <a:spcAft>
                <a:spcPts val="1200"/>
              </a:spcAft>
              <a:buFont typeface="Arial"/>
              <a:buChar char="•"/>
            </a:pPr>
            <a:r>
              <a:rPr lang="en-US" dirty="0">
                <a:solidFill>
                  <a:srgbClr val="0000FF"/>
                </a:solidFill>
                <a:latin typeface="Helvetica Neue Light"/>
                <a:cs typeface="Helvetica Neue Light"/>
              </a:rPr>
              <a:t>About 20 miles (32 km) of the Seward Highway sank below the high-water mark of </a:t>
            </a:r>
            <a:r>
              <a:rPr lang="en-US" dirty="0" err="1">
                <a:solidFill>
                  <a:srgbClr val="0000FF"/>
                </a:solidFill>
                <a:latin typeface="Helvetica Neue Light"/>
                <a:cs typeface="Helvetica Neue Light"/>
              </a:rPr>
              <a:t>Turnagain</a:t>
            </a:r>
            <a:r>
              <a:rPr lang="en-US" dirty="0">
                <a:solidFill>
                  <a:srgbClr val="0000FF"/>
                </a:solidFill>
                <a:latin typeface="Helvetica Neue Light"/>
                <a:cs typeface="Helvetica Neue Light"/>
              </a:rPr>
              <a:t> Arm</a:t>
            </a:r>
          </a:p>
          <a:p>
            <a:pPr marL="342900" indent="-342900">
              <a:spcAft>
                <a:spcPts val="1200"/>
              </a:spcAft>
              <a:buFont typeface="Arial"/>
              <a:buChar char="•"/>
            </a:pPr>
            <a:r>
              <a:rPr lang="en-US" dirty="0">
                <a:solidFill>
                  <a:srgbClr val="0000FF"/>
                </a:solidFill>
                <a:latin typeface="Helvetica Neue Light"/>
                <a:cs typeface="Helvetica Neue Light"/>
              </a:rPr>
              <a:t>The highway and its bridges were raised and rebuilt in 1964-66."</a:t>
            </a:r>
          </a:p>
          <a:p>
            <a:pPr marL="342900" indent="-342900">
              <a:spcAft>
                <a:spcPts val="1200"/>
              </a:spcAft>
              <a:buFont typeface="Arial"/>
              <a:buChar char="•"/>
            </a:pPr>
            <a:endParaRPr lang="en-US" dirty="0">
              <a:solidFill>
                <a:srgbClr val="0000FF"/>
              </a:solidFill>
              <a:latin typeface="Helvetica Neue Light"/>
              <a:cs typeface="Helvetica Neue Light"/>
            </a:endParaRPr>
          </a:p>
          <a:p>
            <a:pPr marL="342900" marR="0" lvl="0" indent="-342900" algn="l" defTabSz="457200" rtl="0" eaLnBrk="1" fontAlgn="auto" latinLnBrk="0" hangingPunct="1">
              <a:lnSpc>
                <a:spcPct val="100000"/>
              </a:lnSpc>
              <a:spcAft>
                <a:spcPts val="1200"/>
              </a:spcAft>
              <a:buClrTx/>
              <a:buSzTx/>
              <a:buFont typeface="Arial"/>
              <a:buChar char="•"/>
              <a:tabLst/>
              <a:defRPr/>
            </a:pPr>
            <a:endParaRPr lang="en-US" dirty="0">
              <a:solidFill>
                <a:srgbClr val="0000FF"/>
              </a:solidFill>
              <a:latin typeface="Helvetica Neue Light"/>
              <a:cs typeface="Helvetica Neue Light"/>
            </a:endParaRPr>
          </a:p>
          <a:p>
            <a:pPr marL="342900" marR="0" lvl="0" indent="-342900" algn="l" defTabSz="457200" rtl="0" eaLnBrk="1" fontAlgn="auto" latinLnBrk="0" hangingPunct="1">
              <a:lnSpc>
                <a:spcPct val="100000"/>
              </a:lnSpc>
              <a:spcAft>
                <a:spcPts val="1200"/>
              </a:spcAft>
              <a:buClrTx/>
              <a:buSzTx/>
              <a:buFont typeface="Arial"/>
              <a:buChar char="•"/>
              <a:tabLst/>
              <a:defRPr/>
            </a:pPr>
            <a:endParaRPr kumimoji="0" lang="en-US" u="none" strike="noStrike" kern="1200" cap="none" spc="0" normalizeH="0" baseline="0" noProof="0" dirty="0">
              <a:ln>
                <a:noFill/>
              </a:ln>
              <a:solidFill>
                <a:srgbClr val="0000FF"/>
              </a:solidFill>
              <a:effectLst/>
              <a:uLnTx/>
              <a:uFillTx/>
              <a:latin typeface="Helvetica Neue Light"/>
              <a:ea typeface="+mn-ea"/>
              <a:cs typeface="Helvetica Neue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0346-058E-2949-88F3-A2D853436540}"/>
              </a:ext>
            </a:extLst>
          </p:cNvPr>
          <p:cNvSpPr>
            <a:spLocks noGrp="1"/>
          </p:cNvSpPr>
          <p:nvPr>
            <p:ph type="title"/>
          </p:nvPr>
        </p:nvSpPr>
        <p:spPr/>
        <p:txBody>
          <a:bodyPr>
            <a:normAutofit fontScale="90000"/>
          </a:bodyPr>
          <a:lstStyle/>
          <a:p>
            <a:r>
              <a:rPr lang="en-US" dirty="0"/>
              <a:t>January 23, 2018 Gulf of Alaska M7.9</a:t>
            </a:r>
            <a:br>
              <a:rPr lang="en-US" dirty="0"/>
            </a:br>
            <a:r>
              <a:rPr lang="en-US" sz="1800" dirty="0">
                <a:solidFill>
                  <a:schemeClr val="accent1"/>
                </a:solidFill>
              </a:rPr>
              <a:t>https://</a:t>
            </a:r>
            <a:r>
              <a:rPr lang="en-US" sz="1800" dirty="0" err="1">
                <a:solidFill>
                  <a:schemeClr val="accent1"/>
                </a:solidFill>
              </a:rPr>
              <a:t>www.usgs.gov</a:t>
            </a:r>
            <a:r>
              <a:rPr lang="en-US" sz="1800" dirty="0">
                <a:solidFill>
                  <a:schemeClr val="accent1"/>
                </a:solidFill>
              </a:rPr>
              <a:t>/news/january-23-2018-m79-gulf-alaska-earthquake-and-tsunami</a:t>
            </a:r>
          </a:p>
        </p:txBody>
      </p:sp>
      <p:pic>
        <p:nvPicPr>
          <p:cNvPr id="6" name="Content Placeholder 5">
            <a:extLst>
              <a:ext uri="{FF2B5EF4-FFF2-40B4-BE49-F238E27FC236}">
                <a16:creationId xmlns:a16="http://schemas.microsoft.com/office/drawing/2014/main" id="{C3619F11-44BB-B045-9ABC-273584693E1C}"/>
              </a:ext>
            </a:extLst>
          </p:cNvPr>
          <p:cNvPicPr>
            <a:picLocks noGrp="1" noChangeAspect="1"/>
          </p:cNvPicPr>
          <p:nvPr>
            <p:ph sz="half" idx="1"/>
          </p:nvPr>
        </p:nvPicPr>
        <p:blipFill>
          <a:blip r:embed="rId2"/>
          <a:stretch>
            <a:fillRect/>
          </a:stretch>
        </p:blipFill>
        <p:spPr>
          <a:xfrm>
            <a:off x="679804" y="1600200"/>
            <a:ext cx="3593392" cy="4525963"/>
          </a:xfrm>
        </p:spPr>
      </p:pic>
      <p:pic>
        <p:nvPicPr>
          <p:cNvPr id="8" name="Content Placeholder 7">
            <a:extLst>
              <a:ext uri="{FF2B5EF4-FFF2-40B4-BE49-F238E27FC236}">
                <a16:creationId xmlns:a16="http://schemas.microsoft.com/office/drawing/2014/main" id="{E4581175-9DB9-1F49-888F-6C65C8C062FE}"/>
              </a:ext>
            </a:extLst>
          </p:cNvPr>
          <p:cNvPicPr>
            <a:picLocks noGrp="1" noChangeAspect="1"/>
          </p:cNvPicPr>
          <p:nvPr>
            <p:ph sz="half" idx="2"/>
          </p:nvPr>
        </p:nvPicPr>
        <p:blipFill>
          <a:blip r:embed="rId3"/>
          <a:stretch>
            <a:fillRect/>
          </a:stretch>
        </p:blipFill>
        <p:spPr>
          <a:xfrm>
            <a:off x="4648200" y="2307966"/>
            <a:ext cx="4038600" cy="3110430"/>
          </a:xfrm>
        </p:spPr>
      </p:pic>
    </p:spTree>
    <p:extLst>
      <p:ext uri="{BB962C8B-B14F-4D97-AF65-F5344CB8AC3E}">
        <p14:creationId xmlns:p14="http://schemas.microsoft.com/office/powerpoint/2010/main" val="3501876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CF80-4E20-F144-A9C8-9BB7B2870B3C}"/>
              </a:ext>
            </a:extLst>
          </p:cNvPr>
          <p:cNvSpPr>
            <a:spLocks noGrp="1"/>
          </p:cNvSpPr>
          <p:nvPr>
            <p:ph type="title"/>
          </p:nvPr>
        </p:nvSpPr>
        <p:spPr>
          <a:xfrm>
            <a:off x="448488" y="196261"/>
            <a:ext cx="8260081" cy="1143000"/>
          </a:xfrm>
        </p:spPr>
        <p:txBody>
          <a:bodyPr>
            <a:normAutofit fontScale="90000"/>
          </a:bodyPr>
          <a:lstStyle/>
          <a:p>
            <a:r>
              <a:rPr lang="en-US" dirty="0"/>
              <a:t>January 23, 2018 Gulf of Alaska M7.9</a:t>
            </a:r>
            <a:br>
              <a:rPr lang="en-US" dirty="0"/>
            </a:br>
            <a:r>
              <a:rPr lang="en-US" sz="1800" dirty="0">
                <a:solidFill>
                  <a:schemeClr val="accent1"/>
                </a:solidFill>
              </a:rPr>
              <a:t>https://</a:t>
            </a:r>
            <a:r>
              <a:rPr lang="en-US" sz="1800" dirty="0" err="1">
                <a:solidFill>
                  <a:schemeClr val="accent1"/>
                </a:solidFill>
              </a:rPr>
              <a:t>www.usgs.gov</a:t>
            </a:r>
            <a:r>
              <a:rPr lang="en-US" sz="1800" dirty="0">
                <a:solidFill>
                  <a:schemeClr val="accent1"/>
                </a:solidFill>
              </a:rPr>
              <a:t>/news/january-23-2018-m79-gulf-alaska-earthquake-and-tsunami</a:t>
            </a:r>
            <a:endParaRPr lang="en-US" sz="1800" dirty="0"/>
          </a:p>
        </p:txBody>
      </p:sp>
      <p:pic>
        <p:nvPicPr>
          <p:cNvPr id="5" name="Content Placeholder 4">
            <a:extLst>
              <a:ext uri="{FF2B5EF4-FFF2-40B4-BE49-F238E27FC236}">
                <a16:creationId xmlns:a16="http://schemas.microsoft.com/office/drawing/2014/main" id="{79020E3D-BF05-344E-8A8F-3CC05DCFF790}"/>
              </a:ext>
            </a:extLst>
          </p:cNvPr>
          <p:cNvPicPr>
            <a:picLocks noGrp="1" noChangeAspect="1"/>
          </p:cNvPicPr>
          <p:nvPr>
            <p:ph idx="1"/>
          </p:nvPr>
        </p:nvPicPr>
        <p:blipFill>
          <a:blip r:embed="rId2"/>
          <a:stretch>
            <a:fillRect/>
          </a:stretch>
        </p:blipFill>
        <p:spPr>
          <a:xfrm>
            <a:off x="5522175" y="2290354"/>
            <a:ext cx="3430235" cy="4441253"/>
          </a:xfrm>
        </p:spPr>
      </p:pic>
      <p:pic>
        <p:nvPicPr>
          <p:cNvPr id="6" name="Content Placeholder 5">
            <a:hlinkClick r:id="rId3"/>
            <a:extLst>
              <a:ext uri="{FF2B5EF4-FFF2-40B4-BE49-F238E27FC236}">
                <a16:creationId xmlns:a16="http://schemas.microsoft.com/office/drawing/2014/main" id="{914A8B2A-FE7A-494E-9E9E-2342ABC7C206}"/>
              </a:ext>
            </a:extLst>
          </p:cNvPr>
          <p:cNvPicPr>
            <a:picLocks noChangeAspect="1"/>
          </p:cNvPicPr>
          <p:nvPr/>
        </p:nvPicPr>
        <p:blipFill>
          <a:blip r:embed="rId4"/>
          <a:stretch>
            <a:fillRect/>
          </a:stretch>
        </p:blipFill>
        <p:spPr>
          <a:xfrm>
            <a:off x="518160" y="1924595"/>
            <a:ext cx="4632960" cy="4632960"/>
          </a:xfrm>
          <a:prstGeom prst="rect">
            <a:avLst/>
          </a:prstGeom>
        </p:spPr>
      </p:pic>
    </p:spTree>
    <p:extLst>
      <p:ext uri="{BB962C8B-B14F-4D97-AF65-F5344CB8AC3E}">
        <p14:creationId xmlns:p14="http://schemas.microsoft.com/office/powerpoint/2010/main" val="453338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7D2A-C6DA-404D-9F9C-3EE7630A997D}"/>
              </a:ext>
            </a:extLst>
          </p:cNvPr>
          <p:cNvSpPr>
            <a:spLocks noGrp="1"/>
          </p:cNvSpPr>
          <p:nvPr>
            <p:ph type="title"/>
          </p:nvPr>
        </p:nvSpPr>
        <p:spPr/>
        <p:txBody>
          <a:bodyPr>
            <a:normAutofit fontScale="90000"/>
          </a:bodyPr>
          <a:lstStyle/>
          <a:p>
            <a:r>
              <a:rPr lang="en-US" dirty="0"/>
              <a:t>Anchorage Earthquake</a:t>
            </a:r>
            <a:br>
              <a:rPr lang="en-US" sz="2400" dirty="0"/>
            </a:br>
            <a:r>
              <a:rPr lang="en-US" sz="2400" dirty="0">
                <a:solidFill>
                  <a:schemeClr val="accent1"/>
                </a:solidFill>
              </a:rPr>
              <a:t>M7.0 November 30, 2018</a:t>
            </a:r>
            <a:br>
              <a:rPr lang="en-US" sz="2400" dirty="0">
                <a:solidFill>
                  <a:schemeClr val="accent1"/>
                </a:solidFill>
              </a:rPr>
            </a:br>
            <a:r>
              <a:rPr lang="en-US" sz="2000" dirty="0">
                <a:solidFill>
                  <a:srgbClr val="4F81BD"/>
                </a:solidFill>
              </a:rPr>
              <a:t>https://</a:t>
            </a:r>
            <a:r>
              <a:rPr lang="en-US" sz="2000" dirty="0" err="1">
                <a:solidFill>
                  <a:srgbClr val="4F81BD"/>
                </a:solidFill>
              </a:rPr>
              <a:t>earthquake.usgs.gov</a:t>
            </a:r>
            <a:r>
              <a:rPr lang="en-US" sz="2000" dirty="0">
                <a:solidFill>
                  <a:srgbClr val="4F81BD"/>
                </a:solidFill>
              </a:rPr>
              <a:t>/earthquakes/</a:t>
            </a:r>
            <a:r>
              <a:rPr lang="en-US" sz="2000" dirty="0" err="1">
                <a:solidFill>
                  <a:srgbClr val="4F81BD"/>
                </a:solidFill>
              </a:rPr>
              <a:t>eventpage</a:t>
            </a:r>
            <a:r>
              <a:rPr lang="en-US" sz="2000" dirty="0">
                <a:solidFill>
                  <a:srgbClr val="4F81BD"/>
                </a:solidFill>
              </a:rPr>
              <a:t>/us1000hyfh/executive</a:t>
            </a:r>
            <a:endParaRPr lang="en-US" dirty="0"/>
          </a:p>
        </p:txBody>
      </p:sp>
      <p:pic>
        <p:nvPicPr>
          <p:cNvPr id="12" name="Content Placeholder 11">
            <a:extLst>
              <a:ext uri="{FF2B5EF4-FFF2-40B4-BE49-F238E27FC236}">
                <a16:creationId xmlns:a16="http://schemas.microsoft.com/office/drawing/2014/main" id="{359ECDEC-5E02-814A-95C3-E5AECA06C57F}"/>
              </a:ext>
            </a:extLst>
          </p:cNvPr>
          <p:cNvPicPr>
            <a:picLocks noGrp="1" noChangeAspect="1"/>
          </p:cNvPicPr>
          <p:nvPr>
            <p:ph sz="half" idx="2"/>
          </p:nvPr>
        </p:nvPicPr>
        <p:blipFill>
          <a:blip r:embed="rId2"/>
          <a:stretch>
            <a:fillRect/>
          </a:stretch>
        </p:blipFill>
        <p:spPr>
          <a:xfrm>
            <a:off x="4793694" y="1600200"/>
            <a:ext cx="3747612" cy="4525963"/>
          </a:xfrm>
        </p:spPr>
      </p:pic>
      <p:pic>
        <p:nvPicPr>
          <p:cNvPr id="16" name="Content Placeholder 15">
            <a:extLst>
              <a:ext uri="{FF2B5EF4-FFF2-40B4-BE49-F238E27FC236}">
                <a16:creationId xmlns:a16="http://schemas.microsoft.com/office/drawing/2014/main" id="{77A07DC1-EE68-9243-8218-26535D0702AB}"/>
              </a:ext>
            </a:extLst>
          </p:cNvPr>
          <p:cNvPicPr>
            <a:picLocks noGrp="1" noChangeAspect="1"/>
          </p:cNvPicPr>
          <p:nvPr>
            <p:ph sz="half" idx="1"/>
          </p:nvPr>
        </p:nvPicPr>
        <p:blipFill>
          <a:blip r:embed="rId3"/>
          <a:stretch>
            <a:fillRect/>
          </a:stretch>
        </p:blipFill>
        <p:spPr>
          <a:xfrm>
            <a:off x="1167888" y="1600200"/>
            <a:ext cx="2617223" cy="4525963"/>
          </a:xfrm>
        </p:spPr>
      </p:pic>
    </p:spTree>
    <p:extLst>
      <p:ext uri="{BB962C8B-B14F-4D97-AF65-F5344CB8AC3E}">
        <p14:creationId xmlns:p14="http://schemas.microsoft.com/office/powerpoint/2010/main" val="138481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BF05-19C5-DC4E-AB05-DD3D75530BF7}"/>
              </a:ext>
            </a:extLst>
          </p:cNvPr>
          <p:cNvSpPr>
            <a:spLocks noGrp="1"/>
          </p:cNvSpPr>
          <p:nvPr>
            <p:ph type="title"/>
          </p:nvPr>
        </p:nvSpPr>
        <p:spPr/>
        <p:txBody>
          <a:bodyPr>
            <a:normAutofit fontScale="90000"/>
          </a:bodyPr>
          <a:lstStyle/>
          <a:p>
            <a:r>
              <a:rPr lang="en-US" dirty="0"/>
              <a:t>Anchorage Earthquake</a:t>
            </a:r>
            <a:br>
              <a:rPr lang="en-US" dirty="0"/>
            </a:br>
            <a:r>
              <a:rPr lang="en-US" dirty="0">
                <a:solidFill>
                  <a:schemeClr val="accent1"/>
                </a:solidFill>
              </a:rPr>
              <a:t>M7.0 November 30, 2018</a:t>
            </a:r>
            <a:br>
              <a:rPr lang="en-US" dirty="0">
                <a:solidFill>
                  <a:schemeClr val="accent1"/>
                </a:solidFill>
              </a:rPr>
            </a:br>
            <a:r>
              <a:rPr lang="en-US" sz="2000" dirty="0">
                <a:solidFill>
                  <a:schemeClr val="accent1"/>
                </a:solidFill>
              </a:rPr>
              <a:t>https://</a:t>
            </a:r>
            <a:r>
              <a:rPr lang="en-US" sz="2000" dirty="0" err="1">
                <a:solidFill>
                  <a:schemeClr val="accent1"/>
                </a:solidFill>
              </a:rPr>
              <a:t>earthquake.usgs.gov</a:t>
            </a:r>
            <a:r>
              <a:rPr lang="en-US" sz="2000" dirty="0">
                <a:solidFill>
                  <a:schemeClr val="accent1"/>
                </a:solidFill>
              </a:rPr>
              <a:t>/earthquakes/</a:t>
            </a:r>
            <a:r>
              <a:rPr lang="en-US" sz="2000" dirty="0" err="1">
                <a:solidFill>
                  <a:schemeClr val="accent1"/>
                </a:solidFill>
              </a:rPr>
              <a:t>eventpage</a:t>
            </a:r>
            <a:r>
              <a:rPr lang="en-US" sz="2000" dirty="0">
                <a:solidFill>
                  <a:schemeClr val="accent1"/>
                </a:solidFill>
              </a:rPr>
              <a:t>/us1000hyfh/executive</a:t>
            </a:r>
            <a:endParaRPr lang="en-US" sz="2000" dirty="0"/>
          </a:p>
        </p:txBody>
      </p:sp>
      <p:pic>
        <p:nvPicPr>
          <p:cNvPr id="19" name="Content Placeholder 18">
            <a:extLst>
              <a:ext uri="{FF2B5EF4-FFF2-40B4-BE49-F238E27FC236}">
                <a16:creationId xmlns:a16="http://schemas.microsoft.com/office/drawing/2014/main" id="{3A47D4CB-9EBA-6545-8015-D57932AE230D}"/>
              </a:ext>
            </a:extLst>
          </p:cNvPr>
          <p:cNvPicPr>
            <a:picLocks noGrp="1" noChangeAspect="1"/>
          </p:cNvPicPr>
          <p:nvPr>
            <p:ph sz="half" idx="1"/>
          </p:nvPr>
        </p:nvPicPr>
        <p:blipFill>
          <a:blip r:embed="rId2"/>
          <a:stretch>
            <a:fillRect/>
          </a:stretch>
        </p:blipFill>
        <p:spPr>
          <a:xfrm>
            <a:off x="457200" y="2600427"/>
            <a:ext cx="7290026" cy="3678452"/>
          </a:xfrm>
        </p:spPr>
      </p:pic>
      <p:pic>
        <p:nvPicPr>
          <p:cNvPr id="8" name="Content Placeholder 7">
            <a:extLst>
              <a:ext uri="{FF2B5EF4-FFF2-40B4-BE49-F238E27FC236}">
                <a16:creationId xmlns:a16="http://schemas.microsoft.com/office/drawing/2014/main" id="{5F324A36-8C42-AC46-95A1-03B4B42B02C4}"/>
              </a:ext>
            </a:extLst>
          </p:cNvPr>
          <p:cNvPicPr>
            <a:picLocks noGrp="1" noChangeAspect="1"/>
          </p:cNvPicPr>
          <p:nvPr>
            <p:ph sz="half" idx="2"/>
          </p:nvPr>
        </p:nvPicPr>
        <p:blipFill>
          <a:blip r:embed="rId3"/>
          <a:stretch>
            <a:fillRect/>
          </a:stretch>
        </p:blipFill>
        <p:spPr>
          <a:xfrm>
            <a:off x="6032028" y="1730633"/>
            <a:ext cx="2459768" cy="2645282"/>
          </a:xfrm>
        </p:spPr>
      </p:pic>
      <p:sp>
        <p:nvSpPr>
          <p:cNvPr id="10" name="TextBox 9">
            <a:extLst>
              <a:ext uri="{FF2B5EF4-FFF2-40B4-BE49-F238E27FC236}">
                <a16:creationId xmlns:a16="http://schemas.microsoft.com/office/drawing/2014/main" id="{F8B5FF64-C27A-4C4A-820C-9B9CB6D7146E}"/>
              </a:ext>
            </a:extLst>
          </p:cNvPr>
          <p:cNvSpPr txBox="1"/>
          <p:nvPr/>
        </p:nvSpPr>
        <p:spPr>
          <a:xfrm>
            <a:off x="4032069" y="1871933"/>
            <a:ext cx="2272937" cy="584775"/>
          </a:xfrm>
          <a:prstGeom prst="rect">
            <a:avLst/>
          </a:prstGeom>
          <a:noFill/>
        </p:spPr>
        <p:txBody>
          <a:bodyPr wrap="square" rtlCol="0">
            <a:spAutoFit/>
          </a:bodyPr>
          <a:lstStyle/>
          <a:p>
            <a:pPr algn="ctr"/>
            <a:r>
              <a:rPr lang="en-US" sz="1600" dirty="0"/>
              <a:t>Focal </a:t>
            </a:r>
            <a:r>
              <a:rPr lang="en-US" sz="1600"/>
              <a:t>mechanism indicates </a:t>
            </a:r>
            <a:r>
              <a:rPr lang="en-US" sz="1600" dirty="0"/>
              <a:t>normal faulting</a:t>
            </a:r>
          </a:p>
        </p:txBody>
      </p:sp>
    </p:spTree>
    <p:extLst>
      <p:ext uri="{BB962C8B-B14F-4D97-AF65-F5344CB8AC3E}">
        <p14:creationId xmlns:p14="http://schemas.microsoft.com/office/powerpoint/2010/main" val="1593389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Sumatra-Andaman Earthquake</a:t>
            </a:r>
            <a:br>
              <a:rPr lang="en-US" dirty="0"/>
            </a:br>
            <a:r>
              <a:rPr lang="en-US" sz="2000" dirty="0">
                <a:solidFill>
                  <a:srgbClr val="800000"/>
                </a:solidFill>
              </a:rPr>
              <a:t>http://</a:t>
            </a:r>
            <a:r>
              <a:rPr lang="en-US" sz="2000" dirty="0" err="1">
                <a:solidFill>
                  <a:srgbClr val="800000"/>
                </a:solidFill>
              </a:rPr>
              <a:t>en.wikipedia.org/wiki/2004_Indian_Ocean_earthquake</a:t>
            </a:r>
            <a:endParaRPr lang="en-US" sz="2000" dirty="0">
              <a:solidFill>
                <a:srgbClr val="800000"/>
              </a:solidFill>
            </a:endParaRPr>
          </a:p>
        </p:txBody>
      </p:sp>
      <p:sp>
        <p:nvSpPr>
          <p:cNvPr id="5" name="Content Placeholder 4"/>
          <p:cNvSpPr>
            <a:spLocks noGrp="1"/>
          </p:cNvSpPr>
          <p:nvPr>
            <p:ph idx="1"/>
          </p:nvPr>
        </p:nvSpPr>
        <p:spPr/>
        <p:txBody>
          <a:bodyPr>
            <a:noAutofit/>
          </a:bodyPr>
          <a:lstStyle/>
          <a:p>
            <a:pPr>
              <a:spcBef>
                <a:spcPts val="0"/>
              </a:spcBef>
              <a:spcAft>
                <a:spcPts val="1200"/>
              </a:spcAft>
            </a:pPr>
            <a:r>
              <a:rPr lang="en-US" sz="1800" dirty="0"/>
              <a:t>"The 2004 Indian Ocean earthquake was an undersea </a:t>
            </a:r>
            <a:r>
              <a:rPr lang="en-US" sz="1800" dirty="0" err="1"/>
              <a:t>megathrust</a:t>
            </a:r>
            <a:r>
              <a:rPr lang="en-US" sz="1800" dirty="0"/>
              <a:t> earthquake that occurred at 00:58:53 </a:t>
            </a:r>
            <a:r>
              <a:rPr lang="en-US" sz="1800" dirty="0" err="1"/>
              <a:t>UTC</a:t>
            </a:r>
            <a:r>
              <a:rPr lang="en-US" sz="1800" dirty="0"/>
              <a:t> on Sunday, 26 December 2004</a:t>
            </a:r>
          </a:p>
          <a:p>
            <a:pPr>
              <a:spcBef>
                <a:spcPts val="0"/>
              </a:spcBef>
              <a:spcAft>
                <a:spcPts val="1200"/>
              </a:spcAft>
            </a:pPr>
            <a:r>
              <a:rPr lang="en-US" sz="1800" dirty="0"/>
              <a:t>Epicenter off the west coast of Sumatra, Indonesia. </a:t>
            </a:r>
          </a:p>
          <a:p>
            <a:pPr>
              <a:spcBef>
                <a:spcPts val="0"/>
              </a:spcBef>
              <a:spcAft>
                <a:spcPts val="1200"/>
              </a:spcAft>
            </a:pPr>
            <a:r>
              <a:rPr lang="en-US" sz="1800" dirty="0"/>
              <a:t>The quake is known by the scientific community as the Sumatra–Andaman earthquake. </a:t>
            </a:r>
          </a:p>
          <a:p>
            <a:pPr>
              <a:spcBef>
                <a:spcPts val="0"/>
              </a:spcBef>
              <a:spcAft>
                <a:spcPts val="1200"/>
              </a:spcAft>
            </a:pPr>
            <a:r>
              <a:rPr lang="en-US" sz="1800" dirty="0"/>
              <a:t>The earthquake was caused when the </a:t>
            </a:r>
            <a:r>
              <a:rPr lang="en-US" sz="1800" dirty="0">
                <a:solidFill>
                  <a:schemeClr val="tx1"/>
                </a:solidFill>
              </a:rPr>
              <a:t>Indian Plate was </a:t>
            </a:r>
            <a:r>
              <a:rPr lang="en-US" sz="1800" dirty="0" err="1">
                <a:solidFill>
                  <a:schemeClr val="tx1"/>
                </a:solidFill>
              </a:rPr>
              <a:t>subducted</a:t>
            </a:r>
            <a:r>
              <a:rPr lang="en-US" sz="1800" dirty="0">
                <a:solidFill>
                  <a:schemeClr val="tx1"/>
                </a:solidFill>
              </a:rPr>
              <a:t> by the Burma Plate </a:t>
            </a:r>
            <a:r>
              <a:rPr lang="en-US" sz="1800" dirty="0"/>
              <a:t>and triggered a series of devastating tsunamis along the coasts of most landmasses bordering the Indian Ocean</a:t>
            </a:r>
          </a:p>
          <a:p>
            <a:pPr>
              <a:spcBef>
                <a:spcPts val="0"/>
              </a:spcBef>
              <a:spcAft>
                <a:spcPts val="1200"/>
              </a:spcAft>
            </a:pPr>
            <a:r>
              <a:rPr lang="en-US" sz="1800" dirty="0"/>
              <a:t>Killed over 230,000 people in fourteen countries, and inundated coastal communities with waves up to 30 meters (98 ft) high.</a:t>
            </a:r>
          </a:p>
          <a:p>
            <a:pPr>
              <a:spcBef>
                <a:spcPts val="0"/>
              </a:spcBef>
              <a:spcAft>
                <a:spcPts val="1200"/>
              </a:spcAft>
            </a:pPr>
            <a:r>
              <a:rPr lang="en-US" sz="1800" dirty="0"/>
              <a:t> It was one of the deadliest natural disasters in recorded history. Indonesia was the hardest-hit country, followed by Sri Lanka, India, and Thailand."</a:t>
            </a:r>
          </a:p>
          <a:p>
            <a:pPr>
              <a:spcBef>
                <a:spcPts val="0"/>
              </a:spcBef>
              <a:spcAft>
                <a:spcPts val="1200"/>
              </a:spcAft>
            </a:pPr>
            <a:endParaRPr lang="en-US"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lstStyle/>
          <a:p>
            <a:r>
              <a:rPr lang="en-US" dirty="0"/>
              <a:t>Recent important earthquakes</a:t>
            </a:r>
          </a:p>
          <a:p>
            <a:r>
              <a:rPr lang="en-US" dirty="0"/>
              <a:t>Chile 1960, 2010</a:t>
            </a:r>
          </a:p>
          <a:p>
            <a:r>
              <a:rPr lang="en-US" dirty="0"/>
              <a:t>Alaska 1964</a:t>
            </a:r>
          </a:p>
          <a:p>
            <a:r>
              <a:rPr lang="en-US" dirty="0"/>
              <a:t>Great Andaman Sumatra 2004</a:t>
            </a:r>
          </a:p>
          <a:p>
            <a:r>
              <a:rPr lang="en-US" dirty="0"/>
              <a:t>Northern Sumatra 2005</a:t>
            </a:r>
          </a:p>
          <a:p>
            <a:r>
              <a:rPr lang="en-US" dirty="0"/>
              <a:t>Southern Sumatra 2007</a:t>
            </a:r>
          </a:p>
          <a:p>
            <a:r>
              <a:rPr lang="en-US" dirty="0"/>
              <a:t>West Sumatra 2012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normAutofit fontScale="90000"/>
          </a:bodyPr>
          <a:lstStyle/>
          <a:p>
            <a:r>
              <a:rPr lang="en-US" dirty="0"/>
              <a:t>Basic Facts</a:t>
            </a:r>
            <a:br>
              <a:rPr lang="en-US" dirty="0"/>
            </a:br>
            <a:r>
              <a:rPr lang="en-US" sz="2000" dirty="0">
                <a:solidFill>
                  <a:srgbClr val="800000"/>
                </a:solidFill>
              </a:rPr>
              <a:t>http://</a:t>
            </a:r>
            <a:r>
              <a:rPr lang="en-US" sz="2000" dirty="0" err="1">
                <a:solidFill>
                  <a:srgbClr val="800000"/>
                </a:solidFill>
              </a:rPr>
              <a:t>en.wikipedia.org/wiki/2004_Indian_Ocean_earthquake</a:t>
            </a:r>
            <a:endParaRPr lang="en-US" dirty="0"/>
          </a:p>
        </p:txBody>
      </p:sp>
      <p:sp>
        <p:nvSpPr>
          <p:cNvPr id="3" name="Content Placeholder 2"/>
          <p:cNvSpPr>
            <a:spLocks noGrp="1"/>
          </p:cNvSpPr>
          <p:nvPr>
            <p:ph sz="half" idx="1"/>
          </p:nvPr>
        </p:nvSpPr>
        <p:spPr/>
        <p:txBody>
          <a:bodyPr>
            <a:noAutofit/>
          </a:bodyPr>
          <a:lstStyle/>
          <a:p>
            <a:pPr>
              <a:spcBef>
                <a:spcPts val="0"/>
              </a:spcBef>
              <a:spcAft>
                <a:spcPts val="1200"/>
              </a:spcAft>
            </a:pPr>
            <a:r>
              <a:rPr lang="en-US" sz="1800" dirty="0"/>
              <a:t>"With a magnitude of Mw 9.1–9.3, it is the third largest earthquake ever recorded on a seismograph. </a:t>
            </a:r>
          </a:p>
          <a:p>
            <a:pPr>
              <a:spcBef>
                <a:spcPts val="0"/>
              </a:spcBef>
              <a:spcAft>
                <a:spcPts val="1200"/>
              </a:spcAft>
            </a:pPr>
            <a:r>
              <a:rPr lang="en-US" sz="1800" dirty="0">
                <a:solidFill>
                  <a:schemeClr val="tx1"/>
                </a:solidFill>
              </a:rPr>
              <a:t>The earthquake had the longest duration of faulting ever observed, between 8.3 and 10 minutes</a:t>
            </a:r>
            <a:r>
              <a:rPr lang="en-US" sz="1800" dirty="0"/>
              <a:t>. </a:t>
            </a:r>
          </a:p>
          <a:p>
            <a:pPr>
              <a:spcBef>
                <a:spcPts val="0"/>
              </a:spcBef>
              <a:spcAft>
                <a:spcPts val="1200"/>
              </a:spcAft>
            </a:pPr>
            <a:r>
              <a:rPr lang="en-US" sz="1800" dirty="0"/>
              <a:t>It caused the entire planet to vibrate as much as 1 centimeter (0.4 inches) and triggered other earthquakes as far away as Alaska.</a:t>
            </a:r>
          </a:p>
          <a:p>
            <a:pPr>
              <a:spcBef>
                <a:spcPts val="0"/>
              </a:spcBef>
              <a:spcAft>
                <a:spcPts val="1200"/>
              </a:spcAft>
            </a:pPr>
            <a:r>
              <a:rPr lang="en-US" sz="1800" dirty="0"/>
              <a:t>The worldwide community donated more than $14 billion (2004 US$) in humanitarian aid."</a:t>
            </a:r>
          </a:p>
        </p:txBody>
      </p:sp>
      <p:pic>
        <p:nvPicPr>
          <p:cNvPr id="5" name="Content Placeholder 4" descr="Screen Shot 2013-10-03 at 10.22.50 AM.png"/>
          <p:cNvPicPr>
            <a:picLocks noGrp="1" noChangeAspect="1"/>
          </p:cNvPicPr>
          <p:nvPr>
            <p:ph sz="half" idx="2"/>
          </p:nvPr>
        </p:nvPicPr>
        <p:blipFill>
          <a:blip r:embed="rId2"/>
          <a:srcRect l="-725" r="-970"/>
          <a:stretch>
            <a:fillRect/>
          </a:stretch>
        </p:blipFill>
        <p:spPr>
          <a:xfrm>
            <a:off x="5318963" y="348574"/>
            <a:ext cx="3213086" cy="6007555"/>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normAutofit fontScale="90000"/>
          </a:bodyPr>
          <a:lstStyle/>
          <a:p>
            <a:r>
              <a:rPr lang="en-US" dirty="0"/>
              <a:t>Triggering?</a:t>
            </a:r>
            <a:br>
              <a:rPr lang="en-US" dirty="0"/>
            </a:br>
            <a:r>
              <a:rPr lang="en-US" sz="2000" dirty="0">
                <a:solidFill>
                  <a:srgbClr val="800000"/>
                </a:solidFill>
              </a:rPr>
              <a:t>http://</a:t>
            </a:r>
            <a:r>
              <a:rPr lang="en-US" sz="2000" dirty="0" err="1">
                <a:solidFill>
                  <a:srgbClr val="800000"/>
                </a:solidFill>
              </a:rPr>
              <a:t>en.wikipedia.org/wiki/2004_Indian_Ocean_earthquake</a:t>
            </a:r>
            <a:endParaRPr lang="en-US" dirty="0"/>
          </a:p>
        </p:txBody>
      </p:sp>
      <p:sp>
        <p:nvSpPr>
          <p:cNvPr id="3" name="Content Placeholder 2"/>
          <p:cNvSpPr>
            <a:spLocks noGrp="1"/>
          </p:cNvSpPr>
          <p:nvPr>
            <p:ph sz="half" idx="1"/>
          </p:nvPr>
        </p:nvSpPr>
        <p:spPr/>
        <p:txBody>
          <a:bodyPr>
            <a:noAutofit/>
          </a:bodyPr>
          <a:lstStyle/>
          <a:p>
            <a:pPr>
              <a:spcBef>
                <a:spcPts val="0"/>
              </a:spcBef>
              <a:spcAft>
                <a:spcPts val="1200"/>
              </a:spcAft>
            </a:pPr>
            <a:r>
              <a:rPr lang="en-US" sz="1800" dirty="0"/>
              <a:t>"The epicenter was between </a:t>
            </a:r>
            <a:r>
              <a:rPr lang="en-US" sz="1800" dirty="0" err="1"/>
              <a:t>Simeulue</a:t>
            </a:r>
            <a:r>
              <a:rPr lang="en-US" sz="1800" dirty="0"/>
              <a:t> and mainland Indonesia.</a:t>
            </a:r>
          </a:p>
          <a:p>
            <a:pPr>
              <a:spcBef>
                <a:spcPts val="0"/>
              </a:spcBef>
              <a:spcAft>
                <a:spcPts val="1200"/>
              </a:spcAft>
            </a:pPr>
            <a:r>
              <a:rPr lang="en-US" sz="1800" dirty="0"/>
              <a:t>The 2004 Indian Ocean earthquake came just </a:t>
            </a:r>
            <a:r>
              <a:rPr lang="en-US" sz="1800" dirty="0">
                <a:solidFill>
                  <a:schemeClr val="tx1"/>
                </a:solidFill>
              </a:rPr>
              <a:t>three days after a magnitude 8.1 earthquake in an uninhabited region west of New Zealand's Auckland Islands</a:t>
            </a:r>
            <a:r>
              <a:rPr lang="en-US" sz="1800" dirty="0"/>
              <a:t>, and north of Australia's Macquarie Island. </a:t>
            </a:r>
          </a:p>
          <a:p>
            <a:pPr>
              <a:spcBef>
                <a:spcPts val="0"/>
              </a:spcBef>
              <a:spcAft>
                <a:spcPts val="1200"/>
              </a:spcAft>
            </a:pPr>
            <a:r>
              <a:rPr lang="en-US" sz="1800" dirty="0"/>
              <a:t>This is unusual, since earthquakes of magnitude 8 or more occur only about once per year on average.</a:t>
            </a:r>
          </a:p>
          <a:p>
            <a:pPr>
              <a:spcBef>
                <a:spcPts val="0"/>
              </a:spcBef>
              <a:spcAft>
                <a:spcPts val="1200"/>
              </a:spcAft>
            </a:pPr>
            <a:r>
              <a:rPr lang="en-US" sz="1800" dirty="0"/>
              <a:t>Some seismologists have speculated about a connection between these two earthquakes"</a:t>
            </a:r>
          </a:p>
          <a:p>
            <a:pPr>
              <a:spcBef>
                <a:spcPts val="0"/>
              </a:spcBef>
              <a:spcAft>
                <a:spcPts val="1200"/>
              </a:spcAft>
            </a:pPr>
            <a:endParaRPr lang="en-US" sz="1800" dirty="0"/>
          </a:p>
        </p:txBody>
      </p:sp>
      <p:pic>
        <p:nvPicPr>
          <p:cNvPr id="5" name="Content Placeholder 4" descr="463px-Neic_slav_fig72.gif"/>
          <p:cNvPicPr>
            <a:picLocks noGrp="1" noChangeAspect="1"/>
          </p:cNvPicPr>
          <p:nvPr>
            <p:ph sz="half" idx="2"/>
          </p:nvPr>
        </p:nvPicPr>
        <p:blipFill>
          <a:blip r:embed="rId2"/>
          <a:srcRect l="592" r="-815"/>
          <a:stretch>
            <a:fillRect/>
          </a:stretch>
        </p:blipFill>
        <p:spPr>
          <a:xfrm>
            <a:off x="4669695" y="546038"/>
            <a:ext cx="4307697" cy="5560614"/>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Tsunami</a:t>
            </a:r>
            <a:br>
              <a:rPr lang="en-US" dirty="0"/>
            </a:br>
            <a:r>
              <a:rPr lang="en-US" sz="2000" dirty="0">
                <a:solidFill>
                  <a:srgbClr val="800000"/>
                </a:solidFill>
              </a:rPr>
              <a:t>http://</a:t>
            </a:r>
            <a:r>
              <a:rPr lang="en-US" sz="2000" dirty="0" err="1">
                <a:solidFill>
                  <a:srgbClr val="800000"/>
                </a:solidFill>
              </a:rPr>
              <a:t>en.wikipedia.org/wiki/2004_Indian_Ocean_earthquake</a:t>
            </a:r>
            <a:endParaRPr lang="en-US" dirty="0"/>
          </a:p>
        </p:txBody>
      </p:sp>
      <p:sp>
        <p:nvSpPr>
          <p:cNvPr id="3" name="Content Placeholder 2"/>
          <p:cNvSpPr>
            <a:spLocks noGrp="1"/>
          </p:cNvSpPr>
          <p:nvPr>
            <p:ph sz="half" idx="1"/>
          </p:nvPr>
        </p:nvSpPr>
        <p:spPr/>
        <p:txBody>
          <a:bodyPr>
            <a:noAutofit/>
          </a:bodyPr>
          <a:lstStyle/>
          <a:p>
            <a:pPr>
              <a:spcBef>
                <a:spcPts val="0"/>
              </a:spcBef>
              <a:spcAft>
                <a:spcPts val="1200"/>
              </a:spcAft>
            </a:pPr>
            <a:r>
              <a:rPr lang="en-US" sz="2000" dirty="0"/>
              <a:t>In deep ocean water, tsunami waves form only a small hump, barely noticeable and harmless, which generally travels at a very high speed of 500 to 1,000 km/h (310 to 620 mph)</a:t>
            </a:r>
          </a:p>
          <a:p>
            <a:pPr>
              <a:spcBef>
                <a:spcPts val="0"/>
              </a:spcBef>
              <a:spcAft>
                <a:spcPts val="1200"/>
              </a:spcAft>
            </a:pPr>
            <a:r>
              <a:rPr lang="en-US" sz="2000" dirty="0"/>
              <a:t>In shallow water near coastlines, a tsunami slows down to only tens of </a:t>
            </a:r>
            <a:r>
              <a:rPr lang="en-US" sz="2000" dirty="0" err="1"/>
              <a:t>kilometres</a:t>
            </a:r>
            <a:r>
              <a:rPr lang="en-US" sz="2000" dirty="0"/>
              <a:t> per hour, but in doing so forms large destructive waves.</a:t>
            </a:r>
          </a:p>
          <a:p>
            <a:pPr>
              <a:spcBef>
                <a:spcPts val="0"/>
              </a:spcBef>
              <a:spcAft>
                <a:spcPts val="1200"/>
              </a:spcAft>
            </a:pPr>
            <a:endParaRPr lang="en-US" sz="2000" dirty="0"/>
          </a:p>
        </p:txBody>
      </p:sp>
      <p:pic>
        <p:nvPicPr>
          <p:cNvPr id="5" name="Content Placeholder 4" descr="2004_Indonesia_Tsunami_Complete.gif"/>
          <p:cNvPicPr>
            <a:picLocks noGrp="1" noChangeAspect="1"/>
          </p:cNvPicPr>
          <p:nvPr>
            <p:ph sz="half" idx="2"/>
          </p:nvPr>
        </p:nvPicPr>
        <p:blipFill>
          <a:blip r:embed="rId2"/>
          <a:srcRect t="-10906" b="-10906"/>
          <a:stretch>
            <a:fillRect/>
          </a:stretch>
        </p:blip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2004 Earthquake and Tsunami</a:t>
            </a:r>
          </a:p>
        </p:txBody>
      </p:sp>
      <p:pic>
        <p:nvPicPr>
          <p:cNvPr id="9" name="Content Placeholder 8" descr="Screen Shot 2017-01-29 at 3.51.39 PM.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l="-1424" r="-1424"/>
          <a:stretch>
            <a:fillRect/>
          </a:stretch>
        </p:blipFill>
        <p:spPr/>
      </p:pic>
    </p:spTree>
    <p:extLst>
      <p:ext uri="{BB962C8B-B14F-4D97-AF65-F5344CB8AC3E}">
        <p14:creationId xmlns:p14="http://schemas.microsoft.com/office/powerpoint/2010/main" val="2906166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normAutofit fontScale="90000"/>
          </a:bodyPr>
          <a:lstStyle/>
          <a:p>
            <a:r>
              <a:rPr lang="en-US" dirty="0"/>
              <a:t>Tsunami Height</a:t>
            </a:r>
            <a:br>
              <a:rPr lang="en-US" dirty="0"/>
            </a:br>
            <a:r>
              <a:rPr lang="en-US" sz="2000" dirty="0">
                <a:solidFill>
                  <a:srgbClr val="800000"/>
                </a:solidFill>
              </a:rPr>
              <a:t>http://</a:t>
            </a:r>
            <a:r>
              <a:rPr lang="en-US" sz="2000" dirty="0" err="1">
                <a:solidFill>
                  <a:srgbClr val="800000"/>
                </a:solidFill>
              </a:rPr>
              <a:t>en.wikipedia.org/wiki/2004_Indian_Ocean_earthquake</a:t>
            </a:r>
            <a:endParaRPr lang="en-US" dirty="0"/>
          </a:p>
        </p:txBody>
      </p:sp>
      <p:sp>
        <p:nvSpPr>
          <p:cNvPr id="3" name="Content Placeholder 2"/>
          <p:cNvSpPr>
            <a:spLocks noGrp="1"/>
          </p:cNvSpPr>
          <p:nvPr>
            <p:ph sz="half" idx="1"/>
          </p:nvPr>
        </p:nvSpPr>
        <p:spPr/>
        <p:txBody>
          <a:bodyPr>
            <a:normAutofit/>
          </a:bodyPr>
          <a:lstStyle/>
          <a:p>
            <a:pPr>
              <a:spcBef>
                <a:spcPts val="0"/>
              </a:spcBef>
              <a:spcAft>
                <a:spcPts val="1200"/>
              </a:spcAft>
            </a:pPr>
            <a:r>
              <a:rPr lang="en-US" sz="2000" dirty="0"/>
              <a:t>"Scientists investigating the damage in Aceh found evidence that the wave reached a height of 24 </a:t>
            </a:r>
            <a:r>
              <a:rPr lang="en-US" sz="2000" dirty="0" err="1"/>
              <a:t>metres</a:t>
            </a:r>
            <a:r>
              <a:rPr lang="en-US" sz="2000" dirty="0"/>
              <a:t> (80 ft) when coming ashore along large stretches of the coastline</a:t>
            </a:r>
          </a:p>
          <a:p>
            <a:pPr>
              <a:spcBef>
                <a:spcPts val="0"/>
              </a:spcBef>
              <a:spcAft>
                <a:spcPts val="1200"/>
              </a:spcAft>
            </a:pPr>
            <a:r>
              <a:rPr lang="en-US" sz="2000" dirty="0"/>
              <a:t>Tsunami rose to as much as 30 meters (100 ft) in some areas when travelling inland."</a:t>
            </a:r>
          </a:p>
          <a:p>
            <a:pPr>
              <a:spcBef>
                <a:spcPts val="0"/>
              </a:spcBef>
              <a:spcAft>
                <a:spcPts val="1200"/>
              </a:spcAft>
            </a:pPr>
            <a:endParaRPr lang="en-US" sz="2000" dirty="0"/>
          </a:p>
        </p:txBody>
      </p:sp>
      <p:pic>
        <p:nvPicPr>
          <p:cNvPr id="5" name="Content Placeholder 4" descr="339px-Tsunami_size_scale_26Dec2004.png"/>
          <p:cNvPicPr>
            <a:picLocks noGrp="1" noChangeAspect="1"/>
          </p:cNvPicPr>
          <p:nvPr>
            <p:ph sz="half" idx="2"/>
          </p:nvPr>
        </p:nvPicPr>
        <p:blipFill>
          <a:blip r:embed="rId2"/>
          <a:srcRect l="-5736" r="-8087"/>
          <a:stretch>
            <a:fillRect/>
          </a:stretch>
        </p:blipFill>
        <p:spPr>
          <a:xfrm>
            <a:off x="4971601" y="515750"/>
            <a:ext cx="3668998" cy="5708118"/>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Sumatra-Andaman Earthquake</a:t>
            </a:r>
            <a:br>
              <a:rPr lang="en-US" dirty="0"/>
            </a:br>
            <a:r>
              <a:rPr lang="en-US" sz="2000" dirty="0">
                <a:solidFill>
                  <a:srgbClr val="800000"/>
                </a:solidFill>
              </a:rPr>
              <a:t>http://neic.usgs.gov/neis/eq_depot/2004/eq_041226/neic_slav_m.html</a:t>
            </a:r>
          </a:p>
        </p:txBody>
      </p:sp>
      <p:pic>
        <p:nvPicPr>
          <p:cNvPr id="4" name="Content Placeholder 3" descr="Screen Shot 2013-10-07 at 1.53.00 PM.png"/>
          <p:cNvPicPr>
            <a:picLocks noGrp="1" noChangeAspect="1"/>
          </p:cNvPicPr>
          <p:nvPr>
            <p:ph idx="1"/>
          </p:nvPr>
        </p:nvPicPr>
        <p:blipFill>
          <a:blip r:embed="rId2"/>
          <a:srcRect l="-29046" r="-29046"/>
          <a:stretch>
            <a:fillRect/>
          </a:stretch>
        </p:blip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Northern Sumatra, M8.6, 3/28/2005</a:t>
            </a:r>
            <a:br>
              <a:rPr lang="en-US" dirty="0"/>
            </a:br>
            <a:r>
              <a:rPr lang="en-US" sz="2000" dirty="0">
                <a:solidFill>
                  <a:srgbClr val="800000"/>
                </a:solidFill>
              </a:rPr>
              <a:t>http://en.wikipedia.org/wiki/2004_Indian_Ocean_earthquake#Aftershocks_and_other_earthquakes</a:t>
            </a:r>
          </a:p>
        </p:txBody>
      </p:sp>
      <p:sp>
        <p:nvSpPr>
          <p:cNvPr id="3" name="Content Placeholder 2"/>
          <p:cNvSpPr>
            <a:spLocks noGrp="1"/>
          </p:cNvSpPr>
          <p:nvPr>
            <p:ph sz="half" idx="1"/>
          </p:nvPr>
        </p:nvSpPr>
        <p:spPr/>
        <p:txBody>
          <a:bodyPr>
            <a:noAutofit/>
          </a:bodyPr>
          <a:lstStyle/>
          <a:p>
            <a:pPr>
              <a:spcBef>
                <a:spcPts val="0"/>
              </a:spcBef>
              <a:spcAft>
                <a:spcPts val="1200"/>
              </a:spcAft>
            </a:pPr>
            <a:r>
              <a:rPr lang="en-US" sz="1400" dirty="0"/>
              <a:t>"This second event and was most likely triggered by stress changes associated with the 2004 event.</a:t>
            </a:r>
          </a:p>
          <a:p>
            <a:pPr>
              <a:spcBef>
                <a:spcPts val="0"/>
              </a:spcBef>
              <a:spcAft>
                <a:spcPts val="1200"/>
              </a:spcAft>
            </a:pPr>
            <a:r>
              <a:rPr lang="en-US" sz="1400" dirty="0"/>
              <a:t>This earthquake was so large that it produced its own aftershocks (some registering a magnitude of as great as 6.1) and presently ranks as the 7th largest earthquake on record since 1900. </a:t>
            </a:r>
          </a:p>
          <a:p>
            <a:pPr>
              <a:spcBef>
                <a:spcPts val="0"/>
              </a:spcBef>
              <a:spcAft>
                <a:spcPts val="1200"/>
              </a:spcAft>
            </a:pPr>
            <a:r>
              <a:rPr lang="en-US" sz="1400" dirty="0"/>
              <a:t>Other aftershocks of up to magnitude 6.6 continued to shake the region daily for up to three or four month</a:t>
            </a:r>
          </a:p>
          <a:p>
            <a:pPr>
              <a:spcBef>
                <a:spcPts val="0"/>
              </a:spcBef>
              <a:spcAft>
                <a:spcPts val="1200"/>
              </a:spcAft>
            </a:pPr>
            <a:r>
              <a:rPr lang="en-US" sz="1400" dirty="0">
                <a:solidFill>
                  <a:schemeClr val="tx1"/>
                </a:solidFill>
              </a:rPr>
              <a:t>At least 1000 people killed, 300 injured and 300 buildings destroyed on </a:t>
            </a:r>
            <a:r>
              <a:rPr lang="en-US" sz="1400" dirty="0" err="1">
                <a:solidFill>
                  <a:schemeClr val="tx1"/>
                </a:solidFill>
              </a:rPr>
              <a:t>Nias</a:t>
            </a:r>
            <a:endParaRPr lang="en-US" sz="1400" dirty="0">
              <a:solidFill>
                <a:schemeClr val="tx1"/>
              </a:solidFill>
            </a:endParaRPr>
          </a:p>
          <a:p>
            <a:pPr>
              <a:spcBef>
                <a:spcPts val="0"/>
              </a:spcBef>
              <a:spcAft>
                <a:spcPts val="1200"/>
              </a:spcAft>
            </a:pPr>
            <a:r>
              <a:rPr lang="en-US" sz="1400" dirty="0"/>
              <a:t> A 3-meter tsunami damaged the port and airport on </a:t>
            </a:r>
            <a:r>
              <a:rPr lang="en-US" sz="1400" dirty="0" err="1"/>
              <a:t>Simeulue</a:t>
            </a:r>
            <a:r>
              <a:rPr lang="en-US" sz="1400" dirty="0"/>
              <a:t>. </a:t>
            </a:r>
          </a:p>
          <a:p>
            <a:pPr>
              <a:spcBef>
                <a:spcPts val="0"/>
              </a:spcBef>
              <a:spcAft>
                <a:spcPts val="1200"/>
              </a:spcAft>
            </a:pPr>
            <a:r>
              <a:rPr lang="en-US" sz="1400" dirty="0"/>
              <a:t>Tsunami </a:t>
            </a:r>
            <a:r>
              <a:rPr lang="en-US" sz="1400" dirty="0" err="1"/>
              <a:t>runup</a:t>
            </a:r>
            <a:r>
              <a:rPr lang="en-US" sz="1400" dirty="0"/>
              <a:t> heights as high as 2 meters were observed on the west coast of </a:t>
            </a:r>
            <a:r>
              <a:rPr lang="en-US" sz="1400" dirty="0" err="1"/>
              <a:t>Nias</a:t>
            </a:r>
            <a:r>
              <a:rPr lang="en-US" sz="1400" dirty="0"/>
              <a:t> and 1 meter at </a:t>
            </a:r>
            <a:r>
              <a:rPr lang="en-US" sz="1400" dirty="0" err="1"/>
              <a:t>Singkil</a:t>
            </a:r>
            <a:r>
              <a:rPr lang="en-US" sz="1400" dirty="0"/>
              <a:t> and </a:t>
            </a:r>
            <a:r>
              <a:rPr lang="en-US" sz="1400" dirty="0" err="1"/>
              <a:t>Meulaboh</a:t>
            </a:r>
            <a:r>
              <a:rPr lang="en-US" sz="1400" dirty="0"/>
              <a:t>, Sumatra." </a:t>
            </a:r>
          </a:p>
        </p:txBody>
      </p:sp>
      <p:pic>
        <p:nvPicPr>
          <p:cNvPr id="7" name="Content Placeholder 6" descr="neic_weax_s.jpg"/>
          <p:cNvPicPr>
            <a:picLocks noGrp="1" noChangeAspect="1"/>
          </p:cNvPicPr>
          <p:nvPr>
            <p:ph sz="half" idx="2"/>
          </p:nvPr>
        </p:nvPicPr>
        <p:blipFill>
          <a:blip r:embed="rId2"/>
          <a:srcRect t="-6714" b="-6714"/>
          <a:stretch>
            <a:fillRect/>
          </a:stretch>
        </p:blip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Northern Sumatra</a:t>
            </a:r>
            <a:br>
              <a:rPr lang="en-US" dirty="0"/>
            </a:br>
            <a:r>
              <a:rPr lang="en-US" sz="1400" dirty="0" err="1">
                <a:solidFill>
                  <a:srgbClr val="800000"/>
                </a:solidFill>
              </a:rPr>
              <a:t>http://earthquake.usgs.gov/earthquakes/shakemap/global/shake/weax/</a:t>
            </a:r>
            <a:endParaRPr lang="en-US" dirty="0"/>
          </a:p>
        </p:txBody>
      </p:sp>
      <p:pic>
        <p:nvPicPr>
          <p:cNvPr id="7" name="Content Placeholder 6" descr="Screen Shot 2013-10-07 at 1.50.36 PM.png"/>
          <p:cNvPicPr>
            <a:picLocks noGrp="1" noChangeAspect="1"/>
          </p:cNvPicPr>
          <p:nvPr>
            <p:ph idx="1"/>
          </p:nvPr>
        </p:nvPicPr>
        <p:blipFill>
          <a:blip r:embed="rId2"/>
          <a:srcRect l="-67010" r="-67010"/>
          <a:stretch>
            <a:fillRect/>
          </a:stretch>
        </p:blip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Northern Sumatra</a:t>
            </a:r>
            <a:br>
              <a:rPr lang="en-US" dirty="0"/>
            </a:br>
            <a:r>
              <a:rPr lang="en-US" sz="1400" dirty="0">
                <a:solidFill>
                  <a:srgbClr val="800000"/>
                </a:solidFill>
              </a:rPr>
              <a:t>http://en.wikipedia.org/wiki/2004_Indian_Ocean_earthquake#Aftershocks_and_other_earthquakes</a:t>
            </a:r>
            <a:br>
              <a:rPr lang="en-US" dirty="0"/>
            </a:br>
            <a:r>
              <a:rPr lang="en-US" sz="1400" dirty="0" err="1">
                <a:solidFill>
                  <a:srgbClr val="800000"/>
                </a:solidFill>
              </a:rPr>
              <a:t>http://earthquake.usgs.gov/earthquakes/shakemap/global/shake/weax/</a:t>
            </a:r>
            <a:endParaRPr lang="en-US" sz="1400" dirty="0">
              <a:solidFill>
                <a:srgbClr val="800000"/>
              </a:solidFill>
            </a:endParaRPr>
          </a:p>
        </p:txBody>
      </p:sp>
      <p:sp>
        <p:nvSpPr>
          <p:cNvPr id="5" name="Content Placeholder 4"/>
          <p:cNvSpPr>
            <a:spLocks noGrp="1"/>
          </p:cNvSpPr>
          <p:nvPr>
            <p:ph sz="half" idx="1"/>
          </p:nvPr>
        </p:nvSpPr>
        <p:spPr/>
        <p:txBody>
          <a:bodyPr>
            <a:normAutofit fontScale="92500" lnSpcReduction="20000"/>
          </a:bodyPr>
          <a:lstStyle/>
          <a:p>
            <a:pPr>
              <a:spcBef>
                <a:spcPts val="0"/>
              </a:spcBef>
              <a:spcAft>
                <a:spcPts val="1200"/>
              </a:spcAft>
            </a:pPr>
            <a:r>
              <a:rPr lang="en-US" sz="1800" dirty="0"/>
              <a:t>"Felt (VI) at Banda Aceh and (</a:t>
            </a:r>
            <a:r>
              <a:rPr lang="en-US" sz="1800" dirty="0" err="1"/>
              <a:t>V</a:t>
            </a:r>
            <a:r>
              <a:rPr lang="en-US" sz="1800" dirty="0"/>
              <a:t>) at Medan. </a:t>
            </a:r>
          </a:p>
          <a:p>
            <a:pPr>
              <a:spcBef>
                <a:spcPts val="0"/>
              </a:spcBef>
              <a:spcAft>
                <a:spcPts val="1200"/>
              </a:spcAft>
            </a:pPr>
            <a:r>
              <a:rPr lang="en-US" sz="1800" dirty="0"/>
              <a:t>At least 10 people were killed during evacuation of the coast of Sri Lanka. Felt (IV) along the west coast of Malaysia</a:t>
            </a:r>
          </a:p>
          <a:p>
            <a:pPr>
              <a:spcBef>
                <a:spcPts val="0"/>
              </a:spcBef>
              <a:spcAft>
                <a:spcPts val="1200"/>
              </a:spcAft>
            </a:pPr>
            <a:r>
              <a:rPr lang="en-US" sz="1800" dirty="0"/>
              <a:t>(IV) at Bangkok and (III) at </a:t>
            </a:r>
            <a:r>
              <a:rPr lang="en-US" sz="1800" dirty="0" err="1"/>
              <a:t>Phuket</a:t>
            </a:r>
            <a:r>
              <a:rPr lang="en-US" sz="1800" dirty="0"/>
              <a:t>, Thailand</a:t>
            </a:r>
          </a:p>
          <a:p>
            <a:pPr>
              <a:spcBef>
                <a:spcPts val="0"/>
              </a:spcBef>
              <a:spcAft>
                <a:spcPts val="1200"/>
              </a:spcAft>
            </a:pPr>
            <a:r>
              <a:rPr lang="en-US" sz="1800" dirty="0"/>
              <a:t>(III) at Singapore; (III) at Male, Maldives</a:t>
            </a:r>
          </a:p>
          <a:p>
            <a:pPr>
              <a:spcBef>
                <a:spcPts val="0"/>
              </a:spcBef>
              <a:spcAft>
                <a:spcPts val="1200"/>
              </a:spcAft>
            </a:pPr>
            <a:r>
              <a:rPr lang="en-US" sz="1800" dirty="0"/>
              <a:t>Tsunami wave heights (peak to trough) recorded from selected tide stations: about 40 cm on </a:t>
            </a:r>
            <a:r>
              <a:rPr lang="en-US" sz="1800" dirty="0" err="1"/>
              <a:t>Panjang</a:t>
            </a:r>
            <a:r>
              <a:rPr lang="en-US" sz="1800" dirty="0"/>
              <a:t>, Indonesia; about 25 cm at Colombo, Sri Lanka; 40 cm on </a:t>
            </a:r>
            <a:r>
              <a:rPr lang="en-US" sz="1800" dirty="0" err="1"/>
              <a:t>Hanimadu</a:t>
            </a:r>
            <a:r>
              <a:rPr lang="en-US" sz="1800" dirty="0"/>
              <a:t>, 18 cm at Male and 10 cm at </a:t>
            </a:r>
            <a:r>
              <a:rPr lang="en-US" sz="1800" dirty="0" err="1"/>
              <a:t>Gan</a:t>
            </a:r>
            <a:r>
              <a:rPr lang="en-US" sz="1800" dirty="0"/>
              <a:t>, Maldives.  "</a:t>
            </a:r>
          </a:p>
          <a:p>
            <a:pPr>
              <a:spcBef>
                <a:spcPts val="0"/>
              </a:spcBef>
              <a:spcAft>
                <a:spcPts val="1200"/>
              </a:spcAft>
            </a:pPr>
            <a:endParaRPr lang="en-US" sz="1800" dirty="0"/>
          </a:p>
        </p:txBody>
      </p:sp>
      <p:pic>
        <p:nvPicPr>
          <p:cNvPr id="7" name="Content Placeholder 6" descr="intensity.jpg"/>
          <p:cNvPicPr>
            <a:picLocks noGrp="1" noChangeAspect="1"/>
          </p:cNvPicPr>
          <p:nvPr>
            <p:ph sz="half" idx="2"/>
          </p:nvPr>
        </p:nvPicPr>
        <p:blipFill>
          <a:blip r:embed="rId2"/>
          <a:srcRect l="-2489" r="-2489"/>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Southern Sumatra M8.5 9/12/2007</a:t>
            </a:r>
            <a:br>
              <a:rPr lang="en-US" dirty="0"/>
            </a:br>
            <a:r>
              <a:rPr lang="en-US" sz="1800" dirty="0">
                <a:solidFill>
                  <a:srgbClr val="800000"/>
                </a:solidFill>
              </a:rPr>
              <a:t>http://earthquake.usgs.gov/earthquakes/eqinthenews/2007/us2007hear/</a:t>
            </a:r>
          </a:p>
        </p:txBody>
      </p:sp>
      <p:sp>
        <p:nvSpPr>
          <p:cNvPr id="3" name="Content Placeholder 2"/>
          <p:cNvSpPr>
            <a:spLocks noGrp="1"/>
          </p:cNvSpPr>
          <p:nvPr>
            <p:ph sz="half" idx="1"/>
          </p:nvPr>
        </p:nvSpPr>
        <p:spPr/>
        <p:txBody>
          <a:bodyPr>
            <a:normAutofit lnSpcReduction="10000"/>
          </a:bodyPr>
          <a:lstStyle/>
          <a:p>
            <a:pPr>
              <a:spcBef>
                <a:spcPts val="0"/>
              </a:spcBef>
              <a:spcAft>
                <a:spcPts val="1200"/>
              </a:spcAft>
            </a:pPr>
            <a:r>
              <a:rPr lang="en-US" sz="1800" dirty="0"/>
              <a:t>"At least 25 people killed, 161 injured, 52,522 buildings damaged or destroyed and roads damaged in Bengkulu and Sumatera Barat. </a:t>
            </a:r>
          </a:p>
          <a:p>
            <a:pPr>
              <a:spcBef>
                <a:spcPts val="0"/>
              </a:spcBef>
              <a:spcAft>
                <a:spcPts val="1200"/>
              </a:spcAft>
            </a:pPr>
            <a:r>
              <a:rPr lang="en-US" sz="1800" dirty="0"/>
              <a:t>A tsunami with a wave height of 90 cm was measured at Padang. Power and telephone outages occurred. </a:t>
            </a:r>
          </a:p>
          <a:p>
            <a:pPr>
              <a:spcBef>
                <a:spcPts val="0"/>
              </a:spcBef>
              <a:spcAft>
                <a:spcPts val="1200"/>
              </a:spcAft>
            </a:pPr>
            <a:r>
              <a:rPr lang="en-US" sz="1800" dirty="0"/>
              <a:t>Felt by people in high-rise buildings at Jakarta and in Malaysia, Singapore and Thailand.</a:t>
            </a:r>
          </a:p>
          <a:p>
            <a:pPr>
              <a:spcBef>
                <a:spcPts val="0"/>
              </a:spcBef>
              <a:spcAft>
                <a:spcPts val="1200"/>
              </a:spcAft>
            </a:pPr>
            <a:r>
              <a:rPr lang="en-US" sz="1800" dirty="0"/>
              <a:t>This earthquake occurred just north of the source region of the magnitude 7.9 earthquake on June 4, 2000 "</a:t>
            </a:r>
          </a:p>
        </p:txBody>
      </p:sp>
      <p:pic>
        <p:nvPicPr>
          <p:cNvPr id="5" name="Content Placeholder 4" descr="mainmap_web.gif"/>
          <p:cNvPicPr>
            <a:picLocks noGrp="1" noChangeAspect="1"/>
          </p:cNvPicPr>
          <p:nvPr>
            <p:ph sz="half" idx="2"/>
          </p:nvPr>
        </p:nvPicPr>
        <p:blipFill>
          <a:blip r:embed="rId2"/>
          <a:srcRect l="-8893" r="-8893"/>
          <a:stretch>
            <a:fillRect/>
          </a:stretch>
        </p:blip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Great Earthquakes</a:t>
            </a:r>
            <a:br>
              <a:rPr lang="en-US" dirty="0"/>
            </a:br>
            <a:r>
              <a:rPr lang="en-US" sz="2000" dirty="0" err="1">
                <a:solidFill>
                  <a:srgbClr val="800000"/>
                </a:solidFill>
              </a:rPr>
              <a:t>http://earthquake.usgs.gov/earthquakes/world/10_largest_world.php</a:t>
            </a:r>
            <a:endParaRPr lang="en-US" sz="2000" dirty="0">
              <a:solidFill>
                <a:srgbClr val="800000"/>
              </a:solidFill>
            </a:endParaRPr>
          </a:p>
        </p:txBody>
      </p:sp>
      <p:pic>
        <p:nvPicPr>
          <p:cNvPr id="7" name="Content Placeholder 6" descr="Screen Shot 2013-10-01 at 1.36.24 PM.png"/>
          <p:cNvPicPr>
            <a:picLocks noGrp="1" noChangeAspect="1"/>
          </p:cNvPicPr>
          <p:nvPr>
            <p:ph sz="half" idx="1"/>
          </p:nvPr>
        </p:nvPicPr>
        <p:blipFill>
          <a:blip r:embed="rId2"/>
          <a:srcRect t="-17804" b="-17804"/>
          <a:stretch>
            <a:fillRect/>
          </a:stretch>
        </p:blipFill>
        <p:spPr/>
      </p:pic>
      <p:pic>
        <p:nvPicPr>
          <p:cNvPr id="6" name="Content Placeholder 5" descr="Screen Shot 2013-10-01 at 1.35.07 PM.png"/>
          <p:cNvPicPr>
            <a:picLocks noGrp="1" noChangeAspect="1"/>
          </p:cNvPicPr>
          <p:nvPr>
            <p:ph sz="half" idx="2"/>
          </p:nvPr>
        </p:nvPicPr>
        <p:blipFill>
          <a:blip r:embed="rId3"/>
          <a:srcRect t="-37314" b="-37314"/>
          <a:stretch>
            <a:fillRect/>
          </a:stretch>
        </p:blipFill>
        <p:spPr/>
      </p:pic>
      <p:sp>
        <p:nvSpPr>
          <p:cNvPr id="5" name="TextBox 4"/>
          <p:cNvSpPr txBox="1"/>
          <p:nvPr/>
        </p:nvSpPr>
        <p:spPr>
          <a:xfrm>
            <a:off x="738142" y="1660897"/>
            <a:ext cx="3506172" cy="369332"/>
          </a:xfrm>
          <a:prstGeom prst="rect">
            <a:avLst/>
          </a:prstGeom>
          <a:noFill/>
        </p:spPr>
        <p:txBody>
          <a:bodyPr wrap="square" rtlCol="0">
            <a:spAutoFit/>
          </a:bodyPr>
          <a:lstStyle/>
          <a:p>
            <a:pPr algn="ctr"/>
            <a:r>
              <a:rPr lang="en-US" b="1" dirty="0">
                <a:latin typeface="Helvetica Neue Light"/>
                <a:cs typeface="Helvetica Neue Light"/>
              </a:rPr>
              <a:t>Sorted by Magnitude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Southern Sumatra M8.5 9/12/2007</a:t>
            </a:r>
            <a:br>
              <a:rPr lang="en-US" dirty="0"/>
            </a:br>
            <a:r>
              <a:rPr lang="en-US" sz="1800" dirty="0">
                <a:solidFill>
                  <a:srgbClr val="800000"/>
                </a:solidFill>
              </a:rPr>
              <a:t>http://earthquake.usgs.gov/earthquakes/eqinthenews/2007/us2007hear/</a:t>
            </a:r>
            <a:endParaRPr lang="en-US" dirty="0"/>
          </a:p>
        </p:txBody>
      </p:sp>
      <p:pic>
        <p:nvPicPr>
          <p:cNvPr id="5" name="Content Placeholder 4" descr="Screen Shot 2013-10-07 at 1.45.54 PM.png"/>
          <p:cNvPicPr>
            <a:picLocks noGrp="1" noChangeAspect="1"/>
          </p:cNvPicPr>
          <p:nvPr>
            <p:ph idx="1"/>
          </p:nvPr>
        </p:nvPicPr>
        <p:blipFill>
          <a:blip r:embed="rId2"/>
          <a:srcRect l="-33621" r="-33621"/>
          <a:stretch>
            <a:fillRect/>
          </a:stretch>
        </p:blip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Southern Sumatra M8.5 9/12/2007</a:t>
            </a:r>
            <a:br>
              <a:rPr lang="en-US" dirty="0"/>
            </a:br>
            <a:r>
              <a:rPr lang="en-US" sz="1800" dirty="0">
                <a:solidFill>
                  <a:srgbClr val="800000"/>
                </a:solidFill>
              </a:rPr>
              <a:t>http://earthquake.usgs.gov/earthquakes/eqinthenews/2007/us2007hear</a:t>
            </a:r>
            <a:endParaRPr lang="en-US" dirty="0"/>
          </a:p>
        </p:txBody>
      </p:sp>
      <p:sp>
        <p:nvSpPr>
          <p:cNvPr id="6" name="Content Placeholder 5"/>
          <p:cNvSpPr>
            <a:spLocks noGrp="1"/>
          </p:cNvSpPr>
          <p:nvPr>
            <p:ph sz="half" idx="1"/>
          </p:nvPr>
        </p:nvSpPr>
        <p:spPr/>
        <p:txBody>
          <a:bodyPr>
            <a:normAutofit/>
          </a:bodyPr>
          <a:lstStyle/>
          <a:p>
            <a:r>
              <a:rPr lang="en-US" sz="1800" dirty="0"/>
              <a:t>"Another event of magnitude 7.8 occurred the same day.</a:t>
            </a:r>
          </a:p>
          <a:p>
            <a:r>
              <a:rPr lang="en-US" sz="1800" dirty="0"/>
              <a:t>The September 12, 2007 magnitude 7.8 earthquake occurred about 225 km northwest of the magnitude 8.5 earthquake at the northern end of the aftershock zone. </a:t>
            </a:r>
          </a:p>
          <a:p>
            <a:r>
              <a:rPr lang="en-US" sz="1800" dirty="0">
                <a:solidFill>
                  <a:schemeClr val="tx1"/>
                </a:solidFill>
              </a:rPr>
              <a:t>These two earthquakes and their aftershocks overlay the southern portion of the estimated 1833 rupture zone,</a:t>
            </a:r>
            <a:r>
              <a:rPr lang="en-US" sz="1800" dirty="0"/>
              <a:t> which extends from approximately </a:t>
            </a:r>
            <a:r>
              <a:rPr lang="en-US" sz="1800" dirty="0" err="1"/>
              <a:t>Eggano</a:t>
            </a:r>
            <a:r>
              <a:rPr lang="en-US" sz="1800" dirty="0"/>
              <a:t> Island to the northern portion of </a:t>
            </a:r>
            <a:r>
              <a:rPr lang="en-US" sz="1800" dirty="0" err="1"/>
              <a:t>Siberut</a:t>
            </a:r>
            <a:r>
              <a:rPr lang="en-US" sz="1800" dirty="0"/>
              <a:t> Island. "</a:t>
            </a:r>
          </a:p>
        </p:txBody>
      </p:sp>
      <p:pic>
        <p:nvPicPr>
          <p:cNvPr id="8" name="Content Placeholder 7" descr="intensity (1).jpg"/>
          <p:cNvPicPr>
            <a:picLocks noGrp="1" noChangeAspect="1"/>
          </p:cNvPicPr>
          <p:nvPr>
            <p:ph sz="half" idx="2"/>
          </p:nvPr>
        </p:nvPicPr>
        <p:blipFill>
          <a:blip r:embed="rId2"/>
          <a:srcRect l="-2271" r="-2271"/>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a:t>
            </a:r>
            <a:r>
              <a:rPr lang="en-US" dirty="0"/>
              <a:t>. Sumatra-West M8.6, 8.2 4/11/2012</a:t>
            </a:r>
            <a:br>
              <a:rPr lang="en-US" dirty="0"/>
            </a:br>
            <a:r>
              <a:rPr lang="en-US" sz="1800" dirty="0">
                <a:solidFill>
                  <a:srgbClr val="800000"/>
                </a:solidFill>
              </a:rPr>
              <a:t>http://earthquake.usgs.gov/earthquakes/eqinthenews/2012/usc000905e/</a:t>
            </a:r>
          </a:p>
        </p:txBody>
      </p:sp>
      <p:sp>
        <p:nvSpPr>
          <p:cNvPr id="3" name="Content Placeholder 2"/>
          <p:cNvSpPr>
            <a:spLocks noGrp="1"/>
          </p:cNvSpPr>
          <p:nvPr>
            <p:ph sz="half" idx="1"/>
          </p:nvPr>
        </p:nvSpPr>
        <p:spPr/>
        <p:txBody>
          <a:bodyPr>
            <a:noAutofit/>
          </a:bodyPr>
          <a:lstStyle/>
          <a:p>
            <a:pPr>
              <a:spcBef>
                <a:spcPts val="0"/>
              </a:spcBef>
              <a:spcAft>
                <a:spcPts val="1200"/>
              </a:spcAft>
            </a:pPr>
            <a:r>
              <a:rPr lang="en-US" sz="1600" dirty="0"/>
              <a:t>"The April 11, 2012, M8.6 and M8.2 earthquakes off the west coast of northern Sumatra, Indonesia, occurred as a result of strike-slip faulting within the oceanic lithosphere of the Indo-Australia plate. </a:t>
            </a:r>
          </a:p>
          <a:p>
            <a:pPr>
              <a:spcBef>
                <a:spcPts val="0"/>
              </a:spcBef>
              <a:spcAft>
                <a:spcPts val="1200"/>
              </a:spcAft>
            </a:pPr>
            <a:r>
              <a:rPr lang="en-US" sz="1600" dirty="0">
                <a:solidFill>
                  <a:schemeClr val="tx1"/>
                </a:solidFill>
              </a:rPr>
              <a:t>The quakes were located respectively 100 km and 200 km to the southwest of the major </a:t>
            </a:r>
            <a:r>
              <a:rPr lang="en-US" sz="1600" dirty="0" err="1">
                <a:solidFill>
                  <a:schemeClr val="tx1"/>
                </a:solidFill>
              </a:rPr>
              <a:t>subduction</a:t>
            </a:r>
            <a:r>
              <a:rPr lang="en-US" sz="1600" dirty="0">
                <a:solidFill>
                  <a:schemeClr val="tx1"/>
                </a:solidFill>
              </a:rPr>
              <a:t> zone that defines the plate boundary between the India/Australia and </a:t>
            </a:r>
            <a:r>
              <a:rPr lang="en-US" sz="1600" dirty="0" err="1">
                <a:solidFill>
                  <a:schemeClr val="tx1"/>
                </a:solidFill>
              </a:rPr>
              <a:t>Sunda</a:t>
            </a:r>
            <a:r>
              <a:rPr lang="en-US" sz="1600" dirty="0">
                <a:solidFill>
                  <a:schemeClr val="tx1"/>
                </a:solidFill>
              </a:rPr>
              <a:t> plates offshore Sumatra. </a:t>
            </a:r>
          </a:p>
          <a:p>
            <a:pPr>
              <a:spcBef>
                <a:spcPts val="0"/>
              </a:spcBef>
              <a:spcAft>
                <a:spcPts val="1200"/>
              </a:spcAft>
            </a:pPr>
            <a:r>
              <a:rPr lang="en-US" sz="1600" dirty="0"/>
              <a:t>At this location, the India/Australia plates move north-northeast with respect to the </a:t>
            </a:r>
            <a:r>
              <a:rPr lang="en-US" sz="1600" dirty="0" err="1"/>
              <a:t>Sunda</a:t>
            </a:r>
            <a:r>
              <a:rPr lang="en-US" sz="1600" dirty="0"/>
              <a:t> plate at a velocity of approximately 52 mm/yr"</a:t>
            </a:r>
          </a:p>
        </p:txBody>
      </p:sp>
      <p:pic>
        <p:nvPicPr>
          <p:cNvPr id="5" name="Content Placeholder 4" descr="neic_c000905e_s.jpg"/>
          <p:cNvPicPr>
            <a:picLocks noGrp="1" noChangeAspect="1"/>
          </p:cNvPicPr>
          <p:nvPr>
            <p:ph sz="half" idx="2"/>
          </p:nvPr>
        </p:nvPicPr>
        <p:blipFill>
          <a:blip r:embed="rId2"/>
          <a:srcRect l="-990" r="-990"/>
          <a:stretch>
            <a:fillRect/>
          </a:stretch>
        </p:blip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a:t>
            </a:r>
            <a:r>
              <a:rPr lang="en-US" dirty="0"/>
              <a:t>. Sumatra-West M8.6, 8.2 4/11/2012</a:t>
            </a:r>
            <a:br>
              <a:rPr lang="en-US" dirty="0"/>
            </a:br>
            <a:r>
              <a:rPr lang="en-US" sz="1800" dirty="0">
                <a:solidFill>
                  <a:srgbClr val="800000"/>
                </a:solidFill>
              </a:rPr>
              <a:t>http://earthquake.usgs.gov/earthquakes/eqinthenews/2012/usc000905e/</a:t>
            </a:r>
          </a:p>
        </p:txBody>
      </p:sp>
      <p:sp>
        <p:nvSpPr>
          <p:cNvPr id="3" name="Content Placeholder 2"/>
          <p:cNvSpPr>
            <a:spLocks noGrp="1"/>
          </p:cNvSpPr>
          <p:nvPr>
            <p:ph sz="half" idx="1"/>
          </p:nvPr>
        </p:nvSpPr>
        <p:spPr/>
        <p:txBody>
          <a:bodyPr>
            <a:noAutofit/>
          </a:bodyPr>
          <a:lstStyle/>
          <a:p>
            <a:pPr>
              <a:spcBef>
                <a:spcPts val="0"/>
              </a:spcBef>
              <a:spcAft>
                <a:spcPts val="1200"/>
              </a:spcAft>
            </a:pPr>
            <a:r>
              <a:rPr lang="en-US" sz="1600" dirty="0"/>
              <a:t>"At least 2 people killed, 8 others died from heart attacks and 12 injured in Aceh. </a:t>
            </a:r>
          </a:p>
          <a:p>
            <a:pPr>
              <a:spcBef>
                <a:spcPts val="0"/>
              </a:spcBef>
              <a:spcAft>
                <a:spcPts val="1200"/>
              </a:spcAft>
            </a:pPr>
            <a:r>
              <a:rPr lang="en-US" sz="1600" dirty="0"/>
              <a:t>Felt in much of Sumatra and Java. Felt widely in South and Southeast Asia, including Bangladesh, Brunei, Burma, India, Maldives, Sri Lanka, Thailand and Vietnam. </a:t>
            </a:r>
          </a:p>
          <a:p>
            <a:pPr>
              <a:spcBef>
                <a:spcPts val="0"/>
              </a:spcBef>
              <a:spcAft>
                <a:spcPts val="1200"/>
              </a:spcAft>
            </a:pPr>
            <a:r>
              <a:rPr lang="en-US" sz="1600" dirty="0"/>
              <a:t>Felt as far as </a:t>
            </a:r>
            <a:r>
              <a:rPr lang="en-US" sz="1600" dirty="0" err="1"/>
              <a:t>Pune</a:t>
            </a:r>
            <a:r>
              <a:rPr lang="en-US" sz="1600" dirty="0"/>
              <a:t>, India and Broome, Australia. A 31-cm tsunami was recorded at </a:t>
            </a:r>
            <a:r>
              <a:rPr lang="en-US" sz="1600" dirty="0" err="1"/>
              <a:t>Meulaboh</a:t>
            </a:r>
            <a:r>
              <a:rPr lang="en-US" sz="1600" dirty="0"/>
              <a:t>, Indonesia."</a:t>
            </a:r>
          </a:p>
          <a:p>
            <a:pPr>
              <a:spcBef>
                <a:spcPts val="0"/>
              </a:spcBef>
              <a:spcAft>
                <a:spcPts val="1200"/>
              </a:spcAft>
            </a:pPr>
            <a:endParaRPr lang="en-US" sz="1600" dirty="0"/>
          </a:p>
        </p:txBody>
      </p:sp>
      <p:pic>
        <p:nvPicPr>
          <p:cNvPr id="7" name="Content Placeholder 6" descr="intensity (2).jpg"/>
          <p:cNvPicPr>
            <a:picLocks noGrp="1" noChangeAspect="1"/>
          </p:cNvPicPr>
          <p:nvPr>
            <p:ph sz="half" idx="2"/>
          </p:nvPr>
        </p:nvPicPr>
        <p:blipFill>
          <a:blip r:embed="rId2"/>
          <a:srcRect l="-2271" r="-2271"/>
          <a:stretch>
            <a:fillRect/>
          </a:stretch>
        </p:blip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a:t>
            </a:r>
            <a:r>
              <a:rPr lang="en-US" dirty="0"/>
              <a:t>. Sumatra-West M8.6, 8.2 4/11/2012</a:t>
            </a:r>
            <a:br>
              <a:rPr lang="en-US" dirty="0"/>
            </a:br>
            <a:r>
              <a:rPr lang="en-US" sz="1800" dirty="0">
                <a:solidFill>
                  <a:srgbClr val="800000"/>
                </a:solidFill>
              </a:rPr>
              <a:t>http://earthquake.usgs.gov/earthquakes/eqinthenews/2012/usc000905e/</a:t>
            </a:r>
          </a:p>
        </p:txBody>
      </p:sp>
      <p:sp>
        <p:nvSpPr>
          <p:cNvPr id="3" name="Content Placeholder 2"/>
          <p:cNvSpPr>
            <a:spLocks noGrp="1"/>
          </p:cNvSpPr>
          <p:nvPr>
            <p:ph sz="half" idx="1"/>
          </p:nvPr>
        </p:nvSpPr>
        <p:spPr/>
        <p:txBody>
          <a:bodyPr>
            <a:noAutofit/>
          </a:bodyPr>
          <a:lstStyle/>
          <a:p>
            <a:pPr>
              <a:spcBef>
                <a:spcPts val="0"/>
              </a:spcBef>
              <a:spcAft>
                <a:spcPts val="1200"/>
              </a:spcAft>
            </a:pPr>
            <a:r>
              <a:rPr lang="en-US" sz="1800" dirty="0">
                <a:solidFill>
                  <a:schemeClr val="tx1"/>
                </a:solidFill>
              </a:rPr>
              <a:t>Large strike-slip earthquakes are not unprecedented in this area</a:t>
            </a:r>
          </a:p>
          <a:p>
            <a:pPr>
              <a:spcBef>
                <a:spcPts val="0"/>
              </a:spcBef>
              <a:spcAft>
                <a:spcPts val="1200"/>
              </a:spcAft>
            </a:pPr>
            <a:r>
              <a:rPr lang="en-US" sz="1800" dirty="0"/>
              <a:t>Since the massive </a:t>
            </a:r>
            <a:r>
              <a:rPr lang="en-US" sz="1800" dirty="0" err="1"/>
              <a:t>M</a:t>
            </a:r>
            <a:r>
              <a:rPr lang="en-US" sz="1800" dirty="0"/>
              <a:t> 9.1 earthquake that ruptured a 1300 km long segment of the Sumatran </a:t>
            </a:r>
            <a:r>
              <a:rPr lang="en-US" sz="1800" dirty="0" err="1"/>
              <a:t>megathrust</a:t>
            </a:r>
            <a:r>
              <a:rPr lang="en-US" sz="1800" dirty="0"/>
              <a:t> plate boundary in December of 2004, three earlier large strike-slip events had occurred within 50 km of the first large April 11, 2012 event. </a:t>
            </a:r>
          </a:p>
          <a:p>
            <a:pPr>
              <a:spcBef>
                <a:spcPts val="0"/>
              </a:spcBef>
              <a:spcAft>
                <a:spcPts val="1200"/>
              </a:spcAft>
            </a:pPr>
            <a:r>
              <a:rPr lang="en-US" sz="1800" dirty="0"/>
              <a:t>These earthquakes occurred on April 19 2006 (</a:t>
            </a:r>
            <a:r>
              <a:rPr lang="en-US" sz="1800" dirty="0" err="1"/>
              <a:t>Mw6.2</a:t>
            </a:r>
            <a:r>
              <a:rPr lang="en-US" sz="1800" dirty="0"/>
              <a:t>), October 4 2007 (</a:t>
            </a:r>
            <a:r>
              <a:rPr lang="en-US" sz="1800" dirty="0" err="1"/>
              <a:t>Mw6.2</a:t>
            </a:r>
            <a:r>
              <a:rPr lang="en-US" sz="1800" dirty="0"/>
              <a:t>) and January 10, 2012 (</a:t>
            </a:r>
            <a:r>
              <a:rPr lang="en-US" sz="1800" dirty="0" err="1"/>
              <a:t>Mw7.2</a:t>
            </a:r>
            <a:r>
              <a:rPr lang="en-US" sz="1800" dirty="0"/>
              <a:t>). </a:t>
            </a:r>
          </a:p>
        </p:txBody>
      </p:sp>
      <p:pic>
        <p:nvPicPr>
          <p:cNvPr id="6" name="Content Placeholder 5" descr="Screen Shot 2013-10-07 at 1.42.05 PM.png"/>
          <p:cNvPicPr>
            <a:picLocks noGrp="1" noChangeAspect="1"/>
          </p:cNvPicPr>
          <p:nvPr>
            <p:ph sz="half" idx="2"/>
          </p:nvPr>
        </p:nvPicPr>
        <p:blipFill>
          <a:blip r:embed="rId2"/>
          <a:srcRect t="-26167" b="-26167"/>
          <a:stretch>
            <a:fillRect/>
          </a:stretch>
        </p:blip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a:t>
            </a:r>
            <a:r>
              <a:rPr lang="en-US" dirty="0"/>
              <a:t>. Sumatra-West M8.6, 8.2 4/11/2012</a:t>
            </a:r>
            <a:br>
              <a:rPr lang="en-US" dirty="0"/>
            </a:br>
            <a:r>
              <a:rPr lang="en-US" sz="1800" dirty="0">
                <a:solidFill>
                  <a:srgbClr val="800000"/>
                </a:solidFill>
              </a:rPr>
              <a:t>http://earthquake.usgs.gov/earthquakes/eqinthenews/2012/usc000905e/</a:t>
            </a:r>
          </a:p>
        </p:txBody>
      </p:sp>
      <p:sp>
        <p:nvSpPr>
          <p:cNvPr id="3" name="Content Placeholder 2"/>
          <p:cNvSpPr>
            <a:spLocks noGrp="1"/>
          </p:cNvSpPr>
          <p:nvPr>
            <p:ph sz="half" idx="1"/>
          </p:nvPr>
        </p:nvSpPr>
        <p:spPr/>
        <p:txBody>
          <a:bodyPr>
            <a:noAutofit/>
          </a:bodyPr>
          <a:lstStyle/>
          <a:p>
            <a:pPr>
              <a:spcBef>
                <a:spcPts val="0"/>
              </a:spcBef>
              <a:spcAft>
                <a:spcPts val="1200"/>
              </a:spcAft>
            </a:pPr>
            <a:r>
              <a:rPr lang="en-US" sz="1800" dirty="0"/>
              <a:t>"The focal-mechanisms of the three earlier earthquakes and the two great earthquakes of April 11, 2012, imply that </a:t>
            </a:r>
            <a:r>
              <a:rPr lang="en-US" sz="1800" dirty="0">
                <a:solidFill>
                  <a:schemeClr val="tx1"/>
                </a:solidFill>
              </a:rPr>
              <a:t>each earthquake could have occurred as the result of left-lateral slip on a north-northeast striking fault or right-lateral slip on a west-northwest striking fault </a:t>
            </a:r>
          </a:p>
          <a:p>
            <a:pPr>
              <a:spcBef>
                <a:spcPts val="0"/>
              </a:spcBef>
              <a:spcAft>
                <a:spcPts val="1200"/>
              </a:spcAft>
            </a:pPr>
            <a:r>
              <a:rPr lang="en-US" sz="1800" dirty="0"/>
              <a:t>The two different orientations of strike-slip faulting are both possible under the same tectonic stress field; perpendicular strike-slip faults that are both compatible with the same stress field are called "conjugate faults". </a:t>
            </a:r>
          </a:p>
          <a:p>
            <a:pPr>
              <a:spcBef>
                <a:spcPts val="0"/>
              </a:spcBef>
              <a:spcAft>
                <a:spcPts val="1200"/>
              </a:spcAft>
            </a:pPr>
            <a:endParaRPr lang="en-US" sz="1800" dirty="0"/>
          </a:p>
        </p:txBody>
      </p:sp>
      <p:pic>
        <p:nvPicPr>
          <p:cNvPr id="6" name="Content Placeholder 5" descr="Screen Shot 2013-10-07 at 1.42.05 PM.png"/>
          <p:cNvPicPr>
            <a:picLocks noGrp="1" noChangeAspect="1"/>
          </p:cNvPicPr>
          <p:nvPr>
            <p:ph sz="half" idx="2"/>
          </p:nvPr>
        </p:nvPicPr>
        <p:blipFill>
          <a:blip r:embed="rId2"/>
          <a:srcRect t="-26167" b="-26167"/>
          <a:stretch>
            <a:fillRect/>
          </a:stretch>
        </p:blip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DE421A-47CC-C543-9763-BDA9BD8F807F}"/>
              </a:ext>
            </a:extLst>
          </p:cNvPr>
          <p:cNvSpPr>
            <a:spLocks noGrp="1"/>
          </p:cNvSpPr>
          <p:nvPr>
            <p:ph type="title"/>
          </p:nvPr>
        </p:nvSpPr>
        <p:spPr/>
        <p:txBody>
          <a:bodyPr>
            <a:normAutofit fontScale="90000"/>
          </a:bodyPr>
          <a:lstStyle/>
          <a:p>
            <a:r>
              <a:rPr lang="en-US" dirty="0"/>
              <a:t>July 4,5 2019 Ridgecrest, CA Earthquakes</a:t>
            </a:r>
            <a:br>
              <a:rPr lang="en-US" dirty="0"/>
            </a:br>
            <a:r>
              <a:rPr lang="en-US" sz="2700" dirty="0">
                <a:solidFill>
                  <a:srgbClr val="0B14FF"/>
                </a:solidFill>
              </a:rPr>
              <a:t>https://</a:t>
            </a:r>
            <a:r>
              <a:rPr lang="en-US" sz="2700" dirty="0" err="1">
                <a:solidFill>
                  <a:srgbClr val="0B14FF"/>
                </a:solidFill>
              </a:rPr>
              <a:t>en.wikipedia.org</a:t>
            </a:r>
            <a:r>
              <a:rPr lang="en-US" sz="2700" dirty="0">
                <a:solidFill>
                  <a:srgbClr val="0B14FF"/>
                </a:solidFill>
              </a:rPr>
              <a:t>/wiki/2019_Ridgecrest_earthquakes</a:t>
            </a:r>
          </a:p>
        </p:txBody>
      </p:sp>
      <p:pic>
        <p:nvPicPr>
          <p:cNvPr id="7" name="Picture 6">
            <a:extLst>
              <a:ext uri="{FF2B5EF4-FFF2-40B4-BE49-F238E27FC236}">
                <a16:creationId xmlns:a16="http://schemas.microsoft.com/office/drawing/2014/main" id="{A05EAC87-EA73-D540-82FE-8ABB99DC831B}"/>
              </a:ext>
            </a:extLst>
          </p:cNvPr>
          <p:cNvPicPr>
            <a:picLocks noChangeAspect="1"/>
          </p:cNvPicPr>
          <p:nvPr/>
        </p:nvPicPr>
        <p:blipFill>
          <a:blip r:embed="rId2"/>
          <a:stretch>
            <a:fillRect/>
          </a:stretch>
        </p:blipFill>
        <p:spPr>
          <a:xfrm>
            <a:off x="5308600" y="1618166"/>
            <a:ext cx="3378200" cy="3911600"/>
          </a:xfrm>
          <a:prstGeom prst="rect">
            <a:avLst/>
          </a:prstGeom>
        </p:spPr>
      </p:pic>
      <p:pic>
        <p:nvPicPr>
          <p:cNvPr id="9" name="Picture 8">
            <a:extLst>
              <a:ext uri="{FF2B5EF4-FFF2-40B4-BE49-F238E27FC236}">
                <a16:creationId xmlns:a16="http://schemas.microsoft.com/office/drawing/2014/main" id="{054D6AC0-AC09-C944-8678-697C2FDB61B2}"/>
              </a:ext>
            </a:extLst>
          </p:cNvPr>
          <p:cNvPicPr>
            <a:picLocks noChangeAspect="1"/>
          </p:cNvPicPr>
          <p:nvPr/>
        </p:nvPicPr>
        <p:blipFill>
          <a:blip r:embed="rId3"/>
          <a:stretch>
            <a:fillRect/>
          </a:stretch>
        </p:blipFill>
        <p:spPr>
          <a:xfrm>
            <a:off x="457200" y="2065608"/>
            <a:ext cx="4844359" cy="3016715"/>
          </a:xfrm>
          <a:prstGeom prst="rect">
            <a:avLst/>
          </a:prstGeom>
        </p:spPr>
      </p:pic>
      <p:sp>
        <p:nvSpPr>
          <p:cNvPr id="10" name="TextBox 9">
            <a:extLst>
              <a:ext uri="{FF2B5EF4-FFF2-40B4-BE49-F238E27FC236}">
                <a16:creationId xmlns:a16="http://schemas.microsoft.com/office/drawing/2014/main" id="{26F039E7-E51E-E64D-BA42-CA0C436ADED5}"/>
              </a:ext>
            </a:extLst>
          </p:cNvPr>
          <p:cNvSpPr txBox="1"/>
          <p:nvPr/>
        </p:nvSpPr>
        <p:spPr>
          <a:xfrm>
            <a:off x="160847" y="5397190"/>
            <a:ext cx="5140712" cy="830997"/>
          </a:xfrm>
          <a:prstGeom prst="rect">
            <a:avLst/>
          </a:prstGeom>
          <a:noFill/>
        </p:spPr>
        <p:txBody>
          <a:bodyPr wrap="square" rtlCol="0">
            <a:spAutoFit/>
          </a:bodyPr>
          <a:lstStyle/>
          <a:p>
            <a:r>
              <a:rPr lang="en-US" sz="1600" dirty="0"/>
              <a:t>The July 2019 Ridgecrest earthquakes consist of three main shocks of magnitudes 6.4, 5.4, and 7.1, each followed by a flurry of aftershocks of substantially lower magnitude.</a:t>
            </a:r>
          </a:p>
        </p:txBody>
      </p:sp>
    </p:spTree>
    <p:extLst>
      <p:ext uri="{BB962C8B-B14F-4D97-AF65-F5344CB8AC3E}">
        <p14:creationId xmlns:p14="http://schemas.microsoft.com/office/powerpoint/2010/main" val="397542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164F-C1BC-994D-A1B2-D4E98B0858D2}"/>
              </a:ext>
            </a:extLst>
          </p:cNvPr>
          <p:cNvSpPr>
            <a:spLocks noGrp="1"/>
          </p:cNvSpPr>
          <p:nvPr>
            <p:ph type="title"/>
          </p:nvPr>
        </p:nvSpPr>
        <p:spPr/>
        <p:txBody>
          <a:bodyPr>
            <a:normAutofit fontScale="90000"/>
          </a:bodyPr>
          <a:lstStyle/>
          <a:p>
            <a:r>
              <a:rPr lang="en-US" dirty="0"/>
              <a:t>July 4,5, 2019 Ridgecrest CA Earthquakes</a:t>
            </a:r>
            <a:br>
              <a:rPr lang="en-US" dirty="0"/>
            </a:br>
            <a:r>
              <a:rPr lang="en-US" sz="2700" dirty="0">
                <a:solidFill>
                  <a:srgbClr val="0B14FF"/>
                </a:solidFill>
              </a:rPr>
              <a:t>https://</a:t>
            </a:r>
            <a:r>
              <a:rPr lang="en-US" sz="2700" dirty="0" err="1">
                <a:solidFill>
                  <a:srgbClr val="0B14FF"/>
                </a:solidFill>
              </a:rPr>
              <a:t>en.wikipedia.org</a:t>
            </a:r>
            <a:r>
              <a:rPr lang="en-US" sz="2700" dirty="0">
                <a:solidFill>
                  <a:srgbClr val="0B14FF"/>
                </a:solidFill>
              </a:rPr>
              <a:t>/wiki/2019_Ridgecrest_earthquakes</a:t>
            </a:r>
            <a:endParaRPr lang="en-US" sz="2700" dirty="0"/>
          </a:p>
        </p:txBody>
      </p:sp>
      <p:pic>
        <p:nvPicPr>
          <p:cNvPr id="6" name="Picture 5">
            <a:extLst>
              <a:ext uri="{FF2B5EF4-FFF2-40B4-BE49-F238E27FC236}">
                <a16:creationId xmlns:a16="http://schemas.microsoft.com/office/drawing/2014/main" id="{4A81345E-7782-E94A-A394-FA1799ACC7B3}"/>
              </a:ext>
            </a:extLst>
          </p:cNvPr>
          <p:cNvPicPr>
            <a:picLocks noChangeAspect="1"/>
          </p:cNvPicPr>
          <p:nvPr/>
        </p:nvPicPr>
        <p:blipFill>
          <a:blip r:embed="rId2"/>
          <a:stretch>
            <a:fillRect/>
          </a:stretch>
        </p:blipFill>
        <p:spPr>
          <a:xfrm>
            <a:off x="1666804" y="1417638"/>
            <a:ext cx="5810391" cy="4545042"/>
          </a:xfrm>
          <a:prstGeom prst="rect">
            <a:avLst/>
          </a:prstGeom>
        </p:spPr>
      </p:pic>
      <p:sp>
        <p:nvSpPr>
          <p:cNvPr id="7" name="TextBox 6">
            <a:extLst>
              <a:ext uri="{FF2B5EF4-FFF2-40B4-BE49-F238E27FC236}">
                <a16:creationId xmlns:a16="http://schemas.microsoft.com/office/drawing/2014/main" id="{200708B3-F3DD-A340-A18F-13277B9860F8}"/>
              </a:ext>
            </a:extLst>
          </p:cNvPr>
          <p:cNvSpPr txBox="1"/>
          <p:nvPr/>
        </p:nvSpPr>
        <p:spPr>
          <a:xfrm>
            <a:off x="367990" y="6099719"/>
            <a:ext cx="8318810" cy="523220"/>
          </a:xfrm>
          <a:prstGeom prst="rect">
            <a:avLst/>
          </a:prstGeom>
          <a:noFill/>
        </p:spPr>
        <p:txBody>
          <a:bodyPr wrap="square" rtlCol="0">
            <a:spAutoFit/>
          </a:bodyPr>
          <a:lstStyle/>
          <a:p>
            <a:r>
              <a:rPr lang="en-US" sz="1400" dirty="0"/>
              <a:t>The aftershocks of the Ridgecrest earthquakes reveal two fault zones. The July 4th M 6.4 event (orange dot) occurred on the SW-NE fault where it intersects the NW-SE oriented fault. The red dot marks the M 7.1 event.</a:t>
            </a:r>
          </a:p>
        </p:txBody>
      </p:sp>
    </p:spTree>
    <p:extLst>
      <p:ext uri="{BB962C8B-B14F-4D97-AF65-F5344CB8AC3E}">
        <p14:creationId xmlns:p14="http://schemas.microsoft.com/office/powerpoint/2010/main" val="4259952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58CD4-2FB7-3A49-8F76-59F2EC7DC5A0}"/>
              </a:ext>
            </a:extLst>
          </p:cNvPr>
          <p:cNvSpPr>
            <a:spLocks noGrp="1"/>
          </p:cNvSpPr>
          <p:nvPr>
            <p:ph type="title"/>
          </p:nvPr>
        </p:nvSpPr>
        <p:spPr/>
        <p:txBody>
          <a:bodyPr>
            <a:normAutofit fontScale="90000"/>
          </a:bodyPr>
          <a:lstStyle/>
          <a:p>
            <a:r>
              <a:rPr lang="en-US" dirty="0"/>
              <a:t>July 4,5, 2019 Ridgecrest CA Earthquakes</a:t>
            </a:r>
            <a:br>
              <a:rPr lang="en-US" dirty="0"/>
            </a:br>
            <a:r>
              <a:rPr lang="en-US" sz="2700" dirty="0">
                <a:solidFill>
                  <a:srgbClr val="0B14FF"/>
                </a:solidFill>
              </a:rPr>
              <a:t>https://</a:t>
            </a:r>
            <a:r>
              <a:rPr lang="en-US" sz="2700" dirty="0" err="1">
                <a:solidFill>
                  <a:srgbClr val="0B14FF"/>
                </a:solidFill>
              </a:rPr>
              <a:t>en.wikipedia.org</a:t>
            </a:r>
            <a:r>
              <a:rPr lang="en-US" sz="2700" dirty="0">
                <a:solidFill>
                  <a:srgbClr val="0B14FF"/>
                </a:solidFill>
              </a:rPr>
              <a:t>/wiki/2019_Ridgecrest_earthquakes</a:t>
            </a:r>
            <a:endParaRPr lang="en-US" sz="2700" dirty="0"/>
          </a:p>
        </p:txBody>
      </p:sp>
      <p:pic>
        <p:nvPicPr>
          <p:cNvPr id="4" name="Picture 3">
            <a:extLst>
              <a:ext uri="{FF2B5EF4-FFF2-40B4-BE49-F238E27FC236}">
                <a16:creationId xmlns:a16="http://schemas.microsoft.com/office/drawing/2014/main" id="{A8A1E544-8E7D-4F49-8895-945606BFD785}"/>
              </a:ext>
            </a:extLst>
          </p:cNvPr>
          <p:cNvPicPr>
            <a:picLocks noChangeAspect="1"/>
          </p:cNvPicPr>
          <p:nvPr/>
        </p:nvPicPr>
        <p:blipFill>
          <a:blip r:embed="rId2"/>
          <a:stretch>
            <a:fillRect/>
          </a:stretch>
        </p:blipFill>
        <p:spPr>
          <a:xfrm>
            <a:off x="4568902" y="1417638"/>
            <a:ext cx="4117898" cy="5334550"/>
          </a:xfrm>
          <a:prstGeom prst="rect">
            <a:avLst/>
          </a:prstGeom>
        </p:spPr>
      </p:pic>
      <p:pic>
        <p:nvPicPr>
          <p:cNvPr id="6" name="Picture 5">
            <a:extLst>
              <a:ext uri="{FF2B5EF4-FFF2-40B4-BE49-F238E27FC236}">
                <a16:creationId xmlns:a16="http://schemas.microsoft.com/office/drawing/2014/main" id="{DC15E26E-E09A-5546-87DD-1B0F83852D09}"/>
              </a:ext>
            </a:extLst>
          </p:cNvPr>
          <p:cNvPicPr>
            <a:picLocks noChangeAspect="1"/>
          </p:cNvPicPr>
          <p:nvPr/>
        </p:nvPicPr>
        <p:blipFill>
          <a:blip r:embed="rId3"/>
          <a:stretch>
            <a:fillRect/>
          </a:stretch>
        </p:blipFill>
        <p:spPr>
          <a:xfrm>
            <a:off x="373074" y="1913871"/>
            <a:ext cx="4195828" cy="2798585"/>
          </a:xfrm>
          <a:prstGeom prst="rect">
            <a:avLst/>
          </a:prstGeom>
        </p:spPr>
      </p:pic>
      <p:sp>
        <p:nvSpPr>
          <p:cNvPr id="7" name="TextBox 6">
            <a:extLst>
              <a:ext uri="{FF2B5EF4-FFF2-40B4-BE49-F238E27FC236}">
                <a16:creationId xmlns:a16="http://schemas.microsoft.com/office/drawing/2014/main" id="{ACB27DCA-C47E-9F44-B9F7-FB92D045EA31}"/>
              </a:ext>
            </a:extLst>
          </p:cNvPr>
          <p:cNvSpPr txBox="1"/>
          <p:nvPr/>
        </p:nvSpPr>
        <p:spPr>
          <a:xfrm>
            <a:off x="457200" y="5052572"/>
            <a:ext cx="3877526" cy="923330"/>
          </a:xfrm>
          <a:prstGeom prst="rect">
            <a:avLst/>
          </a:prstGeom>
          <a:noFill/>
        </p:spPr>
        <p:txBody>
          <a:bodyPr wrap="square" rtlCol="0">
            <a:spAutoFit/>
          </a:bodyPr>
          <a:lstStyle/>
          <a:p>
            <a:r>
              <a:rPr lang="en-US" dirty="0"/>
              <a:t>Aerial view of a 3–5 ft (0.91–1.52 m) lateral offset on a service road within Naval Air Weapons Station China Lake</a:t>
            </a:r>
          </a:p>
        </p:txBody>
      </p:sp>
    </p:spTree>
    <p:extLst>
      <p:ext uri="{BB962C8B-B14F-4D97-AF65-F5344CB8AC3E}">
        <p14:creationId xmlns:p14="http://schemas.microsoft.com/office/powerpoint/2010/main" val="1153138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235660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Great Earthquakes vs. Time Since 1900</a:t>
            </a:r>
            <a:br>
              <a:rPr lang="en-US" sz="2000" dirty="0">
                <a:solidFill>
                  <a:srgbClr val="800000"/>
                </a:solidFill>
              </a:rPr>
            </a:br>
            <a:r>
              <a:rPr lang="en-US" sz="2000" dirty="0" err="1">
                <a:solidFill>
                  <a:srgbClr val="800000"/>
                </a:solidFill>
              </a:rPr>
              <a:t>http://www.groundtruthtrekking.org/Graphics/Largest-earthquakes.html</a:t>
            </a:r>
            <a:endParaRPr lang="en-US" sz="2000" dirty="0">
              <a:solidFill>
                <a:srgbClr val="800000"/>
              </a:solidFill>
            </a:endParaRPr>
          </a:p>
        </p:txBody>
      </p:sp>
      <p:pic>
        <p:nvPicPr>
          <p:cNvPr id="7" name="Content Placeholder 6" descr="BigEarthquakes-01_3 (1).png"/>
          <p:cNvPicPr>
            <a:picLocks noGrp="1" noChangeAspect="1"/>
          </p:cNvPicPr>
          <p:nvPr>
            <p:ph idx="1"/>
          </p:nvPr>
        </p:nvPicPr>
        <p:blipFill>
          <a:blip r:embed="rId2"/>
          <a:srcRect t="-23120" b="-23120"/>
          <a:stretch>
            <a:fillRect/>
          </a:stretch>
        </p:blip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Seismic Waveforms-1</a:t>
            </a:r>
            <a:br>
              <a:rPr lang="en-US" dirty="0"/>
            </a:br>
            <a:r>
              <a:rPr lang="en-US" sz="2000" dirty="0">
                <a:solidFill>
                  <a:srgbClr val="800000"/>
                </a:solidFill>
              </a:rPr>
              <a:t>http://</a:t>
            </a:r>
            <a:r>
              <a:rPr lang="en-US" sz="2000" dirty="0" err="1">
                <a:solidFill>
                  <a:srgbClr val="800000"/>
                </a:solidFill>
              </a:rPr>
              <a:t>en.wikipedia.org/wiki/2004_Indian_Ocean_earthquake</a:t>
            </a:r>
            <a:endParaRPr lang="en-US" dirty="0"/>
          </a:p>
        </p:txBody>
      </p:sp>
      <p:sp>
        <p:nvSpPr>
          <p:cNvPr id="3" name="Content Placeholder 2"/>
          <p:cNvSpPr>
            <a:spLocks noGrp="1"/>
          </p:cNvSpPr>
          <p:nvPr>
            <p:ph sz="half" idx="1"/>
          </p:nvPr>
        </p:nvSpPr>
        <p:spPr/>
        <p:txBody>
          <a:bodyPr>
            <a:noAutofit/>
          </a:bodyPr>
          <a:lstStyle/>
          <a:p>
            <a:r>
              <a:rPr lang="en-US" sz="1600" dirty="0"/>
              <a:t>"Earthquake generated remarkable seismic ground motions around the globe, particularly due to huge Rayleigh (surface) elastic waves that exceeded 1 cm (0.4 in) in vertical amplitude everywhere on Earth. </a:t>
            </a:r>
          </a:p>
          <a:p>
            <a:r>
              <a:rPr lang="en-US" sz="1600" dirty="0"/>
              <a:t>The record section plot displays vertical displacements of the Earth's surface recorded by seismometers from the IRIS/</a:t>
            </a:r>
            <a:r>
              <a:rPr lang="en-US" sz="1600" dirty="0" err="1"/>
              <a:t>USGS</a:t>
            </a:r>
            <a:r>
              <a:rPr lang="en-US" sz="1600" dirty="0"/>
              <a:t> Global Seismographic Network plotted with respect to time (since the earthquake initiation) on the horizontal axis</a:t>
            </a:r>
          </a:p>
          <a:p>
            <a:r>
              <a:rPr lang="en-US" sz="1600" dirty="0"/>
              <a:t>Vertical displacements of the Earth on the vertical axis (note the 1 cm scale bar at the bottom for scale). "</a:t>
            </a:r>
          </a:p>
        </p:txBody>
      </p:sp>
      <p:pic>
        <p:nvPicPr>
          <p:cNvPr id="7" name="Content Placeholder 6" descr="490px-Sumatra_waveform_large.jpg"/>
          <p:cNvPicPr>
            <a:picLocks noGrp="1" noChangeAspect="1"/>
          </p:cNvPicPr>
          <p:nvPr>
            <p:ph sz="half" idx="2"/>
          </p:nvPr>
        </p:nvPicPr>
        <p:blipFill>
          <a:blip r:embed="rId2"/>
          <a:srcRect l="-4541" r="-4541"/>
          <a:stretch>
            <a:fillRect/>
          </a:stretch>
        </p:blipFill>
        <p:spPr/>
      </p:pic>
    </p:spTree>
    <p:extLst>
      <p:ext uri="{BB962C8B-B14F-4D97-AF65-F5344CB8AC3E}">
        <p14:creationId xmlns:p14="http://schemas.microsoft.com/office/powerpoint/2010/main" val="1999034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Seismic Waveforms-2</a:t>
            </a:r>
            <a:br>
              <a:rPr lang="en-US" dirty="0"/>
            </a:br>
            <a:r>
              <a:rPr lang="en-US" sz="2000" dirty="0">
                <a:solidFill>
                  <a:srgbClr val="800000"/>
                </a:solidFill>
              </a:rPr>
              <a:t>http://</a:t>
            </a:r>
            <a:r>
              <a:rPr lang="en-US" sz="2000" dirty="0" err="1">
                <a:solidFill>
                  <a:srgbClr val="800000"/>
                </a:solidFill>
              </a:rPr>
              <a:t>en.wikipedia.org/wiki/2004_Indian_Ocean_earthquake</a:t>
            </a:r>
            <a:endParaRPr lang="en-US" dirty="0"/>
          </a:p>
        </p:txBody>
      </p:sp>
      <p:sp>
        <p:nvSpPr>
          <p:cNvPr id="3" name="Content Placeholder 2"/>
          <p:cNvSpPr>
            <a:spLocks noGrp="1"/>
          </p:cNvSpPr>
          <p:nvPr>
            <p:ph sz="half" idx="1"/>
          </p:nvPr>
        </p:nvSpPr>
        <p:spPr/>
        <p:txBody>
          <a:bodyPr>
            <a:normAutofit/>
          </a:bodyPr>
          <a:lstStyle/>
          <a:p>
            <a:r>
              <a:rPr lang="en-US" sz="1400" dirty="0"/>
              <a:t>"The earliest, lower amplitude, signal is that of the </a:t>
            </a:r>
            <a:r>
              <a:rPr lang="en-US" sz="1400" dirty="0" err="1"/>
              <a:t>compressional</a:t>
            </a:r>
            <a:r>
              <a:rPr lang="en-US" sz="1400" dirty="0"/>
              <a:t> (</a:t>
            </a:r>
            <a:r>
              <a:rPr lang="en-US" sz="1400" dirty="0" err="1"/>
              <a:t>P</a:t>
            </a:r>
            <a:r>
              <a:rPr lang="en-US" sz="1400" dirty="0"/>
              <a:t>) wave, which takes about 22 minutes to reach the other side of the planet (the antipode; in this case near Ecuador). </a:t>
            </a:r>
          </a:p>
          <a:p>
            <a:r>
              <a:rPr lang="en-US" sz="1400" dirty="0"/>
              <a:t>The largest amplitude signals are seismic surface waves that reach the antipode after about 100 minutes. </a:t>
            </a:r>
          </a:p>
          <a:p>
            <a:r>
              <a:rPr lang="en-US" sz="1400" dirty="0"/>
              <a:t>The surface waves can be clearly seen to reinforce near the antipode (with the closest seismic stations in Ecuador), and to subsequently encircle the planet to return to the </a:t>
            </a:r>
            <a:r>
              <a:rPr lang="en-US" sz="1400" dirty="0" err="1"/>
              <a:t>epicentral</a:t>
            </a:r>
            <a:r>
              <a:rPr lang="en-US" sz="1400" dirty="0"/>
              <a:t> region after about 200 minutes.</a:t>
            </a:r>
          </a:p>
          <a:p>
            <a:r>
              <a:rPr lang="en-US" sz="1400" dirty="0"/>
              <a:t> A major aftershock (magnitude 7.1) can be seen at the closest stations starting just after the 200 minute mark. This aftershock would be considered a major earthquake under ordinary circumstances, but is dwarfed by the </a:t>
            </a:r>
            <a:r>
              <a:rPr lang="en-US" sz="1400" dirty="0" err="1"/>
              <a:t>mainshock</a:t>
            </a:r>
            <a:r>
              <a:rPr lang="en-US" sz="1400" dirty="0"/>
              <a:t>."</a:t>
            </a:r>
          </a:p>
          <a:p>
            <a:endParaRPr lang="en-US" sz="1400" dirty="0"/>
          </a:p>
        </p:txBody>
      </p:sp>
      <p:pic>
        <p:nvPicPr>
          <p:cNvPr id="7" name="Content Placeholder 6" descr="490px-Sumatra_waveform_large.jpg"/>
          <p:cNvPicPr>
            <a:picLocks noGrp="1" noChangeAspect="1"/>
          </p:cNvPicPr>
          <p:nvPr>
            <p:ph sz="half" idx="2"/>
          </p:nvPr>
        </p:nvPicPr>
        <p:blipFill>
          <a:blip r:embed="rId2"/>
          <a:srcRect l="-4541" r="-4541"/>
          <a:stretch>
            <a:fillRect/>
          </a:stretch>
        </p:blipFill>
        <p:spPr/>
      </p:pic>
    </p:spTree>
    <p:extLst>
      <p:ext uri="{BB962C8B-B14F-4D97-AF65-F5344CB8AC3E}">
        <p14:creationId xmlns:p14="http://schemas.microsoft.com/office/powerpoint/2010/main" val="205170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Energy Release</a:t>
            </a:r>
            <a:br>
              <a:rPr lang="en-US" dirty="0"/>
            </a:br>
            <a:r>
              <a:rPr lang="en-US" sz="2000" dirty="0">
                <a:solidFill>
                  <a:srgbClr val="800000"/>
                </a:solidFill>
              </a:rPr>
              <a:t>http://</a:t>
            </a:r>
            <a:r>
              <a:rPr lang="en-US" sz="2000" dirty="0" err="1">
                <a:solidFill>
                  <a:srgbClr val="800000"/>
                </a:solidFill>
              </a:rPr>
              <a:t>en.wikipedia.org/wiki/1960_Valdivia_earthquake</a:t>
            </a:r>
            <a:endParaRPr lang="en-US" sz="2000" dirty="0">
              <a:solidFill>
                <a:srgbClr val="800000"/>
              </a:solidFill>
            </a:endParaRPr>
          </a:p>
        </p:txBody>
      </p:sp>
      <p:sp>
        <p:nvSpPr>
          <p:cNvPr id="3" name="Content Placeholder 2"/>
          <p:cNvSpPr>
            <a:spLocks noGrp="1"/>
          </p:cNvSpPr>
          <p:nvPr>
            <p:ph sz="half" idx="1"/>
          </p:nvPr>
        </p:nvSpPr>
        <p:spPr/>
        <p:txBody>
          <a:bodyPr/>
          <a:lstStyle/>
          <a:p>
            <a:r>
              <a:rPr lang="en-US" dirty="0"/>
              <a:t>Energy release (seismic moment) since 1906 - 2005</a:t>
            </a:r>
          </a:p>
          <a:p>
            <a:r>
              <a:rPr lang="en-US" dirty="0"/>
              <a:t>Almost 25% is due to 1960 Chile event</a:t>
            </a:r>
          </a:p>
          <a:p>
            <a:r>
              <a:rPr lang="en-US" dirty="0"/>
              <a:t>About 15% from 1964 Alaska event</a:t>
            </a:r>
          </a:p>
          <a:p>
            <a:r>
              <a:rPr lang="en-US" dirty="0"/>
              <a:t>San Francisco barely shows up</a:t>
            </a:r>
          </a:p>
        </p:txBody>
      </p:sp>
      <p:pic>
        <p:nvPicPr>
          <p:cNvPr id="5" name="Content Placeholder 4" descr="Graph_of_largest_earthquakes_1906-2005.png"/>
          <p:cNvPicPr>
            <a:picLocks noGrp="1" noChangeAspect="1"/>
          </p:cNvPicPr>
          <p:nvPr>
            <p:ph sz="half" idx="2"/>
          </p:nvPr>
        </p:nvPicPr>
        <p:blipFill>
          <a:blip r:embed="rId2"/>
          <a:srcRect t="-24151" b="-24151"/>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6086" y="274638"/>
            <a:ext cx="4416703" cy="1143000"/>
          </a:xfrm>
        </p:spPr>
        <p:txBody>
          <a:bodyPr>
            <a:normAutofit fontScale="90000"/>
          </a:bodyPr>
          <a:lstStyle/>
          <a:p>
            <a:r>
              <a:rPr lang="en-US" dirty="0"/>
              <a:t>Chile 1960  M9.5</a:t>
            </a:r>
            <a:br>
              <a:rPr lang="en-US" dirty="0"/>
            </a:br>
            <a:r>
              <a:rPr lang="en-US" sz="2000" dirty="0">
                <a:solidFill>
                  <a:srgbClr val="800000"/>
                </a:solidFill>
              </a:rPr>
              <a:t>http://</a:t>
            </a:r>
            <a:r>
              <a:rPr lang="en-US" sz="2000" dirty="0" err="1">
                <a:solidFill>
                  <a:srgbClr val="800000"/>
                </a:solidFill>
              </a:rPr>
              <a:t>en.wikipedia.org/wiki/1960_Valdivia_earthquake</a:t>
            </a:r>
            <a:endParaRPr lang="en-US" sz="2000" dirty="0">
              <a:solidFill>
                <a:srgbClr val="800000"/>
              </a:solidFill>
            </a:endParaRPr>
          </a:p>
        </p:txBody>
      </p:sp>
      <p:sp>
        <p:nvSpPr>
          <p:cNvPr id="5" name="Content Placeholder 4"/>
          <p:cNvSpPr>
            <a:spLocks noGrp="1"/>
          </p:cNvSpPr>
          <p:nvPr>
            <p:ph sz="half" idx="1"/>
          </p:nvPr>
        </p:nvSpPr>
        <p:spPr/>
        <p:txBody>
          <a:bodyPr>
            <a:noAutofit/>
          </a:bodyPr>
          <a:lstStyle/>
          <a:p>
            <a:r>
              <a:rPr lang="en-US" sz="1800" dirty="0"/>
              <a:t>"The 1960 Valdivia earthquake or Great Chilean Earthquake of Sunday, 22 May 1960 was the most powerful earthquake ever recorded via instruments</a:t>
            </a:r>
          </a:p>
          <a:p>
            <a:r>
              <a:rPr lang="en-US" sz="1800" dirty="0"/>
              <a:t>Magnitude was 9.5 on the moment magnitude scale. </a:t>
            </a:r>
          </a:p>
          <a:p>
            <a:r>
              <a:rPr lang="en-US" sz="1800" dirty="0"/>
              <a:t>It occurred in the afternoon (19:11 GMT, 15:11 local time) </a:t>
            </a:r>
          </a:p>
          <a:p>
            <a:r>
              <a:rPr lang="en-US" sz="1800" dirty="0"/>
              <a:t>Resulting tsunami affected southern Chile, Hawaii, Japan, the Philippines, eastern New Zealand, southeast Australia, and the Aleutian Islands in Alaska."</a:t>
            </a:r>
          </a:p>
          <a:p>
            <a:endParaRPr lang="en-US" sz="1800" dirty="0"/>
          </a:p>
        </p:txBody>
      </p:sp>
      <p:pic>
        <p:nvPicPr>
          <p:cNvPr id="9" name="Content Placeholder 8" descr="Screen Shot 2013-10-02 at 4.04.21 PM.png"/>
          <p:cNvPicPr>
            <a:picLocks noGrp="1" noChangeAspect="1"/>
          </p:cNvPicPr>
          <p:nvPr>
            <p:ph sz="half" idx="2"/>
          </p:nvPr>
        </p:nvPicPr>
        <p:blipFill>
          <a:blip r:embed="rId2"/>
          <a:srcRect l="-9306" r="-6979"/>
          <a:stretch>
            <a:fillRect/>
          </a:stretch>
        </p:blipFill>
        <p:spPr>
          <a:xfrm>
            <a:off x="4873904" y="362354"/>
            <a:ext cx="3972938" cy="606777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Tsunami Traveled Across the Pacific</a:t>
            </a:r>
            <a:br>
              <a:rPr lang="en-US" dirty="0"/>
            </a:br>
            <a:r>
              <a:rPr lang="en-US" sz="2000" dirty="0">
                <a:solidFill>
                  <a:srgbClr val="800000"/>
                </a:solidFill>
              </a:rPr>
              <a:t>http://</a:t>
            </a:r>
            <a:r>
              <a:rPr lang="en-US" sz="2000" dirty="0" err="1">
                <a:solidFill>
                  <a:srgbClr val="800000"/>
                </a:solidFill>
              </a:rPr>
              <a:t>en.wikipedia.org/wiki/1960_Valdivia_earthquake</a:t>
            </a:r>
            <a:endParaRPr lang="en-US" sz="2000" dirty="0">
              <a:solidFill>
                <a:srgbClr val="800000"/>
              </a:solidFill>
            </a:endParaRPr>
          </a:p>
        </p:txBody>
      </p:sp>
      <p:sp>
        <p:nvSpPr>
          <p:cNvPr id="6" name="Content Placeholder 5"/>
          <p:cNvSpPr>
            <a:spLocks noGrp="1"/>
          </p:cNvSpPr>
          <p:nvPr>
            <p:ph sz="half" idx="1"/>
          </p:nvPr>
        </p:nvSpPr>
        <p:spPr/>
        <p:txBody>
          <a:bodyPr>
            <a:noAutofit/>
          </a:bodyPr>
          <a:lstStyle/>
          <a:p>
            <a:r>
              <a:rPr lang="en-US" sz="1800" dirty="0"/>
              <a:t>"Earthquake-induced tsunamis affected southern Chile, Hawaii, Japan, the Philippines, eastern New Zealand, southeast Australia and the Aleutian Islands.</a:t>
            </a:r>
          </a:p>
          <a:p>
            <a:r>
              <a:rPr lang="en-US" sz="1800" dirty="0"/>
              <a:t>Some </a:t>
            </a:r>
            <a:r>
              <a:rPr lang="en-US" sz="1800" dirty="0" err="1"/>
              <a:t>localised</a:t>
            </a:r>
            <a:r>
              <a:rPr lang="en-US" sz="1800" dirty="0"/>
              <a:t> tsunamis severely battered the Chilean coast, with waves up to 25 </a:t>
            </a:r>
            <a:r>
              <a:rPr lang="en-US" sz="1800" dirty="0" err="1"/>
              <a:t>m</a:t>
            </a:r>
            <a:r>
              <a:rPr lang="en-US" sz="1800" dirty="0"/>
              <a:t> (82 ft).</a:t>
            </a:r>
          </a:p>
          <a:p>
            <a:r>
              <a:rPr lang="en-US" sz="1800" dirty="0"/>
              <a:t>Volcanic eruptions also occurred"</a:t>
            </a:r>
          </a:p>
        </p:txBody>
      </p:sp>
      <p:pic>
        <p:nvPicPr>
          <p:cNvPr id="8" name="Content Placeholder 7" descr="644px-Tsunami_travel_time_Valdivia_1960.jpg"/>
          <p:cNvPicPr>
            <a:picLocks noGrp="1" noChangeAspect="1"/>
          </p:cNvPicPr>
          <p:nvPr>
            <p:ph sz="half" idx="2"/>
          </p:nvPr>
        </p:nvPicPr>
        <p:blipFill>
          <a:blip r:embed="rId2"/>
          <a:srcRect t="-10143" b="-10143"/>
          <a:stretch>
            <a:fillRect/>
          </a:stretch>
        </p:blipFill>
        <p:spPr/>
      </p:pic>
      <p:pic>
        <p:nvPicPr>
          <p:cNvPr id="10" name="Picture 9" descr="800px-Cordon_Caulle_eruption_1960.jpg"/>
          <p:cNvPicPr>
            <a:picLocks noChangeAspect="1"/>
          </p:cNvPicPr>
          <p:nvPr/>
        </p:nvPicPr>
        <p:blipFill>
          <a:blip r:embed="rId3"/>
          <a:stretch>
            <a:fillRect/>
          </a:stretch>
        </p:blipFill>
        <p:spPr>
          <a:xfrm>
            <a:off x="533185" y="4472484"/>
            <a:ext cx="3765404" cy="1576763"/>
          </a:xfrm>
          <a:prstGeom prst="rect">
            <a:avLst/>
          </a:prstGeom>
        </p:spPr>
      </p:pic>
      <p:sp>
        <p:nvSpPr>
          <p:cNvPr id="11" name="TextBox 10"/>
          <p:cNvSpPr txBox="1"/>
          <p:nvPr/>
        </p:nvSpPr>
        <p:spPr>
          <a:xfrm>
            <a:off x="533185" y="6209374"/>
            <a:ext cx="3765404" cy="369332"/>
          </a:xfrm>
          <a:prstGeom prst="rect">
            <a:avLst/>
          </a:prstGeom>
          <a:noFill/>
        </p:spPr>
        <p:txBody>
          <a:bodyPr wrap="square" rtlCol="0">
            <a:spAutoFit/>
          </a:bodyPr>
          <a:lstStyle/>
          <a:p>
            <a:pPr algn="ctr"/>
            <a:r>
              <a:rPr lang="en-US" b="1" dirty="0">
                <a:latin typeface="Helvetica Neue Light"/>
                <a:cs typeface="Helvetica Neue Light"/>
              </a:rPr>
              <a:t>Eruption of Cordon </a:t>
            </a:r>
            <a:r>
              <a:rPr lang="en-US" b="1" dirty="0" err="1">
                <a:latin typeface="Helvetica Neue Light"/>
                <a:cs typeface="Helvetica Neue Light"/>
              </a:rPr>
              <a:t>Caulle</a:t>
            </a:r>
            <a:endParaRPr lang="en-US" b="1" dirty="0">
              <a:latin typeface="Helvetica Neue Light"/>
              <a:cs typeface="Helvetica Neue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Damage at Hilo, HI</a:t>
            </a:r>
            <a:br>
              <a:rPr lang="en-US" dirty="0"/>
            </a:br>
            <a:r>
              <a:rPr lang="en-US" sz="2000" dirty="0">
                <a:solidFill>
                  <a:srgbClr val="800000"/>
                </a:solidFill>
              </a:rPr>
              <a:t>http://</a:t>
            </a:r>
            <a:r>
              <a:rPr lang="en-US" sz="2000" dirty="0" err="1">
                <a:solidFill>
                  <a:srgbClr val="800000"/>
                </a:solidFill>
              </a:rPr>
              <a:t>en.wikipedia.org/wiki/1960_Valdivia_earthquake</a:t>
            </a:r>
            <a:endParaRPr lang="en-US" dirty="0"/>
          </a:p>
        </p:txBody>
      </p:sp>
      <p:sp>
        <p:nvSpPr>
          <p:cNvPr id="3" name="Content Placeholder 2"/>
          <p:cNvSpPr>
            <a:spLocks noGrp="1"/>
          </p:cNvSpPr>
          <p:nvPr>
            <p:ph sz="half" idx="1"/>
          </p:nvPr>
        </p:nvSpPr>
        <p:spPr/>
        <p:txBody>
          <a:bodyPr>
            <a:noAutofit/>
          </a:bodyPr>
          <a:lstStyle/>
          <a:p>
            <a:pPr>
              <a:spcBef>
                <a:spcPts val="0"/>
              </a:spcBef>
              <a:spcAft>
                <a:spcPts val="1200"/>
              </a:spcAft>
            </a:pPr>
            <a:r>
              <a:rPr lang="en-US" sz="2000" dirty="0"/>
              <a:t>"The main tsunami crossed the Pacific Ocean at a speed of several hundred km/h and devastated Hilo, Hawaii, killing 61 people."</a:t>
            </a:r>
          </a:p>
          <a:p>
            <a:pPr>
              <a:spcBef>
                <a:spcPts val="0"/>
              </a:spcBef>
              <a:spcAft>
                <a:spcPts val="1200"/>
              </a:spcAft>
            </a:pPr>
            <a:r>
              <a:rPr lang="en-US" sz="2000" dirty="0"/>
              <a:t>Hilo's position in the bay caused a cumulative bounce of tsunami waves far more destructive to Hilo than to other more exposed areas of Hawaii."</a:t>
            </a:r>
          </a:p>
          <a:p>
            <a:pPr>
              <a:spcBef>
                <a:spcPts val="0"/>
              </a:spcBef>
              <a:spcAft>
                <a:spcPts val="1200"/>
              </a:spcAft>
            </a:pPr>
            <a:endParaRPr lang="en-US" sz="2000" dirty="0"/>
          </a:p>
        </p:txBody>
      </p:sp>
      <p:pic>
        <p:nvPicPr>
          <p:cNvPr id="5" name="Content Placeholder 4" descr="756px-Hilo_after_Tsunami_1960.jpg"/>
          <p:cNvPicPr>
            <a:picLocks noGrp="1" noChangeAspect="1"/>
          </p:cNvPicPr>
          <p:nvPr>
            <p:ph sz="half" idx="2"/>
          </p:nvPr>
        </p:nvPicPr>
        <p:blipFill>
          <a:blip r:embed="rId2"/>
          <a:srcRect t="-20603" b="-20603"/>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Damage in Japan</a:t>
            </a:r>
            <a:br>
              <a:rPr lang="en-US" dirty="0"/>
            </a:br>
            <a:r>
              <a:rPr lang="en-US" sz="2000" dirty="0">
                <a:solidFill>
                  <a:srgbClr val="800000"/>
                </a:solidFill>
              </a:rPr>
              <a:t>http://</a:t>
            </a:r>
            <a:r>
              <a:rPr lang="en-US" sz="2000" dirty="0" err="1">
                <a:solidFill>
                  <a:srgbClr val="800000"/>
                </a:solidFill>
              </a:rPr>
              <a:t>en.wikipedia.org/wiki/1960_Valdivia_earthquake</a:t>
            </a:r>
            <a:endParaRPr lang="en-US" dirty="0"/>
          </a:p>
        </p:txBody>
      </p:sp>
      <p:sp>
        <p:nvSpPr>
          <p:cNvPr id="3" name="Content Placeholder 2"/>
          <p:cNvSpPr>
            <a:spLocks noGrp="1"/>
          </p:cNvSpPr>
          <p:nvPr>
            <p:ph sz="half" idx="1"/>
          </p:nvPr>
        </p:nvSpPr>
        <p:spPr/>
        <p:txBody>
          <a:bodyPr>
            <a:normAutofit/>
          </a:bodyPr>
          <a:lstStyle/>
          <a:p>
            <a:pPr>
              <a:spcBef>
                <a:spcPts val="0"/>
              </a:spcBef>
              <a:spcAft>
                <a:spcPts val="1200"/>
              </a:spcAft>
            </a:pPr>
            <a:r>
              <a:rPr lang="en-US" sz="2000" dirty="0"/>
              <a:t>"In Japan, the tsunami arrived about 22 hours after the earthquake and 142 people were killed. </a:t>
            </a:r>
          </a:p>
          <a:p>
            <a:pPr>
              <a:spcBef>
                <a:spcPts val="0"/>
              </a:spcBef>
              <a:spcAft>
                <a:spcPts val="1200"/>
              </a:spcAft>
            </a:pPr>
            <a:r>
              <a:rPr lang="en-US" sz="2000" dirty="0"/>
              <a:t>Tsunami waves as high as 10.7 </a:t>
            </a:r>
            <a:r>
              <a:rPr lang="en-US" sz="2000" dirty="0" err="1"/>
              <a:t>m</a:t>
            </a:r>
            <a:r>
              <a:rPr lang="en-US" sz="2000" dirty="0"/>
              <a:t> (35 ft) were recorded 10,000 km (6,200 mi) from the epicenter, several as far away as Japan and the Philippines."</a:t>
            </a:r>
          </a:p>
          <a:p>
            <a:pPr>
              <a:spcBef>
                <a:spcPts val="0"/>
              </a:spcBef>
              <a:spcAft>
                <a:spcPts val="1200"/>
              </a:spcAft>
            </a:pPr>
            <a:r>
              <a:rPr lang="en-US" sz="2000" dirty="0"/>
              <a:t>In planning for following tsunamis in Japan, this event was used as the model for the worst case scenario</a:t>
            </a:r>
          </a:p>
        </p:txBody>
      </p:sp>
      <p:pic>
        <p:nvPicPr>
          <p:cNvPr id="5" name="Content Placeholder 4" descr="Great_Chilean_Earthquake_damage_at_Kamaishi.jpg"/>
          <p:cNvPicPr>
            <a:picLocks noGrp="1" noChangeAspect="1"/>
          </p:cNvPicPr>
          <p:nvPr>
            <p:ph sz="half" idx="2"/>
          </p:nvPr>
        </p:nvPicPr>
        <p:blipFill>
          <a:blip r:embed="rId2"/>
          <a:srcRect t="-8482" b="-8954"/>
          <a:stretch>
            <a:fillRect/>
          </a:stretch>
        </p:blipFill>
        <p:spPr>
          <a:xfrm>
            <a:off x="4648200" y="1769440"/>
            <a:ext cx="4038600" cy="3397790"/>
          </a:xfrm>
        </p:spPr>
      </p:pic>
      <p:sp>
        <p:nvSpPr>
          <p:cNvPr id="6" name="TextBox 5"/>
          <p:cNvSpPr txBox="1"/>
          <p:nvPr/>
        </p:nvSpPr>
        <p:spPr>
          <a:xfrm>
            <a:off x="4648200" y="5275791"/>
            <a:ext cx="4038600" cy="369332"/>
          </a:xfrm>
          <a:prstGeom prst="rect">
            <a:avLst/>
          </a:prstGeom>
          <a:noFill/>
        </p:spPr>
        <p:txBody>
          <a:bodyPr wrap="square" rtlCol="0">
            <a:spAutoFit/>
          </a:bodyPr>
          <a:lstStyle/>
          <a:p>
            <a:pPr algn="ctr"/>
            <a:r>
              <a:rPr lang="en-US" b="1" dirty="0">
                <a:latin typeface="Helvetica Neue Light"/>
                <a:cs typeface="Helvetica Neue Light"/>
              </a:rPr>
              <a:t>Damage at </a:t>
            </a:r>
            <a:r>
              <a:rPr lang="en-US" b="1" dirty="0" err="1">
                <a:latin typeface="Helvetica Neue Light"/>
                <a:cs typeface="Helvetica Neue Light"/>
              </a:rPr>
              <a:t>Kamaishi</a:t>
            </a:r>
            <a:r>
              <a:rPr lang="en-US" b="1" dirty="0">
                <a:latin typeface="Helvetica Neue Light"/>
                <a:cs typeface="Helvetica Neue Light"/>
              </a:rPr>
              <a:t>, Japan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5195</TotalTime>
  <Words>2369</Words>
  <Application>Microsoft Macintosh PowerPoint</Application>
  <PresentationFormat>On-screen Show (4:3)</PresentationFormat>
  <Paragraphs>152</Paragraphs>
  <Slides>41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Helvetica Neue Light</vt:lpstr>
      <vt:lpstr>Office Theme</vt:lpstr>
      <vt:lpstr>Lecture 9</vt:lpstr>
      <vt:lpstr>Topics</vt:lpstr>
      <vt:lpstr>Modern Great Earthquakes http://earthquake.usgs.gov/earthquakes/world/10_largest_world.php</vt:lpstr>
      <vt:lpstr>Great Earthquakes vs. Time Since 1900 http://www.groundtruthtrekking.org/Graphics/Largest-earthquakes.html</vt:lpstr>
      <vt:lpstr>Global Energy Release http://en.wikipedia.org/wiki/1960_Valdivia_earthquake</vt:lpstr>
      <vt:lpstr>Chile 1960  M9.5 http://en.wikipedia.org/wiki/1960_Valdivia_earthquake</vt:lpstr>
      <vt:lpstr>A Tsunami Traveled Across the Pacific http://en.wikipedia.org/wiki/1960_Valdivia_earthquake</vt:lpstr>
      <vt:lpstr>Major Damage at Hilo, HI http://en.wikipedia.org/wiki/1960_Valdivia_earthquake</vt:lpstr>
      <vt:lpstr>Major Damage in Japan http://en.wikipedia.org/wiki/1960_Valdivia_earthquake</vt:lpstr>
      <vt:lpstr>Prince William Sound, Alaska, 1964 http://en.wikipedia.org/wiki/1964_Alaska_earthquake</vt:lpstr>
      <vt:lpstr>Alaska 1964 M9.2 http://en.wikipedia.org/wiki/1964_Alaska_earthquake</vt:lpstr>
      <vt:lpstr>PowerPoint Presentation</vt:lpstr>
      <vt:lpstr>Anchorage http://en.wikipedia.org/wiki/1964_Alaska_earthquake</vt:lpstr>
      <vt:lpstr>Ruin of Portage http://en.wikipedia.org/wiki/1964_Alaska_earthquake</vt:lpstr>
      <vt:lpstr>January 23, 2018 Gulf of Alaska M7.9 https://www.usgs.gov/news/january-23-2018-m79-gulf-alaska-earthquake-and-tsunami</vt:lpstr>
      <vt:lpstr>January 23, 2018 Gulf of Alaska M7.9 https://www.usgs.gov/news/january-23-2018-m79-gulf-alaska-earthquake-and-tsunami</vt:lpstr>
      <vt:lpstr>Anchorage Earthquake M7.0 November 30, 2018 https://earthquake.usgs.gov/earthquakes/eventpage/us1000hyfh/executive</vt:lpstr>
      <vt:lpstr>Anchorage Earthquake M7.0 November 30, 2018 https://earthquake.usgs.gov/earthquakes/eventpage/us1000hyfh/executive</vt:lpstr>
      <vt:lpstr>Great Sumatra-Andaman Earthquake http://en.wikipedia.org/wiki/2004_Indian_Ocean_earthquake</vt:lpstr>
      <vt:lpstr>Basic Facts http://en.wikipedia.org/wiki/2004_Indian_Ocean_earthquake</vt:lpstr>
      <vt:lpstr>Triggering? http://en.wikipedia.org/wiki/2004_Indian_Ocean_earthquake</vt:lpstr>
      <vt:lpstr>Tsunami http://en.wikipedia.org/wiki/2004_Indian_Ocean_earthquake</vt:lpstr>
      <vt:lpstr>2004 Earthquake and Tsunami</vt:lpstr>
      <vt:lpstr>Tsunami Height http://en.wikipedia.org/wiki/2004_Indian_Ocean_earthquake</vt:lpstr>
      <vt:lpstr>Great Sumatra-Andaman Earthquake http://neic.usgs.gov/neis/eq_depot/2004/eq_041226/neic_slav_m.html</vt:lpstr>
      <vt:lpstr>Northern Sumatra, M8.6, 3/28/2005 http://en.wikipedia.org/wiki/2004_Indian_Ocean_earthquake#Aftershocks_and_other_earthquakes</vt:lpstr>
      <vt:lpstr>Northern Sumatra http://earthquake.usgs.gov/earthquakes/shakemap/global/shake/weax/</vt:lpstr>
      <vt:lpstr>Northern Sumatra http://en.wikipedia.org/wiki/2004_Indian_Ocean_earthquake#Aftershocks_and_other_earthquakes http://earthquake.usgs.gov/earthquakes/shakemap/global/shake/weax/</vt:lpstr>
      <vt:lpstr> Southern Sumatra M8.5 9/12/2007 http://earthquake.usgs.gov/earthquakes/eqinthenews/2007/us2007hear/</vt:lpstr>
      <vt:lpstr>Southern Sumatra M8.5 9/12/2007 http://earthquake.usgs.gov/earthquakes/eqinthenews/2007/us2007hear/</vt:lpstr>
      <vt:lpstr> Southern Sumatra M8.5 9/12/2007 http://earthquake.usgs.gov/earthquakes/eqinthenews/2007/us2007hear</vt:lpstr>
      <vt:lpstr>N. Sumatra-West M8.6, 8.2 4/11/2012 http://earthquake.usgs.gov/earthquakes/eqinthenews/2012/usc000905e/</vt:lpstr>
      <vt:lpstr>N. Sumatra-West M8.6, 8.2 4/11/2012 http://earthquake.usgs.gov/earthquakes/eqinthenews/2012/usc000905e/</vt:lpstr>
      <vt:lpstr>N. Sumatra-West M8.6, 8.2 4/11/2012 http://earthquake.usgs.gov/earthquakes/eqinthenews/2012/usc000905e/</vt:lpstr>
      <vt:lpstr>N. Sumatra-West M8.6, 8.2 4/11/2012 http://earthquake.usgs.gov/earthquakes/eqinthenews/2012/usc000905e/</vt:lpstr>
      <vt:lpstr>July 4,5 2019 Ridgecrest, CA Earthquakes https://en.wikipedia.org/wiki/2019_Ridgecrest_earthquakes</vt:lpstr>
      <vt:lpstr>July 4,5, 2019 Ridgecrest CA Earthquakes https://en.wikipedia.org/wiki/2019_Ridgecrest_earthquakes</vt:lpstr>
      <vt:lpstr>July 4,5, 2019 Ridgecrest CA Earthquakes https://en.wikipedia.org/wiki/2019_Ridgecrest_earthquakes</vt:lpstr>
      <vt:lpstr>PowerPoint Presentation</vt:lpstr>
      <vt:lpstr>Seismic Waveforms-1 http://en.wikipedia.org/wiki/2004_Indian_Ocean_earthquake</vt:lpstr>
      <vt:lpstr>Seismic Waveforms-2 http://en.wikipedia.org/wiki/2004_Indian_Ocean_earthquake</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68</cp:revision>
  <dcterms:created xsi:type="dcterms:W3CDTF">2017-01-30T16:30:29Z</dcterms:created>
  <dcterms:modified xsi:type="dcterms:W3CDTF">2019-10-11T02:03:59Z</dcterms:modified>
</cp:coreProperties>
</file>