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0" r:id="rId3"/>
    <p:sldId id="285" r:id="rId4"/>
    <p:sldId id="286" r:id="rId5"/>
    <p:sldId id="258" r:id="rId6"/>
    <p:sldId id="259" r:id="rId7"/>
    <p:sldId id="260" r:id="rId8"/>
    <p:sldId id="261" r:id="rId9"/>
    <p:sldId id="266" r:id="rId10"/>
    <p:sldId id="262" r:id="rId11"/>
    <p:sldId id="282" r:id="rId12"/>
    <p:sldId id="263" r:id="rId13"/>
    <p:sldId id="284" r:id="rId14"/>
    <p:sldId id="264" r:id="rId15"/>
    <p:sldId id="270" r:id="rId16"/>
    <p:sldId id="265" r:id="rId17"/>
    <p:sldId id="291" r:id="rId18"/>
    <p:sldId id="310" r:id="rId19"/>
    <p:sldId id="299" r:id="rId20"/>
    <p:sldId id="302" r:id="rId21"/>
    <p:sldId id="267" r:id="rId22"/>
    <p:sldId id="268" r:id="rId23"/>
    <p:sldId id="269" r:id="rId24"/>
    <p:sldId id="309" r:id="rId25"/>
    <p:sldId id="312" r:id="rId26"/>
    <p:sldId id="311" r:id="rId27"/>
    <p:sldId id="271" r:id="rId28"/>
    <p:sldId id="276" r:id="rId29"/>
    <p:sldId id="277" r:id="rId30"/>
    <p:sldId id="272" r:id="rId31"/>
    <p:sldId id="273" r:id="rId32"/>
    <p:sldId id="280" r:id="rId33"/>
    <p:sldId id="278" r:id="rId34"/>
    <p:sldId id="279" r:id="rId35"/>
    <p:sldId id="287" r:id="rId36"/>
    <p:sldId id="288" r:id="rId37"/>
    <p:sldId id="28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4"/>
    <p:restoredTop sz="91447"/>
  </p:normalViewPr>
  <p:slideViewPr>
    <p:cSldViewPr snapToGrid="0" snapToObjects="1" showGuides="1">
      <p:cViewPr varScale="1">
        <p:scale>
          <a:sx n="91" d="100"/>
          <a:sy n="91" d="100"/>
        </p:scale>
        <p:origin x="1128" y="176"/>
      </p:cViewPr>
      <p:guideLst>
        <p:guide orient="horz" pos="214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pPr/>
              <a:t>12/30/20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12/30/20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pPr/>
              <a:t>12/30/20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pPr/>
              <a:t>12/30/20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pPr/>
              <a:t>12/30/20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12/30/20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12/30/20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hyperlink" Target="https://www.youtube.com/watch?v=JJAMAcf_BEc"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2.bin"/><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Richter_magnitude_scale"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en.wikipedia.org/wiki/Moment_magnitude_sca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7</a:t>
            </a:r>
          </a:p>
        </p:txBody>
      </p:sp>
      <p:sp>
        <p:nvSpPr>
          <p:cNvPr id="3" name="Subtitle 2"/>
          <p:cNvSpPr>
            <a:spLocks noGrp="1"/>
          </p:cNvSpPr>
          <p:nvPr>
            <p:ph type="subTitle" idx="1"/>
          </p:nvPr>
        </p:nvSpPr>
        <p:spPr/>
        <p:txBody>
          <a:bodyPr/>
          <a:lstStyle/>
          <a:p>
            <a:r>
              <a:rPr lang="en-US" dirty="0">
                <a:solidFill>
                  <a:srgbClr val="0000FF"/>
                </a:solidFill>
              </a:rPr>
              <a:t>Earthquake Statistics</a:t>
            </a:r>
          </a:p>
          <a:p>
            <a:r>
              <a:rPr lang="en-US" dirty="0">
                <a:solidFill>
                  <a:srgbClr val="0000FF"/>
                </a:solidFill>
              </a:rPr>
              <a:t>John Rundle GEL/EPS 131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Seismic Moment</a:t>
            </a:r>
          </a:p>
        </p:txBody>
      </p:sp>
      <p:sp>
        <p:nvSpPr>
          <p:cNvPr id="3" name="Content Placeholder 2"/>
          <p:cNvSpPr>
            <a:spLocks noGrp="1"/>
          </p:cNvSpPr>
          <p:nvPr>
            <p:ph idx="1"/>
          </p:nvPr>
        </p:nvSpPr>
        <p:spPr/>
        <p:txBody>
          <a:bodyPr>
            <a:normAutofit lnSpcReduction="10000"/>
          </a:bodyPr>
          <a:lstStyle/>
          <a:p>
            <a:pPr>
              <a:spcBef>
                <a:spcPts val="0"/>
              </a:spcBef>
              <a:spcAft>
                <a:spcPts val="1200"/>
              </a:spcAft>
            </a:pPr>
            <a:r>
              <a:rPr lang="en-US" sz="2000" dirty="0"/>
              <a:t>In order to understand earthquake magnitude, we have to return to energy release</a:t>
            </a:r>
          </a:p>
          <a:p>
            <a:pPr>
              <a:spcBef>
                <a:spcPts val="0"/>
              </a:spcBef>
              <a:spcAft>
                <a:spcPts val="1200"/>
              </a:spcAft>
            </a:pPr>
            <a:r>
              <a:rPr lang="en-US" sz="2000" dirty="0"/>
              <a:t>We define a quantity called "seismic moment" </a:t>
            </a:r>
            <a:r>
              <a:rPr lang="en-US" sz="2000" dirty="0" err="1"/>
              <a:t>W</a:t>
            </a:r>
            <a:r>
              <a:rPr lang="en-US" sz="2000" dirty="0"/>
              <a:t>, which is related to the source parameters of the earthquake:</a:t>
            </a:r>
          </a:p>
          <a:p>
            <a:pPr>
              <a:spcBef>
                <a:spcPts val="0"/>
              </a:spcBef>
              <a:spcAft>
                <a:spcPts val="1200"/>
              </a:spcAft>
            </a:pPr>
            <a:endParaRPr lang="en-US" sz="2000" dirty="0"/>
          </a:p>
          <a:p>
            <a:pPr lvl="1">
              <a:spcBef>
                <a:spcPts val="0"/>
              </a:spcBef>
              <a:spcAft>
                <a:spcPts val="1200"/>
              </a:spcAft>
              <a:buNone/>
            </a:pPr>
            <a:r>
              <a:rPr lang="en-US" sz="2000" dirty="0">
                <a:solidFill>
                  <a:schemeClr val="tx1"/>
                </a:solidFill>
              </a:rPr>
              <a:t>								</a:t>
            </a:r>
            <a:r>
              <a:rPr lang="en-US" sz="2000" i="1" dirty="0">
                <a:solidFill>
                  <a:schemeClr val="tx1"/>
                </a:solidFill>
              </a:rPr>
              <a:t>W </a:t>
            </a:r>
            <a:r>
              <a:rPr lang="en-US" sz="2000" dirty="0">
                <a:solidFill>
                  <a:schemeClr val="tx1"/>
                </a:solidFill>
              </a:rPr>
              <a:t>= </a:t>
            </a:r>
            <a:r>
              <a:rPr lang="en-US" sz="2000" i="1" dirty="0" err="1">
                <a:solidFill>
                  <a:schemeClr val="tx1"/>
                </a:solidFill>
                <a:latin typeface="Lucida Grande"/>
                <a:ea typeface="Lucida Grande"/>
                <a:cs typeface="Lucida Grande"/>
              </a:rPr>
              <a:t>μ</a:t>
            </a:r>
            <a:r>
              <a:rPr lang="en-US" sz="2000" i="1" dirty="0">
                <a:solidFill>
                  <a:schemeClr val="tx1"/>
                </a:solidFill>
              </a:rPr>
              <a:t> S A</a:t>
            </a:r>
          </a:p>
          <a:p>
            <a:pPr>
              <a:spcBef>
                <a:spcPts val="0"/>
              </a:spcBef>
              <a:spcAft>
                <a:spcPts val="1200"/>
              </a:spcAft>
            </a:pPr>
            <a:endParaRPr lang="en-US" sz="2000" dirty="0"/>
          </a:p>
          <a:p>
            <a:pPr>
              <a:spcBef>
                <a:spcPts val="0"/>
              </a:spcBef>
              <a:spcAft>
                <a:spcPts val="1200"/>
              </a:spcAft>
            </a:pPr>
            <a:r>
              <a:rPr lang="en-US" sz="2000" dirty="0"/>
              <a:t>Here </a:t>
            </a:r>
            <a:r>
              <a:rPr lang="en-US" sz="2000" dirty="0" err="1">
                <a:solidFill>
                  <a:schemeClr val="tx1"/>
                </a:solidFill>
                <a:latin typeface="Lucida Grande"/>
                <a:ea typeface="Lucida Grande"/>
                <a:cs typeface="Lucida Grande"/>
              </a:rPr>
              <a:t>μ</a:t>
            </a:r>
            <a:r>
              <a:rPr lang="en-US" sz="2000" dirty="0"/>
              <a:t> is a (shear) modulus of elasticity, </a:t>
            </a:r>
            <a:r>
              <a:rPr lang="en-US" sz="2000" dirty="0" err="1">
                <a:solidFill>
                  <a:srgbClr val="000000"/>
                </a:solidFill>
              </a:rPr>
              <a:t>S</a:t>
            </a:r>
            <a:r>
              <a:rPr lang="en-US" sz="2000" dirty="0"/>
              <a:t>  is the slip in the earthquake, and </a:t>
            </a:r>
            <a:r>
              <a:rPr lang="en-US" sz="2000" dirty="0">
                <a:solidFill>
                  <a:srgbClr val="000000"/>
                </a:solidFill>
              </a:rPr>
              <a:t>A</a:t>
            </a:r>
            <a:r>
              <a:rPr lang="en-US" sz="2000" dirty="0"/>
              <a:t> is the slipped area of the fault</a:t>
            </a:r>
          </a:p>
          <a:p>
            <a:pPr>
              <a:spcBef>
                <a:spcPts val="0"/>
              </a:spcBef>
              <a:spcAft>
                <a:spcPts val="1200"/>
              </a:spcAft>
            </a:pPr>
            <a:r>
              <a:rPr lang="en-US" sz="2000" dirty="0"/>
              <a:t>It can be shown that </a:t>
            </a:r>
            <a:r>
              <a:rPr lang="en-US" sz="2000" dirty="0">
                <a:solidFill>
                  <a:schemeClr val="tx1"/>
                </a:solidFill>
              </a:rPr>
              <a:t>W</a:t>
            </a:r>
            <a:r>
              <a:rPr lang="en-US" sz="2000" dirty="0"/>
              <a:t> measures the change in stored elastic energy in the earthquake, plus any stored gravitational energy change</a:t>
            </a:r>
          </a:p>
          <a:p>
            <a:pPr>
              <a:spcBef>
                <a:spcPts val="0"/>
              </a:spcBef>
              <a:spcAft>
                <a:spcPts val="1200"/>
              </a:spcAft>
            </a:pPr>
            <a:r>
              <a:rPr lang="en-US" sz="2000" dirty="0"/>
              <a:t>Therefore </a:t>
            </a:r>
            <a:r>
              <a:rPr lang="en-US" sz="2000" dirty="0" err="1">
                <a:solidFill>
                  <a:schemeClr val="tx1"/>
                </a:solidFill>
              </a:rPr>
              <a:t>W</a:t>
            </a:r>
            <a:r>
              <a:rPr lang="en-US" sz="2000" dirty="0"/>
              <a:t> is a property of the earthquake source alone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Moment Magnitude Scale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Moment_magnitude_scale</a:t>
            </a:r>
            <a:endParaRPr lang="en-US" sz="1800" dirty="0">
              <a:solidFill>
                <a:srgbClr val="800000"/>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1800" dirty="0"/>
              <a:t>The moment magnitude scale (abbreviated as MMS; denoted as M</a:t>
            </a:r>
            <a:r>
              <a:rPr lang="en-US" sz="1800" baseline="-25000" dirty="0"/>
              <a:t>W</a:t>
            </a:r>
            <a:r>
              <a:rPr lang="en-US" sz="1800" dirty="0"/>
              <a:t> or M) is used by seismologists to measure the size of earthquakes in terms of the energy released.</a:t>
            </a:r>
          </a:p>
          <a:p>
            <a:pPr>
              <a:spcBef>
                <a:spcPts val="0"/>
              </a:spcBef>
              <a:spcAft>
                <a:spcPts val="1200"/>
              </a:spcAft>
            </a:pPr>
            <a:r>
              <a:rPr lang="en-US" sz="1800" dirty="0"/>
              <a:t>The magnitude is based on the seismic moment of the earthquake, which is equal to the rigidity of the Earth multiplied by the average amount of slip on the fault and the size of the area that slipped.</a:t>
            </a:r>
          </a:p>
          <a:p>
            <a:pPr>
              <a:spcBef>
                <a:spcPts val="0"/>
              </a:spcBef>
              <a:spcAft>
                <a:spcPts val="1200"/>
              </a:spcAft>
            </a:pPr>
            <a:r>
              <a:rPr lang="en-US" sz="1800" dirty="0"/>
              <a:t>The scale was developed in the 1977 by </a:t>
            </a:r>
            <a:r>
              <a:rPr lang="en-US" sz="1800" dirty="0" err="1"/>
              <a:t>Hiroo</a:t>
            </a:r>
            <a:r>
              <a:rPr lang="en-US" sz="1800" dirty="0"/>
              <a:t> Kanamori and others to succeed the 1930s-era Richter Local magnitude scale (M</a:t>
            </a:r>
            <a:r>
              <a:rPr lang="en-US" sz="1800" baseline="-25000" dirty="0"/>
              <a:t>L</a:t>
            </a:r>
            <a:r>
              <a:rPr lang="en-US" sz="1800" dirty="0"/>
              <a:t>). </a:t>
            </a:r>
          </a:p>
          <a:p>
            <a:pPr>
              <a:spcBef>
                <a:spcPts val="0"/>
              </a:spcBef>
              <a:spcAft>
                <a:spcPts val="1200"/>
              </a:spcAft>
            </a:pPr>
            <a:r>
              <a:rPr lang="en-US" sz="1800" dirty="0"/>
              <a:t>Even though the formulae are different, the new scale retains the familiar continuum of magnitude values defined by the older one. </a:t>
            </a:r>
          </a:p>
          <a:p>
            <a:pPr>
              <a:spcBef>
                <a:spcPts val="0"/>
              </a:spcBef>
              <a:spcAft>
                <a:spcPts val="1200"/>
              </a:spcAft>
            </a:pPr>
            <a:r>
              <a:rPr lang="en-US" sz="1800" dirty="0"/>
              <a:t>The MMS is now the scale used to estimate magnitudes for all modern large earthquakes by the United States Geological Survey.</a:t>
            </a:r>
          </a:p>
        </p:txBody>
      </p:sp>
    </p:spTree>
    <p:extLst>
      <p:ext uri="{BB962C8B-B14F-4D97-AF65-F5344CB8AC3E}">
        <p14:creationId xmlns:p14="http://schemas.microsoft.com/office/powerpoint/2010/main" val="390924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Magnitude</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Moment magnitude </a:t>
            </a:r>
            <a:r>
              <a:rPr lang="en-US" sz="2000" dirty="0">
                <a:solidFill>
                  <a:schemeClr val="tx1"/>
                </a:solidFill>
              </a:rPr>
              <a:t>M</a:t>
            </a:r>
            <a:r>
              <a:rPr lang="en-US" sz="2000" baseline="-25000" dirty="0">
                <a:solidFill>
                  <a:schemeClr val="tx1"/>
                </a:solidFill>
              </a:rPr>
              <a:t>w</a:t>
            </a:r>
            <a:r>
              <a:rPr lang="en-US" sz="2000" dirty="0"/>
              <a:t> is defined by:</a:t>
            </a:r>
          </a:p>
          <a:p>
            <a:pPr>
              <a:spcBef>
                <a:spcPts val="0"/>
              </a:spcBef>
              <a:spcAft>
                <a:spcPts val="1200"/>
              </a:spcAft>
            </a:pPr>
            <a:endParaRPr lang="en-US" sz="2000" dirty="0"/>
          </a:p>
          <a:p>
            <a:pPr>
              <a:spcBef>
                <a:spcPts val="0"/>
              </a:spcBef>
              <a:spcAft>
                <a:spcPts val="1200"/>
              </a:spcAft>
              <a:buNone/>
            </a:pPr>
            <a:r>
              <a:rPr lang="en-US" sz="2000" dirty="0"/>
              <a:t>			</a:t>
            </a:r>
            <a:r>
              <a:rPr lang="en-US" sz="2000" dirty="0">
                <a:solidFill>
                  <a:srgbClr val="000000"/>
                </a:solidFill>
              </a:rPr>
              <a:t>M</a:t>
            </a:r>
            <a:r>
              <a:rPr lang="en-US" sz="2000" baseline="-25000" dirty="0">
                <a:solidFill>
                  <a:srgbClr val="000000"/>
                </a:solidFill>
              </a:rPr>
              <a:t>w</a:t>
            </a:r>
            <a:r>
              <a:rPr lang="en-US" sz="2000" dirty="0">
                <a:solidFill>
                  <a:srgbClr val="000000"/>
                </a:solidFill>
              </a:rPr>
              <a:t>= (2/3) </a:t>
            </a:r>
            <a:r>
              <a:rPr lang="en-US" sz="2000" dirty="0" err="1">
                <a:solidFill>
                  <a:srgbClr val="000000"/>
                </a:solidFill>
              </a:rPr>
              <a:t>Log</a:t>
            </a:r>
            <a:r>
              <a:rPr lang="en-US" sz="2000" baseline="-25000" dirty="0" err="1">
                <a:solidFill>
                  <a:srgbClr val="000000"/>
                </a:solidFill>
              </a:rPr>
              <a:t>10</a:t>
            </a:r>
            <a:r>
              <a:rPr lang="en-US" sz="2000" dirty="0" err="1">
                <a:solidFill>
                  <a:srgbClr val="000000"/>
                </a:solidFill>
              </a:rPr>
              <a:t>W</a:t>
            </a:r>
            <a:r>
              <a:rPr lang="en-US" sz="2000" dirty="0">
                <a:solidFill>
                  <a:srgbClr val="000000"/>
                </a:solidFill>
              </a:rPr>
              <a:t> – 6.0</a:t>
            </a:r>
          </a:p>
          <a:p>
            <a:pPr>
              <a:spcBef>
                <a:spcPts val="0"/>
              </a:spcBef>
              <a:spcAft>
                <a:spcPts val="1200"/>
              </a:spcAft>
              <a:buNone/>
            </a:pPr>
            <a:endParaRPr lang="en-US" sz="2000" dirty="0"/>
          </a:p>
          <a:p>
            <a:pPr>
              <a:spcBef>
                <a:spcPts val="0"/>
              </a:spcBef>
              <a:spcAft>
                <a:spcPts val="1200"/>
              </a:spcAft>
            </a:pPr>
            <a:r>
              <a:rPr lang="en-US" sz="2000" dirty="0"/>
              <a:t>Here seismic moment </a:t>
            </a:r>
            <a:r>
              <a:rPr lang="en-US" sz="2000" dirty="0">
                <a:solidFill>
                  <a:schemeClr val="tx1"/>
                </a:solidFill>
              </a:rPr>
              <a:t>W</a:t>
            </a:r>
            <a:r>
              <a:rPr lang="en-US" sz="2000" dirty="0"/>
              <a:t> is defined in MKS (SI) units (meters-seconds-kg)</a:t>
            </a:r>
          </a:p>
          <a:p>
            <a:pPr>
              <a:spcBef>
                <a:spcPts val="0"/>
              </a:spcBef>
              <a:spcAft>
                <a:spcPts val="1200"/>
              </a:spcAft>
            </a:pPr>
            <a:r>
              <a:rPr lang="en-US" sz="2000" dirty="0"/>
              <a:t>By using moment magnitude, </a:t>
            </a:r>
            <a:r>
              <a:rPr lang="en-US" sz="2000" dirty="0" err="1"/>
              <a:t>Kanamori</a:t>
            </a:r>
            <a:r>
              <a:rPr lang="en-US" sz="2000" dirty="0"/>
              <a:t> was able to unify all measures of earthquake magnitude </a:t>
            </a:r>
          </a:p>
          <a:p>
            <a:pPr>
              <a:spcBef>
                <a:spcPts val="0"/>
              </a:spcBef>
              <a:spcAft>
                <a:spcPts val="1200"/>
              </a:spcAft>
            </a:pPr>
            <a:r>
              <a:rPr lang="en-US" sz="2000" dirty="0"/>
              <a:t>Both Richter magnitude and surface wave magnitude, determined using Press-Ewing seismometers, fit smoothly onto the same scale</a:t>
            </a:r>
          </a:p>
        </p:txBody>
      </p:sp>
      <p:sp>
        <p:nvSpPr>
          <p:cNvPr id="4" name="TextBox 3"/>
          <p:cNvSpPr txBox="1"/>
          <p:nvPr/>
        </p:nvSpPr>
        <p:spPr>
          <a:xfrm>
            <a:off x="4203510" y="5813946"/>
            <a:ext cx="2715905" cy="369332"/>
          </a:xfrm>
          <a:prstGeom prst="rect">
            <a:avLst/>
          </a:prstGeom>
          <a:noFill/>
        </p:spPr>
        <p:txBody>
          <a:bodyPr wrap="square" rtlCol="0">
            <a:spAutoFit/>
          </a:bodyPr>
          <a:lstStyle/>
          <a:p>
            <a:r>
              <a:rPr lang="en-US"/>
              <a:t>Start here 10/9/2019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Comparing Magnitude Calculations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Moment_magnitude_scale</a:t>
            </a:r>
            <a:endParaRPr lang="en-US" sz="1800" dirty="0">
              <a:solidFill>
                <a:srgbClr val="800000"/>
              </a:solidFill>
            </a:endParaRPr>
          </a:p>
        </p:txBody>
      </p:sp>
      <p:pic>
        <p:nvPicPr>
          <p:cNvPr id="4" name="Content Placeholder 3" descr="Screen Shot 2014-01-02 at 8.55.32 AM.png"/>
          <p:cNvPicPr>
            <a:picLocks noGrp="1" noChangeAspect="1"/>
          </p:cNvPicPr>
          <p:nvPr>
            <p:ph idx="1"/>
          </p:nvPr>
        </p:nvPicPr>
        <p:blipFill>
          <a:blip r:embed="rId2">
            <a:extLst>
              <a:ext uri="{28A0092B-C50C-407E-A947-70E740481C1C}">
                <a14:useLocalDpi xmlns:a14="http://schemas.microsoft.com/office/drawing/2010/main" val="0"/>
              </a:ext>
            </a:extLst>
          </a:blip>
          <a:srcRect t="-16915" b="-16915"/>
          <a:stretch>
            <a:fillRect/>
          </a:stretch>
        </p:blipFill>
        <p:spPr/>
      </p:pic>
    </p:spTree>
    <p:extLst>
      <p:ext uri="{BB962C8B-B14F-4D97-AF65-F5344CB8AC3E}">
        <p14:creationId xmlns:p14="http://schemas.microsoft.com/office/powerpoint/2010/main" val="164889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Question:</a:t>
            </a:r>
            <a:br>
              <a:rPr lang="en-US" dirty="0"/>
            </a:br>
            <a:r>
              <a:rPr lang="en-US" sz="2800" dirty="0"/>
              <a:t>How is seismic moment determined?</a:t>
            </a:r>
            <a:endParaRPr lang="en-US" dirty="0"/>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First, it is important to use a class of broad band, high-dynamic range seismometer to record the waves so that no distortions are produced</a:t>
            </a:r>
          </a:p>
          <a:p>
            <a:pPr>
              <a:spcBef>
                <a:spcPts val="0"/>
              </a:spcBef>
              <a:spcAft>
                <a:spcPts val="1200"/>
              </a:spcAft>
            </a:pPr>
            <a:r>
              <a:rPr lang="en-US" sz="2000" dirty="0"/>
              <a:t>Then we need at least a dozen or more seismometers, spread out over a variety of directions and distances to adequately sample the waves</a:t>
            </a:r>
          </a:p>
          <a:p>
            <a:pPr>
              <a:spcBef>
                <a:spcPts val="0"/>
              </a:spcBef>
              <a:spcAft>
                <a:spcPts val="1200"/>
              </a:spcAft>
            </a:pPr>
            <a:r>
              <a:rPr lang="en-US" sz="2000" dirty="0"/>
              <a:t>We then use computer programs to fit a </a:t>
            </a:r>
            <a:r>
              <a:rPr lang="en-US" sz="2000" dirty="0">
                <a:solidFill>
                  <a:schemeClr val="tx1"/>
                </a:solidFill>
              </a:rPr>
              <a:t>source model </a:t>
            </a:r>
            <a:r>
              <a:rPr lang="en-US" sz="2000" dirty="0"/>
              <a:t>to the actual waveforms</a:t>
            </a:r>
          </a:p>
          <a:p>
            <a:pPr>
              <a:spcBef>
                <a:spcPts val="0"/>
              </a:spcBef>
              <a:spcAft>
                <a:spcPts val="1200"/>
              </a:spcAft>
            </a:pPr>
            <a:r>
              <a:rPr lang="en-US" sz="2000" dirty="0"/>
              <a:t>The </a:t>
            </a:r>
            <a:r>
              <a:rPr lang="en-US" sz="2000" dirty="0">
                <a:solidFill>
                  <a:schemeClr val="tx1"/>
                </a:solidFill>
              </a:rPr>
              <a:t>source model </a:t>
            </a:r>
            <a:r>
              <a:rPr lang="en-US" sz="2000" dirty="0"/>
              <a:t>involves both the </a:t>
            </a:r>
            <a:r>
              <a:rPr lang="en-US" sz="2000" dirty="0">
                <a:solidFill>
                  <a:schemeClr val="tx1"/>
                </a:solidFill>
              </a:rPr>
              <a:t>type of fault</a:t>
            </a:r>
            <a:r>
              <a:rPr lang="en-US" sz="2000" dirty="0"/>
              <a:t>, as well as the </a:t>
            </a:r>
            <a:r>
              <a:rPr lang="en-US" sz="2000" dirty="0">
                <a:solidFill>
                  <a:schemeClr val="tx1"/>
                </a:solidFill>
              </a:rPr>
              <a:t>time-dependence of slip </a:t>
            </a:r>
            <a:r>
              <a:rPr lang="en-US" sz="2000" dirty="0"/>
              <a:t>on the fault</a:t>
            </a:r>
          </a:p>
          <a:p>
            <a:pPr>
              <a:spcBef>
                <a:spcPts val="0"/>
              </a:spcBef>
              <a:spcAft>
                <a:spcPts val="1200"/>
              </a:spcAft>
            </a:pPr>
            <a:r>
              <a:rPr lang="en-US" sz="2000" dirty="0"/>
              <a:t>We also need an </a:t>
            </a:r>
            <a:r>
              <a:rPr lang="en-US" sz="2000" dirty="0">
                <a:solidFill>
                  <a:schemeClr val="tx1"/>
                </a:solidFill>
              </a:rPr>
              <a:t>earth model </a:t>
            </a:r>
            <a:r>
              <a:rPr lang="en-US" sz="2000" dirty="0"/>
              <a:t>that represents how the seismic waves propagate through the earth</a:t>
            </a:r>
          </a:p>
          <a:p>
            <a:pPr>
              <a:spcBef>
                <a:spcPts val="0"/>
              </a:spcBef>
              <a:spcAft>
                <a:spcPts val="1200"/>
              </a:spcAft>
            </a:pPr>
            <a:r>
              <a:rPr lang="en-US" sz="2000" dirty="0"/>
              <a:t>The final result is a complete description of the earthquake source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Determination of Focal Mechanism</a:t>
            </a:r>
          </a:p>
        </p:txBody>
      </p:sp>
      <p:sp>
        <p:nvSpPr>
          <p:cNvPr id="5" name="Content Placeholder 4"/>
          <p:cNvSpPr>
            <a:spLocks noGrp="1"/>
          </p:cNvSpPr>
          <p:nvPr>
            <p:ph sz="half" idx="1"/>
          </p:nvPr>
        </p:nvSpPr>
        <p:spPr/>
        <p:txBody>
          <a:bodyPr>
            <a:noAutofit/>
          </a:bodyPr>
          <a:lstStyle/>
          <a:p>
            <a:pPr>
              <a:spcBef>
                <a:spcPts val="0"/>
              </a:spcBef>
              <a:spcAft>
                <a:spcPts val="1200"/>
              </a:spcAft>
            </a:pPr>
            <a:r>
              <a:rPr lang="en-US" sz="1800" dirty="0"/>
              <a:t>Simplest method is to use first motion data (up or down, in or out, etc.)</a:t>
            </a:r>
          </a:p>
          <a:p>
            <a:pPr>
              <a:spcBef>
                <a:spcPts val="0"/>
              </a:spcBef>
              <a:spcAft>
                <a:spcPts val="1200"/>
              </a:spcAft>
            </a:pPr>
            <a:r>
              <a:rPr lang="en-US" sz="1800" dirty="0"/>
              <a:t>Plot these on </a:t>
            </a:r>
            <a:r>
              <a:rPr lang="en-US" sz="1800" dirty="0">
                <a:solidFill>
                  <a:schemeClr val="tx1"/>
                </a:solidFill>
              </a:rPr>
              <a:t>focal sphere </a:t>
            </a:r>
            <a:r>
              <a:rPr lang="en-US" sz="1800" dirty="0"/>
              <a:t>for various stations</a:t>
            </a:r>
          </a:p>
          <a:p>
            <a:pPr>
              <a:spcBef>
                <a:spcPts val="0"/>
              </a:spcBef>
              <a:spcAft>
                <a:spcPts val="1200"/>
              </a:spcAft>
            </a:pPr>
            <a:r>
              <a:rPr lang="en-US" sz="1800" dirty="0"/>
              <a:t>Then choose best fitting "nodal planes”</a:t>
            </a:r>
          </a:p>
          <a:p>
            <a:pPr>
              <a:spcBef>
                <a:spcPts val="0"/>
              </a:spcBef>
              <a:spcAft>
                <a:spcPts val="1200"/>
              </a:spcAft>
            </a:pPr>
            <a:r>
              <a:rPr lang="en-US" sz="1800" dirty="0"/>
              <a:t>Either of the nodal planes can represent the actual fault</a:t>
            </a:r>
          </a:p>
          <a:p>
            <a:pPr>
              <a:spcBef>
                <a:spcPts val="0"/>
              </a:spcBef>
              <a:spcAft>
                <a:spcPts val="1200"/>
              </a:spcAft>
            </a:pPr>
            <a:r>
              <a:rPr lang="en-US" sz="1800" dirty="0"/>
              <a:t>The most probable fault plane is usually chosen either by reference to local tectonics, or by observing the pattern of aftershocks</a:t>
            </a:r>
          </a:p>
          <a:p>
            <a:pPr>
              <a:spcBef>
                <a:spcPts val="0"/>
              </a:spcBef>
              <a:spcAft>
                <a:spcPts val="1200"/>
              </a:spcAft>
            </a:pPr>
            <a:r>
              <a:rPr lang="en-US" sz="1800" dirty="0"/>
              <a:t>Geologists plot fault planes on a </a:t>
            </a:r>
            <a:r>
              <a:rPr lang="en-US" sz="1800" dirty="0">
                <a:solidFill>
                  <a:schemeClr val="tx1"/>
                </a:solidFill>
              </a:rPr>
              <a:t>“</a:t>
            </a:r>
            <a:r>
              <a:rPr lang="en-US" sz="1800" dirty="0" err="1">
                <a:solidFill>
                  <a:schemeClr val="tx1"/>
                </a:solidFill>
              </a:rPr>
              <a:t>stereonet</a:t>
            </a:r>
            <a:r>
              <a:rPr lang="en-US" sz="1800" dirty="0">
                <a:solidFill>
                  <a:schemeClr val="tx1"/>
                </a:solidFill>
              </a:rPr>
              <a:t>”</a:t>
            </a:r>
            <a:r>
              <a:rPr lang="en-US" sz="1800" dirty="0"/>
              <a:t> in a similar way</a:t>
            </a:r>
          </a:p>
        </p:txBody>
      </p:sp>
      <p:pic>
        <p:nvPicPr>
          <p:cNvPr id="9" name="Picture 8" descr="800px-Focal_mechanism_01.jpg"/>
          <p:cNvPicPr>
            <a:picLocks noChangeAspect="1"/>
          </p:cNvPicPr>
          <p:nvPr/>
        </p:nvPicPr>
        <p:blipFill>
          <a:blip r:embed="rId2"/>
          <a:stretch>
            <a:fillRect/>
          </a:stretch>
        </p:blipFill>
        <p:spPr>
          <a:xfrm>
            <a:off x="4863051" y="1840598"/>
            <a:ext cx="3484462" cy="2286678"/>
          </a:xfrm>
          <a:prstGeom prst="rect">
            <a:avLst/>
          </a:prstGeom>
        </p:spPr>
      </p:pic>
      <p:pic>
        <p:nvPicPr>
          <p:cNvPr id="10" name="Picture 9" descr="800px-Focal_mechanism_02.jpg"/>
          <p:cNvPicPr>
            <a:picLocks noChangeAspect="1"/>
          </p:cNvPicPr>
          <p:nvPr/>
        </p:nvPicPr>
        <p:blipFill>
          <a:blip r:embed="rId3"/>
          <a:stretch>
            <a:fillRect/>
          </a:stretch>
        </p:blipFill>
        <p:spPr>
          <a:xfrm>
            <a:off x="5002762" y="4309653"/>
            <a:ext cx="3181925" cy="1706307"/>
          </a:xfrm>
          <a:prstGeom prst="rect">
            <a:avLst/>
          </a:prstGeom>
        </p:spPr>
      </p:pic>
      <p:sp>
        <p:nvSpPr>
          <p:cNvPr id="2" name="TextBox 1">
            <a:extLst>
              <a:ext uri="{FF2B5EF4-FFF2-40B4-BE49-F238E27FC236}">
                <a16:creationId xmlns:a16="http://schemas.microsoft.com/office/drawing/2014/main" id="{2E30E0A9-3C0F-0040-B5E0-6F1971B76DA2}"/>
              </a:ext>
            </a:extLst>
          </p:cNvPr>
          <p:cNvSpPr txBox="1"/>
          <p:nvPr/>
        </p:nvSpPr>
        <p:spPr>
          <a:xfrm>
            <a:off x="4772722" y="6126163"/>
            <a:ext cx="4170556" cy="307777"/>
          </a:xfrm>
          <a:prstGeom prst="rect">
            <a:avLst/>
          </a:prstGeom>
          <a:noFill/>
        </p:spPr>
        <p:txBody>
          <a:bodyPr wrap="square" rtlCol="0">
            <a:spAutoFit/>
          </a:bodyPr>
          <a:lstStyle/>
          <a:p>
            <a:r>
              <a:rPr lang="en-US" sz="1400" dirty="0">
                <a:hlinkClick r:id="rId4"/>
              </a:rPr>
              <a:t>https://</a:t>
            </a:r>
            <a:r>
              <a:rPr lang="en-US" sz="1400" dirty="0" err="1">
                <a:hlinkClick r:id="rId4"/>
              </a:rPr>
              <a:t>www.youtube.com</a:t>
            </a:r>
            <a:r>
              <a:rPr lang="en-US" sz="1400" dirty="0">
                <a:hlinkClick r:id="rId4"/>
              </a:rPr>
              <a:t>/</a:t>
            </a:r>
            <a:r>
              <a:rPr lang="en-US" sz="1400" dirty="0" err="1">
                <a:hlinkClick r:id="rId4"/>
              </a:rPr>
              <a:t>watch?v</a:t>
            </a:r>
            <a:r>
              <a:rPr lang="en-US" sz="1400" dirty="0">
                <a:hlinkClick r:id="rId4"/>
              </a:rPr>
              <a:t>=</a:t>
            </a:r>
            <a:r>
              <a:rPr lang="en-US" sz="1400" dirty="0" err="1">
                <a:hlinkClick r:id="rId4"/>
              </a:rPr>
              <a:t>JJAMAcf_BEc</a:t>
            </a:r>
            <a:endParaRPr lang="en-US" sz="1400" dirty="0"/>
          </a:p>
        </p:txBody>
      </p:sp>
      <p:sp>
        <p:nvSpPr>
          <p:cNvPr id="3" name="Right Arrow 2">
            <a:extLst>
              <a:ext uri="{FF2B5EF4-FFF2-40B4-BE49-F238E27FC236}">
                <a16:creationId xmlns:a16="http://schemas.microsoft.com/office/drawing/2014/main" id="{E61E0D18-3211-0B43-9549-65C1547F98F1}"/>
              </a:ext>
            </a:extLst>
          </p:cNvPr>
          <p:cNvSpPr/>
          <p:nvPr/>
        </p:nvSpPr>
        <p:spPr>
          <a:xfrm>
            <a:off x="4125952" y="6066409"/>
            <a:ext cx="508310" cy="484632"/>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 of Earthquake Focal Mechanisms</a:t>
            </a:r>
            <a:br>
              <a:rPr lang="en-US" dirty="0"/>
            </a:br>
            <a:r>
              <a:rPr lang="en-US" sz="2000" dirty="0">
                <a:solidFill>
                  <a:srgbClr val="800000"/>
                </a:solidFill>
              </a:rPr>
              <a:t>http://</a:t>
            </a:r>
            <a:r>
              <a:rPr lang="en-US" sz="2000" dirty="0" err="1">
                <a:solidFill>
                  <a:srgbClr val="800000"/>
                </a:solidFill>
              </a:rPr>
              <a:t>en.wikipedia.org/wiki/Focal_mechanism</a:t>
            </a:r>
            <a:endParaRPr lang="en-US" sz="2000" dirty="0">
              <a:solidFill>
                <a:srgbClr val="800000"/>
              </a:solidFill>
            </a:endParaRPr>
          </a:p>
        </p:txBody>
      </p:sp>
      <p:sp>
        <p:nvSpPr>
          <p:cNvPr id="5" name="Content Placeholder 4"/>
          <p:cNvSpPr>
            <a:spLocks noGrp="1"/>
          </p:cNvSpPr>
          <p:nvPr>
            <p:ph sz="half" idx="1"/>
          </p:nvPr>
        </p:nvSpPr>
        <p:spPr>
          <a:xfrm>
            <a:off x="457200" y="2793275"/>
            <a:ext cx="4038600" cy="2266406"/>
          </a:xfrm>
        </p:spPr>
        <p:txBody>
          <a:bodyPr>
            <a:normAutofit/>
          </a:bodyPr>
          <a:lstStyle/>
          <a:p>
            <a:pPr>
              <a:spcBef>
                <a:spcPts val="72"/>
              </a:spcBef>
              <a:spcAft>
                <a:spcPts val="1200"/>
              </a:spcAft>
            </a:pPr>
            <a:r>
              <a:rPr lang="en-US" sz="1800" dirty="0"/>
              <a:t>Earthquake source mechanisms</a:t>
            </a:r>
          </a:p>
          <a:p>
            <a:pPr>
              <a:spcBef>
                <a:spcPts val="72"/>
              </a:spcBef>
              <a:spcAft>
                <a:spcPts val="1200"/>
              </a:spcAft>
            </a:pPr>
            <a:r>
              <a:rPr lang="en-US" sz="1800" dirty="0"/>
              <a:t>Strike-slip, thrust, and normal faults</a:t>
            </a:r>
          </a:p>
          <a:p>
            <a:pPr>
              <a:spcBef>
                <a:spcPts val="72"/>
              </a:spcBef>
              <a:spcAft>
                <a:spcPts val="1200"/>
              </a:spcAft>
            </a:pPr>
            <a:r>
              <a:rPr lang="en-US" sz="1800" dirty="0"/>
              <a:t>As determined by analysis of the radiation pattern</a:t>
            </a:r>
          </a:p>
          <a:p>
            <a:pPr>
              <a:spcBef>
                <a:spcPts val="72"/>
              </a:spcBef>
              <a:spcAft>
                <a:spcPts val="1200"/>
              </a:spcAft>
            </a:pPr>
            <a:r>
              <a:rPr lang="en-US" sz="1800" dirty="0"/>
              <a:t>Simplest method is to use local first motions</a:t>
            </a:r>
          </a:p>
        </p:txBody>
      </p:sp>
      <p:pic>
        <p:nvPicPr>
          <p:cNvPr id="7" name="Content Placeholder 6" descr="800px-Focal_mechanism_03.jpg"/>
          <p:cNvPicPr>
            <a:picLocks noGrp="1" noChangeAspect="1"/>
          </p:cNvPicPr>
          <p:nvPr>
            <p:ph sz="half" idx="2"/>
          </p:nvPr>
        </p:nvPicPr>
        <p:blipFill>
          <a:blip r:embed="rId2"/>
          <a:srcRect t="-24712" b="-24712"/>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1372" y="2601149"/>
            <a:ext cx="2841585" cy="1143000"/>
          </a:xfrm>
        </p:spPr>
        <p:txBody>
          <a:bodyPr>
            <a:normAutofit fontScale="90000"/>
          </a:bodyPr>
          <a:lstStyle/>
          <a:p>
            <a:r>
              <a:rPr lang="en-US" dirty="0"/>
              <a:t>Focal Sphere:</a:t>
            </a:r>
            <a:br>
              <a:rPr lang="en-US" dirty="0"/>
            </a:br>
            <a:r>
              <a:rPr lang="en-US" dirty="0"/>
              <a:t>Another View</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1139" y="274638"/>
            <a:ext cx="4631036" cy="6032094"/>
          </a:xfrm>
        </p:spPr>
      </p:pic>
    </p:spTree>
    <p:extLst>
      <p:ext uri="{BB962C8B-B14F-4D97-AF65-F5344CB8AC3E}">
        <p14:creationId xmlns:p14="http://schemas.microsoft.com/office/powerpoint/2010/main" val="201985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6AF893-7FE1-7045-B5FA-5E7B4783C3B8}"/>
              </a:ext>
            </a:extLst>
          </p:cNvPr>
          <p:cNvPicPr>
            <a:picLocks noChangeAspect="1"/>
          </p:cNvPicPr>
          <p:nvPr/>
        </p:nvPicPr>
        <p:blipFill>
          <a:blip r:embed="rId2"/>
          <a:stretch>
            <a:fillRect/>
          </a:stretch>
        </p:blipFill>
        <p:spPr>
          <a:xfrm>
            <a:off x="0" y="1417638"/>
            <a:ext cx="9144000" cy="5385048"/>
          </a:xfrm>
          <a:prstGeom prst="rect">
            <a:avLst/>
          </a:prstGeom>
        </p:spPr>
      </p:pic>
      <p:sp>
        <p:nvSpPr>
          <p:cNvPr id="2" name="Title 1">
            <a:extLst>
              <a:ext uri="{FF2B5EF4-FFF2-40B4-BE49-F238E27FC236}">
                <a16:creationId xmlns:a16="http://schemas.microsoft.com/office/drawing/2014/main" id="{4CE371C2-C6A1-FA42-A694-E146DB507DBD}"/>
              </a:ext>
            </a:extLst>
          </p:cNvPr>
          <p:cNvSpPr>
            <a:spLocks noGrp="1"/>
          </p:cNvSpPr>
          <p:nvPr>
            <p:ph type="title"/>
          </p:nvPr>
        </p:nvSpPr>
        <p:spPr/>
        <p:txBody>
          <a:bodyPr/>
          <a:lstStyle/>
          <a:p>
            <a:r>
              <a:rPr lang="en-US" dirty="0"/>
              <a:t>Great Global Earthquakes</a:t>
            </a:r>
          </a:p>
        </p:txBody>
      </p:sp>
    </p:spTree>
    <p:extLst>
      <p:ext uri="{BB962C8B-B14F-4D97-AF65-F5344CB8AC3E}">
        <p14:creationId xmlns:p14="http://schemas.microsoft.com/office/powerpoint/2010/main" val="44124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Beno</a:t>
            </a:r>
            <a:r>
              <a:rPr lang="en-US" dirty="0"/>
              <a:t> Gutenberg</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Beno_Gutenberg</a:t>
            </a:r>
            <a:endParaRPr lang="en-US" sz="2000" dirty="0">
              <a:solidFill>
                <a:srgbClr val="800000"/>
              </a:solidFill>
            </a:endParaRPr>
          </a:p>
        </p:txBody>
      </p:sp>
      <p:sp>
        <p:nvSpPr>
          <p:cNvPr id="5" name="Content Placeholder 4"/>
          <p:cNvSpPr>
            <a:spLocks noGrp="1"/>
          </p:cNvSpPr>
          <p:nvPr>
            <p:ph sz="half" idx="1"/>
          </p:nvPr>
        </p:nvSpPr>
        <p:spPr/>
        <p:txBody>
          <a:bodyPr/>
          <a:lstStyle/>
          <a:p>
            <a:r>
              <a:rPr lang="en-US" dirty="0"/>
              <a:t>Born June 4, 1889, Darmstadt, German Empire</a:t>
            </a:r>
          </a:p>
          <a:p>
            <a:r>
              <a:rPr lang="en-US" dirty="0"/>
              <a:t>Died January 25, 1960, Pasadena, CA</a:t>
            </a:r>
          </a:p>
          <a:p>
            <a:r>
              <a:rPr lang="en-US" dirty="0"/>
              <a:t>Graduated from the University of Gottingen</a:t>
            </a:r>
          </a:p>
        </p:txBody>
      </p:sp>
      <p:pic>
        <p:nvPicPr>
          <p:cNvPr id="7" name="Content Placeholder 6" descr="index.jpg"/>
          <p:cNvPicPr>
            <a:picLocks noGrp="1" noChangeAspect="1"/>
          </p:cNvPicPr>
          <p:nvPr>
            <p:ph sz="half" idx="2"/>
          </p:nvPr>
        </p:nvPicPr>
        <p:blipFill>
          <a:blip r:embed="rId2">
            <a:extLst>
              <a:ext uri="{28A0092B-C50C-407E-A947-70E740481C1C}">
                <a14:useLocalDpi xmlns:a14="http://schemas.microsoft.com/office/drawing/2010/main" val="0"/>
              </a:ext>
            </a:extLst>
          </a:blip>
          <a:srcRect l="-5398" r="-5398"/>
          <a:stretch>
            <a:fillRect/>
          </a:stretch>
        </p:blipFill>
        <p:spPr/>
      </p:pic>
    </p:spTree>
    <p:extLst>
      <p:ext uri="{BB962C8B-B14F-4D97-AF65-F5344CB8AC3E}">
        <p14:creationId xmlns:p14="http://schemas.microsoft.com/office/powerpoint/2010/main" val="294250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a:bodyPr>
          <a:lstStyle/>
          <a:p>
            <a:r>
              <a:rPr lang="en-US" sz="2000" dirty="0"/>
              <a:t>Statistics</a:t>
            </a:r>
          </a:p>
          <a:p>
            <a:r>
              <a:rPr lang="en-US" sz="2000" dirty="0"/>
              <a:t>Seismic Moment</a:t>
            </a:r>
          </a:p>
          <a:p>
            <a:r>
              <a:rPr lang="en-US" sz="2000" dirty="0"/>
              <a:t>Magnitude Definition</a:t>
            </a:r>
          </a:p>
          <a:p>
            <a:r>
              <a:rPr lang="en-US" sz="2000" dirty="0"/>
              <a:t>Gutenberg-Richter Relation</a:t>
            </a:r>
          </a:p>
          <a:p>
            <a:r>
              <a:rPr lang="en-US" sz="2000" dirty="0"/>
              <a:t>Energy-Magnitude Relation</a:t>
            </a:r>
          </a:p>
          <a:p>
            <a:r>
              <a:rPr lang="en-US" sz="2000" dirty="0"/>
              <a:t>Aftershocks</a:t>
            </a:r>
          </a:p>
          <a:p>
            <a:r>
              <a:rPr lang="en-US" sz="2000" dirty="0"/>
              <a:t>Omori Relation</a:t>
            </a:r>
          </a:p>
          <a:p>
            <a:r>
              <a:rPr lang="en-US" sz="2000" dirty="0"/>
              <a:t>Scaling laws</a:t>
            </a:r>
          </a:p>
          <a:p>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Beno</a:t>
            </a:r>
            <a:r>
              <a:rPr lang="en-US" dirty="0"/>
              <a:t> Gutenberg</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Beno_Gutenberg</a:t>
            </a:r>
            <a:endParaRPr lang="en-US" dirty="0"/>
          </a:p>
        </p:txBody>
      </p:sp>
      <p:sp>
        <p:nvSpPr>
          <p:cNvPr id="3" name="Content Placeholder 2"/>
          <p:cNvSpPr>
            <a:spLocks noGrp="1"/>
          </p:cNvSpPr>
          <p:nvPr>
            <p:ph idx="1"/>
          </p:nvPr>
        </p:nvSpPr>
        <p:spPr/>
        <p:txBody>
          <a:bodyPr>
            <a:normAutofit/>
          </a:bodyPr>
          <a:lstStyle/>
          <a:p>
            <a:r>
              <a:rPr lang="en-US" sz="2000" dirty="0"/>
              <a:t>Gutenberg, especially in his collaboration with Charles Francis Richter, made the Caltech Seismological Laboratory the leading seismological institute worldwide. </a:t>
            </a:r>
          </a:p>
          <a:p>
            <a:r>
              <a:rPr lang="en-US" sz="2000" dirty="0"/>
              <a:t>Collaborating with Richter, Gutenberg developed a relationship between seismic magnitude and energy</a:t>
            </a:r>
          </a:p>
          <a:p>
            <a:r>
              <a:rPr lang="en-US" sz="2000" dirty="0"/>
              <a:t>They also developed a relationship between seismic magnitude and frequency of occurrence.  </a:t>
            </a:r>
          </a:p>
          <a:p>
            <a:r>
              <a:rPr lang="en-US" sz="2000" dirty="0"/>
              <a:t>This relationship is commonly referred to as the “</a:t>
            </a:r>
            <a:r>
              <a:rPr lang="en-US" sz="2000" dirty="0">
                <a:solidFill>
                  <a:schemeClr val="tx1"/>
                </a:solidFill>
              </a:rPr>
              <a:t>Gutenberg-Richter Magnitude-Frequency Relation</a:t>
            </a:r>
            <a:r>
              <a:rPr lang="en-US" sz="2000" dirty="0"/>
              <a:t>”</a:t>
            </a:r>
          </a:p>
          <a:p>
            <a:endParaRPr lang="en-US" sz="2000" dirty="0"/>
          </a:p>
        </p:txBody>
      </p:sp>
    </p:spTree>
    <p:extLst>
      <p:ext uri="{BB962C8B-B14F-4D97-AF65-F5344CB8AC3E}">
        <p14:creationId xmlns:p14="http://schemas.microsoft.com/office/powerpoint/2010/main" val="98443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Earthquake Statistics:</a:t>
            </a:r>
            <a:br>
              <a:rPr lang="en-US" dirty="0"/>
            </a:br>
            <a:r>
              <a:rPr lang="en-US" sz="2800" dirty="0"/>
              <a:t>Gutenberg-Richter Relation</a:t>
            </a:r>
            <a:endParaRPr lang="en-US" dirty="0"/>
          </a:p>
        </p:txBody>
      </p:sp>
      <p:sp>
        <p:nvSpPr>
          <p:cNvPr id="3" name="Content Placeholder 2"/>
          <p:cNvSpPr>
            <a:spLocks noGrp="1"/>
          </p:cNvSpPr>
          <p:nvPr>
            <p:ph idx="1"/>
          </p:nvPr>
        </p:nvSpPr>
        <p:spPr/>
        <p:txBody>
          <a:bodyPr>
            <a:normAutofit fontScale="92500" lnSpcReduction="10000"/>
          </a:bodyPr>
          <a:lstStyle/>
          <a:p>
            <a:pPr>
              <a:spcBef>
                <a:spcPts val="0"/>
              </a:spcBef>
              <a:spcAft>
                <a:spcPts val="1200"/>
              </a:spcAft>
            </a:pPr>
            <a:r>
              <a:rPr lang="en-US" sz="2000" dirty="0"/>
              <a:t>In 1942, </a:t>
            </a:r>
            <a:r>
              <a:rPr lang="en-US" sz="2000" dirty="0" err="1"/>
              <a:t>G&amp;R</a:t>
            </a:r>
            <a:r>
              <a:rPr lang="en-US" sz="2000" dirty="0"/>
              <a:t> discovered that earthquake occurrence follows a specific type of law</a:t>
            </a:r>
          </a:p>
          <a:p>
            <a:pPr>
              <a:spcBef>
                <a:spcPts val="0"/>
              </a:spcBef>
              <a:spcAft>
                <a:spcPts val="1200"/>
              </a:spcAft>
            </a:pPr>
            <a:r>
              <a:rPr lang="en-US" sz="2000" dirty="0"/>
              <a:t>They observed that the number of small magnitude earthquakes is much larger than the number of large magnitude earthquakes and follows a well-determined relation </a:t>
            </a:r>
          </a:p>
          <a:p>
            <a:pPr>
              <a:spcBef>
                <a:spcPts val="0"/>
              </a:spcBef>
              <a:spcAft>
                <a:spcPts val="1200"/>
              </a:spcAft>
            </a:pPr>
            <a:r>
              <a:rPr lang="en-US" sz="2000" dirty="0"/>
              <a:t>The Gutenberg-Richter law is then:</a:t>
            </a:r>
          </a:p>
          <a:p>
            <a:pPr>
              <a:spcBef>
                <a:spcPts val="0"/>
              </a:spcBef>
              <a:spcAft>
                <a:spcPts val="1200"/>
              </a:spcAft>
              <a:buNone/>
            </a:pPr>
            <a:endParaRPr lang="en-US" sz="1600" dirty="0"/>
          </a:p>
          <a:p>
            <a:pPr>
              <a:spcBef>
                <a:spcPts val="0"/>
              </a:spcBef>
              <a:spcAft>
                <a:spcPts val="1200"/>
              </a:spcAft>
              <a:buNone/>
            </a:pPr>
            <a:r>
              <a:rPr lang="en-US" sz="1600" dirty="0"/>
              <a:t>	</a:t>
            </a:r>
            <a:r>
              <a:rPr lang="en-US" sz="2400" dirty="0">
                <a:solidFill>
                  <a:schemeClr val="tx1"/>
                </a:solidFill>
              </a:rPr>
              <a:t>N = 10</a:t>
            </a:r>
            <a:r>
              <a:rPr lang="en-US" sz="2400" baseline="30000" dirty="0">
                <a:solidFill>
                  <a:schemeClr val="tx1"/>
                </a:solidFill>
              </a:rPr>
              <a:t>a </a:t>
            </a:r>
            <a:r>
              <a:rPr lang="en-US" sz="2400" dirty="0">
                <a:solidFill>
                  <a:schemeClr val="tx1"/>
                </a:solidFill>
              </a:rPr>
              <a:t>10</a:t>
            </a:r>
            <a:r>
              <a:rPr lang="en-US" sz="2400" baseline="30000" dirty="0">
                <a:solidFill>
                  <a:schemeClr val="tx1"/>
                </a:solidFill>
              </a:rPr>
              <a:t>- </a:t>
            </a:r>
            <a:r>
              <a:rPr lang="en-US" sz="2400" baseline="30000" dirty="0" err="1">
                <a:solidFill>
                  <a:schemeClr val="tx1"/>
                </a:solidFill>
              </a:rPr>
              <a:t>bM</a:t>
            </a:r>
            <a:endParaRPr lang="en-US" sz="2400" baseline="30000" dirty="0">
              <a:solidFill>
                <a:schemeClr val="tx1"/>
              </a:solidFill>
            </a:endParaRPr>
          </a:p>
          <a:p>
            <a:pPr>
              <a:spcBef>
                <a:spcPts val="0"/>
              </a:spcBef>
              <a:spcAft>
                <a:spcPts val="1200"/>
              </a:spcAft>
              <a:buNone/>
            </a:pPr>
            <a:endParaRPr lang="en-US" sz="2000" dirty="0"/>
          </a:p>
          <a:p>
            <a:pPr>
              <a:spcBef>
                <a:spcPts val="0"/>
              </a:spcBef>
              <a:spcAft>
                <a:spcPts val="1200"/>
              </a:spcAft>
            </a:pPr>
            <a:r>
              <a:rPr lang="en-US" sz="2000" dirty="0"/>
              <a:t>Here </a:t>
            </a:r>
            <a:r>
              <a:rPr lang="en-US" sz="2000" dirty="0">
                <a:solidFill>
                  <a:schemeClr val="tx1"/>
                </a:solidFill>
              </a:rPr>
              <a:t>N is the cumulative number of earthquakes larger than Magnitude M</a:t>
            </a:r>
            <a:r>
              <a:rPr lang="en-US" sz="2000" dirty="0"/>
              <a:t>, and </a:t>
            </a:r>
            <a:r>
              <a:rPr lang="en-US" sz="2000" dirty="0">
                <a:solidFill>
                  <a:schemeClr val="tx1"/>
                </a:solidFill>
              </a:rPr>
              <a:t>a</a:t>
            </a:r>
            <a:r>
              <a:rPr lang="en-US" sz="2000" dirty="0"/>
              <a:t> and </a:t>
            </a:r>
            <a:r>
              <a:rPr lang="en-US" sz="2000" dirty="0">
                <a:solidFill>
                  <a:schemeClr val="tx1"/>
                </a:solidFill>
              </a:rPr>
              <a:t>b</a:t>
            </a:r>
            <a:r>
              <a:rPr lang="en-US" sz="2000" dirty="0"/>
              <a:t> are constants</a:t>
            </a:r>
          </a:p>
          <a:p>
            <a:pPr>
              <a:spcBef>
                <a:spcPts val="0"/>
              </a:spcBef>
              <a:spcAft>
                <a:spcPts val="1200"/>
              </a:spcAft>
            </a:pPr>
            <a:r>
              <a:rPr lang="en-US" sz="2000" dirty="0"/>
              <a:t>Also, </a:t>
            </a:r>
            <a:r>
              <a:rPr lang="en-US" sz="2000" dirty="0">
                <a:solidFill>
                  <a:schemeClr val="tx1"/>
                </a:solidFill>
              </a:rPr>
              <a:t>a</a:t>
            </a:r>
            <a:r>
              <a:rPr lang="en-US" sz="2000" dirty="0"/>
              <a:t> represents the level of seismicity, and </a:t>
            </a:r>
            <a:r>
              <a:rPr lang="en-US" sz="2000" dirty="0" err="1">
                <a:solidFill>
                  <a:schemeClr val="tx1"/>
                </a:solidFill>
              </a:rPr>
              <a:t>b</a:t>
            </a:r>
            <a:r>
              <a:rPr lang="en-US" sz="2000" dirty="0">
                <a:solidFill>
                  <a:schemeClr val="tx1"/>
                </a:solidFill>
              </a:rPr>
              <a:t> ~1</a:t>
            </a:r>
            <a:r>
              <a:rPr lang="en-US" sz="2000" dirty="0"/>
              <a:t> (by observation)</a:t>
            </a:r>
          </a:p>
          <a:p>
            <a:pPr>
              <a:spcBef>
                <a:spcPts val="0"/>
              </a:spcBef>
              <a:spcAft>
                <a:spcPts val="1200"/>
              </a:spcAft>
              <a:buNone/>
            </a:pPr>
            <a:endParaRPr lang="en-US" sz="1600" dirty="0"/>
          </a:p>
          <a:p>
            <a:pPr>
              <a:spcBef>
                <a:spcPts val="0"/>
              </a:spcBef>
              <a:spcAft>
                <a:spcPts val="1200"/>
              </a:spcAft>
              <a:buNone/>
            </a:pP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from the Global </a:t>
            </a:r>
            <a:r>
              <a:rPr lang="en-US" dirty="0" err="1"/>
              <a:t>Centroid</a:t>
            </a:r>
            <a:r>
              <a:rPr lang="en-US" dirty="0"/>
              <a:t> Moment Catalog of Global Earthquakes</a:t>
            </a:r>
            <a:br>
              <a:rPr lang="en-US" dirty="0"/>
            </a:br>
            <a:r>
              <a:rPr lang="en-US" sz="2000" dirty="0">
                <a:solidFill>
                  <a:srgbClr val="800000"/>
                </a:solidFill>
              </a:rPr>
              <a:t>(Morgan Page: </a:t>
            </a:r>
            <a:r>
              <a:rPr lang="en-US" sz="2000" dirty="0" err="1">
                <a:solidFill>
                  <a:srgbClr val="800000"/>
                </a:solidFill>
              </a:rPr>
              <a:t>earthquake.usgs.gov</a:t>
            </a:r>
            <a:r>
              <a:rPr lang="en-US" sz="2000" dirty="0">
                <a:solidFill>
                  <a:srgbClr val="800000"/>
                </a:solidFill>
              </a:rPr>
              <a:t>)</a:t>
            </a:r>
          </a:p>
        </p:txBody>
      </p:sp>
      <p:sp>
        <p:nvSpPr>
          <p:cNvPr id="6" name="Content Placeholder 5"/>
          <p:cNvSpPr>
            <a:spLocks noGrp="1"/>
          </p:cNvSpPr>
          <p:nvPr>
            <p:ph sz="half" idx="1"/>
          </p:nvPr>
        </p:nvSpPr>
        <p:spPr/>
        <p:txBody>
          <a:bodyPr>
            <a:normAutofit/>
          </a:bodyPr>
          <a:lstStyle/>
          <a:p>
            <a:pPr>
              <a:spcBef>
                <a:spcPts val="0"/>
              </a:spcBef>
              <a:spcAft>
                <a:spcPts val="1200"/>
              </a:spcAft>
            </a:pPr>
            <a:r>
              <a:rPr lang="en-US" sz="1800" dirty="0"/>
              <a:t>A plot of the cumulative number of earthquakes larger than </a:t>
            </a:r>
            <a:r>
              <a:rPr lang="en-US" sz="1800" dirty="0" err="1"/>
              <a:t>M</a:t>
            </a:r>
            <a:r>
              <a:rPr lang="en-US" sz="1800" dirty="0"/>
              <a:t> vs. </a:t>
            </a:r>
            <a:r>
              <a:rPr lang="en-US" sz="1800" dirty="0" err="1"/>
              <a:t>M</a:t>
            </a:r>
            <a:r>
              <a:rPr lang="en-US" sz="1800" dirty="0"/>
              <a:t> shows this characteristic form</a:t>
            </a:r>
          </a:p>
          <a:p>
            <a:pPr>
              <a:spcBef>
                <a:spcPts val="0"/>
              </a:spcBef>
              <a:spcAft>
                <a:spcPts val="1200"/>
              </a:spcAft>
            </a:pPr>
            <a:r>
              <a:rPr lang="en-US" sz="1800" dirty="0"/>
              <a:t>The flattening at small magnitudes (</a:t>
            </a:r>
            <a:r>
              <a:rPr lang="en-US" sz="1800" dirty="0" err="1"/>
              <a:t>M≤5</a:t>
            </a:r>
            <a:r>
              <a:rPr lang="en-US" sz="1800" dirty="0"/>
              <a:t>) is due to lack of small earthquakes in the catalog</a:t>
            </a:r>
          </a:p>
          <a:p>
            <a:pPr>
              <a:spcBef>
                <a:spcPts val="0"/>
              </a:spcBef>
              <a:spcAft>
                <a:spcPts val="1200"/>
              </a:spcAft>
            </a:pPr>
            <a:r>
              <a:rPr lang="en-US" sz="1800" dirty="0"/>
              <a:t>At the large magnitude end, is often presumed that the catalog is incomplete due to sampling statistics</a:t>
            </a:r>
          </a:p>
          <a:p>
            <a:pPr>
              <a:spcBef>
                <a:spcPts val="0"/>
              </a:spcBef>
              <a:spcAft>
                <a:spcPts val="1200"/>
              </a:spcAft>
            </a:pPr>
            <a:r>
              <a:rPr lang="en-US" sz="1800" dirty="0"/>
              <a:t>However, the changes at large magnitude may be real... </a:t>
            </a:r>
          </a:p>
        </p:txBody>
      </p:sp>
      <p:pic>
        <p:nvPicPr>
          <p:cNvPr id="9" name="Content Placeholder 8" descr="MenloNov09_Page_02.jpg"/>
          <p:cNvPicPr>
            <a:picLocks noGrp="1" noChangeAspect="1"/>
          </p:cNvPicPr>
          <p:nvPr>
            <p:ph sz="half" idx="2"/>
          </p:nvPr>
        </p:nvPicPr>
        <p:blipFill>
          <a:blip r:embed="rId2"/>
          <a:srcRect t="-17267" b="-17267"/>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Deviations at Large Magnitude</a:t>
            </a:r>
            <a:br>
              <a:rPr lang="en-US" dirty="0"/>
            </a:br>
            <a:r>
              <a:rPr lang="en-US" sz="2000" dirty="0">
                <a:solidFill>
                  <a:srgbClr val="800000"/>
                </a:solidFill>
              </a:rPr>
              <a:t>(Yoder et al. </a:t>
            </a:r>
            <a:r>
              <a:rPr lang="en-US" sz="2000" dirty="0" err="1">
                <a:solidFill>
                  <a:srgbClr val="800000"/>
                </a:solidFill>
              </a:rPr>
              <a:t>Tectonophysics</a:t>
            </a:r>
            <a:r>
              <a:rPr lang="en-US" sz="2000" dirty="0">
                <a:solidFill>
                  <a:srgbClr val="800000"/>
                </a:solidFill>
              </a:rPr>
              <a:t>, 2012)</a:t>
            </a:r>
          </a:p>
        </p:txBody>
      </p:sp>
      <p:sp>
        <p:nvSpPr>
          <p:cNvPr id="3" name="Content Placeholder 2"/>
          <p:cNvSpPr>
            <a:spLocks noGrp="1"/>
          </p:cNvSpPr>
          <p:nvPr>
            <p:ph sz="half" idx="1"/>
          </p:nvPr>
        </p:nvSpPr>
        <p:spPr/>
        <p:txBody>
          <a:bodyPr>
            <a:normAutofit/>
          </a:bodyPr>
          <a:lstStyle/>
          <a:p>
            <a:pPr>
              <a:spcBef>
                <a:spcPts val="0"/>
              </a:spcBef>
              <a:spcAft>
                <a:spcPts val="1200"/>
              </a:spcAft>
            </a:pPr>
            <a:r>
              <a:rPr lang="en-US" sz="1800" dirty="0"/>
              <a:t>If we look at the large magnitude end, we see an interesting deviation beyond M&gt;7.5</a:t>
            </a:r>
          </a:p>
          <a:p>
            <a:pPr>
              <a:spcBef>
                <a:spcPts val="0"/>
              </a:spcBef>
              <a:spcAft>
                <a:spcPts val="1200"/>
              </a:spcAft>
            </a:pPr>
            <a:r>
              <a:rPr lang="en-US" sz="1800" dirty="0"/>
              <a:t>The GR b-value changes from ~1 to ~1.5</a:t>
            </a:r>
          </a:p>
          <a:p>
            <a:pPr>
              <a:spcBef>
                <a:spcPts val="0"/>
              </a:spcBef>
              <a:spcAft>
                <a:spcPts val="1200"/>
              </a:spcAft>
            </a:pPr>
            <a:r>
              <a:rPr lang="en-US" sz="1800" dirty="0"/>
              <a:t>This implies that large and great earthquakes have lower frequency of occurrence than what would be expected for b~1</a:t>
            </a:r>
          </a:p>
          <a:p>
            <a:pPr>
              <a:spcBef>
                <a:spcPts val="0"/>
              </a:spcBef>
              <a:spcAft>
                <a:spcPts val="1200"/>
              </a:spcAft>
            </a:pPr>
            <a:r>
              <a:rPr lang="en-US" sz="1800" dirty="0"/>
              <a:t>The magnitude M~7.5 corresponds to a lithospheric thickness of about 30 km</a:t>
            </a:r>
          </a:p>
          <a:p>
            <a:pPr>
              <a:spcBef>
                <a:spcPts val="0"/>
              </a:spcBef>
              <a:spcAft>
                <a:spcPts val="1200"/>
              </a:spcAft>
            </a:pPr>
            <a:endParaRPr lang="en-US" sz="1800" dirty="0"/>
          </a:p>
        </p:txBody>
      </p:sp>
      <p:pic>
        <p:nvPicPr>
          <p:cNvPr id="5" name="Content Placeholder 4" descr="Screen Shot 2013-09-30 at 5.20.37 PM.png"/>
          <p:cNvPicPr>
            <a:picLocks noGrp="1" noChangeAspect="1"/>
          </p:cNvPicPr>
          <p:nvPr>
            <p:ph sz="half" idx="2"/>
          </p:nvPr>
        </p:nvPicPr>
        <p:blipFill>
          <a:blip r:embed="rId2">
            <a:extLst>
              <a:ext uri="{28A0092B-C50C-407E-A947-70E740481C1C}">
                <a14:useLocalDpi xmlns:a14="http://schemas.microsoft.com/office/drawing/2010/main" val="0"/>
              </a:ext>
            </a:extLst>
          </a:blip>
          <a:srcRect t="-21120" b="-21120"/>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590ED4-B44B-B649-9EE1-B19743C15557}"/>
              </a:ext>
            </a:extLst>
          </p:cNvPr>
          <p:cNvPicPr>
            <a:picLocks noChangeAspect="1"/>
          </p:cNvPicPr>
          <p:nvPr/>
        </p:nvPicPr>
        <p:blipFill>
          <a:blip r:embed="rId2"/>
          <a:stretch>
            <a:fillRect/>
          </a:stretch>
        </p:blipFill>
        <p:spPr>
          <a:xfrm>
            <a:off x="1158240" y="1600199"/>
            <a:ext cx="6827520" cy="5120640"/>
          </a:xfrm>
          <a:prstGeom prst="rect">
            <a:avLst/>
          </a:prstGeom>
        </p:spPr>
      </p:pic>
      <p:sp>
        <p:nvSpPr>
          <p:cNvPr id="2" name="Title 1">
            <a:extLst>
              <a:ext uri="{FF2B5EF4-FFF2-40B4-BE49-F238E27FC236}">
                <a16:creationId xmlns:a16="http://schemas.microsoft.com/office/drawing/2014/main" id="{9C551278-E5B8-674F-BBF9-79EBBC9812F0}"/>
              </a:ext>
            </a:extLst>
          </p:cNvPr>
          <p:cNvSpPr>
            <a:spLocks noGrp="1"/>
          </p:cNvSpPr>
          <p:nvPr>
            <p:ph type="title"/>
          </p:nvPr>
        </p:nvSpPr>
        <p:spPr/>
        <p:txBody>
          <a:bodyPr/>
          <a:lstStyle/>
          <a:p>
            <a:r>
              <a:rPr lang="en-US" dirty="0"/>
              <a:t>Global Magnitude-Frequency Relation</a:t>
            </a:r>
          </a:p>
        </p:txBody>
      </p:sp>
      <p:sp>
        <p:nvSpPr>
          <p:cNvPr id="3" name="TextBox 2">
            <a:extLst>
              <a:ext uri="{FF2B5EF4-FFF2-40B4-BE49-F238E27FC236}">
                <a16:creationId xmlns:a16="http://schemas.microsoft.com/office/drawing/2014/main" id="{47C1EA07-4CF9-484D-9338-B5A89C5B9837}"/>
              </a:ext>
            </a:extLst>
          </p:cNvPr>
          <p:cNvSpPr txBox="1"/>
          <p:nvPr/>
        </p:nvSpPr>
        <p:spPr>
          <a:xfrm>
            <a:off x="1158240" y="1223889"/>
            <a:ext cx="6827520" cy="369332"/>
          </a:xfrm>
          <a:prstGeom prst="rect">
            <a:avLst/>
          </a:prstGeom>
          <a:noFill/>
        </p:spPr>
        <p:txBody>
          <a:bodyPr wrap="square" rtlCol="0">
            <a:spAutoFit/>
          </a:bodyPr>
          <a:lstStyle/>
          <a:p>
            <a:pPr algn="ctr"/>
            <a:r>
              <a:rPr lang="en-US" dirty="0">
                <a:solidFill>
                  <a:srgbClr val="183BFF"/>
                </a:solidFill>
              </a:rPr>
              <a:t>A long term look with the USGS global catalog</a:t>
            </a:r>
          </a:p>
        </p:txBody>
      </p:sp>
    </p:spTree>
    <p:extLst>
      <p:ext uri="{BB962C8B-B14F-4D97-AF65-F5344CB8AC3E}">
        <p14:creationId xmlns:p14="http://schemas.microsoft.com/office/powerpoint/2010/main" val="45773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2B2A6-2575-C141-AE1F-06F0BC36D3C1}"/>
              </a:ext>
            </a:extLst>
          </p:cNvPr>
          <p:cNvSpPr>
            <a:spLocks noGrp="1"/>
          </p:cNvSpPr>
          <p:nvPr>
            <p:ph type="title"/>
          </p:nvPr>
        </p:nvSpPr>
        <p:spPr/>
        <p:txBody>
          <a:bodyPr/>
          <a:lstStyle/>
          <a:p>
            <a:r>
              <a:rPr lang="en-US" dirty="0"/>
              <a:t>But…Data is Incomplete at Early Times</a:t>
            </a:r>
          </a:p>
        </p:txBody>
      </p:sp>
      <p:pic>
        <p:nvPicPr>
          <p:cNvPr id="4" name="Picture 3">
            <a:extLst>
              <a:ext uri="{FF2B5EF4-FFF2-40B4-BE49-F238E27FC236}">
                <a16:creationId xmlns:a16="http://schemas.microsoft.com/office/drawing/2014/main" id="{7AEF762E-E4AB-584E-B196-B90080602621}"/>
              </a:ext>
            </a:extLst>
          </p:cNvPr>
          <p:cNvPicPr>
            <a:picLocks noChangeAspect="1"/>
          </p:cNvPicPr>
          <p:nvPr/>
        </p:nvPicPr>
        <p:blipFill>
          <a:blip r:embed="rId2"/>
          <a:stretch>
            <a:fillRect/>
          </a:stretch>
        </p:blipFill>
        <p:spPr>
          <a:xfrm>
            <a:off x="1097280" y="1399735"/>
            <a:ext cx="6949440" cy="5212080"/>
          </a:xfrm>
          <a:prstGeom prst="rect">
            <a:avLst/>
          </a:prstGeom>
        </p:spPr>
      </p:pic>
      <p:cxnSp>
        <p:nvCxnSpPr>
          <p:cNvPr id="6" name="Straight Connector 5">
            <a:extLst>
              <a:ext uri="{FF2B5EF4-FFF2-40B4-BE49-F238E27FC236}">
                <a16:creationId xmlns:a16="http://schemas.microsoft.com/office/drawing/2014/main" id="{CFDD9D7E-D4D7-A84D-878D-9B8D5A5C45C7}"/>
              </a:ext>
            </a:extLst>
          </p:cNvPr>
          <p:cNvCxnSpPr/>
          <p:nvPr/>
        </p:nvCxnSpPr>
        <p:spPr>
          <a:xfrm>
            <a:off x="4290650" y="1997612"/>
            <a:ext cx="0" cy="4051496"/>
          </a:xfrm>
          <a:prstGeom prst="line">
            <a:avLst/>
          </a:prstGeom>
          <a:ln>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E5F87D-3889-4B49-B328-EF30B38D54EB}"/>
                  </a:ext>
                </a:extLst>
              </p:cNvPr>
              <p:cNvSpPr txBox="1"/>
              <p:nvPr/>
            </p:nvSpPr>
            <p:spPr>
              <a:xfrm>
                <a:off x="1448972" y="1308299"/>
                <a:ext cx="6274190" cy="646331"/>
              </a:xfrm>
              <a:prstGeom prst="rect">
                <a:avLst/>
              </a:prstGeom>
              <a:solidFill>
                <a:schemeClr val="bg1"/>
              </a:solidFill>
            </p:spPr>
            <p:txBody>
              <a:bodyPr wrap="square" rtlCol="0">
                <a:spAutoFit/>
              </a:bodyPr>
              <a:lstStyle/>
              <a:p>
                <a:pPr algn="ctr"/>
                <a:r>
                  <a:rPr lang="en-US" dirty="0"/>
                  <a:t>Global Earthquake Numbers vs. Time for M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6.0</a:t>
                </a:r>
              </a:p>
              <a:p>
                <a:pPr algn="ctr"/>
                <a:r>
                  <a:rPr lang="en-US" dirty="0"/>
                  <a:t>Between 1900 and 2018</a:t>
                </a:r>
              </a:p>
            </p:txBody>
          </p:sp>
        </mc:Choice>
        <mc:Fallback>
          <p:sp>
            <p:nvSpPr>
              <p:cNvPr id="8" name="TextBox 7">
                <a:extLst>
                  <a:ext uri="{FF2B5EF4-FFF2-40B4-BE49-F238E27FC236}">
                    <a16:creationId xmlns:a16="http://schemas.microsoft.com/office/drawing/2014/main" id="{87E5F87D-3889-4B49-B328-EF30B38D54EB}"/>
                  </a:ext>
                </a:extLst>
              </p:cNvPr>
              <p:cNvSpPr txBox="1">
                <a:spLocks noRot="1" noChangeAspect="1" noMove="1" noResize="1" noEditPoints="1" noAdjustHandles="1" noChangeArrowheads="1" noChangeShapeType="1" noTextEdit="1"/>
              </p:cNvSpPr>
              <p:nvPr/>
            </p:nvSpPr>
            <p:spPr>
              <a:xfrm>
                <a:off x="1448972" y="1308299"/>
                <a:ext cx="6274190" cy="646331"/>
              </a:xfrm>
              <a:prstGeom prst="rect">
                <a:avLst/>
              </a:prstGeom>
              <a:blipFill>
                <a:blip r:embed="rId3"/>
                <a:stretch>
                  <a:fillRect t="-3846" b="-11538"/>
                </a:stretch>
              </a:blipFill>
            </p:spPr>
            <p:txBody>
              <a:bodyPr/>
              <a:lstStyle/>
              <a:p>
                <a:r>
                  <a:rPr lang="en-US">
                    <a:noFill/>
                  </a:rPr>
                  <a:t> </a:t>
                </a:r>
              </a:p>
            </p:txBody>
          </p:sp>
        </mc:Fallback>
      </mc:AlternateContent>
      <p:sp>
        <p:nvSpPr>
          <p:cNvPr id="9" name="Rounded Rectangular Callout 8">
            <a:extLst>
              <a:ext uri="{FF2B5EF4-FFF2-40B4-BE49-F238E27FC236}">
                <a16:creationId xmlns:a16="http://schemas.microsoft.com/office/drawing/2014/main" id="{E4CAA1B6-E453-7E4B-9CB8-46A886DB8F95}"/>
              </a:ext>
            </a:extLst>
          </p:cNvPr>
          <p:cNvSpPr/>
          <p:nvPr/>
        </p:nvSpPr>
        <p:spPr>
          <a:xfrm>
            <a:off x="4930731" y="4571999"/>
            <a:ext cx="2159386" cy="612648"/>
          </a:xfrm>
          <a:prstGeom prst="wedgeRoundRectCallout">
            <a:avLst>
              <a:gd name="adj1" fmla="val -76423"/>
              <a:gd name="adj2" fmla="val 11760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Why might we see a change in 1950??</a:t>
            </a:r>
            <a:endParaRPr lang="en-US" dirty="0"/>
          </a:p>
        </p:txBody>
      </p:sp>
    </p:spTree>
    <p:extLst>
      <p:ext uri="{BB962C8B-B14F-4D97-AF65-F5344CB8AC3E}">
        <p14:creationId xmlns:p14="http://schemas.microsoft.com/office/powerpoint/2010/main" val="89987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72F138-8039-7742-BBE2-37DA33808F10}"/>
              </a:ext>
            </a:extLst>
          </p:cNvPr>
          <p:cNvPicPr>
            <a:picLocks noChangeAspect="1"/>
          </p:cNvPicPr>
          <p:nvPr/>
        </p:nvPicPr>
        <p:blipFill>
          <a:blip r:embed="rId2"/>
          <a:stretch>
            <a:fillRect/>
          </a:stretch>
        </p:blipFill>
        <p:spPr>
          <a:xfrm>
            <a:off x="0" y="1761287"/>
            <a:ext cx="9144000" cy="4967284"/>
          </a:xfrm>
          <a:prstGeom prst="rect">
            <a:avLst/>
          </a:prstGeom>
        </p:spPr>
      </p:pic>
      <p:sp>
        <p:nvSpPr>
          <p:cNvPr id="8" name="Title 7">
            <a:extLst>
              <a:ext uri="{FF2B5EF4-FFF2-40B4-BE49-F238E27FC236}">
                <a16:creationId xmlns:a16="http://schemas.microsoft.com/office/drawing/2014/main" id="{E2CC3055-ED32-764C-AFD7-B21836E94864}"/>
              </a:ext>
            </a:extLst>
          </p:cNvPr>
          <p:cNvSpPr>
            <a:spLocks noGrp="1"/>
          </p:cNvSpPr>
          <p:nvPr>
            <p:ph type="title"/>
          </p:nvPr>
        </p:nvSpPr>
        <p:spPr/>
        <p:txBody>
          <a:bodyPr/>
          <a:lstStyle/>
          <a:p>
            <a:r>
              <a:rPr lang="en-US" dirty="0"/>
              <a:t>Earthquake Statistics can Vary in Time</a:t>
            </a:r>
          </a:p>
        </p:txBody>
      </p:sp>
      <p:sp>
        <p:nvSpPr>
          <p:cNvPr id="2" name="TextBox 1">
            <a:extLst>
              <a:ext uri="{FF2B5EF4-FFF2-40B4-BE49-F238E27FC236}">
                <a16:creationId xmlns:a16="http://schemas.microsoft.com/office/drawing/2014/main" id="{A829246A-3417-5D46-8FD3-DFFB6E8953BD}"/>
              </a:ext>
            </a:extLst>
          </p:cNvPr>
          <p:cNvSpPr txBox="1"/>
          <p:nvPr/>
        </p:nvSpPr>
        <p:spPr>
          <a:xfrm>
            <a:off x="457200" y="1417638"/>
            <a:ext cx="3812344" cy="338554"/>
          </a:xfrm>
          <a:prstGeom prst="rect">
            <a:avLst/>
          </a:prstGeom>
          <a:noFill/>
        </p:spPr>
        <p:txBody>
          <a:bodyPr wrap="square" rtlCol="0">
            <a:spAutoFit/>
          </a:bodyPr>
          <a:lstStyle/>
          <a:p>
            <a:pPr algn="ctr"/>
            <a:r>
              <a:rPr lang="en-US" sz="1600" dirty="0">
                <a:solidFill>
                  <a:srgbClr val="183BFF"/>
                </a:solidFill>
              </a:rPr>
              <a:t>Before the M9.1 Tohoku Japan Earthquake</a:t>
            </a:r>
          </a:p>
        </p:txBody>
      </p:sp>
      <p:sp>
        <p:nvSpPr>
          <p:cNvPr id="6" name="TextBox 5">
            <a:extLst>
              <a:ext uri="{FF2B5EF4-FFF2-40B4-BE49-F238E27FC236}">
                <a16:creationId xmlns:a16="http://schemas.microsoft.com/office/drawing/2014/main" id="{FE99E918-55BD-4D46-99C9-59854AA85EF3}"/>
              </a:ext>
            </a:extLst>
          </p:cNvPr>
          <p:cNvSpPr txBox="1"/>
          <p:nvPr/>
        </p:nvSpPr>
        <p:spPr>
          <a:xfrm>
            <a:off x="5176912" y="1417638"/>
            <a:ext cx="3812344" cy="338554"/>
          </a:xfrm>
          <a:prstGeom prst="rect">
            <a:avLst/>
          </a:prstGeom>
          <a:noFill/>
        </p:spPr>
        <p:txBody>
          <a:bodyPr wrap="square" rtlCol="0">
            <a:spAutoFit/>
          </a:bodyPr>
          <a:lstStyle/>
          <a:p>
            <a:pPr algn="ctr"/>
            <a:r>
              <a:rPr lang="en-US" sz="1600" dirty="0">
                <a:solidFill>
                  <a:srgbClr val="183BFF"/>
                </a:solidFill>
              </a:rPr>
              <a:t>After the M9.1 Tohoku Japan Earthquake</a:t>
            </a:r>
          </a:p>
        </p:txBody>
      </p:sp>
    </p:spTree>
    <p:extLst>
      <p:ext uri="{BB962C8B-B14F-4D97-AF65-F5344CB8AC3E}">
        <p14:creationId xmlns:p14="http://schemas.microsoft.com/office/powerpoint/2010/main" val="2064590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Earthquakes</a:t>
            </a:r>
            <a:br>
              <a:rPr lang="en-US" dirty="0"/>
            </a:br>
            <a:r>
              <a:rPr lang="en-US" sz="1800" dirty="0" err="1">
                <a:solidFill>
                  <a:srgbClr val="800000"/>
                </a:solidFill>
              </a:rPr>
              <a:t>whipple_arrowsmith598.asu.edu</a:t>
            </a:r>
            <a:r>
              <a:rPr lang="en-US" sz="1800" dirty="0">
                <a:solidFill>
                  <a:srgbClr val="800000"/>
                </a:solidFill>
              </a:rPr>
              <a:t>/</a:t>
            </a:r>
            <a:endParaRPr lang="en-US" dirty="0"/>
          </a:p>
        </p:txBody>
      </p:sp>
      <p:sp>
        <p:nvSpPr>
          <p:cNvPr id="5" name="Content Placeholder 4"/>
          <p:cNvSpPr>
            <a:spLocks noGrp="1"/>
          </p:cNvSpPr>
          <p:nvPr>
            <p:ph idx="1"/>
          </p:nvPr>
        </p:nvSpPr>
        <p:spPr/>
        <p:txBody>
          <a:bodyPr>
            <a:normAutofit fontScale="92500"/>
          </a:bodyPr>
          <a:lstStyle/>
          <a:p>
            <a:pPr>
              <a:spcBef>
                <a:spcPts val="0"/>
              </a:spcBef>
              <a:spcAft>
                <a:spcPts val="1200"/>
              </a:spcAft>
            </a:pPr>
            <a:r>
              <a:rPr lang="en-US" sz="2000" dirty="0"/>
              <a:t>The break in slope of Gutenberg-Richter that we observe globally represents a violation of the simple </a:t>
            </a:r>
            <a:r>
              <a:rPr lang="en-US" sz="2000" dirty="0">
                <a:solidFill>
                  <a:schemeClr val="tx1"/>
                </a:solidFill>
              </a:rPr>
              <a:t>b =1</a:t>
            </a:r>
            <a:r>
              <a:rPr lang="en-US" sz="2000" dirty="0"/>
              <a:t> GR model</a:t>
            </a:r>
          </a:p>
          <a:p>
            <a:pPr>
              <a:spcBef>
                <a:spcPts val="0"/>
              </a:spcBef>
              <a:spcAft>
                <a:spcPts val="1200"/>
              </a:spcAft>
            </a:pPr>
            <a:r>
              <a:rPr lang="en-US" sz="2000" dirty="0"/>
              <a:t>If we could simply extrapolate the </a:t>
            </a:r>
            <a:r>
              <a:rPr lang="en-US" sz="2000" dirty="0" err="1"/>
              <a:t>GR</a:t>
            </a:r>
            <a:r>
              <a:rPr lang="en-US" sz="2000" dirty="0"/>
              <a:t> law to higher magnitudes, we would have a simple way to forecast large damaging earthquakes as we will see</a:t>
            </a:r>
          </a:p>
          <a:p>
            <a:pPr>
              <a:spcBef>
                <a:spcPts val="0"/>
              </a:spcBef>
              <a:spcAft>
                <a:spcPts val="1200"/>
              </a:spcAft>
            </a:pPr>
            <a:r>
              <a:rPr lang="en-US" sz="2000" dirty="0"/>
              <a:t>However another problem is that large earthquakes are sometimes observed to occur </a:t>
            </a:r>
            <a:r>
              <a:rPr lang="en-US" sz="2000" dirty="0">
                <a:solidFill>
                  <a:schemeClr val="tx1"/>
                </a:solidFill>
              </a:rPr>
              <a:t>more often </a:t>
            </a:r>
            <a:r>
              <a:rPr lang="en-US" sz="2000" dirty="0"/>
              <a:t>than they should on a fault</a:t>
            </a:r>
          </a:p>
          <a:p>
            <a:pPr>
              <a:spcBef>
                <a:spcPts val="0"/>
              </a:spcBef>
              <a:spcAft>
                <a:spcPts val="1200"/>
              </a:spcAft>
            </a:pPr>
            <a:r>
              <a:rPr lang="en-US" sz="2000" dirty="0"/>
              <a:t>In this case, there is a either a </a:t>
            </a:r>
            <a:r>
              <a:rPr lang="en-US" sz="2000" dirty="0">
                <a:solidFill>
                  <a:schemeClr val="tx1"/>
                </a:solidFill>
              </a:rPr>
              <a:t>change in slope</a:t>
            </a:r>
            <a:r>
              <a:rPr lang="en-US" sz="2000" dirty="0"/>
              <a:t>, or in fact a "bump" at the large magnitude end</a:t>
            </a:r>
          </a:p>
          <a:p>
            <a:pPr>
              <a:spcBef>
                <a:spcPts val="0"/>
              </a:spcBef>
              <a:spcAft>
                <a:spcPts val="1200"/>
              </a:spcAft>
            </a:pPr>
            <a:r>
              <a:rPr lang="en-US" sz="2000" dirty="0"/>
              <a:t>This has been modeled with the "</a:t>
            </a:r>
            <a:r>
              <a:rPr lang="en-US" sz="2000" dirty="0">
                <a:solidFill>
                  <a:schemeClr val="tx1"/>
                </a:solidFill>
              </a:rPr>
              <a:t>characteristic earthquake</a:t>
            </a:r>
            <a:r>
              <a:rPr lang="en-US" sz="2000" dirty="0"/>
              <a:t>" idea</a:t>
            </a:r>
          </a:p>
          <a:p>
            <a:pPr>
              <a:spcBef>
                <a:spcPts val="0"/>
              </a:spcBef>
              <a:spcAft>
                <a:spcPts val="1200"/>
              </a:spcAft>
            </a:pPr>
            <a:r>
              <a:rPr lang="en-US" sz="2000" dirty="0"/>
              <a:t>In this idea, the largest earthquakes recur relatively regularly (~periodic?) but the smaller events are represented by Gutenberg-Richter </a:t>
            </a:r>
          </a:p>
          <a:p>
            <a:pPr>
              <a:spcBef>
                <a:spcPts val="0"/>
              </a:spcBef>
              <a:spcAft>
                <a:spcPts val="1200"/>
              </a:spcAft>
            </a:pP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Earthquakes</a:t>
            </a:r>
            <a:br>
              <a:rPr lang="en-US" dirty="0"/>
            </a:br>
            <a:r>
              <a:rPr lang="en-US" sz="1800" dirty="0" err="1">
                <a:solidFill>
                  <a:srgbClr val="800000"/>
                </a:solidFill>
              </a:rPr>
              <a:t>whipple_arrowsmith598.asu.edu</a:t>
            </a:r>
            <a:r>
              <a:rPr lang="en-US" sz="1800" dirty="0">
                <a:solidFill>
                  <a:srgbClr val="800000"/>
                </a:solidFill>
              </a:rPr>
              <a:t>/</a:t>
            </a:r>
            <a:endParaRPr lang="en-US" dirty="0"/>
          </a:p>
        </p:txBody>
      </p:sp>
      <p:pic>
        <p:nvPicPr>
          <p:cNvPr id="4" name="Content Placeholder 3" descr="Screen Shot 2013-10-01 at 10.46.10 AM.png"/>
          <p:cNvPicPr>
            <a:picLocks noGrp="1" noChangeAspect="1"/>
          </p:cNvPicPr>
          <p:nvPr>
            <p:ph idx="1"/>
          </p:nvPr>
        </p:nvPicPr>
        <p:blipFill>
          <a:blip r:embed="rId2"/>
          <a:srcRect l="-17970" r="-17970"/>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Earthquakes</a:t>
            </a:r>
            <a:br>
              <a:rPr lang="en-US" dirty="0"/>
            </a:br>
            <a:r>
              <a:rPr lang="en-US" sz="1800" dirty="0" err="1">
                <a:solidFill>
                  <a:srgbClr val="800000"/>
                </a:solidFill>
              </a:rPr>
              <a:t>whipple_arrowsmith598.asu.edu</a:t>
            </a:r>
            <a:r>
              <a:rPr lang="en-US" sz="1800" dirty="0">
                <a:solidFill>
                  <a:srgbClr val="800000"/>
                </a:solidFill>
              </a:rPr>
              <a:t>/</a:t>
            </a:r>
            <a:endParaRPr lang="en-US" dirty="0"/>
          </a:p>
        </p:txBody>
      </p:sp>
      <p:pic>
        <p:nvPicPr>
          <p:cNvPr id="4" name="Content Placeholder 3" descr="Screen Shot 2013-10-01 at 10.46.14 AM.png"/>
          <p:cNvPicPr>
            <a:picLocks noGrp="1" noChangeAspect="1"/>
          </p:cNvPicPr>
          <p:nvPr>
            <p:ph idx="1"/>
          </p:nvPr>
        </p:nvPicPr>
        <p:blipFill>
          <a:blip r:embed="rId2"/>
          <a:srcRect l="393" r="817"/>
          <a:stretch>
            <a:fillRect/>
          </a:stretch>
        </p:blipFill>
        <p:spPr>
          <a:xfrm>
            <a:off x="1552268" y="1600200"/>
            <a:ext cx="6013683"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s_occurence_haz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893" y="4169632"/>
            <a:ext cx="3657600" cy="2297487"/>
          </a:xfrm>
          <a:prstGeom prst="rect">
            <a:avLst/>
          </a:prstGeom>
        </p:spPr>
      </p:pic>
      <p:pic>
        <p:nvPicPr>
          <p:cNvPr id="13" name="Picture 12" descr="bars_killed_hazard_n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20" y="4169632"/>
            <a:ext cx="3657600" cy="2297487"/>
          </a:xfrm>
          <a:prstGeom prst="rect">
            <a:avLst/>
          </a:prstGeom>
        </p:spPr>
      </p:pic>
      <p:pic>
        <p:nvPicPr>
          <p:cNvPr id="11" name="Picture 10" descr="bars_damage_hazard_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893" y="1625239"/>
            <a:ext cx="3657600" cy="2297487"/>
          </a:xfrm>
          <a:prstGeom prst="rect">
            <a:avLst/>
          </a:prstGeom>
        </p:spPr>
      </p:pic>
      <p:pic>
        <p:nvPicPr>
          <p:cNvPr id="2" name="Picture 1" descr="bars_affected_hazard_n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20" y="1625239"/>
            <a:ext cx="3657600" cy="2297487"/>
          </a:xfrm>
          <a:prstGeom prst="rect">
            <a:avLst/>
          </a:prstGeom>
        </p:spPr>
      </p:pic>
      <p:sp>
        <p:nvSpPr>
          <p:cNvPr id="4" name="Title 3"/>
          <p:cNvSpPr>
            <a:spLocks noGrp="1"/>
          </p:cNvSpPr>
          <p:nvPr>
            <p:ph type="title"/>
          </p:nvPr>
        </p:nvSpPr>
        <p:spPr/>
        <p:txBody>
          <a:bodyPr>
            <a:normAutofit/>
          </a:bodyPr>
          <a:lstStyle/>
          <a:p>
            <a:r>
              <a:rPr lang="en-US" dirty="0"/>
              <a:t>Global Earthquake Statistics, 1980-2008</a:t>
            </a:r>
            <a:br>
              <a:rPr lang="en-US" dirty="0"/>
            </a:br>
            <a:r>
              <a:rPr lang="en-US" sz="1800" dirty="0">
                <a:solidFill>
                  <a:srgbClr val="800000"/>
                </a:solidFill>
              </a:rPr>
              <a:t>http://</a:t>
            </a:r>
            <a:r>
              <a:rPr lang="en-US" sz="1800" dirty="0" err="1">
                <a:solidFill>
                  <a:srgbClr val="800000"/>
                </a:solidFill>
              </a:rPr>
              <a:t>www.preventionweb.net</a:t>
            </a:r>
            <a:r>
              <a:rPr lang="en-US" sz="1800" dirty="0">
                <a:solidFill>
                  <a:srgbClr val="800000"/>
                </a:solidFill>
              </a:rPr>
              <a:t>/</a:t>
            </a:r>
            <a:r>
              <a:rPr lang="en-US" sz="1800" dirty="0" err="1">
                <a:solidFill>
                  <a:srgbClr val="800000"/>
                </a:solidFill>
              </a:rPr>
              <a:t>english</a:t>
            </a:r>
            <a:r>
              <a:rPr lang="en-US" sz="1800" dirty="0">
                <a:solidFill>
                  <a:srgbClr val="800000"/>
                </a:solidFill>
              </a:rPr>
              <a:t>/hazards/statistics/?hid=60</a:t>
            </a:r>
          </a:p>
        </p:txBody>
      </p:sp>
      <p:sp>
        <p:nvSpPr>
          <p:cNvPr id="6" name="TextBox 5"/>
          <p:cNvSpPr txBox="1"/>
          <p:nvPr/>
        </p:nvSpPr>
        <p:spPr>
          <a:xfrm>
            <a:off x="881914" y="1582829"/>
            <a:ext cx="1399306" cy="276999"/>
          </a:xfrm>
          <a:prstGeom prst="rect">
            <a:avLst/>
          </a:prstGeom>
          <a:noFill/>
        </p:spPr>
        <p:txBody>
          <a:bodyPr wrap="square" rtlCol="0">
            <a:spAutoFit/>
          </a:bodyPr>
          <a:lstStyle/>
          <a:p>
            <a:pPr algn="ctr"/>
            <a:r>
              <a:rPr lang="en-US" sz="1200" dirty="0">
                <a:latin typeface="Helvetica Neue Light"/>
                <a:cs typeface="Helvetica Neue Light"/>
              </a:rPr>
              <a:t>Persons Affected</a:t>
            </a:r>
          </a:p>
        </p:txBody>
      </p:sp>
      <p:sp>
        <p:nvSpPr>
          <p:cNvPr id="8" name="TextBox 7"/>
          <p:cNvSpPr txBox="1"/>
          <p:nvPr/>
        </p:nvSpPr>
        <p:spPr>
          <a:xfrm>
            <a:off x="4997054" y="1601275"/>
            <a:ext cx="2458072" cy="276999"/>
          </a:xfrm>
          <a:prstGeom prst="rect">
            <a:avLst/>
          </a:prstGeom>
          <a:noFill/>
        </p:spPr>
        <p:txBody>
          <a:bodyPr wrap="square" rtlCol="0">
            <a:spAutoFit/>
          </a:bodyPr>
          <a:lstStyle/>
          <a:p>
            <a:pPr algn="ctr"/>
            <a:r>
              <a:rPr lang="en-US" sz="1200" dirty="0">
                <a:latin typeface="Helvetica Neue Light"/>
                <a:cs typeface="Helvetica Neue Light"/>
              </a:rPr>
              <a:t>Economic Damage (USD in B$)</a:t>
            </a:r>
          </a:p>
        </p:txBody>
      </p:sp>
      <p:sp>
        <p:nvSpPr>
          <p:cNvPr id="10" name="TextBox 9"/>
          <p:cNvSpPr txBox="1"/>
          <p:nvPr/>
        </p:nvSpPr>
        <p:spPr>
          <a:xfrm>
            <a:off x="810893" y="4169632"/>
            <a:ext cx="1399306" cy="276999"/>
          </a:xfrm>
          <a:prstGeom prst="rect">
            <a:avLst/>
          </a:prstGeom>
          <a:noFill/>
        </p:spPr>
        <p:txBody>
          <a:bodyPr wrap="square" rtlCol="0">
            <a:spAutoFit/>
          </a:bodyPr>
          <a:lstStyle/>
          <a:p>
            <a:pPr algn="ctr"/>
            <a:r>
              <a:rPr lang="en-US" sz="1200" dirty="0">
                <a:latin typeface="Helvetica Neue Light"/>
                <a:cs typeface="Helvetica Neue Light"/>
              </a:rPr>
              <a:t>Persons Killed</a:t>
            </a:r>
          </a:p>
        </p:txBody>
      </p:sp>
      <p:sp>
        <p:nvSpPr>
          <p:cNvPr id="12" name="TextBox 11"/>
          <p:cNvSpPr txBox="1"/>
          <p:nvPr/>
        </p:nvSpPr>
        <p:spPr>
          <a:xfrm>
            <a:off x="4902514" y="4119097"/>
            <a:ext cx="2458072" cy="276999"/>
          </a:xfrm>
          <a:prstGeom prst="rect">
            <a:avLst/>
          </a:prstGeom>
          <a:noFill/>
        </p:spPr>
        <p:txBody>
          <a:bodyPr wrap="square" rtlCol="0">
            <a:spAutoFit/>
          </a:bodyPr>
          <a:lstStyle/>
          <a:p>
            <a:pPr algn="ctr"/>
            <a:r>
              <a:rPr lang="en-US" sz="1200" dirty="0">
                <a:latin typeface="Helvetica Neue Light"/>
                <a:cs typeface="Helvetica Neue Light"/>
              </a:rPr>
              <a:t>Number of Reported Events</a:t>
            </a:r>
          </a:p>
        </p:txBody>
      </p:sp>
    </p:spTree>
    <p:extLst>
      <p:ext uri="{BB962C8B-B14F-4D97-AF65-F5344CB8AC3E}">
        <p14:creationId xmlns:p14="http://schemas.microsoft.com/office/powerpoint/2010/main" val="1953601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Aftershocks</a:t>
            </a:r>
            <a:br>
              <a:rPr lang="en-US" dirty="0"/>
            </a:br>
            <a:r>
              <a:rPr lang="en-US" sz="2000" dirty="0">
                <a:solidFill>
                  <a:srgbClr val="800000"/>
                </a:solidFill>
              </a:rPr>
              <a:t>http://</a:t>
            </a:r>
            <a:r>
              <a:rPr lang="en-US" sz="2000" dirty="0" err="1">
                <a:solidFill>
                  <a:srgbClr val="800000"/>
                </a:solidFill>
              </a:rPr>
              <a:t>en.wikipedia.org/wiki/Fusakichi_Omori</a:t>
            </a:r>
            <a:endParaRPr lang="en-US" sz="2000" dirty="0">
              <a:solidFill>
                <a:srgbClr val="800000"/>
              </a:solidFill>
            </a:endParaRPr>
          </a:p>
        </p:txBody>
      </p:sp>
      <p:sp>
        <p:nvSpPr>
          <p:cNvPr id="5" name="Content Placeholder 4"/>
          <p:cNvSpPr>
            <a:spLocks noGrp="1"/>
          </p:cNvSpPr>
          <p:nvPr>
            <p:ph sz="half" idx="1"/>
          </p:nvPr>
        </p:nvSpPr>
        <p:spPr/>
        <p:txBody>
          <a:bodyPr>
            <a:normAutofit/>
          </a:bodyPr>
          <a:lstStyle/>
          <a:p>
            <a:pPr>
              <a:spcBef>
                <a:spcPts val="0"/>
              </a:spcBef>
              <a:spcAft>
                <a:spcPts val="1200"/>
              </a:spcAft>
            </a:pPr>
            <a:r>
              <a:rPr lang="en-US" sz="1800" dirty="0"/>
              <a:t>Large shallow earthquakes (in fact mostly all earthquakes) are usually followed by a sequence of smaller earthquakes called "aftershocks"</a:t>
            </a:r>
          </a:p>
          <a:p>
            <a:pPr>
              <a:spcBef>
                <a:spcPts val="0"/>
              </a:spcBef>
              <a:spcAft>
                <a:spcPts val="1200"/>
              </a:spcAft>
            </a:pPr>
            <a:r>
              <a:rPr lang="en-US" sz="1800" dirty="0"/>
              <a:t>The aftershocks themselves follow the Gutenberg-Richter scaling relation</a:t>
            </a:r>
          </a:p>
          <a:p>
            <a:pPr>
              <a:spcBef>
                <a:spcPts val="0"/>
              </a:spcBef>
              <a:spcAft>
                <a:spcPts val="1200"/>
              </a:spcAft>
            </a:pPr>
            <a:r>
              <a:rPr lang="en-US" sz="1800" dirty="0"/>
              <a:t>The aftershocks die away with time, in a process that is observed to obey "</a:t>
            </a:r>
            <a:r>
              <a:rPr lang="en-US" sz="1800" dirty="0">
                <a:solidFill>
                  <a:schemeClr val="tx1"/>
                </a:solidFill>
              </a:rPr>
              <a:t>Omori's Law of Aftershock Decay</a:t>
            </a:r>
            <a:r>
              <a:rPr lang="en-US" sz="1800" dirty="0"/>
              <a:t>"</a:t>
            </a:r>
          </a:p>
          <a:p>
            <a:pPr>
              <a:spcBef>
                <a:spcPts val="0"/>
              </a:spcBef>
              <a:spcAft>
                <a:spcPts val="1200"/>
              </a:spcAft>
            </a:pPr>
            <a:endParaRPr lang="en-US" sz="1800" dirty="0"/>
          </a:p>
        </p:txBody>
      </p:sp>
      <p:pic>
        <p:nvPicPr>
          <p:cNvPr id="7" name="Content Placeholder 6" descr="270px-Omori_San_Francisco_Call_05August1906.jpg"/>
          <p:cNvPicPr>
            <a:picLocks noGrp="1" noChangeAspect="1"/>
          </p:cNvPicPr>
          <p:nvPr>
            <p:ph sz="half" idx="2"/>
          </p:nvPr>
        </p:nvPicPr>
        <p:blipFill>
          <a:blip r:embed="rId2"/>
          <a:srcRect l="-49147" r="-49147"/>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Aftershock Patterns</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/wiki/Aftershock</a:t>
            </a:r>
          </a:p>
        </p:txBody>
      </p:sp>
      <p:pic>
        <p:nvPicPr>
          <p:cNvPr id="9" name="Content Placeholder 8" descr="Neic_slav_fig72.gif"/>
          <p:cNvPicPr>
            <a:picLocks noGrp="1" noChangeAspect="1"/>
          </p:cNvPicPr>
          <p:nvPr>
            <p:ph sz="half" idx="1"/>
          </p:nvPr>
        </p:nvPicPr>
        <p:blipFill>
          <a:blip r:embed="rId2"/>
          <a:srcRect l="-7738" r="-7738"/>
          <a:stretch>
            <a:fillRect/>
          </a:stretch>
        </p:blipFill>
        <p:spPr/>
      </p:pic>
      <p:pic>
        <p:nvPicPr>
          <p:cNvPr id="10" name="Content Placeholder 9" descr="Sichuan_2008_Aftershocks.jpg"/>
          <p:cNvPicPr>
            <a:picLocks noGrp="1" noChangeAspect="1"/>
          </p:cNvPicPr>
          <p:nvPr>
            <p:ph sz="half" idx="2"/>
          </p:nvPr>
        </p:nvPicPr>
        <p:blipFill>
          <a:blip r:embed="rId3"/>
          <a:srcRect l="-8426" r="-8426"/>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Tohoku, Japan Earthquake 3/11/2011</a:t>
            </a:r>
          </a:p>
        </p:txBody>
      </p:sp>
      <p:pic>
        <p:nvPicPr>
          <p:cNvPr id="5" name="Content Placeholder 4" descr="USGS Tohoku Poster.jpg"/>
          <p:cNvPicPr>
            <a:picLocks noGrp="1" noChangeAspect="1"/>
          </p:cNvPicPr>
          <p:nvPr>
            <p:ph idx="1"/>
          </p:nvPr>
        </p:nvPicPr>
        <p:blipFill>
          <a:blip r:embed="rId2"/>
          <a:srcRect l="-13604" r="-13604"/>
          <a:stretch>
            <a:fillRect/>
          </a:stretch>
        </p:blipFill>
        <p:spPr/>
      </p:pic>
      <p:sp>
        <p:nvSpPr>
          <p:cNvPr id="6" name="Rectangle 5"/>
          <p:cNvSpPr/>
          <p:nvPr/>
        </p:nvSpPr>
        <p:spPr>
          <a:xfrm>
            <a:off x="1107211" y="5862005"/>
            <a:ext cx="3321637" cy="34015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Omori's Law</a:t>
            </a:r>
          </a:p>
        </p:txBody>
      </p:sp>
      <p:sp>
        <p:nvSpPr>
          <p:cNvPr id="6" name="Content Placeholder 5"/>
          <p:cNvSpPr>
            <a:spLocks noGrp="1"/>
          </p:cNvSpPr>
          <p:nvPr>
            <p:ph idx="1"/>
          </p:nvPr>
        </p:nvSpPr>
        <p:spPr/>
        <p:txBody>
          <a:bodyPr>
            <a:normAutofit lnSpcReduction="10000"/>
          </a:bodyPr>
          <a:lstStyle/>
          <a:p>
            <a:r>
              <a:rPr lang="en-US" dirty="0"/>
              <a:t>Original Omori Law (1894):</a:t>
            </a:r>
          </a:p>
          <a:p>
            <a:endParaRPr lang="en-US" dirty="0"/>
          </a:p>
          <a:p>
            <a:pPr>
              <a:buNone/>
            </a:pPr>
            <a:endParaRPr lang="en-US" dirty="0"/>
          </a:p>
          <a:p>
            <a:endParaRPr lang="en-US" dirty="0"/>
          </a:p>
          <a:p>
            <a:r>
              <a:rPr lang="en-US" dirty="0"/>
              <a:t>Modified Omori Law (</a:t>
            </a:r>
            <a:r>
              <a:rPr lang="en-US" dirty="0" err="1"/>
              <a:t>Utsu</a:t>
            </a:r>
            <a:r>
              <a:rPr lang="en-US" dirty="0"/>
              <a:t>, 1961):</a:t>
            </a:r>
          </a:p>
          <a:p>
            <a:endParaRPr lang="en-US" dirty="0"/>
          </a:p>
          <a:p>
            <a:endParaRPr lang="en-US" dirty="0"/>
          </a:p>
          <a:p>
            <a:endParaRPr lang="en-US" dirty="0"/>
          </a:p>
          <a:p>
            <a:r>
              <a:rPr lang="en-US" i="1" dirty="0" err="1">
                <a:solidFill>
                  <a:schemeClr val="tx1"/>
                </a:solidFill>
              </a:rPr>
              <a:t>p</a:t>
            </a:r>
            <a:r>
              <a:rPr lang="en-US" dirty="0"/>
              <a:t> typically in the range of 0.7 – 1.3</a:t>
            </a:r>
          </a:p>
        </p:txBody>
      </p:sp>
      <p:graphicFrame>
        <p:nvGraphicFramePr>
          <p:cNvPr id="7" name="Object 6"/>
          <p:cNvGraphicFramePr>
            <a:graphicFrameLocks noChangeAspect="1"/>
          </p:cNvGraphicFramePr>
          <p:nvPr/>
        </p:nvGraphicFramePr>
        <p:xfrm>
          <a:off x="3428490" y="2355642"/>
          <a:ext cx="2009878" cy="987308"/>
        </p:xfrm>
        <a:graphic>
          <a:graphicData uri="http://schemas.openxmlformats.org/presentationml/2006/ole">
            <mc:AlternateContent xmlns:mc="http://schemas.openxmlformats.org/markup-compatibility/2006">
              <mc:Choice xmlns:v="urn:schemas-microsoft-com:vml" Requires="v">
                <p:oleObj spid="_x0000_s35914" name="Equation" r:id="rId3" imgW="723900" imgH="355600" progId="Equation.3">
                  <p:embed/>
                </p:oleObj>
              </mc:Choice>
              <mc:Fallback>
                <p:oleObj name="Equation" r:id="rId3" imgW="723900" imgH="35560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490" y="2355642"/>
                        <a:ext cx="2009878" cy="98730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843" name="Object 3"/>
          <p:cNvGraphicFramePr>
            <a:graphicFrameLocks noChangeAspect="1"/>
          </p:cNvGraphicFramePr>
          <p:nvPr>
            <p:extLst>
              <p:ext uri="{D42A27DB-BD31-4B8C-83A1-F6EECF244321}">
                <p14:modId xmlns:p14="http://schemas.microsoft.com/office/powerpoint/2010/main" val="1204898007"/>
              </p:ext>
            </p:extLst>
          </p:nvPr>
        </p:nvGraphicFramePr>
        <p:xfrm>
          <a:off x="3266598" y="4090097"/>
          <a:ext cx="2538412" cy="1200150"/>
        </p:xfrm>
        <a:graphic>
          <a:graphicData uri="http://schemas.openxmlformats.org/presentationml/2006/ole">
            <mc:AlternateContent xmlns:mc="http://schemas.openxmlformats.org/markup-compatibility/2006">
              <mc:Choice xmlns:v="urn:schemas-microsoft-com:vml" Requires="v">
                <p:oleObj spid="_x0000_s35915" name="Equation" r:id="rId5" imgW="914400" imgH="431800" progId="Equation.3">
                  <p:embed/>
                </p:oleObj>
              </mc:Choice>
              <mc:Fallback>
                <p:oleObj name="Equation" r:id="rId5" imgW="914400" imgH="431800" progId="Equation.3">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6598" y="4090097"/>
                        <a:ext cx="2538412" cy="1200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Recent Model for Aftershocks</a:t>
            </a:r>
            <a:br>
              <a:rPr lang="en-US" dirty="0"/>
            </a:br>
            <a:r>
              <a:rPr lang="en-US" sz="2000" dirty="0" err="1">
                <a:solidFill>
                  <a:srgbClr val="800000"/>
                </a:solidFill>
              </a:rPr>
              <a:t>Shcherbakov</a:t>
            </a:r>
            <a:r>
              <a:rPr lang="en-US" sz="2000" dirty="0">
                <a:solidFill>
                  <a:srgbClr val="800000"/>
                </a:solidFill>
              </a:rPr>
              <a:t> et al., </a:t>
            </a:r>
            <a:r>
              <a:rPr lang="en-US" sz="2000" dirty="0" err="1">
                <a:solidFill>
                  <a:srgbClr val="800000"/>
                </a:solidFill>
              </a:rPr>
              <a:t>Geophys</a:t>
            </a:r>
            <a:r>
              <a:rPr lang="en-US" sz="2000" dirty="0">
                <a:solidFill>
                  <a:srgbClr val="800000"/>
                </a:solidFill>
              </a:rPr>
              <a:t>. Res. </a:t>
            </a:r>
            <a:r>
              <a:rPr lang="en-US" sz="2000" dirty="0" err="1">
                <a:solidFill>
                  <a:srgbClr val="800000"/>
                </a:solidFill>
              </a:rPr>
              <a:t>Lett</a:t>
            </a:r>
            <a:r>
              <a:rPr lang="en-US" sz="2000" dirty="0">
                <a:solidFill>
                  <a:srgbClr val="800000"/>
                </a:solidFill>
              </a:rPr>
              <a:t>., 2004</a:t>
            </a:r>
          </a:p>
        </p:txBody>
      </p:sp>
      <p:pic>
        <p:nvPicPr>
          <p:cNvPr id="4" name="Content Placeholder 3" descr="Screen Shot 2013-10-01 at 11.18.48 AM.png"/>
          <p:cNvPicPr>
            <a:picLocks noGrp="1" noChangeAspect="1"/>
          </p:cNvPicPr>
          <p:nvPr>
            <p:ph idx="1"/>
          </p:nvPr>
        </p:nvPicPr>
        <p:blipFill>
          <a:blip r:embed="rId2"/>
          <a:srcRect l="-11200" r="-11200"/>
          <a:stretch>
            <a:fillRect/>
          </a:stretch>
        </p:blipFill>
        <p:spPr/>
      </p:pic>
      <p:sp>
        <p:nvSpPr>
          <p:cNvPr id="5" name="TextBox 4"/>
          <p:cNvSpPr txBox="1"/>
          <p:nvPr/>
        </p:nvSpPr>
        <p:spPr>
          <a:xfrm>
            <a:off x="1128922" y="6126163"/>
            <a:ext cx="6968925" cy="369332"/>
          </a:xfrm>
          <a:prstGeom prst="rect">
            <a:avLst/>
          </a:prstGeom>
          <a:noFill/>
        </p:spPr>
        <p:txBody>
          <a:bodyPr wrap="square" rtlCol="0">
            <a:spAutoFit/>
          </a:bodyPr>
          <a:lstStyle/>
          <a:p>
            <a:pPr algn="ctr"/>
            <a:r>
              <a:rPr lang="en-US" dirty="0">
                <a:latin typeface="Helvetica Neue Light"/>
                <a:cs typeface="Helvetica Neue Light"/>
              </a:rPr>
              <a:t>Here the </a:t>
            </a:r>
            <a:r>
              <a:rPr lang="en-US" dirty="0" err="1">
                <a:latin typeface="Helvetica Neue Light"/>
                <a:cs typeface="Helvetica Neue Light"/>
              </a:rPr>
              <a:t>c</a:t>
            </a:r>
            <a:r>
              <a:rPr lang="en-US" dirty="0">
                <a:latin typeface="Helvetica Neue Light"/>
                <a:cs typeface="Helvetica Neue Light"/>
              </a:rPr>
              <a:t>-parameter is a function of magnitude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Magnitude Formulae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Richter_magnitude_scale</a:t>
            </a:r>
            <a:endParaRPr lang="en-US" sz="1800" dirty="0">
              <a:solidFill>
                <a:srgbClr val="800000"/>
              </a:solidFill>
            </a:endParaRPr>
          </a:p>
        </p:txBody>
      </p:sp>
      <p:pic>
        <p:nvPicPr>
          <p:cNvPr id="10" name="Content Placeholder 9" descr="Screen Shot 2014-01-02 at 8.41.34 AM.png"/>
          <p:cNvPicPr>
            <a:picLocks noGrp="1" noChangeAspect="1"/>
          </p:cNvPicPr>
          <p:nvPr>
            <p:ph idx="1"/>
          </p:nvPr>
        </p:nvPicPr>
        <p:blipFill>
          <a:blip r:embed="rId2">
            <a:extLst>
              <a:ext uri="{28A0092B-C50C-407E-A947-70E740481C1C}">
                <a14:useLocalDpi xmlns:a14="http://schemas.microsoft.com/office/drawing/2010/main" val="0"/>
              </a:ext>
            </a:extLst>
          </a:blip>
          <a:srcRect l="-8061" r="-8061"/>
          <a:stretch>
            <a:fillRect/>
          </a:stretch>
        </p:blipFill>
        <p:spPr/>
      </p:pic>
      <p:sp>
        <p:nvSpPr>
          <p:cNvPr id="11" name="TextBox 10"/>
          <p:cNvSpPr txBox="1"/>
          <p:nvPr/>
        </p:nvSpPr>
        <p:spPr>
          <a:xfrm>
            <a:off x="4613547" y="3422799"/>
            <a:ext cx="3809896" cy="1077218"/>
          </a:xfrm>
          <a:prstGeom prst="rect">
            <a:avLst/>
          </a:prstGeom>
          <a:noFill/>
        </p:spPr>
        <p:txBody>
          <a:bodyPr wrap="square" rtlCol="0">
            <a:spAutoFit/>
          </a:bodyPr>
          <a:lstStyle/>
          <a:p>
            <a:r>
              <a:rPr lang="en-US" sz="1600" dirty="0">
                <a:latin typeface="Helvetica Neue Light"/>
                <a:cs typeface="Helvetica Neue Light"/>
              </a:rPr>
              <a:t>See: </a:t>
            </a:r>
            <a:r>
              <a:rPr lang="en-US" sz="1600" dirty="0">
                <a:latin typeface="Helvetica Neue Light"/>
                <a:cs typeface="Helvetica Neue Light"/>
                <a:hlinkClick r:id="rId3"/>
              </a:rPr>
              <a:t>http://en.wikipedia.org/wiki/Richter_magnitude_scale</a:t>
            </a:r>
            <a:endParaRPr lang="en-US" sz="1600" dirty="0">
              <a:latin typeface="Helvetica Neue Light"/>
              <a:cs typeface="Helvetica Neue Light"/>
            </a:endParaRPr>
          </a:p>
          <a:p>
            <a:r>
              <a:rPr lang="en-US" sz="1600" dirty="0">
                <a:latin typeface="Helvetica Neue Light"/>
                <a:cs typeface="Helvetica Neue Light"/>
              </a:rPr>
              <a:t>For examples of energy equivalents </a:t>
            </a:r>
          </a:p>
        </p:txBody>
      </p:sp>
    </p:spTree>
    <p:extLst>
      <p:ext uri="{BB962C8B-B14F-4D97-AF65-F5344CB8AC3E}">
        <p14:creationId xmlns:p14="http://schemas.microsoft.com/office/powerpoint/2010/main" val="130830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Relation Between Energy and Moment Magnitude</a:t>
            </a:r>
            <a:br>
              <a:rPr lang="en-US" sz="2800" dirty="0"/>
            </a:br>
            <a:r>
              <a:rPr lang="en-US" sz="1800" dirty="0">
                <a:solidFill>
                  <a:srgbClr val="800000"/>
                </a:solidFill>
                <a:hlinkClick r:id="rId2"/>
              </a:rPr>
              <a:t>http://en.wikipedia.org/wiki/Moment_magnitude_scale</a:t>
            </a:r>
            <a:endParaRPr lang="en-US" sz="1800" dirty="0">
              <a:solidFill>
                <a:srgbClr val="800000"/>
              </a:solidFill>
            </a:endParaRPr>
          </a:p>
        </p:txBody>
      </p:sp>
      <p:pic>
        <p:nvPicPr>
          <p:cNvPr id="4" name="Content Placeholder 3" descr="Screen Shot 2014-01-02 at 8.54.30 AM.png"/>
          <p:cNvPicPr>
            <a:picLocks noGrp="1" noChangeAspect="1"/>
          </p:cNvPicPr>
          <p:nvPr>
            <p:ph idx="1"/>
          </p:nvPr>
        </p:nvPicPr>
        <p:blipFill>
          <a:blip r:embed="rId3">
            <a:extLst>
              <a:ext uri="{28A0092B-C50C-407E-A947-70E740481C1C}">
                <a14:useLocalDpi xmlns:a14="http://schemas.microsoft.com/office/drawing/2010/main" val="0"/>
              </a:ext>
            </a:extLst>
          </a:blip>
          <a:srcRect l="-289" r="-289"/>
          <a:stretch>
            <a:fillRect/>
          </a:stretch>
        </p:blipFill>
        <p:spPr/>
      </p:pic>
    </p:spTree>
    <p:extLst>
      <p:ext uri="{BB962C8B-B14F-4D97-AF65-F5344CB8AC3E}">
        <p14:creationId xmlns:p14="http://schemas.microsoft.com/office/powerpoint/2010/main" val="298859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519" y="556830"/>
            <a:ext cx="4598507" cy="1143000"/>
          </a:xfrm>
        </p:spPr>
        <p:txBody>
          <a:bodyPr>
            <a:normAutofit fontScale="90000"/>
          </a:bodyPr>
          <a:lstStyle/>
          <a:p>
            <a:r>
              <a:rPr lang="en-US" dirty="0"/>
              <a:t>Global Earthquakes</a:t>
            </a:r>
            <a:br>
              <a:rPr lang="en-US" dirty="0"/>
            </a:br>
            <a:r>
              <a:rPr lang="en-US" sz="2700" dirty="0"/>
              <a:t>Summary Statistics, 1980-2008</a:t>
            </a:r>
            <a:br>
              <a:rPr lang="en-US" sz="2700" dirty="0"/>
            </a:br>
            <a:r>
              <a:rPr lang="en-US" sz="1600" dirty="0">
                <a:solidFill>
                  <a:srgbClr val="800000"/>
                </a:solidFill>
              </a:rPr>
              <a:t>http://</a:t>
            </a:r>
            <a:r>
              <a:rPr lang="en-US" sz="1600" dirty="0" err="1">
                <a:solidFill>
                  <a:srgbClr val="800000"/>
                </a:solidFill>
              </a:rPr>
              <a:t>www.preventionweb.net</a:t>
            </a:r>
            <a:r>
              <a:rPr lang="en-US" sz="1600" dirty="0">
                <a:solidFill>
                  <a:srgbClr val="800000"/>
                </a:solidFill>
              </a:rPr>
              <a:t>/</a:t>
            </a:r>
            <a:r>
              <a:rPr lang="en-US" sz="1600" dirty="0" err="1">
                <a:solidFill>
                  <a:srgbClr val="800000"/>
                </a:solidFill>
              </a:rPr>
              <a:t>english</a:t>
            </a:r>
            <a:r>
              <a:rPr lang="en-US" sz="1600" dirty="0">
                <a:solidFill>
                  <a:srgbClr val="800000"/>
                </a:solidFill>
              </a:rPr>
              <a:t>/hazards/statistics/?hid=60</a:t>
            </a:r>
            <a:endParaRPr lang="en-US" sz="1600" dirty="0"/>
          </a:p>
        </p:txBody>
      </p:sp>
      <p:pic>
        <p:nvPicPr>
          <p:cNvPr id="5" name="Content Placeholder 4" descr="Screen Shot 2014-01-04 at 12.27.09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203" b="-1457"/>
          <a:stretch/>
        </p:blipFill>
        <p:spPr>
          <a:xfrm>
            <a:off x="154800" y="2419057"/>
            <a:ext cx="5140035" cy="2540000"/>
          </a:xfrm>
        </p:spPr>
      </p:pic>
      <p:pic>
        <p:nvPicPr>
          <p:cNvPr id="7" name="Content Placeholder 6" descr="Screen Shot 2014-01-04 at 12.27.47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925" r="-3048"/>
          <a:stretch/>
        </p:blipFill>
        <p:spPr>
          <a:xfrm>
            <a:off x="5173887" y="12095"/>
            <a:ext cx="3944757" cy="6858000"/>
          </a:xfrm>
        </p:spPr>
      </p:pic>
    </p:spTree>
    <p:extLst>
      <p:ext uri="{BB962C8B-B14F-4D97-AF65-F5344CB8AC3E}">
        <p14:creationId xmlns:p14="http://schemas.microsoft.com/office/powerpoint/2010/main" val="29172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Magnitude and Intensity	</a:t>
            </a:r>
          </a:p>
        </p:txBody>
      </p:sp>
      <p:sp>
        <p:nvSpPr>
          <p:cNvPr id="3" name="Content Placeholder 2"/>
          <p:cNvSpPr>
            <a:spLocks noGrp="1"/>
          </p:cNvSpPr>
          <p:nvPr>
            <p:ph idx="1"/>
          </p:nvPr>
        </p:nvSpPr>
        <p:spPr/>
        <p:txBody>
          <a:bodyPr>
            <a:noAutofit/>
          </a:bodyPr>
          <a:lstStyle/>
          <a:p>
            <a:pPr>
              <a:spcBef>
                <a:spcPts val="0"/>
              </a:spcBef>
              <a:spcAft>
                <a:spcPts val="1200"/>
              </a:spcAft>
            </a:pPr>
            <a:r>
              <a:rPr lang="en-US" sz="2000" dirty="0"/>
              <a:t>We saw in previous lecture that </a:t>
            </a:r>
            <a:r>
              <a:rPr lang="en-US" sz="2000" dirty="0" err="1"/>
              <a:t>Mercalli</a:t>
            </a:r>
            <a:r>
              <a:rPr lang="en-US" sz="2000" dirty="0"/>
              <a:t> Intensity is a measure of ground shaking only</a:t>
            </a:r>
          </a:p>
          <a:p>
            <a:pPr>
              <a:spcBef>
                <a:spcPts val="0"/>
              </a:spcBef>
              <a:spcAft>
                <a:spcPts val="1200"/>
              </a:spcAft>
            </a:pPr>
            <a:r>
              <a:rPr lang="en-US" sz="2000" dirty="0"/>
              <a:t>A small earthquake close by can produce the same PGA (Peak Ground Acceleration) and PGV (Peak Ground Velocity) as a large earthquake far away</a:t>
            </a:r>
          </a:p>
          <a:p>
            <a:pPr>
              <a:spcBef>
                <a:spcPts val="0"/>
              </a:spcBef>
              <a:spcAft>
                <a:spcPts val="1200"/>
              </a:spcAft>
            </a:pPr>
            <a:r>
              <a:rPr lang="en-US" sz="2000" dirty="0"/>
              <a:t>However, the wave characteristics will be different (duration of shaking, frequency content of waves, etc.)</a:t>
            </a:r>
          </a:p>
          <a:p>
            <a:pPr>
              <a:spcBef>
                <a:spcPts val="0"/>
              </a:spcBef>
              <a:spcAft>
                <a:spcPts val="1200"/>
              </a:spcAft>
            </a:pPr>
            <a:r>
              <a:rPr lang="en-US" sz="2000" dirty="0"/>
              <a:t>Note that buildings are sensitive not only to PGA, but shaking duration and frequency</a:t>
            </a:r>
          </a:p>
          <a:p>
            <a:pPr>
              <a:spcBef>
                <a:spcPts val="0"/>
              </a:spcBef>
              <a:spcAft>
                <a:spcPts val="1200"/>
              </a:spcAft>
            </a:pPr>
            <a:r>
              <a:rPr lang="en-US" sz="2000" dirty="0"/>
              <a:t>So we need some more general concepts</a:t>
            </a:r>
          </a:p>
          <a:p>
            <a:pPr>
              <a:spcBef>
                <a:spcPts val="0"/>
              </a:spcBef>
              <a:spcAft>
                <a:spcPts val="1200"/>
              </a:spcAft>
            </a:pPr>
            <a:r>
              <a:rPr lang="en-US" sz="2000" dirty="0"/>
              <a:t>In about 1927, Richter and Gutenberg introduced the concept of earthquake magnitude</a:t>
            </a:r>
          </a:p>
          <a:p>
            <a:pPr>
              <a:spcBef>
                <a:spcPts val="0"/>
              </a:spcBef>
              <a:spcAft>
                <a:spcPts val="1200"/>
              </a:spcAft>
            </a:pP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Magnitude</a:t>
            </a:r>
          </a:p>
        </p:txBody>
      </p:sp>
      <p:sp>
        <p:nvSpPr>
          <p:cNvPr id="3" name="Content Placeholder 2"/>
          <p:cNvSpPr>
            <a:spLocks noGrp="1"/>
          </p:cNvSpPr>
          <p:nvPr>
            <p:ph idx="1"/>
          </p:nvPr>
        </p:nvSpPr>
        <p:spPr/>
        <p:txBody>
          <a:bodyPr>
            <a:normAutofit fontScale="92500"/>
          </a:bodyPr>
          <a:lstStyle/>
          <a:p>
            <a:pPr>
              <a:spcBef>
                <a:spcPts val="0"/>
              </a:spcBef>
              <a:spcAft>
                <a:spcPts val="1200"/>
              </a:spcAft>
            </a:pPr>
            <a:r>
              <a:rPr lang="en-US" sz="1800" dirty="0"/>
              <a:t>Gutenberg and Richter had noticed that the amplitude of seismic waves decreases away from the earthquake source position (hypocenter/epicenter) with distance</a:t>
            </a:r>
          </a:p>
          <a:p>
            <a:pPr>
              <a:spcBef>
                <a:spcPts val="0"/>
              </a:spcBef>
              <a:spcAft>
                <a:spcPts val="1200"/>
              </a:spcAft>
            </a:pPr>
            <a:r>
              <a:rPr lang="en-US" sz="1800" dirty="0"/>
              <a:t>The decay in amplitude depends not only on the earth, but also on the observing instrument characteristics</a:t>
            </a:r>
          </a:p>
          <a:p>
            <a:pPr>
              <a:spcBef>
                <a:spcPts val="0"/>
              </a:spcBef>
              <a:spcAft>
                <a:spcPts val="1200"/>
              </a:spcAft>
            </a:pPr>
            <a:r>
              <a:rPr lang="en-US" sz="1800" dirty="0"/>
              <a:t>The sensitivity of the magnitude scale depends on the frequency response of the instrument and its dynamic range (whether waveforms can be "clipped" if the amplitude is too large)</a:t>
            </a:r>
          </a:p>
          <a:p>
            <a:pPr>
              <a:spcBef>
                <a:spcPts val="0"/>
              </a:spcBef>
              <a:spcAft>
                <a:spcPts val="1200"/>
              </a:spcAft>
            </a:pPr>
            <a:r>
              <a:rPr lang="en-US" sz="1800" dirty="0"/>
              <a:t>They adopted a standard instrument, the Wood-Anderson </a:t>
            </a:r>
            <a:r>
              <a:rPr lang="en-US" sz="1800" dirty="0" err="1"/>
              <a:t>torsional</a:t>
            </a:r>
            <a:r>
              <a:rPr lang="en-US" sz="1800" dirty="0"/>
              <a:t> seismometer, and defined an amplitude corresponding to a Magnitude=0 earthquake</a:t>
            </a:r>
          </a:p>
          <a:p>
            <a:pPr>
              <a:spcBef>
                <a:spcPts val="0"/>
              </a:spcBef>
              <a:spcAft>
                <a:spcPts val="1200"/>
              </a:spcAft>
            </a:pPr>
            <a:r>
              <a:rPr lang="en-US" sz="1800" dirty="0"/>
              <a:t>They decided to create a logarithmic scale similar to the magnitude scale of stellar brightness from astronomy</a:t>
            </a:r>
          </a:p>
          <a:p>
            <a:pPr>
              <a:spcBef>
                <a:spcPts val="0"/>
              </a:spcBef>
              <a:spcAft>
                <a:spcPts val="1200"/>
              </a:spcAft>
            </a:pPr>
            <a:r>
              <a:rPr lang="en-US" sz="1800" dirty="0"/>
              <a:t>Strictly speaking, their original scale applies only to earthquakes in southern California, where they were working</a:t>
            </a:r>
          </a:p>
          <a:p>
            <a:pPr>
              <a:spcBef>
                <a:spcPts val="0"/>
              </a:spcBef>
              <a:spcAft>
                <a:spcPts val="1200"/>
              </a:spcAft>
            </a:pPr>
            <a:endParaRPr lang="en-US" sz="1800" dirty="0"/>
          </a:p>
          <a:p>
            <a:pPr>
              <a:spcBef>
                <a:spcPts val="0"/>
              </a:spcBef>
              <a:spcAft>
                <a:spcPts val="1200"/>
              </a:spcAft>
            </a:pP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Earthquake “Nomogram”</a:t>
            </a:r>
            <a:br>
              <a:rPr lang="en-US" dirty="0"/>
            </a:br>
            <a:r>
              <a:rPr lang="en-US" sz="2000" dirty="0" err="1">
                <a:solidFill>
                  <a:srgbClr val="800000"/>
                </a:solidFill>
              </a:rPr>
              <a:t>crack.seismo.unr.edu</a:t>
            </a:r>
            <a:endParaRPr lang="en-US" sz="2000" dirty="0">
              <a:solidFill>
                <a:srgbClr val="800000"/>
              </a:solidFill>
            </a:endParaRPr>
          </a:p>
        </p:txBody>
      </p:sp>
      <p:sp>
        <p:nvSpPr>
          <p:cNvPr id="10" name="Content Placeholder 9"/>
          <p:cNvSpPr>
            <a:spLocks noGrp="1"/>
          </p:cNvSpPr>
          <p:nvPr>
            <p:ph sz="half" idx="1"/>
          </p:nvPr>
        </p:nvSpPr>
        <p:spPr/>
        <p:txBody>
          <a:bodyPr>
            <a:noAutofit/>
          </a:bodyPr>
          <a:lstStyle/>
          <a:p>
            <a:pPr>
              <a:spcBef>
                <a:spcPts val="0"/>
              </a:spcBef>
              <a:spcAft>
                <a:spcPts val="1200"/>
              </a:spcAft>
            </a:pPr>
            <a:r>
              <a:rPr lang="en-US" sz="1600" dirty="0"/>
              <a:t>A version of this earthquake "</a:t>
            </a:r>
            <a:r>
              <a:rPr lang="en-US" sz="1600" dirty="0" err="1"/>
              <a:t>nomogram</a:t>
            </a:r>
            <a:r>
              <a:rPr lang="en-US" sz="1600" dirty="0"/>
              <a:t>" was posted in the recording center of the Caltech seismological laboratory for at least 60 years</a:t>
            </a:r>
          </a:p>
          <a:p>
            <a:pPr>
              <a:spcBef>
                <a:spcPts val="0"/>
              </a:spcBef>
              <a:spcAft>
                <a:spcPts val="1200"/>
              </a:spcAft>
            </a:pPr>
            <a:r>
              <a:rPr lang="en-US" sz="1600" dirty="0"/>
              <a:t>It was used by generations of </a:t>
            </a:r>
            <a:r>
              <a:rPr lang="en-US" sz="1600" dirty="0" err="1"/>
              <a:t>seismolab</a:t>
            </a:r>
            <a:r>
              <a:rPr lang="en-US" sz="1600" dirty="0"/>
              <a:t> students to determine the magnitude from the seismogram</a:t>
            </a:r>
          </a:p>
          <a:p>
            <a:pPr>
              <a:spcBef>
                <a:spcPts val="0"/>
              </a:spcBef>
              <a:spcAft>
                <a:spcPts val="1200"/>
              </a:spcAft>
            </a:pPr>
            <a:r>
              <a:rPr lang="en-US" sz="1600" dirty="0"/>
              <a:t>To apply this, you measure the </a:t>
            </a:r>
            <a:r>
              <a:rPr lang="en-US" sz="1600" dirty="0" err="1"/>
              <a:t>S-P</a:t>
            </a:r>
            <a:r>
              <a:rPr lang="en-US" sz="1600" dirty="0"/>
              <a:t> Time, which gives the Distance in km</a:t>
            </a:r>
          </a:p>
          <a:p>
            <a:pPr>
              <a:spcBef>
                <a:spcPts val="0"/>
              </a:spcBef>
              <a:spcAft>
                <a:spcPts val="1200"/>
              </a:spcAft>
            </a:pPr>
            <a:r>
              <a:rPr lang="en-US" sz="1600" dirty="0"/>
              <a:t>Then you measure the trace Amplitude</a:t>
            </a:r>
          </a:p>
          <a:p>
            <a:pPr>
              <a:spcBef>
                <a:spcPts val="0"/>
              </a:spcBef>
              <a:spcAft>
                <a:spcPts val="1200"/>
              </a:spcAft>
            </a:pPr>
            <a:r>
              <a:rPr lang="en-US" sz="1600" dirty="0"/>
              <a:t>Drawing the straight line intersects the middle scale at the Magnitude value</a:t>
            </a:r>
          </a:p>
          <a:p>
            <a:pPr>
              <a:spcBef>
                <a:spcPts val="0"/>
              </a:spcBef>
              <a:spcAft>
                <a:spcPts val="1200"/>
              </a:spcAft>
            </a:pPr>
            <a:endParaRPr lang="en-US" sz="1600" dirty="0"/>
          </a:p>
        </p:txBody>
      </p:sp>
      <p:pic>
        <p:nvPicPr>
          <p:cNvPr id="12" name="Content Placeholder 11" descr="richter-scale.GIF"/>
          <p:cNvPicPr>
            <a:picLocks noGrp="1" noChangeAspect="1"/>
          </p:cNvPicPr>
          <p:nvPr>
            <p:ph sz="half" idx="2"/>
          </p:nvPr>
        </p:nvPicPr>
        <p:blipFill>
          <a:blip r:embed="rId2"/>
          <a:srcRect t="-3998" b="-3998"/>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Earthquake Location</a:t>
            </a:r>
            <a:br>
              <a:rPr lang="en-US" dirty="0"/>
            </a:br>
            <a:r>
              <a:rPr lang="en-US" sz="2000" dirty="0">
                <a:solidFill>
                  <a:srgbClr val="800000"/>
                </a:solidFill>
              </a:rPr>
              <a:t>http://</a:t>
            </a:r>
            <a:r>
              <a:rPr lang="en-US" sz="2000" dirty="0" err="1">
                <a:solidFill>
                  <a:srgbClr val="800000"/>
                </a:solidFill>
              </a:rPr>
              <a:t>academics.concord.edu</a:t>
            </a:r>
            <a:r>
              <a:rPr lang="en-US" sz="2000" dirty="0">
                <a:solidFill>
                  <a:srgbClr val="800000"/>
                </a:solidFill>
              </a:rPr>
              <a:t>/</a:t>
            </a:r>
            <a:r>
              <a:rPr lang="en-US" sz="2000" dirty="0" err="1">
                <a:solidFill>
                  <a:srgbClr val="800000"/>
                </a:solidFill>
              </a:rPr>
              <a:t>sckuehn</a:t>
            </a:r>
            <a:r>
              <a:rPr lang="en-US" sz="2000" dirty="0">
                <a:solidFill>
                  <a:srgbClr val="800000"/>
                </a:solidFill>
              </a:rPr>
              <a:t>/</a:t>
            </a:r>
            <a:r>
              <a:rPr lang="en-US" sz="2000" dirty="0" err="1">
                <a:solidFill>
                  <a:srgbClr val="800000"/>
                </a:solidFill>
              </a:rPr>
              <a:t>VirtualEarthquake.pdf</a:t>
            </a:r>
            <a:endParaRPr lang="en-US" sz="2000" dirty="0">
              <a:solidFill>
                <a:srgbClr val="800000"/>
              </a:solidFill>
            </a:endParaRPr>
          </a:p>
        </p:txBody>
      </p:sp>
      <p:sp>
        <p:nvSpPr>
          <p:cNvPr id="4" name="Content Placeholder 3"/>
          <p:cNvSpPr>
            <a:spLocks noGrp="1"/>
          </p:cNvSpPr>
          <p:nvPr>
            <p:ph sz="half" idx="1"/>
          </p:nvPr>
        </p:nvSpPr>
        <p:spPr/>
        <p:txBody>
          <a:bodyPr>
            <a:normAutofit fontScale="92500" lnSpcReduction="20000"/>
          </a:bodyPr>
          <a:lstStyle/>
          <a:p>
            <a:pPr>
              <a:spcBef>
                <a:spcPts val="0"/>
              </a:spcBef>
              <a:spcAft>
                <a:spcPts val="1200"/>
              </a:spcAft>
            </a:pPr>
            <a:r>
              <a:rPr lang="en-US" sz="1800" dirty="0"/>
              <a:t>To compute the epicenter location of the earthquake, you need to "triangulate" the arrivals</a:t>
            </a:r>
          </a:p>
          <a:p>
            <a:pPr>
              <a:spcBef>
                <a:spcPts val="0"/>
              </a:spcBef>
              <a:spcAft>
                <a:spcPts val="1200"/>
              </a:spcAft>
            </a:pPr>
            <a:r>
              <a:rPr lang="en-US" sz="1800" dirty="0"/>
              <a:t>The epicenter is the horizontal position of the first motion</a:t>
            </a:r>
          </a:p>
          <a:p>
            <a:pPr>
              <a:spcBef>
                <a:spcPts val="0"/>
              </a:spcBef>
              <a:spcAft>
                <a:spcPts val="1200"/>
              </a:spcAft>
            </a:pPr>
            <a:r>
              <a:rPr lang="en-US" sz="1800" dirty="0"/>
              <a:t>The hypocenter is the epicenter + depth information</a:t>
            </a:r>
          </a:p>
          <a:p>
            <a:pPr>
              <a:spcBef>
                <a:spcPts val="0"/>
              </a:spcBef>
              <a:spcAft>
                <a:spcPts val="1200"/>
              </a:spcAft>
            </a:pPr>
            <a:r>
              <a:rPr lang="en-US" sz="1800" dirty="0"/>
              <a:t>You need at least 3 earthquake recording stations</a:t>
            </a:r>
          </a:p>
          <a:p>
            <a:pPr>
              <a:spcBef>
                <a:spcPts val="0"/>
              </a:spcBef>
              <a:spcAft>
                <a:spcPts val="1200"/>
              </a:spcAft>
            </a:pPr>
            <a:r>
              <a:rPr lang="en-US" sz="1800" dirty="0"/>
              <a:t>Draw circles around the 3 stations using distances determined from the S-P times</a:t>
            </a:r>
          </a:p>
          <a:p>
            <a:pPr>
              <a:spcBef>
                <a:spcPts val="0"/>
              </a:spcBef>
              <a:spcAft>
                <a:spcPts val="1200"/>
              </a:spcAft>
            </a:pPr>
            <a:r>
              <a:rPr lang="en-US" sz="1800" dirty="0"/>
              <a:t>Shown here is the form locating the October 17, 1989 Loma </a:t>
            </a:r>
            <a:r>
              <a:rPr lang="en-US" sz="1800" dirty="0" err="1"/>
              <a:t>Prieta</a:t>
            </a:r>
            <a:r>
              <a:rPr lang="en-US" sz="1800" dirty="0"/>
              <a:t> earthquake</a:t>
            </a:r>
          </a:p>
          <a:p>
            <a:pPr>
              <a:spcBef>
                <a:spcPts val="0"/>
              </a:spcBef>
              <a:spcAft>
                <a:spcPts val="1200"/>
              </a:spcAft>
            </a:pPr>
            <a:r>
              <a:rPr lang="en-US" sz="1800" dirty="0"/>
              <a:t>The estimated magnitude is M7.1</a:t>
            </a:r>
          </a:p>
          <a:p>
            <a:pPr>
              <a:spcBef>
                <a:spcPts val="0"/>
              </a:spcBef>
              <a:spcAft>
                <a:spcPts val="1200"/>
              </a:spcAft>
            </a:pPr>
            <a:endParaRPr lang="en-US" sz="1800" dirty="0"/>
          </a:p>
        </p:txBody>
      </p:sp>
      <p:pic>
        <p:nvPicPr>
          <p:cNvPr id="6" name="Content Placeholder 5" descr="Screen Shot 2013-09-30 at 11.13.39 AM.png"/>
          <p:cNvPicPr>
            <a:picLocks noGrp="1" noChangeAspect="1"/>
          </p:cNvPicPr>
          <p:nvPr>
            <p:ph sz="half" idx="2"/>
          </p:nvPr>
        </p:nvPicPr>
        <p:blipFill>
          <a:blip r:embed="rId2"/>
          <a:srcRect l="-1495" r="-1495"/>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Problems with Richter Magnitude</a:t>
            </a:r>
          </a:p>
        </p:txBody>
      </p:sp>
      <p:sp>
        <p:nvSpPr>
          <p:cNvPr id="6" name="Content Placeholder 5"/>
          <p:cNvSpPr>
            <a:spLocks noGrp="1"/>
          </p:cNvSpPr>
          <p:nvPr>
            <p:ph idx="1"/>
          </p:nvPr>
        </p:nvSpPr>
        <p:spPr/>
        <p:txBody>
          <a:bodyPr>
            <a:normAutofit fontScale="92500" lnSpcReduction="10000"/>
          </a:bodyPr>
          <a:lstStyle/>
          <a:p>
            <a:pPr>
              <a:spcBef>
                <a:spcPts val="0"/>
              </a:spcBef>
              <a:spcAft>
                <a:spcPts val="1200"/>
              </a:spcAft>
            </a:pPr>
            <a:r>
              <a:rPr lang="en-US" sz="1800" dirty="0"/>
              <a:t>It applies only to southern California</a:t>
            </a:r>
          </a:p>
          <a:p>
            <a:pPr>
              <a:spcBef>
                <a:spcPts val="0"/>
              </a:spcBef>
              <a:spcAft>
                <a:spcPts val="1200"/>
              </a:spcAft>
            </a:pPr>
            <a:r>
              <a:rPr lang="en-US" sz="1800" dirty="0"/>
              <a:t>It depends on using a certain type of seismometer (Wood Anderson)</a:t>
            </a:r>
          </a:p>
          <a:p>
            <a:pPr>
              <a:spcBef>
                <a:spcPts val="0"/>
              </a:spcBef>
              <a:spcAft>
                <a:spcPts val="1200"/>
              </a:spcAft>
            </a:pPr>
            <a:r>
              <a:rPr lang="en-US" sz="1800" dirty="0"/>
              <a:t>The Wood Anderson instrument is most sensitive to wave periods near </a:t>
            </a:r>
            <a:r>
              <a:rPr lang="en-US" sz="1800" dirty="0">
                <a:solidFill>
                  <a:schemeClr val="tx1"/>
                </a:solidFill>
              </a:rPr>
              <a:t>1 sec</a:t>
            </a:r>
            <a:r>
              <a:rPr lang="en-US" sz="1800" dirty="0"/>
              <a:t>.</a:t>
            </a:r>
          </a:p>
          <a:p>
            <a:pPr>
              <a:spcBef>
                <a:spcPts val="0"/>
              </a:spcBef>
              <a:spcAft>
                <a:spcPts val="1200"/>
              </a:spcAft>
            </a:pPr>
            <a:r>
              <a:rPr lang="en-US" sz="1800" dirty="0"/>
              <a:t>Wood Anderson is </a:t>
            </a:r>
            <a:r>
              <a:rPr lang="en-US" sz="1800" dirty="0">
                <a:solidFill>
                  <a:schemeClr val="tx1"/>
                </a:solidFill>
              </a:rPr>
              <a:t>weakly damped</a:t>
            </a:r>
            <a:r>
              <a:rPr lang="en-US" sz="1800" dirty="0"/>
              <a:t>, so amplitudes at </a:t>
            </a:r>
            <a:r>
              <a:rPr lang="en-US" sz="1800" dirty="0">
                <a:solidFill>
                  <a:schemeClr val="tx1"/>
                </a:solidFill>
              </a:rPr>
              <a:t>1 sec </a:t>
            </a:r>
            <a:r>
              <a:rPr lang="en-US" sz="1800" dirty="0"/>
              <a:t>period tend to be very large (resonance!)</a:t>
            </a:r>
          </a:p>
          <a:p>
            <a:pPr>
              <a:spcBef>
                <a:spcPts val="0"/>
              </a:spcBef>
              <a:spcAft>
                <a:spcPts val="1200"/>
              </a:spcAft>
            </a:pPr>
            <a:r>
              <a:rPr lang="en-US" sz="1800" dirty="0"/>
              <a:t>Other types of seismometers, such as the </a:t>
            </a:r>
            <a:r>
              <a:rPr lang="en-US" sz="1800" dirty="0">
                <a:solidFill>
                  <a:schemeClr val="tx1"/>
                </a:solidFill>
              </a:rPr>
              <a:t>Press-Ewing</a:t>
            </a:r>
            <a:r>
              <a:rPr lang="en-US" sz="1800" dirty="0"/>
              <a:t> instrument, are (were) in use, and these are most sensitive to waves at </a:t>
            </a:r>
            <a:r>
              <a:rPr lang="en-US" sz="1800" dirty="0">
                <a:solidFill>
                  <a:schemeClr val="tx1"/>
                </a:solidFill>
              </a:rPr>
              <a:t>20s period </a:t>
            </a:r>
            <a:r>
              <a:rPr lang="en-US" sz="1800" dirty="0"/>
              <a:t>(surface waves such as Rayleigh and Love waves)</a:t>
            </a:r>
          </a:p>
          <a:p>
            <a:pPr>
              <a:spcBef>
                <a:spcPts val="0"/>
              </a:spcBef>
              <a:spcAft>
                <a:spcPts val="1200"/>
              </a:spcAft>
            </a:pPr>
            <a:r>
              <a:rPr lang="en-US" sz="1800" dirty="0"/>
              <a:t>These different seismometers give different magnitudes for the same earthquake</a:t>
            </a:r>
          </a:p>
          <a:p>
            <a:pPr>
              <a:spcBef>
                <a:spcPts val="0"/>
              </a:spcBef>
              <a:spcAft>
                <a:spcPts val="1200"/>
              </a:spcAft>
            </a:pPr>
            <a:r>
              <a:rPr lang="en-US" sz="1800" dirty="0"/>
              <a:t>In fact, great earthquakes rarely have Wood-Anderson magnitudes larger than 6, whereas the Press-Ewing magnitude might be 8</a:t>
            </a:r>
          </a:p>
          <a:p>
            <a:pPr>
              <a:spcBef>
                <a:spcPts val="0"/>
              </a:spcBef>
              <a:spcAft>
                <a:spcPts val="1200"/>
              </a:spcAft>
            </a:pPr>
            <a:r>
              <a:rPr lang="en-US" sz="1800" dirty="0"/>
              <a:t>Clearly a better means of determining magnitude is needed that does not depend on using a particular seismometer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691</TotalTime>
  <Words>2081</Words>
  <Application>Microsoft Macintosh PowerPoint</Application>
  <PresentationFormat>On-screen Show (4:3)</PresentationFormat>
  <Paragraphs>170</Paragraphs>
  <Slides>37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Cambria Math</vt:lpstr>
      <vt:lpstr>Helvetica Neue Light</vt:lpstr>
      <vt:lpstr>Lucida Grande</vt:lpstr>
      <vt:lpstr>Office Theme</vt:lpstr>
      <vt:lpstr>Equation</vt:lpstr>
      <vt:lpstr>Lecture 7</vt:lpstr>
      <vt:lpstr>Topics</vt:lpstr>
      <vt:lpstr>Global Earthquake Statistics, 1980-2008 http://www.preventionweb.net/english/hazards/statistics/?hid=60</vt:lpstr>
      <vt:lpstr>Global Earthquakes Summary Statistics, 1980-2008 http://www.preventionweb.net/english/hazards/statistics/?hid=60</vt:lpstr>
      <vt:lpstr>Magnitude and Intensity </vt:lpstr>
      <vt:lpstr>Characteristics of Magnitude</vt:lpstr>
      <vt:lpstr>Earthquake “Nomogram” crack.seismo.unr.edu</vt:lpstr>
      <vt:lpstr>Determining Earthquake Location http://academics.concord.edu/sckuehn/VirtualEarthquake.pdf</vt:lpstr>
      <vt:lpstr>Problems with Richter Magnitude</vt:lpstr>
      <vt:lpstr>Seismic Moment</vt:lpstr>
      <vt:lpstr>Moment Magnitude Scale http://en.wikipedia.org/wiki/Moment_magnitude_scale</vt:lpstr>
      <vt:lpstr>Moment  Magnitude</vt:lpstr>
      <vt:lpstr>Comparing Magnitude Calculations http://en.wikipedia.org/wiki/Moment_magnitude_scale</vt:lpstr>
      <vt:lpstr>Next Question: How is seismic moment determined?</vt:lpstr>
      <vt:lpstr>Determination of Focal Mechanism</vt:lpstr>
      <vt:lpstr>Type of Earthquake Focal Mechanisms http://en.wikipedia.org/wiki/Focal_mechanism</vt:lpstr>
      <vt:lpstr>Focal Sphere: Another View</vt:lpstr>
      <vt:lpstr>Great Global Earthquakes</vt:lpstr>
      <vt:lpstr>Beno Gutenberg http://en.wikipedia.org/wiki/Beno_Gutenberg</vt:lpstr>
      <vt:lpstr>Beno Gutenberg http://en.wikipedia.org/wiki/Beno_Gutenberg</vt:lpstr>
      <vt:lpstr>Earthquake Statistics: Gutenberg-Richter Relation</vt:lpstr>
      <vt:lpstr>Data from the Global Centroid Moment Catalog of Global Earthquakes (Morgan Page: earthquake.usgs.gov)</vt:lpstr>
      <vt:lpstr>Deviations at Large Magnitude (Yoder et al. Tectonophysics, 2012)</vt:lpstr>
      <vt:lpstr>Global Magnitude-Frequency Relation</vt:lpstr>
      <vt:lpstr>But…Data is Incomplete at Early Times</vt:lpstr>
      <vt:lpstr>Earthquake Statistics can Vary in Time</vt:lpstr>
      <vt:lpstr>Characteristic Earthquakes whipple_arrowsmith598.asu.edu/</vt:lpstr>
      <vt:lpstr>Characteristic Earthquakes whipple_arrowsmith598.asu.edu/</vt:lpstr>
      <vt:lpstr>Characteristic Earthquakes whipple_arrowsmith598.asu.edu/</vt:lpstr>
      <vt:lpstr>Aftershocks http://en.wikipedia.org/wiki/Fusakichi_Omori</vt:lpstr>
      <vt:lpstr>Examples of Aftershock Patterns http://en.wikipedia.org/wiki/Aftershock</vt:lpstr>
      <vt:lpstr>Tohoku, Japan Earthquake 3/11/2011</vt:lpstr>
      <vt:lpstr>Omori's Law</vt:lpstr>
      <vt:lpstr>A More Recent Model for Aftershocks Shcherbakov et al., Geophys. Res. Lett., 2004</vt:lpstr>
      <vt:lpstr>PowerPoint Presentation</vt:lpstr>
      <vt:lpstr>Magnitude Formulae http://en.wikipedia.org/wiki/Richter_magnitude_scale</vt:lpstr>
      <vt:lpstr>Relation Between Energy and Moment Magnitude http://en.wikipedia.org/wiki/Moment_magnitude_scale</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Microsoft Office User</cp:lastModifiedBy>
  <cp:revision>57</cp:revision>
  <dcterms:created xsi:type="dcterms:W3CDTF">2016-01-14T21:34:26Z</dcterms:created>
  <dcterms:modified xsi:type="dcterms:W3CDTF">2020-12-30T19:16:38Z</dcterms:modified>
</cp:coreProperties>
</file>