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356" r:id="rId3"/>
    <p:sldId id="353" r:id="rId4"/>
    <p:sldId id="354" r:id="rId5"/>
    <p:sldId id="355" r:id="rId6"/>
    <p:sldId id="257" r:id="rId7"/>
    <p:sldId id="320" r:id="rId8"/>
    <p:sldId id="319" r:id="rId9"/>
    <p:sldId id="258" r:id="rId10"/>
    <p:sldId id="357" r:id="rId11"/>
    <p:sldId id="260" r:id="rId12"/>
    <p:sldId id="263" r:id="rId13"/>
    <p:sldId id="266" r:id="rId14"/>
    <p:sldId id="259" r:id="rId15"/>
    <p:sldId id="261" r:id="rId16"/>
    <p:sldId id="262" r:id="rId17"/>
    <p:sldId id="265" r:id="rId18"/>
    <p:sldId id="264" r:id="rId19"/>
    <p:sldId id="269" r:id="rId20"/>
    <p:sldId id="272" r:id="rId21"/>
    <p:sldId id="273" r:id="rId22"/>
    <p:sldId id="274" r:id="rId23"/>
    <p:sldId id="276" r:id="rId24"/>
    <p:sldId id="275" r:id="rId25"/>
    <p:sldId id="277" r:id="rId26"/>
    <p:sldId id="368" r:id="rId27"/>
    <p:sldId id="283" r:id="rId28"/>
    <p:sldId id="285" r:id="rId29"/>
    <p:sldId id="307" r:id="rId30"/>
    <p:sldId id="308" r:id="rId31"/>
    <p:sldId id="287" r:id="rId32"/>
    <p:sldId id="288" r:id="rId33"/>
    <p:sldId id="289" r:id="rId34"/>
    <p:sldId id="292" r:id="rId35"/>
    <p:sldId id="318" r:id="rId36"/>
    <p:sldId id="301" r:id="rId37"/>
    <p:sldId id="358" r:id="rId38"/>
    <p:sldId id="359" r:id="rId39"/>
    <p:sldId id="360" r:id="rId40"/>
    <p:sldId id="361" r:id="rId41"/>
    <p:sldId id="362" r:id="rId42"/>
    <p:sldId id="363" r:id="rId43"/>
    <p:sldId id="364" r:id="rId44"/>
    <p:sldId id="365" r:id="rId45"/>
    <p:sldId id="366" r:id="rId46"/>
    <p:sldId id="367"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4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51" autoAdjust="0"/>
    <p:restoredTop sz="94582"/>
  </p:normalViewPr>
  <p:slideViewPr>
    <p:cSldViewPr snapToGrid="0" snapToObjects="1" showGuides="1">
      <p:cViewPr varScale="1">
        <p:scale>
          <a:sx n="143" d="100"/>
          <a:sy n="143" d="100"/>
        </p:scale>
        <p:origin x="1544"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09F395-5995-824B-9123-100FE385F3BD}" type="datetimeFigureOut">
              <a:rPr lang="en-US" smtClean="0"/>
              <a:t>3/9/21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3897B-BF19-7A48-90B2-3BBBB75381B0}" type="slidenum">
              <a:rPr lang="en-US" smtClean="0"/>
              <a:t>‹#›</a:t>
            </a:fld>
            <a:endParaRPr lang="en-US"/>
          </a:p>
        </p:txBody>
      </p:sp>
    </p:spTree>
    <p:extLst>
      <p:ext uri="{BB962C8B-B14F-4D97-AF65-F5344CB8AC3E}">
        <p14:creationId xmlns:p14="http://schemas.microsoft.com/office/powerpoint/2010/main" val="1425068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639DA9-3EAB-0743-ACF5-80313A4CC431}" type="datetimeFigureOut">
              <a:rPr lang="en-US" smtClean="0"/>
              <a:pPr/>
              <a:t>3/9/21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3/9/21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3/9/21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3/9/21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639DA9-3EAB-0743-ACF5-80313A4CC431}" type="datetimeFigureOut">
              <a:rPr lang="en-US" smtClean="0"/>
              <a:pPr/>
              <a:t>3/9/21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639DA9-3EAB-0743-ACF5-80313A4CC431}" type="datetimeFigureOut">
              <a:rPr lang="en-US" smtClean="0"/>
              <a:pPr/>
              <a:t>3/9/21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639DA9-3EAB-0743-ACF5-80313A4CC431}" type="datetimeFigureOut">
              <a:rPr lang="en-US" smtClean="0"/>
              <a:pPr/>
              <a:t>3/9/21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639DA9-3EAB-0743-ACF5-80313A4CC431}" type="datetimeFigureOut">
              <a:rPr lang="en-US" smtClean="0"/>
              <a:pPr/>
              <a:t>3/9/21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39DA9-3EAB-0743-ACF5-80313A4CC431}" type="datetimeFigureOut">
              <a:rPr lang="en-US" smtClean="0"/>
              <a:pPr/>
              <a:t>3/9/21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3/9/21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3/9/21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39DA9-3EAB-0743-ACF5-80313A4CC431}" type="datetimeFigureOut">
              <a:rPr lang="en-US" smtClean="0"/>
              <a:pPr/>
              <a:t>3/9/21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3CC9D-6EAB-594E-A35A-5D5CDDFB64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b="0" i="0" kern="1200">
          <a:solidFill>
            <a:srgbClr val="FF0000"/>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2800" b="0" i="0" kern="1200">
          <a:solidFill>
            <a:srgbClr val="0000FF"/>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b="0" i="0" kern="1200">
          <a:solidFill>
            <a:srgbClr val="0000FF"/>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b="0" i="0" kern="1200">
          <a:solidFill>
            <a:srgbClr val="0000FF"/>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b="0" i="0" kern="1200">
          <a:solidFill>
            <a:srgbClr val="0000FF"/>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600" b="0" i="0" kern="1200">
          <a:solidFill>
            <a:srgbClr val="0000FF"/>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6.png"/><Relationship Id="rId5" Type="http://schemas.openxmlformats.org/officeDocument/2006/relationships/hyperlink" Target="http://terra.nasa.gov" TargetMode="External"/><Relationship Id="rId4" Type="http://schemas.openxmlformats.org/officeDocument/2006/relationships/hyperlink" Target="http://modis.gsfc.nasa.gov"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25</a:t>
            </a:r>
          </a:p>
        </p:txBody>
      </p:sp>
      <p:sp>
        <p:nvSpPr>
          <p:cNvPr id="3" name="Subtitle 2"/>
          <p:cNvSpPr>
            <a:spLocks noGrp="1"/>
          </p:cNvSpPr>
          <p:nvPr>
            <p:ph type="subTitle" idx="1"/>
          </p:nvPr>
        </p:nvSpPr>
        <p:spPr/>
        <p:txBody>
          <a:bodyPr/>
          <a:lstStyle/>
          <a:p>
            <a:r>
              <a:rPr lang="en-US" dirty="0">
                <a:solidFill>
                  <a:srgbClr val="0000FF"/>
                </a:solidFill>
              </a:rPr>
              <a:t>Summary and Wildfires</a:t>
            </a:r>
          </a:p>
          <a:p>
            <a:r>
              <a:rPr lang="en-US" dirty="0">
                <a:solidFill>
                  <a:srgbClr val="0000FF"/>
                </a:solidFill>
              </a:rPr>
              <a:t>John Rundle GEL/EPS 131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48200" y="274638"/>
            <a:ext cx="4038600" cy="1143000"/>
          </a:xfrm>
        </p:spPr>
        <p:txBody>
          <a:bodyPr>
            <a:normAutofit/>
          </a:bodyPr>
          <a:lstStyle/>
          <a:p>
            <a:r>
              <a:rPr lang="en-US" dirty="0"/>
              <a:t>Wildfire</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/wiki/Wildfire</a:t>
            </a:r>
          </a:p>
        </p:txBody>
      </p:sp>
      <p:sp>
        <p:nvSpPr>
          <p:cNvPr id="5" name="Content Placeholder 4"/>
          <p:cNvSpPr>
            <a:spLocks noGrp="1"/>
          </p:cNvSpPr>
          <p:nvPr>
            <p:ph sz="half" idx="1"/>
          </p:nvPr>
        </p:nvSpPr>
        <p:spPr>
          <a:xfrm>
            <a:off x="457200" y="396875"/>
            <a:ext cx="4038600" cy="6159499"/>
          </a:xfrm>
        </p:spPr>
        <p:txBody>
          <a:bodyPr>
            <a:normAutofit/>
          </a:bodyPr>
          <a:lstStyle/>
          <a:p>
            <a:pPr>
              <a:spcBef>
                <a:spcPts val="0"/>
              </a:spcBef>
              <a:spcAft>
                <a:spcPts val="600"/>
              </a:spcAft>
            </a:pPr>
            <a:r>
              <a:rPr lang="en-US" sz="1800" dirty="0">
                <a:solidFill>
                  <a:schemeClr val="tx1"/>
                </a:solidFill>
              </a:rPr>
              <a:t>Wildfires are characterized in terms of the cause of ignition, their physical properties such as speed of propagation, the combustible material present, and the effect of weather on the fire.</a:t>
            </a:r>
          </a:p>
          <a:p>
            <a:pPr>
              <a:spcBef>
                <a:spcPts val="0"/>
              </a:spcBef>
              <a:spcAft>
                <a:spcPts val="600"/>
              </a:spcAft>
            </a:pPr>
            <a:r>
              <a:rPr lang="en-US" sz="1800" dirty="0"/>
              <a:t>The name wildfire was once a synonym for Greek fire but now refers to any large or destructive conflagration.</a:t>
            </a:r>
          </a:p>
          <a:p>
            <a:pPr>
              <a:spcBef>
                <a:spcPts val="0"/>
              </a:spcBef>
              <a:spcAft>
                <a:spcPts val="600"/>
              </a:spcAft>
            </a:pPr>
            <a:r>
              <a:rPr lang="en-US" sz="1800" dirty="0"/>
              <a:t>Wildfires differ from other fires in that they take place outdoors in areas of grassland, woodlands, </a:t>
            </a:r>
            <a:r>
              <a:rPr lang="en-US" sz="1800" dirty="0" err="1"/>
              <a:t>bushland</a:t>
            </a:r>
            <a:r>
              <a:rPr lang="en-US" sz="1800" dirty="0"/>
              <a:t>, scrubland, </a:t>
            </a:r>
            <a:r>
              <a:rPr lang="en-US" sz="1800" dirty="0" err="1"/>
              <a:t>peatland</a:t>
            </a:r>
            <a:r>
              <a:rPr lang="en-US" sz="1800" dirty="0"/>
              <a:t>, and other wooded areas that act as a source of fuel, or combustible material. </a:t>
            </a:r>
          </a:p>
          <a:p>
            <a:pPr>
              <a:spcBef>
                <a:spcPts val="0"/>
              </a:spcBef>
              <a:spcAft>
                <a:spcPts val="600"/>
              </a:spcAft>
            </a:pPr>
            <a:r>
              <a:rPr lang="en-US" sz="1800" dirty="0"/>
              <a:t>Buildings may become involved if a wildfire spreads to adjacent communities. “</a:t>
            </a:r>
          </a:p>
          <a:p>
            <a:pPr>
              <a:spcBef>
                <a:spcPts val="0"/>
              </a:spcBef>
              <a:spcAft>
                <a:spcPts val="600"/>
              </a:spcAft>
            </a:pPr>
            <a:endParaRPr lang="en-US" sz="1800" dirty="0"/>
          </a:p>
          <a:p>
            <a:pPr>
              <a:spcBef>
                <a:spcPts val="0"/>
              </a:spcBef>
              <a:spcAft>
                <a:spcPts val="600"/>
              </a:spcAft>
            </a:pPr>
            <a:endParaRPr lang="en-US" sz="1800" dirty="0"/>
          </a:p>
        </p:txBody>
      </p:sp>
      <p:pic>
        <p:nvPicPr>
          <p:cNvPr id="9" name="Content Placeholder 8">
            <a:extLst>
              <a:ext uri="{FF2B5EF4-FFF2-40B4-BE49-F238E27FC236}">
                <a16:creationId xmlns:a16="http://schemas.microsoft.com/office/drawing/2014/main" id="{59547A6E-A026-E84A-AAC3-D8F6F27F229D}"/>
              </a:ext>
            </a:extLst>
          </p:cNvPr>
          <p:cNvPicPr>
            <a:picLocks noGrp="1" noChangeAspect="1"/>
          </p:cNvPicPr>
          <p:nvPr>
            <p:ph sz="half" idx="2"/>
          </p:nvPr>
        </p:nvPicPr>
        <p:blipFill>
          <a:blip r:embed="rId2"/>
          <a:stretch>
            <a:fillRect/>
          </a:stretch>
        </p:blipFill>
        <p:spPr>
          <a:xfrm>
            <a:off x="4651298" y="2348753"/>
            <a:ext cx="4035502" cy="2685443"/>
          </a:xfrm>
        </p:spPr>
      </p:pic>
    </p:spTree>
    <p:extLst>
      <p:ext uri="{BB962C8B-B14F-4D97-AF65-F5344CB8AC3E}">
        <p14:creationId xmlns:p14="http://schemas.microsoft.com/office/powerpoint/2010/main" val="4041621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Characteristics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5" name="Content Placeholder 4"/>
          <p:cNvSpPr>
            <a:spLocks noGrp="1"/>
          </p:cNvSpPr>
          <p:nvPr>
            <p:ph idx="1"/>
          </p:nvPr>
        </p:nvSpPr>
        <p:spPr/>
        <p:txBody>
          <a:bodyPr>
            <a:noAutofit/>
          </a:bodyPr>
          <a:lstStyle/>
          <a:p>
            <a:r>
              <a:rPr lang="en-US" sz="1400" dirty="0"/>
              <a:t>“While the causes of wildfires vary and the outcomes are always unique, all wildfires can be characterized in terms of their physical properties, their fuel type, and the effect that weather has on the fire.</a:t>
            </a:r>
          </a:p>
          <a:p>
            <a:r>
              <a:rPr lang="en-US" sz="1400" dirty="0"/>
              <a:t>Wildfire behavior and severity result from the combination of factors such as available fuels, physical setting, and weather.</a:t>
            </a:r>
          </a:p>
          <a:p>
            <a:r>
              <a:rPr lang="en-US" sz="1400" dirty="0"/>
              <a:t>While wildfires can be large, uncontrolled disasters that burn through 0.4 to 400 square kilometers (100 to 100,000 acres) or more, they can also be as small as 0.001 square </a:t>
            </a:r>
            <a:r>
              <a:rPr lang="en-US" sz="1400" dirty="0" err="1"/>
              <a:t>kilometres</a:t>
            </a:r>
            <a:r>
              <a:rPr lang="en-US" sz="1400" dirty="0"/>
              <a:t> (0.25 acre; 1,000 m</a:t>
            </a:r>
            <a:r>
              <a:rPr lang="en-US" sz="1400" baseline="30000" dirty="0"/>
              <a:t>2</a:t>
            </a:r>
            <a:r>
              <a:rPr lang="en-US" sz="1400" dirty="0"/>
              <a:t>) or less.</a:t>
            </a:r>
          </a:p>
          <a:p>
            <a:r>
              <a:rPr lang="en-US" sz="1400" dirty="0"/>
              <a:t>Although smaller events may be included in wildfire modeling, most do not earn press attention. </a:t>
            </a:r>
          </a:p>
          <a:p>
            <a:r>
              <a:rPr lang="en-US" sz="1400" dirty="0">
                <a:solidFill>
                  <a:schemeClr val="tx1"/>
                </a:solidFill>
              </a:rPr>
              <a:t>This can be problematic because public fire policies, which relate to fires of all sizes, are influenced more by the way the media portrays catastrophic wildfires than by small fires.</a:t>
            </a:r>
          </a:p>
          <a:p>
            <a:r>
              <a:rPr lang="en-US" sz="1400" dirty="0"/>
              <a:t>Strategies of wildfire prevention, detection, and suppression have varied over the years, and international wildfire management experts encourage further development of technology and research. </a:t>
            </a:r>
          </a:p>
          <a:p>
            <a:r>
              <a:rPr lang="en-US" sz="1400" dirty="0"/>
              <a:t>One of the </a:t>
            </a:r>
            <a:r>
              <a:rPr lang="en-US" sz="1400" dirty="0">
                <a:solidFill>
                  <a:srgbClr val="FF0000"/>
                </a:solidFill>
              </a:rPr>
              <a:t>more controversial techniques is controlled burning</a:t>
            </a:r>
            <a:r>
              <a:rPr lang="en-US" sz="1400" dirty="0"/>
              <a:t>: permitting or even igniting smaller fires to minimize the amount of flammable material available for a potential wildfire.</a:t>
            </a:r>
          </a:p>
          <a:p>
            <a:r>
              <a:rPr lang="en-US" sz="1400" dirty="0">
                <a:solidFill>
                  <a:schemeClr val="tx1"/>
                </a:solidFill>
              </a:rPr>
              <a:t>While some wildfires burn in remote forested regions, they can cause extensive destruction of homes and other property located in the </a:t>
            </a:r>
            <a:r>
              <a:rPr lang="en-US" sz="1400" dirty="0" err="1">
                <a:solidFill>
                  <a:schemeClr val="tx1"/>
                </a:solidFill>
              </a:rPr>
              <a:t>wildland</a:t>
            </a:r>
            <a:r>
              <a:rPr lang="en-US" sz="1400" dirty="0">
                <a:solidFill>
                  <a:schemeClr val="tx1"/>
                </a:solidFill>
              </a:rPr>
              <a:t>-urban interface, which is a zone of transition between developed areas and undeveloped wilderness</a:t>
            </a:r>
            <a:r>
              <a:rPr lang="en-US" sz="1400" dirty="0"/>
              <a:t>.”</a:t>
            </a:r>
          </a:p>
          <a:p>
            <a:endParaRPr lang="en-US" sz="1400" dirty="0"/>
          </a:p>
        </p:txBody>
      </p:sp>
    </p:spTree>
    <p:extLst>
      <p:ext uri="{BB962C8B-B14F-4D97-AF65-F5344CB8AC3E}">
        <p14:creationId xmlns:p14="http://schemas.microsoft.com/office/powerpoint/2010/main" val="2554800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General Facts</a:t>
            </a:r>
            <a:br>
              <a:rPr lang="en-US" dirty="0"/>
            </a:br>
            <a:r>
              <a:rPr lang="en-US" sz="1800" dirty="0"/>
              <a:t>http://</a:t>
            </a:r>
            <a:r>
              <a:rPr lang="en-US" sz="1800" dirty="0" err="1"/>
              <a:t>en.wikipedia.org</a:t>
            </a:r>
            <a:r>
              <a:rPr lang="en-US" sz="1800" dirty="0"/>
              <a:t>/wiki/Wildfire</a:t>
            </a:r>
          </a:p>
        </p:txBody>
      </p:sp>
      <p:sp>
        <p:nvSpPr>
          <p:cNvPr id="8" name="TextBox 7"/>
          <p:cNvSpPr txBox="1"/>
          <p:nvPr/>
        </p:nvSpPr>
        <p:spPr>
          <a:xfrm>
            <a:off x="457200" y="3932625"/>
            <a:ext cx="8229600" cy="2062103"/>
          </a:xfrm>
          <a:prstGeom prst="rect">
            <a:avLst/>
          </a:prstGeom>
          <a:noFill/>
        </p:spPr>
        <p:txBody>
          <a:bodyPr wrap="square" rtlCol="0">
            <a:spAutoFit/>
          </a:bodyPr>
          <a:lstStyle/>
          <a:p>
            <a:pPr marL="285750" indent="-285750">
              <a:buFont typeface="Arial"/>
              <a:buChar char="•"/>
            </a:pPr>
            <a:r>
              <a:rPr lang="en-US" sz="1600" dirty="0">
                <a:latin typeface="Helvetica Neue Light"/>
                <a:cs typeface="Helvetica Neue Light"/>
              </a:rPr>
              <a:t>“In the United States, there are typically between 60,000 and 80,000 wildfires that occur each year, burning 3 million to 10 million acres of land depending on the year. </a:t>
            </a:r>
          </a:p>
          <a:p>
            <a:pPr marL="285750" indent="-285750">
              <a:buFont typeface="Arial"/>
              <a:buChar char="•"/>
            </a:pPr>
            <a:r>
              <a:rPr lang="en-US" sz="1600" dirty="0">
                <a:solidFill>
                  <a:srgbClr val="0000FF"/>
                </a:solidFill>
                <a:latin typeface="Helvetica Neue Light"/>
                <a:cs typeface="Helvetica Neue Light"/>
              </a:rPr>
              <a:t>Fossil records and human history contain accounts of wildfires, as wildfires can occur in periodic intervals.</a:t>
            </a:r>
          </a:p>
          <a:p>
            <a:pPr marL="285750" indent="-285750">
              <a:buFont typeface="Arial"/>
              <a:buChar char="•"/>
            </a:pPr>
            <a:r>
              <a:rPr lang="en-US" sz="1600" dirty="0">
                <a:solidFill>
                  <a:srgbClr val="0000FF"/>
                </a:solidFill>
                <a:latin typeface="Helvetica Neue Light"/>
                <a:cs typeface="Helvetica Neue Light"/>
              </a:rPr>
              <a:t>Wildfires can cause extensive damage, both to property and human life, but they also have various beneficial effects on wilderness areas. </a:t>
            </a:r>
          </a:p>
          <a:p>
            <a:pPr marL="285750" indent="-285750">
              <a:buFont typeface="Arial"/>
              <a:buChar char="•"/>
            </a:pPr>
            <a:r>
              <a:rPr lang="en-US" sz="1600" dirty="0">
                <a:solidFill>
                  <a:srgbClr val="0000FF"/>
                </a:solidFill>
                <a:latin typeface="Helvetica Neue Light"/>
                <a:cs typeface="Helvetica Neue Light"/>
              </a:rPr>
              <a:t>Some plant species depend on the effects of fire for growth and reproduction, although large wildfires may also have negative ecological effects”</a:t>
            </a:r>
          </a:p>
        </p:txBody>
      </p:sp>
      <p:sp>
        <p:nvSpPr>
          <p:cNvPr id="9" name="TextBox 8"/>
          <p:cNvSpPr txBox="1"/>
          <p:nvPr/>
        </p:nvSpPr>
        <p:spPr>
          <a:xfrm>
            <a:off x="753241" y="3617310"/>
            <a:ext cx="184666" cy="369332"/>
          </a:xfrm>
          <a:prstGeom prst="rect">
            <a:avLst/>
          </a:prstGeom>
          <a:noFill/>
        </p:spPr>
        <p:txBody>
          <a:bodyPr wrap="none" rtlCol="0">
            <a:spAutoFit/>
          </a:bodyPr>
          <a:lstStyle/>
          <a:p>
            <a:endParaRPr lang="en-US" dirty="0"/>
          </a:p>
        </p:txBody>
      </p:sp>
      <p:sp>
        <p:nvSpPr>
          <p:cNvPr id="10" name="Rectangle 9"/>
          <p:cNvSpPr/>
          <p:nvPr/>
        </p:nvSpPr>
        <p:spPr>
          <a:xfrm>
            <a:off x="457200" y="3509959"/>
            <a:ext cx="8229600" cy="276999"/>
          </a:xfrm>
          <a:prstGeom prst="rect">
            <a:avLst/>
          </a:prstGeom>
        </p:spPr>
        <p:txBody>
          <a:bodyPr wrap="square">
            <a:spAutoFit/>
          </a:bodyPr>
          <a:lstStyle/>
          <a:p>
            <a:pPr algn="ctr"/>
            <a:r>
              <a:rPr lang="en-US" sz="1200" dirty="0">
                <a:latin typeface="Helvetica Neue Light"/>
                <a:cs typeface="Helvetica Neue Light"/>
              </a:rPr>
              <a:t>The Station Fire approaches southern California’s Jet Propulsion Laboratory in 2009</a:t>
            </a:r>
          </a:p>
        </p:txBody>
      </p:sp>
      <p:pic>
        <p:nvPicPr>
          <p:cNvPr id="12" name="Content Placeholder 11" descr="800px-2009_California_Wildfires_at_JPL_-_Pasadena,_California.jpg"/>
          <p:cNvPicPr>
            <a:picLocks noGrp="1" noChangeAspect="1"/>
          </p:cNvPicPr>
          <p:nvPr>
            <p:ph idx="1"/>
          </p:nvPr>
        </p:nvPicPr>
        <p:blipFill rotWithShape="1">
          <a:blip r:embed="rId2">
            <a:extLst>
              <a:ext uri="{28A0092B-C50C-407E-A947-70E740481C1C}">
                <a14:useLocalDpi xmlns:a14="http://schemas.microsoft.com/office/drawing/2010/main" val="0"/>
              </a:ext>
            </a:extLst>
          </a:blip>
          <a:srcRect t="-2651" b="-3059"/>
          <a:stretch/>
        </p:blipFill>
        <p:spPr>
          <a:xfrm>
            <a:off x="457200" y="1523940"/>
            <a:ext cx="8229600" cy="1935656"/>
          </a:xfrm>
        </p:spPr>
      </p:pic>
    </p:spTree>
    <p:extLst>
      <p:ext uri="{BB962C8B-B14F-4D97-AF65-F5344CB8AC3E}">
        <p14:creationId xmlns:p14="http://schemas.microsoft.com/office/powerpoint/2010/main" val="2951534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Wildfires in the US</a:t>
            </a:r>
            <a:br>
              <a:rPr lang="en-US" dirty="0"/>
            </a:br>
            <a:r>
              <a:rPr lang="en-US" sz="1800" dirty="0"/>
              <a:t>http://</a:t>
            </a:r>
            <a:r>
              <a:rPr lang="en-US" sz="1800" dirty="0" err="1"/>
              <a:t>en.wikipedia.org</a:t>
            </a:r>
            <a:r>
              <a:rPr lang="en-US" sz="1800" dirty="0"/>
              <a:t>/wiki/Wildfire</a:t>
            </a:r>
          </a:p>
        </p:txBody>
      </p:sp>
      <p:sp>
        <p:nvSpPr>
          <p:cNvPr id="3" name="Content Placeholder 2"/>
          <p:cNvSpPr>
            <a:spLocks noGrp="1"/>
          </p:cNvSpPr>
          <p:nvPr>
            <p:ph sz="half" idx="1"/>
          </p:nvPr>
        </p:nvSpPr>
        <p:spPr>
          <a:xfrm>
            <a:off x="457200" y="1614055"/>
            <a:ext cx="4038600" cy="4525963"/>
          </a:xfrm>
        </p:spPr>
        <p:txBody>
          <a:bodyPr>
            <a:normAutofit fontScale="92500" lnSpcReduction="10000"/>
          </a:bodyPr>
          <a:lstStyle/>
          <a:p>
            <a:pPr>
              <a:spcBef>
                <a:spcPts val="0"/>
              </a:spcBef>
              <a:spcAft>
                <a:spcPts val="600"/>
              </a:spcAft>
            </a:pPr>
            <a:r>
              <a:rPr lang="en-US" sz="1600" dirty="0">
                <a:solidFill>
                  <a:schemeClr val="tx1"/>
                </a:solidFill>
              </a:rPr>
              <a:t>On a yearly basis in the United States, typically more than six times the number of wildfires are caused by human means such as campfires and controlled agricultural burns than by natural means. </a:t>
            </a:r>
          </a:p>
          <a:p>
            <a:pPr>
              <a:spcBef>
                <a:spcPts val="0"/>
              </a:spcBef>
              <a:spcAft>
                <a:spcPts val="600"/>
              </a:spcAft>
            </a:pPr>
            <a:r>
              <a:rPr lang="en-US" sz="1600" dirty="0"/>
              <a:t>However, in any given year there could be far more acres burned by wildfires that are started by natural means than by human means as well as vice-versa. </a:t>
            </a:r>
          </a:p>
          <a:p>
            <a:pPr>
              <a:spcBef>
                <a:spcPts val="0"/>
              </a:spcBef>
              <a:spcAft>
                <a:spcPts val="600"/>
              </a:spcAft>
            </a:pPr>
            <a:r>
              <a:rPr lang="en-US" sz="1600" dirty="0"/>
              <a:t>For example, in 2010, almost 1.4 million acres were burned by human-caused wildfires, and over 2 million acres were burned by naturally-caused wildfires. </a:t>
            </a:r>
          </a:p>
          <a:p>
            <a:pPr>
              <a:spcBef>
                <a:spcPts val="0"/>
              </a:spcBef>
              <a:spcAft>
                <a:spcPts val="600"/>
              </a:spcAft>
            </a:pPr>
            <a:r>
              <a:rPr lang="en-US" sz="1600" dirty="0"/>
              <a:t>However, far more acres were burned by human-caused fires in 2011, when almost 5.4 million acres were burned by human-caused wildfires, and only about 3.4 million acres were caused by naturally-derived wildfires.</a:t>
            </a:r>
          </a:p>
        </p:txBody>
      </p:sp>
      <p:pic>
        <p:nvPicPr>
          <p:cNvPr id="6" name="Content Placeholder 5" descr="800px-Susie_Fire_on_August_4,_2011_northwest_of_Elko,_Nevada.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203" b="-1162"/>
          <a:stretch/>
        </p:blipFill>
        <p:spPr>
          <a:xfrm>
            <a:off x="4648200" y="1821771"/>
            <a:ext cx="4038600" cy="3100553"/>
          </a:xfrm>
        </p:spPr>
      </p:pic>
    </p:spTree>
    <p:extLst>
      <p:ext uri="{BB962C8B-B14F-4D97-AF65-F5344CB8AC3E}">
        <p14:creationId xmlns:p14="http://schemas.microsoft.com/office/powerpoint/2010/main" val="2687077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Wildfires in Australia (Bushfires)</a:t>
            </a:r>
            <a:br>
              <a:rPr lang="en-US" dirty="0"/>
            </a:br>
            <a:r>
              <a:rPr lang="en-US" sz="1800" dirty="0"/>
              <a:t>http://</a:t>
            </a:r>
            <a:r>
              <a:rPr lang="en-US" sz="1800" dirty="0" err="1"/>
              <a:t>www.nbcnews.com</a:t>
            </a:r>
            <a:r>
              <a:rPr lang="en-US" sz="1800" dirty="0"/>
              <a:t>/slideshow/news/the-year-in-pictures-2013-53866483/</a:t>
            </a:r>
          </a:p>
        </p:txBody>
      </p:sp>
      <p:sp>
        <p:nvSpPr>
          <p:cNvPr id="5" name="Content Placeholder 4"/>
          <p:cNvSpPr>
            <a:spLocks noGrp="1"/>
          </p:cNvSpPr>
          <p:nvPr>
            <p:ph sz="half" idx="1"/>
          </p:nvPr>
        </p:nvSpPr>
        <p:spPr/>
        <p:txBody>
          <a:bodyPr>
            <a:noAutofit/>
          </a:bodyPr>
          <a:lstStyle/>
          <a:p>
            <a:pPr marL="285750" indent="-285750"/>
            <a:r>
              <a:rPr lang="en-US" sz="1600" dirty="0"/>
              <a:t>“Wildfires, especially bushfires, are a common occurrence in Australia</a:t>
            </a:r>
          </a:p>
          <a:p>
            <a:pPr marL="285750" indent="-285750"/>
            <a:r>
              <a:rPr lang="en-US" sz="1600" dirty="0">
                <a:solidFill>
                  <a:schemeClr val="tx1"/>
                </a:solidFill>
              </a:rPr>
              <a:t>Because of the generally hot and dry climate in Australia, fires pose a great risk to life and infrastructure during all times of the year, though mostly throughout the hotter months of summer and spring.</a:t>
            </a:r>
          </a:p>
          <a:p>
            <a:pPr marL="285750" indent="-285750"/>
            <a:r>
              <a:rPr lang="en-US" sz="1600" dirty="0"/>
              <a:t>90 homes were destroyed in </a:t>
            </a:r>
            <a:r>
              <a:rPr lang="en-US" sz="1600" dirty="0" err="1"/>
              <a:t>Dunalley</a:t>
            </a:r>
            <a:r>
              <a:rPr lang="en-US" sz="1600" dirty="0"/>
              <a:t>, Tasmania, near Hobart, Australia during a wildfire in January, 2013</a:t>
            </a:r>
          </a:p>
          <a:p>
            <a:pPr marL="285750" indent="-285750"/>
            <a:r>
              <a:rPr lang="en-US" sz="1600" dirty="0"/>
              <a:t>In the image at right, a family takes refuge beneath a jetty as the wildfire rages nearby.”</a:t>
            </a:r>
          </a:p>
          <a:p>
            <a:endParaRPr lang="en-US" sz="1600" dirty="0"/>
          </a:p>
        </p:txBody>
      </p:sp>
      <p:pic>
        <p:nvPicPr>
          <p:cNvPr id="7" name="Content Placeholder 6" descr="image_37.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492" b="-2028"/>
          <a:stretch/>
        </p:blipFill>
        <p:spPr>
          <a:xfrm>
            <a:off x="4648200" y="1786736"/>
            <a:ext cx="4038600" cy="3135586"/>
          </a:xfrm>
        </p:spPr>
      </p:pic>
      <p:sp>
        <p:nvSpPr>
          <p:cNvPr id="8" name="TextBox 7"/>
          <p:cNvSpPr txBox="1"/>
          <p:nvPr/>
        </p:nvSpPr>
        <p:spPr>
          <a:xfrm>
            <a:off x="4648200" y="4948608"/>
            <a:ext cx="4038600" cy="584776"/>
          </a:xfrm>
          <a:prstGeom prst="rect">
            <a:avLst/>
          </a:prstGeom>
          <a:noFill/>
        </p:spPr>
        <p:txBody>
          <a:bodyPr wrap="square" rtlCol="0">
            <a:spAutoFit/>
          </a:bodyPr>
          <a:lstStyle/>
          <a:p>
            <a:pPr algn="ctr"/>
            <a:r>
              <a:rPr lang="en-US" sz="1600" dirty="0">
                <a:latin typeface="Helvetica Neue Light"/>
                <a:cs typeface="Helvetica Neue Light"/>
              </a:rPr>
              <a:t>(Tim Holmes / Holmes Family via AP)</a:t>
            </a:r>
          </a:p>
          <a:p>
            <a:pPr algn="ctr"/>
            <a:endParaRPr lang="en-US" sz="1600" dirty="0">
              <a:latin typeface="Helvetica Neue Light"/>
              <a:cs typeface="Helvetica Neue Light"/>
            </a:endParaRPr>
          </a:p>
        </p:txBody>
      </p:sp>
    </p:spTree>
    <p:extLst>
      <p:ext uri="{BB962C8B-B14F-4D97-AF65-F5344CB8AC3E}">
        <p14:creationId xmlns:p14="http://schemas.microsoft.com/office/powerpoint/2010/main" val="3011486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Causes of Wildfires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3" name="Content Placeholder 2"/>
          <p:cNvSpPr>
            <a:spLocks noGrp="1"/>
          </p:cNvSpPr>
          <p:nvPr>
            <p:ph idx="1"/>
          </p:nvPr>
        </p:nvSpPr>
        <p:spPr>
          <a:xfrm>
            <a:off x="457200" y="1468815"/>
            <a:ext cx="8229600" cy="4525963"/>
          </a:xfrm>
        </p:spPr>
        <p:txBody>
          <a:bodyPr>
            <a:noAutofit/>
          </a:bodyPr>
          <a:lstStyle/>
          <a:p>
            <a:r>
              <a:rPr lang="en-US" sz="1600" dirty="0">
                <a:solidFill>
                  <a:schemeClr val="tx1"/>
                </a:solidFill>
              </a:rPr>
              <a:t>“The five major natural causes of wildfire ignitions are humans,  lightning, volcanic eruption, sparks from </a:t>
            </a:r>
            <a:r>
              <a:rPr lang="en-US" sz="1600" dirty="0" err="1">
                <a:solidFill>
                  <a:schemeClr val="tx1"/>
                </a:solidFill>
              </a:rPr>
              <a:t>rockfalls</a:t>
            </a:r>
            <a:r>
              <a:rPr lang="en-US" sz="1600" dirty="0">
                <a:solidFill>
                  <a:schemeClr val="tx1"/>
                </a:solidFill>
              </a:rPr>
              <a:t>, and spontaneous combustion.</a:t>
            </a:r>
          </a:p>
          <a:p>
            <a:r>
              <a:rPr lang="en-US" sz="1600" dirty="0"/>
              <a:t>The thousands of coal seam fires that are burning around the world, such as those in Centralia, Burning Mountain, and several coal-sustained fires in China, can also flare up and ignite nearby flammable material.</a:t>
            </a:r>
          </a:p>
          <a:p>
            <a:r>
              <a:rPr lang="en-US" sz="1600" dirty="0"/>
              <a:t>However, many wildfires are attributed to human sources such as arson, discarded cigarettes, sparks from equipment, and power line arcs (as detected by arc mapping).</a:t>
            </a:r>
          </a:p>
          <a:p>
            <a:r>
              <a:rPr lang="en-US" sz="1600" dirty="0"/>
              <a:t>In societies experiencing shifting cultivation where land is cleared quickly and farmed until the soil loses fertility, slash and burn clearing is often considered the least expensive way to prepare land for future use.</a:t>
            </a:r>
          </a:p>
          <a:p>
            <a:r>
              <a:rPr lang="en-US" sz="1600" dirty="0"/>
              <a:t>Forested areas cleared by logging encourage the dominance of flammable grasses, and abandoned logging roads overgrown by vegetation may act as fire corridors. </a:t>
            </a:r>
          </a:p>
          <a:p>
            <a:r>
              <a:rPr lang="en-US" sz="1600" dirty="0"/>
              <a:t>Annual grassland fires in southern Vietnam can be attributed in part to the destruction of forested areas by US military herbicides, explosives, and mechanical land clearing and burning operations during the Vietnam War.</a:t>
            </a:r>
          </a:p>
          <a:p>
            <a:r>
              <a:rPr lang="en-US" sz="1600" dirty="0"/>
              <a:t>In the Canada and northwest China, lightning is the major source of ignition. </a:t>
            </a:r>
          </a:p>
          <a:p>
            <a:endParaRPr lang="en-US" sz="1600" dirty="0"/>
          </a:p>
        </p:txBody>
      </p:sp>
    </p:spTree>
    <p:extLst>
      <p:ext uri="{BB962C8B-B14F-4D97-AF65-F5344CB8AC3E}">
        <p14:creationId xmlns:p14="http://schemas.microsoft.com/office/powerpoint/2010/main" val="1934420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Fuel Type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3" name="Content Placeholder 2"/>
          <p:cNvSpPr>
            <a:spLocks noGrp="1"/>
          </p:cNvSpPr>
          <p:nvPr>
            <p:ph idx="1"/>
          </p:nvPr>
        </p:nvSpPr>
        <p:spPr/>
        <p:txBody>
          <a:bodyPr>
            <a:noAutofit/>
          </a:bodyPr>
          <a:lstStyle/>
          <a:p>
            <a:pPr marL="231775" lvl="1" indent="-231775">
              <a:buSzPct val="150000"/>
              <a:buFont typeface="Arial"/>
              <a:buChar char="•"/>
            </a:pPr>
            <a:r>
              <a:rPr lang="en-US" sz="1600" b="1" dirty="0">
                <a:solidFill>
                  <a:schemeClr val="tx1"/>
                </a:solidFill>
              </a:rPr>
              <a:t>Ground fires </a:t>
            </a:r>
            <a:r>
              <a:rPr lang="en-US" sz="1600" dirty="0"/>
              <a:t>are fed by subterranean roots, and other buried organic matter. This fuel type is especially susceptible to ignition due to spotting. Ground fires typically burn by smoldering, and can burn slowly for days to months, such as peat fires in Kalimantan and Eastern Sumatra, Indonesia</a:t>
            </a:r>
          </a:p>
          <a:p>
            <a:pPr marL="231775" lvl="1" indent="-231775">
              <a:buSzPct val="150000"/>
              <a:buFont typeface="Arial"/>
              <a:buChar char="•"/>
            </a:pPr>
            <a:endParaRPr lang="en-US" sz="1600" dirty="0"/>
          </a:p>
          <a:p>
            <a:pPr marL="231775" lvl="1" indent="-231775">
              <a:buSzPct val="150000"/>
              <a:buFont typeface="Arial"/>
              <a:buChar char="•"/>
            </a:pPr>
            <a:r>
              <a:rPr lang="en-US" sz="1600" b="1" dirty="0">
                <a:solidFill>
                  <a:srgbClr val="000000"/>
                </a:solidFill>
              </a:rPr>
              <a:t>Crawling or surface fires </a:t>
            </a:r>
            <a:r>
              <a:rPr lang="en-US" sz="1600" dirty="0"/>
              <a:t>are fueled by low-lying vegetation such as leaf and timber litter, debris, grass, and low-lying shrubbery.</a:t>
            </a:r>
          </a:p>
          <a:p>
            <a:pPr marL="231775" lvl="1" indent="-231775">
              <a:buSzPct val="150000"/>
              <a:buFont typeface="Arial"/>
              <a:buChar char="•"/>
            </a:pPr>
            <a:endParaRPr lang="en-US" sz="1600" dirty="0"/>
          </a:p>
          <a:p>
            <a:pPr marL="231775" lvl="1" indent="-231775">
              <a:buSzPct val="150000"/>
              <a:buFont typeface="Arial"/>
              <a:buChar char="•"/>
            </a:pPr>
            <a:r>
              <a:rPr lang="en-US" sz="1600" b="1" dirty="0">
                <a:solidFill>
                  <a:srgbClr val="000000"/>
                </a:solidFill>
              </a:rPr>
              <a:t>Ladder fires </a:t>
            </a:r>
            <a:r>
              <a:rPr lang="en-US" sz="1600" dirty="0"/>
              <a:t>consume material between low-level vegetation and tree canopies, such as small trees, downed logs, and vines.   </a:t>
            </a:r>
          </a:p>
          <a:p>
            <a:pPr marL="231775" lvl="1" indent="-231775">
              <a:buSzPct val="150000"/>
              <a:buFont typeface="Arial"/>
              <a:buChar char="•"/>
            </a:pPr>
            <a:endParaRPr lang="en-US" sz="1600" dirty="0"/>
          </a:p>
          <a:p>
            <a:pPr marL="231775" lvl="1" indent="-231775">
              <a:buSzPct val="150000"/>
              <a:buFont typeface="Arial"/>
              <a:buChar char="•"/>
            </a:pPr>
            <a:r>
              <a:rPr lang="en-US" sz="1600" b="1" dirty="0">
                <a:solidFill>
                  <a:srgbClr val="000000"/>
                </a:solidFill>
              </a:rPr>
              <a:t>Crown, canopy, or aerial fires </a:t>
            </a:r>
            <a:r>
              <a:rPr lang="en-US" sz="1600" dirty="0"/>
              <a:t>burn suspended material at the canopy level, such as tall trees, vines, and mosses. The ignition of a crown fire, termed crowning, is dependent on the density of the suspended material, canopy height, canopy continuity, and sufficient surface and ladder fires in order to reach the tree crowns.  </a:t>
            </a:r>
          </a:p>
          <a:p>
            <a:endParaRPr lang="en-US" sz="1600" dirty="0"/>
          </a:p>
        </p:txBody>
      </p:sp>
    </p:spTree>
    <p:extLst>
      <p:ext uri="{BB962C8B-B14F-4D97-AF65-F5344CB8AC3E}">
        <p14:creationId xmlns:p14="http://schemas.microsoft.com/office/powerpoint/2010/main" val="412826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63240" y="274638"/>
            <a:ext cx="4123559" cy="1143000"/>
          </a:xfrm>
        </p:spPr>
        <p:txBody>
          <a:bodyPr>
            <a:normAutofit/>
          </a:bodyPr>
          <a:lstStyle/>
          <a:p>
            <a:r>
              <a:rPr lang="en-US" dirty="0"/>
              <a:t>Global Wildfires</a:t>
            </a:r>
            <a:br>
              <a:rPr lang="en-US" dirty="0"/>
            </a:br>
            <a:r>
              <a:rPr lang="en-US" sz="1600" dirty="0">
                <a:solidFill>
                  <a:srgbClr val="800000"/>
                </a:solidFill>
              </a:rPr>
              <a:t>http://</a:t>
            </a:r>
            <a:r>
              <a:rPr lang="en-US" sz="1600" dirty="0" err="1">
                <a:solidFill>
                  <a:srgbClr val="800000"/>
                </a:solidFill>
              </a:rPr>
              <a:t>earthobservatory.nasa.gov</a:t>
            </a:r>
            <a:r>
              <a:rPr lang="en-US" sz="1600" dirty="0">
                <a:solidFill>
                  <a:srgbClr val="800000"/>
                </a:solidFill>
              </a:rPr>
              <a:t>/</a:t>
            </a:r>
            <a:r>
              <a:rPr lang="en-US" sz="1600" dirty="0" err="1">
                <a:solidFill>
                  <a:srgbClr val="800000"/>
                </a:solidFill>
              </a:rPr>
              <a:t>GlobalMaps</a:t>
            </a:r>
            <a:r>
              <a:rPr lang="en-US" sz="1600" dirty="0">
                <a:solidFill>
                  <a:srgbClr val="800000"/>
                </a:solidFill>
              </a:rPr>
              <a:t>/view.php?d1=MOD14A1_M_FIRE</a:t>
            </a:r>
            <a:endParaRPr lang="en-US" sz="1600" dirty="0"/>
          </a:p>
        </p:txBody>
      </p:sp>
      <p:sp>
        <p:nvSpPr>
          <p:cNvPr id="5" name="Content Placeholder 4"/>
          <p:cNvSpPr>
            <a:spLocks noGrp="1"/>
          </p:cNvSpPr>
          <p:nvPr>
            <p:ph sz="half" idx="1"/>
          </p:nvPr>
        </p:nvSpPr>
        <p:spPr>
          <a:xfrm>
            <a:off x="264511" y="274638"/>
            <a:ext cx="4038600" cy="6066603"/>
          </a:xfrm>
        </p:spPr>
        <p:txBody>
          <a:bodyPr>
            <a:noAutofit/>
          </a:bodyPr>
          <a:lstStyle/>
          <a:p>
            <a:r>
              <a:rPr lang="en-US" sz="1600" dirty="0"/>
              <a:t>“On Earth, something is always burning. </a:t>
            </a:r>
          </a:p>
          <a:p>
            <a:r>
              <a:rPr lang="en-US" sz="1600" dirty="0">
                <a:solidFill>
                  <a:schemeClr val="tx1"/>
                </a:solidFill>
              </a:rPr>
              <a:t>In many ecosystems, including boreal forests and grasslands, plants have co-evolved with fire and require periodic burning to reproduce.</a:t>
            </a:r>
          </a:p>
          <a:p>
            <a:r>
              <a:rPr lang="en-US" sz="1600" dirty="0"/>
              <a:t>Fires can generate large amounts of smoke pollution, release greenhouse gases, and unintentionally degrade ecosystems. </a:t>
            </a:r>
          </a:p>
          <a:p>
            <a:r>
              <a:rPr lang="en-US" sz="1600" dirty="0"/>
              <a:t>The fire maps show the locations of actively burning fires around the world on a monthly basis, based on observations from the Moderate Resolution Imaging </a:t>
            </a:r>
            <a:r>
              <a:rPr lang="en-US" sz="1600" dirty="0" err="1"/>
              <a:t>Spectroradiometer</a:t>
            </a:r>
            <a:r>
              <a:rPr lang="en-US" sz="1600" dirty="0"/>
              <a:t> </a:t>
            </a:r>
            <a:r>
              <a:rPr lang="en-US" sz="1600" dirty="0">
                <a:hlinkClick r:id="rId4"/>
              </a:rPr>
              <a:t>(MODIS)</a:t>
            </a:r>
            <a:r>
              <a:rPr lang="en-US" sz="1600" dirty="0"/>
              <a:t> on NASA’s </a:t>
            </a:r>
            <a:r>
              <a:rPr lang="en-US" sz="1600" dirty="0">
                <a:hlinkClick r:id="rId5"/>
              </a:rPr>
              <a:t>Terra</a:t>
            </a:r>
            <a:r>
              <a:rPr lang="en-US" sz="1600" dirty="0"/>
              <a:t> satellite. </a:t>
            </a:r>
          </a:p>
          <a:p>
            <a:r>
              <a:rPr lang="en-US" sz="1600" dirty="0"/>
              <a:t>The colors are based on a count of the number (not size) of fires observed within a 1,000-square-kilometer area. </a:t>
            </a:r>
          </a:p>
          <a:p>
            <a:r>
              <a:rPr lang="en-US" sz="1600" dirty="0"/>
              <a:t>White pixels show the high end of the count —as many as 100 fires in a 1,000-square-kilometer area per day. </a:t>
            </a:r>
          </a:p>
          <a:p>
            <a:r>
              <a:rPr lang="en-US" sz="1600" dirty="0"/>
              <a:t>Yellow pixels show as many as 10 fires, orange shows as many as 5 fires, and red areas as few as 1 fire per day.”</a:t>
            </a:r>
          </a:p>
        </p:txBody>
      </p:sp>
      <p:pic>
        <p:nvPicPr>
          <p:cNvPr id="7" name="NASA_Wildfires_640x480.mov">
            <a:hlinkClick r:id="" action="ppaction://media"/>
          </p:cNvPr>
          <p:cNvPicPr>
            <a:picLocks noGrp="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4648200" y="2347913"/>
            <a:ext cx="4038600" cy="3028950"/>
          </a:xfrm>
        </p:spPr>
      </p:pic>
    </p:spTree>
    <p:extLst>
      <p:ext uri="{BB962C8B-B14F-4D97-AF65-F5344CB8AC3E}">
        <p14:creationId xmlns:p14="http://schemas.microsoft.com/office/powerpoint/2010/main" val="3464243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Global Wildfires</a:t>
            </a:r>
            <a:br>
              <a:rPr lang="en-US" dirty="0"/>
            </a:br>
            <a:r>
              <a:rPr lang="en-US" sz="1800" dirty="0">
                <a:solidFill>
                  <a:srgbClr val="800000"/>
                </a:solidFill>
              </a:rPr>
              <a:t>http://</a:t>
            </a:r>
            <a:r>
              <a:rPr lang="en-US" sz="1800" dirty="0" err="1">
                <a:solidFill>
                  <a:srgbClr val="800000"/>
                </a:solidFill>
              </a:rPr>
              <a:t>earthobservatory.nasa.gov</a:t>
            </a:r>
            <a:r>
              <a:rPr lang="en-US" sz="1800" dirty="0">
                <a:solidFill>
                  <a:srgbClr val="800000"/>
                </a:solidFill>
              </a:rPr>
              <a:t>/</a:t>
            </a:r>
            <a:r>
              <a:rPr lang="en-US" sz="1800" dirty="0" err="1">
                <a:solidFill>
                  <a:srgbClr val="800000"/>
                </a:solidFill>
              </a:rPr>
              <a:t>GlobalMaps</a:t>
            </a:r>
            <a:r>
              <a:rPr lang="en-US" sz="1800" dirty="0">
                <a:solidFill>
                  <a:srgbClr val="800000"/>
                </a:solidFill>
              </a:rPr>
              <a:t>/view.php?d1=MOD14A1_M_FIRE</a:t>
            </a:r>
          </a:p>
        </p:txBody>
      </p:sp>
      <p:pic>
        <p:nvPicPr>
          <p:cNvPr id="4" name="NASA_Wildfires_640x480.mov">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64124" y="1530129"/>
            <a:ext cx="5591284" cy="4193832"/>
          </a:xfrm>
        </p:spPr>
      </p:pic>
      <p:sp>
        <p:nvSpPr>
          <p:cNvPr id="5" name="TextBox 4"/>
          <p:cNvSpPr txBox="1"/>
          <p:nvPr/>
        </p:nvSpPr>
        <p:spPr>
          <a:xfrm>
            <a:off x="378369" y="6078476"/>
            <a:ext cx="8371490" cy="523220"/>
          </a:xfrm>
          <a:prstGeom prst="rect">
            <a:avLst/>
          </a:prstGeom>
          <a:noFill/>
        </p:spPr>
        <p:txBody>
          <a:bodyPr wrap="square" rtlCol="0">
            <a:spAutoFit/>
          </a:bodyPr>
          <a:lstStyle/>
          <a:p>
            <a:r>
              <a:rPr lang="en-US" sz="1400" dirty="0">
                <a:solidFill>
                  <a:srgbClr val="800000"/>
                </a:solidFill>
                <a:latin typeface="Helvetica Neue Light"/>
                <a:cs typeface="Helvetica Neue Light"/>
              </a:rPr>
              <a:t>The fire maps show the locations of actively burning fires around the world on a monthly basis, based on observations from the Moderate Resolution Imaging </a:t>
            </a:r>
            <a:r>
              <a:rPr lang="en-US" sz="1400" dirty="0" err="1">
                <a:solidFill>
                  <a:srgbClr val="800000"/>
                </a:solidFill>
                <a:latin typeface="Helvetica Neue Light"/>
                <a:cs typeface="Helvetica Neue Light"/>
              </a:rPr>
              <a:t>Spectroradiometer</a:t>
            </a:r>
            <a:r>
              <a:rPr lang="en-US" sz="1400" dirty="0">
                <a:solidFill>
                  <a:srgbClr val="800000"/>
                </a:solidFill>
                <a:latin typeface="Helvetica Neue Light"/>
                <a:cs typeface="Helvetica Neue Light"/>
              </a:rPr>
              <a:t> (MODIS) on NASA’s Terra satellite.</a:t>
            </a:r>
          </a:p>
        </p:txBody>
      </p:sp>
    </p:spTree>
    <p:extLst>
      <p:ext uri="{BB962C8B-B14F-4D97-AF65-F5344CB8AC3E}">
        <p14:creationId xmlns:p14="http://schemas.microsoft.com/office/powerpoint/2010/main" val="180472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5586" y="274638"/>
            <a:ext cx="4281214" cy="1143000"/>
          </a:xfrm>
        </p:spPr>
        <p:txBody>
          <a:bodyPr>
            <a:normAutofit/>
          </a:bodyPr>
          <a:lstStyle/>
          <a:p>
            <a:r>
              <a:rPr lang="en-US" dirty="0"/>
              <a:t>Global Wildfires</a:t>
            </a:r>
            <a:br>
              <a:rPr lang="en-US" dirty="0"/>
            </a:br>
            <a:r>
              <a:rPr lang="en-US" sz="1600" dirty="0">
                <a:solidFill>
                  <a:srgbClr val="800000"/>
                </a:solidFill>
              </a:rPr>
              <a:t>http://</a:t>
            </a:r>
            <a:r>
              <a:rPr lang="en-US" sz="1600" dirty="0" err="1">
                <a:solidFill>
                  <a:srgbClr val="800000"/>
                </a:solidFill>
              </a:rPr>
              <a:t>earthobservatory.nasa.gov</a:t>
            </a:r>
            <a:r>
              <a:rPr lang="en-US" sz="1600" dirty="0">
                <a:solidFill>
                  <a:srgbClr val="800000"/>
                </a:solidFill>
              </a:rPr>
              <a:t>/</a:t>
            </a:r>
            <a:r>
              <a:rPr lang="en-US" sz="1600" dirty="0" err="1">
                <a:solidFill>
                  <a:srgbClr val="800000"/>
                </a:solidFill>
              </a:rPr>
              <a:t>GlobalMaps</a:t>
            </a:r>
            <a:r>
              <a:rPr lang="en-US" sz="1600" dirty="0">
                <a:solidFill>
                  <a:srgbClr val="800000"/>
                </a:solidFill>
              </a:rPr>
              <a:t>/view.php?d1=MOD14A1_M_</a:t>
            </a:r>
            <a:endParaRPr lang="en-US" dirty="0"/>
          </a:p>
        </p:txBody>
      </p:sp>
      <p:sp>
        <p:nvSpPr>
          <p:cNvPr id="3" name="Content Placeholder 2"/>
          <p:cNvSpPr>
            <a:spLocks noGrp="1"/>
          </p:cNvSpPr>
          <p:nvPr>
            <p:ph sz="half" idx="1"/>
          </p:nvPr>
        </p:nvSpPr>
        <p:spPr>
          <a:xfrm>
            <a:off x="282020" y="662987"/>
            <a:ext cx="4038600" cy="4525963"/>
          </a:xfrm>
        </p:spPr>
        <p:txBody>
          <a:bodyPr>
            <a:noAutofit/>
          </a:bodyPr>
          <a:lstStyle/>
          <a:p>
            <a:r>
              <a:rPr lang="en-US" sz="1600" dirty="0"/>
              <a:t>“Some of the global patterns that appear in the fire maps over time are the result of natural cycles of rainfall, dryness, and lightning. </a:t>
            </a:r>
          </a:p>
          <a:p>
            <a:r>
              <a:rPr lang="en-US" sz="1600" dirty="0"/>
              <a:t>In other parts of the world, the patterns are the result of human activity. </a:t>
            </a:r>
          </a:p>
          <a:p>
            <a:r>
              <a:rPr lang="en-US" sz="1600" dirty="0">
                <a:solidFill>
                  <a:schemeClr val="tx1"/>
                </a:solidFill>
              </a:rPr>
              <a:t>For example, the intense burning in the heart of South America from August-October is a result of human-triggered fires, both intentional and accidental, in the Amazon Rainforest and the </a:t>
            </a:r>
            <a:r>
              <a:rPr lang="en-US" sz="1600" dirty="0" err="1">
                <a:solidFill>
                  <a:schemeClr val="tx1"/>
                </a:solidFill>
              </a:rPr>
              <a:t>Cerrado</a:t>
            </a:r>
            <a:r>
              <a:rPr lang="en-US" sz="1600" dirty="0">
                <a:solidFill>
                  <a:schemeClr val="tx1"/>
                </a:solidFill>
              </a:rPr>
              <a:t> (a grassland/savanna ecosystem) to the south. </a:t>
            </a:r>
          </a:p>
          <a:p>
            <a:r>
              <a:rPr lang="en-US" sz="1600" dirty="0"/>
              <a:t>Across Africa, a band of widespread agricultural burning sweeps north to south over the continent as the dry season progresses each year.</a:t>
            </a:r>
          </a:p>
          <a:p>
            <a:r>
              <a:rPr lang="en-US" sz="1600" dirty="0">
                <a:solidFill>
                  <a:schemeClr val="tx1"/>
                </a:solidFill>
              </a:rPr>
              <a:t>Agricultural burning occurs in late winter and early spring each year across Southeast Asia. “</a:t>
            </a:r>
          </a:p>
          <a:p>
            <a:endParaRPr lang="en-US" sz="1600" dirty="0"/>
          </a:p>
          <a:p>
            <a:endParaRPr lang="en-US" sz="1600" dirty="0"/>
          </a:p>
        </p:txBody>
      </p:sp>
      <p:pic>
        <p:nvPicPr>
          <p:cNvPr id="5" name="NASA_Wildfires_640x480.mov">
            <a:hlinkClick r:id="" action="ppaction://media"/>
          </p:cNvPr>
          <p:cNvPicPr>
            <a:picLocks noGrp="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4648200" y="2347913"/>
            <a:ext cx="4038600" cy="3028950"/>
          </a:xfrm>
        </p:spPr>
      </p:pic>
    </p:spTree>
    <p:extLst>
      <p:ext uri="{BB962C8B-B14F-4D97-AF65-F5344CB8AC3E}">
        <p14:creationId xmlns:p14="http://schemas.microsoft.com/office/powerpoint/2010/main" val="3480896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FF40C-50A4-4B48-970F-EF9856D9215F}"/>
              </a:ext>
            </a:extLst>
          </p:cNvPr>
          <p:cNvSpPr>
            <a:spLocks noGrp="1"/>
          </p:cNvSpPr>
          <p:nvPr>
            <p:ph type="title"/>
          </p:nvPr>
        </p:nvSpPr>
        <p:spPr/>
        <p:txBody>
          <a:bodyPr/>
          <a:lstStyle/>
          <a:p>
            <a:r>
              <a:rPr lang="en-US" dirty="0"/>
              <a:t>This Week </a:t>
            </a:r>
          </a:p>
        </p:txBody>
      </p:sp>
      <p:sp>
        <p:nvSpPr>
          <p:cNvPr id="3" name="Content Placeholder 2">
            <a:extLst>
              <a:ext uri="{FF2B5EF4-FFF2-40B4-BE49-F238E27FC236}">
                <a16:creationId xmlns:a16="http://schemas.microsoft.com/office/drawing/2014/main" id="{ED29FA75-12E2-C34B-B2EF-2A38556D15F2}"/>
              </a:ext>
            </a:extLst>
          </p:cNvPr>
          <p:cNvSpPr>
            <a:spLocks noGrp="1"/>
          </p:cNvSpPr>
          <p:nvPr>
            <p:ph idx="1"/>
          </p:nvPr>
        </p:nvSpPr>
        <p:spPr/>
        <p:txBody>
          <a:bodyPr/>
          <a:lstStyle/>
          <a:p>
            <a:pPr marL="0" indent="0">
              <a:buNone/>
            </a:pPr>
            <a:r>
              <a:rPr lang="en-US" dirty="0">
                <a:solidFill>
                  <a:schemeClr val="tx1"/>
                </a:solidFill>
              </a:rPr>
              <a:t>Due to time constraints, we will not cover:</a:t>
            </a:r>
          </a:p>
          <a:p>
            <a:pPr lvl="1"/>
            <a:r>
              <a:rPr lang="en-US" sz="2000" dirty="0">
                <a:solidFill>
                  <a:srgbClr val="0E47FF"/>
                </a:solidFill>
              </a:rPr>
              <a:t>Tornadoes and Severe Storms</a:t>
            </a:r>
          </a:p>
          <a:p>
            <a:pPr lvl="1"/>
            <a:r>
              <a:rPr lang="en-US" sz="2000" dirty="0">
                <a:solidFill>
                  <a:srgbClr val="0E47FF"/>
                </a:solidFill>
              </a:rPr>
              <a:t>Floods</a:t>
            </a:r>
          </a:p>
          <a:p>
            <a:pPr lvl="1"/>
            <a:r>
              <a:rPr lang="en-US" sz="2000" dirty="0">
                <a:solidFill>
                  <a:srgbClr val="0E47FF"/>
                </a:solidFill>
              </a:rPr>
              <a:t>Droughts</a:t>
            </a:r>
          </a:p>
          <a:p>
            <a:pPr lvl="1"/>
            <a:r>
              <a:rPr lang="en-US" sz="2000" dirty="0">
                <a:solidFill>
                  <a:srgbClr val="0E47FF"/>
                </a:solidFill>
              </a:rPr>
              <a:t>Landslides</a:t>
            </a:r>
          </a:p>
          <a:p>
            <a:pPr marL="12700" lvl="1" indent="0">
              <a:buNone/>
            </a:pPr>
            <a:r>
              <a:rPr lang="en-US" dirty="0">
                <a:solidFill>
                  <a:schemeClr val="tx1"/>
                </a:solidFill>
              </a:rPr>
              <a:t>We will cover:</a:t>
            </a:r>
          </a:p>
          <a:p>
            <a:pPr lvl="1"/>
            <a:r>
              <a:rPr lang="en-US" dirty="0">
                <a:solidFill>
                  <a:srgbClr val="0E47FF"/>
                </a:solidFill>
              </a:rPr>
              <a:t>Brief summary of natural catastrophes 2020</a:t>
            </a:r>
          </a:p>
          <a:p>
            <a:pPr lvl="1"/>
            <a:r>
              <a:rPr lang="en-US" dirty="0">
                <a:solidFill>
                  <a:srgbClr val="0E47FF"/>
                </a:solidFill>
              </a:rPr>
              <a:t>Wildfires</a:t>
            </a:r>
          </a:p>
          <a:p>
            <a:pPr lvl="1"/>
            <a:r>
              <a:rPr lang="en-US" dirty="0">
                <a:solidFill>
                  <a:srgbClr val="0E47FF"/>
                </a:solidFill>
              </a:rPr>
              <a:t>Meteorite impacts and extinction level events</a:t>
            </a:r>
          </a:p>
          <a:p>
            <a:pPr marL="12700" lvl="1" indent="0">
              <a:buNone/>
            </a:pPr>
            <a:endParaRPr lang="en-US" dirty="0">
              <a:solidFill>
                <a:schemeClr val="tx1"/>
              </a:solidFill>
            </a:endParaRPr>
          </a:p>
        </p:txBody>
      </p:sp>
    </p:spTree>
    <p:extLst>
      <p:ext uri="{BB962C8B-B14F-4D97-AF65-F5344CB8AC3E}">
        <p14:creationId xmlns:p14="http://schemas.microsoft.com/office/powerpoint/2010/main" val="3861894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a:bodyPr>
          <a:lstStyle/>
          <a:p>
            <a:r>
              <a:rPr lang="en-US" dirty="0"/>
              <a:t>Effects of Weather</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3" name="Content Placeholder 2"/>
          <p:cNvSpPr>
            <a:spLocks noGrp="1"/>
          </p:cNvSpPr>
          <p:nvPr>
            <p:ph sz="half" idx="1"/>
          </p:nvPr>
        </p:nvSpPr>
        <p:spPr>
          <a:xfrm>
            <a:off x="282028" y="487855"/>
            <a:ext cx="4038600" cy="5897179"/>
          </a:xfrm>
        </p:spPr>
        <p:txBody>
          <a:bodyPr>
            <a:noAutofit/>
          </a:bodyPr>
          <a:lstStyle/>
          <a:p>
            <a:r>
              <a:rPr lang="en-US" sz="1600" dirty="0"/>
              <a:t>“Heat waves, droughts, cyclical climate changes such as El Niño, and regional weather patterns such as high-pressure ridges can increase the risk and alter the behavior of wildfires dramatically.</a:t>
            </a:r>
          </a:p>
          <a:p>
            <a:r>
              <a:rPr lang="en-US" sz="1600" dirty="0"/>
              <a:t>Years of precipitation followed by warm periods can encourage more widespread fires and longer fire seasons. </a:t>
            </a:r>
          </a:p>
          <a:p>
            <a:r>
              <a:rPr lang="en-US" sz="1600" dirty="0">
                <a:solidFill>
                  <a:schemeClr val="tx1"/>
                </a:solidFill>
              </a:rPr>
              <a:t>Since the mid-1980s, earlier snowmelt and associated warming has also been associated with an increase in length and severity of the wildfire season in the Western United States.</a:t>
            </a:r>
          </a:p>
          <a:p>
            <a:r>
              <a:rPr lang="en-US" sz="1600" dirty="0"/>
              <a:t>However, one individual element does not always cause an increase in wildfire activity. </a:t>
            </a:r>
          </a:p>
          <a:p>
            <a:r>
              <a:rPr lang="en-US" sz="1600" dirty="0"/>
              <a:t>For example, wildfires will not occur during a drought unless accompanied by other factors, such as lightning (ignition source) and strong winds (mechanism for rapid spread).”</a:t>
            </a:r>
          </a:p>
          <a:p>
            <a:r>
              <a:rPr lang="en-US" sz="1600" dirty="0"/>
              <a:t> </a:t>
            </a:r>
          </a:p>
        </p:txBody>
      </p:sp>
      <p:pic>
        <p:nvPicPr>
          <p:cNvPr id="5" name="Content Placeholder 4" descr="800px-Forest_fire_aftermath.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041" b="-1709"/>
          <a:stretch/>
        </p:blipFill>
        <p:spPr>
          <a:xfrm>
            <a:off x="4648200" y="1707906"/>
            <a:ext cx="4038600" cy="3126828"/>
          </a:xfrm>
        </p:spPr>
      </p:pic>
      <p:sp>
        <p:nvSpPr>
          <p:cNvPr id="6" name="TextBox 5"/>
          <p:cNvSpPr txBox="1"/>
          <p:nvPr/>
        </p:nvSpPr>
        <p:spPr>
          <a:xfrm>
            <a:off x="4648200" y="4922332"/>
            <a:ext cx="4038600" cy="584776"/>
          </a:xfrm>
          <a:prstGeom prst="rect">
            <a:avLst/>
          </a:prstGeom>
          <a:noFill/>
        </p:spPr>
        <p:txBody>
          <a:bodyPr wrap="square" rtlCol="0">
            <a:spAutoFit/>
          </a:bodyPr>
          <a:lstStyle/>
          <a:p>
            <a:pPr algn="ctr"/>
            <a:r>
              <a:rPr lang="en-US" sz="1600" dirty="0">
                <a:solidFill>
                  <a:srgbClr val="800000"/>
                </a:solidFill>
                <a:latin typeface="Helvetica Neue Light"/>
                <a:cs typeface="Helvetica Neue Light"/>
              </a:rPr>
              <a:t>Charred landscape following  crown fire in North Cascades, US</a:t>
            </a:r>
          </a:p>
        </p:txBody>
      </p:sp>
    </p:spTree>
    <p:extLst>
      <p:ext uri="{BB962C8B-B14F-4D97-AF65-F5344CB8AC3E}">
        <p14:creationId xmlns:p14="http://schemas.microsoft.com/office/powerpoint/2010/main" val="2801630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3269" y="400269"/>
            <a:ext cx="4038600" cy="5827110"/>
          </a:xfrm>
        </p:spPr>
        <p:txBody>
          <a:bodyPr>
            <a:noAutofit/>
          </a:bodyPr>
          <a:lstStyle/>
          <a:p>
            <a:r>
              <a:rPr lang="en-US" sz="1600" dirty="0"/>
              <a:t>“Intensity also increases during daytime hours. </a:t>
            </a:r>
          </a:p>
          <a:p>
            <a:r>
              <a:rPr lang="en-US" sz="1600" dirty="0"/>
              <a:t>Burn rates of smoldering logs are up to five times greater during the day due to lower humidity, increased temperatures, and increased wind speeds. </a:t>
            </a:r>
          </a:p>
          <a:p>
            <a:r>
              <a:rPr lang="en-US" sz="1600" dirty="0">
                <a:solidFill>
                  <a:schemeClr val="tx1"/>
                </a:solidFill>
              </a:rPr>
              <a:t>Sunlight warms the ground during the day which creates air currents that travel uphill. </a:t>
            </a:r>
          </a:p>
          <a:p>
            <a:r>
              <a:rPr lang="en-US" sz="1600" dirty="0">
                <a:solidFill>
                  <a:schemeClr val="tx1"/>
                </a:solidFill>
              </a:rPr>
              <a:t>At night the land cools, creating air currents that travel downhill. </a:t>
            </a:r>
          </a:p>
          <a:p>
            <a:r>
              <a:rPr lang="en-US" sz="1600" dirty="0"/>
              <a:t>Wildfires are fanned by these winds and often follow the air currents over hills and through valleys.</a:t>
            </a:r>
          </a:p>
          <a:p>
            <a:r>
              <a:rPr lang="en-US" sz="1600" dirty="0"/>
              <a:t>Fires in Europe occur frequently during the hours of 12:00 p.m. and 2:00 p.m.</a:t>
            </a:r>
          </a:p>
          <a:p>
            <a:r>
              <a:rPr lang="en-US" sz="1600" dirty="0">
                <a:solidFill>
                  <a:schemeClr val="tx1"/>
                </a:solidFill>
              </a:rPr>
              <a:t>Wildfire suppression operations in the United States revolve around a 24-hour fire day that begins at 10:00 a.m. due to the predictable increase in intensity resulting from the daytime warmth.”</a:t>
            </a:r>
          </a:p>
          <a:p>
            <a:endParaRPr lang="en-US" sz="1600" dirty="0"/>
          </a:p>
          <a:p>
            <a:endParaRPr lang="en-US" sz="1600" dirty="0"/>
          </a:p>
        </p:txBody>
      </p:sp>
      <p:pic>
        <p:nvPicPr>
          <p:cNvPr id="7" name="Content Placeholder 6" descr="800px-Northwest_Crown_Fire_Experiment.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910" b="-1864"/>
          <a:stretch/>
        </p:blipFill>
        <p:spPr>
          <a:xfrm>
            <a:off x="4648200" y="1620308"/>
            <a:ext cx="4038600" cy="2802759"/>
          </a:xfrm>
        </p:spPr>
      </p:pic>
      <p:sp>
        <p:nvSpPr>
          <p:cNvPr id="6" name="Title 1"/>
          <p:cNvSpPr>
            <a:spLocks noGrp="1"/>
          </p:cNvSpPr>
          <p:nvPr>
            <p:ph type="title"/>
          </p:nvPr>
        </p:nvSpPr>
        <p:spPr>
          <a:xfrm>
            <a:off x="4495800" y="274638"/>
            <a:ext cx="4191000" cy="1143000"/>
          </a:xfrm>
        </p:spPr>
        <p:txBody>
          <a:bodyPr>
            <a:normAutofit/>
          </a:bodyPr>
          <a:lstStyle/>
          <a:p>
            <a:r>
              <a:rPr lang="en-US" dirty="0"/>
              <a:t>Effects of Weather</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8" name="TextBox 7"/>
          <p:cNvSpPr txBox="1"/>
          <p:nvPr/>
        </p:nvSpPr>
        <p:spPr>
          <a:xfrm>
            <a:off x="4648200" y="4571990"/>
            <a:ext cx="4038600" cy="338554"/>
          </a:xfrm>
          <a:prstGeom prst="rect">
            <a:avLst/>
          </a:prstGeom>
          <a:noFill/>
        </p:spPr>
        <p:txBody>
          <a:bodyPr wrap="square" rtlCol="0">
            <a:spAutoFit/>
          </a:bodyPr>
          <a:lstStyle/>
          <a:p>
            <a:pPr algn="ctr"/>
            <a:r>
              <a:rPr lang="en-US" sz="1600" dirty="0">
                <a:solidFill>
                  <a:srgbClr val="800000"/>
                </a:solidFill>
                <a:latin typeface="Helvetica Neue Light"/>
                <a:cs typeface="Helvetica Neue Light"/>
              </a:rPr>
              <a:t>Canadian crown fire experiment</a:t>
            </a:r>
          </a:p>
        </p:txBody>
      </p:sp>
    </p:spTree>
    <p:extLst>
      <p:ext uri="{BB962C8B-B14F-4D97-AF65-F5344CB8AC3E}">
        <p14:creationId xmlns:p14="http://schemas.microsoft.com/office/powerpoint/2010/main" val="3121761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Ecology</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3" name="Content Placeholder 2"/>
          <p:cNvSpPr>
            <a:spLocks noGrp="1"/>
          </p:cNvSpPr>
          <p:nvPr>
            <p:ph idx="1"/>
          </p:nvPr>
        </p:nvSpPr>
        <p:spPr/>
        <p:txBody>
          <a:bodyPr>
            <a:noAutofit/>
          </a:bodyPr>
          <a:lstStyle/>
          <a:p>
            <a:r>
              <a:rPr lang="en-US" sz="1600" dirty="0"/>
              <a:t>“</a:t>
            </a:r>
            <a:r>
              <a:rPr lang="en-US" sz="1600" dirty="0">
                <a:solidFill>
                  <a:schemeClr val="tx1"/>
                </a:solidFill>
              </a:rPr>
              <a:t>Wildfires are common in climates that are sufficiently moist to allow the growth of vegetation but feature extended dry, hot periods.</a:t>
            </a:r>
          </a:p>
          <a:p>
            <a:r>
              <a:rPr lang="en-US" sz="1600" dirty="0">
                <a:solidFill>
                  <a:schemeClr val="tx1"/>
                </a:solidFill>
              </a:rPr>
              <a:t>Such places include the vegetated areas of Australia and Southeast Asia, the veld in southern Africa, the </a:t>
            </a:r>
            <a:r>
              <a:rPr lang="en-US" sz="1600" dirty="0" err="1">
                <a:solidFill>
                  <a:schemeClr val="tx1"/>
                </a:solidFill>
              </a:rPr>
              <a:t>fynbos</a:t>
            </a:r>
            <a:r>
              <a:rPr lang="en-US" sz="1600" dirty="0">
                <a:solidFill>
                  <a:schemeClr val="tx1"/>
                </a:solidFill>
              </a:rPr>
              <a:t> in the Western Cape of South Africa, the forested areas of the United States and Canada, and the Mediterranean Basin. </a:t>
            </a:r>
          </a:p>
          <a:p>
            <a:r>
              <a:rPr lang="en-US" sz="1600" dirty="0"/>
              <a:t>Fires can be particularly intense during days of strong winds, periods of drought, and during warm summer months.</a:t>
            </a:r>
          </a:p>
          <a:p>
            <a:r>
              <a:rPr lang="en-US" sz="1600" dirty="0"/>
              <a:t>Global warming may increase the intensity and frequency of droughts in many areas, creating more intense and frequent wildfires.</a:t>
            </a:r>
          </a:p>
          <a:p>
            <a:r>
              <a:rPr lang="en-US" sz="1600" dirty="0">
                <a:solidFill>
                  <a:schemeClr val="tx1"/>
                </a:solidFill>
              </a:rPr>
              <a:t>Although some ecosystems rely on naturally occurring fires to regulate growth, many ecosystems suffer from too much fire, such as the chaparral in southern California and lower elevation deserts in the American Southwest. </a:t>
            </a:r>
          </a:p>
          <a:p>
            <a:r>
              <a:rPr lang="en-US" sz="1600" dirty="0"/>
              <a:t>The increased fire frequency in these ordinarily fire-dependent areas has upset natural cycles, destroyed native plant communities, and encouraged the growth of fire-intolerant vegetation and non-native weeds.</a:t>
            </a:r>
          </a:p>
          <a:p>
            <a:r>
              <a:rPr lang="en-US" sz="1600" dirty="0"/>
              <a:t>Invasive species can grow rapidly in areas that were damaged by fires.</a:t>
            </a:r>
          </a:p>
          <a:p>
            <a:r>
              <a:rPr lang="en-US" sz="1600" dirty="0"/>
              <a:t>Because they are highly flammable, they can increase the future risk of fire, creating a positive feedback loop that increases fire frequency and further destroys native growth.”</a:t>
            </a:r>
          </a:p>
          <a:p>
            <a:endParaRPr lang="en-US" sz="1600" dirty="0"/>
          </a:p>
        </p:txBody>
      </p:sp>
    </p:spTree>
    <p:extLst>
      <p:ext uri="{BB962C8B-B14F-4D97-AF65-F5344CB8AC3E}">
        <p14:creationId xmlns:p14="http://schemas.microsoft.com/office/powerpoint/2010/main" val="139686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Fire Ecology</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br>
              <a:rPr lang="en-US" sz="1800" dirty="0">
                <a:solidFill>
                  <a:srgbClr val="800000"/>
                </a:solidFill>
              </a:rPr>
            </a:br>
            <a:r>
              <a:rPr lang="en-US" sz="1800" dirty="0">
                <a:solidFill>
                  <a:srgbClr val="800000"/>
                </a:solidFill>
              </a:rPr>
              <a:t>http://</a:t>
            </a:r>
            <a:r>
              <a:rPr lang="en-US" sz="1800" dirty="0" err="1">
                <a:solidFill>
                  <a:srgbClr val="800000"/>
                </a:solidFill>
              </a:rPr>
              <a:t>earthobservatory.nasa.gov</a:t>
            </a:r>
            <a:r>
              <a:rPr lang="en-US" sz="1800" dirty="0">
                <a:solidFill>
                  <a:srgbClr val="800000"/>
                </a:solidFill>
              </a:rPr>
              <a:t>/Features/</a:t>
            </a:r>
            <a:r>
              <a:rPr lang="en-US" sz="1800" dirty="0" err="1">
                <a:solidFill>
                  <a:srgbClr val="800000"/>
                </a:solidFill>
              </a:rPr>
              <a:t>AmazonFire</a:t>
            </a:r>
            <a:r>
              <a:rPr lang="en-US" sz="1800" dirty="0">
                <a:solidFill>
                  <a:srgbClr val="800000"/>
                </a:solidFill>
              </a:rPr>
              <a:t>/</a:t>
            </a:r>
            <a:endParaRPr lang="en-US" dirty="0"/>
          </a:p>
        </p:txBody>
      </p:sp>
      <p:sp>
        <p:nvSpPr>
          <p:cNvPr id="3" name="Content Placeholder 2"/>
          <p:cNvSpPr>
            <a:spLocks noGrp="1"/>
          </p:cNvSpPr>
          <p:nvPr>
            <p:ph sz="half" idx="1"/>
          </p:nvPr>
        </p:nvSpPr>
        <p:spPr/>
        <p:txBody>
          <a:bodyPr>
            <a:noAutofit/>
          </a:bodyPr>
          <a:lstStyle/>
          <a:p>
            <a:r>
              <a:rPr lang="en-US" sz="1600" dirty="0"/>
              <a:t>“In the Amazon Rainforest, drought, logging, cattle ranching practices, and slash-and-burn agriculture damage fire-resistant forests and promote the growth of flammable brush, creating a cycle that encourages more burning.</a:t>
            </a:r>
          </a:p>
          <a:p>
            <a:r>
              <a:rPr lang="en-US" sz="1600" dirty="0"/>
              <a:t>Fires in the rainforest threaten its collection of diverse species and produce large amounts of CO</a:t>
            </a:r>
            <a:r>
              <a:rPr lang="en-US" sz="1600" baseline="30000" dirty="0"/>
              <a:t>2</a:t>
            </a:r>
            <a:r>
              <a:rPr lang="en-US" sz="1600" dirty="0"/>
              <a:t>. </a:t>
            </a:r>
          </a:p>
          <a:p>
            <a:r>
              <a:rPr lang="en-US" sz="1600" dirty="0"/>
              <a:t>Fires in the rainforest, along with drought and human involvement, could damage or destroy more than half of the Amazon rainforest by the year 2030. </a:t>
            </a:r>
          </a:p>
          <a:p>
            <a:r>
              <a:rPr lang="en-US" sz="1600" dirty="0">
                <a:solidFill>
                  <a:schemeClr val="tx1"/>
                </a:solidFill>
              </a:rPr>
              <a:t>Wildfires generate ash, destroy available organic nutrients, and cause an increase in water runoff, eroding away other nutrients and creating flash flood conditions. “</a:t>
            </a:r>
          </a:p>
          <a:p>
            <a:endParaRPr lang="en-US" sz="1600" dirty="0"/>
          </a:p>
        </p:txBody>
      </p:sp>
      <p:sp>
        <p:nvSpPr>
          <p:cNvPr id="6" name="TextBox 5"/>
          <p:cNvSpPr txBox="1"/>
          <p:nvPr/>
        </p:nvSpPr>
        <p:spPr>
          <a:xfrm>
            <a:off x="4747172" y="4291724"/>
            <a:ext cx="3939628" cy="369332"/>
          </a:xfrm>
          <a:prstGeom prst="rect">
            <a:avLst/>
          </a:prstGeom>
          <a:noFill/>
        </p:spPr>
        <p:txBody>
          <a:bodyPr wrap="square" rtlCol="0">
            <a:spAutoFit/>
          </a:bodyPr>
          <a:lstStyle/>
          <a:p>
            <a:endParaRPr lang="en-US" dirty="0"/>
          </a:p>
        </p:txBody>
      </p:sp>
      <p:pic>
        <p:nvPicPr>
          <p:cNvPr id="9" name="Content Placeholder 8" descr="Brazil.A2003243.1730_350.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21" b="-733"/>
          <a:stretch/>
        </p:blipFill>
        <p:spPr>
          <a:xfrm>
            <a:off x="5097504" y="1699172"/>
            <a:ext cx="2853539" cy="2865298"/>
          </a:xfrm>
        </p:spPr>
      </p:pic>
      <p:sp>
        <p:nvSpPr>
          <p:cNvPr id="10" name="TextBox 9"/>
          <p:cNvSpPr txBox="1"/>
          <p:nvPr/>
        </p:nvSpPr>
        <p:spPr>
          <a:xfrm>
            <a:off x="4747172" y="4642042"/>
            <a:ext cx="3939628" cy="1938992"/>
          </a:xfrm>
          <a:prstGeom prst="rect">
            <a:avLst/>
          </a:prstGeom>
          <a:noFill/>
        </p:spPr>
        <p:txBody>
          <a:bodyPr wrap="square" rtlCol="0">
            <a:spAutoFit/>
          </a:bodyPr>
          <a:lstStyle/>
          <a:p>
            <a:pPr marL="171450" indent="-171450">
              <a:buFont typeface="Arial"/>
              <a:buChar char="•"/>
            </a:pPr>
            <a:r>
              <a:rPr lang="en-US" sz="1200" dirty="0">
                <a:latin typeface="Helvetica Neue Light"/>
                <a:cs typeface="Helvetica Neue Light"/>
              </a:rPr>
              <a:t>“During the height of the dry season, fires are widespread along the margin of the Amazon. </a:t>
            </a:r>
          </a:p>
          <a:p>
            <a:pPr marL="171450" indent="-171450">
              <a:buFont typeface="Arial"/>
              <a:buChar char="•"/>
            </a:pPr>
            <a:r>
              <a:rPr lang="en-US" sz="1200" dirty="0">
                <a:latin typeface="Helvetica Neue Light"/>
                <a:cs typeface="Helvetica Neue Light"/>
              </a:rPr>
              <a:t>Fingers of cleared land typically form a “herringbone” pattern as they extend from roads (right side of image). </a:t>
            </a:r>
          </a:p>
          <a:p>
            <a:pPr marL="171450" indent="-171450">
              <a:buFont typeface="Arial"/>
              <a:buChar char="•"/>
            </a:pPr>
            <a:r>
              <a:rPr lang="en-US" sz="1200" dirty="0">
                <a:latin typeface="Helvetica Neue Light"/>
                <a:cs typeface="Helvetica Neue Light"/>
              </a:rPr>
              <a:t>This image from the Moderate Resolution Imaging </a:t>
            </a:r>
            <a:r>
              <a:rPr lang="en-US" sz="1200" dirty="0" err="1">
                <a:latin typeface="Helvetica Neue Light"/>
                <a:cs typeface="Helvetica Neue Light"/>
              </a:rPr>
              <a:t>Spectroradiometer</a:t>
            </a:r>
            <a:r>
              <a:rPr lang="en-US" sz="1200" dirty="0">
                <a:latin typeface="Helvetica Neue Light"/>
                <a:cs typeface="Helvetica Neue Light"/>
              </a:rPr>
              <a:t> was acquired on the afternoon of August 31, 2003. </a:t>
            </a:r>
          </a:p>
          <a:p>
            <a:pPr marL="171450" indent="-171450">
              <a:buFont typeface="Arial"/>
              <a:buChar char="•"/>
            </a:pPr>
            <a:r>
              <a:rPr lang="en-US" sz="1200" dirty="0">
                <a:latin typeface="Helvetica Neue Light"/>
                <a:cs typeface="Helvetica Neue Light"/>
              </a:rPr>
              <a:t>Red outlines trace the pixels in which fires were burning when the image was taken. The smoke from these fires is so thick it hides the surface in places “</a:t>
            </a:r>
          </a:p>
        </p:txBody>
      </p:sp>
    </p:spTree>
    <p:extLst>
      <p:ext uri="{BB962C8B-B14F-4D97-AF65-F5344CB8AC3E}">
        <p14:creationId xmlns:p14="http://schemas.microsoft.com/office/powerpoint/2010/main" val="2065360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86621" y="274638"/>
            <a:ext cx="4790965" cy="1143000"/>
          </a:xfrm>
        </p:spPr>
        <p:txBody>
          <a:bodyPr>
            <a:normAutofit fontScale="90000"/>
          </a:bodyPr>
          <a:lstStyle/>
          <a:p>
            <a:r>
              <a:rPr lang="en-US" dirty="0"/>
              <a:t>Fire Ecology</a:t>
            </a:r>
            <a:br>
              <a:rPr lang="en-US" dirty="0"/>
            </a:br>
            <a:r>
              <a:rPr lang="en-US" sz="1300" dirty="0">
                <a:solidFill>
                  <a:srgbClr val="800000"/>
                </a:solidFill>
              </a:rPr>
              <a:t>http://</a:t>
            </a:r>
            <a:r>
              <a:rPr lang="en-US" sz="1300" dirty="0" err="1">
                <a:solidFill>
                  <a:srgbClr val="800000"/>
                </a:solidFill>
              </a:rPr>
              <a:t>en.wikipedia.org</a:t>
            </a:r>
            <a:r>
              <a:rPr lang="en-US" sz="1300" dirty="0">
                <a:solidFill>
                  <a:srgbClr val="800000"/>
                </a:solidFill>
              </a:rPr>
              <a:t>/wiki/Wildfire</a:t>
            </a:r>
            <a:br>
              <a:rPr lang="en-US" sz="1800" dirty="0">
                <a:solidFill>
                  <a:srgbClr val="800000"/>
                </a:solidFill>
              </a:rPr>
            </a:br>
            <a:r>
              <a:rPr lang="en-US" sz="1300" dirty="0">
                <a:solidFill>
                  <a:srgbClr val="800000"/>
                </a:solidFill>
              </a:rPr>
              <a:t>http://</a:t>
            </a:r>
            <a:r>
              <a:rPr lang="en-US" sz="1300" dirty="0" err="1">
                <a:solidFill>
                  <a:srgbClr val="800000"/>
                </a:solidFill>
              </a:rPr>
              <a:t>earthobservatory.nasa.gov</a:t>
            </a:r>
            <a:r>
              <a:rPr lang="en-US" sz="1300" dirty="0">
                <a:solidFill>
                  <a:srgbClr val="800000"/>
                </a:solidFill>
              </a:rPr>
              <a:t>/</a:t>
            </a:r>
            <a:r>
              <a:rPr lang="en-US" sz="1300" dirty="0" err="1">
                <a:solidFill>
                  <a:srgbClr val="800000"/>
                </a:solidFill>
              </a:rPr>
              <a:t>NaturalHazards</a:t>
            </a:r>
            <a:r>
              <a:rPr lang="en-US" sz="1300" dirty="0">
                <a:solidFill>
                  <a:srgbClr val="800000"/>
                </a:solidFill>
              </a:rPr>
              <a:t>/</a:t>
            </a:r>
            <a:r>
              <a:rPr lang="en-US" sz="1300" dirty="0" err="1">
                <a:solidFill>
                  <a:srgbClr val="800000"/>
                </a:solidFill>
              </a:rPr>
              <a:t>view.php?id</a:t>
            </a:r>
            <a:r>
              <a:rPr lang="en-US" sz="1300" dirty="0">
                <a:solidFill>
                  <a:srgbClr val="800000"/>
                </a:solidFill>
              </a:rPr>
              <a:t>=81444</a:t>
            </a:r>
            <a:endParaRPr lang="en-US" sz="1300" dirty="0"/>
          </a:p>
        </p:txBody>
      </p:sp>
      <p:sp>
        <p:nvSpPr>
          <p:cNvPr id="5" name="Content Placeholder 4"/>
          <p:cNvSpPr>
            <a:spLocks noGrp="1"/>
          </p:cNvSpPr>
          <p:nvPr>
            <p:ph sz="half" idx="1"/>
          </p:nvPr>
        </p:nvSpPr>
        <p:spPr>
          <a:xfrm>
            <a:off x="246993" y="470338"/>
            <a:ext cx="4038600" cy="5958490"/>
          </a:xfrm>
        </p:spPr>
        <p:txBody>
          <a:bodyPr>
            <a:noAutofit/>
          </a:bodyPr>
          <a:lstStyle/>
          <a:p>
            <a:r>
              <a:rPr lang="en-US" sz="2000" dirty="0">
                <a:solidFill>
                  <a:schemeClr val="tx1"/>
                </a:solidFill>
              </a:rPr>
              <a:t>“Wildfires can also have an effect on climate change, increasing the amount of carbon released into the atmosphere and inhibiting vegetation growth, </a:t>
            </a:r>
            <a:r>
              <a:rPr lang="en-US" sz="2000" dirty="0"/>
              <a:t>which affects overall carbon uptake by plants. </a:t>
            </a:r>
          </a:p>
          <a:p>
            <a:r>
              <a:rPr lang="en-US" sz="2000" dirty="0"/>
              <a:t>In tundra there is a natural pattern of accumulation of fuel and wildfire which varies depending on the nature of vegetation and terrain. </a:t>
            </a:r>
          </a:p>
          <a:p>
            <a:r>
              <a:rPr lang="en-US" sz="2000" dirty="0"/>
              <a:t>Research in Alaska has shown fire-event return intervals, (FRIs) that typically vary from 150 to 200 years with dryer lowland areas burning more frequently than wetter upland areas.”</a:t>
            </a:r>
          </a:p>
          <a:p>
            <a:endParaRPr lang="en-US" sz="2000" dirty="0"/>
          </a:p>
        </p:txBody>
      </p:sp>
      <p:pic>
        <p:nvPicPr>
          <p:cNvPr id="7" name="Content Placeholder 6" descr="alaska_amo_2013170.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747" b="-2351"/>
          <a:stretch/>
        </p:blipFill>
        <p:spPr>
          <a:xfrm>
            <a:off x="4648200" y="1462679"/>
            <a:ext cx="4038600" cy="2802760"/>
          </a:xfrm>
        </p:spPr>
      </p:pic>
      <p:sp>
        <p:nvSpPr>
          <p:cNvPr id="8" name="TextBox 7"/>
          <p:cNvSpPr txBox="1"/>
          <p:nvPr/>
        </p:nvSpPr>
        <p:spPr>
          <a:xfrm>
            <a:off x="4285593" y="4335498"/>
            <a:ext cx="4691993" cy="2123658"/>
          </a:xfrm>
          <a:prstGeom prst="rect">
            <a:avLst/>
          </a:prstGeom>
          <a:noFill/>
        </p:spPr>
        <p:txBody>
          <a:bodyPr wrap="square" rtlCol="0">
            <a:spAutoFit/>
          </a:bodyPr>
          <a:lstStyle/>
          <a:p>
            <a:pPr marL="171450" indent="-171450">
              <a:buFont typeface="Arial"/>
              <a:buChar char="•"/>
            </a:pPr>
            <a:r>
              <a:rPr lang="en-US" sz="1200" dirty="0">
                <a:solidFill>
                  <a:srgbClr val="800000"/>
                </a:solidFill>
                <a:latin typeface="Helvetica Neue Light"/>
                <a:cs typeface="Helvetica Neue Light"/>
              </a:rPr>
              <a:t>On June 19, 2013, the Moderate Resolution Imaging </a:t>
            </a:r>
            <a:r>
              <a:rPr lang="en-US" sz="1200" dirty="0" err="1">
                <a:solidFill>
                  <a:srgbClr val="800000"/>
                </a:solidFill>
                <a:latin typeface="Helvetica Neue Light"/>
                <a:cs typeface="Helvetica Neue Light"/>
              </a:rPr>
              <a:t>Spectroradiometer</a:t>
            </a:r>
            <a:r>
              <a:rPr lang="en-US" sz="1200" dirty="0">
                <a:solidFill>
                  <a:srgbClr val="800000"/>
                </a:solidFill>
                <a:latin typeface="Helvetica Neue Light"/>
                <a:cs typeface="Helvetica Neue Light"/>
              </a:rPr>
              <a:t> (MODIS) on NASA’s Aqua satellite captured this image of smoke from wildfires burning in western Alaska. </a:t>
            </a:r>
          </a:p>
          <a:p>
            <a:pPr marL="171450" indent="-171450">
              <a:buFont typeface="Arial"/>
              <a:buChar char="•"/>
            </a:pPr>
            <a:r>
              <a:rPr lang="en-US" sz="1200" dirty="0">
                <a:solidFill>
                  <a:srgbClr val="800000"/>
                </a:solidFill>
                <a:latin typeface="Helvetica Neue Light"/>
                <a:cs typeface="Helvetica Neue Light"/>
              </a:rPr>
              <a:t>The smoke was moving west over Norton Sound. (The center of the image is roughly 163° West and 62° North.) Red outlines indicate hot spots where MODIS detected unusually warm surface temperatures associated with fire.</a:t>
            </a:r>
          </a:p>
          <a:p>
            <a:pPr marL="171450" indent="-171450">
              <a:buFont typeface="Arial"/>
              <a:buChar char="•"/>
            </a:pPr>
            <a:r>
              <a:rPr lang="en-US" sz="1200" dirty="0">
                <a:solidFill>
                  <a:srgbClr val="800000"/>
                </a:solidFill>
                <a:latin typeface="Helvetica Neue Light"/>
                <a:cs typeface="Helvetica Neue Light"/>
              </a:rPr>
              <a:t>Record heat and dry fuels have produced record-setting fire potential across boreal spruce forests and tundra landscapes. </a:t>
            </a:r>
          </a:p>
          <a:p>
            <a:pPr marL="171450" indent="-171450">
              <a:buFont typeface="Arial"/>
              <a:buChar char="•"/>
            </a:pPr>
            <a:r>
              <a:rPr lang="en-US" sz="1200" dirty="0">
                <a:solidFill>
                  <a:srgbClr val="800000"/>
                </a:solidFill>
                <a:latin typeface="Helvetica Neue Light"/>
                <a:cs typeface="Helvetica Neue Light"/>
              </a:rPr>
              <a:t>The heat wave is the product of an intense ridge of high pressure over the state.</a:t>
            </a:r>
          </a:p>
        </p:txBody>
      </p:sp>
    </p:spTree>
    <p:extLst>
      <p:ext uri="{BB962C8B-B14F-4D97-AF65-F5344CB8AC3E}">
        <p14:creationId xmlns:p14="http://schemas.microsoft.com/office/powerpoint/2010/main" val="2111810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Atmospheric Effects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br>
              <a:rPr lang="en-US" sz="1800" dirty="0">
                <a:solidFill>
                  <a:srgbClr val="800000"/>
                </a:solidFill>
              </a:rPr>
            </a:br>
            <a:r>
              <a:rPr lang="en-US" sz="1800" dirty="0">
                <a:solidFill>
                  <a:srgbClr val="800000"/>
                </a:solidFill>
              </a:rPr>
              <a:t>http://</a:t>
            </a:r>
            <a:r>
              <a:rPr lang="en-US" sz="1800" dirty="0" err="1">
                <a:solidFill>
                  <a:srgbClr val="800000"/>
                </a:solidFill>
              </a:rPr>
              <a:t>earthobservatory.nasa.gov</a:t>
            </a:r>
            <a:r>
              <a:rPr lang="en-US" sz="1800" dirty="0">
                <a:solidFill>
                  <a:srgbClr val="800000"/>
                </a:solidFill>
              </a:rPr>
              <a:t>/IOTD/</a:t>
            </a:r>
            <a:r>
              <a:rPr lang="en-US" sz="1800" dirty="0" err="1">
                <a:solidFill>
                  <a:srgbClr val="800000"/>
                </a:solidFill>
              </a:rPr>
              <a:t>view.php?id</a:t>
            </a:r>
            <a:r>
              <a:rPr lang="en-US" sz="1800" dirty="0">
                <a:solidFill>
                  <a:srgbClr val="800000"/>
                </a:solidFill>
              </a:rPr>
              <a:t>=9031</a:t>
            </a:r>
            <a:endParaRPr lang="en-US" dirty="0"/>
          </a:p>
        </p:txBody>
      </p:sp>
      <p:sp>
        <p:nvSpPr>
          <p:cNvPr id="3" name="Content Placeholder 2"/>
          <p:cNvSpPr>
            <a:spLocks noGrp="1"/>
          </p:cNvSpPr>
          <p:nvPr>
            <p:ph sz="half" idx="1"/>
          </p:nvPr>
        </p:nvSpPr>
        <p:spPr/>
        <p:txBody>
          <a:bodyPr>
            <a:noAutofit/>
          </a:bodyPr>
          <a:lstStyle/>
          <a:p>
            <a:r>
              <a:rPr lang="en-US" sz="1400" dirty="0"/>
              <a:t>“Wildfires can affect climate and weather and have major impacts on atmospheric pollution.</a:t>
            </a:r>
          </a:p>
          <a:p>
            <a:r>
              <a:rPr lang="en-US" sz="1400" dirty="0"/>
              <a:t>Wildfire emissions contain fine particulate matter which can cause cardiovascular and respiratory problems.</a:t>
            </a:r>
          </a:p>
          <a:p>
            <a:r>
              <a:rPr lang="en-US" sz="1400" dirty="0">
                <a:solidFill>
                  <a:schemeClr val="tx1"/>
                </a:solidFill>
              </a:rPr>
              <a:t>Forest fires in Indonesia in 1997 were estimated to have released between 0.89 and 2.83 billion tons of CO</a:t>
            </a:r>
            <a:r>
              <a:rPr lang="en-US" sz="1400" baseline="30000" dirty="0">
                <a:solidFill>
                  <a:schemeClr val="tx1"/>
                </a:solidFill>
              </a:rPr>
              <a:t>2</a:t>
            </a:r>
            <a:r>
              <a:rPr lang="en-US" sz="1400" dirty="0">
                <a:solidFill>
                  <a:schemeClr val="tx1"/>
                </a:solidFill>
              </a:rPr>
              <a:t> into the atmosphere, which is between 13%–40% of the annual global carbon dioxide emissions from burning fossil fuels.</a:t>
            </a:r>
          </a:p>
          <a:p>
            <a:r>
              <a:rPr lang="en-US" sz="1400" dirty="0"/>
              <a:t>Atmospheric models suggest that these concentrations of sooty particles could increase absorption of incoming solar radiation during winter months by as much as 15%.”</a:t>
            </a:r>
          </a:p>
        </p:txBody>
      </p:sp>
      <p:pic>
        <p:nvPicPr>
          <p:cNvPr id="5" name="Content Placeholder 4" descr="indonesia_tmotrmm_200807.jpg"/>
          <p:cNvPicPr>
            <a:picLocks noGrp="1" noChangeAspect="1"/>
          </p:cNvPicPr>
          <p:nvPr>
            <p:ph sz="half" idx="2"/>
          </p:nvPr>
        </p:nvPicPr>
        <p:blipFill>
          <a:blip r:embed="rId2">
            <a:extLst>
              <a:ext uri="{28A0092B-C50C-407E-A947-70E740481C1C}">
                <a14:useLocalDpi xmlns:a14="http://schemas.microsoft.com/office/drawing/2010/main" val="0"/>
              </a:ext>
            </a:extLst>
          </a:blip>
          <a:srcRect l="-11058" r="-11058"/>
          <a:stretch>
            <a:fillRect/>
          </a:stretch>
        </p:blipFill>
        <p:spPr>
          <a:xfrm>
            <a:off x="5118510" y="1600200"/>
            <a:ext cx="3568289" cy="3998897"/>
          </a:xfrm>
        </p:spPr>
      </p:pic>
      <p:sp>
        <p:nvSpPr>
          <p:cNvPr id="6" name="TextBox 5"/>
          <p:cNvSpPr txBox="1"/>
          <p:nvPr/>
        </p:nvSpPr>
        <p:spPr>
          <a:xfrm>
            <a:off x="152044" y="5699498"/>
            <a:ext cx="8848853" cy="1015663"/>
          </a:xfrm>
          <a:prstGeom prst="rect">
            <a:avLst/>
          </a:prstGeom>
          <a:noFill/>
        </p:spPr>
        <p:txBody>
          <a:bodyPr wrap="square" rtlCol="0">
            <a:spAutoFit/>
          </a:bodyPr>
          <a:lstStyle/>
          <a:p>
            <a:r>
              <a:rPr lang="en-US" sz="1200" dirty="0">
                <a:solidFill>
                  <a:srgbClr val="800000"/>
                </a:solidFill>
                <a:latin typeface="Helvetica Neue Light"/>
                <a:cs typeface="Helvetica Neue Light"/>
              </a:rPr>
              <a:t>“Officials were concerned that fires (red areas in upper image from MODIS) during the 2008 season could be more intense than normal because the dry season had been especially dry. The lower image confirms the drought. Made with data collected by the Tropical Rainfall Measuring Mission (TRMM) satellite, the image shows rainfall measurements for July 2008 compared to average measurements. Areas that received more rain than average are blue, while regions that received less rain are brown. Sumatra and southern Borneo were dry through the month.”</a:t>
            </a:r>
          </a:p>
        </p:txBody>
      </p:sp>
    </p:spTree>
    <p:extLst>
      <p:ext uri="{BB962C8B-B14F-4D97-AF65-F5344CB8AC3E}">
        <p14:creationId xmlns:p14="http://schemas.microsoft.com/office/powerpoint/2010/main" val="4257075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9C93A0-E8C2-304C-AD6B-DBE13F23BC2B}"/>
              </a:ext>
            </a:extLst>
          </p:cNvPr>
          <p:cNvSpPr>
            <a:spLocks noGrp="1"/>
          </p:cNvSpPr>
          <p:nvPr>
            <p:ph type="title"/>
          </p:nvPr>
        </p:nvSpPr>
        <p:spPr/>
        <p:txBody>
          <a:bodyPr/>
          <a:lstStyle/>
          <a:p>
            <a:r>
              <a:rPr lang="en-US" dirty="0"/>
              <a:t>Fires and Smoke in Sumatra</a:t>
            </a:r>
          </a:p>
        </p:txBody>
      </p:sp>
      <p:pic>
        <p:nvPicPr>
          <p:cNvPr id="16" name="Content Placeholder 15">
            <a:extLst>
              <a:ext uri="{FF2B5EF4-FFF2-40B4-BE49-F238E27FC236}">
                <a16:creationId xmlns:a16="http://schemas.microsoft.com/office/drawing/2014/main" id="{E8C15F9B-19EE-5C46-8216-E7E19DA63277}"/>
              </a:ext>
            </a:extLst>
          </p:cNvPr>
          <p:cNvPicPr>
            <a:picLocks noGrp="1" noChangeAspect="1"/>
          </p:cNvPicPr>
          <p:nvPr>
            <p:ph sz="half" idx="2"/>
          </p:nvPr>
        </p:nvPicPr>
        <p:blipFill>
          <a:blip r:embed="rId2"/>
          <a:stretch>
            <a:fillRect/>
          </a:stretch>
        </p:blipFill>
        <p:spPr>
          <a:xfrm>
            <a:off x="4648200" y="2348706"/>
            <a:ext cx="4038600" cy="3028950"/>
          </a:xfrm>
        </p:spPr>
      </p:pic>
      <p:sp>
        <p:nvSpPr>
          <p:cNvPr id="18" name="Content Placeholder 17">
            <a:extLst>
              <a:ext uri="{FF2B5EF4-FFF2-40B4-BE49-F238E27FC236}">
                <a16:creationId xmlns:a16="http://schemas.microsoft.com/office/drawing/2014/main" id="{E442B4BA-AA75-9B42-87EC-BCEC7CE267ED}"/>
              </a:ext>
            </a:extLst>
          </p:cNvPr>
          <p:cNvSpPr>
            <a:spLocks noGrp="1"/>
          </p:cNvSpPr>
          <p:nvPr>
            <p:ph sz="half" idx="1"/>
          </p:nvPr>
        </p:nvSpPr>
        <p:spPr>
          <a:xfrm>
            <a:off x="457200" y="2041104"/>
            <a:ext cx="4038600" cy="3644153"/>
          </a:xfrm>
        </p:spPr>
        <p:txBody>
          <a:bodyPr>
            <a:normAutofit/>
          </a:bodyPr>
          <a:lstStyle/>
          <a:p>
            <a:pPr>
              <a:spcBef>
                <a:spcPts val="0"/>
              </a:spcBef>
              <a:spcAft>
                <a:spcPts val="1200"/>
              </a:spcAft>
            </a:pPr>
            <a:r>
              <a:rPr lang="en-US" sz="1600" dirty="0">
                <a:solidFill>
                  <a:schemeClr val="tx1"/>
                </a:solidFill>
                <a:latin typeface="+mn-lt"/>
              </a:rPr>
              <a:t>A prolonged dry spell across Malaysia (top right) and Sumatra (center) was contributing to numerous fires burning across the region, which billowed thick, choking smoke out over the Indian Ocean (left) and the Strait of Malacca (between Sumatra and Malaysia). </a:t>
            </a:r>
          </a:p>
          <a:p>
            <a:pPr>
              <a:spcBef>
                <a:spcPts val="0"/>
              </a:spcBef>
              <a:spcAft>
                <a:spcPts val="1200"/>
              </a:spcAft>
            </a:pPr>
            <a:r>
              <a:rPr lang="en-US" sz="1600" dirty="0">
                <a:solidFill>
                  <a:schemeClr val="tx1"/>
                </a:solidFill>
                <a:latin typeface="+mn-lt"/>
              </a:rPr>
              <a:t>This image of the region was captured by the Moderate Resolution Imaging Spectroradiometer MODIS on NASA’s Terra satellite on March 9, 2005. </a:t>
            </a:r>
          </a:p>
          <a:p>
            <a:pPr>
              <a:spcBef>
                <a:spcPts val="0"/>
              </a:spcBef>
              <a:spcAft>
                <a:spcPts val="1200"/>
              </a:spcAft>
            </a:pPr>
            <a:r>
              <a:rPr lang="en-US" sz="1600" dirty="0">
                <a:solidFill>
                  <a:schemeClr val="tx1"/>
                </a:solidFill>
                <a:latin typeface="+mn-lt"/>
              </a:rPr>
              <a:t>Active fires detected by MODIS have been marked with red dots.</a:t>
            </a:r>
          </a:p>
        </p:txBody>
      </p:sp>
    </p:spTree>
    <p:extLst>
      <p:ext uri="{BB962C8B-B14F-4D97-AF65-F5344CB8AC3E}">
        <p14:creationId xmlns:p14="http://schemas.microsoft.com/office/powerpoint/2010/main" val="3220853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Wildfire Policy in the US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5" name="Content Placeholder 4"/>
          <p:cNvSpPr>
            <a:spLocks noGrp="1"/>
          </p:cNvSpPr>
          <p:nvPr>
            <p:ph idx="1"/>
          </p:nvPr>
        </p:nvSpPr>
        <p:spPr/>
        <p:txBody>
          <a:bodyPr>
            <a:noAutofit/>
          </a:bodyPr>
          <a:lstStyle/>
          <a:p>
            <a:r>
              <a:rPr lang="en-US" sz="1600" dirty="0"/>
              <a:t>“In 2001, the United States Government implemented a National Fire Plan and the budget increased from $108 million in 2000 to $401 million for the reduction of hazardous fuels. </a:t>
            </a:r>
          </a:p>
          <a:p>
            <a:r>
              <a:rPr lang="en-US" sz="1600" dirty="0"/>
              <a:t>Today the United States philosophy remains that, “fire, as a critical natural process, will be integrated into land and resource management plans and activities on a landscape scale, and across agency boundaries. </a:t>
            </a:r>
          </a:p>
          <a:p>
            <a:r>
              <a:rPr lang="en-US" sz="1600" dirty="0"/>
              <a:t>Response to wildfire is based on ecological, social and legal consequences of fire. </a:t>
            </a:r>
          </a:p>
          <a:p>
            <a:r>
              <a:rPr lang="en-US" sz="1600" dirty="0">
                <a:solidFill>
                  <a:schemeClr val="tx1"/>
                </a:solidFill>
              </a:rPr>
              <a:t>The five federal regulatory agencies managing forest fire response and planning for 676 million acres in the United States are the Department of the Interior, the Bureau of Land Management, the Bureau of Indian Affairs, the National Park Service, the United States Department of Agriculture-Forest Service and the United States Fish and Wildlife Services. </a:t>
            </a:r>
          </a:p>
          <a:p>
            <a:r>
              <a:rPr lang="en-US" sz="1600" dirty="0"/>
              <a:t>Several hundred million U.S. acres of wildfire management are also conducted by state, county, and local fire management organizations.”</a:t>
            </a:r>
          </a:p>
        </p:txBody>
      </p:sp>
    </p:spTree>
    <p:extLst>
      <p:ext uri="{BB962C8B-B14F-4D97-AF65-F5344CB8AC3E}">
        <p14:creationId xmlns:p14="http://schemas.microsoft.com/office/powerpoint/2010/main" val="2405024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Cost-Benefits of Fire Management</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pic>
        <p:nvPicPr>
          <p:cNvPr id="4" name="Content Placeholder 3" descr="Screen Shot 2014-01-02 at 10.27.3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945" b="-1019"/>
          <a:stretch/>
        </p:blipFill>
        <p:spPr>
          <a:xfrm>
            <a:off x="457200" y="2351314"/>
            <a:ext cx="8229600" cy="3025953"/>
          </a:xfrm>
        </p:spPr>
      </p:pic>
    </p:spTree>
    <p:extLst>
      <p:ext uri="{BB962C8B-B14F-4D97-AF65-F5344CB8AC3E}">
        <p14:creationId xmlns:p14="http://schemas.microsoft.com/office/powerpoint/2010/main" val="721669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 Forest Service (accessed 3/9/2021)</a:t>
            </a:r>
            <a:br>
              <a:rPr lang="en-US" dirty="0"/>
            </a:br>
            <a:r>
              <a:rPr lang="en-US" sz="1800" dirty="0">
                <a:solidFill>
                  <a:srgbClr val="800000"/>
                </a:solidFill>
              </a:rPr>
              <a:t> https://</a:t>
            </a:r>
            <a:r>
              <a:rPr lang="en-US" sz="1800" dirty="0" err="1">
                <a:solidFill>
                  <a:srgbClr val="800000"/>
                </a:solidFill>
              </a:rPr>
              <a:t>fsapps.nwcg.gov</a:t>
            </a:r>
            <a:r>
              <a:rPr lang="en-US" sz="1800" dirty="0">
                <a:solidFill>
                  <a:srgbClr val="800000"/>
                </a:solidFill>
              </a:rPr>
              <a:t>/</a:t>
            </a:r>
          </a:p>
        </p:txBody>
      </p:sp>
      <p:pic>
        <p:nvPicPr>
          <p:cNvPr id="8" name="Content Placeholder 7">
            <a:extLst>
              <a:ext uri="{FF2B5EF4-FFF2-40B4-BE49-F238E27FC236}">
                <a16:creationId xmlns:a16="http://schemas.microsoft.com/office/drawing/2014/main" id="{D7E69A3A-1CB1-0B4F-B85D-4D12151E4D66}"/>
              </a:ext>
            </a:extLst>
          </p:cNvPr>
          <p:cNvPicPr>
            <a:picLocks noGrp="1" noChangeAspect="1"/>
          </p:cNvPicPr>
          <p:nvPr>
            <p:ph sz="half" idx="1"/>
          </p:nvPr>
        </p:nvPicPr>
        <p:blipFill>
          <a:blip r:embed="rId2"/>
          <a:stretch>
            <a:fillRect/>
          </a:stretch>
        </p:blipFill>
        <p:spPr>
          <a:xfrm>
            <a:off x="457200" y="2097316"/>
            <a:ext cx="4038600" cy="3531731"/>
          </a:xfrm>
        </p:spPr>
      </p:pic>
      <p:pic>
        <p:nvPicPr>
          <p:cNvPr id="12" name="Content Placeholder 11">
            <a:extLst>
              <a:ext uri="{FF2B5EF4-FFF2-40B4-BE49-F238E27FC236}">
                <a16:creationId xmlns:a16="http://schemas.microsoft.com/office/drawing/2014/main" id="{732141CA-70FD-154D-9778-51FB6D2DA167}"/>
              </a:ext>
            </a:extLst>
          </p:cNvPr>
          <p:cNvPicPr>
            <a:picLocks noGrp="1" noChangeAspect="1"/>
          </p:cNvPicPr>
          <p:nvPr>
            <p:ph sz="half" idx="2"/>
          </p:nvPr>
        </p:nvPicPr>
        <p:blipFill>
          <a:blip r:embed="rId3"/>
          <a:stretch>
            <a:fillRect/>
          </a:stretch>
        </p:blipFill>
        <p:spPr>
          <a:xfrm>
            <a:off x="4648200" y="2097316"/>
            <a:ext cx="4038600" cy="3531731"/>
          </a:xfrm>
        </p:spPr>
      </p:pic>
    </p:spTree>
    <p:extLst>
      <p:ext uri="{BB962C8B-B14F-4D97-AF65-F5344CB8AC3E}">
        <p14:creationId xmlns:p14="http://schemas.microsoft.com/office/powerpoint/2010/main" val="2808515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40759B-1024-E74D-A9BF-6B4DC1A5F6D6}"/>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547402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Open Hazards Feed</a:t>
            </a:r>
            <a:br>
              <a:rPr lang="en-US" dirty="0"/>
            </a:br>
            <a:r>
              <a:rPr lang="en-US" sz="1778" dirty="0">
                <a:solidFill>
                  <a:srgbClr val="800000"/>
                </a:solidFill>
              </a:rPr>
              <a:t>http://</a:t>
            </a:r>
            <a:r>
              <a:rPr lang="en-US" sz="1778" dirty="0" err="1">
                <a:solidFill>
                  <a:srgbClr val="800000"/>
                </a:solidFill>
              </a:rPr>
              <a:t>www.openhazards.com</a:t>
            </a:r>
            <a:r>
              <a:rPr lang="en-US" sz="1778" dirty="0">
                <a:solidFill>
                  <a:srgbClr val="800000"/>
                </a:solidFill>
              </a:rPr>
              <a:t>/viewer</a:t>
            </a:r>
          </a:p>
        </p:txBody>
      </p:sp>
      <p:sp>
        <p:nvSpPr>
          <p:cNvPr id="7" name="TextBox 6"/>
          <p:cNvSpPr txBox="1"/>
          <p:nvPr/>
        </p:nvSpPr>
        <p:spPr>
          <a:xfrm>
            <a:off x="1072610" y="6126163"/>
            <a:ext cx="2840271" cy="338554"/>
          </a:xfrm>
          <a:prstGeom prst="rect">
            <a:avLst/>
          </a:prstGeom>
          <a:noFill/>
        </p:spPr>
        <p:txBody>
          <a:bodyPr wrap="square" rtlCol="0">
            <a:spAutoFit/>
          </a:bodyPr>
          <a:lstStyle/>
          <a:p>
            <a:pPr algn="ctr"/>
            <a:r>
              <a:rPr lang="en-US" sz="1600" dirty="0">
                <a:solidFill>
                  <a:srgbClr val="800000"/>
                </a:solidFill>
                <a:latin typeface="Helvetica Neue Light"/>
                <a:cs typeface="Helvetica Neue Light"/>
              </a:rPr>
              <a:t>Today: 3/9/2021</a:t>
            </a:r>
          </a:p>
        </p:txBody>
      </p:sp>
      <p:sp>
        <p:nvSpPr>
          <p:cNvPr id="8" name="TextBox 7"/>
          <p:cNvSpPr txBox="1"/>
          <p:nvPr/>
        </p:nvSpPr>
        <p:spPr>
          <a:xfrm>
            <a:off x="5463964" y="6126163"/>
            <a:ext cx="2840271" cy="338554"/>
          </a:xfrm>
          <a:prstGeom prst="rect">
            <a:avLst/>
          </a:prstGeom>
          <a:noFill/>
        </p:spPr>
        <p:txBody>
          <a:bodyPr wrap="square" rtlCol="0">
            <a:spAutoFit/>
          </a:bodyPr>
          <a:lstStyle/>
          <a:p>
            <a:pPr algn="ctr"/>
            <a:r>
              <a:rPr lang="en-US" sz="1600" dirty="0">
                <a:solidFill>
                  <a:srgbClr val="800000"/>
                </a:solidFill>
                <a:latin typeface="Helvetica Neue Light"/>
                <a:cs typeface="Helvetica Neue Light"/>
              </a:rPr>
              <a:t>Forecast for the Next Week</a:t>
            </a:r>
          </a:p>
        </p:txBody>
      </p:sp>
      <p:pic>
        <p:nvPicPr>
          <p:cNvPr id="16" name="Content Placeholder 15">
            <a:extLst>
              <a:ext uri="{FF2B5EF4-FFF2-40B4-BE49-F238E27FC236}">
                <a16:creationId xmlns:a16="http://schemas.microsoft.com/office/drawing/2014/main" id="{90A18BFD-6B89-BF41-B3F0-A28D73EED1A9}"/>
              </a:ext>
            </a:extLst>
          </p:cNvPr>
          <p:cNvPicPr>
            <a:picLocks noGrp="1" noChangeAspect="1"/>
          </p:cNvPicPr>
          <p:nvPr>
            <p:ph sz="half" idx="2"/>
          </p:nvPr>
        </p:nvPicPr>
        <p:blipFill>
          <a:blip r:embed="rId2"/>
          <a:stretch>
            <a:fillRect/>
          </a:stretch>
        </p:blipFill>
        <p:spPr>
          <a:xfrm>
            <a:off x="4648200" y="1862842"/>
            <a:ext cx="4038600" cy="4000678"/>
          </a:xfrm>
        </p:spPr>
      </p:pic>
      <p:pic>
        <p:nvPicPr>
          <p:cNvPr id="18" name="Content Placeholder 17">
            <a:extLst>
              <a:ext uri="{FF2B5EF4-FFF2-40B4-BE49-F238E27FC236}">
                <a16:creationId xmlns:a16="http://schemas.microsoft.com/office/drawing/2014/main" id="{366CCBC2-9132-DB4D-B5F4-9B491AC19478}"/>
              </a:ext>
            </a:extLst>
          </p:cNvPr>
          <p:cNvPicPr>
            <a:picLocks noGrp="1" noChangeAspect="1"/>
          </p:cNvPicPr>
          <p:nvPr>
            <p:ph sz="half" idx="1"/>
          </p:nvPr>
        </p:nvPicPr>
        <p:blipFill>
          <a:blip r:embed="rId3"/>
          <a:stretch>
            <a:fillRect/>
          </a:stretch>
        </p:blipFill>
        <p:spPr>
          <a:xfrm>
            <a:off x="457200" y="1893770"/>
            <a:ext cx="4038600" cy="3938822"/>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95800" y="274638"/>
            <a:ext cx="4191000" cy="1143000"/>
          </a:xfrm>
        </p:spPr>
        <p:txBody>
          <a:bodyPr>
            <a:normAutofit/>
          </a:bodyPr>
          <a:lstStyle/>
          <a:p>
            <a:r>
              <a:rPr lang="en-US" dirty="0"/>
              <a:t>Wildfire Detection</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/wiki/Wildfire</a:t>
            </a:r>
            <a:endParaRPr lang="en-US" sz="1600" dirty="0"/>
          </a:p>
        </p:txBody>
      </p:sp>
      <p:sp>
        <p:nvSpPr>
          <p:cNvPr id="5" name="Content Placeholder 4"/>
          <p:cNvSpPr>
            <a:spLocks noGrp="1"/>
          </p:cNvSpPr>
          <p:nvPr>
            <p:ph sz="half" idx="1"/>
          </p:nvPr>
        </p:nvSpPr>
        <p:spPr>
          <a:xfrm>
            <a:off x="297648" y="357162"/>
            <a:ext cx="4198152" cy="5769001"/>
          </a:xfrm>
        </p:spPr>
        <p:txBody>
          <a:bodyPr>
            <a:noAutofit/>
          </a:bodyPr>
          <a:lstStyle/>
          <a:p>
            <a:r>
              <a:rPr lang="en-US" sz="1600" dirty="0">
                <a:solidFill>
                  <a:schemeClr val="tx1"/>
                </a:solidFill>
              </a:rPr>
              <a:t>“Satellite and aerial monitoring through the use of planes, helicopter, or UAVs can provide a wider view and may be sufficient to monitor very large, low risk areas. </a:t>
            </a:r>
          </a:p>
          <a:p>
            <a:r>
              <a:rPr lang="en-US" sz="1600" dirty="0">
                <a:solidFill>
                  <a:schemeClr val="tx1"/>
                </a:solidFill>
              </a:rPr>
              <a:t>Satellite-mounted sensors such as </a:t>
            </a:r>
            <a:r>
              <a:rPr lang="en-US" sz="1600" dirty="0" err="1">
                <a:solidFill>
                  <a:schemeClr val="tx1"/>
                </a:solidFill>
              </a:rPr>
              <a:t>Envisat's</a:t>
            </a:r>
            <a:r>
              <a:rPr lang="en-US" sz="1600" dirty="0">
                <a:solidFill>
                  <a:schemeClr val="tx1"/>
                </a:solidFill>
              </a:rPr>
              <a:t> Advanced Along Track Scanning Radiometer and European Remote-Sensing Satellite's Along-Track Scanning Radiometer </a:t>
            </a:r>
            <a:r>
              <a:rPr lang="en-US" sz="1600" dirty="0"/>
              <a:t>can measure infrared radiation emitted by fires, identifying hot spots greater than 39 °C (102 °F).</a:t>
            </a:r>
          </a:p>
          <a:p>
            <a:r>
              <a:rPr lang="en-US" sz="1600" dirty="0"/>
              <a:t>The National Oceanic and Atmospheric Administration's Hazard Mapping System combines remote-sensing data from satellite sources such as Geostationary Operational Environmental Satellite (GOES), Moderate-Resolution Imaging </a:t>
            </a:r>
            <a:r>
              <a:rPr lang="en-US" sz="1600" dirty="0" err="1"/>
              <a:t>Spectroradiometer</a:t>
            </a:r>
            <a:r>
              <a:rPr lang="en-US" sz="1600" dirty="0"/>
              <a:t> (MODIS), and Advanced Very High Resolution Radiometer (AVHRR) for detection of fire and smoke plume locations.</a:t>
            </a:r>
          </a:p>
        </p:txBody>
      </p:sp>
      <p:pic>
        <p:nvPicPr>
          <p:cNvPr id="7" name="Content Placeholder 6" descr="530px-Wildfires_Balkans_July_2007-NASA.jpg"/>
          <p:cNvPicPr>
            <a:picLocks noGrp="1" noChangeAspect="1"/>
          </p:cNvPicPr>
          <p:nvPr>
            <p:ph sz="half" idx="2"/>
          </p:nvPr>
        </p:nvPicPr>
        <p:blipFill>
          <a:blip r:embed="rId2">
            <a:extLst>
              <a:ext uri="{28A0092B-C50C-407E-A947-70E740481C1C}">
                <a14:useLocalDpi xmlns:a14="http://schemas.microsoft.com/office/drawing/2010/main" val="0"/>
              </a:ext>
            </a:extLst>
          </a:blip>
          <a:srcRect t="421" b="421"/>
          <a:stretch>
            <a:fillRect/>
          </a:stretch>
        </p:blipFill>
        <p:spPr/>
      </p:pic>
      <p:sp>
        <p:nvSpPr>
          <p:cNvPr id="8" name="TextBox 7"/>
          <p:cNvSpPr txBox="1"/>
          <p:nvPr/>
        </p:nvSpPr>
        <p:spPr>
          <a:xfrm>
            <a:off x="3571779" y="6250331"/>
            <a:ext cx="5327902" cy="523220"/>
          </a:xfrm>
          <a:prstGeom prst="rect">
            <a:avLst/>
          </a:prstGeom>
          <a:noFill/>
        </p:spPr>
        <p:txBody>
          <a:bodyPr wrap="square" rtlCol="0">
            <a:spAutoFit/>
          </a:bodyPr>
          <a:lstStyle/>
          <a:p>
            <a:pPr algn="ctr"/>
            <a:r>
              <a:rPr lang="en-US" sz="1400" dirty="0">
                <a:solidFill>
                  <a:srgbClr val="800000"/>
                </a:solidFill>
                <a:latin typeface="Helvetica Neue Light"/>
                <a:cs typeface="Helvetica Neue Light"/>
              </a:rPr>
              <a:t>Wildfires across the Balkans in late July 2007 (MODIS image)</a:t>
            </a:r>
          </a:p>
          <a:p>
            <a:pPr algn="ctr"/>
            <a:endParaRPr lang="en-US" sz="1400" dirty="0">
              <a:solidFill>
                <a:srgbClr val="800000"/>
              </a:solidFill>
              <a:latin typeface="Helvetica Neue Light"/>
              <a:cs typeface="Helvetica Neue Light"/>
            </a:endParaRPr>
          </a:p>
        </p:txBody>
      </p:sp>
    </p:spTree>
    <p:extLst>
      <p:ext uri="{BB962C8B-B14F-4D97-AF65-F5344CB8AC3E}">
        <p14:creationId xmlns:p14="http://schemas.microsoft.com/office/powerpoint/2010/main" val="4087086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fontScale="90000"/>
          </a:bodyPr>
          <a:lstStyle/>
          <a:p>
            <a:r>
              <a:rPr lang="en-US" dirty="0"/>
              <a:t>Wildfire Suppression</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3" name="Content Placeholder 2"/>
          <p:cNvSpPr>
            <a:spLocks noGrp="1"/>
          </p:cNvSpPr>
          <p:nvPr>
            <p:ph sz="half" idx="1"/>
          </p:nvPr>
        </p:nvSpPr>
        <p:spPr>
          <a:xfrm>
            <a:off x="318297" y="267611"/>
            <a:ext cx="4038600" cy="6220826"/>
          </a:xfrm>
        </p:spPr>
        <p:txBody>
          <a:bodyPr>
            <a:noAutofit/>
          </a:bodyPr>
          <a:lstStyle/>
          <a:p>
            <a:r>
              <a:rPr lang="en-US" sz="1800" dirty="0"/>
              <a:t>“Wildfire suppression depends on the technologies available in the area in which the wildfire occurs. </a:t>
            </a:r>
          </a:p>
          <a:p>
            <a:r>
              <a:rPr lang="en-US" sz="1800" dirty="0"/>
              <a:t>In less developed nations the techniques used can be as simple as throwing sand or beating the fire with sticks or palm fronds.</a:t>
            </a:r>
          </a:p>
          <a:p>
            <a:r>
              <a:rPr lang="en-US" sz="1800" dirty="0"/>
              <a:t>In more advanced nations, the suppression methods vary due to increased technological capacity. </a:t>
            </a:r>
          </a:p>
          <a:p>
            <a:r>
              <a:rPr lang="en-US" sz="1800" dirty="0"/>
              <a:t>While more than 99% of the 10,000 new wildfires each year are contained, escaped wildfires can cause extensive damage. </a:t>
            </a:r>
          </a:p>
          <a:p>
            <a:r>
              <a:rPr lang="en-US" sz="1800" dirty="0"/>
              <a:t>Worldwide damage from wildfires is in the billions of dollars annually.</a:t>
            </a:r>
          </a:p>
          <a:p>
            <a:r>
              <a:rPr lang="en-US" sz="1800" dirty="0">
                <a:solidFill>
                  <a:schemeClr val="tx1"/>
                </a:solidFill>
              </a:rPr>
              <a:t>Wildfires in Canada and the US burn an average of 54,500 square kilometers (13,000,000 acres) per year.”</a:t>
            </a:r>
          </a:p>
        </p:txBody>
      </p:sp>
      <p:pic>
        <p:nvPicPr>
          <p:cNvPr id="5" name="Content Placeholder 4" descr="Waterbomber_in_Los_Angeles_County.jpg"/>
          <p:cNvPicPr>
            <a:picLocks noGrp="1" noChangeAspect="1"/>
          </p:cNvPicPr>
          <p:nvPr>
            <p:ph sz="half" idx="2"/>
          </p:nvPr>
        </p:nvPicPr>
        <p:blipFill>
          <a:blip r:embed="rId2">
            <a:extLst>
              <a:ext uri="{28A0092B-C50C-407E-A947-70E740481C1C}">
                <a14:useLocalDpi xmlns:a14="http://schemas.microsoft.com/office/drawing/2010/main" val="0"/>
              </a:ext>
            </a:extLst>
          </a:blip>
          <a:srcRect t="-24712" b="-24712"/>
          <a:stretch>
            <a:fillRect/>
          </a:stretch>
        </p:blipFill>
        <p:spPr/>
      </p:pic>
      <p:sp>
        <p:nvSpPr>
          <p:cNvPr id="7" name="Rectangle 6"/>
          <p:cNvSpPr/>
          <p:nvPr/>
        </p:nvSpPr>
        <p:spPr>
          <a:xfrm>
            <a:off x="4456112" y="5527394"/>
            <a:ext cx="4572000" cy="276999"/>
          </a:xfrm>
          <a:prstGeom prst="rect">
            <a:avLst/>
          </a:prstGeom>
        </p:spPr>
        <p:txBody>
          <a:bodyPr>
            <a:spAutoFit/>
          </a:bodyPr>
          <a:lstStyle/>
          <a:p>
            <a:pPr algn="ctr"/>
            <a:r>
              <a:rPr lang="en-US" sz="1200" dirty="0">
                <a:solidFill>
                  <a:srgbClr val="800000"/>
                </a:solidFill>
                <a:latin typeface="Helvetica Neue Light"/>
                <a:cs typeface="Helvetica Neue Light"/>
              </a:rPr>
              <a:t>Tanker 910 during a drop demonstration in December 2006</a:t>
            </a:r>
          </a:p>
        </p:txBody>
      </p:sp>
    </p:spTree>
    <p:extLst>
      <p:ext uri="{BB962C8B-B14F-4D97-AF65-F5344CB8AC3E}">
        <p14:creationId xmlns:p14="http://schemas.microsoft.com/office/powerpoint/2010/main" val="767581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Wildfire Safety</a:t>
            </a:r>
            <a:br>
              <a:rPr lang="en-US" dirty="0"/>
            </a:br>
            <a:r>
              <a:rPr lang="en-US" sz="1800" dirty="0"/>
              <a:t>http://</a:t>
            </a:r>
            <a:r>
              <a:rPr lang="en-US" sz="1800" dirty="0" err="1"/>
              <a:t>en.wikipedia.org</a:t>
            </a:r>
            <a:r>
              <a:rPr lang="en-US" sz="1800" dirty="0"/>
              <a:t>/wiki/Wildfire</a:t>
            </a:r>
          </a:p>
        </p:txBody>
      </p:sp>
      <p:sp>
        <p:nvSpPr>
          <p:cNvPr id="5" name="Content Placeholder 4"/>
          <p:cNvSpPr>
            <a:spLocks noGrp="1"/>
          </p:cNvSpPr>
          <p:nvPr>
            <p:ph sz="half" idx="1"/>
          </p:nvPr>
        </p:nvSpPr>
        <p:spPr/>
        <p:txBody>
          <a:bodyPr>
            <a:noAutofit/>
          </a:bodyPr>
          <a:lstStyle/>
          <a:p>
            <a:r>
              <a:rPr lang="en-US" sz="1600" dirty="0"/>
              <a:t>“Fighting wildfires can become deadly. </a:t>
            </a:r>
          </a:p>
          <a:p>
            <a:r>
              <a:rPr lang="en-US" sz="1600" dirty="0"/>
              <a:t>A wildfire's burning front may also change direction unexpectedly and jump across fire breaks. </a:t>
            </a:r>
          </a:p>
          <a:p>
            <a:r>
              <a:rPr lang="en-US" sz="1600" dirty="0"/>
              <a:t>Intense heat and smoke can lead to disorientation and loss of appreciation of the direction of the fire, which can make fires particularly dangerous. </a:t>
            </a:r>
          </a:p>
          <a:p>
            <a:r>
              <a:rPr lang="en-US" sz="1600" dirty="0"/>
              <a:t>During the 1949 Mann Gulch fire in Montana, USA, thirteen smokejumpers died when they lost their communication links, became disoriented, and were overtaken by the fire.</a:t>
            </a:r>
          </a:p>
          <a:p>
            <a:r>
              <a:rPr lang="en-US" sz="1600" dirty="0">
                <a:solidFill>
                  <a:schemeClr val="tx1"/>
                </a:solidFill>
              </a:rPr>
              <a:t>In the Australian February 2009 Victorian bushfires, at least 173 people died and over 2,029 homes and 3,500 structures were lost when they became engulfed by wildfire</a:t>
            </a:r>
            <a:r>
              <a:rPr lang="en-US" sz="1600" dirty="0"/>
              <a:t>.”</a:t>
            </a:r>
          </a:p>
          <a:p>
            <a:pPr marL="0" indent="0">
              <a:buNone/>
            </a:pPr>
            <a:endParaRPr lang="en-US" sz="1600" dirty="0"/>
          </a:p>
          <a:p>
            <a:endParaRPr lang="en-US" sz="1600" dirty="0"/>
          </a:p>
        </p:txBody>
      </p:sp>
      <p:pic>
        <p:nvPicPr>
          <p:cNvPr id="7" name="Content Placeholder 6" descr="800px-Wildfire_fighter.jpg"/>
          <p:cNvPicPr>
            <a:picLocks noGrp="1" noChangeAspect="1"/>
          </p:cNvPicPr>
          <p:nvPr>
            <p:ph sz="half" idx="2"/>
          </p:nvPr>
        </p:nvPicPr>
        <p:blipFill>
          <a:blip r:embed="rId2">
            <a:extLst>
              <a:ext uri="{28A0092B-C50C-407E-A947-70E740481C1C}">
                <a14:useLocalDpi xmlns:a14="http://schemas.microsoft.com/office/drawing/2010/main" val="0"/>
              </a:ext>
            </a:extLst>
          </a:blip>
          <a:srcRect t="-34261" b="-34261"/>
          <a:stretch>
            <a:fillRect/>
          </a:stretch>
        </p:blipFill>
        <p:spPr/>
      </p:pic>
    </p:spTree>
    <p:extLst>
      <p:ext uri="{BB962C8B-B14F-4D97-AF65-F5344CB8AC3E}">
        <p14:creationId xmlns:p14="http://schemas.microsoft.com/office/powerpoint/2010/main" val="3058708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05192" y="274638"/>
            <a:ext cx="4281607" cy="1143000"/>
          </a:xfrm>
        </p:spPr>
        <p:txBody>
          <a:bodyPr>
            <a:normAutofit fontScale="90000"/>
          </a:bodyPr>
          <a:lstStyle/>
          <a:p>
            <a:r>
              <a:rPr lang="en-US" dirty="0"/>
              <a:t>Research and Modeling Studies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6" name="Content Placeholder 5"/>
          <p:cNvSpPr>
            <a:spLocks noGrp="1"/>
          </p:cNvSpPr>
          <p:nvPr>
            <p:ph sz="half" idx="1"/>
          </p:nvPr>
        </p:nvSpPr>
        <p:spPr>
          <a:xfrm>
            <a:off x="248040" y="158739"/>
            <a:ext cx="4247760" cy="5967425"/>
          </a:xfrm>
        </p:spPr>
        <p:txBody>
          <a:bodyPr>
            <a:noAutofit/>
          </a:bodyPr>
          <a:lstStyle/>
          <a:p>
            <a:r>
              <a:rPr lang="en-US" sz="1600" dirty="0">
                <a:solidFill>
                  <a:schemeClr val="tx1"/>
                </a:solidFill>
              </a:rPr>
              <a:t>“Wildfire modeling is concerned with numerical simulation of wildfires in order to comprehend and predict fire behavior.</a:t>
            </a:r>
          </a:p>
          <a:p>
            <a:r>
              <a:rPr lang="en-US" sz="1600" dirty="0"/>
              <a:t>Using computational science, wildfire modeling involves the statistical analysis of past fire events to predict spotting risks and front behavior.</a:t>
            </a:r>
          </a:p>
          <a:p>
            <a:r>
              <a:rPr lang="en-US" sz="1600" dirty="0"/>
              <a:t>Early attempts to determine wildfire behavior assumed terrain and vegetation uniformity.</a:t>
            </a:r>
          </a:p>
          <a:p>
            <a:r>
              <a:rPr lang="en-US" sz="1600" dirty="0"/>
              <a:t> However, the exact behavior of a wildfire's front is dependent on a variety of factors, including </a:t>
            </a:r>
            <a:r>
              <a:rPr lang="en-US" sz="1600" dirty="0" err="1"/>
              <a:t>windspeed</a:t>
            </a:r>
            <a:r>
              <a:rPr lang="en-US" sz="1600" dirty="0"/>
              <a:t> and slope steepness. </a:t>
            </a:r>
          </a:p>
          <a:p>
            <a:r>
              <a:rPr lang="en-US" sz="1600" dirty="0"/>
              <a:t>Modern growth models utilize a combination of past ellipsoidal descriptions and Huygens' Principle to simulate fire growth as a continuously expanding polygon.</a:t>
            </a:r>
          </a:p>
          <a:p>
            <a:r>
              <a:rPr lang="en-US" sz="1600" dirty="0"/>
              <a:t>However, large fires that exceed suppression capabilities are often regarded as statistical outliers in standard analyses, even though fire policies are more influenced by catastrophic wildfires than by small fires.”</a:t>
            </a:r>
          </a:p>
          <a:p>
            <a:endParaRPr lang="en-US" sz="1600" dirty="0"/>
          </a:p>
        </p:txBody>
      </p:sp>
      <p:pic>
        <p:nvPicPr>
          <p:cNvPr id="8" name="Content Placeholder 7" descr="407px-Propagation_model_wildfire_(English).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4128" b="-3419"/>
          <a:stretch/>
        </p:blipFill>
        <p:spPr>
          <a:xfrm>
            <a:off x="4648199" y="1557621"/>
            <a:ext cx="4038600" cy="2589423"/>
          </a:xfrm>
        </p:spPr>
      </p:pic>
      <p:sp>
        <p:nvSpPr>
          <p:cNvPr id="9" name="TextBox 8"/>
          <p:cNvSpPr txBox="1"/>
          <p:nvPr/>
        </p:nvSpPr>
        <p:spPr>
          <a:xfrm>
            <a:off x="4732606" y="4156965"/>
            <a:ext cx="3819818" cy="1323439"/>
          </a:xfrm>
          <a:prstGeom prst="rect">
            <a:avLst/>
          </a:prstGeom>
          <a:noFill/>
        </p:spPr>
        <p:txBody>
          <a:bodyPr wrap="square" rtlCol="0">
            <a:spAutoFit/>
          </a:bodyPr>
          <a:lstStyle/>
          <a:p>
            <a:pPr marL="285750" indent="-285750">
              <a:buFont typeface="Arial"/>
              <a:buChar char="•"/>
            </a:pPr>
            <a:r>
              <a:rPr lang="en-US" sz="1600" dirty="0">
                <a:solidFill>
                  <a:srgbClr val="800000"/>
                </a:solidFill>
                <a:latin typeface="Helvetica Neue Light"/>
                <a:cs typeface="Helvetica Neue Light"/>
              </a:rPr>
              <a:t>Modeling the propagation of a wildfire in France. </a:t>
            </a:r>
          </a:p>
          <a:p>
            <a:pPr marL="285750" indent="-285750">
              <a:buFont typeface="Arial"/>
              <a:buChar char="•"/>
            </a:pPr>
            <a:r>
              <a:rPr lang="en-US" sz="1600" dirty="0">
                <a:solidFill>
                  <a:srgbClr val="800000"/>
                </a:solidFill>
                <a:latin typeface="Helvetica Neue Light"/>
                <a:cs typeface="Helvetica Neue Light"/>
              </a:rPr>
              <a:t>Note the characteristic "pear shape". </a:t>
            </a:r>
          </a:p>
          <a:p>
            <a:pPr marL="285750" indent="-285750">
              <a:buFont typeface="Arial"/>
              <a:buChar char="•"/>
            </a:pPr>
            <a:r>
              <a:rPr lang="en-US" sz="1600" dirty="0">
                <a:solidFill>
                  <a:srgbClr val="800000"/>
                </a:solidFill>
                <a:latin typeface="Helvetica Neue Light"/>
                <a:cs typeface="Helvetica Neue Light"/>
              </a:rPr>
              <a:t>The dark part is the burnt part, the yellow-red part is the fire front.</a:t>
            </a:r>
          </a:p>
        </p:txBody>
      </p:sp>
    </p:spTree>
    <p:extLst>
      <p:ext uri="{BB962C8B-B14F-4D97-AF65-F5344CB8AC3E}">
        <p14:creationId xmlns:p14="http://schemas.microsoft.com/office/powerpoint/2010/main" val="3064327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274638"/>
            <a:ext cx="3246848" cy="1143000"/>
          </a:xfrm>
        </p:spPr>
        <p:txBody>
          <a:bodyPr>
            <a:normAutofit fontScale="90000"/>
          </a:bodyPr>
          <a:lstStyle/>
          <a:p>
            <a:r>
              <a:rPr lang="en-US" sz="3100" dirty="0"/>
              <a:t>Wildfire Insurance</a:t>
            </a:r>
            <a:br>
              <a:rPr lang="en-US" dirty="0"/>
            </a:br>
            <a:r>
              <a:rPr lang="en-US" sz="1600" dirty="0">
                <a:solidFill>
                  <a:srgbClr val="800000"/>
                </a:solidFill>
              </a:rPr>
              <a:t>http://</a:t>
            </a:r>
            <a:r>
              <a:rPr lang="en-US" sz="1600" dirty="0" err="1">
                <a:solidFill>
                  <a:srgbClr val="800000"/>
                </a:solidFill>
              </a:rPr>
              <a:t>www.insurance.ca.gov</a:t>
            </a:r>
            <a:r>
              <a:rPr lang="en-US" sz="1600" dirty="0">
                <a:solidFill>
                  <a:srgbClr val="800000"/>
                </a:solidFill>
              </a:rPr>
              <a:t>/0100-consumers/0065-catastrophe/</a:t>
            </a:r>
            <a:r>
              <a:rPr lang="en-US" sz="1600" dirty="0" err="1">
                <a:solidFill>
                  <a:srgbClr val="800000"/>
                </a:solidFill>
              </a:rPr>
              <a:t>index.cfm</a:t>
            </a:r>
            <a:endParaRPr lang="en-US" sz="1600" dirty="0">
              <a:solidFill>
                <a:srgbClr val="800000"/>
              </a:solidFill>
            </a:endParaRPr>
          </a:p>
        </p:txBody>
      </p:sp>
      <p:sp>
        <p:nvSpPr>
          <p:cNvPr id="5" name="Content Placeholder 4"/>
          <p:cNvSpPr>
            <a:spLocks noGrp="1"/>
          </p:cNvSpPr>
          <p:nvPr>
            <p:ph sz="half" idx="1"/>
          </p:nvPr>
        </p:nvSpPr>
        <p:spPr>
          <a:xfrm>
            <a:off x="457200" y="1600200"/>
            <a:ext cx="3246848" cy="4525963"/>
          </a:xfrm>
        </p:spPr>
        <p:txBody>
          <a:bodyPr/>
          <a:lstStyle/>
          <a:p>
            <a:r>
              <a:rPr lang="en-US" dirty="0"/>
              <a:t>Resources are available in all states in general</a:t>
            </a:r>
          </a:p>
        </p:txBody>
      </p:sp>
      <p:pic>
        <p:nvPicPr>
          <p:cNvPr id="3" name="Content Placeholder 2" descr="Screen Shot 2014-01-03 at 1.29.55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53" r="-1189"/>
          <a:stretch/>
        </p:blipFill>
        <p:spPr>
          <a:xfrm>
            <a:off x="4074855" y="113158"/>
            <a:ext cx="4828423" cy="6544214"/>
          </a:xfrm>
        </p:spPr>
      </p:pic>
    </p:spTree>
    <p:extLst>
      <p:ext uri="{BB962C8B-B14F-4D97-AF65-F5344CB8AC3E}">
        <p14:creationId xmlns:p14="http://schemas.microsoft.com/office/powerpoint/2010/main" val="308234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Wildfire Case Studies:</a:t>
            </a:r>
            <a:br>
              <a:rPr lang="en-US" dirty="0"/>
            </a:br>
            <a:r>
              <a:rPr lang="en-US" dirty="0"/>
              <a:t>United States</a:t>
            </a:r>
          </a:p>
        </p:txBody>
      </p:sp>
    </p:spTree>
    <p:extLst>
      <p:ext uri="{BB962C8B-B14F-4D97-AF65-F5344CB8AC3E}">
        <p14:creationId xmlns:p14="http://schemas.microsoft.com/office/powerpoint/2010/main" val="4024176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48357-3135-B343-B0B6-96A498F00E1E}"/>
              </a:ext>
            </a:extLst>
          </p:cNvPr>
          <p:cNvSpPr>
            <a:spLocks noGrp="1"/>
          </p:cNvSpPr>
          <p:nvPr>
            <p:ph type="ctrTitle"/>
          </p:nvPr>
        </p:nvSpPr>
        <p:spPr>
          <a:xfrm>
            <a:off x="1143001" y="1699022"/>
            <a:ext cx="3533660" cy="1790700"/>
          </a:xfrm>
        </p:spPr>
        <p:txBody>
          <a:bodyPr>
            <a:normAutofit/>
          </a:bodyPr>
          <a:lstStyle/>
          <a:p>
            <a:r>
              <a:rPr lang="en-US" sz="2700" dirty="0"/>
              <a:t>Lecture 25b</a:t>
            </a:r>
            <a:br>
              <a:rPr lang="en-US" sz="2700" dirty="0"/>
            </a:br>
            <a:r>
              <a:rPr lang="en-US" sz="2700" dirty="0"/>
              <a:t>The 2020 California Wildfire Season</a:t>
            </a:r>
          </a:p>
        </p:txBody>
      </p:sp>
      <p:sp>
        <p:nvSpPr>
          <p:cNvPr id="3" name="Subtitle 2">
            <a:extLst>
              <a:ext uri="{FF2B5EF4-FFF2-40B4-BE49-F238E27FC236}">
                <a16:creationId xmlns:a16="http://schemas.microsoft.com/office/drawing/2014/main" id="{0A0D0523-AB40-0A43-9E68-13485A7ACCF2}"/>
              </a:ext>
            </a:extLst>
          </p:cNvPr>
          <p:cNvSpPr>
            <a:spLocks noGrp="1"/>
          </p:cNvSpPr>
          <p:nvPr>
            <p:ph type="subTitle" idx="1"/>
          </p:nvPr>
        </p:nvSpPr>
        <p:spPr>
          <a:xfrm>
            <a:off x="1143001" y="3558778"/>
            <a:ext cx="3302306" cy="1241822"/>
          </a:xfrm>
        </p:spPr>
        <p:txBody>
          <a:bodyPr>
            <a:normAutofit fontScale="92500" lnSpcReduction="10000"/>
          </a:bodyPr>
          <a:lstStyle/>
          <a:p>
            <a:r>
              <a:rPr lang="en-US" dirty="0">
                <a:solidFill>
                  <a:srgbClr val="0000FF"/>
                </a:solidFill>
              </a:rPr>
              <a:t>Wildfires</a:t>
            </a:r>
          </a:p>
          <a:p>
            <a:r>
              <a:rPr lang="en-US" dirty="0">
                <a:solidFill>
                  <a:srgbClr val="0000FF"/>
                </a:solidFill>
              </a:rPr>
              <a:t>John Rundle GEL/EPS 131</a:t>
            </a:r>
          </a:p>
          <a:p>
            <a:endParaRPr lang="en-US" dirty="0"/>
          </a:p>
        </p:txBody>
      </p:sp>
      <p:pic>
        <p:nvPicPr>
          <p:cNvPr id="5" name="Picture 4">
            <a:extLst>
              <a:ext uri="{FF2B5EF4-FFF2-40B4-BE49-F238E27FC236}">
                <a16:creationId xmlns:a16="http://schemas.microsoft.com/office/drawing/2014/main" id="{58ED435E-E9B9-C64C-B6B3-1D4194923EDC}"/>
              </a:ext>
            </a:extLst>
          </p:cNvPr>
          <p:cNvPicPr>
            <a:picLocks noChangeAspect="1"/>
          </p:cNvPicPr>
          <p:nvPr/>
        </p:nvPicPr>
        <p:blipFill>
          <a:blip r:embed="rId2"/>
          <a:stretch>
            <a:fillRect/>
          </a:stretch>
        </p:blipFill>
        <p:spPr>
          <a:xfrm>
            <a:off x="5391985" y="1089422"/>
            <a:ext cx="2911367" cy="4800600"/>
          </a:xfrm>
          <a:prstGeom prst="rect">
            <a:avLst/>
          </a:prstGeom>
        </p:spPr>
      </p:pic>
    </p:spTree>
    <p:extLst>
      <p:ext uri="{BB962C8B-B14F-4D97-AF65-F5344CB8AC3E}">
        <p14:creationId xmlns:p14="http://schemas.microsoft.com/office/powerpoint/2010/main" val="3515965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795CC4-C93B-804E-B718-DB62F30BEF9A}"/>
              </a:ext>
            </a:extLst>
          </p:cNvPr>
          <p:cNvSpPr>
            <a:spLocks noGrp="1"/>
          </p:cNvSpPr>
          <p:nvPr>
            <p:ph type="title"/>
          </p:nvPr>
        </p:nvSpPr>
        <p:spPr>
          <a:xfrm>
            <a:off x="628650" y="1131094"/>
            <a:ext cx="5882319" cy="994172"/>
          </a:xfrm>
        </p:spPr>
        <p:txBody>
          <a:bodyPr>
            <a:normAutofit/>
          </a:bodyPr>
          <a:lstStyle/>
          <a:p>
            <a:r>
              <a:rPr lang="en-US" dirty="0">
                <a:solidFill>
                  <a:srgbClr val="FF0000"/>
                </a:solidFill>
              </a:rPr>
              <a:t>Summary</a:t>
            </a:r>
            <a:br>
              <a:rPr lang="en-US" dirty="0"/>
            </a:br>
            <a:r>
              <a:rPr lang="en-US" sz="1800" dirty="0">
                <a:solidFill>
                  <a:srgbClr val="132EFF"/>
                </a:solidFill>
              </a:rPr>
              <a:t>https://</a:t>
            </a:r>
            <a:r>
              <a:rPr lang="en-US" sz="1800" dirty="0" err="1">
                <a:solidFill>
                  <a:srgbClr val="132EFF"/>
                </a:solidFill>
              </a:rPr>
              <a:t>en.wikipedia.org</a:t>
            </a:r>
            <a:r>
              <a:rPr lang="en-US" sz="1800" dirty="0">
                <a:solidFill>
                  <a:srgbClr val="132EFF"/>
                </a:solidFill>
              </a:rPr>
              <a:t>/wiki/2020_California_wildfires</a:t>
            </a:r>
          </a:p>
        </p:txBody>
      </p:sp>
      <p:pic>
        <p:nvPicPr>
          <p:cNvPr id="12" name="Content Placeholder 11">
            <a:extLst>
              <a:ext uri="{FF2B5EF4-FFF2-40B4-BE49-F238E27FC236}">
                <a16:creationId xmlns:a16="http://schemas.microsoft.com/office/drawing/2014/main" id="{4F297FE6-F10D-8142-90CD-3E493BA14211}"/>
              </a:ext>
            </a:extLst>
          </p:cNvPr>
          <p:cNvPicPr>
            <a:picLocks noGrp="1" noChangeAspect="1"/>
          </p:cNvPicPr>
          <p:nvPr>
            <p:ph sz="half" idx="2"/>
          </p:nvPr>
        </p:nvPicPr>
        <p:blipFill>
          <a:blip r:embed="rId2"/>
          <a:stretch>
            <a:fillRect/>
          </a:stretch>
        </p:blipFill>
        <p:spPr>
          <a:xfrm>
            <a:off x="6858001" y="973286"/>
            <a:ext cx="1966511" cy="4870699"/>
          </a:xfrm>
        </p:spPr>
      </p:pic>
      <p:sp>
        <p:nvSpPr>
          <p:cNvPr id="10" name="Content Placeholder 9">
            <a:extLst>
              <a:ext uri="{FF2B5EF4-FFF2-40B4-BE49-F238E27FC236}">
                <a16:creationId xmlns:a16="http://schemas.microsoft.com/office/drawing/2014/main" id="{6C2C55FF-A9CB-4A49-94EA-A72109BB0A70}"/>
              </a:ext>
            </a:extLst>
          </p:cNvPr>
          <p:cNvSpPr>
            <a:spLocks noGrp="1"/>
          </p:cNvSpPr>
          <p:nvPr>
            <p:ph sz="half" idx="1"/>
          </p:nvPr>
        </p:nvSpPr>
        <p:spPr>
          <a:xfrm>
            <a:off x="628650" y="2160366"/>
            <a:ext cx="5882319" cy="3935633"/>
          </a:xfrm>
        </p:spPr>
        <p:txBody>
          <a:bodyPr>
            <a:noAutofit/>
          </a:bodyPr>
          <a:lstStyle/>
          <a:p>
            <a:r>
              <a:rPr lang="en-US" sz="1350" dirty="0">
                <a:solidFill>
                  <a:schemeClr val="tx1"/>
                </a:solidFill>
                <a:latin typeface="+mn-lt"/>
              </a:rPr>
              <a:t>The 2020 California wildfire season was characterized by a record-setting year of wildfires that burned across the state of California as measured during the modern era of wildfire management and record keeping. </a:t>
            </a:r>
          </a:p>
          <a:p>
            <a:r>
              <a:rPr lang="en-US" sz="1350" dirty="0">
                <a:solidFill>
                  <a:schemeClr val="tx1"/>
                </a:solidFill>
                <a:latin typeface="+mn-lt"/>
              </a:rPr>
              <a:t>The season is a part of the 2020 Western United States wildfire season. As of the end of the year, 9,639 fires had burned 4,177,856 acres (1,690,718 ha), more than 4% of the state's roughly 100 million acres of land, making 2020 the largest wildfire season recorded in California's modern history (according to the California Department of Forestry and Fire Protection), </a:t>
            </a:r>
          </a:p>
          <a:p>
            <a:r>
              <a:rPr lang="en-US" sz="1350" dirty="0">
                <a:solidFill>
                  <a:schemeClr val="tx1"/>
                </a:solidFill>
                <a:latin typeface="+mn-lt"/>
              </a:rPr>
              <a:t>Extent was roughly equivalent to the pre-1800 levels which averaged around 4.4 million acres yearly and up to 12 million in peak years.</a:t>
            </a:r>
          </a:p>
          <a:p>
            <a:r>
              <a:rPr lang="en-US" sz="1350" dirty="0">
                <a:solidFill>
                  <a:srgbClr val="0E47FF"/>
                </a:solidFill>
                <a:latin typeface="+mn-lt"/>
              </a:rPr>
              <a:t>California's August Complex fire has been described as the first "</a:t>
            </a:r>
            <a:r>
              <a:rPr lang="en-US" sz="1350" dirty="0" err="1">
                <a:solidFill>
                  <a:srgbClr val="0E47FF"/>
                </a:solidFill>
                <a:latin typeface="+mn-lt"/>
              </a:rPr>
              <a:t>gigafire</a:t>
            </a:r>
            <a:r>
              <a:rPr lang="en-US" sz="1350" dirty="0">
                <a:solidFill>
                  <a:srgbClr val="0E47FF"/>
                </a:solidFill>
                <a:latin typeface="+mn-lt"/>
              </a:rPr>
              <a:t>" as the area burned exceeded 1 million acres</a:t>
            </a:r>
            <a:r>
              <a:rPr lang="en-US" sz="1350" dirty="0">
                <a:solidFill>
                  <a:schemeClr val="tx1"/>
                </a:solidFill>
                <a:latin typeface="+mn-lt"/>
              </a:rPr>
              <a:t>. </a:t>
            </a:r>
          </a:p>
          <a:p>
            <a:r>
              <a:rPr lang="en-US" sz="1350" dirty="0">
                <a:solidFill>
                  <a:schemeClr val="tx1"/>
                </a:solidFill>
                <a:latin typeface="+mn-lt"/>
              </a:rPr>
              <a:t>The fire crossed seven counties and has been described as being larger than the state of Rhode Island. </a:t>
            </a:r>
          </a:p>
          <a:p>
            <a:r>
              <a:rPr lang="en-US" sz="1350" dirty="0">
                <a:solidFill>
                  <a:schemeClr val="tx1"/>
                </a:solidFill>
                <a:latin typeface="+mn-lt"/>
              </a:rPr>
              <a:t>The intensity of the fire season has been attributed in part to decades of poor forest </a:t>
            </a:r>
            <a:r>
              <a:rPr lang="en-US" sz="1350" dirty="0" err="1">
                <a:solidFill>
                  <a:schemeClr val="tx1"/>
                </a:solidFill>
                <a:latin typeface="+mn-lt"/>
              </a:rPr>
              <a:t>managementas</a:t>
            </a:r>
            <a:r>
              <a:rPr lang="en-US" sz="1350" dirty="0">
                <a:solidFill>
                  <a:schemeClr val="tx1"/>
                </a:solidFill>
                <a:latin typeface="+mn-lt"/>
              </a:rPr>
              <a:t> well as increased warming due to climate change.</a:t>
            </a:r>
          </a:p>
        </p:txBody>
      </p:sp>
    </p:spTree>
    <p:extLst>
      <p:ext uri="{BB962C8B-B14F-4D97-AF65-F5344CB8AC3E}">
        <p14:creationId xmlns:p14="http://schemas.microsoft.com/office/powerpoint/2010/main" val="4061253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2C22B0-6F8F-A841-8733-0BC048A2BEC2}"/>
              </a:ext>
            </a:extLst>
          </p:cNvPr>
          <p:cNvPicPr>
            <a:picLocks noChangeAspect="1"/>
          </p:cNvPicPr>
          <p:nvPr/>
        </p:nvPicPr>
        <p:blipFill>
          <a:blip r:embed="rId2"/>
          <a:stretch>
            <a:fillRect/>
          </a:stretch>
        </p:blipFill>
        <p:spPr>
          <a:xfrm>
            <a:off x="0" y="1049460"/>
            <a:ext cx="9144000" cy="4759081"/>
          </a:xfrm>
          <a:prstGeom prst="rect">
            <a:avLst/>
          </a:prstGeom>
        </p:spPr>
      </p:pic>
      <p:sp>
        <p:nvSpPr>
          <p:cNvPr id="6" name="TextBox 5">
            <a:extLst>
              <a:ext uri="{FF2B5EF4-FFF2-40B4-BE49-F238E27FC236}">
                <a16:creationId xmlns:a16="http://schemas.microsoft.com/office/drawing/2014/main" id="{3CAC32A4-CF15-0849-BB38-A9A3A285CE8B}"/>
              </a:ext>
            </a:extLst>
          </p:cNvPr>
          <p:cNvSpPr txBox="1"/>
          <p:nvPr/>
        </p:nvSpPr>
        <p:spPr>
          <a:xfrm>
            <a:off x="3073706" y="1121654"/>
            <a:ext cx="2536634" cy="300082"/>
          </a:xfrm>
          <a:prstGeom prst="rect">
            <a:avLst/>
          </a:prstGeom>
          <a:noFill/>
        </p:spPr>
        <p:txBody>
          <a:bodyPr wrap="square" rtlCol="0">
            <a:spAutoFit/>
          </a:bodyPr>
          <a:lstStyle/>
          <a:p>
            <a:pPr algn="ctr"/>
            <a:r>
              <a:rPr lang="en-US" sz="1350" dirty="0">
                <a:solidFill>
                  <a:schemeClr val="bg1"/>
                </a:solidFill>
              </a:rPr>
              <a:t>https://</a:t>
            </a:r>
            <a:r>
              <a:rPr lang="en-US" sz="1350" dirty="0" err="1">
                <a:solidFill>
                  <a:schemeClr val="bg1"/>
                </a:solidFill>
              </a:rPr>
              <a:t>www.fire.ca.gov</a:t>
            </a:r>
            <a:r>
              <a:rPr lang="en-US" sz="1350" dirty="0">
                <a:solidFill>
                  <a:schemeClr val="bg1"/>
                </a:solidFill>
              </a:rPr>
              <a:t>/</a:t>
            </a:r>
          </a:p>
        </p:txBody>
      </p:sp>
    </p:spTree>
    <p:extLst>
      <p:ext uri="{BB962C8B-B14F-4D97-AF65-F5344CB8AC3E}">
        <p14:creationId xmlns:p14="http://schemas.microsoft.com/office/powerpoint/2010/main" val="23952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77A47-72DF-9D4A-A522-D5DB72CE7944}"/>
              </a:ext>
            </a:extLst>
          </p:cNvPr>
          <p:cNvSpPr>
            <a:spLocks noGrp="1"/>
          </p:cNvSpPr>
          <p:nvPr>
            <p:ph type="title"/>
          </p:nvPr>
        </p:nvSpPr>
        <p:spPr>
          <a:xfrm>
            <a:off x="457200" y="83566"/>
            <a:ext cx="8229600" cy="1143000"/>
          </a:xfrm>
        </p:spPr>
        <p:txBody>
          <a:bodyPr/>
          <a:lstStyle/>
          <a:p>
            <a:r>
              <a:rPr lang="en-US" dirty="0"/>
              <a:t>Munich Re Summary</a:t>
            </a:r>
          </a:p>
        </p:txBody>
      </p:sp>
      <p:pic>
        <p:nvPicPr>
          <p:cNvPr id="9" name="Content Placeholder 8">
            <a:extLst>
              <a:ext uri="{FF2B5EF4-FFF2-40B4-BE49-F238E27FC236}">
                <a16:creationId xmlns:a16="http://schemas.microsoft.com/office/drawing/2014/main" id="{1B49041B-724D-6348-BDF0-0C7CCE2AC44A}"/>
              </a:ext>
            </a:extLst>
          </p:cNvPr>
          <p:cNvPicPr>
            <a:picLocks noGrp="1" noChangeAspect="1"/>
          </p:cNvPicPr>
          <p:nvPr>
            <p:ph idx="1"/>
          </p:nvPr>
        </p:nvPicPr>
        <p:blipFill>
          <a:blip r:embed="rId2"/>
          <a:stretch>
            <a:fillRect/>
          </a:stretch>
        </p:blipFill>
        <p:spPr>
          <a:xfrm>
            <a:off x="371902" y="1075838"/>
            <a:ext cx="8400197" cy="5690249"/>
          </a:xfrm>
        </p:spPr>
      </p:pic>
    </p:spTree>
    <p:extLst>
      <p:ext uri="{BB962C8B-B14F-4D97-AF65-F5344CB8AC3E}">
        <p14:creationId xmlns:p14="http://schemas.microsoft.com/office/powerpoint/2010/main" val="1549082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28B53C5-E270-684F-BAD0-0D6EC90E6FD3}"/>
              </a:ext>
            </a:extLst>
          </p:cNvPr>
          <p:cNvPicPr>
            <a:picLocks noGrp="1" noChangeAspect="1"/>
          </p:cNvPicPr>
          <p:nvPr>
            <p:ph idx="1"/>
          </p:nvPr>
        </p:nvPicPr>
        <p:blipFill>
          <a:blip r:embed="rId2"/>
          <a:stretch>
            <a:fillRect/>
          </a:stretch>
        </p:blipFill>
        <p:spPr>
          <a:xfrm>
            <a:off x="178130" y="1268729"/>
            <a:ext cx="8787740" cy="5109686"/>
          </a:xfrm>
        </p:spPr>
      </p:pic>
      <p:sp>
        <p:nvSpPr>
          <p:cNvPr id="6" name="TextBox 5">
            <a:extLst>
              <a:ext uri="{FF2B5EF4-FFF2-40B4-BE49-F238E27FC236}">
                <a16:creationId xmlns:a16="http://schemas.microsoft.com/office/drawing/2014/main" id="{9E33B87F-2B56-AE45-BD0A-B1430245E95A}"/>
              </a:ext>
            </a:extLst>
          </p:cNvPr>
          <p:cNvSpPr txBox="1"/>
          <p:nvPr/>
        </p:nvSpPr>
        <p:spPr>
          <a:xfrm>
            <a:off x="1774209" y="170586"/>
            <a:ext cx="5691115" cy="954107"/>
          </a:xfrm>
          <a:prstGeom prst="rect">
            <a:avLst/>
          </a:prstGeom>
          <a:noFill/>
        </p:spPr>
        <p:txBody>
          <a:bodyPr wrap="square" rtlCol="0">
            <a:spAutoFit/>
          </a:bodyPr>
          <a:lstStyle/>
          <a:p>
            <a:pPr algn="ctr"/>
            <a:r>
              <a:rPr lang="en-US" sz="3600" dirty="0">
                <a:solidFill>
                  <a:srgbClr val="FF0000"/>
                </a:solidFill>
              </a:rPr>
              <a:t>Incident Archive for 2020</a:t>
            </a:r>
          </a:p>
          <a:p>
            <a:pPr algn="ctr"/>
            <a:r>
              <a:rPr lang="en-US" sz="2000" dirty="0">
                <a:solidFill>
                  <a:srgbClr val="0E47FF"/>
                </a:solidFill>
              </a:rPr>
              <a:t>https://</a:t>
            </a:r>
            <a:r>
              <a:rPr lang="en-US" sz="2000" dirty="0" err="1">
                <a:solidFill>
                  <a:srgbClr val="0E47FF"/>
                </a:solidFill>
              </a:rPr>
              <a:t>www.fire.ca.gov</a:t>
            </a:r>
            <a:r>
              <a:rPr lang="en-US" sz="2000" dirty="0">
                <a:solidFill>
                  <a:srgbClr val="0E47FF"/>
                </a:solidFill>
              </a:rPr>
              <a:t>/incidents/2020/</a:t>
            </a:r>
          </a:p>
        </p:txBody>
      </p:sp>
      <p:sp>
        <p:nvSpPr>
          <p:cNvPr id="7" name="Rounded Rectangular Callout 6">
            <a:extLst>
              <a:ext uri="{FF2B5EF4-FFF2-40B4-BE49-F238E27FC236}">
                <a16:creationId xmlns:a16="http://schemas.microsoft.com/office/drawing/2014/main" id="{89BE35FA-11B1-1149-8D8B-01266DE86283}"/>
              </a:ext>
            </a:extLst>
          </p:cNvPr>
          <p:cNvSpPr/>
          <p:nvPr/>
        </p:nvSpPr>
        <p:spPr>
          <a:xfrm>
            <a:off x="6122624" y="3022064"/>
            <a:ext cx="1520328" cy="206567"/>
          </a:xfrm>
          <a:prstGeom prst="wedgeRoundRectCallout">
            <a:avLst>
              <a:gd name="adj1" fmla="val -88768"/>
              <a:gd name="adj2" fmla="val 78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Click on an event</a:t>
            </a:r>
          </a:p>
        </p:txBody>
      </p:sp>
    </p:spTree>
    <p:extLst>
      <p:ext uri="{BB962C8B-B14F-4D97-AF65-F5344CB8AC3E}">
        <p14:creationId xmlns:p14="http://schemas.microsoft.com/office/powerpoint/2010/main" val="12616431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FD41C-6E4D-6E49-AEFE-888606CA22CC}"/>
              </a:ext>
            </a:extLst>
          </p:cNvPr>
          <p:cNvSpPr>
            <a:spLocks noGrp="1"/>
          </p:cNvSpPr>
          <p:nvPr>
            <p:ph type="title"/>
          </p:nvPr>
        </p:nvSpPr>
        <p:spPr/>
        <p:txBody>
          <a:bodyPr>
            <a:normAutofit/>
          </a:bodyPr>
          <a:lstStyle/>
          <a:p>
            <a:r>
              <a:rPr lang="en-US" sz="4000" dirty="0">
                <a:solidFill>
                  <a:srgbClr val="FF0000"/>
                </a:solidFill>
              </a:rPr>
              <a:t>Click on </a:t>
            </a:r>
            <a:r>
              <a:rPr lang="en-US" sz="4000" dirty="0"/>
              <a:t>a Fire Icon</a:t>
            </a:r>
            <a:r>
              <a:rPr lang="en-US" sz="4000" dirty="0">
                <a:solidFill>
                  <a:srgbClr val="FF0000"/>
                </a:solidFill>
              </a:rPr>
              <a:t> for Information</a:t>
            </a:r>
            <a:br>
              <a:rPr lang="en-US" dirty="0">
                <a:solidFill>
                  <a:srgbClr val="FF0000"/>
                </a:solidFill>
              </a:rPr>
            </a:br>
            <a:r>
              <a:rPr lang="en-US" sz="2700" dirty="0">
                <a:solidFill>
                  <a:srgbClr val="0E47FF"/>
                </a:solidFill>
              </a:rPr>
              <a:t>https://</a:t>
            </a:r>
            <a:r>
              <a:rPr lang="en-US" sz="2700" dirty="0" err="1">
                <a:solidFill>
                  <a:srgbClr val="0E47FF"/>
                </a:solidFill>
              </a:rPr>
              <a:t>www.fire.ca.gov</a:t>
            </a:r>
            <a:r>
              <a:rPr lang="en-US" sz="2700" dirty="0">
                <a:solidFill>
                  <a:srgbClr val="0E47FF"/>
                </a:solidFill>
              </a:rPr>
              <a:t>/incidents/2020/</a:t>
            </a:r>
            <a:r>
              <a:rPr lang="en-US" sz="2700" dirty="0">
                <a:solidFill>
                  <a:srgbClr val="FF0000"/>
                </a:solidFill>
              </a:rPr>
              <a:t> </a:t>
            </a:r>
          </a:p>
        </p:txBody>
      </p:sp>
      <p:pic>
        <p:nvPicPr>
          <p:cNvPr id="5" name="Content Placeholder 4">
            <a:extLst>
              <a:ext uri="{FF2B5EF4-FFF2-40B4-BE49-F238E27FC236}">
                <a16:creationId xmlns:a16="http://schemas.microsoft.com/office/drawing/2014/main" id="{4BC94DA5-3FDF-4D45-8659-39B5F0FE02EA}"/>
              </a:ext>
            </a:extLst>
          </p:cNvPr>
          <p:cNvPicPr>
            <a:picLocks noGrp="1" noChangeAspect="1"/>
          </p:cNvPicPr>
          <p:nvPr>
            <p:ph idx="1"/>
          </p:nvPr>
        </p:nvPicPr>
        <p:blipFill>
          <a:blip r:embed="rId2"/>
          <a:stretch>
            <a:fillRect/>
          </a:stretch>
        </p:blipFill>
        <p:spPr>
          <a:xfrm>
            <a:off x="249473" y="1449644"/>
            <a:ext cx="8645054" cy="5060338"/>
          </a:xfrm>
        </p:spPr>
      </p:pic>
    </p:spTree>
    <p:extLst>
      <p:ext uri="{BB962C8B-B14F-4D97-AF65-F5344CB8AC3E}">
        <p14:creationId xmlns:p14="http://schemas.microsoft.com/office/powerpoint/2010/main" val="2036652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7A14-97AD-DE49-91DF-89713B86A0D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927D3CE-D692-9B4F-8F9D-C7A8D60452E6}"/>
              </a:ext>
            </a:extLst>
          </p:cNvPr>
          <p:cNvPicPr>
            <a:picLocks noGrp="1" noChangeAspect="1"/>
          </p:cNvPicPr>
          <p:nvPr>
            <p:ph idx="1"/>
          </p:nvPr>
        </p:nvPicPr>
        <p:blipFill>
          <a:blip r:embed="rId2"/>
          <a:stretch>
            <a:fillRect/>
          </a:stretch>
        </p:blipFill>
        <p:spPr>
          <a:xfrm>
            <a:off x="628650" y="2538641"/>
            <a:ext cx="7886700" cy="2639159"/>
          </a:xfrm>
        </p:spPr>
      </p:pic>
    </p:spTree>
    <p:extLst>
      <p:ext uri="{BB962C8B-B14F-4D97-AF65-F5344CB8AC3E}">
        <p14:creationId xmlns:p14="http://schemas.microsoft.com/office/powerpoint/2010/main" val="4161896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2E9D96-EFF2-2547-935F-98EAEE8F125A}"/>
              </a:ext>
            </a:extLst>
          </p:cNvPr>
          <p:cNvSpPr>
            <a:spLocks noGrp="1"/>
          </p:cNvSpPr>
          <p:nvPr>
            <p:ph type="title"/>
          </p:nvPr>
        </p:nvSpPr>
        <p:spPr/>
        <p:txBody>
          <a:bodyPr/>
          <a:lstStyle/>
          <a:p>
            <a:r>
              <a:rPr lang="en-US" dirty="0">
                <a:solidFill>
                  <a:srgbClr val="FF0000"/>
                </a:solidFill>
              </a:rPr>
              <a:t>Scenes of the Wildfires</a:t>
            </a:r>
          </a:p>
        </p:txBody>
      </p:sp>
      <p:pic>
        <p:nvPicPr>
          <p:cNvPr id="10" name="Content Placeholder 9">
            <a:extLst>
              <a:ext uri="{FF2B5EF4-FFF2-40B4-BE49-F238E27FC236}">
                <a16:creationId xmlns:a16="http://schemas.microsoft.com/office/drawing/2014/main" id="{FFEF12CA-B507-6244-B231-3C72B1A4F62D}"/>
              </a:ext>
            </a:extLst>
          </p:cNvPr>
          <p:cNvPicPr>
            <a:picLocks noGrp="1" noChangeAspect="1"/>
          </p:cNvPicPr>
          <p:nvPr>
            <p:ph sz="half" idx="1"/>
          </p:nvPr>
        </p:nvPicPr>
        <p:blipFill>
          <a:blip r:embed="rId2"/>
          <a:stretch>
            <a:fillRect/>
          </a:stretch>
        </p:blipFill>
        <p:spPr>
          <a:xfrm>
            <a:off x="1448341" y="2226469"/>
            <a:ext cx="2246818" cy="3263504"/>
          </a:xfrm>
        </p:spPr>
      </p:pic>
      <p:pic>
        <p:nvPicPr>
          <p:cNvPr id="8" name="Content Placeholder 7">
            <a:extLst>
              <a:ext uri="{FF2B5EF4-FFF2-40B4-BE49-F238E27FC236}">
                <a16:creationId xmlns:a16="http://schemas.microsoft.com/office/drawing/2014/main" id="{AB09E3E2-90D6-9340-B3F0-4ACF84D013A1}"/>
              </a:ext>
            </a:extLst>
          </p:cNvPr>
          <p:cNvPicPr>
            <a:picLocks noGrp="1" noChangeAspect="1"/>
          </p:cNvPicPr>
          <p:nvPr>
            <p:ph sz="half" idx="2"/>
          </p:nvPr>
        </p:nvPicPr>
        <p:blipFill>
          <a:blip r:embed="rId3"/>
          <a:stretch>
            <a:fillRect/>
          </a:stretch>
        </p:blipFill>
        <p:spPr>
          <a:xfrm>
            <a:off x="5054342" y="2226469"/>
            <a:ext cx="3035817" cy="3263504"/>
          </a:xfrm>
        </p:spPr>
      </p:pic>
    </p:spTree>
    <p:extLst>
      <p:ext uri="{BB962C8B-B14F-4D97-AF65-F5344CB8AC3E}">
        <p14:creationId xmlns:p14="http://schemas.microsoft.com/office/powerpoint/2010/main" val="809330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07DDB3-FDF5-1845-8D74-6D4BCCCF2E62}"/>
              </a:ext>
            </a:extLst>
          </p:cNvPr>
          <p:cNvSpPr>
            <a:spLocks noGrp="1"/>
          </p:cNvSpPr>
          <p:nvPr>
            <p:ph type="title"/>
          </p:nvPr>
        </p:nvSpPr>
        <p:spPr/>
        <p:txBody>
          <a:bodyPr>
            <a:normAutofit/>
          </a:bodyPr>
          <a:lstStyle/>
          <a:p>
            <a:r>
              <a:rPr lang="en-US" dirty="0">
                <a:solidFill>
                  <a:srgbClr val="FF0000"/>
                </a:solidFill>
              </a:rPr>
              <a:t>Maps and Facts</a:t>
            </a:r>
            <a:br>
              <a:rPr lang="en-US" dirty="0"/>
            </a:br>
            <a:r>
              <a:rPr lang="en-US" sz="2025" dirty="0">
                <a:solidFill>
                  <a:srgbClr val="132EFF"/>
                </a:solidFill>
              </a:rPr>
              <a:t>https://</a:t>
            </a:r>
            <a:r>
              <a:rPr lang="en-US" sz="2025" dirty="0" err="1">
                <a:solidFill>
                  <a:srgbClr val="132EFF"/>
                </a:solidFill>
              </a:rPr>
              <a:t>en.wikipedia.org</a:t>
            </a:r>
            <a:r>
              <a:rPr lang="en-US" sz="2025" dirty="0">
                <a:solidFill>
                  <a:srgbClr val="132EFF"/>
                </a:solidFill>
              </a:rPr>
              <a:t>/wiki/2020_California_wildfires</a:t>
            </a:r>
          </a:p>
        </p:txBody>
      </p:sp>
      <p:pic>
        <p:nvPicPr>
          <p:cNvPr id="10" name="Content Placeholder 9">
            <a:extLst>
              <a:ext uri="{FF2B5EF4-FFF2-40B4-BE49-F238E27FC236}">
                <a16:creationId xmlns:a16="http://schemas.microsoft.com/office/drawing/2014/main" id="{A615CCBC-796C-414F-856F-E1A6D0879DCB}"/>
              </a:ext>
            </a:extLst>
          </p:cNvPr>
          <p:cNvPicPr>
            <a:picLocks noGrp="1" noChangeAspect="1"/>
          </p:cNvPicPr>
          <p:nvPr>
            <p:ph sz="half" idx="1"/>
          </p:nvPr>
        </p:nvPicPr>
        <p:blipFill>
          <a:blip r:embed="rId2"/>
          <a:stretch>
            <a:fillRect/>
          </a:stretch>
        </p:blipFill>
        <p:spPr>
          <a:xfrm>
            <a:off x="939998" y="2226469"/>
            <a:ext cx="3263504" cy="3263504"/>
          </a:xfrm>
        </p:spPr>
      </p:pic>
      <p:pic>
        <p:nvPicPr>
          <p:cNvPr id="8" name="Content Placeholder 7">
            <a:extLst>
              <a:ext uri="{FF2B5EF4-FFF2-40B4-BE49-F238E27FC236}">
                <a16:creationId xmlns:a16="http://schemas.microsoft.com/office/drawing/2014/main" id="{E580C0BB-D618-8C4F-ADD5-9F892B71CBCD}"/>
              </a:ext>
            </a:extLst>
          </p:cNvPr>
          <p:cNvPicPr>
            <a:picLocks noGrp="1" noChangeAspect="1"/>
          </p:cNvPicPr>
          <p:nvPr>
            <p:ph sz="half" idx="2"/>
          </p:nvPr>
        </p:nvPicPr>
        <p:blipFill>
          <a:blip r:embed="rId3"/>
          <a:stretch>
            <a:fillRect/>
          </a:stretch>
        </p:blipFill>
        <p:spPr>
          <a:xfrm>
            <a:off x="5056742" y="2200634"/>
            <a:ext cx="3007395" cy="3289338"/>
          </a:xfrm>
        </p:spPr>
      </p:pic>
      <p:sp>
        <p:nvSpPr>
          <p:cNvPr id="11" name="TextBox 10">
            <a:extLst>
              <a:ext uri="{FF2B5EF4-FFF2-40B4-BE49-F238E27FC236}">
                <a16:creationId xmlns:a16="http://schemas.microsoft.com/office/drawing/2014/main" id="{12EAC190-CA17-914D-A0A0-EAAC0155B552}"/>
              </a:ext>
            </a:extLst>
          </p:cNvPr>
          <p:cNvSpPr txBox="1"/>
          <p:nvPr/>
        </p:nvSpPr>
        <p:spPr>
          <a:xfrm>
            <a:off x="939999" y="5690900"/>
            <a:ext cx="6694691" cy="300082"/>
          </a:xfrm>
          <a:prstGeom prst="rect">
            <a:avLst/>
          </a:prstGeom>
          <a:noFill/>
        </p:spPr>
        <p:txBody>
          <a:bodyPr wrap="square" rtlCol="0">
            <a:spAutoFit/>
          </a:bodyPr>
          <a:lstStyle/>
          <a:p>
            <a:pPr algn="ctr"/>
            <a:r>
              <a:rPr lang="en-US" sz="1350" dirty="0"/>
              <a:t>Five of the twenty largest wildfires in California history were part of the 2020 wildfire season.</a:t>
            </a:r>
          </a:p>
        </p:txBody>
      </p:sp>
    </p:spTree>
    <p:extLst>
      <p:ext uri="{BB962C8B-B14F-4D97-AF65-F5344CB8AC3E}">
        <p14:creationId xmlns:p14="http://schemas.microsoft.com/office/powerpoint/2010/main" val="20912207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7119D2-E9CE-A842-8748-7CE1367D6E8F}"/>
              </a:ext>
            </a:extLst>
          </p:cNvPr>
          <p:cNvSpPr>
            <a:spLocks noGrp="1"/>
          </p:cNvSpPr>
          <p:nvPr>
            <p:ph type="title"/>
          </p:nvPr>
        </p:nvSpPr>
        <p:spPr/>
        <p:txBody>
          <a:bodyPr/>
          <a:lstStyle/>
          <a:p>
            <a:pPr algn="ctr"/>
            <a:r>
              <a:rPr lang="en-US" dirty="0">
                <a:solidFill>
                  <a:srgbClr val="FF0000"/>
                </a:solidFill>
              </a:rPr>
              <a:t>Images of Impacts</a:t>
            </a:r>
          </a:p>
        </p:txBody>
      </p:sp>
      <p:pic>
        <p:nvPicPr>
          <p:cNvPr id="10" name="Content Placeholder 9">
            <a:extLst>
              <a:ext uri="{FF2B5EF4-FFF2-40B4-BE49-F238E27FC236}">
                <a16:creationId xmlns:a16="http://schemas.microsoft.com/office/drawing/2014/main" id="{E4D2029A-9ED3-AD4E-AC40-6976FC4A6136}"/>
              </a:ext>
            </a:extLst>
          </p:cNvPr>
          <p:cNvPicPr>
            <a:picLocks noGrp="1" noChangeAspect="1"/>
          </p:cNvPicPr>
          <p:nvPr>
            <p:ph sz="half" idx="1"/>
          </p:nvPr>
        </p:nvPicPr>
        <p:blipFill>
          <a:blip r:embed="rId2"/>
          <a:stretch>
            <a:fillRect/>
          </a:stretch>
        </p:blipFill>
        <p:spPr>
          <a:xfrm>
            <a:off x="30620" y="2563832"/>
            <a:ext cx="5082259" cy="2588775"/>
          </a:xfrm>
        </p:spPr>
      </p:pic>
      <p:pic>
        <p:nvPicPr>
          <p:cNvPr id="8" name="Content Placeholder 7">
            <a:extLst>
              <a:ext uri="{FF2B5EF4-FFF2-40B4-BE49-F238E27FC236}">
                <a16:creationId xmlns:a16="http://schemas.microsoft.com/office/drawing/2014/main" id="{D57569A7-2764-A54E-B66F-80F19F87E8F6}"/>
              </a:ext>
            </a:extLst>
          </p:cNvPr>
          <p:cNvPicPr>
            <a:picLocks noGrp="1" noChangeAspect="1"/>
          </p:cNvPicPr>
          <p:nvPr>
            <p:ph sz="half" idx="2"/>
          </p:nvPr>
        </p:nvPicPr>
        <p:blipFill>
          <a:blip r:embed="rId3"/>
          <a:stretch>
            <a:fillRect/>
          </a:stretch>
        </p:blipFill>
        <p:spPr>
          <a:xfrm>
            <a:off x="5158070" y="2563833"/>
            <a:ext cx="3886200" cy="2588776"/>
          </a:xfrm>
        </p:spPr>
      </p:pic>
      <p:sp>
        <p:nvSpPr>
          <p:cNvPr id="11" name="TextBox 10">
            <a:extLst>
              <a:ext uri="{FF2B5EF4-FFF2-40B4-BE49-F238E27FC236}">
                <a16:creationId xmlns:a16="http://schemas.microsoft.com/office/drawing/2014/main" id="{96078758-ACDA-CD4F-B134-F0ED2C1C13A7}"/>
              </a:ext>
            </a:extLst>
          </p:cNvPr>
          <p:cNvSpPr txBox="1"/>
          <p:nvPr/>
        </p:nvSpPr>
        <p:spPr>
          <a:xfrm>
            <a:off x="628650" y="5152608"/>
            <a:ext cx="3296109" cy="300082"/>
          </a:xfrm>
          <a:prstGeom prst="rect">
            <a:avLst/>
          </a:prstGeom>
          <a:noFill/>
        </p:spPr>
        <p:txBody>
          <a:bodyPr wrap="square" rtlCol="0">
            <a:spAutoFit/>
          </a:bodyPr>
          <a:lstStyle/>
          <a:p>
            <a:pPr algn="ctr"/>
            <a:r>
              <a:rPr lang="en-US" sz="1350" dirty="0"/>
              <a:t>Bobcat fire in Southern California</a:t>
            </a:r>
          </a:p>
        </p:txBody>
      </p:sp>
      <p:sp>
        <p:nvSpPr>
          <p:cNvPr id="12" name="TextBox 11">
            <a:extLst>
              <a:ext uri="{FF2B5EF4-FFF2-40B4-BE49-F238E27FC236}">
                <a16:creationId xmlns:a16="http://schemas.microsoft.com/office/drawing/2014/main" id="{32A5D71D-47E3-0049-AD39-1FE0F02234F0}"/>
              </a:ext>
            </a:extLst>
          </p:cNvPr>
          <p:cNvSpPr txBox="1"/>
          <p:nvPr/>
        </p:nvSpPr>
        <p:spPr>
          <a:xfrm>
            <a:off x="4990641" y="5492597"/>
            <a:ext cx="3106757" cy="300082"/>
          </a:xfrm>
          <a:prstGeom prst="rect">
            <a:avLst/>
          </a:prstGeom>
          <a:noFill/>
        </p:spPr>
        <p:txBody>
          <a:bodyPr wrap="square" rtlCol="0">
            <a:spAutoFit/>
          </a:bodyPr>
          <a:lstStyle/>
          <a:p>
            <a:pPr algn="ctr"/>
            <a:r>
              <a:rPr lang="en-US" sz="1350" dirty="0"/>
              <a:t>Orange skies in San Francisco</a:t>
            </a:r>
          </a:p>
        </p:txBody>
      </p:sp>
    </p:spTree>
    <p:extLst>
      <p:ext uri="{BB962C8B-B14F-4D97-AF65-F5344CB8AC3E}">
        <p14:creationId xmlns:p14="http://schemas.microsoft.com/office/powerpoint/2010/main" val="1323119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124B-D562-7746-9B14-E6FCA4A25280}"/>
              </a:ext>
            </a:extLst>
          </p:cNvPr>
          <p:cNvSpPr>
            <a:spLocks noGrp="1"/>
          </p:cNvSpPr>
          <p:nvPr>
            <p:ph type="title"/>
          </p:nvPr>
        </p:nvSpPr>
        <p:spPr/>
        <p:txBody>
          <a:bodyPr>
            <a:normAutofit/>
          </a:bodyPr>
          <a:lstStyle/>
          <a:p>
            <a:pPr algn="ctr"/>
            <a:r>
              <a:rPr lang="en-US" dirty="0">
                <a:solidFill>
                  <a:srgbClr val="FF0000"/>
                </a:solidFill>
              </a:rPr>
              <a:t>Impacts of Climate Change</a:t>
            </a:r>
            <a:br>
              <a:rPr lang="en-US" dirty="0">
                <a:solidFill>
                  <a:srgbClr val="FF0000"/>
                </a:solidFill>
              </a:rPr>
            </a:br>
            <a:r>
              <a:rPr lang="en-US" sz="2025" dirty="0">
                <a:solidFill>
                  <a:srgbClr val="132EFF"/>
                </a:solidFill>
              </a:rPr>
              <a:t>https://</a:t>
            </a:r>
            <a:r>
              <a:rPr lang="en-US" sz="2025" dirty="0" err="1">
                <a:solidFill>
                  <a:srgbClr val="132EFF"/>
                </a:solidFill>
              </a:rPr>
              <a:t>en.wikipedia.org</a:t>
            </a:r>
            <a:r>
              <a:rPr lang="en-US" sz="2025" dirty="0">
                <a:solidFill>
                  <a:srgbClr val="132EFF"/>
                </a:solidFill>
              </a:rPr>
              <a:t>/wiki/2020_California_wildfires</a:t>
            </a:r>
          </a:p>
        </p:txBody>
      </p:sp>
      <p:sp>
        <p:nvSpPr>
          <p:cNvPr id="3" name="Content Placeholder 2">
            <a:extLst>
              <a:ext uri="{FF2B5EF4-FFF2-40B4-BE49-F238E27FC236}">
                <a16:creationId xmlns:a16="http://schemas.microsoft.com/office/drawing/2014/main" id="{8EDE8C61-99C8-D943-BAE6-92253FAB72D6}"/>
              </a:ext>
            </a:extLst>
          </p:cNvPr>
          <p:cNvSpPr>
            <a:spLocks noGrp="1"/>
          </p:cNvSpPr>
          <p:nvPr>
            <p:ph idx="1"/>
          </p:nvPr>
        </p:nvSpPr>
        <p:spPr/>
        <p:txBody>
          <a:bodyPr>
            <a:normAutofit/>
          </a:bodyPr>
          <a:lstStyle/>
          <a:p>
            <a:r>
              <a:rPr lang="en-US" sz="1350" dirty="0"/>
              <a:t>Leading climate scientists argue that climate change increases the temperature of wildfires in California, the risk for drought, and potentially also the frequency of such events.</a:t>
            </a:r>
          </a:p>
          <a:p>
            <a:r>
              <a:rPr lang="en-US" sz="1350" dirty="0"/>
              <a:t>David Romps, director of the Berkeley Atmospheric Sciences Center summarizes the situation as follows: "To cut to the chase: Were the heat wave and the lightning strikes and the dryness of the vegetation affected by global warming? Absolutely yes. Were they made significantly hotter, more numerous, and drier because of global warming? Yes, likely yes, and yes."[8] </a:t>
            </a:r>
          </a:p>
          <a:p>
            <a:r>
              <a:rPr lang="en-US" sz="1350" dirty="0" err="1">
                <a:solidFill>
                  <a:schemeClr val="tx1"/>
                </a:solidFill>
              </a:rPr>
              <a:t>Friederike</a:t>
            </a:r>
            <a:r>
              <a:rPr lang="en-US" sz="1350" dirty="0">
                <a:solidFill>
                  <a:schemeClr val="tx1"/>
                </a:solidFill>
              </a:rPr>
              <a:t> Otto, acting director of the University of Oxford Environmental Change Institute states, "There is absolutely no doubt that the extremely high temperatures are higher than they would have been without human-induced climate change. A huge body of attribution literature demonstrates now that climate change is an absolute game-changer when it comes to heat waves, and California won't be the exception."</a:t>
            </a:r>
            <a:endParaRPr lang="en-US" sz="1350" dirty="0"/>
          </a:p>
          <a:p>
            <a:r>
              <a:rPr lang="en-US" sz="1350" dirty="0"/>
              <a:t>Susan Clark, director of the Sustainability Initiative at the University at Buffalo argues, "This is climate change. This increased intensity and frequency of temperatures and heat waves are part of the projections for the future. [...] There is going to be more morbidity and mortality [from heat.] There are going to be more extremes."</a:t>
            </a:r>
          </a:p>
          <a:p>
            <a:endParaRPr lang="en-US" sz="1350" dirty="0"/>
          </a:p>
        </p:txBody>
      </p:sp>
    </p:spTree>
    <p:extLst>
      <p:ext uri="{BB962C8B-B14F-4D97-AF65-F5344CB8AC3E}">
        <p14:creationId xmlns:p14="http://schemas.microsoft.com/office/powerpoint/2010/main" val="110527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77A47-72DF-9D4A-A522-D5DB72CE7944}"/>
              </a:ext>
            </a:extLst>
          </p:cNvPr>
          <p:cNvSpPr>
            <a:spLocks noGrp="1"/>
          </p:cNvSpPr>
          <p:nvPr>
            <p:ph type="title"/>
          </p:nvPr>
        </p:nvSpPr>
        <p:spPr>
          <a:xfrm>
            <a:off x="457200" y="83566"/>
            <a:ext cx="8229600" cy="1143000"/>
          </a:xfrm>
        </p:spPr>
        <p:txBody>
          <a:bodyPr/>
          <a:lstStyle/>
          <a:p>
            <a:r>
              <a:rPr lang="en-US" dirty="0"/>
              <a:t>Munich Re Summary</a:t>
            </a:r>
          </a:p>
        </p:txBody>
      </p:sp>
      <p:pic>
        <p:nvPicPr>
          <p:cNvPr id="11" name="Content Placeholder 10">
            <a:extLst>
              <a:ext uri="{FF2B5EF4-FFF2-40B4-BE49-F238E27FC236}">
                <a16:creationId xmlns:a16="http://schemas.microsoft.com/office/drawing/2014/main" id="{9AD021C6-C438-9940-A5E3-1ED5BBDE76B9}"/>
              </a:ext>
            </a:extLst>
          </p:cNvPr>
          <p:cNvPicPr>
            <a:picLocks noGrp="1" noChangeAspect="1"/>
          </p:cNvPicPr>
          <p:nvPr>
            <p:ph idx="1"/>
          </p:nvPr>
        </p:nvPicPr>
        <p:blipFill>
          <a:blip r:embed="rId2"/>
          <a:stretch>
            <a:fillRect/>
          </a:stretch>
        </p:blipFill>
        <p:spPr>
          <a:xfrm>
            <a:off x="95027" y="1600200"/>
            <a:ext cx="8871552" cy="5190802"/>
          </a:xfrm>
        </p:spPr>
      </p:pic>
    </p:spTree>
    <p:extLst>
      <p:ext uri="{BB962C8B-B14F-4D97-AF65-F5344CB8AC3E}">
        <p14:creationId xmlns:p14="http://schemas.microsoft.com/office/powerpoint/2010/main" val="915986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Natural Fires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pic>
        <p:nvPicPr>
          <p:cNvPr id="4" name="Content Placeholder 3" descr="Wildfire_in_California.jpg"/>
          <p:cNvPicPr>
            <a:picLocks noGrp="1" noChangeAspect="1"/>
          </p:cNvPicPr>
          <p:nvPr>
            <p:ph idx="1"/>
          </p:nvPr>
        </p:nvPicPr>
        <p:blipFill>
          <a:blip r:embed="rId2">
            <a:extLst>
              <a:ext uri="{28A0092B-C50C-407E-A947-70E740481C1C}">
                <a14:useLocalDpi xmlns:a14="http://schemas.microsoft.com/office/drawing/2010/main" val="0"/>
              </a:ext>
            </a:extLst>
          </a:blip>
          <a:srcRect l="-10199" r="-10199"/>
          <a:stretch>
            <a:fillRect/>
          </a:stretch>
        </p:blipFill>
        <p:spPr/>
      </p:pic>
      <p:sp>
        <p:nvSpPr>
          <p:cNvPr id="5" name="TextBox 4"/>
          <p:cNvSpPr txBox="1"/>
          <p:nvPr/>
        </p:nvSpPr>
        <p:spPr>
          <a:xfrm>
            <a:off x="2577232" y="6355834"/>
            <a:ext cx="4185761" cy="369332"/>
          </a:xfrm>
          <a:prstGeom prst="rect">
            <a:avLst/>
          </a:prstGeom>
          <a:noFill/>
        </p:spPr>
        <p:txBody>
          <a:bodyPr wrap="none" rtlCol="0">
            <a:spAutoFit/>
          </a:bodyPr>
          <a:lstStyle/>
          <a:p>
            <a:pPr algn="ctr"/>
            <a:r>
              <a:rPr lang="en-US" dirty="0">
                <a:solidFill>
                  <a:srgbClr val="800000"/>
                </a:solidFill>
                <a:latin typeface="Helvetica Neue Light"/>
                <a:cs typeface="Helvetica Neue Light"/>
              </a:rPr>
              <a:t>Wildfire in California, 5 September, 2008</a:t>
            </a:r>
          </a:p>
        </p:txBody>
      </p:sp>
    </p:spTree>
    <p:extLst>
      <p:ext uri="{BB962C8B-B14F-4D97-AF65-F5344CB8AC3E}">
        <p14:creationId xmlns:p14="http://schemas.microsoft.com/office/powerpoint/2010/main" val="3740091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56830"/>
            <a:ext cx="4442762" cy="1143000"/>
          </a:xfrm>
        </p:spPr>
        <p:txBody>
          <a:bodyPr>
            <a:normAutofit fontScale="90000"/>
          </a:bodyPr>
          <a:lstStyle/>
          <a:p>
            <a:r>
              <a:rPr lang="en-US" dirty="0"/>
              <a:t>Global Wildfires</a:t>
            </a:r>
            <a:br>
              <a:rPr lang="en-US" dirty="0"/>
            </a:br>
            <a:r>
              <a:rPr lang="en-US" sz="2700" dirty="0"/>
              <a:t>Summary Statistics, 1980-2008</a:t>
            </a:r>
            <a:br>
              <a:rPr lang="en-US" dirty="0"/>
            </a:br>
            <a:r>
              <a:rPr lang="en-US" sz="1600" dirty="0">
                <a:solidFill>
                  <a:srgbClr val="800000"/>
                </a:solidFill>
              </a:rPr>
              <a:t>http://</a:t>
            </a:r>
            <a:r>
              <a:rPr lang="en-US" sz="1600" dirty="0" err="1">
                <a:solidFill>
                  <a:srgbClr val="800000"/>
                </a:solidFill>
              </a:rPr>
              <a:t>www.preventionweb.net</a:t>
            </a:r>
            <a:r>
              <a:rPr lang="en-US" sz="1600" dirty="0">
                <a:solidFill>
                  <a:srgbClr val="800000"/>
                </a:solidFill>
              </a:rPr>
              <a:t>/</a:t>
            </a:r>
            <a:r>
              <a:rPr lang="en-US" sz="1600" dirty="0" err="1">
                <a:solidFill>
                  <a:srgbClr val="800000"/>
                </a:solidFill>
              </a:rPr>
              <a:t>english</a:t>
            </a:r>
            <a:r>
              <a:rPr lang="en-US" sz="1600" dirty="0">
                <a:solidFill>
                  <a:srgbClr val="800000"/>
                </a:solidFill>
              </a:rPr>
              <a:t>/hazards/statistics/?hid=73</a:t>
            </a:r>
            <a:endParaRPr lang="en-US" sz="1600" dirty="0"/>
          </a:p>
        </p:txBody>
      </p:sp>
      <p:pic>
        <p:nvPicPr>
          <p:cNvPr id="5" name="Content Placeholder 4" descr="Screen Shot 2014-01-03 at 1.49.39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83" r="-5356"/>
          <a:stretch/>
        </p:blipFill>
        <p:spPr>
          <a:xfrm>
            <a:off x="5048777" y="95853"/>
            <a:ext cx="3794713" cy="6762147"/>
          </a:xfrm>
        </p:spPr>
      </p:pic>
      <p:pic>
        <p:nvPicPr>
          <p:cNvPr id="6" name="Content Placeholder 5" descr="Screen Shot 2014-01-03 at 1.50.57 PM.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8045" b="-2488"/>
          <a:stretch/>
        </p:blipFill>
        <p:spPr>
          <a:xfrm>
            <a:off x="71354" y="2300482"/>
            <a:ext cx="5117090" cy="2671910"/>
          </a:xfrm>
        </p:spPr>
      </p:pic>
    </p:spTree>
    <p:extLst>
      <p:ext uri="{BB962C8B-B14F-4D97-AF65-F5344CB8AC3E}">
        <p14:creationId xmlns:p14="http://schemas.microsoft.com/office/powerpoint/2010/main" val="337469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Global Wildfire Statistics, 1980-2008</a:t>
            </a:r>
            <a:br>
              <a:rPr lang="en-US" dirty="0"/>
            </a:br>
            <a:r>
              <a:rPr lang="en-US" sz="1800" dirty="0">
                <a:solidFill>
                  <a:srgbClr val="800000"/>
                </a:solidFill>
              </a:rPr>
              <a:t>http://</a:t>
            </a:r>
            <a:r>
              <a:rPr lang="en-US" sz="1800" dirty="0" err="1">
                <a:solidFill>
                  <a:srgbClr val="800000"/>
                </a:solidFill>
              </a:rPr>
              <a:t>www.preventionweb.net</a:t>
            </a:r>
            <a:r>
              <a:rPr lang="en-US" sz="1800" dirty="0">
                <a:solidFill>
                  <a:srgbClr val="800000"/>
                </a:solidFill>
              </a:rPr>
              <a:t>/</a:t>
            </a:r>
            <a:r>
              <a:rPr lang="en-US" sz="1800" dirty="0" err="1">
                <a:solidFill>
                  <a:srgbClr val="800000"/>
                </a:solidFill>
              </a:rPr>
              <a:t>english</a:t>
            </a:r>
            <a:r>
              <a:rPr lang="en-US" sz="1800" dirty="0">
                <a:solidFill>
                  <a:srgbClr val="800000"/>
                </a:solidFill>
              </a:rPr>
              <a:t>/hazards/statistics/?hid=73</a:t>
            </a:r>
          </a:p>
        </p:txBody>
      </p:sp>
      <p:grpSp>
        <p:nvGrpSpPr>
          <p:cNvPr id="20" name="Group 19"/>
          <p:cNvGrpSpPr/>
          <p:nvPr/>
        </p:nvGrpSpPr>
        <p:grpSpPr>
          <a:xfrm>
            <a:off x="452420" y="1601275"/>
            <a:ext cx="7837637" cy="4882542"/>
            <a:chOff x="452420" y="1601275"/>
            <a:chExt cx="7837637" cy="4882542"/>
          </a:xfrm>
        </p:grpSpPr>
        <p:pic>
          <p:nvPicPr>
            <p:cNvPr id="19" name="Picture 18" descr="bars_occurence_hazard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2457" y="4186330"/>
              <a:ext cx="3657600" cy="2297487"/>
            </a:xfrm>
            <a:prstGeom prst="rect">
              <a:avLst/>
            </a:prstGeom>
          </p:spPr>
        </p:pic>
        <p:pic>
          <p:nvPicPr>
            <p:cNvPr id="18" name="Picture 17" descr="bars_killed_hazard_ne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186330"/>
              <a:ext cx="3657600" cy="2297487"/>
            </a:xfrm>
            <a:prstGeom prst="rect">
              <a:avLst/>
            </a:prstGeom>
          </p:spPr>
        </p:pic>
        <p:pic>
          <p:nvPicPr>
            <p:cNvPr id="3" name="Picture 2" descr="bars_damage_hazard_ne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511" y="1649203"/>
              <a:ext cx="3657600" cy="2297487"/>
            </a:xfrm>
            <a:prstGeom prst="rect">
              <a:avLst/>
            </a:prstGeom>
          </p:spPr>
        </p:pic>
        <p:pic>
          <p:nvPicPr>
            <p:cNvPr id="2" name="Picture 1" descr="bars_affected_hazard_ne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420" y="1649203"/>
              <a:ext cx="3657600" cy="2297487"/>
            </a:xfrm>
            <a:prstGeom prst="rect">
              <a:avLst/>
            </a:prstGeom>
          </p:spPr>
        </p:pic>
        <p:sp>
          <p:nvSpPr>
            <p:cNvPr id="6" name="TextBox 5"/>
            <p:cNvSpPr txBox="1"/>
            <p:nvPr/>
          </p:nvSpPr>
          <p:spPr>
            <a:xfrm>
              <a:off x="881914" y="1630757"/>
              <a:ext cx="1399306" cy="276999"/>
            </a:xfrm>
            <a:prstGeom prst="rect">
              <a:avLst/>
            </a:prstGeom>
            <a:noFill/>
          </p:spPr>
          <p:txBody>
            <a:bodyPr wrap="square" rtlCol="0">
              <a:spAutoFit/>
            </a:bodyPr>
            <a:lstStyle/>
            <a:p>
              <a:pPr algn="ctr"/>
              <a:r>
                <a:rPr lang="en-US" sz="1200" dirty="0">
                  <a:latin typeface="Helvetica Neue Light"/>
                  <a:cs typeface="Helvetica Neue Light"/>
                </a:rPr>
                <a:t>Persons Affected</a:t>
              </a:r>
            </a:p>
          </p:txBody>
        </p:sp>
        <p:sp>
          <p:nvSpPr>
            <p:cNvPr id="8" name="TextBox 7"/>
            <p:cNvSpPr txBox="1"/>
            <p:nvPr/>
          </p:nvSpPr>
          <p:spPr>
            <a:xfrm>
              <a:off x="4997054" y="1601275"/>
              <a:ext cx="2458072" cy="276999"/>
            </a:xfrm>
            <a:prstGeom prst="rect">
              <a:avLst/>
            </a:prstGeom>
            <a:noFill/>
          </p:spPr>
          <p:txBody>
            <a:bodyPr wrap="square" rtlCol="0">
              <a:spAutoFit/>
            </a:bodyPr>
            <a:lstStyle/>
            <a:p>
              <a:pPr algn="ctr"/>
              <a:r>
                <a:rPr lang="en-US" sz="1200" dirty="0">
                  <a:latin typeface="Helvetica Neue Light"/>
                  <a:cs typeface="Helvetica Neue Light"/>
                </a:rPr>
                <a:t>Economic Damage (USD in B$)</a:t>
              </a:r>
            </a:p>
          </p:txBody>
        </p:sp>
        <p:sp>
          <p:nvSpPr>
            <p:cNvPr id="10" name="TextBox 9"/>
            <p:cNvSpPr txBox="1"/>
            <p:nvPr/>
          </p:nvSpPr>
          <p:spPr>
            <a:xfrm>
              <a:off x="810893" y="4169632"/>
              <a:ext cx="1399306" cy="276999"/>
            </a:xfrm>
            <a:prstGeom prst="rect">
              <a:avLst/>
            </a:prstGeom>
            <a:noFill/>
          </p:spPr>
          <p:txBody>
            <a:bodyPr wrap="square" rtlCol="0">
              <a:spAutoFit/>
            </a:bodyPr>
            <a:lstStyle/>
            <a:p>
              <a:pPr algn="ctr"/>
              <a:r>
                <a:rPr lang="en-US" sz="1200" dirty="0">
                  <a:latin typeface="Helvetica Neue Light"/>
                  <a:cs typeface="Helvetica Neue Light"/>
                </a:rPr>
                <a:t>Persons Killed</a:t>
              </a:r>
            </a:p>
          </p:txBody>
        </p:sp>
        <p:sp>
          <p:nvSpPr>
            <p:cNvPr id="12" name="TextBox 11"/>
            <p:cNvSpPr txBox="1"/>
            <p:nvPr/>
          </p:nvSpPr>
          <p:spPr>
            <a:xfrm>
              <a:off x="4902514" y="4119097"/>
              <a:ext cx="2458072" cy="276999"/>
            </a:xfrm>
            <a:prstGeom prst="rect">
              <a:avLst/>
            </a:prstGeom>
            <a:noFill/>
          </p:spPr>
          <p:txBody>
            <a:bodyPr wrap="square" rtlCol="0">
              <a:spAutoFit/>
            </a:bodyPr>
            <a:lstStyle/>
            <a:p>
              <a:pPr algn="ctr"/>
              <a:r>
                <a:rPr lang="en-US" sz="1200" dirty="0">
                  <a:latin typeface="Helvetica Neue Light"/>
                  <a:cs typeface="Helvetica Neue Light"/>
                </a:rPr>
                <a:t>Number of Reported Events</a:t>
              </a:r>
            </a:p>
          </p:txBody>
        </p:sp>
      </p:grpSp>
    </p:spTree>
    <p:extLst>
      <p:ext uri="{BB962C8B-B14F-4D97-AF65-F5344CB8AC3E}">
        <p14:creationId xmlns:p14="http://schemas.microsoft.com/office/powerpoint/2010/main" val="466579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48200" y="274638"/>
            <a:ext cx="4038600" cy="1143000"/>
          </a:xfrm>
        </p:spPr>
        <p:txBody>
          <a:bodyPr>
            <a:normAutofit/>
          </a:bodyPr>
          <a:lstStyle/>
          <a:p>
            <a:r>
              <a:rPr lang="en-US" dirty="0"/>
              <a:t>Wildfire</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/wiki/Wildfire</a:t>
            </a:r>
          </a:p>
        </p:txBody>
      </p:sp>
      <p:sp>
        <p:nvSpPr>
          <p:cNvPr id="5" name="Content Placeholder 4"/>
          <p:cNvSpPr>
            <a:spLocks noGrp="1"/>
          </p:cNvSpPr>
          <p:nvPr>
            <p:ph sz="half" idx="1"/>
          </p:nvPr>
        </p:nvSpPr>
        <p:spPr>
          <a:xfrm>
            <a:off x="457200" y="396875"/>
            <a:ext cx="4038600" cy="6159499"/>
          </a:xfrm>
        </p:spPr>
        <p:txBody>
          <a:bodyPr>
            <a:normAutofit/>
          </a:bodyPr>
          <a:lstStyle/>
          <a:p>
            <a:pPr>
              <a:spcBef>
                <a:spcPts val="0"/>
              </a:spcBef>
              <a:spcAft>
                <a:spcPts val="600"/>
              </a:spcAft>
            </a:pPr>
            <a:r>
              <a:rPr lang="en-US" sz="1800" dirty="0">
                <a:solidFill>
                  <a:schemeClr val="tx1"/>
                </a:solidFill>
              </a:rPr>
              <a:t>“A wildfire is an uncontrolled fire in an area of combustible vegetation that occurs in the countryside or a wilderness area.</a:t>
            </a:r>
          </a:p>
          <a:p>
            <a:pPr>
              <a:spcBef>
                <a:spcPts val="0"/>
              </a:spcBef>
              <a:spcAft>
                <a:spcPts val="600"/>
              </a:spcAft>
            </a:pPr>
            <a:r>
              <a:rPr lang="en-US" sz="1800" dirty="0"/>
              <a:t>Other names such as brush fire, bushfire, forest fire, desert fire, grass fire, hill fire, peat fire, vegetation fire, and </a:t>
            </a:r>
            <a:r>
              <a:rPr lang="en-US" sz="1800" dirty="0" err="1"/>
              <a:t>veldfire</a:t>
            </a:r>
            <a:r>
              <a:rPr lang="en-US" sz="1800" dirty="0"/>
              <a:t> may be used to describe the same phenomenon depending on the type of vegetation being burned, and the regional variant of English being used. </a:t>
            </a:r>
          </a:p>
          <a:p>
            <a:pPr>
              <a:spcBef>
                <a:spcPts val="0"/>
              </a:spcBef>
              <a:spcAft>
                <a:spcPts val="600"/>
              </a:spcAft>
            </a:pPr>
            <a:r>
              <a:rPr lang="en-US" sz="1800" dirty="0"/>
              <a:t>A wildfire differs from other fires by its extensive size, the speed at which it can spread out from its original source, its potential to change direction unexpectedly, and its ability to jump gaps such as roads, rivers and fire breaks.</a:t>
            </a:r>
          </a:p>
          <a:p>
            <a:pPr>
              <a:spcBef>
                <a:spcPts val="0"/>
              </a:spcBef>
              <a:spcAft>
                <a:spcPts val="600"/>
              </a:spcAft>
            </a:pPr>
            <a:endParaRPr lang="en-US" sz="1800" dirty="0"/>
          </a:p>
          <a:p>
            <a:pPr>
              <a:spcBef>
                <a:spcPts val="0"/>
              </a:spcBef>
              <a:spcAft>
                <a:spcPts val="600"/>
              </a:spcAft>
            </a:pPr>
            <a:endParaRPr lang="en-US" sz="1800" dirty="0"/>
          </a:p>
        </p:txBody>
      </p:sp>
      <p:pic>
        <p:nvPicPr>
          <p:cNvPr id="9" name="Content Placeholder 8">
            <a:extLst>
              <a:ext uri="{FF2B5EF4-FFF2-40B4-BE49-F238E27FC236}">
                <a16:creationId xmlns:a16="http://schemas.microsoft.com/office/drawing/2014/main" id="{D90E49BA-B20F-0945-9D05-8D88975C6416}"/>
              </a:ext>
            </a:extLst>
          </p:cNvPr>
          <p:cNvPicPr>
            <a:picLocks noGrp="1" noChangeAspect="1"/>
          </p:cNvPicPr>
          <p:nvPr>
            <p:ph sz="half" idx="2"/>
          </p:nvPr>
        </p:nvPicPr>
        <p:blipFill>
          <a:blip r:embed="rId2"/>
          <a:stretch>
            <a:fillRect/>
          </a:stretch>
        </p:blipFill>
        <p:spPr>
          <a:xfrm>
            <a:off x="4895850" y="2720181"/>
            <a:ext cx="3543300" cy="2286000"/>
          </a:xfrm>
        </p:spPr>
      </p:pic>
    </p:spTree>
    <p:extLst>
      <p:ext uri="{BB962C8B-B14F-4D97-AF65-F5344CB8AC3E}">
        <p14:creationId xmlns:p14="http://schemas.microsoft.com/office/powerpoint/2010/main" val="1654395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3956</TotalTime>
  <Words>4591</Words>
  <Application>Microsoft Macintosh PowerPoint</Application>
  <PresentationFormat>On-screen Show (4:3)</PresentationFormat>
  <Paragraphs>212</Paragraphs>
  <Slides>46</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Helvetica Neue Light</vt:lpstr>
      <vt:lpstr>Office Theme</vt:lpstr>
      <vt:lpstr>Lecture 25</vt:lpstr>
      <vt:lpstr>This Week </vt:lpstr>
      <vt:lpstr>PowerPoint Presentation</vt:lpstr>
      <vt:lpstr>Munich Re Summary</vt:lpstr>
      <vt:lpstr>Munich Re Summary</vt:lpstr>
      <vt:lpstr>Natural Fires http://en.wikipedia.org/wiki/Wildfire</vt:lpstr>
      <vt:lpstr>Global Wildfires Summary Statistics, 1980-2008 http://www.preventionweb.net/english/hazards/statistics/?hid=73</vt:lpstr>
      <vt:lpstr>Global Wildfire Statistics, 1980-2008 http://www.preventionweb.net/english/hazards/statistics/?hid=73</vt:lpstr>
      <vt:lpstr>Wildfire http://en.wikipedia.org/wiki/Wildfire</vt:lpstr>
      <vt:lpstr>Wildfire http://en.wikipedia.org/wiki/Wildfire</vt:lpstr>
      <vt:lpstr>Characteristics http://en.wikipedia.org/wiki/Wildfire</vt:lpstr>
      <vt:lpstr>General Facts http://en.wikipedia.org/wiki/Wildfire</vt:lpstr>
      <vt:lpstr>Wildfires in the US http://en.wikipedia.org/wiki/Wildfire</vt:lpstr>
      <vt:lpstr>Wildfires in Australia (Bushfires) http://www.nbcnews.com/slideshow/news/the-year-in-pictures-2013-53866483/</vt:lpstr>
      <vt:lpstr>Causes of Wildfires http://en.wikipedia.org/wiki/Wildfire</vt:lpstr>
      <vt:lpstr>Fuel Type http://en.wikipedia.org/wiki/Wildfire</vt:lpstr>
      <vt:lpstr>Global Wildfires http://earthobservatory.nasa.gov/GlobalMaps/view.php?d1=MOD14A1_M_FIRE</vt:lpstr>
      <vt:lpstr>Global Wildfires http://earthobservatory.nasa.gov/GlobalMaps/view.php?d1=MOD14A1_M_FIRE</vt:lpstr>
      <vt:lpstr>Global Wildfires http://earthobservatory.nasa.gov/GlobalMaps/view.php?d1=MOD14A1_M_</vt:lpstr>
      <vt:lpstr>Effects of Weather http://en.wikipedia.org/wiki/Wildfire</vt:lpstr>
      <vt:lpstr>Effects of Weather http://en.wikipedia.org/wiki/Wildfire</vt:lpstr>
      <vt:lpstr>Fire Ecology http://en.wikipedia.org/wiki/Wildfire</vt:lpstr>
      <vt:lpstr>Fire Ecology http://en.wikipedia.org/wiki/Wildfire http://earthobservatory.nasa.gov/Features/AmazonFire/</vt:lpstr>
      <vt:lpstr>Fire Ecology http://en.wikipedia.org/wiki/Wildfire http://earthobservatory.nasa.gov/NaturalHazards/view.php?id=81444</vt:lpstr>
      <vt:lpstr>Atmospheric Effects http://en.wikipedia.org/wiki/Wildfire http://earthobservatory.nasa.gov/IOTD/view.php?id=9031</vt:lpstr>
      <vt:lpstr>Fires and Smoke in Sumatra</vt:lpstr>
      <vt:lpstr>Wildfire Policy in the US http://en.wikipedia.org/wiki/Wildfire</vt:lpstr>
      <vt:lpstr>Cost-Benefits of Fire Management http://en.wikipedia.org/wiki/Wildfire</vt:lpstr>
      <vt:lpstr>US Forest Service (accessed 3/9/2021)  https://fsapps.nwcg.gov/</vt:lpstr>
      <vt:lpstr>Open Hazards Feed http://www.openhazards.com/viewer</vt:lpstr>
      <vt:lpstr>Wildfire Detection http://en.wikipedia.org/wiki/Wildfire</vt:lpstr>
      <vt:lpstr>Wildfire Suppression http://en.wikipedia.org/wiki/Wildfire</vt:lpstr>
      <vt:lpstr>Wildfire Safety http://en.wikipedia.org/wiki/Wildfire</vt:lpstr>
      <vt:lpstr>Research and Modeling Studies http://en.wikipedia.org/wiki/Wildfire</vt:lpstr>
      <vt:lpstr>Wildfire Insurance http://www.insurance.ca.gov/0100-consumers/0065-catastrophe/index.cfm</vt:lpstr>
      <vt:lpstr>Wildfire Case Studies: United States</vt:lpstr>
      <vt:lpstr>Lecture 25b The 2020 California Wildfire Season</vt:lpstr>
      <vt:lpstr>Summary https://en.wikipedia.org/wiki/2020_California_wildfires</vt:lpstr>
      <vt:lpstr>PowerPoint Presentation</vt:lpstr>
      <vt:lpstr>PowerPoint Presentation</vt:lpstr>
      <vt:lpstr>Click on a Fire Icon for Information https://www.fire.ca.gov/incidents/2020/ </vt:lpstr>
      <vt:lpstr>PowerPoint Presentation</vt:lpstr>
      <vt:lpstr>Scenes of the Wildfires</vt:lpstr>
      <vt:lpstr>Maps and Facts https://en.wikipedia.org/wiki/2020_California_wildfires</vt:lpstr>
      <vt:lpstr>Images of Impacts</vt:lpstr>
      <vt:lpstr>Impacts of Climate Change https://en.wikipedia.org/wiki/2020_California_wildfires</vt:lpstr>
    </vt:vector>
  </TitlesOfParts>
  <Company>university of california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Rundle</dc:creator>
  <cp:lastModifiedBy>Microsoft Office User</cp:lastModifiedBy>
  <cp:revision>105</cp:revision>
  <dcterms:created xsi:type="dcterms:W3CDTF">2014-01-08T16:00:44Z</dcterms:created>
  <dcterms:modified xsi:type="dcterms:W3CDTF">2021-03-10T16:41:47Z</dcterms:modified>
</cp:coreProperties>
</file>