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59" r:id="rId6"/>
    <p:sldId id="262"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6"/>
    <p:restoredTop sz="96291"/>
  </p:normalViewPr>
  <p:slideViewPr>
    <p:cSldViewPr snapToGrid="0" snapToObjects="1">
      <p:cViewPr varScale="1">
        <p:scale>
          <a:sx n="116" d="100"/>
          <a:sy n="116" d="100"/>
        </p:scale>
        <p:origin x="22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7E7D-9652-244F-9521-CD73CB6936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BF5B8-9B32-4944-9492-629D1DE99C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11084-7400-7D4D-B7BA-CA5EB8ACE5CF}"/>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5" name="Footer Placeholder 4">
            <a:extLst>
              <a:ext uri="{FF2B5EF4-FFF2-40B4-BE49-F238E27FC236}">
                <a16:creationId xmlns:a16="http://schemas.microsoft.com/office/drawing/2014/main" id="{73593FD9-AC09-B540-9BFD-D4C25515A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C42E6-4F8F-5D49-AC00-865B9D343E62}"/>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3566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62D5-74F1-BD42-8C80-F7FD617973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7A36D0-5261-A842-9C44-24178DB0CD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95B15-718B-C146-A8BF-17BB40FD6697}"/>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5" name="Footer Placeholder 4">
            <a:extLst>
              <a:ext uri="{FF2B5EF4-FFF2-40B4-BE49-F238E27FC236}">
                <a16:creationId xmlns:a16="http://schemas.microsoft.com/office/drawing/2014/main" id="{9BE50A11-756B-E84F-8B53-B26D758A6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B8D37-7DC6-7D4D-9D09-4EBA60D24452}"/>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31068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0004D-9142-B740-9D3C-921877509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9F407B-F056-5B46-9EFD-5F664CCA8B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1DF1C-B9FC-EF4F-8887-DB63BE3E4AA4}"/>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5" name="Footer Placeholder 4">
            <a:extLst>
              <a:ext uri="{FF2B5EF4-FFF2-40B4-BE49-F238E27FC236}">
                <a16:creationId xmlns:a16="http://schemas.microsoft.com/office/drawing/2014/main" id="{15276A1A-D404-9E40-A767-8E01846D2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74064-3A7B-0D47-984B-A441B54A2D02}"/>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380268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7371-4106-5E4C-8ECE-0BC7B2383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AC155-57CB-2344-A98B-DE25ECE9C5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09CF8-FB81-E448-AD44-7B7488BA4C15}"/>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5" name="Footer Placeholder 4">
            <a:extLst>
              <a:ext uri="{FF2B5EF4-FFF2-40B4-BE49-F238E27FC236}">
                <a16:creationId xmlns:a16="http://schemas.microsoft.com/office/drawing/2014/main" id="{B62644D9-E81B-7E40-8FC0-8CD7F5AC7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F6520-250B-3144-8772-A1E1E41839F9}"/>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350471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5050-E0FB-0242-8A78-33739B3E50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D01075-9AF8-0E40-A3C1-67F47F10DE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BA0CAA6-D330-5343-A1AE-DD7E1072C1BE}"/>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5" name="Footer Placeholder 4">
            <a:extLst>
              <a:ext uri="{FF2B5EF4-FFF2-40B4-BE49-F238E27FC236}">
                <a16:creationId xmlns:a16="http://schemas.microsoft.com/office/drawing/2014/main" id="{2323C566-D209-2549-B9B8-7DF9C7320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08B2C-A006-184D-AA02-184945296EB5}"/>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235938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371D-197E-6148-96C9-AAA40C2F2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65D7C-C2F8-5043-AA09-B9E67AED31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C6343-DB4C-144F-8116-5C4577E99C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AD30A-B38A-0346-8B6A-AC5E4F890236}"/>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6" name="Footer Placeholder 5">
            <a:extLst>
              <a:ext uri="{FF2B5EF4-FFF2-40B4-BE49-F238E27FC236}">
                <a16:creationId xmlns:a16="http://schemas.microsoft.com/office/drawing/2014/main" id="{B3DD297A-460E-CA4C-9C32-3FF3A16A2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13811-B3EE-1A49-8C1D-5C2DF33AF898}"/>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167527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654E-7AF4-AF41-BDA4-C8BD5821B6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32B41C-3FE7-014F-BC7A-0A2175257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8ABC4F-B973-C645-9E58-7A103DF2E9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DDCEA-86CD-2845-8FB2-37CA2DAEE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5836AC-02C9-8246-B7AA-A1446E07AE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EC9A3-4170-BC44-A1D5-90521410CE6C}"/>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8" name="Footer Placeholder 7">
            <a:extLst>
              <a:ext uri="{FF2B5EF4-FFF2-40B4-BE49-F238E27FC236}">
                <a16:creationId xmlns:a16="http://schemas.microsoft.com/office/drawing/2014/main" id="{DD50586B-E414-0542-B029-9736EC0298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D51646-492A-0B4C-BE7E-6BA4AFBF2CA6}"/>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361977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7E53-E3FC-0047-949D-598117F9D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8A5010-EFBD-6745-BACC-20234E8B1A60}"/>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4" name="Footer Placeholder 3">
            <a:extLst>
              <a:ext uri="{FF2B5EF4-FFF2-40B4-BE49-F238E27FC236}">
                <a16:creationId xmlns:a16="http://schemas.microsoft.com/office/drawing/2014/main" id="{0296EB43-F05E-6B4C-8A21-800144C7A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C6CE18-B291-FE48-B8BB-537241B11A17}"/>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368857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CEF8E-54DE-B048-9519-E39065AAF155}"/>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3" name="Footer Placeholder 2">
            <a:extLst>
              <a:ext uri="{FF2B5EF4-FFF2-40B4-BE49-F238E27FC236}">
                <a16:creationId xmlns:a16="http://schemas.microsoft.com/office/drawing/2014/main" id="{D9507474-69F7-084F-BC6E-7E9C745AC6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7FCC21-0C36-8A40-BC93-9DF52BF69CFD}"/>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1341863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C391-44EE-384A-98E5-C0096C82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B4497A-20B7-804E-A14A-5D66253E6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1A130-0360-4445-BE00-B9219AF80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487066-36B8-BA40-B772-5564613B2A77}"/>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6" name="Footer Placeholder 5">
            <a:extLst>
              <a:ext uri="{FF2B5EF4-FFF2-40B4-BE49-F238E27FC236}">
                <a16:creationId xmlns:a16="http://schemas.microsoft.com/office/drawing/2014/main" id="{B3EB318C-89B4-2545-848E-57D936668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ED96D-4347-5B41-A371-66D6E7655984}"/>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278823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7D68-8DEA-D74F-9B33-A5723D72E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640E87-D717-534A-8EB2-719CE2360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BABBF8-E48C-114D-9779-33778341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BCD430-6029-3C4C-BF45-A5013082BB8B}"/>
              </a:ext>
            </a:extLst>
          </p:cNvPr>
          <p:cNvSpPr>
            <a:spLocks noGrp="1"/>
          </p:cNvSpPr>
          <p:nvPr>
            <p:ph type="dt" sz="half" idx="10"/>
          </p:nvPr>
        </p:nvSpPr>
        <p:spPr/>
        <p:txBody>
          <a:bodyPr/>
          <a:lstStyle/>
          <a:p>
            <a:fld id="{E38E2812-92BB-F046-8FA9-520C7D021FE0}" type="datetimeFigureOut">
              <a:rPr lang="en-US" smtClean="0"/>
              <a:t>1/3/21</a:t>
            </a:fld>
            <a:endParaRPr lang="en-US"/>
          </a:p>
        </p:txBody>
      </p:sp>
      <p:sp>
        <p:nvSpPr>
          <p:cNvPr id="6" name="Footer Placeholder 5">
            <a:extLst>
              <a:ext uri="{FF2B5EF4-FFF2-40B4-BE49-F238E27FC236}">
                <a16:creationId xmlns:a16="http://schemas.microsoft.com/office/drawing/2014/main" id="{D7917406-3A44-624A-B49C-2FE6B6EB7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3349A-E9C1-E944-8798-E1C5E7E3AFF9}"/>
              </a:ext>
            </a:extLst>
          </p:cNvPr>
          <p:cNvSpPr>
            <a:spLocks noGrp="1"/>
          </p:cNvSpPr>
          <p:nvPr>
            <p:ph type="sldNum" sz="quarter" idx="12"/>
          </p:nvPr>
        </p:nvSpPr>
        <p:spPr/>
        <p:txBody>
          <a:bodyPr/>
          <a:lstStyle/>
          <a:p>
            <a:fld id="{C89184A2-22BE-DF4C-9B30-58BD265C484D}" type="slidenum">
              <a:rPr lang="en-US" smtClean="0"/>
              <a:t>‹#›</a:t>
            </a:fld>
            <a:endParaRPr lang="en-US"/>
          </a:p>
        </p:txBody>
      </p:sp>
    </p:spTree>
    <p:extLst>
      <p:ext uri="{BB962C8B-B14F-4D97-AF65-F5344CB8AC3E}">
        <p14:creationId xmlns:p14="http://schemas.microsoft.com/office/powerpoint/2010/main" val="255942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DC76BA-8E6D-3B42-BFFF-A8800EE06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44E5-6585-F847-818B-B1EAEFA85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B8734-94E4-C943-AD2F-228CC7993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E2812-92BB-F046-8FA9-520C7D021FE0}" type="datetimeFigureOut">
              <a:rPr lang="en-US" smtClean="0"/>
              <a:t>1/3/21</a:t>
            </a:fld>
            <a:endParaRPr lang="en-US"/>
          </a:p>
        </p:txBody>
      </p:sp>
      <p:sp>
        <p:nvSpPr>
          <p:cNvPr id="5" name="Footer Placeholder 4">
            <a:extLst>
              <a:ext uri="{FF2B5EF4-FFF2-40B4-BE49-F238E27FC236}">
                <a16:creationId xmlns:a16="http://schemas.microsoft.com/office/drawing/2014/main" id="{F3E80E1C-33F8-B847-B39D-FC283CC28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FAAA58-3B26-474E-BCE3-B93B0CA26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184A2-22BE-DF4C-9B30-58BD265C484D}" type="slidenum">
              <a:rPr lang="en-US" smtClean="0"/>
              <a:t>‹#›</a:t>
            </a:fld>
            <a:endParaRPr lang="en-US"/>
          </a:p>
        </p:txBody>
      </p:sp>
    </p:spTree>
    <p:extLst>
      <p:ext uri="{BB962C8B-B14F-4D97-AF65-F5344CB8AC3E}">
        <p14:creationId xmlns:p14="http://schemas.microsoft.com/office/powerpoint/2010/main" val="325017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8357-3135-B343-B0B6-96A498F00E1E}"/>
              </a:ext>
            </a:extLst>
          </p:cNvPr>
          <p:cNvSpPr>
            <a:spLocks noGrp="1"/>
          </p:cNvSpPr>
          <p:nvPr>
            <p:ph type="ctrTitle"/>
          </p:nvPr>
        </p:nvSpPr>
        <p:spPr>
          <a:xfrm>
            <a:off x="1524000" y="1122363"/>
            <a:ext cx="4711547" cy="2387600"/>
          </a:xfrm>
        </p:spPr>
        <p:txBody>
          <a:bodyPr>
            <a:normAutofit/>
          </a:bodyPr>
          <a:lstStyle/>
          <a:p>
            <a:r>
              <a:rPr lang="en-US" sz="3600" dirty="0">
                <a:solidFill>
                  <a:srgbClr val="FF0000"/>
                </a:solidFill>
              </a:rPr>
              <a:t>Lecture 25b</a:t>
            </a:r>
            <a:br>
              <a:rPr lang="en-US" sz="3600" dirty="0"/>
            </a:br>
            <a:r>
              <a:rPr lang="en-US" sz="3600" dirty="0">
                <a:solidFill>
                  <a:srgbClr val="FF0000"/>
                </a:solidFill>
              </a:rPr>
              <a:t>The 2020 California Wildfire Season</a:t>
            </a:r>
          </a:p>
        </p:txBody>
      </p:sp>
      <p:sp>
        <p:nvSpPr>
          <p:cNvPr id="3" name="Subtitle 2">
            <a:extLst>
              <a:ext uri="{FF2B5EF4-FFF2-40B4-BE49-F238E27FC236}">
                <a16:creationId xmlns:a16="http://schemas.microsoft.com/office/drawing/2014/main" id="{0A0D0523-AB40-0A43-9E68-13485A7ACCF2}"/>
              </a:ext>
            </a:extLst>
          </p:cNvPr>
          <p:cNvSpPr>
            <a:spLocks noGrp="1"/>
          </p:cNvSpPr>
          <p:nvPr>
            <p:ph type="subTitle" idx="1"/>
          </p:nvPr>
        </p:nvSpPr>
        <p:spPr>
          <a:xfrm>
            <a:off x="1524000" y="3602038"/>
            <a:ext cx="4403075" cy="1655762"/>
          </a:xfrm>
        </p:spPr>
        <p:txBody>
          <a:bodyPr/>
          <a:lstStyle/>
          <a:p>
            <a:r>
              <a:rPr lang="en-US" dirty="0">
                <a:solidFill>
                  <a:srgbClr val="0000FF"/>
                </a:solidFill>
              </a:rPr>
              <a:t>Wildfires</a:t>
            </a:r>
          </a:p>
          <a:p>
            <a:r>
              <a:rPr lang="en-US" dirty="0">
                <a:solidFill>
                  <a:srgbClr val="0000FF"/>
                </a:solidFill>
              </a:rPr>
              <a:t>John Rundle GEL/EPS 131</a:t>
            </a:r>
          </a:p>
          <a:p>
            <a:endParaRPr lang="en-US" dirty="0"/>
          </a:p>
        </p:txBody>
      </p:sp>
      <p:pic>
        <p:nvPicPr>
          <p:cNvPr id="5" name="Picture 4">
            <a:extLst>
              <a:ext uri="{FF2B5EF4-FFF2-40B4-BE49-F238E27FC236}">
                <a16:creationId xmlns:a16="http://schemas.microsoft.com/office/drawing/2014/main" id="{58ED435E-E9B9-C64C-B6B3-1D4194923EDC}"/>
              </a:ext>
            </a:extLst>
          </p:cNvPr>
          <p:cNvPicPr>
            <a:picLocks noChangeAspect="1"/>
          </p:cNvPicPr>
          <p:nvPr/>
        </p:nvPicPr>
        <p:blipFill>
          <a:blip r:embed="rId2"/>
          <a:stretch>
            <a:fillRect/>
          </a:stretch>
        </p:blipFill>
        <p:spPr>
          <a:xfrm>
            <a:off x="7189312" y="309563"/>
            <a:ext cx="3881823" cy="6400800"/>
          </a:xfrm>
          <a:prstGeom prst="rect">
            <a:avLst/>
          </a:prstGeom>
        </p:spPr>
      </p:pic>
    </p:spTree>
    <p:extLst>
      <p:ext uri="{BB962C8B-B14F-4D97-AF65-F5344CB8AC3E}">
        <p14:creationId xmlns:p14="http://schemas.microsoft.com/office/powerpoint/2010/main" val="362163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124B-D562-7746-9B14-E6FCA4A25280}"/>
              </a:ext>
            </a:extLst>
          </p:cNvPr>
          <p:cNvSpPr>
            <a:spLocks noGrp="1"/>
          </p:cNvSpPr>
          <p:nvPr>
            <p:ph type="title"/>
          </p:nvPr>
        </p:nvSpPr>
        <p:spPr/>
        <p:txBody>
          <a:bodyPr>
            <a:normAutofit/>
          </a:bodyPr>
          <a:lstStyle/>
          <a:p>
            <a:pPr algn="ctr"/>
            <a:r>
              <a:rPr lang="en-US" dirty="0">
                <a:solidFill>
                  <a:srgbClr val="FF0000"/>
                </a:solidFill>
              </a:rPr>
              <a:t>Impacts of Climate Change</a:t>
            </a:r>
            <a:br>
              <a:rPr lang="en-US" dirty="0">
                <a:solidFill>
                  <a:srgbClr val="FF0000"/>
                </a:solidFill>
              </a:rPr>
            </a:br>
            <a:r>
              <a:rPr lang="en-US" sz="2700" dirty="0">
                <a:solidFill>
                  <a:srgbClr val="132EFF"/>
                </a:solidFill>
              </a:rPr>
              <a:t>https://</a:t>
            </a:r>
            <a:r>
              <a:rPr lang="en-US" sz="2700" dirty="0" err="1">
                <a:solidFill>
                  <a:srgbClr val="132EFF"/>
                </a:solidFill>
              </a:rPr>
              <a:t>en.wikipedia.org</a:t>
            </a:r>
            <a:r>
              <a:rPr lang="en-US" sz="2700" dirty="0">
                <a:solidFill>
                  <a:srgbClr val="132EFF"/>
                </a:solidFill>
              </a:rPr>
              <a:t>/wiki/2020_California_wildfires</a:t>
            </a:r>
          </a:p>
        </p:txBody>
      </p:sp>
      <p:sp>
        <p:nvSpPr>
          <p:cNvPr id="3" name="Content Placeholder 2">
            <a:extLst>
              <a:ext uri="{FF2B5EF4-FFF2-40B4-BE49-F238E27FC236}">
                <a16:creationId xmlns:a16="http://schemas.microsoft.com/office/drawing/2014/main" id="{8EDE8C61-99C8-D943-BAE6-92253FAB72D6}"/>
              </a:ext>
            </a:extLst>
          </p:cNvPr>
          <p:cNvSpPr>
            <a:spLocks noGrp="1"/>
          </p:cNvSpPr>
          <p:nvPr>
            <p:ph idx="1"/>
          </p:nvPr>
        </p:nvSpPr>
        <p:spPr/>
        <p:txBody>
          <a:bodyPr>
            <a:normAutofit/>
          </a:bodyPr>
          <a:lstStyle/>
          <a:p>
            <a:r>
              <a:rPr lang="en-US" sz="1800" dirty="0"/>
              <a:t>Leading climate scientists argue that climate change increases the temperature of wildfires in California, the risk for drought, and potentially also the frequency of such events.</a:t>
            </a:r>
          </a:p>
          <a:p>
            <a:r>
              <a:rPr lang="en-US" sz="1800" dirty="0"/>
              <a:t>David Romps, director of the Berkeley Atmospheric Sciences Center summarizes the situation as follows: "To cut to the chase: Were the heat wave and the lightning strikes and the dryness of the vegetation affected by global warming? Absolutely yes. Were they made significantly hotter, more numerous, and drier because of global warming? Yes, likely yes, and yes."[8] </a:t>
            </a:r>
          </a:p>
          <a:p>
            <a:r>
              <a:rPr lang="en-US" sz="1800" dirty="0" err="1"/>
              <a:t>Friederike</a:t>
            </a:r>
            <a:r>
              <a:rPr lang="en-US" sz="1800" dirty="0"/>
              <a:t> Otto, acting director of the University of Oxford Environmental Change Institute states, "There is absolutely no doubt that the extremely high temperatures are higher than they would have been without human-induced climate change. A huge body of attribution literature demonstrates now that climate change is an absolute game-changer when it comes to heat waves, and California won't be the exception."[22] </a:t>
            </a:r>
          </a:p>
          <a:p>
            <a:r>
              <a:rPr lang="en-US" sz="1800" dirty="0"/>
              <a:t>Susan Clark, director of the Sustainability Initiative at the University at Buffalo argues, "This is climate change. This increased intensity and frequency of temperatures and heat waves are part of the projections for the future. [...] There is going to be more morbidity and mortality [from heat.] There are going to be more extremes."</a:t>
            </a:r>
          </a:p>
          <a:p>
            <a:endParaRPr lang="en-US" sz="1800" dirty="0"/>
          </a:p>
        </p:txBody>
      </p:sp>
    </p:spTree>
    <p:extLst>
      <p:ext uri="{BB962C8B-B14F-4D97-AF65-F5344CB8AC3E}">
        <p14:creationId xmlns:p14="http://schemas.microsoft.com/office/powerpoint/2010/main" val="100957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95CC4-C93B-804E-B718-DB62F30BEF9A}"/>
              </a:ext>
            </a:extLst>
          </p:cNvPr>
          <p:cNvSpPr>
            <a:spLocks noGrp="1"/>
          </p:cNvSpPr>
          <p:nvPr>
            <p:ph type="title"/>
          </p:nvPr>
        </p:nvSpPr>
        <p:spPr>
          <a:xfrm>
            <a:off x="838200" y="365125"/>
            <a:ext cx="7843092" cy="1325563"/>
          </a:xfrm>
        </p:spPr>
        <p:txBody>
          <a:bodyPr>
            <a:normAutofit/>
          </a:bodyPr>
          <a:lstStyle/>
          <a:p>
            <a:r>
              <a:rPr lang="en-US" dirty="0">
                <a:solidFill>
                  <a:srgbClr val="FF0000"/>
                </a:solidFill>
              </a:rPr>
              <a:t>Summary</a:t>
            </a:r>
            <a:br>
              <a:rPr lang="en-US" dirty="0"/>
            </a:br>
            <a:r>
              <a:rPr lang="en-US" sz="2400" dirty="0">
                <a:solidFill>
                  <a:srgbClr val="132EFF"/>
                </a:solidFill>
              </a:rPr>
              <a:t>https://</a:t>
            </a:r>
            <a:r>
              <a:rPr lang="en-US" sz="2400" dirty="0" err="1">
                <a:solidFill>
                  <a:srgbClr val="132EFF"/>
                </a:solidFill>
              </a:rPr>
              <a:t>en.wikipedia.org</a:t>
            </a:r>
            <a:r>
              <a:rPr lang="en-US" sz="2400" dirty="0">
                <a:solidFill>
                  <a:srgbClr val="132EFF"/>
                </a:solidFill>
              </a:rPr>
              <a:t>/wiki/2020_California_wildfires</a:t>
            </a:r>
          </a:p>
        </p:txBody>
      </p:sp>
      <p:pic>
        <p:nvPicPr>
          <p:cNvPr id="12" name="Content Placeholder 11">
            <a:extLst>
              <a:ext uri="{FF2B5EF4-FFF2-40B4-BE49-F238E27FC236}">
                <a16:creationId xmlns:a16="http://schemas.microsoft.com/office/drawing/2014/main" id="{4F297FE6-F10D-8142-90CD-3E493BA14211}"/>
              </a:ext>
            </a:extLst>
          </p:cNvPr>
          <p:cNvPicPr>
            <a:picLocks noGrp="1" noChangeAspect="1"/>
          </p:cNvPicPr>
          <p:nvPr>
            <p:ph sz="half" idx="2"/>
          </p:nvPr>
        </p:nvPicPr>
        <p:blipFill>
          <a:blip r:embed="rId2"/>
          <a:stretch>
            <a:fillRect/>
          </a:stretch>
        </p:blipFill>
        <p:spPr>
          <a:xfrm>
            <a:off x="9144000" y="154714"/>
            <a:ext cx="2622015" cy="6494265"/>
          </a:xfrm>
        </p:spPr>
      </p:pic>
      <p:sp>
        <p:nvSpPr>
          <p:cNvPr id="10" name="Content Placeholder 9">
            <a:extLst>
              <a:ext uri="{FF2B5EF4-FFF2-40B4-BE49-F238E27FC236}">
                <a16:creationId xmlns:a16="http://schemas.microsoft.com/office/drawing/2014/main" id="{6C2C55FF-A9CB-4A49-94EA-A72109BB0A70}"/>
              </a:ext>
            </a:extLst>
          </p:cNvPr>
          <p:cNvSpPr>
            <a:spLocks noGrp="1"/>
          </p:cNvSpPr>
          <p:nvPr>
            <p:ph sz="half" idx="1"/>
          </p:nvPr>
        </p:nvSpPr>
        <p:spPr>
          <a:xfrm>
            <a:off x="838200" y="1737489"/>
            <a:ext cx="7843092" cy="4351338"/>
          </a:xfrm>
        </p:spPr>
        <p:txBody>
          <a:bodyPr>
            <a:noAutofit/>
          </a:bodyPr>
          <a:lstStyle/>
          <a:p>
            <a:r>
              <a:rPr lang="en-US" sz="1800" dirty="0"/>
              <a:t>The 2020 California wildfire season was characterized by a record-setting year of wildfires that burned across the state of California as measured during the modern era of wildfire management and record keeping. </a:t>
            </a:r>
          </a:p>
          <a:p>
            <a:r>
              <a:rPr lang="en-US" sz="1800" dirty="0"/>
              <a:t>The season is a part of the 2020 Western United States wildfire season. As of the end of the year, 9,639 fires had burned 4,177,856 acres (1,690,718 ha), more than 4% of the state's roughly 100 million acres of land, making 2020 the largest wildfire season recorded in California's modern history (according to the California Department of Forestry and Fire Protection), </a:t>
            </a:r>
          </a:p>
          <a:p>
            <a:r>
              <a:rPr lang="en-US" sz="1800" dirty="0"/>
              <a:t>Extent was roughly equivalent to the pre-1800 levels which averaged around 4.4 million acres yearly and up to 12 million in peak years.</a:t>
            </a:r>
          </a:p>
          <a:p>
            <a:r>
              <a:rPr lang="en-US" sz="1800" dirty="0"/>
              <a:t>California's August Complex fire has been described as the first "</a:t>
            </a:r>
            <a:r>
              <a:rPr lang="en-US" sz="1800" dirty="0" err="1"/>
              <a:t>gigafire</a:t>
            </a:r>
            <a:r>
              <a:rPr lang="en-US" sz="1800" dirty="0"/>
              <a:t>" as the area burned exceeded 1 million acres. </a:t>
            </a:r>
          </a:p>
          <a:p>
            <a:r>
              <a:rPr lang="en-US" sz="1800" dirty="0"/>
              <a:t>The fire crossed seven counties and has been described as being larger than the state of Rhode Island. </a:t>
            </a:r>
          </a:p>
          <a:p>
            <a:r>
              <a:rPr lang="en-US" sz="1800" dirty="0"/>
              <a:t>The intensity of the fire season has been attributed in part to decades of poor forest </a:t>
            </a:r>
            <a:r>
              <a:rPr lang="en-US" sz="1800" dirty="0" err="1"/>
              <a:t>managementas</a:t>
            </a:r>
            <a:r>
              <a:rPr lang="en-US" sz="1800" dirty="0"/>
              <a:t> well as increased warming due to climate change.</a:t>
            </a:r>
          </a:p>
        </p:txBody>
      </p:sp>
    </p:spTree>
    <p:extLst>
      <p:ext uri="{BB962C8B-B14F-4D97-AF65-F5344CB8AC3E}">
        <p14:creationId xmlns:p14="http://schemas.microsoft.com/office/powerpoint/2010/main" val="390612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2C22B0-6F8F-A841-8733-0BC048A2BEC2}"/>
              </a:ext>
            </a:extLst>
          </p:cNvPr>
          <p:cNvPicPr>
            <a:picLocks noChangeAspect="1"/>
          </p:cNvPicPr>
          <p:nvPr/>
        </p:nvPicPr>
        <p:blipFill>
          <a:blip r:embed="rId2"/>
          <a:stretch>
            <a:fillRect/>
          </a:stretch>
        </p:blipFill>
        <p:spPr>
          <a:xfrm>
            <a:off x="0" y="256279"/>
            <a:ext cx="12192000" cy="6345441"/>
          </a:xfrm>
          <a:prstGeom prst="rect">
            <a:avLst/>
          </a:prstGeom>
        </p:spPr>
      </p:pic>
      <p:sp>
        <p:nvSpPr>
          <p:cNvPr id="6" name="TextBox 5">
            <a:extLst>
              <a:ext uri="{FF2B5EF4-FFF2-40B4-BE49-F238E27FC236}">
                <a16:creationId xmlns:a16="http://schemas.microsoft.com/office/drawing/2014/main" id="{3CAC32A4-CF15-0849-BB38-A9A3A285CE8B}"/>
              </a:ext>
            </a:extLst>
          </p:cNvPr>
          <p:cNvSpPr txBox="1"/>
          <p:nvPr/>
        </p:nvSpPr>
        <p:spPr>
          <a:xfrm>
            <a:off x="4098275" y="352539"/>
            <a:ext cx="3382178" cy="369332"/>
          </a:xfrm>
          <a:prstGeom prst="rect">
            <a:avLst/>
          </a:prstGeom>
          <a:noFill/>
        </p:spPr>
        <p:txBody>
          <a:bodyPr wrap="square" rtlCol="0">
            <a:spAutoFit/>
          </a:bodyPr>
          <a:lstStyle/>
          <a:p>
            <a:pPr algn="ctr"/>
            <a:r>
              <a:rPr lang="en-US" dirty="0">
                <a:solidFill>
                  <a:schemeClr val="bg1"/>
                </a:solidFill>
              </a:rPr>
              <a:t>https://</a:t>
            </a:r>
            <a:r>
              <a:rPr lang="en-US" dirty="0" err="1">
                <a:solidFill>
                  <a:schemeClr val="bg1"/>
                </a:solidFill>
              </a:rPr>
              <a:t>www.fire.ca.gov</a:t>
            </a:r>
            <a:r>
              <a:rPr lang="en-US" dirty="0">
                <a:solidFill>
                  <a:schemeClr val="bg1"/>
                </a:solidFill>
              </a:rPr>
              <a:t>/</a:t>
            </a:r>
          </a:p>
        </p:txBody>
      </p:sp>
    </p:spTree>
    <p:extLst>
      <p:ext uri="{BB962C8B-B14F-4D97-AF65-F5344CB8AC3E}">
        <p14:creationId xmlns:p14="http://schemas.microsoft.com/office/powerpoint/2010/main" val="380041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8B53C5-E270-684F-BAD0-0D6EC90E6FD3}"/>
              </a:ext>
            </a:extLst>
          </p:cNvPr>
          <p:cNvPicPr>
            <a:picLocks noGrp="1" noChangeAspect="1"/>
          </p:cNvPicPr>
          <p:nvPr>
            <p:ph idx="1"/>
          </p:nvPr>
        </p:nvPicPr>
        <p:blipFill>
          <a:blip r:embed="rId2"/>
          <a:stretch>
            <a:fillRect/>
          </a:stretch>
        </p:blipFill>
        <p:spPr>
          <a:xfrm>
            <a:off x="1142300" y="548640"/>
            <a:ext cx="9907401" cy="5760720"/>
          </a:xfrm>
        </p:spPr>
      </p:pic>
      <p:sp>
        <p:nvSpPr>
          <p:cNvPr id="6" name="TextBox 5">
            <a:extLst>
              <a:ext uri="{FF2B5EF4-FFF2-40B4-BE49-F238E27FC236}">
                <a16:creationId xmlns:a16="http://schemas.microsoft.com/office/drawing/2014/main" id="{9E33B87F-2B56-AE45-BD0A-B1430245E95A}"/>
              </a:ext>
            </a:extLst>
          </p:cNvPr>
          <p:cNvSpPr txBox="1"/>
          <p:nvPr/>
        </p:nvSpPr>
        <p:spPr>
          <a:xfrm>
            <a:off x="3569465" y="176270"/>
            <a:ext cx="5012675" cy="369332"/>
          </a:xfrm>
          <a:prstGeom prst="rect">
            <a:avLst/>
          </a:prstGeom>
          <a:noFill/>
        </p:spPr>
        <p:txBody>
          <a:bodyPr wrap="square" rtlCol="0">
            <a:spAutoFit/>
          </a:bodyPr>
          <a:lstStyle/>
          <a:p>
            <a:pPr algn="ctr"/>
            <a:r>
              <a:rPr lang="en-US" dirty="0">
                <a:solidFill>
                  <a:srgbClr val="FF0000"/>
                </a:solidFill>
              </a:rPr>
              <a:t>Incident Archive for 2020</a:t>
            </a:r>
          </a:p>
        </p:txBody>
      </p:sp>
      <p:sp>
        <p:nvSpPr>
          <p:cNvPr id="7" name="Rounded Rectangular Callout 6">
            <a:extLst>
              <a:ext uri="{FF2B5EF4-FFF2-40B4-BE49-F238E27FC236}">
                <a16:creationId xmlns:a16="http://schemas.microsoft.com/office/drawing/2014/main" id="{89BE35FA-11B1-1149-8D8B-01266DE86283}"/>
              </a:ext>
            </a:extLst>
          </p:cNvPr>
          <p:cNvSpPr/>
          <p:nvPr/>
        </p:nvSpPr>
        <p:spPr>
          <a:xfrm>
            <a:off x="8163499" y="2886419"/>
            <a:ext cx="2027104" cy="275422"/>
          </a:xfrm>
          <a:prstGeom prst="wedgeRoundRectCallout">
            <a:avLst>
              <a:gd name="adj1" fmla="val -88768"/>
              <a:gd name="adj2" fmla="val 78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an event</a:t>
            </a:r>
          </a:p>
        </p:txBody>
      </p:sp>
    </p:spTree>
    <p:extLst>
      <p:ext uri="{BB962C8B-B14F-4D97-AF65-F5344CB8AC3E}">
        <p14:creationId xmlns:p14="http://schemas.microsoft.com/office/powerpoint/2010/main" val="392789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FD41C-6E4D-6E49-AEFE-888606CA22CC}"/>
              </a:ext>
            </a:extLst>
          </p:cNvPr>
          <p:cNvSpPr>
            <a:spLocks noGrp="1"/>
          </p:cNvSpPr>
          <p:nvPr>
            <p:ph type="title"/>
          </p:nvPr>
        </p:nvSpPr>
        <p:spPr/>
        <p:txBody>
          <a:bodyPr/>
          <a:lstStyle/>
          <a:p>
            <a:pPr algn="ctr"/>
            <a:r>
              <a:rPr lang="en-US" dirty="0">
                <a:solidFill>
                  <a:srgbClr val="FF0000"/>
                </a:solidFill>
              </a:rPr>
              <a:t>Click on the Map for Information </a:t>
            </a:r>
          </a:p>
        </p:txBody>
      </p:sp>
      <p:pic>
        <p:nvPicPr>
          <p:cNvPr id="5" name="Content Placeholder 4">
            <a:extLst>
              <a:ext uri="{FF2B5EF4-FFF2-40B4-BE49-F238E27FC236}">
                <a16:creationId xmlns:a16="http://schemas.microsoft.com/office/drawing/2014/main" id="{4BC94DA5-3FDF-4D45-8659-39B5F0FE02EA}"/>
              </a:ext>
            </a:extLst>
          </p:cNvPr>
          <p:cNvPicPr>
            <a:picLocks noGrp="1" noChangeAspect="1"/>
          </p:cNvPicPr>
          <p:nvPr>
            <p:ph idx="1"/>
          </p:nvPr>
        </p:nvPicPr>
        <p:blipFill>
          <a:blip r:embed="rId2"/>
          <a:stretch>
            <a:fillRect/>
          </a:stretch>
        </p:blipFill>
        <p:spPr>
          <a:xfrm>
            <a:off x="2379099" y="1825625"/>
            <a:ext cx="7433802" cy="4351338"/>
          </a:xfrm>
        </p:spPr>
      </p:pic>
    </p:spTree>
    <p:extLst>
      <p:ext uri="{BB962C8B-B14F-4D97-AF65-F5344CB8AC3E}">
        <p14:creationId xmlns:p14="http://schemas.microsoft.com/office/powerpoint/2010/main" val="221508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7A14-97AD-DE49-91DF-89713B86A0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927D3CE-D692-9B4F-8F9D-C7A8D60452E6}"/>
              </a:ext>
            </a:extLst>
          </p:cNvPr>
          <p:cNvPicPr>
            <a:picLocks noGrp="1" noChangeAspect="1"/>
          </p:cNvPicPr>
          <p:nvPr>
            <p:ph idx="1"/>
          </p:nvPr>
        </p:nvPicPr>
        <p:blipFill>
          <a:blip r:embed="rId2"/>
          <a:stretch>
            <a:fillRect/>
          </a:stretch>
        </p:blipFill>
        <p:spPr>
          <a:xfrm>
            <a:off x="838200" y="2241855"/>
            <a:ext cx="10515600" cy="3518878"/>
          </a:xfrm>
        </p:spPr>
      </p:pic>
    </p:spTree>
    <p:extLst>
      <p:ext uri="{BB962C8B-B14F-4D97-AF65-F5344CB8AC3E}">
        <p14:creationId xmlns:p14="http://schemas.microsoft.com/office/powerpoint/2010/main" val="370393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2E9D96-EFF2-2547-935F-98EAEE8F125A}"/>
              </a:ext>
            </a:extLst>
          </p:cNvPr>
          <p:cNvSpPr>
            <a:spLocks noGrp="1"/>
          </p:cNvSpPr>
          <p:nvPr>
            <p:ph type="title"/>
          </p:nvPr>
        </p:nvSpPr>
        <p:spPr/>
        <p:txBody>
          <a:bodyPr/>
          <a:lstStyle/>
          <a:p>
            <a:r>
              <a:rPr lang="en-US" dirty="0">
                <a:solidFill>
                  <a:srgbClr val="FF0000"/>
                </a:solidFill>
              </a:rPr>
              <a:t>Scenes of the Wildfires</a:t>
            </a:r>
          </a:p>
        </p:txBody>
      </p:sp>
      <p:pic>
        <p:nvPicPr>
          <p:cNvPr id="10" name="Content Placeholder 9">
            <a:extLst>
              <a:ext uri="{FF2B5EF4-FFF2-40B4-BE49-F238E27FC236}">
                <a16:creationId xmlns:a16="http://schemas.microsoft.com/office/drawing/2014/main" id="{FFEF12CA-B507-6244-B231-3C72B1A4F62D}"/>
              </a:ext>
            </a:extLst>
          </p:cNvPr>
          <p:cNvPicPr>
            <a:picLocks noGrp="1" noChangeAspect="1"/>
          </p:cNvPicPr>
          <p:nvPr>
            <p:ph sz="half" idx="1"/>
          </p:nvPr>
        </p:nvPicPr>
        <p:blipFill>
          <a:blip r:embed="rId2"/>
          <a:stretch>
            <a:fillRect/>
          </a:stretch>
        </p:blipFill>
        <p:spPr>
          <a:xfrm>
            <a:off x="1931121" y="1825625"/>
            <a:ext cx="2995757" cy="4351338"/>
          </a:xfrm>
        </p:spPr>
      </p:pic>
      <p:pic>
        <p:nvPicPr>
          <p:cNvPr id="8" name="Content Placeholder 7">
            <a:extLst>
              <a:ext uri="{FF2B5EF4-FFF2-40B4-BE49-F238E27FC236}">
                <a16:creationId xmlns:a16="http://schemas.microsoft.com/office/drawing/2014/main" id="{AB09E3E2-90D6-9340-B3F0-4ACF84D013A1}"/>
              </a:ext>
            </a:extLst>
          </p:cNvPr>
          <p:cNvPicPr>
            <a:picLocks noGrp="1" noChangeAspect="1"/>
          </p:cNvPicPr>
          <p:nvPr>
            <p:ph sz="half" idx="2"/>
          </p:nvPr>
        </p:nvPicPr>
        <p:blipFill>
          <a:blip r:embed="rId3"/>
          <a:stretch>
            <a:fillRect/>
          </a:stretch>
        </p:blipFill>
        <p:spPr>
          <a:xfrm>
            <a:off x="6739122" y="1825625"/>
            <a:ext cx="4047756" cy="4351338"/>
          </a:xfrm>
        </p:spPr>
      </p:pic>
    </p:spTree>
    <p:extLst>
      <p:ext uri="{BB962C8B-B14F-4D97-AF65-F5344CB8AC3E}">
        <p14:creationId xmlns:p14="http://schemas.microsoft.com/office/powerpoint/2010/main" val="313525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7DDB3-FDF5-1845-8D74-6D4BCCCF2E62}"/>
              </a:ext>
            </a:extLst>
          </p:cNvPr>
          <p:cNvSpPr>
            <a:spLocks noGrp="1"/>
          </p:cNvSpPr>
          <p:nvPr>
            <p:ph type="title"/>
          </p:nvPr>
        </p:nvSpPr>
        <p:spPr/>
        <p:txBody>
          <a:bodyPr>
            <a:normAutofit/>
          </a:bodyPr>
          <a:lstStyle/>
          <a:p>
            <a:r>
              <a:rPr lang="en-US" dirty="0">
                <a:solidFill>
                  <a:srgbClr val="FF0000"/>
                </a:solidFill>
              </a:rPr>
              <a:t>Maps and Facts</a:t>
            </a:r>
            <a:br>
              <a:rPr lang="en-US" dirty="0"/>
            </a:br>
            <a:r>
              <a:rPr lang="en-US" sz="2700" dirty="0">
                <a:solidFill>
                  <a:srgbClr val="132EFF"/>
                </a:solidFill>
              </a:rPr>
              <a:t>https://</a:t>
            </a:r>
            <a:r>
              <a:rPr lang="en-US" sz="2700" dirty="0" err="1">
                <a:solidFill>
                  <a:srgbClr val="132EFF"/>
                </a:solidFill>
              </a:rPr>
              <a:t>en.wikipedia.org</a:t>
            </a:r>
            <a:r>
              <a:rPr lang="en-US" sz="2700" dirty="0">
                <a:solidFill>
                  <a:srgbClr val="132EFF"/>
                </a:solidFill>
              </a:rPr>
              <a:t>/wiki/2020_California_wildfires</a:t>
            </a:r>
          </a:p>
        </p:txBody>
      </p:sp>
      <p:pic>
        <p:nvPicPr>
          <p:cNvPr id="10" name="Content Placeholder 9">
            <a:extLst>
              <a:ext uri="{FF2B5EF4-FFF2-40B4-BE49-F238E27FC236}">
                <a16:creationId xmlns:a16="http://schemas.microsoft.com/office/drawing/2014/main" id="{A615CCBC-796C-414F-856F-E1A6D0879DCB}"/>
              </a:ext>
            </a:extLst>
          </p:cNvPr>
          <p:cNvPicPr>
            <a:picLocks noGrp="1" noChangeAspect="1"/>
          </p:cNvPicPr>
          <p:nvPr>
            <p:ph sz="half" idx="1"/>
          </p:nvPr>
        </p:nvPicPr>
        <p:blipFill>
          <a:blip r:embed="rId2"/>
          <a:stretch>
            <a:fillRect/>
          </a:stretch>
        </p:blipFill>
        <p:spPr>
          <a:xfrm>
            <a:off x="1253331" y="1825625"/>
            <a:ext cx="4351338" cy="4351338"/>
          </a:xfrm>
        </p:spPr>
      </p:pic>
      <p:pic>
        <p:nvPicPr>
          <p:cNvPr id="8" name="Content Placeholder 7">
            <a:extLst>
              <a:ext uri="{FF2B5EF4-FFF2-40B4-BE49-F238E27FC236}">
                <a16:creationId xmlns:a16="http://schemas.microsoft.com/office/drawing/2014/main" id="{E580C0BB-D618-8C4F-ADD5-9F892B71CBCD}"/>
              </a:ext>
            </a:extLst>
          </p:cNvPr>
          <p:cNvPicPr>
            <a:picLocks noGrp="1" noChangeAspect="1"/>
          </p:cNvPicPr>
          <p:nvPr>
            <p:ph sz="half" idx="2"/>
          </p:nvPr>
        </p:nvPicPr>
        <p:blipFill>
          <a:blip r:embed="rId3"/>
          <a:stretch>
            <a:fillRect/>
          </a:stretch>
        </p:blipFill>
        <p:spPr>
          <a:xfrm>
            <a:off x="6742323" y="1791179"/>
            <a:ext cx="4009860" cy="4385784"/>
          </a:xfrm>
        </p:spPr>
      </p:pic>
      <p:sp>
        <p:nvSpPr>
          <p:cNvPr id="11" name="TextBox 10">
            <a:extLst>
              <a:ext uri="{FF2B5EF4-FFF2-40B4-BE49-F238E27FC236}">
                <a16:creationId xmlns:a16="http://schemas.microsoft.com/office/drawing/2014/main" id="{12EAC190-CA17-914D-A0A0-EAAC0155B552}"/>
              </a:ext>
            </a:extLst>
          </p:cNvPr>
          <p:cNvSpPr txBox="1"/>
          <p:nvPr/>
        </p:nvSpPr>
        <p:spPr>
          <a:xfrm>
            <a:off x="1253331" y="6444867"/>
            <a:ext cx="8926255" cy="369332"/>
          </a:xfrm>
          <a:prstGeom prst="rect">
            <a:avLst/>
          </a:prstGeom>
          <a:noFill/>
        </p:spPr>
        <p:txBody>
          <a:bodyPr wrap="square" rtlCol="0">
            <a:spAutoFit/>
          </a:bodyPr>
          <a:lstStyle/>
          <a:p>
            <a:pPr algn="ctr"/>
            <a:r>
              <a:rPr lang="en-US" dirty="0"/>
              <a:t>Five of the twenty largest wildfires in California history were part of the 2020 wildfire season.</a:t>
            </a:r>
          </a:p>
        </p:txBody>
      </p:sp>
    </p:spTree>
    <p:extLst>
      <p:ext uri="{BB962C8B-B14F-4D97-AF65-F5344CB8AC3E}">
        <p14:creationId xmlns:p14="http://schemas.microsoft.com/office/powerpoint/2010/main" val="214950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7119D2-E9CE-A842-8748-7CE1367D6E8F}"/>
              </a:ext>
            </a:extLst>
          </p:cNvPr>
          <p:cNvSpPr>
            <a:spLocks noGrp="1"/>
          </p:cNvSpPr>
          <p:nvPr>
            <p:ph type="title"/>
          </p:nvPr>
        </p:nvSpPr>
        <p:spPr/>
        <p:txBody>
          <a:bodyPr/>
          <a:lstStyle/>
          <a:p>
            <a:pPr algn="ctr"/>
            <a:r>
              <a:rPr lang="en-US" dirty="0">
                <a:solidFill>
                  <a:srgbClr val="FF0000"/>
                </a:solidFill>
              </a:rPr>
              <a:t>Images of Impacts</a:t>
            </a:r>
          </a:p>
        </p:txBody>
      </p:sp>
      <p:pic>
        <p:nvPicPr>
          <p:cNvPr id="10" name="Content Placeholder 9">
            <a:extLst>
              <a:ext uri="{FF2B5EF4-FFF2-40B4-BE49-F238E27FC236}">
                <a16:creationId xmlns:a16="http://schemas.microsoft.com/office/drawing/2014/main" id="{E4D2029A-9ED3-AD4E-AC40-6976FC4A6136}"/>
              </a:ext>
            </a:extLst>
          </p:cNvPr>
          <p:cNvPicPr>
            <a:picLocks noGrp="1" noChangeAspect="1"/>
          </p:cNvPicPr>
          <p:nvPr>
            <p:ph sz="half" idx="1"/>
          </p:nvPr>
        </p:nvPicPr>
        <p:blipFill>
          <a:blip r:embed="rId2"/>
          <a:stretch>
            <a:fillRect/>
          </a:stretch>
        </p:blipFill>
        <p:spPr>
          <a:xfrm>
            <a:off x="40827" y="2275443"/>
            <a:ext cx="5978973" cy="3045539"/>
          </a:xfrm>
        </p:spPr>
      </p:pic>
      <p:pic>
        <p:nvPicPr>
          <p:cNvPr id="8" name="Content Placeholder 7">
            <a:extLst>
              <a:ext uri="{FF2B5EF4-FFF2-40B4-BE49-F238E27FC236}">
                <a16:creationId xmlns:a16="http://schemas.microsoft.com/office/drawing/2014/main" id="{D57569A7-2764-A54E-B66F-80F19F87E8F6}"/>
              </a:ext>
            </a:extLst>
          </p:cNvPr>
          <p:cNvPicPr>
            <a:picLocks noGrp="1" noChangeAspect="1"/>
          </p:cNvPicPr>
          <p:nvPr>
            <p:ph sz="half" idx="2"/>
          </p:nvPr>
        </p:nvPicPr>
        <p:blipFill>
          <a:blip r:embed="rId3"/>
          <a:stretch>
            <a:fillRect/>
          </a:stretch>
        </p:blipFill>
        <p:spPr>
          <a:xfrm>
            <a:off x="6172200" y="2275443"/>
            <a:ext cx="5181600" cy="3451701"/>
          </a:xfrm>
        </p:spPr>
      </p:pic>
      <p:sp>
        <p:nvSpPr>
          <p:cNvPr id="11" name="TextBox 10">
            <a:extLst>
              <a:ext uri="{FF2B5EF4-FFF2-40B4-BE49-F238E27FC236}">
                <a16:creationId xmlns:a16="http://schemas.microsoft.com/office/drawing/2014/main" id="{96078758-ACDA-CD4F-B134-F0ED2C1C13A7}"/>
              </a:ext>
            </a:extLst>
          </p:cNvPr>
          <p:cNvSpPr txBox="1"/>
          <p:nvPr/>
        </p:nvSpPr>
        <p:spPr>
          <a:xfrm>
            <a:off x="838200" y="5727144"/>
            <a:ext cx="4394812" cy="369332"/>
          </a:xfrm>
          <a:prstGeom prst="rect">
            <a:avLst/>
          </a:prstGeom>
          <a:noFill/>
        </p:spPr>
        <p:txBody>
          <a:bodyPr wrap="square" rtlCol="0">
            <a:spAutoFit/>
          </a:bodyPr>
          <a:lstStyle/>
          <a:p>
            <a:pPr algn="ctr"/>
            <a:r>
              <a:rPr lang="en-US" dirty="0"/>
              <a:t>Bobcat fire in Southern California</a:t>
            </a:r>
          </a:p>
        </p:txBody>
      </p:sp>
      <p:sp>
        <p:nvSpPr>
          <p:cNvPr id="12" name="TextBox 11">
            <a:extLst>
              <a:ext uri="{FF2B5EF4-FFF2-40B4-BE49-F238E27FC236}">
                <a16:creationId xmlns:a16="http://schemas.microsoft.com/office/drawing/2014/main" id="{32A5D71D-47E3-0049-AD39-1FE0F02234F0}"/>
              </a:ext>
            </a:extLst>
          </p:cNvPr>
          <p:cNvSpPr txBox="1"/>
          <p:nvPr/>
        </p:nvSpPr>
        <p:spPr>
          <a:xfrm>
            <a:off x="6654188" y="6180463"/>
            <a:ext cx="4142342" cy="369332"/>
          </a:xfrm>
          <a:prstGeom prst="rect">
            <a:avLst/>
          </a:prstGeom>
          <a:noFill/>
        </p:spPr>
        <p:txBody>
          <a:bodyPr wrap="square" rtlCol="0">
            <a:spAutoFit/>
          </a:bodyPr>
          <a:lstStyle/>
          <a:p>
            <a:pPr algn="ctr"/>
            <a:r>
              <a:rPr lang="en-US" dirty="0"/>
              <a:t>Orange skies in San Francisco</a:t>
            </a:r>
          </a:p>
        </p:txBody>
      </p:sp>
    </p:spTree>
    <p:extLst>
      <p:ext uri="{BB962C8B-B14F-4D97-AF65-F5344CB8AC3E}">
        <p14:creationId xmlns:p14="http://schemas.microsoft.com/office/powerpoint/2010/main" val="2291327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554</Words>
  <Application>Microsoft Macintosh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Lecture 25b The 2020 California Wildfire Season</vt:lpstr>
      <vt:lpstr>Summary https://en.wikipedia.org/wiki/2020_California_wildfires</vt:lpstr>
      <vt:lpstr>PowerPoint Presentation</vt:lpstr>
      <vt:lpstr>PowerPoint Presentation</vt:lpstr>
      <vt:lpstr>Click on the Map for Information </vt:lpstr>
      <vt:lpstr>PowerPoint Presentation</vt:lpstr>
      <vt:lpstr>Scenes of the Wildfires</vt:lpstr>
      <vt:lpstr>Maps and Facts https://en.wikipedia.org/wiki/2020_California_wildfires</vt:lpstr>
      <vt:lpstr>Images of Impacts</vt:lpstr>
      <vt:lpstr>Impacts of Climate Change https://en.wikipedia.org/wiki/2020_California_wildfires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25b The 2020 California Wildfire Season</dc:title>
  <dc:creator>Microsoft Office User</dc:creator>
  <cp:lastModifiedBy>Microsoft Office User</cp:lastModifiedBy>
  <cp:revision>3</cp:revision>
  <dcterms:created xsi:type="dcterms:W3CDTF">2021-01-03T19:57:54Z</dcterms:created>
  <dcterms:modified xsi:type="dcterms:W3CDTF">2021-01-03T20:23:42Z</dcterms:modified>
</cp:coreProperties>
</file>