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5"/>
  </p:notesMasterIdLst>
  <p:sldIdLst>
    <p:sldId id="256" r:id="rId2"/>
    <p:sldId id="257" r:id="rId3"/>
    <p:sldId id="319" r:id="rId4"/>
    <p:sldId id="320" r:id="rId5"/>
    <p:sldId id="258" r:id="rId6"/>
    <p:sldId id="260" r:id="rId7"/>
    <p:sldId id="263" r:id="rId8"/>
    <p:sldId id="266" r:id="rId9"/>
    <p:sldId id="259" r:id="rId10"/>
    <p:sldId id="261" r:id="rId11"/>
    <p:sldId id="262" r:id="rId12"/>
    <p:sldId id="265" r:id="rId13"/>
    <p:sldId id="269" r:id="rId14"/>
    <p:sldId id="272" r:id="rId15"/>
    <p:sldId id="273" r:id="rId16"/>
    <p:sldId id="274" r:id="rId17"/>
    <p:sldId id="276" r:id="rId18"/>
    <p:sldId id="275" r:id="rId19"/>
    <p:sldId id="277" r:id="rId20"/>
    <p:sldId id="283" r:id="rId21"/>
    <p:sldId id="285" r:id="rId22"/>
    <p:sldId id="307" r:id="rId23"/>
    <p:sldId id="308" r:id="rId24"/>
    <p:sldId id="287" r:id="rId25"/>
    <p:sldId id="289" r:id="rId26"/>
    <p:sldId id="318" r:id="rId27"/>
    <p:sldId id="301" r:id="rId28"/>
    <p:sldId id="353" r:id="rId29"/>
    <p:sldId id="300" r:id="rId30"/>
    <p:sldId id="305" r:id="rId31"/>
    <p:sldId id="309" r:id="rId32"/>
    <p:sldId id="310" r:id="rId33"/>
    <p:sldId id="323" r:id="rId34"/>
    <p:sldId id="322" r:id="rId35"/>
    <p:sldId id="325" r:id="rId36"/>
    <p:sldId id="324" r:id="rId37"/>
    <p:sldId id="326" r:id="rId38"/>
    <p:sldId id="327" r:id="rId39"/>
    <p:sldId id="335" r:id="rId40"/>
    <p:sldId id="328" r:id="rId41"/>
    <p:sldId id="331" r:id="rId42"/>
    <p:sldId id="332" r:id="rId43"/>
    <p:sldId id="329" r:id="rId44"/>
    <p:sldId id="333" r:id="rId45"/>
    <p:sldId id="334" r:id="rId46"/>
    <p:sldId id="336" r:id="rId47"/>
    <p:sldId id="337" r:id="rId48"/>
    <p:sldId id="338" r:id="rId49"/>
    <p:sldId id="340" r:id="rId50"/>
    <p:sldId id="341" r:id="rId51"/>
    <p:sldId id="342" r:id="rId52"/>
    <p:sldId id="345" r:id="rId53"/>
    <p:sldId id="343" r:id="rId54"/>
    <p:sldId id="344" r:id="rId55"/>
    <p:sldId id="346" r:id="rId56"/>
    <p:sldId id="347" r:id="rId57"/>
    <p:sldId id="349" r:id="rId58"/>
    <p:sldId id="350" r:id="rId59"/>
    <p:sldId id="348" r:id="rId60"/>
    <p:sldId id="351" r:id="rId61"/>
    <p:sldId id="352" r:id="rId62"/>
    <p:sldId id="354" r:id="rId63"/>
    <p:sldId id="356" r:id="rId64"/>
    <p:sldId id="355" r:id="rId65"/>
    <p:sldId id="359" r:id="rId66"/>
    <p:sldId id="360" r:id="rId67"/>
    <p:sldId id="362" r:id="rId68"/>
    <p:sldId id="361" r:id="rId69"/>
    <p:sldId id="281" r:id="rId70"/>
    <p:sldId id="302" r:id="rId71"/>
    <p:sldId id="306" r:id="rId72"/>
    <p:sldId id="303" r:id="rId73"/>
    <p:sldId id="313" r:id="rId74"/>
    <p:sldId id="311" r:id="rId75"/>
    <p:sldId id="297" r:id="rId76"/>
    <p:sldId id="314" r:id="rId77"/>
    <p:sldId id="321" r:id="rId78"/>
    <p:sldId id="296" r:id="rId79"/>
    <p:sldId id="298" r:id="rId80"/>
    <p:sldId id="317" r:id="rId81"/>
    <p:sldId id="316" r:id="rId82"/>
    <p:sldId id="357" r:id="rId83"/>
    <p:sldId id="363" r:id="rId84"/>
    <p:sldId id="358" r:id="rId85"/>
    <p:sldId id="367" r:id="rId86"/>
    <p:sldId id="365" r:id="rId87"/>
    <p:sldId id="366" r:id="rId88"/>
    <p:sldId id="364" r:id="rId89"/>
    <p:sldId id="267" r:id="rId90"/>
    <p:sldId id="270" r:id="rId91"/>
    <p:sldId id="271" r:id="rId92"/>
    <p:sldId id="278" r:id="rId93"/>
    <p:sldId id="282" r:id="rId94"/>
    <p:sldId id="284" r:id="rId95"/>
    <p:sldId id="286" r:id="rId96"/>
    <p:sldId id="291" r:id="rId97"/>
    <p:sldId id="293" r:id="rId98"/>
    <p:sldId id="294" r:id="rId99"/>
    <p:sldId id="295" r:id="rId100"/>
    <p:sldId id="279" r:id="rId101"/>
    <p:sldId id="280" r:id="rId102"/>
    <p:sldId id="299" r:id="rId103"/>
    <p:sldId id="315"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4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0" autoAdjust="0"/>
    <p:restoredTop sz="94505"/>
  </p:normalViewPr>
  <p:slideViewPr>
    <p:cSldViewPr snapToGrid="0" snapToObjects="1" showGuides="1">
      <p:cViewPr varScale="1">
        <p:scale>
          <a:sx n="115" d="100"/>
          <a:sy n="115" d="100"/>
        </p:scale>
        <p:origin x="1352"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09F395-5995-824B-9123-100FE385F3BD}" type="datetimeFigureOut">
              <a:rPr lang="en-US" smtClean="0"/>
              <a:t>1/3/21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3897B-BF19-7A48-90B2-3BBBB75381B0}" type="slidenum">
              <a:rPr lang="en-US" smtClean="0"/>
              <a:t>‹#›</a:t>
            </a:fld>
            <a:endParaRPr lang="en-US"/>
          </a:p>
        </p:txBody>
      </p:sp>
    </p:spTree>
    <p:extLst>
      <p:ext uri="{BB962C8B-B14F-4D97-AF65-F5344CB8AC3E}">
        <p14:creationId xmlns:p14="http://schemas.microsoft.com/office/powerpoint/2010/main" val="1425068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639DA9-3EAB-0743-ACF5-80313A4CC431}" type="datetimeFigureOut">
              <a:rPr lang="en-US" smtClean="0"/>
              <a:pPr/>
              <a:t>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639DA9-3EAB-0743-ACF5-80313A4CC431}" type="datetimeFigureOut">
              <a:rPr lang="en-US" smtClean="0"/>
              <a:pPr/>
              <a:t>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639DA9-3EAB-0743-ACF5-80313A4CC431}" type="datetimeFigureOut">
              <a:rPr lang="en-US" smtClean="0"/>
              <a:pPr/>
              <a:t>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639DA9-3EAB-0743-ACF5-80313A4CC431}" type="datetimeFigureOut">
              <a:rPr lang="en-US" smtClean="0"/>
              <a:pPr/>
              <a:t>1/3/21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639DA9-3EAB-0743-ACF5-80313A4CC431}" type="datetimeFigureOut">
              <a:rPr lang="en-US" smtClean="0"/>
              <a:pPr/>
              <a:t>1/3/21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39DA9-3EAB-0743-ACF5-80313A4CC431}" type="datetimeFigureOut">
              <a:rPr lang="en-US" smtClean="0"/>
              <a:pPr/>
              <a:t>1/3/21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39DA9-3EAB-0743-ACF5-80313A4CC431}" type="datetimeFigureOut">
              <a:rPr lang="en-US" smtClean="0"/>
              <a:pPr/>
              <a:t>1/3/21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CC9D-6EAB-594E-A35A-5D5CDDFB6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png"/><Relationship Id="rId5" Type="http://schemas.openxmlformats.org/officeDocument/2006/relationships/hyperlink" Target="http://terra.nasa.gov" TargetMode="External"/><Relationship Id="rId4" Type="http://schemas.openxmlformats.org/officeDocument/2006/relationships/hyperlink" Target="http://modis.gsfc.nasa.gov"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Lecture 25a</a:t>
            </a:r>
            <a:endParaRPr lang="en-US" dirty="0"/>
          </a:p>
        </p:txBody>
      </p:sp>
      <p:sp>
        <p:nvSpPr>
          <p:cNvPr id="3" name="Subtitle 2"/>
          <p:cNvSpPr>
            <a:spLocks noGrp="1"/>
          </p:cNvSpPr>
          <p:nvPr>
            <p:ph type="subTitle" idx="1"/>
          </p:nvPr>
        </p:nvSpPr>
        <p:spPr/>
        <p:txBody>
          <a:bodyPr/>
          <a:lstStyle/>
          <a:p>
            <a:r>
              <a:rPr lang="en-US" dirty="0">
                <a:solidFill>
                  <a:srgbClr val="0000FF"/>
                </a:solidFill>
              </a:rPr>
              <a:t>Wildfires</a:t>
            </a:r>
          </a:p>
          <a:p>
            <a:r>
              <a:rPr lang="en-US" dirty="0">
                <a:solidFill>
                  <a:srgbClr val="0000FF"/>
                </a:solidFill>
              </a:rPr>
              <a:t>John </a:t>
            </a:r>
            <a:r>
              <a:rPr lang="en-US">
                <a:solidFill>
                  <a:srgbClr val="0000FF"/>
                </a:solidFill>
              </a:rPr>
              <a:t>Rundle GEL/EPS </a:t>
            </a:r>
            <a:r>
              <a:rPr lang="en-US" dirty="0">
                <a:solidFill>
                  <a:srgbClr val="0000FF"/>
                </a:solidFill>
              </a:rPr>
              <a:t>131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Causes of Wildfires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3" name="Content Placeholder 2"/>
          <p:cNvSpPr>
            <a:spLocks noGrp="1"/>
          </p:cNvSpPr>
          <p:nvPr>
            <p:ph idx="1"/>
          </p:nvPr>
        </p:nvSpPr>
        <p:spPr>
          <a:xfrm>
            <a:off x="457200" y="1468815"/>
            <a:ext cx="8229600" cy="4525963"/>
          </a:xfrm>
        </p:spPr>
        <p:txBody>
          <a:bodyPr>
            <a:noAutofit/>
          </a:bodyPr>
          <a:lstStyle/>
          <a:p>
            <a:r>
              <a:rPr lang="en-US" sz="1600" dirty="0">
                <a:solidFill>
                  <a:schemeClr val="tx1"/>
                </a:solidFill>
              </a:rPr>
              <a:t>“The five major natural causes of wildfire ignitions are </a:t>
            </a:r>
            <a:r>
              <a:rPr lang="en-US" sz="1600" b="1" dirty="0">
                <a:solidFill>
                  <a:schemeClr val="tx1"/>
                </a:solidFill>
              </a:rPr>
              <a:t>humans,  lightning, volcanic eruption, sparks from </a:t>
            </a:r>
            <a:r>
              <a:rPr lang="en-US" sz="1600" b="1" dirty="0" err="1">
                <a:solidFill>
                  <a:schemeClr val="tx1"/>
                </a:solidFill>
              </a:rPr>
              <a:t>rockfalls</a:t>
            </a:r>
            <a:r>
              <a:rPr lang="en-US" sz="1600" b="1" dirty="0">
                <a:solidFill>
                  <a:schemeClr val="tx1"/>
                </a:solidFill>
              </a:rPr>
              <a:t>, and spontaneous combustion</a:t>
            </a:r>
            <a:r>
              <a:rPr lang="en-US" sz="1600" dirty="0">
                <a:solidFill>
                  <a:schemeClr val="tx1"/>
                </a:solidFill>
              </a:rPr>
              <a:t>.</a:t>
            </a:r>
          </a:p>
          <a:p>
            <a:r>
              <a:rPr lang="en-US" sz="1600" dirty="0"/>
              <a:t>The thousands of coal seam fires that are burning around the world, such as those in Centralia, Burning Mountain, and several coal-sustained fires in China, can also flare up and ignite nearby flammable material.</a:t>
            </a:r>
          </a:p>
          <a:p>
            <a:r>
              <a:rPr lang="en-US" sz="1600" dirty="0"/>
              <a:t>However, many wildfires are attributed to human sources such as arson, discarded cigarettes, sparks from equipment, and power line arcs (as detected by arc mapping).</a:t>
            </a:r>
          </a:p>
          <a:p>
            <a:r>
              <a:rPr lang="en-US" sz="1600" dirty="0">
                <a:solidFill>
                  <a:schemeClr val="tx1"/>
                </a:solidFill>
              </a:rPr>
              <a:t>In societies experiencing shifting cultivation where land is cleared quickly and farmed until the soil loses fertility, slash and burn clearing is often considered the least expensive way to prepare land for future use.</a:t>
            </a:r>
          </a:p>
          <a:p>
            <a:r>
              <a:rPr lang="en-US" sz="1600" dirty="0">
                <a:solidFill>
                  <a:schemeClr val="tx1"/>
                </a:solidFill>
              </a:rPr>
              <a:t>Forested areas cleared by logging encourage the dominance of flammable grasses, and abandoned logging roads overgrown by vegetation may act as fire corridors. </a:t>
            </a:r>
          </a:p>
          <a:p>
            <a:r>
              <a:rPr lang="en-US" sz="1600" dirty="0"/>
              <a:t>Annual grassland fires in southern Vietnam can be attributed in part to the destruction of forested areas by US military herbicides, explosives, and mechanical land clearing and burning operations during the Vietnam War.</a:t>
            </a:r>
          </a:p>
          <a:p>
            <a:r>
              <a:rPr lang="en-US" sz="1600" dirty="0"/>
              <a:t>In the Canada and northwest China, lightning is the major source of ignition. </a:t>
            </a:r>
          </a:p>
          <a:p>
            <a:endParaRPr lang="en-US" sz="1600" dirty="0"/>
          </a:p>
        </p:txBody>
      </p:sp>
    </p:spTree>
    <p:extLst>
      <p:ext uri="{BB962C8B-B14F-4D97-AF65-F5344CB8AC3E}">
        <p14:creationId xmlns:p14="http://schemas.microsoft.com/office/powerpoint/2010/main" val="19344208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Economics and Fire Management</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5" name="Content Placeholder 4"/>
          <p:cNvSpPr>
            <a:spLocks noGrp="1"/>
          </p:cNvSpPr>
          <p:nvPr>
            <p:ph idx="1"/>
          </p:nvPr>
        </p:nvSpPr>
        <p:spPr/>
        <p:txBody>
          <a:bodyPr>
            <a:noAutofit/>
          </a:bodyPr>
          <a:lstStyle/>
          <a:p>
            <a:pPr>
              <a:spcBef>
                <a:spcPts val="0"/>
              </a:spcBef>
              <a:spcAft>
                <a:spcPts val="600"/>
              </a:spcAft>
            </a:pPr>
            <a:r>
              <a:rPr lang="en-US" sz="1600" dirty="0"/>
              <a:t>“Similar to that of military operations, fire management is often very expensive in the U.S. </a:t>
            </a:r>
          </a:p>
          <a:p>
            <a:pPr>
              <a:spcBef>
                <a:spcPts val="0"/>
              </a:spcBef>
              <a:spcAft>
                <a:spcPts val="600"/>
              </a:spcAft>
            </a:pPr>
            <a:r>
              <a:rPr lang="en-US" sz="1600" dirty="0"/>
              <a:t>Today, it is not uncommon for suppression operations for a single wildfire to exceed costs of $1 million in just a few days. </a:t>
            </a:r>
          </a:p>
          <a:p>
            <a:pPr>
              <a:spcBef>
                <a:spcPts val="0"/>
              </a:spcBef>
              <a:spcAft>
                <a:spcPts val="600"/>
              </a:spcAft>
            </a:pPr>
            <a:r>
              <a:rPr lang="en-US" sz="1600" dirty="0"/>
              <a:t>The United States Department of Agriculture allotted $2.2 billion for wildfire management in 2012.</a:t>
            </a:r>
          </a:p>
          <a:p>
            <a:pPr>
              <a:spcBef>
                <a:spcPts val="0"/>
              </a:spcBef>
              <a:spcAft>
                <a:spcPts val="600"/>
              </a:spcAft>
            </a:pPr>
            <a:r>
              <a:rPr lang="en-US" sz="1600" dirty="0"/>
              <a:t>Although fire suppression offers many benefits to society, other options for fire management exist. </a:t>
            </a:r>
          </a:p>
          <a:p>
            <a:pPr>
              <a:spcBef>
                <a:spcPts val="0"/>
              </a:spcBef>
              <a:spcAft>
                <a:spcPts val="600"/>
              </a:spcAft>
            </a:pPr>
            <a:r>
              <a:rPr lang="en-US" sz="1600" dirty="0"/>
              <a:t>While these options cannot completely replace fire suppression as a fire management tool, other options can play an important role in overall fire management and can therefore affect the costs of fire suppression.</a:t>
            </a:r>
          </a:p>
          <a:p>
            <a:pPr>
              <a:spcBef>
                <a:spcPts val="0"/>
              </a:spcBef>
              <a:spcAft>
                <a:spcPts val="600"/>
              </a:spcAft>
            </a:pPr>
            <a:r>
              <a:rPr lang="en-US" sz="1600" dirty="0"/>
              <a:t>The application of fire management tools requires making certain tradeoffs. </a:t>
            </a:r>
          </a:p>
          <a:p>
            <a:pPr>
              <a:spcBef>
                <a:spcPts val="0"/>
              </a:spcBef>
              <a:spcAft>
                <a:spcPts val="600"/>
              </a:spcAft>
            </a:pPr>
            <a:r>
              <a:rPr lang="en-US" sz="1600" dirty="0"/>
              <a:t>Below is a sample of some costs and benefits associated with the tools currently used in fire management.</a:t>
            </a:r>
          </a:p>
          <a:p>
            <a:pPr>
              <a:spcBef>
                <a:spcPts val="0"/>
              </a:spcBef>
              <a:spcAft>
                <a:spcPts val="600"/>
              </a:spcAft>
            </a:pPr>
            <a:r>
              <a:rPr lang="en-US" sz="1600" dirty="0"/>
              <a:t>Current approaches to fire management are an almost complete turnaround compared to historic approaches. </a:t>
            </a:r>
          </a:p>
          <a:p>
            <a:pPr>
              <a:spcBef>
                <a:spcPts val="0"/>
              </a:spcBef>
              <a:spcAft>
                <a:spcPts val="600"/>
              </a:spcAft>
            </a:pPr>
            <a:r>
              <a:rPr lang="en-US" sz="1600" dirty="0"/>
              <a:t>In fact, it is commonly accepted that past fire suppression, along with other factors, has resulted in larger, more intense wildfire events which are seen today.”</a:t>
            </a:r>
          </a:p>
        </p:txBody>
      </p:sp>
    </p:spTree>
    <p:extLst>
      <p:ext uri="{BB962C8B-B14F-4D97-AF65-F5344CB8AC3E}">
        <p14:creationId xmlns:p14="http://schemas.microsoft.com/office/powerpoint/2010/main" val="29990312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Atmospheric Effects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3" name="Content Placeholder 2"/>
          <p:cNvSpPr>
            <a:spLocks noGrp="1"/>
          </p:cNvSpPr>
          <p:nvPr>
            <p:ph idx="1"/>
          </p:nvPr>
        </p:nvSpPr>
        <p:spPr/>
        <p:txBody>
          <a:bodyPr>
            <a:normAutofit/>
          </a:bodyPr>
          <a:lstStyle/>
          <a:p>
            <a:pPr>
              <a:spcBef>
                <a:spcPts val="0"/>
              </a:spcBef>
              <a:spcAft>
                <a:spcPts val="600"/>
              </a:spcAft>
            </a:pPr>
            <a:r>
              <a:rPr lang="en-US" sz="1600" dirty="0"/>
              <a:t>“Most of the Earth's weather and air pollution resides in the troposphere, the part of the atmosphere that extends from the surface of the planet to a height of about 10 kilometers (6 mi). </a:t>
            </a:r>
          </a:p>
          <a:p>
            <a:pPr>
              <a:spcBef>
                <a:spcPts val="0"/>
              </a:spcBef>
              <a:spcAft>
                <a:spcPts val="600"/>
              </a:spcAft>
            </a:pPr>
            <a:r>
              <a:rPr lang="en-US" sz="1600" dirty="0"/>
              <a:t>The vertical lift of a severe thunderstorm or </a:t>
            </a:r>
            <a:r>
              <a:rPr lang="en-US" sz="1600" dirty="0" err="1"/>
              <a:t>pyrocumulonimbus</a:t>
            </a:r>
            <a:r>
              <a:rPr lang="en-US" sz="1600" dirty="0"/>
              <a:t> can be enhanced in the area of a large wildfire, which can propel smoke, soot, and other particulate matter as high as the lower stratosphere.</a:t>
            </a:r>
          </a:p>
          <a:p>
            <a:pPr>
              <a:spcBef>
                <a:spcPts val="0"/>
              </a:spcBef>
              <a:spcAft>
                <a:spcPts val="600"/>
              </a:spcAft>
            </a:pPr>
            <a:r>
              <a:rPr lang="en-US" sz="1600" dirty="0"/>
              <a:t>Previously, prevailing scientific theory held that most particles in the stratosphere came from volcanoes, but smoke and other wildfire emissions have been detected from the lower stratosphere.[99] </a:t>
            </a:r>
          </a:p>
          <a:p>
            <a:pPr>
              <a:spcBef>
                <a:spcPts val="0"/>
              </a:spcBef>
              <a:spcAft>
                <a:spcPts val="600"/>
              </a:spcAft>
            </a:pPr>
            <a:r>
              <a:rPr lang="en-US" sz="1600" dirty="0" err="1">
                <a:solidFill>
                  <a:schemeClr val="tx1"/>
                </a:solidFill>
              </a:rPr>
              <a:t>Pyrocumulus</a:t>
            </a:r>
            <a:r>
              <a:rPr lang="en-US" sz="1600" dirty="0">
                <a:solidFill>
                  <a:schemeClr val="tx1"/>
                </a:solidFill>
              </a:rPr>
              <a:t> clouds can reach 6,100 meters (20,000 </a:t>
            </a:r>
            <a:r>
              <a:rPr lang="en-US" sz="1600" dirty="0" err="1">
                <a:solidFill>
                  <a:schemeClr val="tx1"/>
                </a:solidFill>
              </a:rPr>
              <a:t>ft</a:t>
            </a:r>
            <a:r>
              <a:rPr lang="en-US" sz="1600" dirty="0">
                <a:solidFill>
                  <a:schemeClr val="tx1"/>
                </a:solidFill>
              </a:rPr>
              <a:t>) over wildfires. Increased fire byproducts in the stratosphere can increase ozone concentration beyond safe levels.</a:t>
            </a:r>
          </a:p>
          <a:p>
            <a:pPr>
              <a:spcBef>
                <a:spcPts val="0"/>
              </a:spcBef>
              <a:spcAft>
                <a:spcPts val="600"/>
              </a:spcAft>
            </a:pPr>
            <a:r>
              <a:rPr lang="en-US" sz="1600" dirty="0"/>
              <a:t>Satellite observation of smoke plumes from wildfires revealed that the plumes could be traced intact for distances exceeding 1,600 kilometers (1,000 mi).</a:t>
            </a:r>
          </a:p>
          <a:p>
            <a:pPr>
              <a:spcBef>
                <a:spcPts val="0"/>
              </a:spcBef>
              <a:spcAft>
                <a:spcPts val="600"/>
              </a:spcAft>
            </a:pPr>
            <a:r>
              <a:rPr lang="en-US" sz="1600" dirty="0"/>
              <a:t>Computer-aided models such as CALPUFF may help predict the size and direction of wildfire-generated smoke plumes by using atmospheric dispersion modeling.”</a:t>
            </a:r>
          </a:p>
          <a:p>
            <a:pPr>
              <a:spcBef>
                <a:spcPts val="0"/>
              </a:spcBef>
              <a:spcAft>
                <a:spcPts val="600"/>
              </a:spcAft>
            </a:pPr>
            <a:endParaRPr lang="en-US" sz="1600" dirty="0"/>
          </a:p>
        </p:txBody>
      </p:sp>
    </p:spTree>
    <p:extLst>
      <p:ext uri="{BB962C8B-B14F-4D97-AF65-F5344CB8AC3E}">
        <p14:creationId xmlns:p14="http://schemas.microsoft.com/office/powerpoint/2010/main" val="23666226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Beaver Creek Fire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/wiki/2013_Beaver_Creek_Fire</a:t>
            </a:r>
            <a:endParaRPr lang="en-US" sz="1800" dirty="0"/>
          </a:p>
        </p:txBody>
      </p:sp>
      <p:sp>
        <p:nvSpPr>
          <p:cNvPr id="3" name="Content Placeholder 2"/>
          <p:cNvSpPr>
            <a:spLocks noGrp="1"/>
          </p:cNvSpPr>
          <p:nvPr>
            <p:ph idx="1"/>
          </p:nvPr>
        </p:nvSpPr>
        <p:spPr/>
        <p:txBody>
          <a:bodyPr>
            <a:noAutofit/>
          </a:bodyPr>
          <a:lstStyle/>
          <a:p>
            <a:pPr>
              <a:spcBef>
                <a:spcPts val="0"/>
              </a:spcBef>
              <a:spcAft>
                <a:spcPts val="600"/>
              </a:spcAft>
            </a:pPr>
            <a:r>
              <a:rPr lang="en-US" sz="1600" dirty="0"/>
              <a:t>“The area where the Beaver Creek Fire took place has a history of fires. </a:t>
            </a:r>
          </a:p>
          <a:p>
            <a:pPr>
              <a:spcBef>
                <a:spcPts val="0"/>
              </a:spcBef>
              <a:spcAft>
                <a:spcPts val="600"/>
              </a:spcAft>
            </a:pPr>
            <a:r>
              <a:rPr lang="en-US" sz="1600" dirty="0"/>
              <a:t>The Castle Rock Fire took place in 2007 near this area and before that the 2001 Sage Fire. </a:t>
            </a:r>
          </a:p>
          <a:p>
            <a:pPr>
              <a:spcBef>
                <a:spcPts val="0"/>
              </a:spcBef>
              <a:spcAft>
                <a:spcPts val="600"/>
              </a:spcAft>
            </a:pPr>
            <a:r>
              <a:rPr lang="en-US" sz="1600" dirty="0"/>
              <a:t>The Beaver Creek Fire was easily the biggest of these three.</a:t>
            </a:r>
          </a:p>
          <a:p>
            <a:pPr>
              <a:spcBef>
                <a:spcPts val="0"/>
              </a:spcBef>
              <a:spcAft>
                <a:spcPts val="600"/>
              </a:spcAft>
            </a:pPr>
            <a:r>
              <a:rPr lang="en-US" sz="1600" dirty="0"/>
              <a:t>The Beaver Creek Fire is extremely similar to the Castle Rock Fire. </a:t>
            </a:r>
          </a:p>
          <a:p>
            <a:pPr>
              <a:spcBef>
                <a:spcPts val="0"/>
              </a:spcBef>
              <a:spcAft>
                <a:spcPts val="600"/>
              </a:spcAft>
            </a:pPr>
            <a:r>
              <a:rPr lang="en-US" sz="1600" dirty="0"/>
              <a:t>The Castle Rock Fire was started by lightning, exactly like the Beaver Creek Fire. </a:t>
            </a:r>
          </a:p>
          <a:p>
            <a:pPr>
              <a:spcBef>
                <a:spcPts val="0"/>
              </a:spcBef>
              <a:spcAft>
                <a:spcPts val="600"/>
              </a:spcAft>
            </a:pPr>
            <a:r>
              <a:rPr lang="en-US" sz="1600" dirty="0"/>
              <a:t>Both fires began around the same time. The Castle Rock Fire began August 16, and the Beaver Creek Fire began August 7. </a:t>
            </a:r>
          </a:p>
          <a:p>
            <a:pPr>
              <a:spcBef>
                <a:spcPts val="0"/>
              </a:spcBef>
              <a:spcAft>
                <a:spcPts val="600"/>
              </a:spcAft>
            </a:pPr>
            <a:r>
              <a:rPr lang="en-US" sz="1600" dirty="0"/>
              <a:t>Neither fire destroyed any structures or killed any people. </a:t>
            </a:r>
          </a:p>
          <a:p>
            <a:pPr>
              <a:spcBef>
                <a:spcPts val="0"/>
              </a:spcBef>
              <a:spcAft>
                <a:spcPts val="600"/>
              </a:spcAft>
            </a:pPr>
            <a:r>
              <a:rPr lang="en-US" sz="1600" dirty="0"/>
              <a:t>The Castle Rock fire differed from the Beaver Creek Fire in that the Castle Rock Fire only burnt 48,520 acres.</a:t>
            </a:r>
          </a:p>
          <a:p>
            <a:pPr>
              <a:spcBef>
                <a:spcPts val="0"/>
              </a:spcBef>
              <a:spcAft>
                <a:spcPts val="600"/>
              </a:spcAft>
            </a:pPr>
            <a:r>
              <a:rPr lang="en-US" sz="1600" dirty="0"/>
              <a:t>Despite this difference both fires affected their ecosystem in similar ways and will use similar recovery methods. </a:t>
            </a:r>
          </a:p>
          <a:p>
            <a:pPr>
              <a:spcBef>
                <a:spcPts val="0"/>
              </a:spcBef>
              <a:spcAft>
                <a:spcPts val="600"/>
              </a:spcAft>
            </a:pPr>
            <a:r>
              <a:rPr lang="en-US" sz="1600" dirty="0"/>
              <a:t>For a fire to cause as much damage as the Beaver Creek Fire, several factors play a part in the behavior of the fire. “ </a:t>
            </a:r>
          </a:p>
          <a:p>
            <a:pPr>
              <a:spcBef>
                <a:spcPts val="0"/>
              </a:spcBef>
              <a:spcAft>
                <a:spcPts val="600"/>
              </a:spcAft>
            </a:pPr>
            <a:endParaRPr lang="en-US" sz="1600" dirty="0"/>
          </a:p>
        </p:txBody>
      </p:sp>
    </p:spTree>
    <p:extLst>
      <p:ext uri="{BB962C8B-B14F-4D97-AF65-F5344CB8AC3E}">
        <p14:creationId xmlns:p14="http://schemas.microsoft.com/office/powerpoint/2010/main" val="29515002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Analysis of the Canberra Bushfires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/wiki/2003_Canberra_bushfires</a:t>
            </a:r>
          </a:p>
        </p:txBody>
      </p:sp>
      <p:sp>
        <p:nvSpPr>
          <p:cNvPr id="6" name="Content Placeholder 5"/>
          <p:cNvSpPr>
            <a:spLocks noGrp="1"/>
          </p:cNvSpPr>
          <p:nvPr>
            <p:ph idx="1"/>
          </p:nvPr>
        </p:nvSpPr>
        <p:spPr/>
        <p:txBody>
          <a:bodyPr>
            <a:normAutofit/>
          </a:bodyPr>
          <a:lstStyle/>
          <a:p>
            <a:pPr>
              <a:spcBef>
                <a:spcPts val="0"/>
              </a:spcBef>
              <a:spcAft>
                <a:spcPts val="600"/>
              </a:spcAft>
            </a:pPr>
            <a:r>
              <a:rPr lang="en-US" sz="1400" dirty="0"/>
              <a:t>“The loss of life and damage to property, and the destruction of forests to the west of the city, caused not just economic loss but significant social impacts. </a:t>
            </a:r>
          </a:p>
          <a:p>
            <a:pPr>
              <a:spcBef>
                <a:spcPts val="0"/>
              </a:spcBef>
              <a:spcAft>
                <a:spcPts val="600"/>
              </a:spcAft>
            </a:pPr>
            <a:r>
              <a:rPr lang="en-US" sz="1400" dirty="0"/>
              <a:t>Many people were affected by depression, particularly those who had lost their homes in the fires.</a:t>
            </a:r>
          </a:p>
          <a:p>
            <a:pPr>
              <a:spcBef>
                <a:spcPts val="0"/>
              </a:spcBef>
              <a:spcAft>
                <a:spcPts val="600"/>
              </a:spcAft>
            </a:pPr>
            <a:r>
              <a:rPr lang="en-US" sz="1400" dirty="0"/>
              <a:t>The community questioned the lack of preparation for the fires and the total confusion at the time.</a:t>
            </a:r>
          </a:p>
          <a:p>
            <a:pPr>
              <a:spcBef>
                <a:spcPts val="0"/>
              </a:spcBef>
              <a:spcAft>
                <a:spcPts val="600"/>
              </a:spcAft>
            </a:pPr>
            <a:r>
              <a:rPr lang="en-US" sz="1400" dirty="0"/>
              <a:t>In the weeks after 18 January, the impact of the fires was studied in detail to determine how the damage had been done, and how to better work against such natural disasters in future.</a:t>
            </a:r>
          </a:p>
          <a:p>
            <a:pPr>
              <a:spcBef>
                <a:spcPts val="0"/>
              </a:spcBef>
              <a:spcAft>
                <a:spcPts val="600"/>
              </a:spcAft>
            </a:pPr>
            <a:r>
              <a:rPr lang="en-US" sz="1400" dirty="0"/>
              <a:t> The Cities Project compiled information on as many as 431 damaged properties, stratified into the groups of "destroyed", "heavy damage", "medium damage", "light damage", and "superficial damage". </a:t>
            </a:r>
          </a:p>
          <a:p>
            <a:pPr>
              <a:spcBef>
                <a:spcPts val="0"/>
              </a:spcBef>
              <a:spcAft>
                <a:spcPts val="600"/>
              </a:spcAft>
            </a:pPr>
            <a:r>
              <a:rPr lang="en-US" sz="1400" dirty="0"/>
              <a:t>This data was split by suburb to form a table which illustrated which areas had taken the most damage. </a:t>
            </a:r>
          </a:p>
          <a:p>
            <a:pPr>
              <a:spcBef>
                <a:spcPts val="0"/>
              </a:spcBef>
              <a:spcAft>
                <a:spcPts val="600"/>
              </a:spcAft>
            </a:pPr>
            <a:r>
              <a:rPr lang="en-US" sz="1400" dirty="0"/>
              <a:t>The data allowed them to conclude that the high levels of "destroyed" property (91%) indicated the high speed with which the fire had moved. </a:t>
            </a:r>
          </a:p>
          <a:p>
            <a:pPr>
              <a:spcBef>
                <a:spcPts val="0"/>
              </a:spcBef>
              <a:spcAft>
                <a:spcPts val="600"/>
              </a:spcAft>
            </a:pPr>
            <a:r>
              <a:rPr lang="en-US" sz="1400" dirty="0"/>
              <a:t>It was also concluded that once the establishments had caught fire, there was little chance of their being put out.</a:t>
            </a:r>
          </a:p>
          <a:p>
            <a:pPr>
              <a:spcBef>
                <a:spcPts val="0"/>
              </a:spcBef>
              <a:spcAft>
                <a:spcPts val="600"/>
              </a:spcAft>
            </a:pPr>
            <a:r>
              <a:rPr lang="en-US" sz="1400" dirty="0"/>
              <a:t> In addition, the study showed that it was not only the fire which caused damage, but also the fierce winds recorded on the day, which were strong enough to uproot some small trees. “</a:t>
            </a:r>
          </a:p>
        </p:txBody>
      </p:sp>
    </p:spTree>
    <p:extLst>
      <p:ext uri="{BB962C8B-B14F-4D97-AF65-F5344CB8AC3E}">
        <p14:creationId xmlns:p14="http://schemas.microsoft.com/office/powerpoint/2010/main" val="2337812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Fuel Type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3" name="Content Placeholder 2"/>
          <p:cNvSpPr>
            <a:spLocks noGrp="1"/>
          </p:cNvSpPr>
          <p:nvPr>
            <p:ph idx="1"/>
          </p:nvPr>
        </p:nvSpPr>
        <p:spPr/>
        <p:txBody>
          <a:bodyPr>
            <a:noAutofit/>
          </a:bodyPr>
          <a:lstStyle/>
          <a:p>
            <a:pPr marL="231775" lvl="1" indent="-231775">
              <a:buSzPct val="150000"/>
              <a:buFont typeface="Arial"/>
              <a:buChar char="•"/>
            </a:pPr>
            <a:r>
              <a:rPr lang="en-US" sz="1600" b="1" dirty="0">
                <a:solidFill>
                  <a:schemeClr val="tx1"/>
                </a:solidFill>
              </a:rPr>
              <a:t>Ground fires </a:t>
            </a:r>
            <a:r>
              <a:rPr lang="en-US" sz="1600" dirty="0"/>
              <a:t>are fed by subterranean roots, and other buried organic matter. This fuel type is especially susceptible to ignition due to spotting. Ground fires typically burn by smoldering, and can burn slowly for days to months, such as peat fires in Kalimantan and Eastern Sumatra, Indonesia</a:t>
            </a:r>
          </a:p>
          <a:p>
            <a:pPr marL="231775" lvl="1" indent="-231775">
              <a:buSzPct val="150000"/>
              <a:buFont typeface="Arial"/>
              <a:buChar char="•"/>
            </a:pPr>
            <a:endParaRPr lang="en-US" sz="1600" dirty="0"/>
          </a:p>
          <a:p>
            <a:pPr marL="231775" lvl="1" indent="-231775">
              <a:buSzPct val="150000"/>
              <a:buFont typeface="Arial"/>
              <a:buChar char="•"/>
            </a:pPr>
            <a:r>
              <a:rPr lang="en-US" sz="1600" b="1" dirty="0">
                <a:solidFill>
                  <a:srgbClr val="000000"/>
                </a:solidFill>
              </a:rPr>
              <a:t>Crawling or surface fires </a:t>
            </a:r>
            <a:r>
              <a:rPr lang="en-US" sz="1600" dirty="0"/>
              <a:t>are fueled by low-lying vegetation such as leaf and timber litter, debris, grass, and low-lying shrubbery.</a:t>
            </a:r>
          </a:p>
          <a:p>
            <a:pPr marL="231775" lvl="1" indent="-231775">
              <a:buSzPct val="150000"/>
              <a:buFont typeface="Arial"/>
              <a:buChar char="•"/>
            </a:pPr>
            <a:endParaRPr lang="en-US" sz="1600" dirty="0"/>
          </a:p>
          <a:p>
            <a:pPr marL="231775" lvl="1" indent="-231775">
              <a:buSzPct val="150000"/>
              <a:buFont typeface="Arial"/>
              <a:buChar char="•"/>
            </a:pPr>
            <a:r>
              <a:rPr lang="en-US" sz="1600" b="1" dirty="0">
                <a:solidFill>
                  <a:srgbClr val="000000"/>
                </a:solidFill>
              </a:rPr>
              <a:t>Ladder fires </a:t>
            </a:r>
            <a:r>
              <a:rPr lang="en-US" sz="1600" dirty="0"/>
              <a:t>consume material between low-level vegetation and tree canopies, such as small trees, downed logs, and vines.   </a:t>
            </a:r>
          </a:p>
          <a:p>
            <a:pPr marL="231775" lvl="1" indent="-231775">
              <a:buSzPct val="150000"/>
              <a:buFont typeface="Arial"/>
              <a:buChar char="•"/>
            </a:pPr>
            <a:endParaRPr lang="en-US" sz="1600" dirty="0"/>
          </a:p>
          <a:p>
            <a:pPr marL="231775" lvl="1" indent="-231775">
              <a:buSzPct val="150000"/>
              <a:buFont typeface="Arial"/>
              <a:buChar char="•"/>
            </a:pPr>
            <a:r>
              <a:rPr lang="en-US" sz="1600" b="1" dirty="0">
                <a:solidFill>
                  <a:srgbClr val="000000"/>
                </a:solidFill>
              </a:rPr>
              <a:t>Crown, canopy, or aerial fires </a:t>
            </a:r>
            <a:r>
              <a:rPr lang="en-US" sz="1600" dirty="0"/>
              <a:t>burn suspended material at the canopy level, such as tall trees, vines, and mosses. The ignition of a crown fire, termed crowning, is dependent on the density of the suspended material, canopy height, canopy continuity, and sufficient surface and ladder fires in order to reach the tree crowns.  </a:t>
            </a:r>
          </a:p>
          <a:p>
            <a:endParaRPr lang="en-US" sz="1600" dirty="0"/>
          </a:p>
        </p:txBody>
      </p:sp>
    </p:spTree>
    <p:extLst>
      <p:ext uri="{BB962C8B-B14F-4D97-AF65-F5344CB8AC3E}">
        <p14:creationId xmlns:p14="http://schemas.microsoft.com/office/powerpoint/2010/main" val="412826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63240" y="274638"/>
            <a:ext cx="4123559" cy="1143000"/>
          </a:xfrm>
        </p:spPr>
        <p:txBody>
          <a:bodyPr>
            <a:normAutofit/>
          </a:bodyPr>
          <a:lstStyle/>
          <a:p>
            <a:r>
              <a:rPr lang="en-US" dirty="0"/>
              <a:t>Global Wildfires</a:t>
            </a:r>
            <a:br>
              <a:rPr lang="en-US" dirty="0"/>
            </a:br>
            <a:r>
              <a:rPr lang="en-US" sz="1600" dirty="0">
                <a:solidFill>
                  <a:srgbClr val="800000"/>
                </a:solidFill>
              </a:rPr>
              <a:t>http://</a:t>
            </a:r>
            <a:r>
              <a:rPr lang="en-US" sz="1600" dirty="0" err="1">
                <a:solidFill>
                  <a:srgbClr val="800000"/>
                </a:solidFill>
              </a:rPr>
              <a:t>earthobservatory.nasa.gov</a:t>
            </a:r>
            <a:r>
              <a:rPr lang="en-US" sz="1600" dirty="0">
                <a:solidFill>
                  <a:srgbClr val="800000"/>
                </a:solidFill>
              </a:rPr>
              <a:t>/</a:t>
            </a:r>
            <a:r>
              <a:rPr lang="en-US" sz="1600" dirty="0" err="1">
                <a:solidFill>
                  <a:srgbClr val="800000"/>
                </a:solidFill>
              </a:rPr>
              <a:t>GlobalMaps</a:t>
            </a:r>
            <a:r>
              <a:rPr lang="en-US" sz="1600" dirty="0">
                <a:solidFill>
                  <a:srgbClr val="800000"/>
                </a:solidFill>
              </a:rPr>
              <a:t>/view.php?d1=MOD14A1_M_FIRE</a:t>
            </a:r>
            <a:endParaRPr lang="en-US" sz="1600" dirty="0"/>
          </a:p>
        </p:txBody>
      </p:sp>
      <p:sp>
        <p:nvSpPr>
          <p:cNvPr id="5" name="Content Placeholder 4"/>
          <p:cNvSpPr>
            <a:spLocks noGrp="1"/>
          </p:cNvSpPr>
          <p:nvPr>
            <p:ph sz="half" idx="1"/>
          </p:nvPr>
        </p:nvSpPr>
        <p:spPr>
          <a:xfrm>
            <a:off x="253360" y="1757750"/>
            <a:ext cx="4038600" cy="3338357"/>
          </a:xfrm>
        </p:spPr>
        <p:txBody>
          <a:bodyPr>
            <a:noAutofit/>
          </a:bodyPr>
          <a:lstStyle/>
          <a:p>
            <a:r>
              <a:rPr lang="en-US" sz="1800" dirty="0">
                <a:solidFill>
                  <a:schemeClr val="tx1"/>
                </a:solidFill>
              </a:rPr>
              <a:t>The fire maps show the locations of actively burning fires around the world on a monthly basis, based on observations from the Moderate Resolution Imaging Spectroradiometer </a:t>
            </a:r>
            <a:r>
              <a:rPr lang="en-US" sz="1800" dirty="0">
                <a:solidFill>
                  <a:schemeClr val="tx1"/>
                </a:solidFill>
                <a:hlinkClick r:id="rId4">
                  <a:extLst>
                    <a:ext uri="{A12FA001-AC4F-418D-AE19-62706E023703}">
                      <ahyp:hlinkClr xmlns:ahyp="http://schemas.microsoft.com/office/drawing/2018/hyperlinkcolor" val="tx"/>
                    </a:ext>
                  </a:extLst>
                </a:hlinkClick>
              </a:rPr>
              <a:t>(MODIS)</a:t>
            </a:r>
            <a:r>
              <a:rPr lang="en-US" sz="1800" dirty="0">
                <a:solidFill>
                  <a:schemeClr val="tx1"/>
                </a:solidFill>
              </a:rPr>
              <a:t> on NASA’s </a:t>
            </a:r>
            <a:r>
              <a:rPr lang="en-US" sz="1800" dirty="0">
                <a:solidFill>
                  <a:schemeClr val="tx1"/>
                </a:solidFill>
                <a:hlinkClick r:id="rId5">
                  <a:extLst>
                    <a:ext uri="{A12FA001-AC4F-418D-AE19-62706E023703}">
                      <ahyp:hlinkClr xmlns:ahyp="http://schemas.microsoft.com/office/drawing/2018/hyperlinkcolor" val="tx"/>
                    </a:ext>
                  </a:extLst>
                </a:hlinkClick>
              </a:rPr>
              <a:t>Terra</a:t>
            </a:r>
            <a:r>
              <a:rPr lang="en-US" sz="1800" dirty="0">
                <a:solidFill>
                  <a:schemeClr val="tx1"/>
                </a:solidFill>
              </a:rPr>
              <a:t> satellite. </a:t>
            </a:r>
          </a:p>
          <a:p>
            <a:r>
              <a:rPr lang="en-US" sz="1800" dirty="0"/>
              <a:t>The colors are based on a count of the number (not size) of fires observed within a 1,000-square-kilometer area. </a:t>
            </a:r>
          </a:p>
        </p:txBody>
      </p:sp>
      <p:pic>
        <p:nvPicPr>
          <p:cNvPr id="7" name="NASA_Wildfires_640x480.mov">
            <a:hlinkClick r:id="" action="ppaction://media"/>
          </p:cNvPr>
          <p:cNvPicPr>
            <a:picLocks noGrp="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4648200" y="1812656"/>
            <a:ext cx="4038600" cy="3028950"/>
          </a:xfrm>
        </p:spPr>
      </p:pic>
      <p:sp>
        <p:nvSpPr>
          <p:cNvPr id="2" name="TextBox 1">
            <a:extLst>
              <a:ext uri="{FF2B5EF4-FFF2-40B4-BE49-F238E27FC236}">
                <a16:creationId xmlns:a16="http://schemas.microsoft.com/office/drawing/2014/main" id="{0493871C-3908-C346-AB55-16C7ECA9AB1F}"/>
              </a:ext>
            </a:extLst>
          </p:cNvPr>
          <p:cNvSpPr txBox="1"/>
          <p:nvPr/>
        </p:nvSpPr>
        <p:spPr>
          <a:xfrm>
            <a:off x="823332" y="5374889"/>
            <a:ext cx="7649736" cy="738664"/>
          </a:xfrm>
          <a:prstGeom prst="rect">
            <a:avLst/>
          </a:prstGeom>
          <a:noFill/>
        </p:spPr>
        <p:txBody>
          <a:bodyPr wrap="square" rtlCol="0">
            <a:spAutoFit/>
          </a:bodyPr>
          <a:lstStyle/>
          <a:p>
            <a:r>
              <a:rPr lang="en-US" sz="1400" dirty="0"/>
              <a:t>White pixels show the high end of the count —as many as 100 fires in a 1,000-square-kilometer area per day.   Yellow pixels show as many as 10 fires, orange shows as many as 5 fires, and red areas as few as 1 fire per day.”</a:t>
            </a:r>
          </a:p>
        </p:txBody>
      </p:sp>
    </p:spTree>
    <p:extLst>
      <p:ext uri="{BB962C8B-B14F-4D97-AF65-F5344CB8AC3E}">
        <p14:creationId xmlns:p14="http://schemas.microsoft.com/office/powerpoint/2010/main" val="3464243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5586" y="274638"/>
            <a:ext cx="4281214" cy="1143000"/>
          </a:xfrm>
        </p:spPr>
        <p:txBody>
          <a:bodyPr>
            <a:normAutofit/>
          </a:bodyPr>
          <a:lstStyle/>
          <a:p>
            <a:r>
              <a:rPr lang="en-US" dirty="0"/>
              <a:t>Global Wildfires</a:t>
            </a:r>
            <a:br>
              <a:rPr lang="en-US" dirty="0"/>
            </a:br>
            <a:r>
              <a:rPr lang="en-US" sz="1600" dirty="0">
                <a:solidFill>
                  <a:srgbClr val="800000"/>
                </a:solidFill>
              </a:rPr>
              <a:t>http://</a:t>
            </a:r>
            <a:r>
              <a:rPr lang="en-US" sz="1600" dirty="0" err="1">
                <a:solidFill>
                  <a:srgbClr val="800000"/>
                </a:solidFill>
              </a:rPr>
              <a:t>earthobservatory.nasa.gov</a:t>
            </a:r>
            <a:r>
              <a:rPr lang="en-US" sz="1600" dirty="0">
                <a:solidFill>
                  <a:srgbClr val="800000"/>
                </a:solidFill>
              </a:rPr>
              <a:t>/</a:t>
            </a:r>
            <a:r>
              <a:rPr lang="en-US" sz="1600" dirty="0" err="1">
                <a:solidFill>
                  <a:srgbClr val="800000"/>
                </a:solidFill>
              </a:rPr>
              <a:t>GlobalMaps</a:t>
            </a:r>
            <a:r>
              <a:rPr lang="en-US" sz="1600" dirty="0">
                <a:solidFill>
                  <a:srgbClr val="800000"/>
                </a:solidFill>
              </a:rPr>
              <a:t>/view.php?d1=MOD14A1_M_</a:t>
            </a:r>
            <a:endParaRPr lang="en-US" dirty="0"/>
          </a:p>
        </p:txBody>
      </p:sp>
      <p:sp>
        <p:nvSpPr>
          <p:cNvPr id="3" name="Content Placeholder 2"/>
          <p:cNvSpPr>
            <a:spLocks noGrp="1"/>
          </p:cNvSpPr>
          <p:nvPr>
            <p:ph sz="half" idx="1"/>
          </p:nvPr>
        </p:nvSpPr>
        <p:spPr>
          <a:xfrm>
            <a:off x="282020" y="662987"/>
            <a:ext cx="4038600" cy="4525963"/>
          </a:xfrm>
        </p:spPr>
        <p:txBody>
          <a:bodyPr>
            <a:noAutofit/>
          </a:bodyPr>
          <a:lstStyle/>
          <a:p>
            <a:r>
              <a:rPr lang="en-US" sz="1600" dirty="0"/>
              <a:t>“Some of the global patterns that appear in the fire maps over time are the result of natural cycles of rainfall, dryness, and lightning. </a:t>
            </a:r>
          </a:p>
          <a:p>
            <a:r>
              <a:rPr lang="en-US" sz="1600" dirty="0"/>
              <a:t>In other parts of the world, the patterns are the result of human activity. </a:t>
            </a:r>
          </a:p>
          <a:p>
            <a:r>
              <a:rPr lang="en-US" sz="1600" dirty="0">
                <a:solidFill>
                  <a:schemeClr val="tx1"/>
                </a:solidFill>
              </a:rPr>
              <a:t>For example, the intense burning in the heart of South America from August-October is a result of human-triggered fires, both intentional and accidental, in the Amazon Rainforest and the </a:t>
            </a:r>
            <a:r>
              <a:rPr lang="en-US" sz="1600" dirty="0" err="1">
                <a:solidFill>
                  <a:schemeClr val="tx1"/>
                </a:solidFill>
              </a:rPr>
              <a:t>Cerrado</a:t>
            </a:r>
            <a:r>
              <a:rPr lang="en-US" sz="1600" dirty="0">
                <a:solidFill>
                  <a:schemeClr val="tx1"/>
                </a:solidFill>
              </a:rPr>
              <a:t> (a grassland/savanna ecosystem) to the south. </a:t>
            </a:r>
          </a:p>
          <a:p>
            <a:r>
              <a:rPr lang="en-US" sz="1600" dirty="0"/>
              <a:t>Across Africa, a band of widespread agricultural burning sweeps north to south over the continent as the dry season progresses each year.</a:t>
            </a:r>
          </a:p>
          <a:p>
            <a:r>
              <a:rPr lang="en-US" sz="1600" dirty="0">
                <a:solidFill>
                  <a:schemeClr val="tx1"/>
                </a:solidFill>
              </a:rPr>
              <a:t>Agricultural burning occurs in late winter and early spring each year across Southeast Asia. “</a:t>
            </a:r>
          </a:p>
          <a:p>
            <a:endParaRPr lang="en-US" sz="1600" dirty="0"/>
          </a:p>
          <a:p>
            <a:endParaRPr lang="en-US" sz="1600" dirty="0"/>
          </a:p>
        </p:txBody>
      </p:sp>
      <p:pic>
        <p:nvPicPr>
          <p:cNvPr id="5" name="NASA_Wildfires_640x480.mov">
            <a:hlinkClick r:id="" action="ppaction://media"/>
          </p:cNvPr>
          <p:cNvPicPr>
            <a:picLocks noGrp="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4648200" y="2347913"/>
            <a:ext cx="4038600" cy="3028950"/>
          </a:xfrm>
        </p:spPr>
      </p:pic>
    </p:spTree>
    <p:extLst>
      <p:ext uri="{BB962C8B-B14F-4D97-AF65-F5344CB8AC3E}">
        <p14:creationId xmlns:p14="http://schemas.microsoft.com/office/powerpoint/2010/main" val="3480896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a:bodyPr>
          <a:lstStyle/>
          <a:p>
            <a:r>
              <a:rPr lang="en-US" dirty="0"/>
              <a:t>Effects of Weather</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3" name="Content Placeholder 2"/>
          <p:cNvSpPr>
            <a:spLocks noGrp="1"/>
          </p:cNvSpPr>
          <p:nvPr>
            <p:ph sz="half" idx="1"/>
          </p:nvPr>
        </p:nvSpPr>
        <p:spPr>
          <a:xfrm>
            <a:off x="282028" y="487855"/>
            <a:ext cx="4038600" cy="5897179"/>
          </a:xfrm>
        </p:spPr>
        <p:txBody>
          <a:bodyPr>
            <a:noAutofit/>
          </a:bodyPr>
          <a:lstStyle/>
          <a:p>
            <a:r>
              <a:rPr lang="en-US" sz="1800" dirty="0"/>
              <a:t>“Heat waves, droughts, cyclical climate changes such as El Niño, and regional weather patterns such as high-pressure ridges can increase the risk and alter the behavior of wildfires dramatically.</a:t>
            </a:r>
          </a:p>
          <a:p>
            <a:r>
              <a:rPr lang="en-US" sz="1800" dirty="0"/>
              <a:t>Years of precipitation followed by warm periods can encourage more widespread fires and longer fire seasons. </a:t>
            </a:r>
          </a:p>
          <a:p>
            <a:r>
              <a:rPr lang="en-US" sz="1800" dirty="0">
                <a:solidFill>
                  <a:schemeClr val="tx1"/>
                </a:solidFill>
              </a:rPr>
              <a:t>Since the mid-1980s, earlier snowmelt and associated warming has also been associated with an increase in length and severity of the wildfire season in the Western United States.</a:t>
            </a:r>
          </a:p>
          <a:p>
            <a:r>
              <a:rPr lang="en-US" sz="1800" dirty="0"/>
              <a:t>Wildfires will not occur during a drought unless accompanied by other factors, such as lightning (ignition source) and strong winds (mechanism for rapid spread).”</a:t>
            </a:r>
          </a:p>
        </p:txBody>
      </p:sp>
      <p:pic>
        <p:nvPicPr>
          <p:cNvPr id="5" name="Content Placeholder 4" descr="800px-Forest_fire_aftermath.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041" b="-1709"/>
          <a:stretch/>
        </p:blipFill>
        <p:spPr>
          <a:xfrm>
            <a:off x="4648200" y="1707906"/>
            <a:ext cx="4038600" cy="3126828"/>
          </a:xfrm>
        </p:spPr>
      </p:pic>
      <p:sp>
        <p:nvSpPr>
          <p:cNvPr id="6" name="TextBox 5"/>
          <p:cNvSpPr txBox="1"/>
          <p:nvPr/>
        </p:nvSpPr>
        <p:spPr>
          <a:xfrm>
            <a:off x="4648200" y="4922332"/>
            <a:ext cx="4038600" cy="584776"/>
          </a:xfrm>
          <a:prstGeom prst="rect">
            <a:avLst/>
          </a:prstGeom>
          <a:noFill/>
        </p:spPr>
        <p:txBody>
          <a:bodyPr wrap="square" rtlCol="0">
            <a:spAutoFit/>
          </a:bodyPr>
          <a:lstStyle/>
          <a:p>
            <a:pPr algn="ctr"/>
            <a:r>
              <a:rPr lang="en-US" sz="1600" dirty="0">
                <a:solidFill>
                  <a:srgbClr val="800000"/>
                </a:solidFill>
                <a:latin typeface="Helvetica Neue Light"/>
                <a:cs typeface="Helvetica Neue Light"/>
              </a:rPr>
              <a:t>Charred landscape following  crown fire in North Cascades, US</a:t>
            </a:r>
          </a:p>
        </p:txBody>
      </p:sp>
    </p:spTree>
    <p:extLst>
      <p:ext uri="{BB962C8B-B14F-4D97-AF65-F5344CB8AC3E}">
        <p14:creationId xmlns:p14="http://schemas.microsoft.com/office/powerpoint/2010/main" val="2801630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3269" y="400269"/>
            <a:ext cx="4038600" cy="5827110"/>
          </a:xfrm>
        </p:spPr>
        <p:txBody>
          <a:bodyPr>
            <a:noAutofit/>
          </a:bodyPr>
          <a:lstStyle/>
          <a:p>
            <a:r>
              <a:rPr lang="en-US" sz="1600" dirty="0"/>
              <a:t>“Intensity also increases during daytime hours. </a:t>
            </a:r>
          </a:p>
          <a:p>
            <a:r>
              <a:rPr lang="en-US" sz="1600" dirty="0"/>
              <a:t>Burn rates of smoldering logs are up to five times greater during the day due to lower humidity, increased temperatures, and increased wind speeds. </a:t>
            </a:r>
          </a:p>
          <a:p>
            <a:r>
              <a:rPr lang="en-US" sz="1600" dirty="0">
                <a:solidFill>
                  <a:schemeClr val="tx1"/>
                </a:solidFill>
              </a:rPr>
              <a:t>Sunlight warms the ground during the day which creates air currents that travel uphill. </a:t>
            </a:r>
          </a:p>
          <a:p>
            <a:r>
              <a:rPr lang="en-US" sz="1600" dirty="0">
                <a:solidFill>
                  <a:schemeClr val="tx1"/>
                </a:solidFill>
              </a:rPr>
              <a:t>At night the land cools, creating air currents that travel downhill. </a:t>
            </a:r>
          </a:p>
          <a:p>
            <a:r>
              <a:rPr lang="en-US" sz="1600" dirty="0"/>
              <a:t>Wildfires are fanned by these winds and often follow the air currents over hills and through valleys.</a:t>
            </a:r>
          </a:p>
          <a:p>
            <a:r>
              <a:rPr lang="en-US" sz="1600" dirty="0"/>
              <a:t>Fires in Europe occur frequently during the hours of 12:00 p.m. and 2:00 p.m.</a:t>
            </a:r>
          </a:p>
          <a:p>
            <a:r>
              <a:rPr lang="en-US" sz="1600" dirty="0">
                <a:solidFill>
                  <a:schemeClr val="tx1"/>
                </a:solidFill>
              </a:rPr>
              <a:t>Wildfire suppression operations in the United States revolve around a 24-hour fire day that begins at 10:00 a.m. due to the predictable increase in intensity resulting from the daytime warmth.”</a:t>
            </a:r>
          </a:p>
          <a:p>
            <a:endParaRPr lang="en-US" sz="1600" dirty="0"/>
          </a:p>
          <a:p>
            <a:endParaRPr lang="en-US" sz="1600" dirty="0"/>
          </a:p>
        </p:txBody>
      </p:sp>
      <p:pic>
        <p:nvPicPr>
          <p:cNvPr id="7" name="Content Placeholder 6" descr="800px-Northwest_Crown_Fire_Experiment.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910" b="-1864"/>
          <a:stretch/>
        </p:blipFill>
        <p:spPr>
          <a:xfrm>
            <a:off x="4648200" y="1620308"/>
            <a:ext cx="4038600" cy="2802759"/>
          </a:xfrm>
        </p:spPr>
      </p:pic>
      <p:sp>
        <p:nvSpPr>
          <p:cNvPr id="6" name="Title 1"/>
          <p:cNvSpPr>
            <a:spLocks noGrp="1"/>
          </p:cNvSpPr>
          <p:nvPr>
            <p:ph type="title"/>
          </p:nvPr>
        </p:nvSpPr>
        <p:spPr>
          <a:xfrm>
            <a:off x="4495800" y="274638"/>
            <a:ext cx="4191000" cy="1143000"/>
          </a:xfrm>
        </p:spPr>
        <p:txBody>
          <a:bodyPr>
            <a:normAutofit/>
          </a:bodyPr>
          <a:lstStyle/>
          <a:p>
            <a:r>
              <a:rPr lang="en-US" dirty="0"/>
              <a:t>Effects of Weather</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8" name="TextBox 7"/>
          <p:cNvSpPr txBox="1"/>
          <p:nvPr/>
        </p:nvSpPr>
        <p:spPr>
          <a:xfrm>
            <a:off x="4648200" y="4571990"/>
            <a:ext cx="4038600" cy="338554"/>
          </a:xfrm>
          <a:prstGeom prst="rect">
            <a:avLst/>
          </a:prstGeom>
          <a:noFill/>
        </p:spPr>
        <p:txBody>
          <a:bodyPr wrap="square" rtlCol="0">
            <a:spAutoFit/>
          </a:bodyPr>
          <a:lstStyle/>
          <a:p>
            <a:pPr algn="ctr"/>
            <a:r>
              <a:rPr lang="en-US" sz="1600" dirty="0">
                <a:solidFill>
                  <a:srgbClr val="800000"/>
                </a:solidFill>
                <a:latin typeface="Helvetica Neue Light"/>
                <a:cs typeface="Helvetica Neue Light"/>
              </a:rPr>
              <a:t>Canadian crown fire experiment</a:t>
            </a:r>
          </a:p>
        </p:txBody>
      </p:sp>
    </p:spTree>
    <p:extLst>
      <p:ext uri="{BB962C8B-B14F-4D97-AF65-F5344CB8AC3E}">
        <p14:creationId xmlns:p14="http://schemas.microsoft.com/office/powerpoint/2010/main" val="3121761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Fire Ecology</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3" name="Content Placeholder 2"/>
          <p:cNvSpPr>
            <a:spLocks noGrp="1"/>
          </p:cNvSpPr>
          <p:nvPr>
            <p:ph idx="1"/>
          </p:nvPr>
        </p:nvSpPr>
        <p:spPr/>
        <p:txBody>
          <a:bodyPr>
            <a:noAutofit/>
          </a:bodyPr>
          <a:lstStyle/>
          <a:p>
            <a:r>
              <a:rPr lang="en-US" sz="1600" dirty="0"/>
              <a:t>“</a:t>
            </a:r>
            <a:r>
              <a:rPr lang="en-US" sz="1600" dirty="0">
                <a:solidFill>
                  <a:schemeClr val="tx1"/>
                </a:solidFill>
              </a:rPr>
              <a:t>Wildfires are common in climates that are sufficiently moist to allow the growth of vegetation but feature extended dry, hot periods.</a:t>
            </a:r>
          </a:p>
          <a:p>
            <a:r>
              <a:rPr lang="en-US" sz="1600" dirty="0">
                <a:solidFill>
                  <a:schemeClr val="tx1"/>
                </a:solidFill>
              </a:rPr>
              <a:t>Such places include the </a:t>
            </a:r>
            <a:r>
              <a:rPr lang="en-US" sz="1600" b="1" dirty="0">
                <a:solidFill>
                  <a:schemeClr val="tx1"/>
                </a:solidFill>
              </a:rPr>
              <a:t>vegetated areas of Australia and Southeast Asia, the veld in southern Africa, the </a:t>
            </a:r>
            <a:r>
              <a:rPr lang="en-US" sz="1600" b="1" dirty="0" err="1">
                <a:solidFill>
                  <a:schemeClr val="tx1"/>
                </a:solidFill>
              </a:rPr>
              <a:t>fynbos</a:t>
            </a:r>
            <a:r>
              <a:rPr lang="en-US" sz="1600" b="1" dirty="0">
                <a:solidFill>
                  <a:schemeClr val="tx1"/>
                </a:solidFill>
              </a:rPr>
              <a:t> in the Western Cape of South Africa, the forested areas of the United States and Canada, and the Mediterranean Basin</a:t>
            </a:r>
            <a:r>
              <a:rPr lang="en-US" sz="1600" dirty="0">
                <a:solidFill>
                  <a:schemeClr val="tx1"/>
                </a:solidFill>
              </a:rPr>
              <a:t>. </a:t>
            </a:r>
          </a:p>
          <a:p>
            <a:r>
              <a:rPr lang="en-US" sz="1600" dirty="0"/>
              <a:t>Fires can be particularly intense during days of strong winds, periods of drought, and during warm summer months.</a:t>
            </a:r>
          </a:p>
          <a:p>
            <a:r>
              <a:rPr lang="en-US" sz="1600" dirty="0"/>
              <a:t>Global warming may increase the intensity and frequency of droughts in many areas, creating more intense and frequent wildfires.</a:t>
            </a:r>
          </a:p>
          <a:p>
            <a:r>
              <a:rPr lang="en-US" sz="1600" dirty="0">
                <a:solidFill>
                  <a:schemeClr val="tx1"/>
                </a:solidFill>
              </a:rPr>
              <a:t>Although some ecosystems rely on naturally occurring fires to regulate growth, many ecosystems suffer from too much fire, such as the chaparral in southern California and lower elevation deserts in the American Southwest. </a:t>
            </a:r>
          </a:p>
          <a:p>
            <a:r>
              <a:rPr lang="en-US" sz="1600" dirty="0"/>
              <a:t>The increased fire frequency in these ordinarily fire-dependent areas has upset natural cycles, destroyed native plant communities, and encouraged the growth of fire-intolerant vegetation and non-native weeds.</a:t>
            </a:r>
          </a:p>
          <a:p>
            <a:r>
              <a:rPr lang="en-US" sz="1600" dirty="0"/>
              <a:t>Invasive species can grow rapidly in areas that were damaged by fires.</a:t>
            </a:r>
          </a:p>
          <a:p>
            <a:r>
              <a:rPr lang="en-US" sz="1600" dirty="0"/>
              <a:t>Because they are highly flammable, they can increase the future risk of fire, creating a positive feedback loop that increases fire frequency and further destroys native growth.”</a:t>
            </a:r>
          </a:p>
          <a:p>
            <a:endParaRPr lang="en-US" sz="1600" dirty="0"/>
          </a:p>
        </p:txBody>
      </p:sp>
    </p:spTree>
    <p:extLst>
      <p:ext uri="{BB962C8B-B14F-4D97-AF65-F5344CB8AC3E}">
        <p14:creationId xmlns:p14="http://schemas.microsoft.com/office/powerpoint/2010/main" val="139686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Fire Ecology</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br>
              <a:rPr lang="en-US" sz="1800" dirty="0">
                <a:solidFill>
                  <a:srgbClr val="800000"/>
                </a:solidFill>
              </a:rPr>
            </a:br>
            <a:r>
              <a:rPr lang="en-US" sz="1800" dirty="0">
                <a:solidFill>
                  <a:srgbClr val="800000"/>
                </a:solidFill>
              </a:rPr>
              <a:t>http://</a:t>
            </a:r>
            <a:r>
              <a:rPr lang="en-US" sz="1800" dirty="0" err="1">
                <a:solidFill>
                  <a:srgbClr val="800000"/>
                </a:solidFill>
              </a:rPr>
              <a:t>earthobservatory.nasa.gov</a:t>
            </a:r>
            <a:r>
              <a:rPr lang="en-US" sz="1800" dirty="0">
                <a:solidFill>
                  <a:srgbClr val="800000"/>
                </a:solidFill>
              </a:rPr>
              <a:t>/Features/</a:t>
            </a:r>
            <a:r>
              <a:rPr lang="en-US" sz="1800" dirty="0" err="1">
                <a:solidFill>
                  <a:srgbClr val="800000"/>
                </a:solidFill>
              </a:rPr>
              <a:t>AmazonFire</a:t>
            </a:r>
            <a:r>
              <a:rPr lang="en-US" sz="1800" dirty="0">
                <a:solidFill>
                  <a:srgbClr val="800000"/>
                </a:solidFill>
              </a:rPr>
              <a:t>/</a:t>
            </a:r>
            <a:endParaRPr lang="en-US" dirty="0"/>
          </a:p>
        </p:txBody>
      </p:sp>
      <p:sp>
        <p:nvSpPr>
          <p:cNvPr id="3" name="Content Placeholder 2"/>
          <p:cNvSpPr>
            <a:spLocks noGrp="1"/>
          </p:cNvSpPr>
          <p:nvPr>
            <p:ph sz="half" idx="1"/>
          </p:nvPr>
        </p:nvSpPr>
        <p:spPr>
          <a:xfrm>
            <a:off x="457200" y="1600200"/>
            <a:ext cx="4038600" cy="4980834"/>
          </a:xfrm>
        </p:spPr>
        <p:txBody>
          <a:bodyPr>
            <a:noAutofit/>
          </a:bodyPr>
          <a:lstStyle/>
          <a:p>
            <a:r>
              <a:rPr lang="en-US" sz="1700" dirty="0"/>
              <a:t>“In the Amazon Rainforest, drought, logging, cattle ranching practices, and slash-and-burn agriculture damage fire-resistant forests and promote the growth of flammable brush, creating a cycle that encourages more burning.</a:t>
            </a:r>
          </a:p>
          <a:p>
            <a:r>
              <a:rPr lang="en-US" sz="1700" dirty="0"/>
              <a:t>Fires in the rainforest, along with drought and human involvement, could damage or destroy more than half of the Amazon rainforest by the year 2030. </a:t>
            </a:r>
          </a:p>
          <a:p>
            <a:r>
              <a:rPr lang="en-US" sz="1700" dirty="0">
                <a:solidFill>
                  <a:schemeClr val="tx1"/>
                </a:solidFill>
              </a:rPr>
              <a:t>Wildfires generate ash, destroy available organic nutrients, and cause an increase in water runoff, eroding away other nutrients and creating flash flood conditions, as well as producing large amounts of CO2. “</a:t>
            </a:r>
          </a:p>
          <a:p>
            <a:endParaRPr lang="en-US" sz="1700" dirty="0"/>
          </a:p>
        </p:txBody>
      </p:sp>
      <p:sp>
        <p:nvSpPr>
          <p:cNvPr id="6" name="TextBox 5"/>
          <p:cNvSpPr txBox="1"/>
          <p:nvPr/>
        </p:nvSpPr>
        <p:spPr>
          <a:xfrm>
            <a:off x="4747172" y="4291724"/>
            <a:ext cx="3939628" cy="369332"/>
          </a:xfrm>
          <a:prstGeom prst="rect">
            <a:avLst/>
          </a:prstGeom>
          <a:noFill/>
        </p:spPr>
        <p:txBody>
          <a:bodyPr wrap="square" rtlCol="0">
            <a:spAutoFit/>
          </a:bodyPr>
          <a:lstStyle/>
          <a:p>
            <a:endParaRPr lang="en-US" dirty="0"/>
          </a:p>
        </p:txBody>
      </p:sp>
      <p:pic>
        <p:nvPicPr>
          <p:cNvPr id="9" name="Content Placeholder 8" descr="Brazil.A2003243.1730_350.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21" b="-733"/>
          <a:stretch/>
        </p:blipFill>
        <p:spPr>
          <a:xfrm>
            <a:off x="5097504" y="1699172"/>
            <a:ext cx="2853539" cy="2865298"/>
          </a:xfrm>
        </p:spPr>
      </p:pic>
      <p:sp>
        <p:nvSpPr>
          <p:cNvPr id="10" name="TextBox 9"/>
          <p:cNvSpPr txBox="1"/>
          <p:nvPr/>
        </p:nvSpPr>
        <p:spPr>
          <a:xfrm>
            <a:off x="4747172" y="4642042"/>
            <a:ext cx="3939628" cy="1938992"/>
          </a:xfrm>
          <a:prstGeom prst="rect">
            <a:avLst/>
          </a:prstGeom>
          <a:noFill/>
        </p:spPr>
        <p:txBody>
          <a:bodyPr wrap="square" rtlCol="0">
            <a:spAutoFit/>
          </a:bodyPr>
          <a:lstStyle/>
          <a:p>
            <a:pPr marL="171450" indent="-171450">
              <a:buFont typeface="Arial"/>
              <a:buChar char="•"/>
            </a:pPr>
            <a:r>
              <a:rPr lang="en-US" sz="1200" dirty="0">
                <a:latin typeface="Helvetica Neue Light"/>
                <a:cs typeface="Helvetica Neue Light"/>
              </a:rPr>
              <a:t>“During the height of the dry season, fires are widespread along the margin of the Amazon. </a:t>
            </a:r>
          </a:p>
          <a:p>
            <a:pPr marL="171450" indent="-171450">
              <a:buFont typeface="Arial"/>
              <a:buChar char="•"/>
            </a:pPr>
            <a:r>
              <a:rPr lang="en-US" sz="1200" dirty="0">
                <a:latin typeface="Helvetica Neue Light"/>
                <a:cs typeface="Helvetica Neue Light"/>
              </a:rPr>
              <a:t>Fingers of cleared land typically form a “herringbone” pattern as they extend from roads (right side of image). </a:t>
            </a:r>
          </a:p>
          <a:p>
            <a:pPr marL="171450" indent="-171450">
              <a:buFont typeface="Arial"/>
              <a:buChar char="•"/>
            </a:pPr>
            <a:r>
              <a:rPr lang="en-US" sz="1200" dirty="0">
                <a:latin typeface="Helvetica Neue Light"/>
                <a:cs typeface="Helvetica Neue Light"/>
              </a:rPr>
              <a:t>This image from the Moderate Resolution Imaging </a:t>
            </a:r>
            <a:r>
              <a:rPr lang="en-US" sz="1200" dirty="0" err="1">
                <a:latin typeface="Helvetica Neue Light"/>
                <a:cs typeface="Helvetica Neue Light"/>
              </a:rPr>
              <a:t>Spectroradiometer</a:t>
            </a:r>
            <a:r>
              <a:rPr lang="en-US" sz="1200" dirty="0">
                <a:latin typeface="Helvetica Neue Light"/>
                <a:cs typeface="Helvetica Neue Light"/>
              </a:rPr>
              <a:t> was acquired on the afternoon of August 31, 2003. </a:t>
            </a:r>
          </a:p>
          <a:p>
            <a:pPr marL="171450" indent="-171450">
              <a:buFont typeface="Arial"/>
              <a:buChar char="•"/>
            </a:pPr>
            <a:r>
              <a:rPr lang="en-US" sz="1200" dirty="0">
                <a:latin typeface="Helvetica Neue Light"/>
                <a:cs typeface="Helvetica Neue Light"/>
              </a:rPr>
              <a:t>Red outlines trace the pixels in which fires were burning when the image was taken. The smoke from these fires is so thick it hides the surface in places “</a:t>
            </a:r>
          </a:p>
        </p:txBody>
      </p:sp>
    </p:spTree>
    <p:extLst>
      <p:ext uri="{BB962C8B-B14F-4D97-AF65-F5344CB8AC3E}">
        <p14:creationId xmlns:p14="http://schemas.microsoft.com/office/powerpoint/2010/main" val="2065360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86621" y="274638"/>
            <a:ext cx="4790965" cy="1143000"/>
          </a:xfrm>
        </p:spPr>
        <p:txBody>
          <a:bodyPr>
            <a:normAutofit fontScale="90000"/>
          </a:bodyPr>
          <a:lstStyle/>
          <a:p>
            <a:r>
              <a:rPr lang="en-US" dirty="0"/>
              <a:t>Fire Ecology</a:t>
            </a:r>
            <a:br>
              <a:rPr lang="en-US" dirty="0"/>
            </a:br>
            <a:r>
              <a:rPr lang="en-US" sz="1300" dirty="0">
                <a:solidFill>
                  <a:srgbClr val="800000"/>
                </a:solidFill>
              </a:rPr>
              <a:t>http://</a:t>
            </a:r>
            <a:r>
              <a:rPr lang="en-US" sz="1300" dirty="0" err="1">
                <a:solidFill>
                  <a:srgbClr val="800000"/>
                </a:solidFill>
              </a:rPr>
              <a:t>en.wikipedia.org</a:t>
            </a:r>
            <a:r>
              <a:rPr lang="en-US" sz="1300" dirty="0">
                <a:solidFill>
                  <a:srgbClr val="800000"/>
                </a:solidFill>
              </a:rPr>
              <a:t>/wiki/Wildfire</a:t>
            </a:r>
            <a:br>
              <a:rPr lang="en-US" sz="1800" dirty="0">
                <a:solidFill>
                  <a:srgbClr val="800000"/>
                </a:solidFill>
              </a:rPr>
            </a:br>
            <a:r>
              <a:rPr lang="en-US" sz="1300" dirty="0">
                <a:solidFill>
                  <a:srgbClr val="800000"/>
                </a:solidFill>
              </a:rPr>
              <a:t>http://</a:t>
            </a:r>
            <a:r>
              <a:rPr lang="en-US" sz="1300" dirty="0" err="1">
                <a:solidFill>
                  <a:srgbClr val="800000"/>
                </a:solidFill>
              </a:rPr>
              <a:t>earthobservatory.nasa.gov</a:t>
            </a:r>
            <a:r>
              <a:rPr lang="en-US" sz="1300" dirty="0">
                <a:solidFill>
                  <a:srgbClr val="800000"/>
                </a:solidFill>
              </a:rPr>
              <a:t>/</a:t>
            </a:r>
            <a:r>
              <a:rPr lang="en-US" sz="1300" dirty="0" err="1">
                <a:solidFill>
                  <a:srgbClr val="800000"/>
                </a:solidFill>
              </a:rPr>
              <a:t>NaturalHazards</a:t>
            </a:r>
            <a:r>
              <a:rPr lang="en-US" sz="1300" dirty="0">
                <a:solidFill>
                  <a:srgbClr val="800000"/>
                </a:solidFill>
              </a:rPr>
              <a:t>/</a:t>
            </a:r>
            <a:r>
              <a:rPr lang="en-US" sz="1300" dirty="0" err="1">
                <a:solidFill>
                  <a:srgbClr val="800000"/>
                </a:solidFill>
              </a:rPr>
              <a:t>view.php?id</a:t>
            </a:r>
            <a:r>
              <a:rPr lang="en-US" sz="1300" dirty="0">
                <a:solidFill>
                  <a:srgbClr val="800000"/>
                </a:solidFill>
              </a:rPr>
              <a:t>=81444</a:t>
            </a:r>
            <a:endParaRPr lang="en-US" sz="1300" dirty="0"/>
          </a:p>
        </p:txBody>
      </p:sp>
      <p:sp>
        <p:nvSpPr>
          <p:cNvPr id="5" name="Content Placeholder 4"/>
          <p:cNvSpPr>
            <a:spLocks noGrp="1"/>
          </p:cNvSpPr>
          <p:nvPr>
            <p:ph sz="half" idx="1"/>
          </p:nvPr>
        </p:nvSpPr>
        <p:spPr>
          <a:xfrm>
            <a:off x="246993" y="470338"/>
            <a:ext cx="4038600" cy="5958490"/>
          </a:xfrm>
        </p:spPr>
        <p:txBody>
          <a:bodyPr>
            <a:noAutofit/>
          </a:bodyPr>
          <a:lstStyle/>
          <a:p>
            <a:r>
              <a:rPr lang="en-US" sz="2000" dirty="0">
                <a:solidFill>
                  <a:schemeClr val="tx1"/>
                </a:solidFill>
              </a:rPr>
              <a:t>“Wildfires can also have an effect on climate change, increasing the amount of carbon released into the atmosphere and inhibiting vegetation growth, </a:t>
            </a:r>
            <a:r>
              <a:rPr lang="en-US" sz="2000" dirty="0"/>
              <a:t>which affects overall carbon uptake by plants. </a:t>
            </a:r>
          </a:p>
          <a:p>
            <a:r>
              <a:rPr lang="en-US" sz="2000" dirty="0"/>
              <a:t>In tundra there is a natural pattern of accumulation of fuel and wildfire which varies depending on the nature of vegetation and terrain. </a:t>
            </a:r>
          </a:p>
          <a:p>
            <a:r>
              <a:rPr lang="en-US" sz="2000" dirty="0"/>
              <a:t>Research in Alaska has shown fire-event return intervals, (FRIs) that typically vary from 150 to 200 years with dryer lowland areas burning more frequently than wetter upland areas.”</a:t>
            </a:r>
          </a:p>
          <a:p>
            <a:endParaRPr lang="en-US" sz="2000" dirty="0"/>
          </a:p>
        </p:txBody>
      </p:sp>
      <p:pic>
        <p:nvPicPr>
          <p:cNvPr id="7" name="Content Placeholder 6" descr="alaska_amo_2013170.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747" b="-2351"/>
          <a:stretch/>
        </p:blipFill>
        <p:spPr>
          <a:xfrm>
            <a:off x="4648200" y="1462679"/>
            <a:ext cx="4038600" cy="2802760"/>
          </a:xfrm>
        </p:spPr>
      </p:pic>
      <p:sp>
        <p:nvSpPr>
          <p:cNvPr id="8" name="TextBox 7"/>
          <p:cNvSpPr txBox="1"/>
          <p:nvPr/>
        </p:nvSpPr>
        <p:spPr>
          <a:xfrm>
            <a:off x="4285593" y="4335498"/>
            <a:ext cx="4691993" cy="1985159"/>
          </a:xfrm>
          <a:prstGeom prst="rect">
            <a:avLst/>
          </a:prstGeom>
          <a:noFill/>
        </p:spPr>
        <p:txBody>
          <a:bodyPr wrap="square" rtlCol="0">
            <a:spAutoFit/>
          </a:bodyPr>
          <a:lstStyle/>
          <a:p>
            <a:pPr marL="171450" indent="-171450">
              <a:spcAft>
                <a:spcPts val="600"/>
              </a:spcAft>
              <a:buFont typeface="Arial"/>
              <a:buChar char="•"/>
            </a:pPr>
            <a:r>
              <a:rPr lang="en-US" sz="1200" dirty="0">
                <a:solidFill>
                  <a:srgbClr val="800000"/>
                </a:solidFill>
                <a:latin typeface="Helvetica Neue Light"/>
                <a:cs typeface="Helvetica Neue Light"/>
              </a:rPr>
              <a:t>On June 19, 2013, the Moderate Resolution Imaging </a:t>
            </a:r>
            <a:r>
              <a:rPr lang="en-US" sz="1200" dirty="0" err="1">
                <a:solidFill>
                  <a:srgbClr val="800000"/>
                </a:solidFill>
                <a:latin typeface="Helvetica Neue Light"/>
                <a:cs typeface="Helvetica Neue Light"/>
              </a:rPr>
              <a:t>Spectroradiometer</a:t>
            </a:r>
            <a:r>
              <a:rPr lang="en-US" sz="1200" dirty="0">
                <a:solidFill>
                  <a:srgbClr val="800000"/>
                </a:solidFill>
                <a:latin typeface="Helvetica Neue Light"/>
                <a:cs typeface="Helvetica Neue Light"/>
              </a:rPr>
              <a:t> (MODIS) on NASA’s Aqua satellite captured this image of smoke from wildfires burning in </a:t>
            </a:r>
            <a:r>
              <a:rPr lang="en-US" sz="1200" b="1" dirty="0">
                <a:solidFill>
                  <a:srgbClr val="800000"/>
                </a:solidFill>
                <a:latin typeface="Helvetica Neue Light"/>
                <a:cs typeface="Helvetica Neue Light"/>
              </a:rPr>
              <a:t>western Alaska</a:t>
            </a:r>
            <a:r>
              <a:rPr lang="en-US" sz="1200" dirty="0">
                <a:solidFill>
                  <a:srgbClr val="800000"/>
                </a:solidFill>
                <a:latin typeface="Helvetica Neue Light"/>
                <a:cs typeface="Helvetica Neue Light"/>
              </a:rPr>
              <a:t>. </a:t>
            </a:r>
          </a:p>
          <a:p>
            <a:pPr marL="171450" indent="-171450">
              <a:spcAft>
                <a:spcPts val="600"/>
              </a:spcAft>
              <a:buFont typeface="Arial"/>
              <a:buChar char="•"/>
            </a:pPr>
            <a:r>
              <a:rPr lang="en-US" sz="1200" dirty="0">
                <a:solidFill>
                  <a:srgbClr val="800000"/>
                </a:solidFill>
                <a:latin typeface="Helvetica Neue Light"/>
                <a:cs typeface="Helvetica Neue Light"/>
              </a:rPr>
              <a:t>The smoke was moving west over Norton Sound. (The center of the image is roughly 163° West and 62° North.)</a:t>
            </a:r>
          </a:p>
          <a:p>
            <a:pPr marL="171450" indent="-171450">
              <a:spcAft>
                <a:spcPts val="600"/>
              </a:spcAft>
              <a:buFont typeface="Arial"/>
              <a:buChar char="•"/>
            </a:pPr>
            <a:r>
              <a:rPr lang="en-US" sz="1200" dirty="0">
                <a:solidFill>
                  <a:srgbClr val="800000"/>
                </a:solidFill>
                <a:latin typeface="Helvetica Neue Light"/>
                <a:cs typeface="Helvetica Neue Light"/>
              </a:rPr>
              <a:t>Record heat and dry fuels have produced record-setting fire potential across boreal spruce forests and tundra landscapes. </a:t>
            </a:r>
          </a:p>
          <a:p>
            <a:pPr marL="171450" indent="-171450">
              <a:spcAft>
                <a:spcPts val="600"/>
              </a:spcAft>
              <a:buFont typeface="Arial"/>
              <a:buChar char="•"/>
            </a:pPr>
            <a:r>
              <a:rPr lang="en-US" sz="1200" dirty="0">
                <a:solidFill>
                  <a:srgbClr val="800000"/>
                </a:solidFill>
                <a:latin typeface="Helvetica Neue Light"/>
                <a:cs typeface="Helvetica Neue Light"/>
              </a:rPr>
              <a:t>The heat wave is the product of an intense ridge of high pressure over the state.</a:t>
            </a:r>
          </a:p>
        </p:txBody>
      </p:sp>
    </p:spTree>
    <p:extLst>
      <p:ext uri="{BB962C8B-B14F-4D97-AF65-F5344CB8AC3E}">
        <p14:creationId xmlns:p14="http://schemas.microsoft.com/office/powerpoint/2010/main" val="2111810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Atmospheric Effects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br>
              <a:rPr lang="en-US" sz="1800" dirty="0">
                <a:solidFill>
                  <a:srgbClr val="800000"/>
                </a:solidFill>
              </a:rPr>
            </a:br>
            <a:r>
              <a:rPr lang="en-US" sz="1800" dirty="0">
                <a:solidFill>
                  <a:srgbClr val="800000"/>
                </a:solidFill>
              </a:rPr>
              <a:t>http://</a:t>
            </a:r>
            <a:r>
              <a:rPr lang="en-US" sz="1800" dirty="0" err="1">
                <a:solidFill>
                  <a:srgbClr val="800000"/>
                </a:solidFill>
              </a:rPr>
              <a:t>earthobservatory.nasa.gov</a:t>
            </a:r>
            <a:r>
              <a:rPr lang="en-US" sz="1800" dirty="0">
                <a:solidFill>
                  <a:srgbClr val="800000"/>
                </a:solidFill>
              </a:rPr>
              <a:t>/IOTD/</a:t>
            </a:r>
            <a:r>
              <a:rPr lang="en-US" sz="1800" dirty="0" err="1">
                <a:solidFill>
                  <a:srgbClr val="800000"/>
                </a:solidFill>
              </a:rPr>
              <a:t>view.php?id</a:t>
            </a:r>
            <a:r>
              <a:rPr lang="en-US" sz="1800" dirty="0">
                <a:solidFill>
                  <a:srgbClr val="800000"/>
                </a:solidFill>
              </a:rPr>
              <a:t>=9031</a:t>
            </a:r>
            <a:endParaRPr lang="en-US" dirty="0"/>
          </a:p>
        </p:txBody>
      </p:sp>
      <p:sp>
        <p:nvSpPr>
          <p:cNvPr id="3" name="Content Placeholder 2"/>
          <p:cNvSpPr>
            <a:spLocks noGrp="1"/>
          </p:cNvSpPr>
          <p:nvPr>
            <p:ph sz="half" idx="1"/>
          </p:nvPr>
        </p:nvSpPr>
        <p:spPr/>
        <p:txBody>
          <a:bodyPr>
            <a:noAutofit/>
          </a:bodyPr>
          <a:lstStyle/>
          <a:p>
            <a:r>
              <a:rPr lang="en-US" sz="1400" dirty="0"/>
              <a:t>“Wildfires can affect climate and weather and have major impacts on atmospheric pollution.</a:t>
            </a:r>
          </a:p>
          <a:p>
            <a:r>
              <a:rPr lang="en-US" sz="1400" dirty="0"/>
              <a:t>Wildfire emissions contain fine particulate matter which can cause cardiovascular and respiratory problems.</a:t>
            </a:r>
          </a:p>
          <a:p>
            <a:r>
              <a:rPr lang="en-US" sz="1400" dirty="0">
                <a:solidFill>
                  <a:schemeClr val="tx1"/>
                </a:solidFill>
              </a:rPr>
              <a:t>Forest fires in Indonesia in 1997 were estimated to have released between 0.89 and 2.83 billion tons of CO</a:t>
            </a:r>
            <a:r>
              <a:rPr lang="en-US" sz="1400" baseline="30000" dirty="0">
                <a:solidFill>
                  <a:schemeClr val="tx1"/>
                </a:solidFill>
              </a:rPr>
              <a:t>2</a:t>
            </a:r>
            <a:r>
              <a:rPr lang="en-US" sz="1400" dirty="0">
                <a:solidFill>
                  <a:schemeClr val="tx1"/>
                </a:solidFill>
              </a:rPr>
              <a:t> into the atmosphere, which is between 13%–40% of the annual global carbon dioxide emissions from burning fossil fuels.</a:t>
            </a:r>
          </a:p>
          <a:p>
            <a:r>
              <a:rPr lang="en-US" sz="1400" dirty="0"/>
              <a:t>Atmospheric models suggest that these concentrations of sooty particles could increase absorption of incoming solar radiation during winter months by as much as 15%.”</a:t>
            </a:r>
          </a:p>
        </p:txBody>
      </p:sp>
      <p:pic>
        <p:nvPicPr>
          <p:cNvPr id="5" name="Content Placeholder 4" descr="indonesia_tmotrmm_200807.jpg"/>
          <p:cNvPicPr>
            <a:picLocks noGrp="1" noChangeAspect="1"/>
          </p:cNvPicPr>
          <p:nvPr>
            <p:ph sz="half" idx="2"/>
          </p:nvPr>
        </p:nvPicPr>
        <p:blipFill>
          <a:blip r:embed="rId2">
            <a:extLst>
              <a:ext uri="{28A0092B-C50C-407E-A947-70E740481C1C}">
                <a14:useLocalDpi xmlns:a14="http://schemas.microsoft.com/office/drawing/2010/main" val="0"/>
              </a:ext>
            </a:extLst>
          </a:blip>
          <a:srcRect l="-11058" r="-11058"/>
          <a:stretch>
            <a:fillRect/>
          </a:stretch>
        </p:blipFill>
        <p:spPr>
          <a:xfrm>
            <a:off x="5118510" y="1600200"/>
            <a:ext cx="3568289" cy="3998897"/>
          </a:xfrm>
        </p:spPr>
      </p:pic>
      <p:sp>
        <p:nvSpPr>
          <p:cNvPr id="6" name="TextBox 5"/>
          <p:cNvSpPr txBox="1"/>
          <p:nvPr/>
        </p:nvSpPr>
        <p:spPr>
          <a:xfrm>
            <a:off x="152044" y="5699498"/>
            <a:ext cx="8848853" cy="1015663"/>
          </a:xfrm>
          <a:prstGeom prst="rect">
            <a:avLst/>
          </a:prstGeom>
          <a:noFill/>
        </p:spPr>
        <p:txBody>
          <a:bodyPr wrap="square" rtlCol="0">
            <a:spAutoFit/>
          </a:bodyPr>
          <a:lstStyle/>
          <a:p>
            <a:r>
              <a:rPr lang="en-US" sz="1200" dirty="0">
                <a:solidFill>
                  <a:srgbClr val="800000"/>
                </a:solidFill>
                <a:latin typeface="Helvetica Neue Light"/>
                <a:cs typeface="Helvetica Neue Light"/>
              </a:rPr>
              <a:t>“Officials were concerned that fires (red areas in upper image from MODIS) during the 2008 season could be more intense than normal because the dry season had been especially dry. The lower image confirms the drought. Made with data collected by the Tropical Rainfall Measuring Mission (TRMM) satellite, the image shows rainfall measurements for July 2008 compared to average measurements. Areas that received more rain than average are blue, while regions that received less rain are brown. Sumatra and southern Borneo were dry through the month.”</a:t>
            </a:r>
          </a:p>
        </p:txBody>
      </p:sp>
    </p:spTree>
    <p:extLst>
      <p:ext uri="{BB962C8B-B14F-4D97-AF65-F5344CB8AC3E}">
        <p14:creationId xmlns:p14="http://schemas.microsoft.com/office/powerpoint/2010/main" val="4257075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Natural Fires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pic>
        <p:nvPicPr>
          <p:cNvPr id="4" name="Content Placeholder 3" descr="Wildfire_in_California.jpg"/>
          <p:cNvPicPr>
            <a:picLocks noGrp="1" noChangeAspect="1"/>
          </p:cNvPicPr>
          <p:nvPr>
            <p:ph idx="1"/>
          </p:nvPr>
        </p:nvPicPr>
        <p:blipFill>
          <a:blip r:embed="rId2">
            <a:extLst>
              <a:ext uri="{28A0092B-C50C-407E-A947-70E740481C1C}">
                <a14:useLocalDpi xmlns:a14="http://schemas.microsoft.com/office/drawing/2010/main" val="0"/>
              </a:ext>
            </a:extLst>
          </a:blip>
          <a:srcRect l="-10199" r="-10199"/>
          <a:stretch>
            <a:fillRect/>
          </a:stretch>
        </p:blipFill>
        <p:spPr/>
      </p:pic>
      <p:sp>
        <p:nvSpPr>
          <p:cNvPr id="5" name="TextBox 4"/>
          <p:cNvSpPr txBox="1"/>
          <p:nvPr/>
        </p:nvSpPr>
        <p:spPr>
          <a:xfrm>
            <a:off x="2577232" y="6355834"/>
            <a:ext cx="4185761" cy="369332"/>
          </a:xfrm>
          <a:prstGeom prst="rect">
            <a:avLst/>
          </a:prstGeom>
          <a:noFill/>
        </p:spPr>
        <p:txBody>
          <a:bodyPr wrap="none" rtlCol="0">
            <a:spAutoFit/>
          </a:bodyPr>
          <a:lstStyle/>
          <a:p>
            <a:pPr algn="ctr"/>
            <a:r>
              <a:rPr lang="en-US" dirty="0">
                <a:solidFill>
                  <a:srgbClr val="800000"/>
                </a:solidFill>
                <a:latin typeface="Helvetica Neue Light"/>
                <a:cs typeface="Helvetica Neue Light"/>
              </a:rPr>
              <a:t>Wildfire in California, 5 September, 2008</a:t>
            </a:r>
          </a:p>
        </p:txBody>
      </p:sp>
    </p:spTree>
    <p:extLst>
      <p:ext uri="{BB962C8B-B14F-4D97-AF65-F5344CB8AC3E}">
        <p14:creationId xmlns:p14="http://schemas.microsoft.com/office/powerpoint/2010/main" val="3740091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Wildfire Policy in the US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5" name="Content Placeholder 4"/>
          <p:cNvSpPr>
            <a:spLocks noGrp="1"/>
          </p:cNvSpPr>
          <p:nvPr>
            <p:ph idx="1"/>
          </p:nvPr>
        </p:nvSpPr>
        <p:spPr/>
        <p:txBody>
          <a:bodyPr>
            <a:noAutofit/>
          </a:bodyPr>
          <a:lstStyle/>
          <a:p>
            <a:r>
              <a:rPr lang="en-US" sz="1600" dirty="0"/>
              <a:t>“In 2001, the United States Government implemented a National Fire Plan and the budget increased from $108 million in 2000 to $401 million for the reduction of hazardous fuels. </a:t>
            </a:r>
          </a:p>
          <a:p>
            <a:r>
              <a:rPr lang="en-US" sz="1600" dirty="0"/>
              <a:t>Today the United States philosophy remains that, “fire, as a critical natural process, will be integrated into land and resource management plans and activities on a landscape scale, and across agency boundaries. </a:t>
            </a:r>
          </a:p>
          <a:p>
            <a:r>
              <a:rPr lang="en-US" sz="1600" dirty="0"/>
              <a:t>Response to wildfire is based on ecological, social and legal consequences of fire. </a:t>
            </a:r>
          </a:p>
          <a:p>
            <a:r>
              <a:rPr lang="en-US" sz="1600" dirty="0">
                <a:solidFill>
                  <a:schemeClr val="tx1"/>
                </a:solidFill>
              </a:rPr>
              <a:t>The five federal regulatory agencies managing forest fire response and planning for 676 million acres in the United States are the Department of the Interior, the Bureau of Land Management, the Bureau of Indian Affairs, the National Park Service, the United States Department of Agriculture-Forest Service and the United States Fish and Wildlife Services. </a:t>
            </a:r>
          </a:p>
          <a:p>
            <a:r>
              <a:rPr lang="en-US" sz="1600" dirty="0"/>
              <a:t>Several hundred million U.S. acres of wildfire management are also conducted by state, county, and local fire management organizations.”</a:t>
            </a:r>
          </a:p>
        </p:txBody>
      </p:sp>
    </p:spTree>
    <p:extLst>
      <p:ext uri="{BB962C8B-B14F-4D97-AF65-F5344CB8AC3E}">
        <p14:creationId xmlns:p14="http://schemas.microsoft.com/office/powerpoint/2010/main" val="2405024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Cost-Benefits of Fire Management</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pic>
        <p:nvPicPr>
          <p:cNvPr id="4" name="Content Placeholder 3" descr="Screen Shot 2014-01-02 at 10.27.3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945" b="-1019"/>
          <a:stretch/>
        </p:blipFill>
        <p:spPr>
          <a:xfrm>
            <a:off x="457200" y="2351314"/>
            <a:ext cx="8229600" cy="3025953"/>
          </a:xfrm>
        </p:spPr>
      </p:pic>
    </p:spTree>
    <p:extLst>
      <p:ext uri="{BB962C8B-B14F-4D97-AF65-F5344CB8AC3E}">
        <p14:creationId xmlns:p14="http://schemas.microsoft.com/office/powerpoint/2010/main" val="721669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 Forest Service (accessed 1/12/2019)</a:t>
            </a:r>
            <a:br>
              <a:rPr lang="en-US" dirty="0"/>
            </a:br>
            <a:r>
              <a:rPr lang="en-US" sz="1800" dirty="0">
                <a:solidFill>
                  <a:srgbClr val="800000"/>
                </a:solidFill>
              </a:rPr>
              <a:t> https://</a:t>
            </a:r>
            <a:r>
              <a:rPr lang="en-US" sz="1800" dirty="0" err="1">
                <a:solidFill>
                  <a:srgbClr val="800000"/>
                </a:solidFill>
              </a:rPr>
              <a:t>fsapps.nwcg.gov</a:t>
            </a:r>
            <a:r>
              <a:rPr lang="en-US" sz="1800" dirty="0">
                <a:solidFill>
                  <a:srgbClr val="800000"/>
                </a:solidFill>
              </a:rPr>
              <a:t>/</a:t>
            </a:r>
            <a:r>
              <a:rPr lang="en-US" sz="1800" dirty="0" err="1">
                <a:solidFill>
                  <a:srgbClr val="800000"/>
                </a:solidFill>
              </a:rPr>
              <a:t>afm</a:t>
            </a:r>
            <a:r>
              <a:rPr lang="en-US" sz="1800" dirty="0">
                <a:solidFill>
                  <a:srgbClr val="800000"/>
                </a:solidFill>
              </a:rPr>
              <a:t>/</a:t>
            </a:r>
            <a:r>
              <a:rPr lang="en-US" sz="1800" dirty="0" err="1">
                <a:solidFill>
                  <a:srgbClr val="800000"/>
                </a:solidFill>
              </a:rPr>
              <a:t>index.php</a:t>
            </a:r>
            <a:endParaRPr lang="en-US" sz="1800" dirty="0">
              <a:solidFill>
                <a:srgbClr val="800000"/>
              </a:solidFill>
            </a:endParaRPr>
          </a:p>
        </p:txBody>
      </p:sp>
      <p:pic>
        <p:nvPicPr>
          <p:cNvPr id="8" name="Content Placeholder 7">
            <a:extLst>
              <a:ext uri="{FF2B5EF4-FFF2-40B4-BE49-F238E27FC236}">
                <a16:creationId xmlns:a16="http://schemas.microsoft.com/office/drawing/2014/main" id="{3872FCE6-2A83-3846-AE18-F8AB1197254B}"/>
              </a:ext>
            </a:extLst>
          </p:cNvPr>
          <p:cNvPicPr>
            <a:picLocks noGrp="1" noChangeAspect="1"/>
          </p:cNvPicPr>
          <p:nvPr>
            <p:ph sz="half" idx="1"/>
          </p:nvPr>
        </p:nvPicPr>
        <p:blipFill>
          <a:blip r:embed="rId2"/>
          <a:stretch>
            <a:fillRect/>
          </a:stretch>
        </p:blipFill>
        <p:spPr>
          <a:xfrm>
            <a:off x="457200" y="2124181"/>
            <a:ext cx="4038600" cy="3478001"/>
          </a:xfrm>
        </p:spPr>
      </p:pic>
      <p:pic>
        <p:nvPicPr>
          <p:cNvPr id="12" name="Content Placeholder 11">
            <a:extLst>
              <a:ext uri="{FF2B5EF4-FFF2-40B4-BE49-F238E27FC236}">
                <a16:creationId xmlns:a16="http://schemas.microsoft.com/office/drawing/2014/main" id="{7699EF5C-DBB3-8245-9291-A56D8A883C84}"/>
              </a:ext>
            </a:extLst>
          </p:cNvPr>
          <p:cNvPicPr>
            <a:picLocks noGrp="1" noChangeAspect="1"/>
          </p:cNvPicPr>
          <p:nvPr>
            <p:ph sz="half" idx="2"/>
          </p:nvPr>
        </p:nvPicPr>
        <p:blipFill>
          <a:blip r:embed="rId3"/>
          <a:stretch>
            <a:fillRect/>
          </a:stretch>
        </p:blipFill>
        <p:spPr>
          <a:xfrm>
            <a:off x="4648200" y="2120419"/>
            <a:ext cx="4038600" cy="3485524"/>
          </a:xfrm>
        </p:spPr>
      </p:pic>
    </p:spTree>
    <p:extLst>
      <p:ext uri="{BB962C8B-B14F-4D97-AF65-F5344CB8AC3E}">
        <p14:creationId xmlns:p14="http://schemas.microsoft.com/office/powerpoint/2010/main" val="2808515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Open Hazards Feed</a:t>
            </a:r>
            <a:br>
              <a:rPr lang="en-US" dirty="0"/>
            </a:br>
            <a:r>
              <a:rPr lang="en-US" sz="1778" dirty="0">
                <a:solidFill>
                  <a:srgbClr val="800000"/>
                </a:solidFill>
              </a:rPr>
              <a:t>http://</a:t>
            </a:r>
            <a:r>
              <a:rPr lang="en-US" sz="1778" dirty="0" err="1">
                <a:solidFill>
                  <a:srgbClr val="800000"/>
                </a:solidFill>
              </a:rPr>
              <a:t>www.openhazards.com</a:t>
            </a:r>
            <a:r>
              <a:rPr lang="en-US" sz="1778" dirty="0">
                <a:solidFill>
                  <a:srgbClr val="800000"/>
                </a:solidFill>
              </a:rPr>
              <a:t>/viewer</a:t>
            </a:r>
          </a:p>
        </p:txBody>
      </p:sp>
      <p:sp>
        <p:nvSpPr>
          <p:cNvPr id="7" name="TextBox 6"/>
          <p:cNvSpPr txBox="1"/>
          <p:nvPr/>
        </p:nvSpPr>
        <p:spPr>
          <a:xfrm>
            <a:off x="1072610" y="6126163"/>
            <a:ext cx="2840271" cy="338554"/>
          </a:xfrm>
          <a:prstGeom prst="rect">
            <a:avLst/>
          </a:prstGeom>
          <a:noFill/>
        </p:spPr>
        <p:txBody>
          <a:bodyPr wrap="square" rtlCol="0">
            <a:spAutoFit/>
          </a:bodyPr>
          <a:lstStyle/>
          <a:p>
            <a:pPr algn="ctr"/>
            <a:r>
              <a:rPr lang="en-US" sz="1600" dirty="0">
                <a:solidFill>
                  <a:srgbClr val="800000"/>
                </a:solidFill>
                <a:latin typeface="Helvetica Neue Light"/>
                <a:cs typeface="Helvetica Neue Light"/>
              </a:rPr>
              <a:t>Today: 11/29/2019</a:t>
            </a:r>
          </a:p>
        </p:txBody>
      </p:sp>
      <p:sp>
        <p:nvSpPr>
          <p:cNvPr id="8" name="TextBox 7"/>
          <p:cNvSpPr txBox="1"/>
          <p:nvPr/>
        </p:nvSpPr>
        <p:spPr>
          <a:xfrm>
            <a:off x="5463964" y="6126163"/>
            <a:ext cx="2840271" cy="338554"/>
          </a:xfrm>
          <a:prstGeom prst="rect">
            <a:avLst/>
          </a:prstGeom>
          <a:noFill/>
        </p:spPr>
        <p:txBody>
          <a:bodyPr wrap="square" rtlCol="0">
            <a:spAutoFit/>
          </a:bodyPr>
          <a:lstStyle/>
          <a:p>
            <a:pPr algn="ctr"/>
            <a:r>
              <a:rPr lang="en-US" sz="1600" dirty="0">
                <a:solidFill>
                  <a:srgbClr val="800000"/>
                </a:solidFill>
                <a:latin typeface="Helvetica Neue Light"/>
                <a:cs typeface="Helvetica Neue Light"/>
              </a:rPr>
              <a:t>Forecast for the Next Week</a:t>
            </a:r>
          </a:p>
        </p:txBody>
      </p:sp>
      <p:pic>
        <p:nvPicPr>
          <p:cNvPr id="9" name="Content Placeholder 8">
            <a:extLst>
              <a:ext uri="{FF2B5EF4-FFF2-40B4-BE49-F238E27FC236}">
                <a16:creationId xmlns:a16="http://schemas.microsoft.com/office/drawing/2014/main" id="{A883FD3D-6168-5041-890E-24F8E3489F85}"/>
              </a:ext>
            </a:extLst>
          </p:cNvPr>
          <p:cNvPicPr>
            <a:picLocks noGrp="1" noChangeAspect="1"/>
          </p:cNvPicPr>
          <p:nvPr>
            <p:ph sz="half" idx="1"/>
          </p:nvPr>
        </p:nvPicPr>
        <p:blipFill>
          <a:blip r:embed="rId2"/>
          <a:stretch>
            <a:fillRect/>
          </a:stretch>
        </p:blipFill>
        <p:spPr>
          <a:xfrm>
            <a:off x="457200" y="1869800"/>
            <a:ext cx="4038600" cy="3986762"/>
          </a:xfrm>
        </p:spPr>
      </p:pic>
      <p:pic>
        <p:nvPicPr>
          <p:cNvPr id="14" name="Content Placeholder 13">
            <a:extLst>
              <a:ext uri="{FF2B5EF4-FFF2-40B4-BE49-F238E27FC236}">
                <a16:creationId xmlns:a16="http://schemas.microsoft.com/office/drawing/2014/main" id="{EE5703C5-FF34-7644-B530-8EEDE5B8E6F4}"/>
              </a:ext>
            </a:extLst>
          </p:cNvPr>
          <p:cNvPicPr>
            <a:picLocks noGrp="1" noChangeAspect="1"/>
          </p:cNvPicPr>
          <p:nvPr>
            <p:ph sz="half" idx="2"/>
          </p:nvPr>
        </p:nvPicPr>
        <p:blipFill>
          <a:blip r:embed="rId3"/>
          <a:stretch>
            <a:fillRect/>
          </a:stretch>
        </p:blipFill>
        <p:spPr>
          <a:xfrm>
            <a:off x="4648200" y="1867416"/>
            <a:ext cx="4038600" cy="399153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95800" y="274638"/>
            <a:ext cx="4191000" cy="1143000"/>
          </a:xfrm>
        </p:spPr>
        <p:txBody>
          <a:bodyPr>
            <a:normAutofit/>
          </a:bodyPr>
          <a:lstStyle/>
          <a:p>
            <a:r>
              <a:rPr lang="en-US" dirty="0"/>
              <a:t>Wildfire Detection</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/wiki/Wildfire</a:t>
            </a:r>
            <a:endParaRPr lang="en-US" sz="1600" dirty="0"/>
          </a:p>
        </p:txBody>
      </p:sp>
      <p:sp>
        <p:nvSpPr>
          <p:cNvPr id="5" name="Content Placeholder 4"/>
          <p:cNvSpPr>
            <a:spLocks noGrp="1"/>
          </p:cNvSpPr>
          <p:nvPr>
            <p:ph sz="half" idx="1"/>
          </p:nvPr>
        </p:nvSpPr>
        <p:spPr>
          <a:xfrm>
            <a:off x="297648" y="357162"/>
            <a:ext cx="4198152" cy="5769001"/>
          </a:xfrm>
        </p:spPr>
        <p:txBody>
          <a:bodyPr>
            <a:noAutofit/>
          </a:bodyPr>
          <a:lstStyle/>
          <a:p>
            <a:r>
              <a:rPr lang="en-US" sz="1600" dirty="0">
                <a:solidFill>
                  <a:srgbClr val="0E47FF"/>
                </a:solidFill>
              </a:rPr>
              <a:t>“Satellite and aerial monitoring through the use of planes, helicopter, or UAVs can provide a wider view and may be sufficient to monitor very large, low risk areas. </a:t>
            </a:r>
          </a:p>
          <a:p>
            <a:r>
              <a:rPr lang="en-US" sz="1600" dirty="0">
                <a:solidFill>
                  <a:schemeClr val="tx1"/>
                </a:solidFill>
              </a:rPr>
              <a:t>Satellite-mounted sensors such as </a:t>
            </a:r>
            <a:r>
              <a:rPr lang="en-US" sz="1600" b="1" dirty="0" err="1">
                <a:solidFill>
                  <a:schemeClr val="tx1"/>
                </a:solidFill>
              </a:rPr>
              <a:t>Envisat's</a:t>
            </a:r>
            <a:r>
              <a:rPr lang="en-US" sz="1600" b="1" dirty="0">
                <a:solidFill>
                  <a:schemeClr val="tx1"/>
                </a:solidFill>
              </a:rPr>
              <a:t> Advanced Along Track Scanning Radiometer and European Remote-Sensing Satellite's Along-Track Scanning Radiometer </a:t>
            </a:r>
            <a:r>
              <a:rPr lang="en-US" sz="1600" dirty="0"/>
              <a:t>can measure infrared radiation emitted by fires, identifying hot spots greater than 39 °C (102 °F).</a:t>
            </a:r>
          </a:p>
          <a:p>
            <a:r>
              <a:rPr lang="en-US" sz="1600" dirty="0"/>
              <a:t>The National Oceanic and Atmospheric Administration's Hazard Mapping System combines remote-sensing data from satellite sources such </a:t>
            </a:r>
            <a:r>
              <a:rPr lang="en-US" sz="1600" dirty="0">
                <a:solidFill>
                  <a:schemeClr val="tx1"/>
                </a:solidFill>
              </a:rPr>
              <a:t>as Geostationary Operational Environmental Satellite (GOES), Moderate-Resolution Imaging </a:t>
            </a:r>
            <a:r>
              <a:rPr lang="en-US" sz="1600" dirty="0" err="1">
                <a:solidFill>
                  <a:schemeClr val="tx1"/>
                </a:solidFill>
              </a:rPr>
              <a:t>Spectroradiometer</a:t>
            </a:r>
            <a:r>
              <a:rPr lang="en-US" sz="1600" dirty="0">
                <a:solidFill>
                  <a:schemeClr val="tx1"/>
                </a:solidFill>
              </a:rPr>
              <a:t> (MODIS), and Advanced Very High Resolution Radiometer (AVHRR) for detection of fire and smoke plume locations</a:t>
            </a:r>
            <a:r>
              <a:rPr lang="en-US" sz="1600" dirty="0"/>
              <a:t>.</a:t>
            </a:r>
          </a:p>
        </p:txBody>
      </p:sp>
      <p:pic>
        <p:nvPicPr>
          <p:cNvPr id="7" name="Content Placeholder 6" descr="530px-Wildfires_Balkans_July_2007-NASA.jpg"/>
          <p:cNvPicPr>
            <a:picLocks noGrp="1" noChangeAspect="1"/>
          </p:cNvPicPr>
          <p:nvPr>
            <p:ph sz="half" idx="2"/>
          </p:nvPr>
        </p:nvPicPr>
        <p:blipFill>
          <a:blip r:embed="rId2">
            <a:extLst>
              <a:ext uri="{28A0092B-C50C-407E-A947-70E740481C1C}">
                <a14:useLocalDpi xmlns:a14="http://schemas.microsoft.com/office/drawing/2010/main" val="0"/>
              </a:ext>
            </a:extLst>
          </a:blip>
          <a:srcRect t="421" b="421"/>
          <a:stretch>
            <a:fillRect/>
          </a:stretch>
        </p:blipFill>
        <p:spPr/>
      </p:pic>
      <p:sp>
        <p:nvSpPr>
          <p:cNvPr id="8" name="TextBox 7"/>
          <p:cNvSpPr txBox="1"/>
          <p:nvPr/>
        </p:nvSpPr>
        <p:spPr>
          <a:xfrm>
            <a:off x="3571779" y="6250331"/>
            <a:ext cx="5327902" cy="523220"/>
          </a:xfrm>
          <a:prstGeom prst="rect">
            <a:avLst/>
          </a:prstGeom>
          <a:noFill/>
        </p:spPr>
        <p:txBody>
          <a:bodyPr wrap="square" rtlCol="0">
            <a:spAutoFit/>
          </a:bodyPr>
          <a:lstStyle/>
          <a:p>
            <a:pPr algn="ctr"/>
            <a:r>
              <a:rPr lang="en-US" sz="1400" dirty="0">
                <a:solidFill>
                  <a:srgbClr val="800000"/>
                </a:solidFill>
                <a:latin typeface="Helvetica Neue Light"/>
                <a:cs typeface="Helvetica Neue Light"/>
              </a:rPr>
              <a:t>Wildfires across the Balkans in late July 2007 (MODIS image)</a:t>
            </a:r>
          </a:p>
          <a:p>
            <a:pPr algn="ctr"/>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4087086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Wildfire Safety</a:t>
            </a:r>
            <a:br>
              <a:rPr lang="en-US" dirty="0"/>
            </a:br>
            <a:r>
              <a:rPr lang="en-US" sz="1800" dirty="0"/>
              <a:t>http://</a:t>
            </a:r>
            <a:r>
              <a:rPr lang="en-US" sz="1800" dirty="0" err="1"/>
              <a:t>en.wikipedia.org</a:t>
            </a:r>
            <a:r>
              <a:rPr lang="en-US" sz="1800" dirty="0"/>
              <a:t>/wiki/Wildfire</a:t>
            </a:r>
          </a:p>
        </p:txBody>
      </p:sp>
      <p:sp>
        <p:nvSpPr>
          <p:cNvPr id="5" name="Content Placeholder 4"/>
          <p:cNvSpPr>
            <a:spLocks noGrp="1"/>
          </p:cNvSpPr>
          <p:nvPr>
            <p:ph sz="half" idx="1"/>
          </p:nvPr>
        </p:nvSpPr>
        <p:spPr/>
        <p:txBody>
          <a:bodyPr>
            <a:noAutofit/>
          </a:bodyPr>
          <a:lstStyle/>
          <a:p>
            <a:r>
              <a:rPr lang="en-US" sz="1600" dirty="0"/>
              <a:t>“Fighting wildfires can become deadly. </a:t>
            </a:r>
          </a:p>
          <a:p>
            <a:r>
              <a:rPr lang="en-US" sz="1600" dirty="0"/>
              <a:t>A wildfire's burning front may also change direction unexpectedly and jump across fire breaks. </a:t>
            </a:r>
          </a:p>
          <a:p>
            <a:r>
              <a:rPr lang="en-US" sz="1600" dirty="0"/>
              <a:t>Intense heat and smoke can lead to disorientation and loss of appreciation of the direction of the fire, which can make fires particularly dangerous. </a:t>
            </a:r>
          </a:p>
          <a:p>
            <a:r>
              <a:rPr lang="en-US" sz="1600" dirty="0"/>
              <a:t>During the 1949 Mann Gulch fire in Montana, USA, thirteen smokejumpers died when they lost their communication links, became disoriented, and were overtaken by the fire.</a:t>
            </a:r>
          </a:p>
          <a:p>
            <a:r>
              <a:rPr lang="en-US" sz="1600" dirty="0">
                <a:solidFill>
                  <a:schemeClr val="tx1"/>
                </a:solidFill>
              </a:rPr>
              <a:t>In the Australian February 2009 Victorian bushfires, at least 173 people died and over 2,029 homes and 3,500 structures were lost when they became engulfed by wildfire</a:t>
            </a:r>
            <a:r>
              <a:rPr lang="en-US" sz="1600" dirty="0"/>
              <a:t>.”</a:t>
            </a:r>
          </a:p>
          <a:p>
            <a:pPr marL="0" indent="0">
              <a:buNone/>
            </a:pPr>
            <a:endParaRPr lang="en-US" sz="1600" dirty="0"/>
          </a:p>
          <a:p>
            <a:endParaRPr lang="en-US" sz="1600" dirty="0"/>
          </a:p>
        </p:txBody>
      </p:sp>
      <p:pic>
        <p:nvPicPr>
          <p:cNvPr id="7" name="Content Placeholder 6" descr="800px-Wildfire_fighter.jpg"/>
          <p:cNvPicPr>
            <a:picLocks noGrp="1" noChangeAspect="1"/>
          </p:cNvPicPr>
          <p:nvPr>
            <p:ph sz="half" idx="2"/>
          </p:nvPr>
        </p:nvPicPr>
        <p:blipFill>
          <a:blip r:embed="rId2">
            <a:extLst>
              <a:ext uri="{28A0092B-C50C-407E-A947-70E740481C1C}">
                <a14:useLocalDpi xmlns:a14="http://schemas.microsoft.com/office/drawing/2010/main" val="0"/>
              </a:ext>
            </a:extLst>
          </a:blip>
          <a:srcRect t="-34261" b="-34261"/>
          <a:stretch>
            <a:fillRect/>
          </a:stretch>
        </p:blipFill>
        <p:spPr/>
      </p:pic>
    </p:spTree>
    <p:extLst>
      <p:ext uri="{BB962C8B-B14F-4D97-AF65-F5344CB8AC3E}">
        <p14:creationId xmlns:p14="http://schemas.microsoft.com/office/powerpoint/2010/main" val="3058708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274638"/>
            <a:ext cx="3246848" cy="1143000"/>
          </a:xfrm>
        </p:spPr>
        <p:txBody>
          <a:bodyPr>
            <a:normAutofit fontScale="90000"/>
          </a:bodyPr>
          <a:lstStyle/>
          <a:p>
            <a:r>
              <a:rPr lang="en-US" sz="3100" dirty="0"/>
              <a:t>Wildfire Insurance</a:t>
            </a:r>
            <a:br>
              <a:rPr lang="en-US" dirty="0"/>
            </a:br>
            <a:r>
              <a:rPr lang="en-US" sz="1600" dirty="0">
                <a:solidFill>
                  <a:srgbClr val="800000"/>
                </a:solidFill>
              </a:rPr>
              <a:t>http://</a:t>
            </a:r>
            <a:r>
              <a:rPr lang="en-US" sz="1600" dirty="0" err="1">
                <a:solidFill>
                  <a:srgbClr val="800000"/>
                </a:solidFill>
              </a:rPr>
              <a:t>www.insurance.ca.gov</a:t>
            </a:r>
            <a:r>
              <a:rPr lang="en-US" sz="1600" dirty="0">
                <a:solidFill>
                  <a:srgbClr val="800000"/>
                </a:solidFill>
              </a:rPr>
              <a:t>/0100-consumers/0065-catastrophe/</a:t>
            </a:r>
            <a:r>
              <a:rPr lang="en-US" sz="1600" dirty="0" err="1">
                <a:solidFill>
                  <a:srgbClr val="800000"/>
                </a:solidFill>
              </a:rPr>
              <a:t>index.cfm</a:t>
            </a:r>
            <a:endParaRPr lang="en-US" sz="1600" dirty="0">
              <a:solidFill>
                <a:srgbClr val="800000"/>
              </a:solidFill>
            </a:endParaRPr>
          </a:p>
        </p:txBody>
      </p:sp>
      <p:sp>
        <p:nvSpPr>
          <p:cNvPr id="5" name="Content Placeholder 4"/>
          <p:cNvSpPr>
            <a:spLocks noGrp="1"/>
          </p:cNvSpPr>
          <p:nvPr>
            <p:ph sz="half" idx="1"/>
          </p:nvPr>
        </p:nvSpPr>
        <p:spPr>
          <a:xfrm>
            <a:off x="457200" y="1600200"/>
            <a:ext cx="3246848" cy="4525963"/>
          </a:xfrm>
        </p:spPr>
        <p:txBody>
          <a:bodyPr/>
          <a:lstStyle/>
          <a:p>
            <a:r>
              <a:rPr lang="en-US" dirty="0"/>
              <a:t>Resources are available in all states in general</a:t>
            </a:r>
          </a:p>
        </p:txBody>
      </p:sp>
      <p:pic>
        <p:nvPicPr>
          <p:cNvPr id="3" name="Content Placeholder 2" descr="Screen Shot 2014-01-03 at 1.29.55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53" r="-1189"/>
          <a:stretch/>
        </p:blipFill>
        <p:spPr>
          <a:xfrm>
            <a:off x="4074855" y="113158"/>
            <a:ext cx="4828423" cy="6544214"/>
          </a:xfrm>
        </p:spPr>
      </p:pic>
    </p:spTree>
    <p:extLst>
      <p:ext uri="{BB962C8B-B14F-4D97-AF65-F5344CB8AC3E}">
        <p14:creationId xmlns:p14="http://schemas.microsoft.com/office/powerpoint/2010/main" val="308234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Wildfire Case Studies:</a:t>
            </a:r>
            <a:br>
              <a:rPr lang="en-US" dirty="0"/>
            </a:br>
            <a:r>
              <a:rPr lang="en-US" dirty="0"/>
              <a:t>United States</a:t>
            </a:r>
          </a:p>
        </p:txBody>
      </p:sp>
    </p:spTree>
    <p:extLst>
      <p:ext uri="{BB962C8B-B14F-4D97-AF65-F5344CB8AC3E}">
        <p14:creationId xmlns:p14="http://schemas.microsoft.com/office/powerpoint/2010/main" val="4024176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California Wildfires 2009</a:t>
            </a:r>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67418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4255563" cy="1143000"/>
          </a:xfrm>
        </p:spPr>
        <p:txBody>
          <a:bodyPr>
            <a:normAutofit fontScale="90000"/>
          </a:bodyPr>
          <a:lstStyle/>
          <a:p>
            <a:r>
              <a:rPr lang="en-US" dirty="0"/>
              <a:t>2009 California Wildfires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/wiki/2009_California_wildfires</a:t>
            </a:r>
          </a:p>
        </p:txBody>
      </p:sp>
      <p:sp>
        <p:nvSpPr>
          <p:cNvPr id="5" name="Content Placeholder 4"/>
          <p:cNvSpPr>
            <a:spLocks noGrp="1"/>
          </p:cNvSpPr>
          <p:nvPr>
            <p:ph sz="half" idx="1"/>
          </p:nvPr>
        </p:nvSpPr>
        <p:spPr>
          <a:xfrm>
            <a:off x="457200" y="1749015"/>
            <a:ext cx="4038600" cy="4525963"/>
          </a:xfrm>
        </p:spPr>
        <p:txBody>
          <a:bodyPr>
            <a:noAutofit/>
          </a:bodyPr>
          <a:lstStyle/>
          <a:p>
            <a:r>
              <a:rPr lang="en-US" sz="1600" dirty="0"/>
              <a:t>“The 2009 California wildfires were a series of 63 wildfires that were active in the state of California, USA, during the year 2009.</a:t>
            </a:r>
          </a:p>
          <a:p>
            <a:r>
              <a:rPr lang="en-US" sz="1600" dirty="0"/>
              <a:t>The fires burned more than 336,020 acres (525 </a:t>
            </a:r>
            <a:r>
              <a:rPr lang="en-US" sz="1600" dirty="0" err="1"/>
              <a:t>sq</a:t>
            </a:r>
            <a:r>
              <a:rPr lang="en-US" sz="1600" dirty="0"/>
              <a:t> mi; 1,360 km</a:t>
            </a:r>
            <a:r>
              <a:rPr lang="en-US" sz="1600" baseline="30000" dirty="0"/>
              <a:t>2</a:t>
            </a:r>
            <a:r>
              <a:rPr lang="en-US" sz="1600" dirty="0"/>
              <a:t>) of land from the beginning of July through late November, destroying hundreds of structures and killing two people.</a:t>
            </a:r>
          </a:p>
          <a:p>
            <a:r>
              <a:rPr lang="en-US" sz="1600" dirty="0"/>
              <a:t>August was especially notable for several very large fires which burned in Southern California, despite being outside of the normal fire season for that region.</a:t>
            </a:r>
          </a:p>
          <a:p>
            <a:r>
              <a:rPr lang="en-US" sz="1600" dirty="0">
                <a:solidFill>
                  <a:schemeClr val="tx1"/>
                </a:solidFill>
              </a:rPr>
              <a:t>The </a:t>
            </a:r>
            <a:r>
              <a:rPr lang="en-US" sz="1600" b="1" dirty="0">
                <a:solidFill>
                  <a:schemeClr val="tx1"/>
                </a:solidFill>
              </a:rPr>
              <a:t>Station Fire</a:t>
            </a:r>
            <a:r>
              <a:rPr lang="en-US" sz="1600" dirty="0">
                <a:solidFill>
                  <a:schemeClr val="tx1"/>
                </a:solidFill>
              </a:rPr>
              <a:t>, north of Los Angeles, was the largest and deadliest of these wildfires, burning 160,577 acres (251 </a:t>
            </a:r>
            <a:r>
              <a:rPr lang="en-US" sz="1600" dirty="0" err="1">
                <a:solidFill>
                  <a:schemeClr val="tx1"/>
                </a:solidFill>
              </a:rPr>
              <a:t>sq</a:t>
            </a:r>
            <a:r>
              <a:rPr lang="en-US" sz="1600" dirty="0">
                <a:solidFill>
                  <a:schemeClr val="tx1"/>
                </a:solidFill>
              </a:rPr>
              <a:t> mi; 650 km</a:t>
            </a:r>
            <a:r>
              <a:rPr lang="en-US" sz="1600" baseline="30000" dirty="0">
                <a:solidFill>
                  <a:schemeClr val="tx1"/>
                </a:solidFill>
              </a:rPr>
              <a:t>2</a:t>
            </a:r>
            <a:r>
              <a:rPr lang="en-US" sz="1600" dirty="0">
                <a:solidFill>
                  <a:schemeClr val="tx1"/>
                </a:solidFill>
              </a:rPr>
              <a:t>) and killing two firefighters since it began in late August. “</a:t>
            </a:r>
          </a:p>
        </p:txBody>
      </p:sp>
      <p:pic>
        <p:nvPicPr>
          <p:cNvPr id="7" name="Content Placeholder 6" descr="Screen Shot 2014-01-02 at 1.46.25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57" r="-413"/>
          <a:stretch/>
        </p:blipFill>
        <p:spPr>
          <a:xfrm>
            <a:off x="4991010" y="274638"/>
            <a:ext cx="3853313" cy="6322932"/>
          </a:xfrm>
        </p:spPr>
      </p:pic>
    </p:spTree>
    <p:extLst>
      <p:ext uri="{BB962C8B-B14F-4D97-AF65-F5344CB8AC3E}">
        <p14:creationId xmlns:p14="http://schemas.microsoft.com/office/powerpoint/2010/main" val="3903581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Global Wildfire Statistics, 1980-2008</a:t>
            </a:r>
            <a:br>
              <a:rPr lang="en-US" dirty="0"/>
            </a:br>
            <a:r>
              <a:rPr lang="en-US" sz="1800" dirty="0">
                <a:solidFill>
                  <a:srgbClr val="800000"/>
                </a:solidFill>
              </a:rPr>
              <a:t>http://</a:t>
            </a:r>
            <a:r>
              <a:rPr lang="en-US" sz="1800" dirty="0" err="1">
                <a:solidFill>
                  <a:srgbClr val="800000"/>
                </a:solidFill>
              </a:rPr>
              <a:t>www.preventionweb.net</a:t>
            </a:r>
            <a:r>
              <a:rPr lang="en-US" sz="1800" dirty="0">
                <a:solidFill>
                  <a:srgbClr val="800000"/>
                </a:solidFill>
              </a:rPr>
              <a:t>/</a:t>
            </a:r>
            <a:r>
              <a:rPr lang="en-US" sz="1800" dirty="0" err="1">
                <a:solidFill>
                  <a:srgbClr val="800000"/>
                </a:solidFill>
              </a:rPr>
              <a:t>english</a:t>
            </a:r>
            <a:r>
              <a:rPr lang="en-US" sz="1800" dirty="0">
                <a:solidFill>
                  <a:srgbClr val="800000"/>
                </a:solidFill>
              </a:rPr>
              <a:t>/hazards/statistics/?hid=73</a:t>
            </a:r>
          </a:p>
        </p:txBody>
      </p:sp>
      <p:grpSp>
        <p:nvGrpSpPr>
          <p:cNvPr id="20" name="Group 19"/>
          <p:cNvGrpSpPr/>
          <p:nvPr/>
        </p:nvGrpSpPr>
        <p:grpSpPr>
          <a:xfrm>
            <a:off x="452420" y="1601275"/>
            <a:ext cx="7837637" cy="4882542"/>
            <a:chOff x="452420" y="1601275"/>
            <a:chExt cx="7837637" cy="4882542"/>
          </a:xfrm>
        </p:grpSpPr>
        <p:pic>
          <p:nvPicPr>
            <p:cNvPr id="19" name="Picture 18" descr="bars_occurence_hazard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457" y="4186330"/>
              <a:ext cx="3657600" cy="2297487"/>
            </a:xfrm>
            <a:prstGeom prst="rect">
              <a:avLst/>
            </a:prstGeom>
          </p:spPr>
        </p:pic>
        <p:pic>
          <p:nvPicPr>
            <p:cNvPr id="18" name="Picture 17" descr="bars_killed_hazard_ne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186330"/>
              <a:ext cx="3657600" cy="2297487"/>
            </a:xfrm>
            <a:prstGeom prst="rect">
              <a:avLst/>
            </a:prstGeom>
          </p:spPr>
        </p:pic>
        <p:pic>
          <p:nvPicPr>
            <p:cNvPr id="3" name="Picture 2" descr="bars_damage_hazard_ne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511" y="1649203"/>
              <a:ext cx="3657600" cy="2297487"/>
            </a:xfrm>
            <a:prstGeom prst="rect">
              <a:avLst/>
            </a:prstGeom>
          </p:spPr>
        </p:pic>
        <p:pic>
          <p:nvPicPr>
            <p:cNvPr id="2" name="Picture 1" descr="bars_affected_hazard_ne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420" y="1649203"/>
              <a:ext cx="3657600" cy="2297487"/>
            </a:xfrm>
            <a:prstGeom prst="rect">
              <a:avLst/>
            </a:prstGeom>
          </p:spPr>
        </p:pic>
        <p:sp>
          <p:nvSpPr>
            <p:cNvPr id="6" name="TextBox 5"/>
            <p:cNvSpPr txBox="1"/>
            <p:nvPr/>
          </p:nvSpPr>
          <p:spPr>
            <a:xfrm>
              <a:off x="881914" y="1630757"/>
              <a:ext cx="1399306" cy="276999"/>
            </a:xfrm>
            <a:prstGeom prst="rect">
              <a:avLst/>
            </a:prstGeom>
            <a:noFill/>
          </p:spPr>
          <p:txBody>
            <a:bodyPr wrap="square" rtlCol="0">
              <a:spAutoFit/>
            </a:bodyPr>
            <a:lstStyle/>
            <a:p>
              <a:pPr algn="ctr"/>
              <a:r>
                <a:rPr lang="en-US" sz="1200" dirty="0">
                  <a:latin typeface="Helvetica Neue Light"/>
                  <a:cs typeface="Helvetica Neue Light"/>
                </a:rPr>
                <a:t>Persons Affected</a:t>
              </a:r>
            </a:p>
          </p:txBody>
        </p:sp>
        <p:sp>
          <p:nvSpPr>
            <p:cNvPr id="8" name="TextBox 7"/>
            <p:cNvSpPr txBox="1"/>
            <p:nvPr/>
          </p:nvSpPr>
          <p:spPr>
            <a:xfrm>
              <a:off x="4997054" y="1601275"/>
              <a:ext cx="2458072" cy="276999"/>
            </a:xfrm>
            <a:prstGeom prst="rect">
              <a:avLst/>
            </a:prstGeom>
            <a:noFill/>
          </p:spPr>
          <p:txBody>
            <a:bodyPr wrap="square" rtlCol="0">
              <a:spAutoFit/>
            </a:bodyPr>
            <a:lstStyle/>
            <a:p>
              <a:pPr algn="ctr"/>
              <a:r>
                <a:rPr lang="en-US" sz="1200" dirty="0">
                  <a:latin typeface="Helvetica Neue Light"/>
                  <a:cs typeface="Helvetica Neue Light"/>
                </a:rPr>
                <a:t>Economic Damage (USD in B$)</a:t>
              </a:r>
            </a:p>
          </p:txBody>
        </p:sp>
        <p:sp>
          <p:nvSpPr>
            <p:cNvPr id="10" name="TextBox 9"/>
            <p:cNvSpPr txBox="1"/>
            <p:nvPr/>
          </p:nvSpPr>
          <p:spPr>
            <a:xfrm>
              <a:off x="810893" y="4169632"/>
              <a:ext cx="1399306" cy="276999"/>
            </a:xfrm>
            <a:prstGeom prst="rect">
              <a:avLst/>
            </a:prstGeom>
            <a:noFill/>
          </p:spPr>
          <p:txBody>
            <a:bodyPr wrap="square" rtlCol="0">
              <a:spAutoFit/>
            </a:bodyPr>
            <a:lstStyle/>
            <a:p>
              <a:pPr algn="ctr"/>
              <a:r>
                <a:rPr lang="en-US" sz="1200" dirty="0">
                  <a:latin typeface="Helvetica Neue Light"/>
                  <a:cs typeface="Helvetica Neue Light"/>
                </a:rPr>
                <a:t>Persons Killed</a:t>
              </a:r>
            </a:p>
          </p:txBody>
        </p:sp>
        <p:sp>
          <p:nvSpPr>
            <p:cNvPr id="12" name="TextBox 11"/>
            <p:cNvSpPr txBox="1"/>
            <p:nvPr/>
          </p:nvSpPr>
          <p:spPr>
            <a:xfrm>
              <a:off x="4902514" y="4119097"/>
              <a:ext cx="2458072" cy="276999"/>
            </a:xfrm>
            <a:prstGeom prst="rect">
              <a:avLst/>
            </a:prstGeom>
            <a:noFill/>
          </p:spPr>
          <p:txBody>
            <a:bodyPr wrap="square" rtlCol="0">
              <a:spAutoFit/>
            </a:bodyPr>
            <a:lstStyle/>
            <a:p>
              <a:pPr algn="ctr"/>
              <a:r>
                <a:rPr lang="en-US" sz="1200" dirty="0">
                  <a:latin typeface="Helvetica Neue Light"/>
                  <a:cs typeface="Helvetica Neue Light"/>
                </a:rPr>
                <a:t>Number of Reported Events</a:t>
              </a:r>
            </a:p>
          </p:txBody>
        </p:sp>
      </p:grpSp>
    </p:spTree>
    <p:extLst>
      <p:ext uri="{BB962C8B-B14F-4D97-AF65-F5344CB8AC3E}">
        <p14:creationId xmlns:p14="http://schemas.microsoft.com/office/powerpoint/2010/main" val="466579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2009 Station Fire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/wiki/2009_California_wildfires</a:t>
            </a:r>
          </a:p>
        </p:txBody>
      </p:sp>
      <p:pic>
        <p:nvPicPr>
          <p:cNvPr id="7" name="Content Placeholder 6" descr="850px-2009_California_Wildfires_at_JPL_-_Pasadena,_California.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719" b="-1839"/>
          <a:stretch/>
        </p:blipFill>
        <p:spPr>
          <a:xfrm>
            <a:off x="457200" y="1765966"/>
            <a:ext cx="8229600" cy="1894941"/>
          </a:xfrm>
        </p:spPr>
      </p:pic>
      <p:sp>
        <p:nvSpPr>
          <p:cNvPr id="8" name="Content Placeholder 5"/>
          <p:cNvSpPr txBox="1">
            <a:spLocks/>
          </p:cNvSpPr>
          <p:nvPr/>
        </p:nvSpPr>
        <p:spPr>
          <a:xfrm>
            <a:off x="457200" y="3847336"/>
            <a:ext cx="8229600" cy="28792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“The </a:t>
            </a:r>
            <a:r>
              <a:rPr lang="en-US" sz="1400" b="1" dirty="0"/>
              <a:t>Station Fire </a:t>
            </a:r>
            <a:r>
              <a:rPr lang="en-US" sz="1400" dirty="0"/>
              <a:t>(August 26 – October 16, 160,577 acres (251 </a:t>
            </a:r>
            <a:r>
              <a:rPr lang="en-US" sz="1400" dirty="0" err="1"/>
              <a:t>sq</a:t>
            </a:r>
            <a:r>
              <a:rPr lang="en-US" sz="1400" dirty="0"/>
              <a:t> mi; 650 km2), 209 structures destroyed, including 89 homes) started in the Angeles National Forest near the U.S. Forest Service ranger station on the Angeles Crest Highway (State Highway 2).</a:t>
            </a:r>
          </a:p>
          <a:p>
            <a:r>
              <a:rPr lang="en-US" sz="1400" dirty="0"/>
              <a:t>Two firefighters, Captain </a:t>
            </a:r>
            <a:r>
              <a:rPr lang="en-US" sz="1400" dirty="0" err="1"/>
              <a:t>Tedmund</a:t>
            </a:r>
            <a:r>
              <a:rPr lang="en-US" sz="1400" dirty="0"/>
              <a:t> Hall and Firefighter Specialist Arnie Quinones were killed on August 30 while attempting to escape the flames when their fire truck plunged off a cliff.</a:t>
            </a:r>
          </a:p>
          <a:p>
            <a:r>
              <a:rPr lang="en-US" sz="1400" dirty="0"/>
              <a:t>The blaze threatened 12,000 structures in the National Forest and the nearby communities of La </a:t>
            </a:r>
            <a:r>
              <a:rPr lang="en-US" sz="1400" dirty="0" err="1"/>
              <a:t>Cañada</a:t>
            </a:r>
            <a:r>
              <a:rPr lang="en-US" sz="1400" dirty="0"/>
              <a:t> Flintridge, Glendale, Acton, La </a:t>
            </a:r>
            <a:r>
              <a:rPr lang="en-US" sz="1400" dirty="0" err="1"/>
              <a:t>Crescenta</a:t>
            </a:r>
            <a:r>
              <a:rPr lang="en-US" sz="1400" dirty="0"/>
              <a:t>, Littlerock and Altadena, as well as the Sunland and Tujunga neighborhoods of the City of Los Angeles, as well as the </a:t>
            </a:r>
            <a:r>
              <a:rPr lang="en-US" sz="1400" b="1" dirty="0">
                <a:solidFill>
                  <a:schemeClr val="tx1"/>
                </a:solidFill>
              </a:rPr>
              <a:t>Jet Propulsion Laboratory</a:t>
            </a:r>
          </a:p>
          <a:p>
            <a:r>
              <a:rPr lang="en-US" sz="1400" dirty="0">
                <a:solidFill>
                  <a:schemeClr val="tx1"/>
                </a:solidFill>
              </a:rPr>
              <a:t>The Station Fire burned on the slopes of Mount Wilson, threatening numerous television, radio and cellular telephone antennas on the summit, as well as the Mount Wilson Observatory, which includes several historically significant telescopes and multi-million-dollar astronomical facilities operated by UCLA, USC, UC Berkeley and Georgia State University.”</a:t>
            </a:r>
          </a:p>
        </p:txBody>
      </p:sp>
    </p:spTree>
    <p:extLst>
      <p:ext uri="{BB962C8B-B14F-4D97-AF65-F5344CB8AC3E}">
        <p14:creationId xmlns:p14="http://schemas.microsoft.com/office/powerpoint/2010/main" val="4077510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Yosemite, CA Rim Fire</a:t>
            </a:r>
            <a:br>
              <a:rPr lang="en-US" dirty="0"/>
            </a:br>
            <a:r>
              <a:rPr lang="en-US" sz="2200" dirty="0"/>
              <a:t>August 20, 2013</a:t>
            </a:r>
            <a:br>
              <a:rPr lang="en-US" dirty="0"/>
            </a:br>
            <a:r>
              <a:rPr lang="en-US" sz="1778" dirty="0">
                <a:solidFill>
                  <a:srgbClr val="800000"/>
                </a:solidFill>
              </a:rPr>
              <a:t>http://</a:t>
            </a:r>
            <a:r>
              <a:rPr lang="en-US" sz="1778" dirty="0" err="1">
                <a:solidFill>
                  <a:srgbClr val="800000"/>
                </a:solidFill>
              </a:rPr>
              <a:t>earthobservatory.nasa.gov</a:t>
            </a:r>
            <a:r>
              <a:rPr lang="en-US" sz="1778" dirty="0">
                <a:solidFill>
                  <a:srgbClr val="800000"/>
                </a:solidFill>
              </a:rPr>
              <a:t>/</a:t>
            </a:r>
            <a:r>
              <a:rPr lang="en-US" sz="1778" dirty="0" err="1">
                <a:solidFill>
                  <a:srgbClr val="800000"/>
                </a:solidFill>
              </a:rPr>
              <a:t>NaturalHazards</a:t>
            </a:r>
            <a:r>
              <a:rPr lang="en-US" sz="1778" dirty="0">
                <a:solidFill>
                  <a:srgbClr val="800000"/>
                </a:solidFill>
              </a:rPr>
              <a:t>/</a:t>
            </a:r>
            <a:r>
              <a:rPr lang="en-US" sz="1778" dirty="0" err="1">
                <a:solidFill>
                  <a:srgbClr val="800000"/>
                </a:solidFill>
              </a:rPr>
              <a:t>view.php?id</a:t>
            </a:r>
            <a:r>
              <a:rPr lang="en-US" sz="1778" dirty="0">
                <a:solidFill>
                  <a:srgbClr val="800000"/>
                </a:solidFill>
              </a:rPr>
              <a:t>=81919&amp;src=</a:t>
            </a:r>
            <a:r>
              <a:rPr lang="en-US" sz="1778" dirty="0" err="1">
                <a:solidFill>
                  <a:srgbClr val="800000"/>
                </a:solidFill>
              </a:rPr>
              <a:t>nhrss</a:t>
            </a:r>
            <a:endParaRPr lang="en-US" sz="1778" dirty="0">
              <a:solidFill>
                <a:srgbClr val="800000"/>
              </a:solidFill>
            </a:endParaRPr>
          </a:p>
        </p:txBody>
      </p:sp>
      <p:pic>
        <p:nvPicPr>
          <p:cNvPr id="6" name="Content Placeholder 5" descr="Rim-Fire_pho_2013233.jpg"/>
          <p:cNvPicPr>
            <a:picLocks noGrp="1" noChangeAspect="1"/>
          </p:cNvPicPr>
          <p:nvPr>
            <p:ph sz="half" idx="1"/>
          </p:nvPr>
        </p:nvPicPr>
        <p:blipFill>
          <a:blip r:embed="rId2"/>
          <a:srcRect t="-1382" b="-1238"/>
          <a:stretch>
            <a:fillRect/>
          </a:stretch>
        </p:blipFill>
        <p:spPr>
          <a:xfrm>
            <a:off x="457200" y="1621677"/>
            <a:ext cx="4038600" cy="2762936"/>
          </a:xfrm>
        </p:spPr>
      </p:pic>
      <p:pic>
        <p:nvPicPr>
          <p:cNvPr id="5" name="Content Placeholder 4" descr="california_amo_2013234_lrg (1).jpg"/>
          <p:cNvPicPr>
            <a:picLocks noGrp="1" noChangeAspect="1"/>
          </p:cNvPicPr>
          <p:nvPr>
            <p:ph sz="half" idx="2"/>
          </p:nvPr>
        </p:nvPicPr>
        <p:blipFill>
          <a:blip r:embed="rId3"/>
          <a:srcRect l="-6761" r="-6761"/>
          <a:stretch>
            <a:fillRect/>
          </a:stretch>
        </p:blipFill>
        <p:spPr/>
      </p:pic>
      <p:sp>
        <p:nvSpPr>
          <p:cNvPr id="7" name="TextBox 6"/>
          <p:cNvSpPr txBox="1"/>
          <p:nvPr/>
        </p:nvSpPr>
        <p:spPr>
          <a:xfrm>
            <a:off x="457200" y="4487625"/>
            <a:ext cx="4038600" cy="2400657"/>
          </a:xfrm>
          <a:prstGeom prst="rect">
            <a:avLst/>
          </a:prstGeom>
          <a:noFill/>
        </p:spPr>
        <p:txBody>
          <a:bodyPr wrap="square" rtlCol="0">
            <a:spAutoFit/>
          </a:bodyPr>
          <a:lstStyle/>
          <a:p>
            <a:pPr marL="230188" indent="-230188">
              <a:spcAft>
                <a:spcPts val="600"/>
              </a:spcAft>
              <a:buFont typeface="Arial"/>
              <a:buChar char="•"/>
            </a:pPr>
            <a:r>
              <a:rPr lang="en-US" sz="1400" dirty="0">
                <a:solidFill>
                  <a:srgbClr val="800000"/>
                </a:solidFill>
                <a:latin typeface="Helvetica Neue Light"/>
                <a:cs typeface="Helvetica Neue Light"/>
              </a:rPr>
              <a:t>“On August 22, 2013, the MODIS instrument on NASA’s Aqua satellite acquired this image of the drought-fueled Rim fire burning in central California, near Yosemite National Park.</a:t>
            </a:r>
          </a:p>
          <a:p>
            <a:pPr marL="230188" indent="-230188">
              <a:spcAft>
                <a:spcPts val="600"/>
              </a:spcAft>
              <a:buFont typeface="Arial"/>
              <a:buChar char="•"/>
            </a:pPr>
            <a:r>
              <a:rPr lang="en-US" sz="1400" dirty="0">
                <a:solidFill>
                  <a:srgbClr val="800000"/>
                </a:solidFill>
                <a:latin typeface="Helvetica Neue Light"/>
                <a:cs typeface="Helvetica Neue Light"/>
              </a:rPr>
              <a:t>Red outlines indicate hot spots where MODIS detected unusually warm surface temperatures associated with fires. </a:t>
            </a:r>
          </a:p>
          <a:p>
            <a:pPr marL="230188" indent="-230188">
              <a:spcAft>
                <a:spcPts val="600"/>
              </a:spcAft>
              <a:buFont typeface="Arial"/>
              <a:buChar char="•"/>
            </a:pPr>
            <a:r>
              <a:rPr lang="en-US" sz="1400" dirty="0">
                <a:solidFill>
                  <a:srgbClr val="800000"/>
                </a:solidFill>
                <a:latin typeface="Helvetica Neue Light"/>
                <a:cs typeface="Helvetica Neue Light"/>
              </a:rPr>
              <a:t>A smaller fire—American fire—burned to the north. The lower image is a photograph that shows the fire burning at night on August 21”</a:t>
            </a:r>
          </a:p>
        </p:txBody>
      </p:sp>
    </p:spTree>
    <p:extLst>
      <p:ext uri="{BB962C8B-B14F-4D97-AF65-F5344CB8AC3E}">
        <p14:creationId xmlns:p14="http://schemas.microsoft.com/office/powerpoint/2010/main" val="2153439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a:bodyPr>
          <a:lstStyle/>
          <a:p>
            <a:r>
              <a:rPr lang="en-US" sz="3111" dirty="0"/>
              <a:t>Rim Fire Views at Night</a:t>
            </a:r>
            <a:br>
              <a:rPr lang="en-US" dirty="0"/>
            </a:br>
            <a:r>
              <a:rPr lang="en-US" sz="1778" dirty="0">
                <a:solidFill>
                  <a:srgbClr val="800000"/>
                </a:solidFill>
              </a:rPr>
              <a:t>http://</a:t>
            </a:r>
            <a:r>
              <a:rPr lang="en-US" sz="1778" dirty="0" err="1">
                <a:solidFill>
                  <a:srgbClr val="800000"/>
                </a:solidFill>
              </a:rPr>
              <a:t>earthobservatory.nasa.gov/NaturalHazards/view.php?id</a:t>
            </a:r>
            <a:r>
              <a:rPr lang="en-US" sz="1778" dirty="0">
                <a:solidFill>
                  <a:srgbClr val="800000"/>
                </a:solidFill>
              </a:rPr>
              <a:t>=82004&amp;src=</a:t>
            </a:r>
            <a:r>
              <a:rPr lang="en-US" sz="1778" dirty="0" err="1">
                <a:solidFill>
                  <a:srgbClr val="800000"/>
                </a:solidFill>
              </a:rPr>
              <a:t>nhrss</a:t>
            </a:r>
            <a:endParaRPr lang="en-US" sz="1778" dirty="0">
              <a:solidFill>
                <a:srgbClr val="800000"/>
              </a:solidFill>
            </a:endParaRPr>
          </a:p>
        </p:txBody>
      </p:sp>
      <p:sp>
        <p:nvSpPr>
          <p:cNvPr id="3" name="Content Placeholder 2"/>
          <p:cNvSpPr>
            <a:spLocks noGrp="1"/>
          </p:cNvSpPr>
          <p:nvPr>
            <p:ph sz="half" idx="1"/>
          </p:nvPr>
        </p:nvSpPr>
        <p:spPr>
          <a:xfrm>
            <a:off x="315106" y="425615"/>
            <a:ext cx="4038600" cy="5851525"/>
          </a:xfrm>
        </p:spPr>
        <p:txBody>
          <a:bodyPr>
            <a:noAutofit/>
          </a:bodyPr>
          <a:lstStyle/>
          <a:p>
            <a:r>
              <a:rPr lang="en-US" sz="1600" dirty="0"/>
              <a:t>“Started on August 17, 2013, the fast-moving fire had already charred more than 100,000 acres (40,000 hectares) by August 23, despite the efforts of more than 2,000 firefighters. </a:t>
            </a:r>
          </a:p>
          <a:p>
            <a:r>
              <a:rPr lang="en-US" sz="1600" dirty="0"/>
              <a:t>Hundreds of people were forced to evacuate their homes, and roads in the area were closed. </a:t>
            </a:r>
          </a:p>
          <a:p>
            <a:r>
              <a:rPr lang="en-US" sz="1600" b="1" dirty="0">
                <a:solidFill>
                  <a:schemeClr val="tx1"/>
                </a:solidFill>
              </a:rPr>
              <a:t>The Visible Infrared Imaging Radiometer Suite (VIIRS) on the Suomi NPP satellite tracked the growth of the fire between August 20 and September 4. </a:t>
            </a:r>
          </a:p>
          <a:p>
            <a:r>
              <a:rPr lang="en-US" sz="1600" dirty="0"/>
              <a:t>The brightest, most intense parts of the fire glow white. </a:t>
            </a:r>
          </a:p>
          <a:p>
            <a:r>
              <a:rPr lang="en-US" sz="1600" dirty="0"/>
              <a:t>Pale gray smoke streams away, generally to the north. </a:t>
            </a:r>
          </a:p>
          <a:p>
            <a:r>
              <a:rPr lang="en-US" sz="1600" dirty="0"/>
              <a:t>Thin clouds obscured the view on some days, particularly August 31, September 1, and September 3. </a:t>
            </a:r>
          </a:p>
          <a:p>
            <a:r>
              <a:rPr lang="en-US" sz="1600" dirty="0"/>
              <a:t>On August 20, the Moon was full, so the landscape was reflecting a large amount of moonlight. “</a:t>
            </a:r>
          </a:p>
          <a:p>
            <a:endParaRPr lang="en-US" sz="1600" dirty="0"/>
          </a:p>
        </p:txBody>
      </p:sp>
      <p:pic>
        <p:nvPicPr>
          <p:cNvPr id="5" name="Content Placeholder 4" descr="rimfire_vir_2013232-247.jpg"/>
          <p:cNvPicPr>
            <a:picLocks noGrp="1" noChangeAspect="1"/>
          </p:cNvPicPr>
          <p:nvPr>
            <p:ph sz="half" idx="2"/>
          </p:nvPr>
        </p:nvPicPr>
        <p:blipFill>
          <a:blip r:embed="rId2"/>
          <a:srcRect t="-6034" b="-6034"/>
          <a:stretch>
            <a:fillRect/>
          </a:stretch>
        </p:blipFill>
        <p:spPr/>
      </p:pic>
    </p:spTree>
    <p:extLst>
      <p:ext uri="{BB962C8B-B14F-4D97-AF65-F5344CB8AC3E}">
        <p14:creationId xmlns:p14="http://schemas.microsoft.com/office/powerpoint/2010/main" val="1975413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California Wildfires 2017</a:t>
            </a:r>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979604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44000" cy="6539980"/>
          </a:xfrm>
          <a:prstGeom prst="rect">
            <a:avLst/>
          </a:prstGeom>
        </p:spPr>
      </p:pic>
    </p:spTree>
    <p:extLst>
      <p:ext uri="{BB962C8B-B14F-4D97-AF65-F5344CB8AC3E}">
        <p14:creationId xmlns:p14="http://schemas.microsoft.com/office/powerpoint/2010/main" val="1962308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4712791"/>
          </a:xfrm>
          <a:prstGeom prst="rect">
            <a:avLst/>
          </a:prstGeom>
        </p:spPr>
      </p:pic>
    </p:spTree>
    <p:extLst>
      <p:ext uri="{BB962C8B-B14F-4D97-AF65-F5344CB8AC3E}">
        <p14:creationId xmlns:p14="http://schemas.microsoft.com/office/powerpoint/2010/main" val="645312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900"/>
            <a:ext cx="9144000" cy="6403487"/>
          </a:xfrm>
          <a:prstGeom prst="rect">
            <a:avLst/>
          </a:prstGeom>
        </p:spPr>
      </p:pic>
    </p:spTree>
    <p:extLst>
      <p:ext uri="{BB962C8B-B14F-4D97-AF65-F5344CB8AC3E}">
        <p14:creationId xmlns:p14="http://schemas.microsoft.com/office/powerpoint/2010/main" val="1604924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971143" cy="1143000"/>
          </a:xfrm>
        </p:spPr>
        <p:txBody>
          <a:bodyPr>
            <a:normAutofit/>
          </a:bodyPr>
          <a:lstStyle/>
          <a:p>
            <a:r>
              <a:rPr lang="en-US" dirty="0"/>
              <a:t>California Wildfires 2017</a:t>
            </a:r>
            <a:br>
              <a:rPr lang="en-US" dirty="0"/>
            </a:br>
            <a:r>
              <a:rPr lang="en-US" sz="1200" dirty="0">
                <a:solidFill>
                  <a:srgbClr val="C00000"/>
                </a:solidFill>
              </a:rPr>
              <a:t>https://</a:t>
            </a:r>
            <a:r>
              <a:rPr lang="en-US" sz="1200" dirty="0" err="1">
                <a:solidFill>
                  <a:srgbClr val="C00000"/>
                </a:solidFill>
              </a:rPr>
              <a:t>en.wikipedia.org</a:t>
            </a:r>
            <a:r>
              <a:rPr lang="en-US" sz="1200" dirty="0">
                <a:solidFill>
                  <a:srgbClr val="C00000"/>
                </a:solidFill>
              </a:rPr>
              <a:t>/wiki/October_2017_Northern_California_wildfires</a:t>
            </a:r>
          </a:p>
        </p:txBody>
      </p:sp>
      <p:sp>
        <p:nvSpPr>
          <p:cNvPr id="5" name="Content Placeholder 4"/>
          <p:cNvSpPr>
            <a:spLocks noGrp="1"/>
          </p:cNvSpPr>
          <p:nvPr>
            <p:ph sz="half" idx="1"/>
          </p:nvPr>
        </p:nvSpPr>
        <p:spPr>
          <a:xfrm>
            <a:off x="457199" y="1600200"/>
            <a:ext cx="4848447" cy="4525963"/>
          </a:xfrm>
        </p:spPr>
        <p:txBody>
          <a:bodyPr>
            <a:noAutofit/>
          </a:bodyPr>
          <a:lstStyle/>
          <a:p>
            <a:r>
              <a:rPr lang="en-US" sz="1600" dirty="0"/>
              <a:t>The October 2017 Northern California wildfires were a series of wildfires that started burning across the state of California, United States, beginning in early October</a:t>
            </a:r>
          </a:p>
          <a:p>
            <a:r>
              <a:rPr lang="en-US" sz="1600" dirty="0"/>
              <a:t>21 of the wildfires became major fires that burned at least 245,000 acres</a:t>
            </a:r>
          </a:p>
          <a:p>
            <a:r>
              <a:rPr lang="en-US" sz="1600" dirty="0"/>
              <a:t>The wildfires broke out throughout Napa, Lake, Sonoma, Mendocino, Butte, and Solano counties during severe fire weather conditions effectively leading to a major red flag warning from much of the Northern California area. </a:t>
            </a:r>
          </a:p>
          <a:p>
            <a:r>
              <a:rPr lang="en-US" sz="1600" dirty="0">
                <a:solidFill>
                  <a:schemeClr val="tx1"/>
                </a:solidFill>
              </a:rPr>
              <a:t>These fires included the </a:t>
            </a:r>
            <a:r>
              <a:rPr lang="en-US" sz="1600" b="1" dirty="0">
                <a:solidFill>
                  <a:schemeClr val="tx1"/>
                </a:solidFill>
              </a:rPr>
              <a:t>Tubbs Fire </a:t>
            </a:r>
            <a:r>
              <a:rPr lang="en-US" sz="1600" dirty="0">
                <a:solidFill>
                  <a:schemeClr val="tx1"/>
                </a:solidFill>
              </a:rPr>
              <a:t>(which grew to become the most destructive wildfire in the history of California at that time), the </a:t>
            </a:r>
            <a:r>
              <a:rPr lang="en-US" sz="1600" b="1" dirty="0">
                <a:solidFill>
                  <a:schemeClr val="tx1"/>
                </a:solidFill>
              </a:rPr>
              <a:t>Atlas Fire</a:t>
            </a:r>
            <a:r>
              <a:rPr lang="en-US" sz="1600" dirty="0">
                <a:solidFill>
                  <a:schemeClr val="tx1"/>
                </a:solidFill>
              </a:rPr>
              <a:t>, </a:t>
            </a:r>
            <a:r>
              <a:rPr lang="en-US" sz="1600" b="1" dirty="0">
                <a:solidFill>
                  <a:schemeClr val="tx1"/>
                </a:solidFill>
              </a:rPr>
              <a:t>Nuns Fire</a:t>
            </a:r>
            <a:r>
              <a:rPr lang="en-US" sz="1600" dirty="0">
                <a:solidFill>
                  <a:schemeClr val="tx1"/>
                </a:solidFill>
              </a:rPr>
              <a:t>, and others. </a:t>
            </a:r>
          </a:p>
          <a:p>
            <a:r>
              <a:rPr lang="en-US" sz="1600" dirty="0"/>
              <a:t>These wildfires were the most destructive ones of the 2017 California wildfire season.</a:t>
            </a:r>
          </a:p>
          <a:p>
            <a:endParaRPr lang="en-US" sz="1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8343" y="446567"/>
            <a:ext cx="3605619" cy="6251944"/>
          </a:xfrm>
          <a:prstGeom prst="rect">
            <a:avLst/>
          </a:prstGeom>
        </p:spPr>
      </p:pic>
    </p:spTree>
    <p:extLst>
      <p:ext uri="{BB962C8B-B14F-4D97-AF65-F5344CB8AC3E}">
        <p14:creationId xmlns:p14="http://schemas.microsoft.com/office/powerpoint/2010/main" val="981274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Details</a:t>
            </a:r>
          </a:p>
        </p:txBody>
      </p:sp>
      <p:sp>
        <p:nvSpPr>
          <p:cNvPr id="3" name="Content Placeholder 2"/>
          <p:cNvSpPr>
            <a:spLocks noGrp="1"/>
          </p:cNvSpPr>
          <p:nvPr>
            <p:ph sz="half" idx="1"/>
          </p:nvPr>
        </p:nvSpPr>
        <p:spPr>
          <a:xfrm>
            <a:off x="457200" y="1164263"/>
            <a:ext cx="4038600" cy="4525963"/>
          </a:xfrm>
        </p:spPr>
        <p:txBody>
          <a:bodyPr>
            <a:noAutofit/>
          </a:bodyPr>
          <a:lstStyle/>
          <a:p>
            <a:r>
              <a:rPr lang="en-US" sz="1600" dirty="0"/>
              <a:t>Owing to the extreme conditions, shortly after the fires ignited on October 8 and 9, they rapidly grew to become extensive, full-scale incidents spanning from 1,000 acres to well over 20,000 acres, each within a single day.</a:t>
            </a:r>
          </a:p>
          <a:p>
            <a:r>
              <a:rPr lang="en-US" sz="1600" dirty="0"/>
              <a:t> By October 14, the fires had burned more than 210,000 acres while forcing 90,000 people to evacuate from their homes.</a:t>
            </a:r>
          </a:p>
          <a:p>
            <a:r>
              <a:rPr lang="en-US" sz="1600" dirty="0">
                <a:solidFill>
                  <a:schemeClr val="tx1"/>
                </a:solidFill>
              </a:rPr>
              <a:t>The Northern California fires killed at least 43 people and hospitalized at least 185, making the week of October 8, 2017, the deadliest week of wildfires in California history.</a:t>
            </a:r>
          </a:p>
          <a:p>
            <a:r>
              <a:rPr lang="en-US" sz="1600" dirty="0"/>
              <a:t>Collectively, this event constitutes the largest loss of life due to wildfires in the United States since 1918.</a:t>
            </a:r>
          </a:p>
          <a:p>
            <a:r>
              <a:rPr lang="en-US" sz="1600" dirty="0"/>
              <a:t>In total, an estimated 8,900 structures were destroyed.</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731016"/>
            <a:ext cx="4038600" cy="2818303"/>
          </a:xfrm>
        </p:spPr>
      </p:pic>
      <p:sp>
        <p:nvSpPr>
          <p:cNvPr id="6" name="TextBox 5"/>
          <p:cNvSpPr txBox="1"/>
          <p:nvPr/>
        </p:nvSpPr>
        <p:spPr>
          <a:xfrm>
            <a:off x="5071730" y="4699591"/>
            <a:ext cx="2969916" cy="369332"/>
          </a:xfrm>
          <a:prstGeom prst="rect">
            <a:avLst/>
          </a:prstGeom>
          <a:noFill/>
        </p:spPr>
        <p:txBody>
          <a:bodyPr wrap="none" rtlCol="0">
            <a:spAutoFit/>
          </a:bodyPr>
          <a:lstStyle/>
          <a:p>
            <a:r>
              <a:rPr lang="en-US" dirty="0"/>
              <a:t>Video of initial wildfire smoke</a:t>
            </a:r>
          </a:p>
        </p:txBody>
      </p:sp>
    </p:spTree>
    <p:extLst>
      <p:ext uri="{BB962C8B-B14F-4D97-AF65-F5344CB8AC3E}">
        <p14:creationId xmlns:p14="http://schemas.microsoft.com/office/powerpoint/2010/main" val="1752907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Neighborhood in Santa Rosa</a:t>
            </a:r>
            <a:br>
              <a:rPr lang="en-US" dirty="0"/>
            </a:br>
            <a:r>
              <a:rPr lang="en-US" sz="1300" dirty="0">
                <a:solidFill>
                  <a:srgbClr val="C00000"/>
                </a:solidFill>
              </a:rPr>
              <a:t>https://</a:t>
            </a:r>
            <a:r>
              <a:rPr lang="en-US" sz="1300" dirty="0" err="1">
                <a:solidFill>
                  <a:srgbClr val="C00000"/>
                </a:solidFill>
              </a:rPr>
              <a:t>www.washingtonpost.com</a:t>
            </a:r>
            <a:r>
              <a:rPr lang="en-US" sz="1300" dirty="0">
                <a:solidFill>
                  <a:srgbClr val="C00000"/>
                </a:solidFill>
              </a:rPr>
              <a:t>/graphics/2017/national/northern-</a:t>
            </a:r>
            <a:r>
              <a:rPr lang="en-US" sz="1300" dirty="0" err="1">
                <a:solidFill>
                  <a:srgbClr val="C00000"/>
                </a:solidFill>
              </a:rPr>
              <a:t>california</a:t>
            </a:r>
            <a:r>
              <a:rPr lang="en-US" sz="1300" dirty="0">
                <a:solidFill>
                  <a:srgbClr val="C00000"/>
                </a:solidFill>
              </a:rPr>
              <a:t>-fires/?</a:t>
            </a:r>
            <a:r>
              <a:rPr lang="en-US" sz="1300" dirty="0" err="1">
                <a:solidFill>
                  <a:srgbClr val="C00000"/>
                </a:solidFill>
              </a:rPr>
              <a:t>hpid</a:t>
            </a:r>
            <a:r>
              <a:rPr lang="en-US" sz="1300" dirty="0">
                <a:solidFill>
                  <a:srgbClr val="C00000"/>
                </a:solidFill>
              </a:rPr>
              <a:t>=hp_hp-top-table-main_calif-fires-art-only-1235am%3Ahomepage%2Fstory</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233109"/>
            <a:ext cx="4038600" cy="3260145"/>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233109"/>
            <a:ext cx="4038600" cy="3260145"/>
          </a:xfrm>
        </p:spPr>
      </p:pic>
    </p:spTree>
    <p:extLst>
      <p:ext uri="{BB962C8B-B14F-4D97-AF65-F5344CB8AC3E}">
        <p14:creationId xmlns:p14="http://schemas.microsoft.com/office/powerpoint/2010/main" val="1334653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56830"/>
            <a:ext cx="4442762" cy="1143000"/>
          </a:xfrm>
        </p:spPr>
        <p:txBody>
          <a:bodyPr>
            <a:normAutofit fontScale="90000"/>
          </a:bodyPr>
          <a:lstStyle/>
          <a:p>
            <a:r>
              <a:rPr lang="en-US" dirty="0"/>
              <a:t>Global Wildfires</a:t>
            </a:r>
            <a:br>
              <a:rPr lang="en-US" dirty="0"/>
            </a:br>
            <a:r>
              <a:rPr lang="en-US" sz="2700" dirty="0"/>
              <a:t>Summary Statistics, 1980-2008</a:t>
            </a:r>
            <a:br>
              <a:rPr lang="en-US" dirty="0"/>
            </a:br>
            <a:r>
              <a:rPr lang="en-US" sz="1600" dirty="0">
                <a:solidFill>
                  <a:srgbClr val="800000"/>
                </a:solidFill>
              </a:rPr>
              <a:t>http://</a:t>
            </a:r>
            <a:r>
              <a:rPr lang="en-US" sz="1600" dirty="0" err="1">
                <a:solidFill>
                  <a:srgbClr val="800000"/>
                </a:solidFill>
              </a:rPr>
              <a:t>www.preventionweb.net</a:t>
            </a:r>
            <a:r>
              <a:rPr lang="en-US" sz="1600" dirty="0">
                <a:solidFill>
                  <a:srgbClr val="800000"/>
                </a:solidFill>
              </a:rPr>
              <a:t>/</a:t>
            </a:r>
            <a:r>
              <a:rPr lang="en-US" sz="1600" dirty="0" err="1">
                <a:solidFill>
                  <a:srgbClr val="800000"/>
                </a:solidFill>
              </a:rPr>
              <a:t>english</a:t>
            </a:r>
            <a:r>
              <a:rPr lang="en-US" sz="1600" dirty="0">
                <a:solidFill>
                  <a:srgbClr val="800000"/>
                </a:solidFill>
              </a:rPr>
              <a:t>/hazards/statistics/?hid=73</a:t>
            </a:r>
            <a:endParaRPr lang="en-US" sz="1600" dirty="0"/>
          </a:p>
        </p:txBody>
      </p:sp>
      <p:pic>
        <p:nvPicPr>
          <p:cNvPr id="5" name="Content Placeholder 4" descr="Screen Shot 2014-01-03 at 1.49.39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83" r="-5356"/>
          <a:stretch/>
        </p:blipFill>
        <p:spPr>
          <a:xfrm>
            <a:off x="5048777" y="95853"/>
            <a:ext cx="3794713" cy="6762147"/>
          </a:xfrm>
        </p:spPr>
      </p:pic>
      <p:pic>
        <p:nvPicPr>
          <p:cNvPr id="6" name="Content Placeholder 5" descr="Screen Shot 2014-01-03 at 1.50.57 PM.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8045" b="-2488"/>
          <a:stretch/>
        </p:blipFill>
        <p:spPr>
          <a:xfrm>
            <a:off x="71354" y="2300482"/>
            <a:ext cx="5117090" cy="2671910"/>
          </a:xfrm>
        </p:spPr>
      </p:pic>
    </p:spTree>
    <p:extLst>
      <p:ext uri="{BB962C8B-B14F-4D97-AF65-F5344CB8AC3E}">
        <p14:creationId xmlns:p14="http://schemas.microsoft.com/office/powerpoint/2010/main" val="337469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9511"/>
            <a:ext cx="9144000" cy="5900236"/>
          </a:xfrm>
          <a:prstGeom prst="rect">
            <a:avLst/>
          </a:prstGeom>
        </p:spPr>
      </p:pic>
      <p:sp>
        <p:nvSpPr>
          <p:cNvPr id="6" name="TextBox 5"/>
          <p:cNvSpPr txBox="1"/>
          <p:nvPr/>
        </p:nvSpPr>
        <p:spPr>
          <a:xfrm>
            <a:off x="797442" y="95690"/>
            <a:ext cx="7719237" cy="584775"/>
          </a:xfrm>
          <a:prstGeom prst="rect">
            <a:avLst/>
          </a:prstGeom>
          <a:noFill/>
        </p:spPr>
        <p:txBody>
          <a:bodyPr wrap="square" rtlCol="0">
            <a:spAutoFit/>
          </a:bodyPr>
          <a:lstStyle/>
          <a:p>
            <a:pPr algn="ctr"/>
            <a:r>
              <a:rPr lang="en-US" sz="3200" dirty="0">
                <a:solidFill>
                  <a:srgbClr val="FF0000"/>
                </a:solidFill>
              </a:rPr>
              <a:t>Wildfires from October 7 </a:t>
            </a:r>
            <a:r>
              <a:rPr lang="en-US" sz="3200">
                <a:solidFill>
                  <a:srgbClr val="FF0000"/>
                </a:solidFill>
              </a:rPr>
              <a:t>to October 14, 2017</a:t>
            </a:r>
          </a:p>
        </p:txBody>
      </p:sp>
    </p:spTree>
    <p:extLst>
      <p:ext uri="{BB962C8B-B14F-4D97-AF65-F5344CB8AC3E}">
        <p14:creationId xmlns:p14="http://schemas.microsoft.com/office/powerpoint/2010/main" val="1928960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0290"/>
            <a:ext cx="9144000" cy="5129269"/>
          </a:xfrm>
          <a:prstGeom prst="rect">
            <a:avLst/>
          </a:prstGeom>
        </p:spPr>
      </p:pic>
      <p:sp>
        <p:nvSpPr>
          <p:cNvPr id="3" name="Title 2"/>
          <p:cNvSpPr>
            <a:spLocks noGrp="1"/>
          </p:cNvSpPr>
          <p:nvPr>
            <p:ph type="title"/>
          </p:nvPr>
        </p:nvSpPr>
        <p:spPr/>
        <p:txBody>
          <a:bodyPr>
            <a:normAutofit/>
          </a:bodyPr>
          <a:lstStyle/>
          <a:p>
            <a:r>
              <a:rPr lang="en-US" dirty="0"/>
              <a:t>Washington Post Analysis</a:t>
            </a:r>
            <a:br>
              <a:rPr lang="en-US" dirty="0"/>
            </a:br>
            <a:r>
              <a:rPr lang="en-US" sz="1300" dirty="0">
                <a:solidFill>
                  <a:srgbClr val="C00000"/>
                </a:solidFill>
              </a:rPr>
              <a:t>https://</a:t>
            </a:r>
            <a:r>
              <a:rPr lang="en-US" sz="1300" dirty="0" err="1">
                <a:solidFill>
                  <a:srgbClr val="C00000"/>
                </a:solidFill>
              </a:rPr>
              <a:t>www.washingtonpost.com</a:t>
            </a:r>
            <a:r>
              <a:rPr lang="en-US" sz="1300" dirty="0">
                <a:solidFill>
                  <a:srgbClr val="C00000"/>
                </a:solidFill>
              </a:rPr>
              <a:t>/graphics/2017/national/northern-</a:t>
            </a:r>
            <a:r>
              <a:rPr lang="en-US" sz="1300" dirty="0" err="1">
                <a:solidFill>
                  <a:srgbClr val="C00000"/>
                </a:solidFill>
              </a:rPr>
              <a:t>california</a:t>
            </a:r>
            <a:r>
              <a:rPr lang="en-US" sz="1300" dirty="0">
                <a:solidFill>
                  <a:srgbClr val="C00000"/>
                </a:solidFill>
              </a:rPr>
              <a:t>-fires/?</a:t>
            </a:r>
            <a:r>
              <a:rPr lang="en-US" sz="1300" dirty="0" err="1">
                <a:solidFill>
                  <a:srgbClr val="C00000"/>
                </a:solidFill>
              </a:rPr>
              <a:t>hpid</a:t>
            </a:r>
            <a:r>
              <a:rPr lang="en-US" sz="1300" dirty="0">
                <a:solidFill>
                  <a:srgbClr val="C00000"/>
                </a:solidFill>
              </a:rPr>
              <a:t>=hp_hp-top-table-main_calif-fires-art-only-1235am%3Ahomepage%2Fstory</a:t>
            </a:r>
          </a:p>
        </p:txBody>
      </p:sp>
    </p:spTree>
    <p:extLst>
      <p:ext uri="{BB962C8B-B14F-4D97-AF65-F5344CB8AC3E}">
        <p14:creationId xmlns:p14="http://schemas.microsoft.com/office/powerpoint/2010/main" val="1192450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633" y="87225"/>
            <a:ext cx="5663464" cy="6239146"/>
          </a:xfrm>
          <a:prstGeom prst="rect">
            <a:avLst/>
          </a:prstGeom>
        </p:spPr>
      </p:pic>
      <p:sp>
        <p:nvSpPr>
          <p:cNvPr id="4" name="Title 3"/>
          <p:cNvSpPr>
            <a:spLocks noGrp="1"/>
          </p:cNvSpPr>
          <p:nvPr>
            <p:ph type="title"/>
          </p:nvPr>
        </p:nvSpPr>
        <p:spPr>
          <a:xfrm>
            <a:off x="492565" y="6430888"/>
            <a:ext cx="8229600" cy="344216"/>
          </a:xfrm>
        </p:spPr>
        <p:txBody>
          <a:bodyPr>
            <a:normAutofit fontScale="90000"/>
          </a:bodyPr>
          <a:lstStyle/>
          <a:p>
            <a:r>
              <a:rPr lang="en-US" sz="1000" dirty="0">
                <a:solidFill>
                  <a:srgbClr val="C00000"/>
                </a:solidFill>
              </a:rPr>
              <a:t>https://</a:t>
            </a:r>
            <a:r>
              <a:rPr lang="en-US" sz="1000" dirty="0" err="1">
                <a:solidFill>
                  <a:srgbClr val="C00000"/>
                </a:solidFill>
              </a:rPr>
              <a:t>www.washingtonpost.com</a:t>
            </a:r>
            <a:r>
              <a:rPr lang="en-US" sz="1000" dirty="0">
                <a:solidFill>
                  <a:srgbClr val="C00000"/>
                </a:solidFill>
              </a:rPr>
              <a:t>/graphics/2017/national/northern-</a:t>
            </a:r>
            <a:r>
              <a:rPr lang="en-US" sz="1000" dirty="0" err="1">
                <a:solidFill>
                  <a:srgbClr val="C00000"/>
                </a:solidFill>
              </a:rPr>
              <a:t>california</a:t>
            </a:r>
            <a:r>
              <a:rPr lang="en-US" sz="1000" dirty="0">
                <a:solidFill>
                  <a:srgbClr val="C00000"/>
                </a:solidFill>
              </a:rPr>
              <a:t>-fires/?</a:t>
            </a:r>
            <a:r>
              <a:rPr lang="en-US" sz="1000" dirty="0" err="1">
                <a:solidFill>
                  <a:srgbClr val="C00000"/>
                </a:solidFill>
              </a:rPr>
              <a:t>hpid</a:t>
            </a:r>
            <a:r>
              <a:rPr lang="en-US" sz="1000" dirty="0">
                <a:solidFill>
                  <a:srgbClr val="C00000"/>
                </a:solidFill>
              </a:rPr>
              <a:t>=hp_hp-top-table-main_calif-fires-art-only-1235am%3Ahomepage%2Fstory</a:t>
            </a:r>
            <a:endParaRPr lang="en-US" sz="1000" dirty="0"/>
          </a:p>
        </p:txBody>
      </p:sp>
    </p:spTree>
    <p:extLst>
      <p:ext uri="{BB962C8B-B14F-4D97-AF65-F5344CB8AC3E}">
        <p14:creationId xmlns:p14="http://schemas.microsoft.com/office/powerpoint/2010/main" val="580697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es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096000"/>
          </a:xfrm>
          <a:prstGeom prst="rect">
            <a:avLst/>
          </a:prstGeom>
        </p:spPr>
      </p:pic>
      <p:sp>
        <p:nvSpPr>
          <p:cNvPr id="4" name="TextBox 3"/>
          <p:cNvSpPr txBox="1"/>
          <p:nvPr/>
        </p:nvSpPr>
        <p:spPr>
          <a:xfrm>
            <a:off x="244541" y="78355"/>
            <a:ext cx="8708065" cy="400110"/>
          </a:xfrm>
          <a:prstGeom prst="rect">
            <a:avLst/>
          </a:prstGeom>
          <a:noFill/>
        </p:spPr>
        <p:txBody>
          <a:bodyPr wrap="square" rtlCol="0">
            <a:spAutoFit/>
          </a:bodyPr>
          <a:lstStyle/>
          <a:p>
            <a:pPr algn="ctr"/>
            <a:r>
              <a:rPr lang="en-US" sz="1000" dirty="0">
                <a:solidFill>
                  <a:schemeClr val="bg1"/>
                </a:solidFill>
              </a:rPr>
              <a:t>https://</a:t>
            </a:r>
            <a:r>
              <a:rPr lang="en-US" sz="1000" dirty="0" err="1">
                <a:solidFill>
                  <a:schemeClr val="bg1"/>
                </a:solidFill>
              </a:rPr>
              <a:t>www.washingtonpost.com</a:t>
            </a:r>
            <a:r>
              <a:rPr lang="en-US" sz="1000" dirty="0">
                <a:solidFill>
                  <a:schemeClr val="bg1"/>
                </a:solidFill>
              </a:rPr>
              <a:t>/graphics/2017/national/northern-</a:t>
            </a:r>
            <a:r>
              <a:rPr lang="en-US" sz="1000" dirty="0" err="1">
                <a:solidFill>
                  <a:schemeClr val="bg1"/>
                </a:solidFill>
              </a:rPr>
              <a:t>california</a:t>
            </a:r>
            <a:r>
              <a:rPr lang="en-US" sz="1000" dirty="0">
                <a:solidFill>
                  <a:schemeClr val="bg1"/>
                </a:solidFill>
              </a:rPr>
              <a:t>-fires/?</a:t>
            </a:r>
            <a:r>
              <a:rPr lang="en-US" sz="1000" dirty="0" err="1">
                <a:solidFill>
                  <a:schemeClr val="bg1"/>
                </a:solidFill>
              </a:rPr>
              <a:t>hpid</a:t>
            </a:r>
            <a:r>
              <a:rPr lang="en-US" sz="1000" dirty="0">
                <a:solidFill>
                  <a:schemeClr val="bg1"/>
                </a:solidFill>
              </a:rPr>
              <a:t>=hp_hp-top-table-main_calif-fires-art-only-1235am%3Ahomepage%2Fstory</a:t>
            </a:r>
          </a:p>
        </p:txBody>
      </p:sp>
    </p:spTree>
    <p:extLst>
      <p:ext uri="{BB962C8B-B14F-4D97-AF65-F5344CB8AC3E}">
        <p14:creationId xmlns:p14="http://schemas.microsoft.com/office/powerpoint/2010/main" val="1620173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2565" y="6430888"/>
            <a:ext cx="8229600" cy="344216"/>
          </a:xfrm>
        </p:spPr>
        <p:txBody>
          <a:bodyPr>
            <a:normAutofit fontScale="90000"/>
          </a:bodyPr>
          <a:lstStyle/>
          <a:p>
            <a:r>
              <a:rPr lang="en-US" sz="1000" dirty="0">
                <a:solidFill>
                  <a:srgbClr val="C00000"/>
                </a:solidFill>
              </a:rPr>
              <a:t>https://</a:t>
            </a:r>
            <a:r>
              <a:rPr lang="en-US" sz="1000" dirty="0" err="1">
                <a:solidFill>
                  <a:srgbClr val="C00000"/>
                </a:solidFill>
              </a:rPr>
              <a:t>www.washingtonpost.com</a:t>
            </a:r>
            <a:r>
              <a:rPr lang="en-US" sz="1000" dirty="0">
                <a:solidFill>
                  <a:srgbClr val="C00000"/>
                </a:solidFill>
              </a:rPr>
              <a:t>/graphics/2017/national/northern-</a:t>
            </a:r>
            <a:r>
              <a:rPr lang="en-US" sz="1000" dirty="0" err="1">
                <a:solidFill>
                  <a:srgbClr val="C00000"/>
                </a:solidFill>
              </a:rPr>
              <a:t>california</a:t>
            </a:r>
            <a:r>
              <a:rPr lang="en-US" sz="1000" dirty="0">
                <a:solidFill>
                  <a:srgbClr val="C00000"/>
                </a:solidFill>
              </a:rPr>
              <a:t>-fires/?</a:t>
            </a:r>
            <a:r>
              <a:rPr lang="en-US" sz="1000" dirty="0" err="1">
                <a:solidFill>
                  <a:srgbClr val="C00000"/>
                </a:solidFill>
              </a:rPr>
              <a:t>hpid</a:t>
            </a:r>
            <a:r>
              <a:rPr lang="en-US" sz="1000" dirty="0">
                <a:solidFill>
                  <a:srgbClr val="C00000"/>
                </a:solidFill>
              </a:rPr>
              <a:t>=hp_hp-top-table-main_calif-fires-art-only-1235am%3Ahomepage%2Fstory</a:t>
            </a:r>
            <a:endParaRPr lang="en-US" sz="1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0700"/>
            <a:ext cx="9144000" cy="5795334"/>
          </a:xfrm>
          <a:prstGeom prst="rect">
            <a:avLst/>
          </a:prstGeom>
        </p:spPr>
      </p:pic>
    </p:spTree>
    <p:extLst>
      <p:ext uri="{BB962C8B-B14F-4D97-AF65-F5344CB8AC3E}">
        <p14:creationId xmlns:p14="http://schemas.microsoft.com/office/powerpoint/2010/main" val="246576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2565" y="6430888"/>
            <a:ext cx="8229600" cy="344216"/>
          </a:xfrm>
        </p:spPr>
        <p:txBody>
          <a:bodyPr>
            <a:normAutofit fontScale="90000"/>
          </a:bodyPr>
          <a:lstStyle/>
          <a:p>
            <a:r>
              <a:rPr lang="en-US" sz="1000" dirty="0">
                <a:solidFill>
                  <a:srgbClr val="C00000"/>
                </a:solidFill>
              </a:rPr>
              <a:t>https://</a:t>
            </a:r>
            <a:r>
              <a:rPr lang="en-US" sz="1000" dirty="0" err="1">
                <a:solidFill>
                  <a:srgbClr val="C00000"/>
                </a:solidFill>
              </a:rPr>
              <a:t>www.washingtonpost.com</a:t>
            </a:r>
            <a:r>
              <a:rPr lang="en-US" sz="1000" dirty="0">
                <a:solidFill>
                  <a:srgbClr val="C00000"/>
                </a:solidFill>
              </a:rPr>
              <a:t>/graphics/2017/national/northern-</a:t>
            </a:r>
            <a:r>
              <a:rPr lang="en-US" sz="1000" dirty="0" err="1">
                <a:solidFill>
                  <a:srgbClr val="C00000"/>
                </a:solidFill>
              </a:rPr>
              <a:t>california</a:t>
            </a:r>
            <a:r>
              <a:rPr lang="en-US" sz="1000" dirty="0">
                <a:solidFill>
                  <a:srgbClr val="C00000"/>
                </a:solidFill>
              </a:rPr>
              <a:t>-fires/?</a:t>
            </a:r>
            <a:r>
              <a:rPr lang="en-US" sz="1000" dirty="0" err="1">
                <a:solidFill>
                  <a:srgbClr val="C00000"/>
                </a:solidFill>
              </a:rPr>
              <a:t>hpid</a:t>
            </a:r>
            <a:r>
              <a:rPr lang="en-US" sz="1000" dirty="0">
                <a:solidFill>
                  <a:srgbClr val="C00000"/>
                </a:solidFill>
              </a:rPr>
              <a:t>=hp_hp-top-table-main_calif-fires-art-only-1235am%3Ahomepage%2Fstory</a:t>
            </a:r>
            <a:endParaRPr lang="en-US" sz="1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045" y="157219"/>
            <a:ext cx="5626768" cy="6199238"/>
          </a:xfrm>
          <a:prstGeom prst="rect">
            <a:avLst/>
          </a:prstGeom>
        </p:spPr>
      </p:pic>
    </p:spTree>
    <p:extLst>
      <p:ext uri="{BB962C8B-B14F-4D97-AF65-F5344CB8AC3E}">
        <p14:creationId xmlns:p14="http://schemas.microsoft.com/office/powerpoint/2010/main" val="451603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Impacts</a:t>
            </a:r>
            <a:br>
              <a:rPr lang="en-US" dirty="0"/>
            </a:br>
            <a:r>
              <a:rPr lang="en-US" sz="1400" dirty="0">
                <a:solidFill>
                  <a:srgbClr val="C00000"/>
                </a:solidFill>
              </a:rPr>
              <a:t>https://</a:t>
            </a:r>
            <a:r>
              <a:rPr lang="en-US" sz="1400" dirty="0" err="1">
                <a:solidFill>
                  <a:srgbClr val="C00000"/>
                </a:solidFill>
              </a:rPr>
              <a:t>en.wikipedia.org</a:t>
            </a:r>
            <a:r>
              <a:rPr lang="en-US" sz="1400" dirty="0">
                <a:solidFill>
                  <a:srgbClr val="C00000"/>
                </a:solidFill>
              </a:rPr>
              <a:t>/wiki/October_2017_Northern_California_wildfires</a:t>
            </a:r>
          </a:p>
        </p:txBody>
      </p:sp>
      <p:sp>
        <p:nvSpPr>
          <p:cNvPr id="3" name="Content Placeholder 2"/>
          <p:cNvSpPr>
            <a:spLocks noGrp="1"/>
          </p:cNvSpPr>
          <p:nvPr>
            <p:ph idx="1"/>
          </p:nvPr>
        </p:nvSpPr>
        <p:spPr>
          <a:xfrm>
            <a:off x="212651" y="1302486"/>
            <a:ext cx="8665535" cy="4525963"/>
          </a:xfrm>
        </p:spPr>
        <p:txBody>
          <a:bodyPr>
            <a:noAutofit/>
          </a:bodyPr>
          <a:lstStyle/>
          <a:p>
            <a:r>
              <a:rPr lang="en-US" sz="2400" dirty="0"/>
              <a:t>Pacific Gas and Electric Company (PG&amp;E) reported that 310,000 customers lost electricity service and 42,000 customers lost gas service since the wildfires started on October 8. </a:t>
            </a:r>
          </a:p>
          <a:p>
            <a:r>
              <a:rPr lang="en-US" sz="2400" dirty="0"/>
              <a:t>By October 14, PG&amp;E restored electricity to 92% and gas service to 16,800 of the customers affected.</a:t>
            </a:r>
          </a:p>
          <a:p>
            <a:r>
              <a:rPr lang="en-US" sz="2400" dirty="0">
                <a:solidFill>
                  <a:schemeClr val="tx1"/>
                </a:solidFill>
              </a:rPr>
              <a:t>Reinsurance broker Aon Benfield stated that these are the costliest wildfires in U.S. history at that time, with an estimated eight billion U.S. dollars in insured losses. </a:t>
            </a:r>
          </a:p>
          <a:p>
            <a:r>
              <a:rPr lang="en-US" sz="2400" dirty="0"/>
              <a:t>The largest portion of these losses was to residential property. Additional losses were to automobiles, commercial property including business interruption insurance, and to crops. </a:t>
            </a:r>
          </a:p>
        </p:txBody>
      </p:sp>
    </p:spTree>
    <p:extLst>
      <p:ext uri="{BB962C8B-B14F-4D97-AF65-F5344CB8AC3E}">
        <p14:creationId xmlns:p14="http://schemas.microsoft.com/office/powerpoint/2010/main" val="152285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Impacts</a:t>
            </a:r>
            <a:br>
              <a:rPr lang="en-US" dirty="0"/>
            </a:br>
            <a:r>
              <a:rPr lang="en-US" sz="1800" dirty="0">
                <a:solidFill>
                  <a:srgbClr val="C00000"/>
                </a:solidFill>
              </a:rPr>
              <a:t>https://</a:t>
            </a:r>
            <a:r>
              <a:rPr lang="en-US" sz="1800" dirty="0" err="1">
                <a:solidFill>
                  <a:srgbClr val="C00000"/>
                </a:solidFill>
              </a:rPr>
              <a:t>en.wikipedia.org</a:t>
            </a:r>
            <a:r>
              <a:rPr lang="en-US" sz="1800" dirty="0">
                <a:solidFill>
                  <a:srgbClr val="C00000"/>
                </a:solidFill>
              </a:rPr>
              <a:t>/wiki/October_2017_Northern_California_wildfires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279851"/>
            <a:ext cx="8229600" cy="3166660"/>
          </a:xfrm>
        </p:spPr>
      </p:pic>
    </p:spTree>
    <p:extLst>
      <p:ext uri="{BB962C8B-B14F-4D97-AF65-F5344CB8AC3E}">
        <p14:creationId xmlns:p14="http://schemas.microsoft.com/office/powerpoint/2010/main" val="192969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Wildfire Causes (?)</a:t>
            </a:r>
            <a:br>
              <a:rPr lang="en-US" dirty="0"/>
            </a:br>
            <a:r>
              <a:rPr lang="en-US" sz="1800" dirty="0">
                <a:solidFill>
                  <a:srgbClr val="C00000"/>
                </a:solidFill>
              </a:rPr>
              <a:t>https://</a:t>
            </a:r>
            <a:r>
              <a:rPr lang="en-US" sz="1800" dirty="0" err="1">
                <a:solidFill>
                  <a:srgbClr val="C00000"/>
                </a:solidFill>
              </a:rPr>
              <a:t>en.wikipedia.org</a:t>
            </a:r>
            <a:r>
              <a:rPr lang="en-US" sz="1800" dirty="0">
                <a:solidFill>
                  <a:srgbClr val="C00000"/>
                </a:solidFill>
              </a:rPr>
              <a:t>/wiki/October_2017_Northern_California_wildfires</a:t>
            </a:r>
          </a:p>
        </p:txBody>
      </p:sp>
      <p:sp>
        <p:nvSpPr>
          <p:cNvPr id="3" name="Content Placeholder 2"/>
          <p:cNvSpPr>
            <a:spLocks noGrp="1"/>
          </p:cNvSpPr>
          <p:nvPr>
            <p:ph idx="1"/>
          </p:nvPr>
        </p:nvSpPr>
        <p:spPr/>
        <p:txBody>
          <a:bodyPr>
            <a:normAutofit/>
          </a:bodyPr>
          <a:lstStyle/>
          <a:p>
            <a:r>
              <a:rPr lang="en-US" sz="1800" dirty="0">
                <a:solidFill>
                  <a:schemeClr val="tx1"/>
                </a:solidFill>
              </a:rPr>
              <a:t>As of October 12, 2017, the cause of the fires remained under investigation</a:t>
            </a:r>
            <a:r>
              <a:rPr lang="en-US" sz="1800" dirty="0"/>
              <a:t>. </a:t>
            </a:r>
          </a:p>
          <a:p>
            <a:r>
              <a:rPr lang="en-US" sz="1800" dirty="0"/>
              <a:t>News media noted reports of wind-damaged power equipment around the time the fires were starting.</a:t>
            </a:r>
          </a:p>
          <a:p>
            <a:r>
              <a:rPr lang="en-US" sz="1800" dirty="0"/>
              <a:t>Pacific Gas &amp; Electric stated that strong winds had affected the utility's power lines in the North Bay area on late October 8 and early October 9.</a:t>
            </a:r>
          </a:p>
          <a:p>
            <a:r>
              <a:rPr lang="en-US" sz="1800" dirty="0"/>
              <a:t>A California Department of Forestry and Fire Protection (CAL FIRE) spokesperson stated that investigators were considering this among other possible causes.</a:t>
            </a:r>
          </a:p>
          <a:p>
            <a:r>
              <a:rPr lang="en-US" sz="1800" dirty="0"/>
              <a:t>The California Public Utilities Commission sent PG&amp;E a notification to preserve equipment, emails and documents relevant to the utility's tree-trimming program. </a:t>
            </a:r>
          </a:p>
          <a:p>
            <a:r>
              <a:rPr lang="en-US" sz="1800" dirty="0"/>
              <a:t>CAL FIRE Director Ken </a:t>
            </a:r>
            <a:r>
              <a:rPr lang="en-US" sz="1800" dirty="0" err="1"/>
              <a:t>Pimlott</a:t>
            </a:r>
            <a:r>
              <a:rPr lang="en-US" sz="1800" dirty="0"/>
              <a:t> discouraged premature speculation of causes, stating that "The facts will come out when the investigations are done."</a:t>
            </a:r>
          </a:p>
        </p:txBody>
      </p:sp>
    </p:spTree>
    <p:extLst>
      <p:ext uri="{BB962C8B-B14F-4D97-AF65-F5344CB8AC3E}">
        <p14:creationId xmlns:p14="http://schemas.microsoft.com/office/powerpoint/2010/main" val="14270859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Southern California Wildfires</a:t>
            </a:r>
            <a:br>
              <a:rPr lang="en-US" dirty="0"/>
            </a:br>
            <a:r>
              <a:rPr lang="en-US" sz="2700" dirty="0">
                <a:solidFill>
                  <a:srgbClr val="0E47FF"/>
                </a:solidFill>
              </a:rPr>
              <a:t>December, 2017</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900" y="1907381"/>
            <a:ext cx="7950200" cy="3911600"/>
          </a:xfrm>
        </p:spPr>
      </p:pic>
    </p:spTree>
    <p:extLst>
      <p:ext uri="{BB962C8B-B14F-4D97-AF65-F5344CB8AC3E}">
        <p14:creationId xmlns:p14="http://schemas.microsoft.com/office/powerpoint/2010/main" val="1776392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8200" y="274638"/>
            <a:ext cx="4038600" cy="1143000"/>
          </a:xfrm>
        </p:spPr>
        <p:txBody>
          <a:bodyPr>
            <a:normAutofit/>
          </a:bodyPr>
          <a:lstStyle/>
          <a:p>
            <a:r>
              <a:rPr lang="en-US" dirty="0"/>
              <a:t>Wildfire</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/wiki/Wildfire</a:t>
            </a:r>
          </a:p>
        </p:txBody>
      </p:sp>
      <p:sp>
        <p:nvSpPr>
          <p:cNvPr id="5" name="Content Placeholder 4"/>
          <p:cNvSpPr>
            <a:spLocks noGrp="1"/>
          </p:cNvSpPr>
          <p:nvPr>
            <p:ph sz="half" idx="1"/>
          </p:nvPr>
        </p:nvSpPr>
        <p:spPr>
          <a:xfrm>
            <a:off x="457200" y="396875"/>
            <a:ext cx="4038600" cy="6159499"/>
          </a:xfrm>
        </p:spPr>
        <p:txBody>
          <a:bodyPr>
            <a:normAutofit/>
          </a:bodyPr>
          <a:lstStyle/>
          <a:p>
            <a:pPr>
              <a:spcBef>
                <a:spcPts val="0"/>
              </a:spcBef>
              <a:spcAft>
                <a:spcPts val="600"/>
              </a:spcAft>
            </a:pPr>
            <a:r>
              <a:rPr lang="en-US" sz="1600" dirty="0">
                <a:solidFill>
                  <a:schemeClr val="tx1"/>
                </a:solidFill>
              </a:rPr>
              <a:t>“A wildfire is an uncontrolled fire in an area of combustible vegetation that occurs in the countryside or a wilderness area.</a:t>
            </a:r>
          </a:p>
          <a:p>
            <a:pPr>
              <a:spcBef>
                <a:spcPts val="0"/>
              </a:spcBef>
              <a:spcAft>
                <a:spcPts val="600"/>
              </a:spcAft>
            </a:pPr>
            <a:r>
              <a:rPr lang="en-US" sz="1600" dirty="0"/>
              <a:t>A wildfire differs from other fires by its extensive size, the speed at which it can spread out from its original source, its potential to change direction unexpectedly, and its ability to jump gaps such as roads, rivers and fire breaks.</a:t>
            </a:r>
          </a:p>
          <a:p>
            <a:pPr>
              <a:spcBef>
                <a:spcPts val="0"/>
              </a:spcBef>
              <a:spcAft>
                <a:spcPts val="600"/>
              </a:spcAft>
            </a:pPr>
            <a:r>
              <a:rPr lang="en-US" sz="1600" dirty="0">
                <a:solidFill>
                  <a:schemeClr val="tx1"/>
                </a:solidFill>
              </a:rPr>
              <a:t>Wildfires are characterized in terms of the cause of ignition, their physical properties such as speed of propagation, the combustible material present, and the effect of weather on the fire.</a:t>
            </a:r>
          </a:p>
          <a:p>
            <a:pPr>
              <a:spcBef>
                <a:spcPts val="0"/>
              </a:spcBef>
              <a:spcAft>
                <a:spcPts val="600"/>
              </a:spcAft>
            </a:pPr>
            <a:r>
              <a:rPr lang="en-US" sz="1600" dirty="0"/>
              <a:t>Wildfires differ from other fires in that they take place outdoors in areas of grassland, woodlands, bushland, scrubland, peatland, and other wooded areas that act as a source of fuel, or combustible material. </a:t>
            </a:r>
          </a:p>
          <a:p>
            <a:pPr>
              <a:spcBef>
                <a:spcPts val="0"/>
              </a:spcBef>
              <a:spcAft>
                <a:spcPts val="600"/>
              </a:spcAft>
            </a:pPr>
            <a:endParaRPr lang="en-US" sz="1600" dirty="0"/>
          </a:p>
          <a:p>
            <a:pPr>
              <a:spcBef>
                <a:spcPts val="0"/>
              </a:spcBef>
              <a:spcAft>
                <a:spcPts val="600"/>
              </a:spcAft>
            </a:pPr>
            <a:endParaRPr lang="en-US" sz="1600" dirty="0"/>
          </a:p>
        </p:txBody>
      </p:sp>
      <p:pic>
        <p:nvPicPr>
          <p:cNvPr id="7" name="Content Placeholder 6" descr="800px-Wildfire3.jpg"/>
          <p:cNvPicPr>
            <a:picLocks noGrp="1" noChangeAspect="1"/>
          </p:cNvPicPr>
          <p:nvPr>
            <p:ph sz="half" idx="2"/>
          </p:nvPr>
        </p:nvPicPr>
        <p:blipFill>
          <a:blip r:embed="rId2">
            <a:extLst>
              <a:ext uri="{28A0092B-C50C-407E-A947-70E740481C1C}">
                <a14:useLocalDpi xmlns:a14="http://schemas.microsoft.com/office/drawing/2010/main" val="0"/>
              </a:ext>
            </a:extLst>
          </a:blip>
          <a:srcRect t="-24712" b="-24712"/>
          <a:stretch>
            <a:fillRect/>
          </a:stretch>
        </p:blipFill>
        <p:spPr/>
      </p:pic>
      <p:sp>
        <p:nvSpPr>
          <p:cNvPr id="8" name="TextBox 7"/>
          <p:cNvSpPr txBox="1"/>
          <p:nvPr/>
        </p:nvSpPr>
        <p:spPr>
          <a:xfrm>
            <a:off x="4648200" y="5894552"/>
            <a:ext cx="4038600" cy="369332"/>
          </a:xfrm>
          <a:prstGeom prst="rect">
            <a:avLst/>
          </a:prstGeom>
          <a:noFill/>
        </p:spPr>
        <p:txBody>
          <a:bodyPr wrap="square" rtlCol="0">
            <a:spAutoFit/>
          </a:bodyPr>
          <a:lstStyle/>
          <a:p>
            <a:pPr algn="ctr"/>
            <a:r>
              <a:rPr lang="en-US" dirty="0">
                <a:solidFill>
                  <a:srgbClr val="800000"/>
                </a:solidFill>
                <a:latin typeface="Helvetica Neue Light"/>
                <a:cs typeface="Helvetica Neue Light"/>
              </a:rPr>
              <a:t>Wildfire in western desert of Utah</a:t>
            </a:r>
          </a:p>
        </p:txBody>
      </p:sp>
    </p:spTree>
    <p:extLst>
      <p:ext uri="{BB962C8B-B14F-4D97-AF65-F5344CB8AC3E}">
        <p14:creationId xmlns:p14="http://schemas.microsoft.com/office/powerpoint/2010/main" val="1654395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0"/>
            <a:ext cx="7404485" cy="6858000"/>
          </a:xfrm>
          <a:prstGeom prst="rect">
            <a:avLst/>
          </a:prstGeom>
        </p:spPr>
      </p:pic>
      <p:sp>
        <p:nvSpPr>
          <p:cNvPr id="7" name="TextBox 6"/>
          <p:cNvSpPr txBox="1"/>
          <p:nvPr/>
        </p:nvSpPr>
        <p:spPr>
          <a:xfrm>
            <a:off x="6423949" y="1365813"/>
            <a:ext cx="1956122" cy="369332"/>
          </a:xfrm>
          <a:prstGeom prst="rect">
            <a:avLst/>
          </a:prstGeom>
          <a:noFill/>
        </p:spPr>
        <p:txBody>
          <a:bodyPr wrap="square" rtlCol="0">
            <a:spAutoFit/>
          </a:bodyPr>
          <a:lstStyle/>
          <a:p>
            <a:r>
              <a:rPr lang="en-US" dirty="0"/>
              <a:t>December 6, 2017</a:t>
            </a:r>
          </a:p>
        </p:txBody>
      </p:sp>
      <p:sp>
        <p:nvSpPr>
          <p:cNvPr id="2" name="Rectangle 1">
            <a:extLst>
              <a:ext uri="{FF2B5EF4-FFF2-40B4-BE49-F238E27FC236}">
                <a16:creationId xmlns:a16="http://schemas.microsoft.com/office/drawing/2014/main" id="{DCC83DB5-9006-474B-BDEE-EE3DEAB59953}"/>
              </a:ext>
            </a:extLst>
          </p:cNvPr>
          <p:cNvSpPr/>
          <p:nvPr/>
        </p:nvSpPr>
        <p:spPr>
          <a:xfrm>
            <a:off x="1320799" y="2314221"/>
            <a:ext cx="731520" cy="19191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404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9300" y="0"/>
            <a:ext cx="5096233" cy="6858000"/>
          </a:xfrm>
          <a:prstGeom prst="rect">
            <a:avLst/>
          </a:prstGeom>
        </p:spPr>
      </p:pic>
      <p:sp>
        <p:nvSpPr>
          <p:cNvPr id="3" name="TextBox 2"/>
          <p:cNvSpPr txBox="1"/>
          <p:nvPr/>
        </p:nvSpPr>
        <p:spPr>
          <a:xfrm>
            <a:off x="5578997" y="2592729"/>
            <a:ext cx="2847373" cy="369332"/>
          </a:xfrm>
          <a:prstGeom prst="rect">
            <a:avLst/>
          </a:prstGeom>
          <a:noFill/>
        </p:spPr>
        <p:txBody>
          <a:bodyPr wrap="square" rtlCol="0">
            <a:spAutoFit/>
          </a:bodyPr>
          <a:lstStyle/>
          <a:p>
            <a:pPr algn="ctr"/>
            <a:r>
              <a:rPr lang="en-US"/>
              <a:t>December 6, 2017</a:t>
            </a:r>
          </a:p>
        </p:txBody>
      </p:sp>
    </p:spTree>
    <p:extLst>
      <p:ext uri="{BB962C8B-B14F-4D97-AF65-F5344CB8AC3E}">
        <p14:creationId xmlns:p14="http://schemas.microsoft.com/office/powerpoint/2010/main" val="19022432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266700"/>
            <a:ext cx="6756400" cy="6311900"/>
          </a:xfrm>
          <a:prstGeom prst="rect">
            <a:avLst/>
          </a:prstGeom>
        </p:spPr>
      </p:pic>
    </p:spTree>
    <p:extLst>
      <p:ext uri="{BB962C8B-B14F-4D97-AF65-F5344CB8AC3E}">
        <p14:creationId xmlns:p14="http://schemas.microsoft.com/office/powerpoint/2010/main" val="1968983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9000"/>
            <a:ext cx="7620000" cy="5080000"/>
          </a:xfrm>
          <a:prstGeom prst="rect">
            <a:avLst/>
          </a:prstGeom>
        </p:spPr>
      </p:pic>
    </p:spTree>
    <p:extLst>
      <p:ext uri="{BB962C8B-B14F-4D97-AF65-F5344CB8AC3E}">
        <p14:creationId xmlns:p14="http://schemas.microsoft.com/office/powerpoint/2010/main" val="1792807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8700"/>
            <a:ext cx="9144000" cy="4787435"/>
          </a:xfrm>
          <a:prstGeom prst="rect">
            <a:avLst/>
          </a:prstGeom>
        </p:spPr>
      </p:pic>
    </p:spTree>
    <p:extLst>
      <p:ext uri="{BB962C8B-B14F-4D97-AF65-F5344CB8AC3E}">
        <p14:creationId xmlns:p14="http://schemas.microsoft.com/office/powerpoint/2010/main" val="14077250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0"/>
            <a:ext cx="5922818" cy="6858000"/>
          </a:xfrm>
          <a:prstGeom prst="rect">
            <a:avLst/>
          </a:prstGeom>
        </p:spPr>
      </p:pic>
    </p:spTree>
    <p:extLst>
      <p:ext uri="{BB962C8B-B14F-4D97-AF65-F5344CB8AC3E}">
        <p14:creationId xmlns:p14="http://schemas.microsoft.com/office/powerpoint/2010/main" val="15656117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469900"/>
            <a:ext cx="6692900" cy="5905500"/>
          </a:xfrm>
          <a:prstGeom prst="rect">
            <a:avLst/>
          </a:prstGeom>
        </p:spPr>
      </p:pic>
    </p:spTree>
    <p:extLst>
      <p:ext uri="{BB962C8B-B14F-4D97-AF65-F5344CB8AC3E}">
        <p14:creationId xmlns:p14="http://schemas.microsoft.com/office/powerpoint/2010/main" val="8536398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8F77-0785-B44F-B285-43544E950768}"/>
              </a:ext>
            </a:extLst>
          </p:cNvPr>
          <p:cNvSpPr>
            <a:spLocks noGrp="1"/>
          </p:cNvSpPr>
          <p:nvPr>
            <p:ph type="ctrTitle"/>
          </p:nvPr>
        </p:nvSpPr>
        <p:spPr/>
        <p:txBody>
          <a:bodyPr/>
          <a:lstStyle/>
          <a:p>
            <a:r>
              <a:rPr lang="en-US" dirty="0"/>
              <a:t>California Wildfires 2018</a:t>
            </a:r>
          </a:p>
        </p:txBody>
      </p:sp>
      <p:sp>
        <p:nvSpPr>
          <p:cNvPr id="3" name="Subtitle 2">
            <a:extLst>
              <a:ext uri="{FF2B5EF4-FFF2-40B4-BE49-F238E27FC236}">
                <a16:creationId xmlns:a16="http://schemas.microsoft.com/office/drawing/2014/main" id="{EC0F08DC-41E1-5D46-9A6F-CF1C69F2609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810358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46359-07A2-0A47-A486-2807883F878B}"/>
              </a:ext>
            </a:extLst>
          </p:cNvPr>
          <p:cNvSpPr>
            <a:spLocks noGrp="1"/>
          </p:cNvSpPr>
          <p:nvPr>
            <p:ph type="title"/>
          </p:nvPr>
        </p:nvSpPr>
        <p:spPr>
          <a:xfrm>
            <a:off x="89339" y="-47453"/>
            <a:ext cx="3368566" cy="1143000"/>
          </a:xfrm>
        </p:spPr>
        <p:txBody>
          <a:bodyPr/>
          <a:lstStyle/>
          <a:p>
            <a:r>
              <a:rPr lang="en-US" dirty="0" err="1"/>
              <a:t>Carr</a:t>
            </a:r>
            <a:r>
              <a:rPr lang="en-US" dirty="0"/>
              <a:t> Fire</a:t>
            </a:r>
          </a:p>
        </p:txBody>
      </p:sp>
      <p:pic>
        <p:nvPicPr>
          <p:cNvPr id="11" name="Content Placeholder 10">
            <a:extLst>
              <a:ext uri="{FF2B5EF4-FFF2-40B4-BE49-F238E27FC236}">
                <a16:creationId xmlns:a16="http://schemas.microsoft.com/office/drawing/2014/main" id="{CFBD2F35-E1C3-1A4A-BF59-1D4D8B00C1E2}"/>
              </a:ext>
            </a:extLst>
          </p:cNvPr>
          <p:cNvPicPr>
            <a:picLocks noGrp="1" noChangeAspect="1"/>
          </p:cNvPicPr>
          <p:nvPr>
            <p:ph sz="half" idx="2"/>
          </p:nvPr>
        </p:nvPicPr>
        <p:blipFill>
          <a:blip r:embed="rId2"/>
          <a:stretch>
            <a:fillRect/>
          </a:stretch>
        </p:blipFill>
        <p:spPr>
          <a:xfrm>
            <a:off x="6517139" y="141733"/>
            <a:ext cx="2348187" cy="6613421"/>
          </a:xfrm>
        </p:spPr>
      </p:pic>
      <p:sp>
        <p:nvSpPr>
          <p:cNvPr id="9" name="Content Placeholder 8">
            <a:extLst>
              <a:ext uri="{FF2B5EF4-FFF2-40B4-BE49-F238E27FC236}">
                <a16:creationId xmlns:a16="http://schemas.microsoft.com/office/drawing/2014/main" id="{B8CFD84E-8CEF-FE40-866B-29E1B01A2B3B}"/>
              </a:ext>
            </a:extLst>
          </p:cNvPr>
          <p:cNvSpPr>
            <a:spLocks noGrp="1"/>
          </p:cNvSpPr>
          <p:nvPr>
            <p:ph sz="half" idx="1"/>
          </p:nvPr>
        </p:nvSpPr>
        <p:spPr>
          <a:xfrm>
            <a:off x="562303" y="846138"/>
            <a:ext cx="5638799" cy="5696607"/>
          </a:xfrm>
        </p:spPr>
        <p:txBody>
          <a:bodyPr>
            <a:noAutofit/>
          </a:bodyPr>
          <a:lstStyle/>
          <a:p>
            <a:pPr marL="228600" indent="-228600">
              <a:lnSpc>
                <a:spcPct val="134000"/>
              </a:lnSpc>
              <a:spcBef>
                <a:spcPts val="0"/>
              </a:spcBef>
              <a:spcAft>
                <a:spcPts val="1200"/>
              </a:spcAft>
              <a:buSzPct val="150000"/>
            </a:pPr>
            <a:r>
              <a:rPr lang="en-US" sz="1400" dirty="0">
                <a:solidFill>
                  <a:srgbClr val="0E47FF"/>
                </a:solidFill>
                <a:latin typeface="+mn-lt"/>
              </a:rPr>
              <a:t>The </a:t>
            </a:r>
            <a:r>
              <a:rPr lang="en-US" sz="1400" b="1" dirty="0" err="1">
                <a:solidFill>
                  <a:srgbClr val="0E47FF"/>
                </a:solidFill>
                <a:latin typeface="+mn-lt"/>
              </a:rPr>
              <a:t>Carr</a:t>
            </a:r>
            <a:r>
              <a:rPr lang="en-US" sz="1400" b="1" dirty="0">
                <a:solidFill>
                  <a:srgbClr val="0E47FF"/>
                </a:solidFill>
                <a:latin typeface="+mn-lt"/>
              </a:rPr>
              <a:t> Fire </a:t>
            </a:r>
            <a:r>
              <a:rPr lang="en-US" sz="1400" dirty="0">
                <a:solidFill>
                  <a:srgbClr val="0E47FF"/>
                </a:solidFill>
                <a:latin typeface="+mn-lt"/>
              </a:rPr>
              <a:t>was a large wildfire that burned in Shasta and Trinity Counties in California, United States. </a:t>
            </a:r>
          </a:p>
          <a:p>
            <a:pPr marL="228600" indent="-228600">
              <a:lnSpc>
                <a:spcPct val="134000"/>
              </a:lnSpc>
              <a:spcBef>
                <a:spcPts val="0"/>
              </a:spcBef>
              <a:spcAft>
                <a:spcPts val="1200"/>
              </a:spcAft>
              <a:buSzPct val="150000"/>
            </a:pPr>
            <a:r>
              <a:rPr lang="en-US" sz="1400" dirty="0">
                <a:solidFill>
                  <a:srgbClr val="0E47FF"/>
                </a:solidFill>
                <a:latin typeface="+mn-lt"/>
              </a:rPr>
              <a:t>The fire burned 229,651 acres (92,936 ha; 359 </a:t>
            </a:r>
            <a:r>
              <a:rPr lang="en-US" sz="1400" dirty="0" err="1">
                <a:solidFill>
                  <a:srgbClr val="0E47FF"/>
                </a:solidFill>
                <a:latin typeface="+mn-lt"/>
              </a:rPr>
              <a:t>sq</a:t>
            </a:r>
            <a:r>
              <a:rPr lang="en-US" sz="1400" dirty="0">
                <a:solidFill>
                  <a:srgbClr val="0E47FF"/>
                </a:solidFill>
                <a:latin typeface="+mn-lt"/>
              </a:rPr>
              <a:t> mi), before it was 100% contained late on August 30, 2018. </a:t>
            </a:r>
          </a:p>
          <a:p>
            <a:pPr marL="228600" indent="-228600">
              <a:lnSpc>
                <a:spcPct val="134000"/>
              </a:lnSpc>
              <a:spcBef>
                <a:spcPts val="0"/>
              </a:spcBef>
              <a:spcAft>
                <a:spcPts val="1200"/>
              </a:spcAft>
              <a:buSzPct val="150000"/>
            </a:pPr>
            <a:r>
              <a:rPr lang="en-US" sz="1400" dirty="0">
                <a:solidFill>
                  <a:srgbClr val="0E47FF"/>
                </a:solidFill>
                <a:latin typeface="+mn-lt"/>
              </a:rPr>
              <a:t>The </a:t>
            </a:r>
            <a:r>
              <a:rPr lang="en-US" sz="1400" dirty="0" err="1">
                <a:solidFill>
                  <a:srgbClr val="0E47FF"/>
                </a:solidFill>
                <a:latin typeface="+mn-lt"/>
              </a:rPr>
              <a:t>Carr</a:t>
            </a:r>
            <a:r>
              <a:rPr lang="en-US" sz="1400" dirty="0">
                <a:solidFill>
                  <a:srgbClr val="0E47FF"/>
                </a:solidFill>
                <a:latin typeface="+mn-lt"/>
              </a:rPr>
              <a:t> Fire destroyed at least 1,604 structures (at least 1,077 were homes) while damaging 277 others, becoming the sixth-most destructive fire in California history (now the seventh-most destructive fire), as well as the seventh-largest wildfire recorded in modern California history.</a:t>
            </a:r>
          </a:p>
          <a:p>
            <a:pPr marL="228600" indent="-228600">
              <a:lnSpc>
                <a:spcPct val="134000"/>
              </a:lnSpc>
              <a:spcBef>
                <a:spcPts val="0"/>
              </a:spcBef>
              <a:spcAft>
                <a:spcPts val="1200"/>
              </a:spcAft>
              <a:buSzPct val="150000"/>
            </a:pPr>
            <a:r>
              <a:rPr lang="en-US" sz="1400" dirty="0">
                <a:solidFill>
                  <a:srgbClr val="0E47FF"/>
                </a:solidFill>
                <a:latin typeface="+mn-lt"/>
              </a:rPr>
              <a:t>The </a:t>
            </a:r>
            <a:r>
              <a:rPr lang="en-US" sz="1400" dirty="0" err="1">
                <a:solidFill>
                  <a:srgbClr val="0E47FF"/>
                </a:solidFill>
                <a:latin typeface="+mn-lt"/>
              </a:rPr>
              <a:t>Carr</a:t>
            </a:r>
            <a:r>
              <a:rPr lang="en-US" sz="1400" dirty="0">
                <a:solidFill>
                  <a:srgbClr val="0E47FF"/>
                </a:solidFill>
                <a:latin typeface="+mn-lt"/>
              </a:rPr>
              <a:t> Fire cost over $1.659 billion (2018) in damages, including $1.5 billion in insured losses and more than $158.7 million in suppression costs.</a:t>
            </a:r>
          </a:p>
          <a:p>
            <a:pPr marL="228600" indent="-228600">
              <a:lnSpc>
                <a:spcPct val="134000"/>
              </a:lnSpc>
              <a:spcBef>
                <a:spcPts val="0"/>
              </a:spcBef>
              <a:spcAft>
                <a:spcPts val="1200"/>
              </a:spcAft>
              <a:buSzPct val="150000"/>
            </a:pPr>
            <a:r>
              <a:rPr lang="en-US" sz="1400" dirty="0">
                <a:solidFill>
                  <a:srgbClr val="0E47FF"/>
                </a:solidFill>
                <a:latin typeface="+mn-lt"/>
              </a:rPr>
              <a:t>At its height, the fire engaged as many as 4,766 personnel from multiple agencies.</a:t>
            </a:r>
          </a:p>
          <a:p>
            <a:pPr marL="228600" indent="-228600">
              <a:lnSpc>
                <a:spcPct val="134000"/>
              </a:lnSpc>
              <a:spcBef>
                <a:spcPts val="0"/>
              </a:spcBef>
              <a:spcAft>
                <a:spcPts val="1200"/>
              </a:spcAft>
              <a:buSzPct val="150000"/>
            </a:pPr>
            <a:r>
              <a:rPr lang="en-US" sz="1400" dirty="0">
                <a:solidFill>
                  <a:schemeClr val="tx1"/>
                </a:solidFill>
                <a:latin typeface="+mn-lt"/>
              </a:rPr>
              <a:t>The fire was started when a flat tire on a vehicle caused the wheel's rim to scrape against the asphalt, creating sparks that set off the fire.</a:t>
            </a:r>
          </a:p>
        </p:txBody>
      </p:sp>
    </p:spTree>
    <p:extLst>
      <p:ext uri="{BB962C8B-B14F-4D97-AF65-F5344CB8AC3E}">
        <p14:creationId xmlns:p14="http://schemas.microsoft.com/office/powerpoint/2010/main" val="3975643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3B90-3CD3-BB41-94D0-2D2A8EA382D8}"/>
              </a:ext>
            </a:extLst>
          </p:cNvPr>
          <p:cNvSpPr>
            <a:spLocks noGrp="1"/>
          </p:cNvSpPr>
          <p:nvPr>
            <p:ph type="title"/>
          </p:nvPr>
        </p:nvSpPr>
        <p:spPr/>
        <p:txBody>
          <a:bodyPr/>
          <a:lstStyle/>
          <a:p>
            <a:r>
              <a:rPr lang="en-US" dirty="0" err="1"/>
              <a:t>Carr</a:t>
            </a:r>
            <a:r>
              <a:rPr lang="en-US" dirty="0"/>
              <a:t> Fire: Location and Extent</a:t>
            </a:r>
          </a:p>
        </p:txBody>
      </p:sp>
      <p:pic>
        <p:nvPicPr>
          <p:cNvPr id="12" name="Content Placeholder 11">
            <a:extLst>
              <a:ext uri="{FF2B5EF4-FFF2-40B4-BE49-F238E27FC236}">
                <a16:creationId xmlns:a16="http://schemas.microsoft.com/office/drawing/2014/main" id="{0C6E29EE-8D33-A548-B671-14E8FC6EC3FE}"/>
              </a:ext>
            </a:extLst>
          </p:cNvPr>
          <p:cNvPicPr>
            <a:picLocks noGrp="1" noChangeAspect="1"/>
          </p:cNvPicPr>
          <p:nvPr>
            <p:ph sz="half" idx="1"/>
          </p:nvPr>
        </p:nvPicPr>
        <p:blipFill>
          <a:blip r:embed="rId2"/>
          <a:stretch>
            <a:fillRect/>
          </a:stretch>
        </p:blipFill>
        <p:spPr>
          <a:xfrm>
            <a:off x="457200" y="1934807"/>
            <a:ext cx="4038600" cy="3856749"/>
          </a:xfrm>
        </p:spPr>
      </p:pic>
      <p:pic>
        <p:nvPicPr>
          <p:cNvPr id="16" name="Content Placeholder 15">
            <a:extLst>
              <a:ext uri="{FF2B5EF4-FFF2-40B4-BE49-F238E27FC236}">
                <a16:creationId xmlns:a16="http://schemas.microsoft.com/office/drawing/2014/main" id="{9B581E4D-EFF1-2D44-B11A-8FC26C32FE9B}"/>
              </a:ext>
            </a:extLst>
          </p:cNvPr>
          <p:cNvPicPr>
            <a:picLocks noGrp="1" noChangeAspect="1"/>
          </p:cNvPicPr>
          <p:nvPr>
            <p:ph sz="half" idx="2"/>
          </p:nvPr>
        </p:nvPicPr>
        <p:blipFill>
          <a:blip r:embed="rId3"/>
          <a:stretch>
            <a:fillRect/>
          </a:stretch>
        </p:blipFill>
        <p:spPr>
          <a:xfrm>
            <a:off x="4648200" y="1794258"/>
            <a:ext cx="4038600" cy="4137847"/>
          </a:xfrm>
        </p:spPr>
      </p:pic>
    </p:spTree>
    <p:extLst>
      <p:ext uri="{BB962C8B-B14F-4D97-AF65-F5344CB8AC3E}">
        <p14:creationId xmlns:p14="http://schemas.microsoft.com/office/powerpoint/2010/main" val="1800729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Characteristics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5" name="Content Placeholder 4"/>
          <p:cNvSpPr>
            <a:spLocks noGrp="1"/>
          </p:cNvSpPr>
          <p:nvPr>
            <p:ph idx="1"/>
          </p:nvPr>
        </p:nvSpPr>
        <p:spPr/>
        <p:txBody>
          <a:bodyPr>
            <a:noAutofit/>
          </a:bodyPr>
          <a:lstStyle/>
          <a:p>
            <a:r>
              <a:rPr lang="en-US" sz="1600" dirty="0">
                <a:solidFill>
                  <a:schemeClr val="tx1"/>
                </a:solidFill>
              </a:rPr>
              <a:t>Wildfire behavior and severity result from the combination of factors such as available fuels, physical setting, and weather.</a:t>
            </a:r>
          </a:p>
          <a:p>
            <a:r>
              <a:rPr lang="en-US" sz="1600" dirty="0">
                <a:solidFill>
                  <a:schemeClr val="tx1"/>
                </a:solidFill>
              </a:rPr>
              <a:t>While wildfires can be large, uncontrolled disasters that burn through 0.4 to 400 square kilometers (100 to 100,000 acres) or more, they can also be as small as 0.001 square </a:t>
            </a:r>
            <a:r>
              <a:rPr lang="en-US" sz="1600" dirty="0" err="1">
                <a:solidFill>
                  <a:schemeClr val="tx1"/>
                </a:solidFill>
              </a:rPr>
              <a:t>kilometres</a:t>
            </a:r>
            <a:r>
              <a:rPr lang="en-US" sz="1600" dirty="0">
                <a:solidFill>
                  <a:schemeClr val="tx1"/>
                </a:solidFill>
              </a:rPr>
              <a:t> (0.25 acre; 1,000 m</a:t>
            </a:r>
            <a:r>
              <a:rPr lang="en-US" sz="1600" baseline="30000" dirty="0">
                <a:solidFill>
                  <a:schemeClr val="tx1"/>
                </a:solidFill>
              </a:rPr>
              <a:t>2</a:t>
            </a:r>
            <a:r>
              <a:rPr lang="en-US" sz="1600" dirty="0">
                <a:solidFill>
                  <a:schemeClr val="tx1"/>
                </a:solidFill>
              </a:rPr>
              <a:t>) or less.</a:t>
            </a:r>
          </a:p>
          <a:p>
            <a:r>
              <a:rPr lang="en-US" sz="1600" dirty="0"/>
              <a:t>Although smaller events may be included in wildfire modeling, most do not earn press attention. </a:t>
            </a:r>
          </a:p>
          <a:p>
            <a:r>
              <a:rPr lang="en-US" sz="1600" dirty="0">
                <a:solidFill>
                  <a:schemeClr val="tx1"/>
                </a:solidFill>
              </a:rPr>
              <a:t>This can be problematic because public fire policies, which relate to fires of all sizes, are influenced more by the way the media portrays catastrophic wildfires than by small fires.</a:t>
            </a:r>
          </a:p>
          <a:p>
            <a:r>
              <a:rPr lang="en-US" sz="1600" dirty="0"/>
              <a:t>Strategies of wildfire prevention, detection, and suppression have varied over the years, and international wildfire management experts encourage further development of technology and research. </a:t>
            </a:r>
          </a:p>
          <a:p>
            <a:r>
              <a:rPr lang="en-US" sz="1600" dirty="0"/>
              <a:t>One of the more controversial techniques is controlled burning: permitting or even igniting smaller fires to minimize the amount of flammable material available for a potential wildfire.</a:t>
            </a:r>
          </a:p>
          <a:p>
            <a:r>
              <a:rPr lang="en-US" sz="1600" dirty="0">
                <a:solidFill>
                  <a:schemeClr val="tx1"/>
                </a:solidFill>
              </a:rPr>
              <a:t>While some wildfires burn in remote forested regions, they can cause extensive destruction of homes and other property located in the </a:t>
            </a:r>
            <a:r>
              <a:rPr lang="en-US" sz="1600" dirty="0" err="1">
                <a:solidFill>
                  <a:schemeClr val="tx1"/>
                </a:solidFill>
              </a:rPr>
              <a:t>wildland</a:t>
            </a:r>
            <a:r>
              <a:rPr lang="en-US" sz="1600" dirty="0">
                <a:solidFill>
                  <a:schemeClr val="tx1"/>
                </a:solidFill>
              </a:rPr>
              <a:t>-urban interface, which is a zone of transition between developed areas and undeveloped wilderness</a:t>
            </a:r>
            <a:r>
              <a:rPr lang="en-US" sz="1600" dirty="0"/>
              <a:t>.”</a:t>
            </a:r>
          </a:p>
          <a:p>
            <a:endParaRPr lang="en-US" sz="1600" dirty="0"/>
          </a:p>
        </p:txBody>
      </p:sp>
    </p:spTree>
    <p:extLst>
      <p:ext uri="{BB962C8B-B14F-4D97-AF65-F5344CB8AC3E}">
        <p14:creationId xmlns:p14="http://schemas.microsoft.com/office/powerpoint/2010/main" val="25548006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17AF-3CE0-3141-963B-9F9A477CBC2E}"/>
              </a:ext>
            </a:extLst>
          </p:cNvPr>
          <p:cNvSpPr>
            <a:spLocks noGrp="1"/>
          </p:cNvSpPr>
          <p:nvPr>
            <p:ph type="title"/>
          </p:nvPr>
        </p:nvSpPr>
        <p:spPr>
          <a:xfrm>
            <a:off x="1406433" y="59058"/>
            <a:ext cx="4038600" cy="871132"/>
          </a:xfrm>
        </p:spPr>
        <p:txBody>
          <a:bodyPr/>
          <a:lstStyle/>
          <a:p>
            <a:r>
              <a:rPr lang="en-US" dirty="0"/>
              <a:t>Camp Fire</a:t>
            </a:r>
          </a:p>
        </p:txBody>
      </p:sp>
      <p:pic>
        <p:nvPicPr>
          <p:cNvPr id="8" name="Content Placeholder 7">
            <a:extLst>
              <a:ext uri="{FF2B5EF4-FFF2-40B4-BE49-F238E27FC236}">
                <a16:creationId xmlns:a16="http://schemas.microsoft.com/office/drawing/2014/main" id="{80C011A8-EAC3-734D-B0D1-315FE2AA4854}"/>
              </a:ext>
            </a:extLst>
          </p:cNvPr>
          <p:cNvPicPr>
            <a:picLocks noGrp="1" noChangeAspect="1"/>
          </p:cNvPicPr>
          <p:nvPr>
            <p:ph sz="half" idx="2"/>
          </p:nvPr>
        </p:nvPicPr>
        <p:blipFill>
          <a:blip r:embed="rId2"/>
          <a:stretch>
            <a:fillRect/>
          </a:stretch>
        </p:blipFill>
        <p:spPr>
          <a:xfrm>
            <a:off x="6896403" y="59058"/>
            <a:ext cx="2099553" cy="6759356"/>
          </a:xfrm>
        </p:spPr>
      </p:pic>
      <p:sp>
        <p:nvSpPr>
          <p:cNvPr id="10" name="Content Placeholder 9">
            <a:extLst>
              <a:ext uri="{FF2B5EF4-FFF2-40B4-BE49-F238E27FC236}">
                <a16:creationId xmlns:a16="http://schemas.microsoft.com/office/drawing/2014/main" id="{42BDB80C-4681-0148-B6E9-57CE2AB2AC04}"/>
              </a:ext>
            </a:extLst>
          </p:cNvPr>
          <p:cNvSpPr>
            <a:spLocks noGrp="1"/>
          </p:cNvSpPr>
          <p:nvPr>
            <p:ph sz="half" idx="1"/>
          </p:nvPr>
        </p:nvSpPr>
        <p:spPr>
          <a:xfrm>
            <a:off x="200297" y="903511"/>
            <a:ext cx="6592389" cy="5584372"/>
          </a:xfrm>
        </p:spPr>
        <p:txBody>
          <a:bodyPr>
            <a:noAutofit/>
          </a:bodyPr>
          <a:lstStyle/>
          <a:p>
            <a:pPr marL="231775" indent="-223838">
              <a:lnSpc>
                <a:spcPct val="114000"/>
              </a:lnSpc>
              <a:spcBef>
                <a:spcPts val="0"/>
              </a:spcBef>
              <a:spcAft>
                <a:spcPts val="1200"/>
              </a:spcAft>
              <a:buSzPct val="150000"/>
            </a:pPr>
            <a:r>
              <a:rPr lang="en-US" sz="1400" dirty="0">
                <a:solidFill>
                  <a:srgbClr val="0E47FF"/>
                </a:solidFill>
                <a:latin typeface="+mn-lt"/>
              </a:rPr>
              <a:t>The </a:t>
            </a:r>
            <a:r>
              <a:rPr lang="en-US" sz="1400" b="1" dirty="0">
                <a:solidFill>
                  <a:srgbClr val="0E47FF"/>
                </a:solidFill>
                <a:latin typeface="+mn-lt"/>
              </a:rPr>
              <a:t>Camp Fire </a:t>
            </a:r>
            <a:r>
              <a:rPr lang="en-US" sz="1400" dirty="0">
                <a:solidFill>
                  <a:srgbClr val="0E47FF"/>
                </a:solidFill>
                <a:latin typeface="+mn-lt"/>
              </a:rPr>
              <a:t>was the deadliest and most destructive wildfire in California history to date.</a:t>
            </a:r>
          </a:p>
          <a:p>
            <a:pPr marL="231775" indent="-223838">
              <a:lnSpc>
                <a:spcPct val="114000"/>
              </a:lnSpc>
              <a:spcBef>
                <a:spcPts val="0"/>
              </a:spcBef>
              <a:spcAft>
                <a:spcPts val="1200"/>
              </a:spcAft>
              <a:buSzPct val="150000"/>
            </a:pPr>
            <a:r>
              <a:rPr lang="en-US" sz="1400" dirty="0">
                <a:solidFill>
                  <a:schemeClr val="tx1"/>
                </a:solidFill>
                <a:latin typeface="+mn-lt"/>
              </a:rPr>
              <a:t>It is also the deadliest wildfire in the United States since the Cloquet fire in 1918, and is high on the list of the world's deadliest wildfires, and is the sixth-deadliest U.S. wildfire overall.</a:t>
            </a:r>
          </a:p>
          <a:p>
            <a:pPr marL="231775" indent="-223838">
              <a:lnSpc>
                <a:spcPct val="114000"/>
              </a:lnSpc>
              <a:spcBef>
                <a:spcPts val="0"/>
              </a:spcBef>
              <a:spcAft>
                <a:spcPts val="1200"/>
              </a:spcAft>
              <a:buSzPct val="150000"/>
            </a:pPr>
            <a:r>
              <a:rPr lang="en-US" sz="1400" dirty="0">
                <a:solidFill>
                  <a:srgbClr val="0E47FF"/>
                </a:solidFill>
                <a:latin typeface="+mn-lt"/>
              </a:rPr>
              <a:t>It was the world's costliest natural disaster in 2018.</a:t>
            </a:r>
          </a:p>
          <a:p>
            <a:pPr marL="231775" indent="-223838">
              <a:lnSpc>
                <a:spcPct val="114000"/>
              </a:lnSpc>
              <a:spcBef>
                <a:spcPts val="0"/>
              </a:spcBef>
              <a:spcAft>
                <a:spcPts val="1200"/>
              </a:spcAft>
              <a:buSzPct val="150000"/>
            </a:pPr>
            <a:r>
              <a:rPr lang="en-US" sz="1400" dirty="0">
                <a:solidFill>
                  <a:srgbClr val="0E47FF"/>
                </a:solidFill>
                <a:latin typeface="+mn-lt"/>
              </a:rPr>
              <a:t>Named after Camp Creek Road, its place of origin, the fire started on November 8, 2018, in Butte County, in Northern California. </a:t>
            </a:r>
          </a:p>
          <a:p>
            <a:pPr marL="231775" indent="-223838">
              <a:lnSpc>
                <a:spcPct val="114000"/>
              </a:lnSpc>
              <a:spcBef>
                <a:spcPts val="0"/>
              </a:spcBef>
              <a:spcAft>
                <a:spcPts val="1200"/>
              </a:spcAft>
              <a:buSzPct val="150000"/>
            </a:pPr>
            <a:r>
              <a:rPr lang="en-US" sz="1400" dirty="0">
                <a:solidFill>
                  <a:schemeClr val="tx1"/>
                </a:solidFill>
                <a:latin typeface="+mn-lt"/>
              </a:rPr>
              <a:t>After exhibiting extreme fire behavior through the community of </a:t>
            </a:r>
            <a:r>
              <a:rPr lang="en-US" sz="1400" dirty="0" err="1">
                <a:solidFill>
                  <a:schemeClr val="tx1"/>
                </a:solidFill>
                <a:latin typeface="+mn-lt"/>
              </a:rPr>
              <a:t>Concow</a:t>
            </a:r>
            <a:r>
              <a:rPr lang="en-US" sz="1400" dirty="0">
                <a:solidFill>
                  <a:schemeClr val="tx1"/>
                </a:solidFill>
                <a:latin typeface="+mn-lt"/>
              </a:rPr>
              <a:t>, an urban firestorm formed in the densely populated foothill town of </a:t>
            </a:r>
            <a:r>
              <a:rPr lang="en-US" sz="1400" b="1" dirty="0">
                <a:solidFill>
                  <a:schemeClr val="tx1"/>
                </a:solidFill>
                <a:latin typeface="+mn-lt"/>
              </a:rPr>
              <a:t>Paradise</a:t>
            </a:r>
            <a:r>
              <a:rPr lang="en-US" sz="1400" dirty="0">
                <a:solidFill>
                  <a:schemeClr val="tx1"/>
                </a:solidFill>
                <a:latin typeface="+mn-lt"/>
              </a:rPr>
              <a:t>.</a:t>
            </a:r>
          </a:p>
          <a:p>
            <a:pPr marL="231775" indent="-223838">
              <a:lnSpc>
                <a:spcPct val="114000"/>
              </a:lnSpc>
              <a:spcBef>
                <a:spcPts val="0"/>
              </a:spcBef>
              <a:spcAft>
                <a:spcPts val="1200"/>
              </a:spcAft>
              <a:buSzPct val="150000"/>
            </a:pPr>
            <a:r>
              <a:rPr lang="en-US" sz="1400" dirty="0">
                <a:solidFill>
                  <a:schemeClr val="tx1"/>
                </a:solidFill>
                <a:latin typeface="+mn-lt"/>
              </a:rPr>
              <a:t>The fire caused at least 85 civilian fatalities, with 3 persons still missing, and injured 12 civilians, two prison inmate firefighters, and three other firefighters. </a:t>
            </a:r>
          </a:p>
          <a:p>
            <a:pPr marL="231775" indent="-223838">
              <a:lnSpc>
                <a:spcPct val="114000"/>
              </a:lnSpc>
              <a:spcBef>
                <a:spcPts val="0"/>
              </a:spcBef>
              <a:spcAft>
                <a:spcPts val="1200"/>
              </a:spcAft>
              <a:buSzPct val="150000"/>
            </a:pPr>
            <a:r>
              <a:rPr lang="en-US" sz="1400" dirty="0">
                <a:solidFill>
                  <a:srgbClr val="0E47FF"/>
                </a:solidFill>
                <a:latin typeface="+mn-lt"/>
              </a:rPr>
              <a:t>It covered an area of 153,336 acres (62,053 ha) (almost 240 sq. miles), and destroyed 18,804 structures, with most of the damage occurring within the first four hours.[19] </a:t>
            </a:r>
          </a:p>
          <a:p>
            <a:pPr marL="231775" indent="-223838">
              <a:lnSpc>
                <a:spcPct val="114000"/>
              </a:lnSpc>
              <a:spcBef>
                <a:spcPts val="0"/>
              </a:spcBef>
              <a:spcAft>
                <a:spcPts val="1200"/>
              </a:spcAft>
              <a:buSzPct val="150000"/>
            </a:pPr>
            <a:r>
              <a:rPr lang="en-US" sz="1400" dirty="0">
                <a:solidFill>
                  <a:srgbClr val="0E47FF"/>
                </a:solidFill>
                <a:latin typeface="+mn-lt"/>
              </a:rPr>
              <a:t>Total damage was $16.5 billion; one-quarter of the damage, $4 billion, was not insured. </a:t>
            </a:r>
          </a:p>
          <a:p>
            <a:pPr marL="231775" indent="-223838">
              <a:lnSpc>
                <a:spcPct val="114000"/>
              </a:lnSpc>
              <a:spcBef>
                <a:spcPts val="0"/>
              </a:spcBef>
              <a:spcAft>
                <a:spcPts val="1200"/>
              </a:spcAft>
              <a:buSzPct val="150000"/>
            </a:pPr>
            <a:r>
              <a:rPr lang="en-US" sz="1400" dirty="0">
                <a:solidFill>
                  <a:srgbClr val="0E47FF"/>
                </a:solidFill>
                <a:latin typeface="+mn-lt"/>
              </a:rPr>
              <a:t>The fire reached 100 percent containment after seventeen days on November 25, 2018.</a:t>
            </a:r>
          </a:p>
        </p:txBody>
      </p:sp>
    </p:spTree>
    <p:extLst>
      <p:ext uri="{BB962C8B-B14F-4D97-AF65-F5344CB8AC3E}">
        <p14:creationId xmlns:p14="http://schemas.microsoft.com/office/powerpoint/2010/main" val="6281586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2370F5-E914-DD42-8017-A6DDEBA0AAAE}"/>
              </a:ext>
            </a:extLst>
          </p:cNvPr>
          <p:cNvSpPr>
            <a:spLocks noGrp="1"/>
          </p:cNvSpPr>
          <p:nvPr>
            <p:ph type="title"/>
          </p:nvPr>
        </p:nvSpPr>
        <p:spPr/>
        <p:txBody>
          <a:bodyPr/>
          <a:lstStyle/>
          <a:p>
            <a:r>
              <a:rPr lang="en-US" dirty="0"/>
              <a:t>Pre-Wildfire Conditions and Behavior</a:t>
            </a:r>
          </a:p>
        </p:txBody>
      </p:sp>
      <p:sp>
        <p:nvSpPr>
          <p:cNvPr id="2" name="TextBox 1">
            <a:extLst>
              <a:ext uri="{FF2B5EF4-FFF2-40B4-BE49-F238E27FC236}">
                <a16:creationId xmlns:a16="http://schemas.microsoft.com/office/drawing/2014/main" id="{9759BDDB-53BF-E345-A851-28A52B77A3C9}"/>
              </a:ext>
            </a:extLst>
          </p:cNvPr>
          <p:cNvSpPr txBox="1"/>
          <p:nvPr/>
        </p:nvSpPr>
        <p:spPr>
          <a:xfrm>
            <a:off x="662152" y="1282263"/>
            <a:ext cx="8024648" cy="4748095"/>
          </a:xfrm>
          <a:prstGeom prst="rect">
            <a:avLst/>
          </a:prstGeom>
          <a:noFill/>
        </p:spPr>
        <p:txBody>
          <a:bodyPr wrap="square" rtlCol="0">
            <a:spAutoFit/>
          </a:bodyPr>
          <a:lstStyle/>
          <a:p>
            <a:pPr>
              <a:lnSpc>
                <a:spcPct val="114000"/>
              </a:lnSpc>
              <a:spcAft>
                <a:spcPts val="600"/>
              </a:spcAft>
            </a:pPr>
            <a:r>
              <a:rPr lang="en-US" sz="1600" dirty="0">
                <a:ea typeface="Helvetica Neue" panose="02000503000000020004" pitchFamily="2" charset="0"/>
                <a:cs typeface="Helvetica Neue" panose="02000503000000020004" pitchFamily="2" charset="0"/>
              </a:rPr>
              <a:t>Conditions immediately leading up to and during the fire combined to create a highly combustible fuel load:</a:t>
            </a:r>
          </a:p>
          <a:p>
            <a:pPr marL="742950" lvl="1" indent="-285750">
              <a:lnSpc>
                <a:spcPct val="134000"/>
              </a:lnSpc>
              <a:spcBef>
                <a:spcPts val="0"/>
              </a:spcBef>
              <a:buSzPct val="150000"/>
              <a:buFont typeface="Arial" panose="020B0604020202020204" pitchFamily="34" charset="0"/>
              <a:buChar char="•"/>
            </a:pPr>
            <a:r>
              <a:rPr lang="en-US" sz="1400" dirty="0">
                <a:solidFill>
                  <a:srgbClr val="0E47FF"/>
                </a:solidFill>
                <a:ea typeface="Helvetica Neue" panose="02000503000000020004" pitchFamily="2" charset="0"/>
                <a:cs typeface="Helvetica Neue" panose="02000503000000020004" pitchFamily="2" charset="0"/>
              </a:rPr>
              <a:t>Drought conditions for several years</a:t>
            </a:r>
          </a:p>
          <a:p>
            <a:pPr marL="742950" lvl="1" indent="-285750">
              <a:lnSpc>
                <a:spcPct val="134000"/>
              </a:lnSpc>
              <a:spcBef>
                <a:spcPts val="0"/>
              </a:spcBef>
              <a:buSzPct val="150000"/>
              <a:buFont typeface="Arial" panose="020B0604020202020204" pitchFamily="34" charset="0"/>
              <a:buChar char="•"/>
            </a:pPr>
            <a:r>
              <a:rPr lang="en-US" sz="1400" dirty="0">
                <a:solidFill>
                  <a:srgbClr val="0E47FF"/>
                </a:solidFill>
                <a:ea typeface="Helvetica Neue" panose="02000503000000020004" pitchFamily="2" charset="0"/>
                <a:cs typeface="Helvetica Neue" panose="02000503000000020004" pitchFamily="2" charset="0"/>
              </a:rPr>
              <a:t>Heavy grass cover sprouted by a late spring rainfall</a:t>
            </a:r>
          </a:p>
          <a:p>
            <a:pPr marL="742950" lvl="1" indent="-285750">
              <a:lnSpc>
                <a:spcPct val="134000"/>
              </a:lnSpc>
              <a:spcBef>
                <a:spcPts val="0"/>
              </a:spcBef>
              <a:buSzPct val="150000"/>
              <a:buFont typeface="Arial" panose="020B0604020202020204" pitchFamily="34" charset="0"/>
              <a:buChar char="•"/>
            </a:pPr>
            <a:r>
              <a:rPr lang="en-US" sz="1400" dirty="0">
                <a:solidFill>
                  <a:srgbClr val="0E47FF"/>
                </a:solidFill>
                <a:ea typeface="Helvetica Neue" panose="02000503000000020004" pitchFamily="2" charset="0"/>
                <a:cs typeface="Helvetica Neue" panose="02000503000000020004" pitchFamily="2" charset="0"/>
              </a:rPr>
              <a:t>Dry weather for seven months</a:t>
            </a:r>
          </a:p>
          <a:p>
            <a:pPr marL="742950" lvl="1" indent="-285750">
              <a:lnSpc>
                <a:spcPct val="134000"/>
              </a:lnSpc>
              <a:spcBef>
                <a:spcPts val="0"/>
              </a:spcBef>
              <a:buSzPct val="150000"/>
              <a:buFont typeface="Arial" panose="020B0604020202020204" pitchFamily="34" charset="0"/>
              <a:buChar char="•"/>
            </a:pPr>
            <a:r>
              <a:rPr lang="en-US" sz="1400" dirty="0">
                <a:solidFill>
                  <a:srgbClr val="0E47FF"/>
                </a:solidFill>
                <a:ea typeface="Helvetica Neue" panose="02000503000000020004" pitchFamily="2" charset="0"/>
                <a:cs typeface="Helvetica Neue" panose="02000503000000020004" pitchFamily="2" charset="0"/>
              </a:rPr>
              <a:t>Low humidity due to several wind events (23% dropping to 10%)</a:t>
            </a:r>
          </a:p>
          <a:p>
            <a:pPr marL="742950" lvl="1" indent="-285750">
              <a:lnSpc>
                <a:spcPct val="134000"/>
              </a:lnSpc>
              <a:spcBef>
                <a:spcPts val="0"/>
              </a:spcBef>
              <a:buSzPct val="150000"/>
              <a:buFont typeface="Arial" panose="020B0604020202020204" pitchFamily="34" charset="0"/>
              <a:buChar char="•"/>
            </a:pPr>
            <a:r>
              <a:rPr lang="en-US" sz="1400" dirty="0">
                <a:solidFill>
                  <a:srgbClr val="0E47FF"/>
                </a:solidFill>
                <a:ea typeface="Helvetica Neue" panose="02000503000000020004" pitchFamily="2" charset="0"/>
                <a:cs typeface="Helvetica Neue" panose="02000503000000020004" pitchFamily="2" charset="0"/>
              </a:rPr>
              <a:t>Unusually dry fuel (5% 1,000-hr. moisture level)</a:t>
            </a:r>
          </a:p>
          <a:p>
            <a:pPr marL="742950" lvl="1" indent="-285750">
              <a:lnSpc>
                <a:spcPct val="134000"/>
              </a:lnSpc>
              <a:spcBef>
                <a:spcPts val="0"/>
              </a:spcBef>
              <a:buSzPct val="150000"/>
              <a:buFont typeface="Arial" panose="020B0604020202020204" pitchFamily="34" charset="0"/>
              <a:buChar char="•"/>
            </a:pPr>
            <a:r>
              <a:rPr lang="en-US" sz="1400" dirty="0">
                <a:solidFill>
                  <a:srgbClr val="0E47FF"/>
                </a:solidFill>
                <a:ea typeface="Helvetica Neue" panose="02000503000000020004" pitchFamily="2" charset="0"/>
                <a:cs typeface="Helvetica Neue" panose="02000503000000020004" pitchFamily="2" charset="0"/>
              </a:rPr>
              <a:t>Hot gusting high wind event the day of the fire with gusts of 25-35 mph (similar in concept though different from the Diablo wind in the Coastal Range Mountains).</a:t>
            </a:r>
          </a:p>
          <a:p>
            <a:pPr>
              <a:lnSpc>
                <a:spcPct val="114000"/>
              </a:lnSpc>
              <a:spcBef>
                <a:spcPts val="600"/>
              </a:spcBef>
              <a:spcAft>
                <a:spcPts val="600"/>
              </a:spcAft>
            </a:pPr>
            <a:r>
              <a:rPr lang="en-US" sz="1400" dirty="0">
                <a:ea typeface="Helvetica Neue" panose="02000503000000020004" pitchFamily="2" charset="0"/>
                <a:cs typeface="Helvetica Neue" panose="02000503000000020004" pitchFamily="2" charset="0"/>
              </a:rPr>
              <a:t>There were regional previous burn patterns and topography that contributed. </a:t>
            </a:r>
          </a:p>
          <a:p>
            <a:pPr>
              <a:lnSpc>
                <a:spcPct val="114000"/>
              </a:lnSpc>
              <a:spcAft>
                <a:spcPts val="600"/>
              </a:spcAft>
            </a:pPr>
            <a:r>
              <a:rPr lang="en-US" sz="1400" dirty="0">
                <a:solidFill>
                  <a:srgbClr val="0E47FF"/>
                </a:solidFill>
                <a:ea typeface="Helvetica Neue" panose="02000503000000020004" pitchFamily="2" charset="0"/>
                <a:cs typeface="Helvetica Neue" panose="02000503000000020004" pitchFamily="2" charset="0"/>
              </a:rPr>
              <a:t>In Paradise, across from Rattlesnake Creek, the fuel had never burned in recorded history, and in addition, steep canyons in the area made access difficult.</a:t>
            </a:r>
          </a:p>
          <a:p>
            <a:pPr>
              <a:lnSpc>
                <a:spcPct val="114000"/>
              </a:lnSpc>
              <a:spcAft>
                <a:spcPts val="600"/>
              </a:spcAft>
            </a:pPr>
            <a:r>
              <a:rPr lang="en-US" sz="1400" dirty="0">
                <a:ea typeface="Helvetica Neue" panose="02000503000000020004" pitchFamily="2" charset="0"/>
                <a:cs typeface="Helvetica Neue" panose="02000503000000020004" pitchFamily="2" charset="0"/>
              </a:rPr>
              <a:t>Combined, the conditions formed a recipe for a firestorm, a Cal Fire report noted, "When the fire reached the town of Paradise, an urban firestorm began to spread from building to building, independent of vegetation, similar to the firestorm that consumed Hamburg, Germany, in 1943."</a:t>
            </a:r>
          </a:p>
          <a:p>
            <a:endParaRPr lang="en-US" sz="1400" dirty="0"/>
          </a:p>
        </p:txBody>
      </p:sp>
    </p:spTree>
    <p:extLst>
      <p:ext uri="{BB962C8B-B14F-4D97-AF65-F5344CB8AC3E}">
        <p14:creationId xmlns:p14="http://schemas.microsoft.com/office/powerpoint/2010/main" val="796868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California Wildfires 2019</a:t>
            </a:r>
          </a:p>
        </p:txBody>
      </p:sp>
    </p:spTree>
    <p:extLst>
      <p:ext uri="{BB962C8B-B14F-4D97-AF65-F5344CB8AC3E}">
        <p14:creationId xmlns:p14="http://schemas.microsoft.com/office/powerpoint/2010/main" val="13391936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8E8AC2-E5A9-C547-88FE-1C4EB3148025}"/>
              </a:ext>
            </a:extLst>
          </p:cNvPr>
          <p:cNvSpPr>
            <a:spLocks noGrp="1"/>
          </p:cNvSpPr>
          <p:nvPr>
            <p:ph type="title"/>
          </p:nvPr>
        </p:nvSpPr>
        <p:spPr>
          <a:xfrm>
            <a:off x="4648199" y="353660"/>
            <a:ext cx="3886201" cy="1143000"/>
          </a:xfrm>
        </p:spPr>
        <p:txBody>
          <a:bodyPr>
            <a:normAutofit fontScale="90000"/>
          </a:bodyPr>
          <a:lstStyle/>
          <a:p>
            <a:r>
              <a:rPr lang="en-US" dirty="0"/>
              <a:t>California Wildfires 2019</a:t>
            </a:r>
          </a:p>
        </p:txBody>
      </p:sp>
      <p:sp>
        <p:nvSpPr>
          <p:cNvPr id="5" name="Content Placeholder 4">
            <a:extLst>
              <a:ext uri="{FF2B5EF4-FFF2-40B4-BE49-F238E27FC236}">
                <a16:creationId xmlns:a16="http://schemas.microsoft.com/office/drawing/2014/main" id="{EB53E8E6-64EC-6541-9962-8B519AC06A75}"/>
              </a:ext>
            </a:extLst>
          </p:cNvPr>
          <p:cNvSpPr>
            <a:spLocks noGrp="1"/>
          </p:cNvSpPr>
          <p:nvPr>
            <p:ph sz="half" idx="1"/>
          </p:nvPr>
        </p:nvSpPr>
        <p:spPr>
          <a:xfrm>
            <a:off x="0" y="353660"/>
            <a:ext cx="4495800" cy="6261629"/>
          </a:xfrm>
        </p:spPr>
        <p:txBody>
          <a:bodyPr>
            <a:noAutofit/>
          </a:bodyPr>
          <a:lstStyle/>
          <a:p>
            <a:r>
              <a:rPr lang="en-US" sz="1600" dirty="0">
                <a:solidFill>
                  <a:schemeClr val="tx1"/>
                </a:solidFill>
              </a:rPr>
              <a:t>So far, over 6,402 fires have been recorded according to Cal Fire and the US Forest Service, totaling an estimated of 250,349 acres (101,313 hectares) of burned land as of November 3.</a:t>
            </a:r>
          </a:p>
          <a:p>
            <a:r>
              <a:rPr lang="en-US" sz="1600" dirty="0"/>
              <a:t>In late October, the </a:t>
            </a:r>
            <a:r>
              <a:rPr lang="en-US" sz="1600" b="1" dirty="0" err="1"/>
              <a:t>Kincade</a:t>
            </a:r>
            <a:r>
              <a:rPr lang="en-US" sz="1600" b="1" dirty="0"/>
              <a:t> Fire </a:t>
            </a:r>
            <a:r>
              <a:rPr lang="en-US" sz="1600" dirty="0"/>
              <a:t>became the largest fire of the year, burning 77,758 acres (31,468 ha) in Sonoma County by November 6. </a:t>
            </a:r>
          </a:p>
          <a:p>
            <a:r>
              <a:rPr lang="en-US" sz="1600" b="1" dirty="0"/>
              <a:t>Massive preemptive public safety power shutoff (PSPS) events </a:t>
            </a:r>
            <a:r>
              <a:rPr lang="en-US" sz="1600" dirty="0"/>
              <a:t>have been controversial. </a:t>
            </a:r>
          </a:p>
          <a:p>
            <a:r>
              <a:rPr lang="en-US" sz="1600" dirty="0">
                <a:solidFill>
                  <a:schemeClr val="tx1"/>
                </a:solidFill>
              </a:rPr>
              <a:t>PG&amp;E and other power utilities have preemptively shut off power to over one million residents due to perceived risk of wildfires starting in high winds due to high-voltage power lines. </a:t>
            </a:r>
          </a:p>
          <a:p>
            <a:r>
              <a:rPr lang="en-US" sz="1600" dirty="0"/>
              <a:t>While large areas have been without power for days, people in fire danger areas had trouble getting updates and critical life support equipment would not work without backup power.</a:t>
            </a:r>
          </a:p>
          <a:p>
            <a:endParaRPr lang="en-US" sz="1600" dirty="0"/>
          </a:p>
        </p:txBody>
      </p:sp>
      <p:pic>
        <p:nvPicPr>
          <p:cNvPr id="8" name="Content Placeholder 7">
            <a:extLst>
              <a:ext uri="{FF2B5EF4-FFF2-40B4-BE49-F238E27FC236}">
                <a16:creationId xmlns:a16="http://schemas.microsoft.com/office/drawing/2014/main" id="{E4EC4C05-0309-484D-8C88-2366584DB666}"/>
              </a:ext>
            </a:extLst>
          </p:cNvPr>
          <p:cNvPicPr>
            <a:picLocks noGrp="1" noChangeAspect="1"/>
          </p:cNvPicPr>
          <p:nvPr>
            <p:ph sz="half" idx="2"/>
          </p:nvPr>
        </p:nvPicPr>
        <p:blipFill>
          <a:blip r:embed="rId2"/>
          <a:stretch>
            <a:fillRect/>
          </a:stretch>
        </p:blipFill>
        <p:spPr>
          <a:xfrm>
            <a:off x="4648200" y="1941067"/>
            <a:ext cx="4038600" cy="3844228"/>
          </a:xfrm>
        </p:spPr>
      </p:pic>
    </p:spTree>
    <p:extLst>
      <p:ext uri="{BB962C8B-B14F-4D97-AF65-F5344CB8AC3E}">
        <p14:creationId xmlns:p14="http://schemas.microsoft.com/office/powerpoint/2010/main" val="2047593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E32EC7-58FB-CA4C-A78E-D91741BC1E22}"/>
              </a:ext>
            </a:extLst>
          </p:cNvPr>
          <p:cNvPicPr>
            <a:picLocks noChangeAspect="1"/>
          </p:cNvPicPr>
          <p:nvPr/>
        </p:nvPicPr>
        <p:blipFill>
          <a:blip r:embed="rId2"/>
          <a:stretch>
            <a:fillRect/>
          </a:stretch>
        </p:blipFill>
        <p:spPr>
          <a:xfrm>
            <a:off x="0" y="2799"/>
            <a:ext cx="9144000" cy="6852402"/>
          </a:xfrm>
          <a:prstGeom prst="rect">
            <a:avLst/>
          </a:prstGeom>
        </p:spPr>
      </p:pic>
      <p:sp>
        <p:nvSpPr>
          <p:cNvPr id="6" name="TextBox 5">
            <a:extLst>
              <a:ext uri="{FF2B5EF4-FFF2-40B4-BE49-F238E27FC236}">
                <a16:creationId xmlns:a16="http://schemas.microsoft.com/office/drawing/2014/main" id="{6ED849E7-B228-AF42-9492-F23650FE72BE}"/>
              </a:ext>
            </a:extLst>
          </p:cNvPr>
          <p:cNvSpPr txBox="1"/>
          <p:nvPr/>
        </p:nvSpPr>
        <p:spPr>
          <a:xfrm>
            <a:off x="5181598" y="124178"/>
            <a:ext cx="2788356" cy="307777"/>
          </a:xfrm>
          <a:prstGeom prst="rect">
            <a:avLst/>
          </a:prstGeom>
          <a:solidFill>
            <a:schemeClr val="bg1">
              <a:lumMod val="95000"/>
            </a:schemeClr>
          </a:solidFill>
        </p:spPr>
        <p:txBody>
          <a:bodyPr wrap="square" rtlCol="0">
            <a:spAutoFit/>
          </a:bodyPr>
          <a:lstStyle/>
          <a:p>
            <a:pPr algn="ctr"/>
            <a:r>
              <a:rPr lang="en-US" sz="1400" dirty="0">
                <a:solidFill>
                  <a:srgbClr val="FF0000"/>
                </a:solidFill>
              </a:rPr>
              <a:t>Notes: California Wildfires 2019</a:t>
            </a:r>
          </a:p>
        </p:txBody>
      </p:sp>
    </p:spTree>
    <p:extLst>
      <p:ext uri="{BB962C8B-B14F-4D97-AF65-F5344CB8AC3E}">
        <p14:creationId xmlns:p14="http://schemas.microsoft.com/office/powerpoint/2010/main" val="42073453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C6E26F-74C3-DC4C-9403-57391971FAEA}"/>
              </a:ext>
            </a:extLst>
          </p:cNvPr>
          <p:cNvPicPr>
            <a:picLocks noChangeAspect="1"/>
          </p:cNvPicPr>
          <p:nvPr/>
        </p:nvPicPr>
        <p:blipFill>
          <a:blip r:embed="rId2"/>
          <a:stretch>
            <a:fillRect/>
          </a:stretch>
        </p:blipFill>
        <p:spPr>
          <a:xfrm>
            <a:off x="6831126" y="0"/>
            <a:ext cx="1994059" cy="6858000"/>
          </a:xfrm>
          <a:prstGeom prst="rect">
            <a:avLst/>
          </a:prstGeom>
        </p:spPr>
      </p:pic>
      <p:sp>
        <p:nvSpPr>
          <p:cNvPr id="4" name="TextBox 3">
            <a:extLst>
              <a:ext uri="{FF2B5EF4-FFF2-40B4-BE49-F238E27FC236}">
                <a16:creationId xmlns:a16="http://schemas.microsoft.com/office/drawing/2014/main" id="{4B8BA023-E39D-254F-80D8-9D8DFCD8ED3E}"/>
              </a:ext>
            </a:extLst>
          </p:cNvPr>
          <p:cNvSpPr txBox="1"/>
          <p:nvPr/>
        </p:nvSpPr>
        <p:spPr>
          <a:xfrm>
            <a:off x="457200" y="1417638"/>
            <a:ext cx="6255833" cy="518603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rgbClr val="0E47FF"/>
                </a:solidFill>
              </a:rPr>
              <a:t>The </a:t>
            </a:r>
            <a:r>
              <a:rPr lang="en-US" b="1" dirty="0" err="1">
                <a:solidFill>
                  <a:srgbClr val="0E47FF"/>
                </a:solidFill>
              </a:rPr>
              <a:t>Kincade</a:t>
            </a:r>
            <a:r>
              <a:rPr lang="en-US" b="1" dirty="0">
                <a:solidFill>
                  <a:srgbClr val="0E47FF"/>
                </a:solidFill>
              </a:rPr>
              <a:t> Fire </a:t>
            </a:r>
            <a:r>
              <a:rPr lang="en-US" dirty="0">
                <a:solidFill>
                  <a:srgbClr val="0E47FF"/>
                </a:solidFill>
              </a:rPr>
              <a:t>was a wildfire that burned in Sonoma County, California in the United States. </a:t>
            </a:r>
          </a:p>
          <a:p>
            <a:pPr marL="285750" indent="-285750">
              <a:spcAft>
                <a:spcPts val="600"/>
              </a:spcAft>
              <a:buFont typeface="Arial" panose="020B0604020202020204" pitchFamily="34" charset="0"/>
              <a:buChar char="•"/>
            </a:pPr>
            <a:r>
              <a:rPr lang="en-US" dirty="0">
                <a:solidFill>
                  <a:srgbClr val="0E47FF"/>
                </a:solidFill>
              </a:rPr>
              <a:t>The fire started northeast of Geyserville in The Geysers on 9:24 p.m. on October 23, 2019 and subsequently burned 77,758 acres (31,468 ha) until the fire was fully contained on November 6, 2019. </a:t>
            </a:r>
          </a:p>
          <a:p>
            <a:pPr marL="285750" indent="-285750">
              <a:spcAft>
                <a:spcPts val="600"/>
              </a:spcAft>
              <a:buFont typeface="Arial" panose="020B0604020202020204" pitchFamily="34" charset="0"/>
              <a:buChar char="•"/>
            </a:pPr>
            <a:r>
              <a:rPr lang="en-US" dirty="0"/>
              <a:t>The fire threatened over 90,000 structures and caused widespread evacuations throughout Sonoma County, including the communities of Geyserville, Healdsburg, and Windsor. </a:t>
            </a:r>
          </a:p>
          <a:p>
            <a:pPr marL="285750" indent="-285750">
              <a:spcAft>
                <a:spcPts val="600"/>
              </a:spcAft>
              <a:buFont typeface="Arial" panose="020B0604020202020204" pitchFamily="34" charset="0"/>
              <a:buChar char="•"/>
            </a:pPr>
            <a:r>
              <a:rPr lang="en-US" dirty="0">
                <a:solidFill>
                  <a:srgbClr val="0E47FF"/>
                </a:solidFill>
              </a:rPr>
              <a:t>The majority of Sonoma County and parts of Lake County were under evacuation warnings. </a:t>
            </a:r>
          </a:p>
          <a:p>
            <a:pPr marL="285750" indent="-285750">
              <a:spcAft>
                <a:spcPts val="600"/>
              </a:spcAft>
              <a:buFont typeface="Arial" panose="020B0604020202020204" pitchFamily="34" charset="0"/>
              <a:buChar char="•"/>
            </a:pPr>
            <a:r>
              <a:rPr lang="en-US" dirty="0"/>
              <a:t>The fire was the largest of the 2019 California wildfire season, and also the largest wildfire ever to occur in Sonoma County.</a:t>
            </a:r>
          </a:p>
          <a:p>
            <a:pPr marL="285750" indent="-285750">
              <a:spcAft>
                <a:spcPts val="600"/>
              </a:spcAft>
              <a:buFont typeface="Arial" panose="020B0604020202020204" pitchFamily="34" charset="0"/>
              <a:buChar char="•"/>
            </a:pPr>
            <a:r>
              <a:rPr lang="en-US" dirty="0">
                <a:solidFill>
                  <a:srgbClr val="0E47FF"/>
                </a:solidFill>
              </a:rPr>
              <a:t>Eighty thousand more structures were threatened by the fire, and PG&amp;E said it had cut off power to more than a million customers</a:t>
            </a:r>
          </a:p>
        </p:txBody>
      </p:sp>
      <p:sp>
        <p:nvSpPr>
          <p:cNvPr id="5" name="Title 4">
            <a:extLst>
              <a:ext uri="{FF2B5EF4-FFF2-40B4-BE49-F238E27FC236}">
                <a16:creationId xmlns:a16="http://schemas.microsoft.com/office/drawing/2014/main" id="{E5F56ADE-72FF-2B4D-A0D7-3ECB0284F37E}"/>
              </a:ext>
            </a:extLst>
          </p:cNvPr>
          <p:cNvSpPr>
            <a:spLocks noGrp="1"/>
          </p:cNvSpPr>
          <p:nvPr>
            <p:ph type="title"/>
          </p:nvPr>
        </p:nvSpPr>
        <p:spPr>
          <a:xfrm>
            <a:off x="457201" y="274638"/>
            <a:ext cx="6166624" cy="1143000"/>
          </a:xfrm>
        </p:spPr>
        <p:txBody>
          <a:bodyPr/>
          <a:lstStyle/>
          <a:p>
            <a:r>
              <a:rPr lang="en-US" dirty="0"/>
              <a:t>Kincaid Fire, 2019</a:t>
            </a:r>
          </a:p>
        </p:txBody>
      </p:sp>
    </p:spTree>
    <p:extLst>
      <p:ext uri="{BB962C8B-B14F-4D97-AF65-F5344CB8AC3E}">
        <p14:creationId xmlns:p14="http://schemas.microsoft.com/office/powerpoint/2010/main" val="1659724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24984F-A8B2-8043-B1A2-F8A2A80B5335}"/>
              </a:ext>
            </a:extLst>
          </p:cNvPr>
          <p:cNvPicPr>
            <a:picLocks noChangeAspect="1"/>
          </p:cNvPicPr>
          <p:nvPr/>
        </p:nvPicPr>
        <p:blipFill>
          <a:blip r:embed="rId2"/>
          <a:stretch>
            <a:fillRect/>
          </a:stretch>
        </p:blipFill>
        <p:spPr>
          <a:xfrm>
            <a:off x="6202233" y="0"/>
            <a:ext cx="2649682" cy="6858000"/>
          </a:xfrm>
          <a:prstGeom prst="rect">
            <a:avLst/>
          </a:prstGeom>
        </p:spPr>
      </p:pic>
      <p:sp>
        <p:nvSpPr>
          <p:cNvPr id="4" name="Title 3">
            <a:extLst>
              <a:ext uri="{FF2B5EF4-FFF2-40B4-BE49-F238E27FC236}">
                <a16:creationId xmlns:a16="http://schemas.microsoft.com/office/drawing/2014/main" id="{D19A49ED-1D40-0A41-BB34-FB0B3FE08454}"/>
              </a:ext>
            </a:extLst>
          </p:cNvPr>
          <p:cNvSpPr>
            <a:spLocks noGrp="1"/>
          </p:cNvSpPr>
          <p:nvPr>
            <p:ph type="title"/>
          </p:nvPr>
        </p:nvSpPr>
        <p:spPr>
          <a:xfrm>
            <a:off x="457200" y="274638"/>
            <a:ext cx="5519854" cy="1143000"/>
          </a:xfrm>
        </p:spPr>
        <p:txBody>
          <a:bodyPr/>
          <a:lstStyle/>
          <a:p>
            <a:r>
              <a:rPr lang="en-US" dirty="0"/>
              <a:t>Walker Fire, 2019</a:t>
            </a:r>
          </a:p>
        </p:txBody>
      </p:sp>
      <p:sp>
        <p:nvSpPr>
          <p:cNvPr id="5" name="TextBox 4">
            <a:extLst>
              <a:ext uri="{FF2B5EF4-FFF2-40B4-BE49-F238E27FC236}">
                <a16:creationId xmlns:a16="http://schemas.microsoft.com/office/drawing/2014/main" id="{5108FFE0-A919-D045-BC02-5BCA1344C853}"/>
              </a:ext>
            </a:extLst>
          </p:cNvPr>
          <p:cNvSpPr txBox="1"/>
          <p:nvPr/>
        </p:nvSpPr>
        <p:spPr>
          <a:xfrm>
            <a:off x="457200" y="1873405"/>
            <a:ext cx="5363737" cy="337015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rgbClr val="0E47FF"/>
                </a:solidFill>
              </a:rPr>
              <a:t>The </a:t>
            </a:r>
            <a:r>
              <a:rPr lang="en-US" b="1" dirty="0">
                <a:solidFill>
                  <a:srgbClr val="0E47FF"/>
                </a:solidFill>
              </a:rPr>
              <a:t>Walker Fire </a:t>
            </a:r>
            <a:r>
              <a:rPr lang="en-US" dirty="0">
                <a:solidFill>
                  <a:srgbClr val="0E47FF"/>
                </a:solidFill>
              </a:rPr>
              <a:t>was a wildfire that burned the Genesee Valley in the Plumas National Forest approximately 11 miles east of the community of Taylorsville in Plumas County, California.</a:t>
            </a:r>
          </a:p>
          <a:p>
            <a:pPr marL="285750" indent="-285750">
              <a:spcAft>
                <a:spcPts val="600"/>
              </a:spcAft>
              <a:buFont typeface="Arial" panose="020B0604020202020204" pitchFamily="34" charset="0"/>
              <a:buChar char="•"/>
            </a:pPr>
            <a:r>
              <a:rPr lang="en-US" dirty="0">
                <a:solidFill>
                  <a:srgbClr val="0E47FF"/>
                </a:solidFill>
              </a:rPr>
              <a:t>The blaze was reported on Wednesday, September 4, 2019 and immediately expanded in size over its several days of burning. </a:t>
            </a:r>
          </a:p>
          <a:p>
            <a:pPr marL="285750" indent="-285750">
              <a:spcAft>
                <a:spcPts val="600"/>
              </a:spcAft>
              <a:buFont typeface="Arial" panose="020B0604020202020204" pitchFamily="34" charset="0"/>
              <a:buChar char="•"/>
            </a:pPr>
            <a:r>
              <a:rPr lang="en-US" dirty="0">
                <a:solidFill>
                  <a:srgbClr val="0E47FF"/>
                </a:solidFill>
              </a:rPr>
              <a:t>The fire actively threatened homes from Genesee Valley to Antelope Road.</a:t>
            </a:r>
          </a:p>
          <a:p>
            <a:pPr marL="285750" indent="-285750">
              <a:spcAft>
                <a:spcPts val="600"/>
              </a:spcAft>
              <a:buFont typeface="Arial" panose="020B0604020202020204" pitchFamily="34" charset="0"/>
              <a:buChar char="•"/>
            </a:pPr>
            <a:r>
              <a:rPr lang="en-US" dirty="0">
                <a:solidFill>
                  <a:srgbClr val="0E47FF"/>
                </a:solidFill>
              </a:rPr>
              <a:t>As of September 14, the Walker Fire burned 54,612 acres (22,101 ha) and was 97 percent contained. </a:t>
            </a:r>
          </a:p>
        </p:txBody>
      </p:sp>
    </p:spTree>
    <p:extLst>
      <p:ext uri="{BB962C8B-B14F-4D97-AF65-F5344CB8AC3E}">
        <p14:creationId xmlns:p14="http://schemas.microsoft.com/office/powerpoint/2010/main" val="1551467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9D22-BF12-9F4E-BF31-7D49E19930B8}"/>
              </a:ext>
            </a:extLst>
          </p:cNvPr>
          <p:cNvSpPr>
            <a:spLocks noGrp="1"/>
          </p:cNvSpPr>
          <p:nvPr>
            <p:ph type="title"/>
          </p:nvPr>
        </p:nvSpPr>
        <p:spPr>
          <a:xfrm>
            <a:off x="457200" y="274638"/>
            <a:ext cx="4973444" cy="1143000"/>
          </a:xfrm>
        </p:spPr>
        <p:txBody>
          <a:bodyPr/>
          <a:lstStyle/>
          <a:p>
            <a:r>
              <a:rPr lang="en-US" dirty="0" err="1"/>
              <a:t>Saddleridge</a:t>
            </a:r>
            <a:r>
              <a:rPr lang="en-US" dirty="0"/>
              <a:t> Fire 2019</a:t>
            </a:r>
          </a:p>
        </p:txBody>
      </p:sp>
      <p:pic>
        <p:nvPicPr>
          <p:cNvPr id="4" name="Picture 3">
            <a:extLst>
              <a:ext uri="{FF2B5EF4-FFF2-40B4-BE49-F238E27FC236}">
                <a16:creationId xmlns:a16="http://schemas.microsoft.com/office/drawing/2014/main" id="{88396E58-0ACF-C941-8318-E36659DBBF4C}"/>
              </a:ext>
            </a:extLst>
          </p:cNvPr>
          <p:cNvPicPr>
            <a:picLocks noChangeAspect="1"/>
          </p:cNvPicPr>
          <p:nvPr/>
        </p:nvPicPr>
        <p:blipFill>
          <a:blip r:embed="rId2"/>
          <a:stretch>
            <a:fillRect/>
          </a:stretch>
        </p:blipFill>
        <p:spPr>
          <a:xfrm>
            <a:off x="5801111" y="128239"/>
            <a:ext cx="3251200" cy="6400800"/>
          </a:xfrm>
          <a:prstGeom prst="rect">
            <a:avLst/>
          </a:prstGeom>
        </p:spPr>
      </p:pic>
      <p:pic>
        <p:nvPicPr>
          <p:cNvPr id="6" name="Picture 5">
            <a:extLst>
              <a:ext uri="{FF2B5EF4-FFF2-40B4-BE49-F238E27FC236}">
                <a16:creationId xmlns:a16="http://schemas.microsoft.com/office/drawing/2014/main" id="{B2F74FBE-F879-764F-A823-B22C5B9AB03E}"/>
              </a:ext>
            </a:extLst>
          </p:cNvPr>
          <p:cNvPicPr>
            <a:picLocks noChangeAspect="1"/>
          </p:cNvPicPr>
          <p:nvPr/>
        </p:nvPicPr>
        <p:blipFill>
          <a:blip r:embed="rId3"/>
          <a:stretch>
            <a:fillRect/>
          </a:stretch>
        </p:blipFill>
        <p:spPr>
          <a:xfrm>
            <a:off x="2985094" y="3788720"/>
            <a:ext cx="2590847" cy="2452959"/>
          </a:xfrm>
          <a:prstGeom prst="rect">
            <a:avLst/>
          </a:prstGeom>
        </p:spPr>
      </p:pic>
      <p:sp>
        <p:nvSpPr>
          <p:cNvPr id="7" name="TextBox 6">
            <a:extLst>
              <a:ext uri="{FF2B5EF4-FFF2-40B4-BE49-F238E27FC236}">
                <a16:creationId xmlns:a16="http://schemas.microsoft.com/office/drawing/2014/main" id="{F39C40C7-2F4C-854A-856A-EA0D593B82B4}"/>
              </a:ext>
            </a:extLst>
          </p:cNvPr>
          <p:cNvSpPr txBox="1"/>
          <p:nvPr/>
        </p:nvSpPr>
        <p:spPr>
          <a:xfrm>
            <a:off x="169079" y="1213758"/>
            <a:ext cx="5632031"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E47FF"/>
                </a:solidFill>
              </a:rPr>
              <a:t>The </a:t>
            </a:r>
            <a:r>
              <a:rPr lang="en-US" b="1" dirty="0" err="1">
                <a:solidFill>
                  <a:srgbClr val="0E47FF"/>
                </a:solidFill>
              </a:rPr>
              <a:t>Saddleridge</a:t>
            </a:r>
            <a:r>
              <a:rPr lang="en-US" b="1" dirty="0">
                <a:solidFill>
                  <a:srgbClr val="0E47FF"/>
                </a:solidFill>
              </a:rPr>
              <a:t> Fire </a:t>
            </a:r>
            <a:r>
              <a:rPr lang="en-US" dirty="0">
                <a:solidFill>
                  <a:srgbClr val="0E47FF"/>
                </a:solidFill>
              </a:rPr>
              <a:t>was a wildfire burning near the San Fernando Valley of Los Angeles County, California. It broke out roughly around 9:02pm on Thursday October 10, 2019. </a:t>
            </a:r>
          </a:p>
          <a:p>
            <a:pPr marL="285750" indent="-285750">
              <a:buFont typeface="Arial" panose="020B0604020202020204" pitchFamily="34" charset="0"/>
              <a:buChar char="•"/>
            </a:pPr>
            <a:r>
              <a:rPr lang="en-US" dirty="0"/>
              <a:t>It is still undetermined as to how it had started, but believed that the blaze had started beneath a high voltage transmission tower.</a:t>
            </a:r>
            <a:r>
              <a:rPr lang="en-US" dirty="0">
                <a:solidFill>
                  <a:srgbClr val="0E47FF"/>
                </a:solidFill>
              </a:rPr>
              <a:t>.</a:t>
            </a:r>
          </a:p>
        </p:txBody>
      </p:sp>
      <p:sp>
        <p:nvSpPr>
          <p:cNvPr id="8" name="TextBox 7">
            <a:extLst>
              <a:ext uri="{FF2B5EF4-FFF2-40B4-BE49-F238E27FC236}">
                <a16:creationId xmlns:a16="http://schemas.microsoft.com/office/drawing/2014/main" id="{BBD41472-5324-8E46-B023-490FE5FA13EE}"/>
              </a:ext>
            </a:extLst>
          </p:cNvPr>
          <p:cNvSpPr txBox="1"/>
          <p:nvPr/>
        </p:nvSpPr>
        <p:spPr>
          <a:xfrm>
            <a:off x="497137" y="3999536"/>
            <a:ext cx="2302724" cy="2031325"/>
          </a:xfrm>
          <a:prstGeom prst="rect">
            <a:avLst/>
          </a:prstGeom>
          <a:noFill/>
        </p:spPr>
        <p:txBody>
          <a:bodyPr wrap="square" rtlCol="0">
            <a:spAutoFit/>
          </a:bodyPr>
          <a:lstStyle/>
          <a:p>
            <a:r>
              <a:rPr lang="en-US" dirty="0">
                <a:solidFill>
                  <a:srgbClr val="0E47FF"/>
                </a:solidFill>
              </a:rPr>
              <a:t>The </a:t>
            </a:r>
            <a:r>
              <a:rPr lang="en-US" dirty="0" err="1">
                <a:solidFill>
                  <a:srgbClr val="0E47FF"/>
                </a:solidFill>
              </a:rPr>
              <a:t>Saddleridge</a:t>
            </a:r>
            <a:r>
              <a:rPr lang="en-US" dirty="0">
                <a:solidFill>
                  <a:srgbClr val="0E47FF"/>
                </a:solidFill>
              </a:rPr>
              <a:t> Fire  had at least 1 civilian fatality, 8 First Responder injuries, 88 structures damaged, and 19 </a:t>
            </a:r>
            <a:r>
              <a:rPr lang="en-US">
                <a:solidFill>
                  <a:srgbClr val="0E47FF"/>
                </a:solidFill>
              </a:rPr>
              <a:t>structures destroyed.</a:t>
            </a:r>
            <a:endParaRPr lang="en-US" dirty="0"/>
          </a:p>
        </p:txBody>
      </p:sp>
    </p:spTree>
    <p:extLst>
      <p:ext uri="{BB962C8B-B14F-4D97-AF65-F5344CB8AC3E}">
        <p14:creationId xmlns:p14="http://schemas.microsoft.com/office/powerpoint/2010/main" val="38919790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Other US Wildfires</a:t>
            </a:r>
          </a:p>
        </p:txBody>
      </p:sp>
    </p:spTree>
    <p:extLst>
      <p:ext uri="{BB962C8B-B14F-4D97-AF65-F5344CB8AC3E}">
        <p14:creationId xmlns:p14="http://schemas.microsoft.com/office/powerpoint/2010/main" val="25110711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4721878" cy="1143000"/>
          </a:xfrm>
        </p:spPr>
        <p:txBody>
          <a:bodyPr>
            <a:normAutofit/>
          </a:bodyPr>
          <a:lstStyle/>
          <a:p>
            <a:r>
              <a:rPr lang="en-US" dirty="0"/>
              <a:t>Beaver Creek Fire</a:t>
            </a:r>
            <a:br>
              <a:rPr lang="en-US" dirty="0"/>
            </a:br>
            <a:r>
              <a:rPr lang="en-US" sz="1400" dirty="0">
                <a:solidFill>
                  <a:srgbClr val="800000"/>
                </a:solidFill>
              </a:rPr>
              <a:t>http://</a:t>
            </a:r>
            <a:r>
              <a:rPr lang="en-US" sz="1400" dirty="0" err="1">
                <a:solidFill>
                  <a:srgbClr val="800000"/>
                </a:solidFill>
              </a:rPr>
              <a:t>en.wikipedia.org</a:t>
            </a:r>
            <a:r>
              <a:rPr lang="en-US" sz="1400" dirty="0">
                <a:solidFill>
                  <a:srgbClr val="800000"/>
                </a:solidFill>
              </a:rPr>
              <a:t>/wiki/2013_Beaver_Creek_Fire</a:t>
            </a:r>
          </a:p>
        </p:txBody>
      </p:sp>
      <p:sp>
        <p:nvSpPr>
          <p:cNvPr id="2" name="Content Placeholder 1"/>
          <p:cNvSpPr>
            <a:spLocks noGrp="1"/>
          </p:cNvSpPr>
          <p:nvPr>
            <p:ph sz="half" idx="1"/>
          </p:nvPr>
        </p:nvSpPr>
        <p:spPr>
          <a:xfrm>
            <a:off x="457200" y="1600200"/>
            <a:ext cx="4582976" cy="4525963"/>
          </a:xfrm>
        </p:spPr>
        <p:txBody>
          <a:bodyPr>
            <a:noAutofit/>
          </a:bodyPr>
          <a:lstStyle/>
          <a:p>
            <a:r>
              <a:rPr lang="en-US" sz="1600" dirty="0"/>
              <a:t>“</a:t>
            </a:r>
            <a:r>
              <a:rPr lang="en-US" sz="1600" dirty="0">
                <a:solidFill>
                  <a:schemeClr val="tx1"/>
                </a:solidFill>
              </a:rPr>
              <a:t>The Beaver Creek Fire is a forest fire that began on August 7, 2013 after a lightning strike in an area twelve miles northeast of Fairfield, Idaho and northwest of Hailey, Idaho in </a:t>
            </a:r>
            <a:r>
              <a:rPr lang="en-US" sz="1600" dirty="0" err="1">
                <a:solidFill>
                  <a:schemeClr val="tx1"/>
                </a:solidFill>
              </a:rPr>
              <a:t>Sawtooth</a:t>
            </a:r>
            <a:r>
              <a:rPr lang="en-US" sz="1600" dirty="0">
                <a:solidFill>
                  <a:schemeClr val="tx1"/>
                </a:solidFill>
              </a:rPr>
              <a:t> National Park.</a:t>
            </a:r>
          </a:p>
          <a:p>
            <a:r>
              <a:rPr lang="en-US" sz="1600" dirty="0"/>
              <a:t>The fire burned through sage trees, pine trees, sagebrush, timber in the understory, grass, and various riparian areas.</a:t>
            </a:r>
          </a:p>
          <a:p>
            <a:r>
              <a:rPr lang="en-US" sz="1600" dirty="0"/>
              <a:t>The fire coated the resort areas of Hailey and Ketchum, Idaho known as the “Sun Valley” in a layer of thick soot and ash.</a:t>
            </a:r>
          </a:p>
          <a:p>
            <a:r>
              <a:rPr lang="en-US" sz="1600" dirty="0"/>
              <a:t>By the time the fire was fully contained on August 31, 114,900 acres of the Ketchum Ranger District of </a:t>
            </a:r>
            <a:r>
              <a:rPr lang="en-US" sz="1600" dirty="0" err="1"/>
              <a:t>Sawtooth</a:t>
            </a:r>
            <a:r>
              <a:rPr lang="en-US" sz="1600" dirty="0"/>
              <a:t> National Forest has been burned.</a:t>
            </a:r>
          </a:p>
          <a:p>
            <a:r>
              <a:rPr lang="en-US" sz="1600" dirty="0"/>
              <a:t>Of the 114,900 acres burned, 57,000 acres were moderately damaged and 9,500 acres were severely damaged.” </a:t>
            </a:r>
          </a:p>
        </p:txBody>
      </p:sp>
      <p:pic>
        <p:nvPicPr>
          <p:cNvPr id="4" name="Content Placeholder 3" descr="Screen Shot 2014-01-02 at 11.05.08 A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58" r="-1064"/>
          <a:stretch/>
        </p:blipFill>
        <p:spPr>
          <a:xfrm>
            <a:off x="5278294" y="532584"/>
            <a:ext cx="3617339" cy="5851525"/>
          </a:xfrm>
        </p:spPr>
      </p:pic>
    </p:spTree>
    <p:extLst>
      <p:ext uri="{BB962C8B-B14F-4D97-AF65-F5344CB8AC3E}">
        <p14:creationId xmlns:p14="http://schemas.microsoft.com/office/powerpoint/2010/main" val="3664154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General Facts</a:t>
            </a:r>
            <a:br>
              <a:rPr lang="en-US" dirty="0"/>
            </a:br>
            <a:r>
              <a:rPr lang="en-US" sz="1800" dirty="0"/>
              <a:t>http://</a:t>
            </a:r>
            <a:r>
              <a:rPr lang="en-US" sz="1800" dirty="0" err="1"/>
              <a:t>en.wikipedia.org</a:t>
            </a:r>
            <a:r>
              <a:rPr lang="en-US" sz="1800" dirty="0"/>
              <a:t>/wiki/Wildfire</a:t>
            </a:r>
          </a:p>
        </p:txBody>
      </p:sp>
      <p:sp>
        <p:nvSpPr>
          <p:cNvPr id="8" name="TextBox 7"/>
          <p:cNvSpPr txBox="1"/>
          <p:nvPr/>
        </p:nvSpPr>
        <p:spPr>
          <a:xfrm>
            <a:off x="457200" y="3932625"/>
            <a:ext cx="8229600" cy="2062103"/>
          </a:xfrm>
          <a:prstGeom prst="rect">
            <a:avLst/>
          </a:prstGeom>
          <a:noFill/>
        </p:spPr>
        <p:txBody>
          <a:bodyPr wrap="square" rtlCol="0">
            <a:spAutoFit/>
          </a:bodyPr>
          <a:lstStyle/>
          <a:p>
            <a:pPr marL="285750" indent="-285750">
              <a:buFont typeface="Arial"/>
              <a:buChar char="•"/>
            </a:pPr>
            <a:r>
              <a:rPr lang="en-US" sz="1600" dirty="0">
                <a:latin typeface="Helvetica Neue Light"/>
                <a:cs typeface="Helvetica Neue Light"/>
              </a:rPr>
              <a:t>“In the United States, there are typically between 60,000 and 80,000 wildfires that occur each year, burning 3 million to 10 million acres of land depending on the year. </a:t>
            </a:r>
          </a:p>
          <a:p>
            <a:pPr marL="285750" indent="-285750">
              <a:buFont typeface="Arial"/>
              <a:buChar char="•"/>
            </a:pPr>
            <a:r>
              <a:rPr lang="en-US" sz="1600" dirty="0">
                <a:solidFill>
                  <a:srgbClr val="0000FF"/>
                </a:solidFill>
                <a:latin typeface="Helvetica Neue Light"/>
                <a:cs typeface="Helvetica Neue Light"/>
              </a:rPr>
              <a:t>Fossil records and human history contain accounts of wildfires, as wildfires can occur in periodic intervals.</a:t>
            </a:r>
          </a:p>
          <a:p>
            <a:pPr marL="285750" indent="-285750">
              <a:buFont typeface="Arial"/>
              <a:buChar char="•"/>
            </a:pPr>
            <a:r>
              <a:rPr lang="en-US" sz="1600" dirty="0">
                <a:solidFill>
                  <a:srgbClr val="0000FF"/>
                </a:solidFill>
                <a:latin typeface="Helvetica Neue Light"/>
                <a:cs typeface="Helvetica Neue Light"/>
              </a:rPr>
              <a:t>Wildfires can cause extensive damage, both to property and human life, but they also have various beneficial effects on wilderness areas. </a:t>
            </a:r>
          </a:p>
          <a:p>
            <a:pPr marL="285750" indent="-285750">
              <a:buFont typeface="Arial"/>
              <a:buChar char="•"/>
            </a:pPr>
            <a:r>
              <a:rPr lang="en-US" sz="1600" dirty="0">
                <a:solidFill>
                  <a:srgbClr val="0000FF"/>
                </a:solidFill>
                <a:latin typeface="Helvetica Neue Light"/>
                <a:cs typeface="Helvetica Neue Light"/>
              </a:rPr>
              <a:t>Some plant species depend on the effects of fire for growth and reproduction, although large wildfires may also have negative ecological effects”</a:t>
            </a:r>
          </a:p>
        </p:txBody>
      </p:sp>
      <p:sp>
        <p:nvSpPr>
          <p:cNvPr id="9" name="TextBox 8"/>
          <p:cNvSpPr txBox="1"/>
          <p:nvPr/>
        </p:nvSpPr>
        <p:spPr>
          <a:xfrm>
            <a:off x="753241" y="3617310"/>
            <a:ext cx="184666" cy="369332"/>
          </a:xfrm>
          <a:prstGeom prst="rect">
            <a:avLst/>
          </a:prstGeom>
          <a:noFill/>
        </p:spPr>
        <p:txBody>
          <a:bodyPr wrap="none" rtlCol="0">
            <a:spAutoFit/>
          </a:bodyPr>
          <a:lstStyle/>
          <a:p>
            <a:endParaRPr lang="en-US" dirty="0"/>
          </a:p>
        </p:txBody>
      </p:sp>
      <p:sp>
        <p:nvSpPr>
          <p:cNvPr id="10" name="Rectangle 9"/>
          <p:cNvSpPr/>
          <p:nvPr/>
        </p:nvSpPr>
        <p:spPr>
          <a:xfrm>
            <a:off x="457200" y="3509959"/>
            <a:ext cx="8229600" cy="276999"/>
          </a:xfrm>
          <a:prstGeom prst="rect">
            <a:avLst/>
          </a:prstGeom>
        </p:spPr>
        <p:txBody>
          <a:bodyPr wrap="square">
            <a:spAutoFit/>
          </a:bodyPr>
          <a:lstStyle/>
          <a:p>
            <a:pPr algn="ctr"/>
            <a:r>
              <a:rPr lang="en-US" sz="1200" dirty="0">
                <a:latin typeface="Helvetica Neue Light"/>
                <a:cs typeface="Helvetica Neue Light"/>
              </a:rPr>
              <a:t>The Station Fire approaches southern California’s Jet Propulsion Laboratory in 2009</a:t>
            </a:r>
          </a:p>
        </p:txBody>
      </p:sp>
      <p:pic>
        <p:nvPicPr>
          <p:cNvPr id="12" name="Content Placeholder 11" descr="800px-2009_California_Wildfires_at_JPL_-_Pasadena,_California.jpg"/>
          <p:cNvPicPr>
            <a:picLocks noGrp="1" noChangeAspect="1"/>
          </p:cNvPicPr>
          <p:nvPr>
            <p:ph idx="1"/>
          </p:nvPr>
        </p:nvPicPr>
        <p:blipFill rotWithShape="1">
          <a:blip r:embed="rId2">
            <a:extLst>
              <a:ext uri="{28A0092B-C50C-407E-A947-70E740481C1C}">
                <a14:useLocalDpi xmlns:a14="http://schemas.microsoft.com/office/drawing/2010/main" val="0"/>
              </a:ext>
            </a:extLst>
          </a:blip>
          <a:srcRect t="-2651" b="-3059"/>
          <a:stretch/>
        </p:blipFill>
        <p:spPr>
          <a:xfrm>
            <a:off x="457200" y="1523940"/>
            <a:ext cx="8229600" cy="1935656"/>
          </a:xfrm>
        </p:spPr>
      </p:pic>
    </p:spTree>
    <p:extLst>
      <p:ext uri="{BB962C8B-B14F-4D97-AF65-F5344CB8AC3E}">
        <p14:creationId xmlns:p14="http://schemas.microsoft.com/office/powerpoint/2010/main" val="29515346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Beaver Creek Fire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/wiki/2013_Beaver_Creek_Fire</a:t>
            </a:r>
            <a:endParaRPr lang="en-US" sz="1800" dirty="0"/>
          </a:p>
        </p:txBody>
      </p:sp>
      <p:sp>
        <p:nvSpPr>
          <p:cNvPr id="3" name="Content Placeholder 2"/>
          <p:cNvSpPr>
            <a:spLocks noGrp="1"/>
          </p:cNvSpPr>
          <p:nvPr>
            <p:ph idx="1"/>
          </p:nvPr>
        </p:nvSpPr>
        <p:spPr/>
        <p:txBody>
          <a:bodyPr>
            <a:noAutofit/>
          </a:bodyPr>
          <a:lstStyle/>
          <a:p>
            <a:r>
              <a:rPr lang="en-US" sz="1600" dirty="0"/>
              <a:t>“The Beaver Creek Fire was a large fire, larger than the past fires in the same area. </a:t>
            </a:r>
          </a:p>
          <a:p>
            <a:r>
              <a:rPr lang="en-US" sz="1600" dirty="0"/>
              <a:t>Large fires that burn many acres usually occur in hot, dry temperatures where there is intense build-up of vegetation. </a:t>
            </a:r>
          </a:p>
          <a:p>
            <a:r>
              <a:rPr lang="en-US" sz="1600" dirty="0"/>
              <a:t>In the beginning of the Beaver Creek Fire, the conditions in the area were dry, windy, low humidity, and a fairly hot temperature, which causes more active fires. </a:t>
            </a:r>
          </a:p>
          <a:p>
            <a:r>
              <a:rPr lang="en-US" sz="1600" dirty="0"/>
              <a:t>Along with these factors and the fact that the area of the Beaver Creek Fire is a disturbance dependent ecosystem that was in its season where natural fires usually occurred caused the Beaver Creek Fire to grow to be the large, mainly surface fire it became. </a:t>
            </a:r>
          </a:p>
          <a:p>
            <a:r>
              <a:rPr lang="en-US" sz="1600" dirty="0"/>
              <a:t>With the combination of weather, fuel, and topography that the Beaver Creek Fire took place in, it was hard to stop. </a:t>
            </a:r>
          </a:p>
          <a:p>
            <a:r>
              <a:rPr lang="en-US" sz="1600" dirty="0">
                <a:solidFill>
                  <a:schemeClr val="tx1"/>
                </a:solidFill>
              </a:rPr>
              <a:t>Not until humidity increased, some rainstorms began to take place, and cloud cover appeared in the area was the Beaver Creek Fire able to be drastically slowed and contained.”</a:t>
            </a:r>
          </a:p>
          <a:p>
            <a:endParaRPr lang="en-US" sz="1600" dirty="0"/>
          </a:p>
        </p:txBody>
      </p:sp>
    </p:spTree>
    <p:extLst>
      <p:ext uri="{BB962C8B-B14F-4D97-AF65-F5344CB8AC3E}">
        <p14:creationId xmlns:p14="http://schemas.microsoft.com/office/powerpoint/2010/main" val="6372298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444073" cy="1143000"/>
          </a:xfrm>
        </p:spPr>
        <p:txBody>
          <a:bodyPr>
            <a:normAutofit/>
          </a:bodyPr>
          <a:lstStyle/>
          <a:p>
            <a:r>
              <a:rPr lang="en-US" dirty="0" err="1"/>
              <a:t>Yarnell</a:t>
            </a:r>
            <a:r>
              <a:rPr lang="en-US" dirty="0"/>
              <a:t> Hill, AZ Fire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Yarnell_Hill_Fire</a:t>
            </a:r>
            <a:endParaRPr lang="en-US" sz="1800" dirty="0">
              <a:solidFill>
                <a:srgbClr val="800000"/>
              </a:solidFill>
            </a:endParaRPr>
          </a:p>
        </p:txBody>
      </p:sp>
      <p:sp>
        <p:nvSpPr>
          <p:cNvPr id="4" name="Content Placeholder 3"/>
          <p:cNvSpPr>
            <a:spLocks noGrp="1"/>
          </p:cNvSpPr>
          <p:nvPr>
            <p:ph sz="half" idx="1"/>
          </p:nvPr>
        </p:nvSpPr>
        <p:spPr/>
        <p:txBody>
          <a:bodyPr>
            <a:noAutofit/>
          </a:bodyPr>
          <a:lstStyle/>
          <a:p>
            <a:r>
              <a:rPr lang="en-US" sz="1600" dirty="0"/>
              <a:t>“The </a:t>
            </a:r>
            <a:r>
              <a:rPr lang="en-US" sz="1600" dirty="0" err="1"/>
              <a:t>Yarnell</a:t>
            </a:r>
            <a:r>
              <a:rPr lang="en-US" sz="1600" dirty="0"/>
              <a:t> Hill Fire was a wildfire near </a:t>
            </a:r>
            <a:r>
              <a:rPr lang="en-US" sz="1600" dirty="0" err="1"/>
              <a:t>Yarnell</a:t>
            </a:r>
            <a:r>
              <a:rPr lang="en-US" sz="1600" dirty="0"/>
              <a:t>, Arizona, ignited by lightning on June 28, 2013. </a:t>
            </a:r>
          </a:p>
          <a:p>
            <a:r>
              <a:rPr lang="en-US" sz="1600" dirty="0">
                <a:solidFill>
                  <a:schemeClr val="tx1"/>
                </a:solidFill>
              </a:rPr>
              <a:t>On June 30, it overran and killed 19 firefighters with the Prescott Fire Department's interagency Granite Mountain Hotshots</a:t>
            </a:r>
            <a:r>
              <a:rPr lang="en-US" sz="1600" dirty="0"/>
              <a:t>. </a:t>
            </a:r>
          </a:p>
          <a:p>
            <a:r>
              <a:rPr lang="en-US" sz="1600" dirty="0"/>
              <a:t>The wildfire was fully contained by July 10, 2013.</a:t>
            </a:r>
          </a:p>
          <a:p>
            <a:r>
              <a:rPr lang="en-US" sz="1600" dirty="0"/>
              <a:t>This event resulted in the highest </a:t>
            </a:r>
            <a:r>
              <a:rPr lang="en-US" sz="1600" dirty="0" err="1"/>
              <a:t>wildland</a:t>
            </a:r>
            <a:r>
              <a:rPr lang="en-US" sz="1600" dirty="0"/>
              <a:t> firefighter death toll in the United States since the 1933 Griffith Park Fire killed 29 firefighters, and the highest death toll from any U.S. wildfire since the 1991 East Bay Hills fire killed 25 people. </a:t>
            </a:r>
          </a:p>
          <a:p>
            <a:r>
              <a:rPr lang="en-US" sz="1600" dirty="0"/>
              <a:t>It is the sixth deadliest American firefighter disaster overall and the deadliest wildfire ever in Arizona.”</a:t>
            </a:r>
          </a:p>
          <a:p>
            <a:endParaRPr lang="en-US" sz="1600" dirty="0"/>
          </a:p>
        </p:txBody>
      </p:sp>
      <p:pic>
        <p:nvPicPr>
          <p:cNvPr id="6" name="Content Placeholder 5" descr="Screen Shot 2014-01-02 at 2.17.00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914" r="-1474"/>
          <a:stretch/>
        </p:blipFill>
        <p:spPr>
          <a:xfrm>
            <a:off x="5439289" y="107591"/>
            <a:ext cx="3510018" cy="6589189"/>
          </a:xfrm>
        </p:spPr>
      </p:pic>
    </p:spTree>
    <p:extLst>
      <p:ext uri="{BB962C8B-B14F-4D97-AF65-F5344CB8AC3E}">
        <p14:creationId xmlns:p14="http://schemas.microsoft.com/office/powerpoint/2010/main" val="31304726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Wildfire Case </a:t>
            </a:r>
            <a:r>
              <a:rPr lang="en-US"/>
              <a:t>Studies:</a:t>
            </a:r>
            <a:br>
              <a:rPr lang="en-US"/>
            </a:br>
            <a:r>
              <a:rPr lang="en-US"/>
              <a:t>Australia</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442110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Bushfires in Victoria, Australia, 2000’s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Black_Saturday_bushfires</a:t>
            </a:r>
            <a:endParaRPr lang="en-US" sz="1800" dirty="0">
              <a:solidFill>
                <a:srgbClr val="800000"/>
              </a:solidFill>
            </a:endParaRPr>
          </a:p>
        </p:txBody>
      </p:sp>
      <p:pic>
        <p:nvPicPr>
          <p:cNvPr id="11" name="Content Placeholder 10" descr="800px-Major_Victorian_bushfires_in_the_2000s.png"/>
          <p:cNvPicPr>
            <a:picLocks noGrp="1" noChangeAspect="1"/>
          </p:cNvPicPr>
          <p:nvPr>
            <p:ph idx="1"/>
          </p:nvPr>
        </p:nvPicPr>
        <p:blipFill>
          <a:blip r:embed="rId2">
            <a:extLst>
              <a:ext uri="{28A0092B-C50C-407E-A947-70E740481C1C}">
                <a14:useLocalDpi xmlns:a14="http://schemas.microsoft.com/office/drawing/2010/main" val="0"/>
              </a:ext>
            </a:extLst>
          </a:blip>
          <a:srcRect l="-14323" r="-14323"/>
          <a:stretch>
            <a:fillRect/>
          </a:stretch>
        </p:blipFill>
        <p:spPr/>
      </p:pic>
      <p:sp>
        <p:nvSpPr>
          <p:cNvPr id="12" name="TextBox 11"/>
          <p:cNvSpPr txBox="1"/>
          <p:nvPr/>
        </p:nvSpPr>
        <p:spPr>
          <a:xfrm>
            <a:off x="624608" y="6194317"/>
            <a:ext cx="7849240" cy="338554"/>
          </a:xfrm>
          <a:prstGeom prst="rect">
            <a:avLst/>
          </a:prstGeom>
          <a:noFill/>
        </p:spPr>
        <p:txBody>
          <a:bodyPr wrap="square" rtlCol="0">
            <a:spAutoFit/>
          </a:bodyPr>
          <a:lstStyle/>
          <a:p>
            <a:pPr algn="ctr"/>
            <a:r>
              <a:rPr lang="en-US" sz="1600" dirty="0">
                <a:solidFill>
                  <a:srgbClr val="800000"/>
                </a:solidFill>
                <a:latin typeface="Helvetica Neue Light"/>
                <a:cs typeface="Helvetica Neue Light"/>
              </a:rPr>
              <a:t>Major bushfires in Victoria in the 2000s, showing the Black Saturday fires in red</a:t>
            </a:r>
          </a:p>
        </p:txBody>
      </p:sp>
    </p:spTree>
    <p:extLst>
      <p:ext uri="{BB962C8B-B14F-4D97-AF65-F5344CB8AC3E}">
        <p14:creationId xmlns:p14="http://schemas.microsoft.com/office/powerpoint/2010/main" val="431280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4227360" cy="1143000"/>
          </a:xfrm>
        </p:spPr>
        <p:txBody>
          <a:bodyPr>
            <a:normAutofit/>
          </a:bodyPr>
          <a:lstStyle/>
          <a:p>
            <a:r>
              <a:rPr lang="en-US" sz="2000" dirty="0"/>
              <a:t>Black Saturday, Australia, 2009</a:t>
            </a:r>
            <a:br>
              <a:rPr lang="en-US" sz="2000" dirty="0"/>
            </a:br>
            <a:r>
              <a:rPr lang="en-US" sz="1400" dirty="0">
                <a:solidFill>
                  <a:srgbClr val="800000"/>
                </a:solidFill>
              </a:rPr>
              <a:t>http://</a:t>
            </a:r>
            <a:r>
              <a:rPr lang="en-US" sz="1400" dirty="0" err="1">
                <a:solidFill>
                  <a:srgbClr val="800000"/>
                </a:solidFill>
              </a:rPr>
              <a:t>en.wikipedia.org</a:t>
            </a:r>
            <a:r>
              <a:rPr lang="en-US" sz="1400" dirty="0">
                <a:solidFill>
                  <a:srgbClr val="800000"/>
                </a:solidFill>
              </a:rPr>
              <a:t>/wiki/</a:t>
            </a:r>
            <a:r>
              <a:rPr lang="en-US" sz="1400" dirty="0" err="1">
                <a:solidFill>
                  <a:srgbClr val="800000"/>
                </a:solidFill>
              </a:rPr>
              <a:t>Black_Saturday_bushfires</a:t>
            </a:r>
            <a:endParaRPr lang="en-US" sz="1400" dirty="0">
              <a:solidFill>
                <a:srgbClr val="800000"/>
              </a:solidFill>
            </a:endParaRPr>
          </a:p>
        </p:txBody>
      </p:sp>
      <p:sp>
        <p:nvSpPr>
          <p:cNvPr id="5" name="Content Placeholder 4"/>
          <p:cNvSpPr>
            <a:spLocks noGrp="1"/>
          </p:cNvSpPr>
          <p:nvPr>
            <p:ph sz="half" idx="1"/>
          </p:nvPr>
        </p:nvSpPr>
        <p:spPr/>
        <p:txBody>
          <a:bodyPr>
            <a:normAutofit/>
          </a:bodyPr>
          <a:lstStyle/>
          <a:p>
            <a:r>
              <a:rPr lang="en-US" sz="1600" dirty="0">
                <a:solidFill>
                  <a:schemeClr val="tx1"/>
                </a:solidFill>
              </a:rPr>
              <a:t>“The Black Saturday bushfires were a series of bushfires that ignited or were burning across the Australian state of Victoria on and around Saturday, 7 February 2009. </a:t>
            </a:r>
          </a:p>
          <a:p>
            <a:r>
              <a:rPr lang="en-US" sz="1600" dirty="0"/>
              <a:t>The fires occurred during extreme bushfire-weather conditions and resulted in Australia's highest ever loss of life from a bushfire</a:t>
            </a:r>
          </a:p>
          <a:p>
            <a:r>
              <a:rPr lang="en-US" sz="1600" dirty="0">
                <a:solidFill>
                  <a:schemeClr val="tx1"/>
                </a:solidFill>
              </a:rPr>
              <a:t>173 people died and 414 were injured as a result of the fires.</a:t>
            </a:r>
          </a:p>
          <a:p>
            <a:r>
              <a:rPr lang="en-US" sz="1600" dirty="0"/>
              <a:t>As many as 400 individual fires were recorded on 7 February. </a:t>
            </a:r>
          </a:p>
          <a:p>
            <a:r>
              <a:rPr lang="en-US" sz="1600" dirty="0"/>
              <a:t>Following the events of 7 February 2009 and its aftermath, that day has become widely referred to as Black Saturday.”</a:t>
            </a:r>
          </a:p>
          <a:p>
            <a:endParaRPr lang="en-US" sz="1600" dirty="0"/>
          </a:p>
        </p:txBody>
      </p:sp>
      <p:pic>
        <p:nvPicPr>
          <p:cNvPr id="7" name="Content Placeholder 6" descr="Screen Shot 2014-01-02 at 8.15.52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913" r="-2054"/>
          <a:stretch/>
        </p:blipFill>
        <p:spPr>
          <a:xfrm>
            <a:off x="4762313" y="187392"/>
            <a:ext cx="4003018" cy="6351724"/>
          </a:xfrm>
        </p:spPr>
      </p:pic>
    </p:spTree>
    <p:extLst>
      <p:ext uri="{BB962C8B-B14F-4D97-AF65-F5344CB8AC3E}">
        <p14:creationId xmlns:p14="http://schemas.microsoft.com/office/powerpoint/2010/main" val="12486898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Temperatures in Australia, 2009</a:t>
            </a:r>
            <a:br>
              <a:rPr lang="en-US" dirty="0"/>
            </a:br>
            <a:r>
              <a:rPr lang="en-US" sz="1800" dirty="0">
                <a:solidFill>
                  <a:srgbClr val="800000"/>
                </a:solidFill>
              </a:rPr>
              <a:t>http://</a:t>
            </a:r>
            <a:r>
              <a:rPr lang="en-US" sz="1800" dirty="0" err="1">
                <a:solidFill>
                  <a:srgbClr val="800000"/>
                </a:solidFill>
              </a:rPr>
              <a:t>earthobservatory.nasa.gov</a:t>
            </a:r>
            <a:r>
              <a:rPr lang="en-US" sz="1800" dirty="0">
                <a:solidFill>
                  <a:srgbClr val="800000"/>
                </a:solidFill>
              </a:rPr>
              <a:t>/IOTD/</a:t>
            </a:r>
            <a:r>
              <a:rPr lang="en-US" sz="1800" dirty="0" err="1">
                <a:solidFill>
                  <a:srgbClr val="800000"/>
                </a:solidFill>
              </a:rPr>
              <a:t>view.php?id</a:t>
            </a:r>
            <a:r>
              <a:rPr lang="en-US" sz="1800" dirty="0">
                <a:solidFill>
                  <a:srgbClr val="800000"/>
                </a:solidFill>
              </a:rPr>
              <a:t>=36900</a:t>
            </a:r>
          </a:p>
        </p:txBody>
      </p:sp>
      <p:sp>
        <p:nvSpPr>
          <p:cNvPr id="3" name="Content Placeholder 2"/>
          <p:cNvSpPr>
            <a:spLocks noGrp="1"/>
          </p:cNvSpPr>
          <p:nvPr>
            <p:ph sz="half" idx="1"/>
          </p:nvPr>
        </p:nvSpPr>
        <p:spPr/>
        <p:txBody>
          <a:bodyPr>
            <a:noAutofit/>
          </a:bodyPr>
          <a:lstStyle/>
          <a:p>
            <a:r>
              <a:rPr lang="en-US" sz="1400" dirty="0"/>
              <a:t>“</a:t>
            </a:r>
            <a:r>
              <a:rPr lang="en-US" sz="1400" dirty="0">
                <a:solidFill>
                  <a:schemeClr val="tx1"/>
                </a:solidFill>
              </a:rPr>
              <a:t>This map of Australia shows how the land surface temperature from January 25 to February 1 compared to the average mid-summer temperatures the continent experienced between 2000-2008. </a:t>
            </a:r>
          </a:p>
          <a:p>
            <a:r>
              <a:rPr lang="en-US" sz="1400" dirty="0"/>
              <a:t>Places where temperatures were warmer than average are red, places experiencing near-normal temperatures are white, and places where temperatures were cooler than average are blue. </a:t>
            </a:r>
          </a:p>
          <a:p>
            <a:r>
              <a:rPr lang="en-US" sz="1400" dirty="0">
                <a:solidFill>
                  <a:schemeClr val="tx1"/>
                </a:solidFill>
              </a:rPr>
              <a:t>The data were collected by the Moderate Resolution Imaging </a:t>
            </a:r>
            <a:r>
              <a:rPr lang="en-US" sz="1400" dirty="0" err="1">
                <a:solidFill>
                  <a:schemeClr val="tx1"/>
                </a:solidFill>
              </a:rPr>
              <a:t>Spectroradiometer</a:t>
            </a:r>
            <a:r>
              <a:rPr lang="en-US" sz="1400" dirty="0">
                <a:solidFill>
                  <a:schemeClr val="tx1"/>
                </a:solidFill>
              </a:rPr>
              <a:t> (MODIS) on NASA’s Terra satellite. </a:t>
            </a:r>
          </a:p>
          <a:p>
            <a:r>
              <a:rPr lang="en-US" sz="1400" dirty="0"/>
              <a:t>While southern Australia was scorching, a similarly large area of northern and central Australia was several degrees cooler than it was in the previous nine years. </a:t>
            </a:r>
          </a:p>
          <a:p>
            <a:r>
              <a:rPr lang="en-US" sz="1400" dirty="0"/>
              <a:t>The cool anomaly across that region is probably linked to the above-average rainfall the area has received during that year’s wet season.”</a:t>
            </a:r>
          </a:p>
        </p:txBody>
      </p:sp>
      <p:pic>
        <p:nvPicPr>
          <p:cNvPr id="5" name="Content Placeholder 4" descr="wildfires-in-australia-wi-005.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071" b="-1395"/>
          <a:stretch/>
        </p:blipFill>
        <p:spPr>
          <a:xfrm>
            <a:off x="4648200" y="1686492"/>
            <a:ext cx="4038600" cy="2758817"/>
          </a:xfrm>
        </p:spPr>
      </p:pic>
      <p:sp>
        <p:nvSpPr>
          <p:cNvPr id="8" name="TextBox 7"/>
          <p:cNvSpPr txBox="1"/>
          <p:nvPr/>
        </p:nvSpPr>
        <p:spPr>
          <a:xfrm>
            <a:off x="4648200" y="4747246"/>
            <a:ext cx="4038600" cy="369332"/>
          </a:xfrm>
          <a:prstGeom prst="rect">
            <a:avLst/>
          </a:prstGeom>
          <a:noFill/>
        </p:spPr>
        <p:txBody>
          <a:bodyPr wrap="square" rtlCol="0">
            <a:spAutoFit/>
          </a:bodyPr>
          <a:lstStyle/>
          <a:p>
            <a:pPr algn="ctr"/>
            <a:r>
              <a:rPr lang="en-US" dirty="0">
                <a:solidFill>
                  <a:srgbClr val="800000"/>
                </a:solidFill>
                <a:latin typeface="Helvetica Neue Light"/>
                <a:cs typeface="Helvetica Neue Light"/>
              </a:rPr>
              <a:t>MODIS image from February 10, 2009</a:t>
            </a:r>
          </a:p>
        </p:txBody>
      </p:sp>
    </p:spTree>
    <p:extLst>
      <p:ext uri="{BB962C8B-B14F-4D97-AF65-F5344CB8AC3E}">
        <p14:creationId xmlns:p14="http://schemas.microsoft.com/office/powerpoint/2010/main" val="27123386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r>
              <a:rPr lang="en-US" dirty="0"/>
              <a:t>Temperatures in Australia, 2009</a:t>
            </a:r>
            <a:br>
              <a:rPr lang="en-US" dirty="0"/>
            </a:br>
            <a:r>
              <a:rPr lang="en-US" sz="1800" dirty="0">
                <a:solidFill>
                  <a:srgbClr val="800000"/>
                </a:solidFill>
              </a:rPr>
              <a:t>http://</a:t>
            </a:r>
            <a:r>
              <a:rPr lang="en-US" sz="1800" dirty="0" err="1">
                <a:solidFill>
                  <a:srgbClr val="800000"/>
                </a:solidFill>
              </a:rPr>
              <a:t>earthobservatory.nasa.gov</a:t>
            </a:r>
            <a:r>
              <a:rPr lang="en-US" sz="1800" dirty="0">
                <a:solidFill>
                  <a:srgbClr val="800000"/>
                </a:solidFill>
              </a:rPr>
              <a:t>/IOTD/</a:t>
            </a:r>
            <a:r>
              <a:rPr lang="en-US" sz="1800" dirty="0" err="1">
                <a:solidFill>
                  <a:srgbClr val="800000"/>
                </a:solidFill>
              </a:rPr>
              <a:t>view.php?id</a:t>
            </a:r>
            <a:r>
              <a:rPr lang="en-US" sz="1800" dirty="0">
                <a:solidFill>
                  <a:srgbClr val="800000"/>
                </a:solidFill>
              </a:rPr>
              <a:t>=36900</a:t>
            </a:r>
          </a:p>
        </p:txBody>
      </p:sp>
      <p:sp>
        <p:nvSpPr>
          <p:cNvPr id="3" name="Content Placeholder 2"/>
          <p:cNvSpPr>
            <a:spLocks noGrp="1"/>
          </p:cNvSpPr>
          <p:nvPr>
            <p:ph sz="half" idx="1"/>
          </p:nvPr>
        </p:nvSpPr>
        <p:spPr>
          <a:xfrm>
            <a:off x="457200" y="771329"/>
            <a:ext cx="4038600" cy="5443832"/>
          </a:xfrm>
        </p:spPr>
        <p:txBody>
          <a:bodyPr>
            <a:noAutofit/>
          </a:bodyPr>
          <a:lstStyle/>
          <a:p>
            <a:r>
              <a:rPr lang="en-US" sz="1400" dirty="0">
                <a:solidFill>
                  <a:schemeClr val="tx1"/>
                </a:solidFill>
              </a:rPr>
              <a:t>“The Australian Bureau of Meteorology (BOM) called this heat wave “exceptional,” not only for the high temperatures but for their duration. </a:t>
            </a:r>
          </a:p>
          <a:p>
            <a:r>
              <a:rPr lang="en-US" sz="1400" dirty="0"/>
              <a:t>One-day records were broken in multiple cities, with temperatures in the mid-40s. </a:t>
            </a:r>
          </a:p>
          <a:p>
            <a:r>
              <a:rPr lang="en-US" sz="1400" dirty="0"/>
              <a:t>In </a:t>
            </a:r>
            <a:r>
              <a:rPr lang="en-US" sz="1400" dirty="0" err="1"/>
              <a:t>Kyancutta</a:t>
            </a:r>
            <a:r>
              <a:rPr lang="en-US" sz="1400" dirty="0"/>
              <a:t>, South Australia, the temperature reached 48.2 degrees Celsius (118.8 degrees Fahrenheit). </a:t>
            </a:r>
          </a:p>
          <a:p>
            <a:r>
              <a:rPr lang="en-US" sz="1400" dirty="0">
                <a:solidFill>
                  <a:schemeClr val="tx1"/>
                </a:solidFill>
              </a:rPr>
              <a:t>Many places also set records for the number of consecutive days with record-breaking heat.</a:t>
            </a:r>
          </a:p>
          <a:p>
            <a:r>
              <a:rPr lang="en-US" sz="1400" dirty="0"/>
              <a:t> Nighttime temperatures broke records, too.</a:t>
            </a:r>
          </a:p>
          <a:p>
            <a:r>
              <a:rPr lang="en-US" sz="1400" dirty="0"/>
              <a:t>In their special statement on the heat wave, the BOM wrote, ‘On the morning of 29 January, an exceptional event also occurred in the northern suburbs of Adelaide around 3 a.m., when strong north-westerly winds mixed hot air aloft to the surface.’</a:t>
            </a:r>
          </a:p>
          <a:p>
            <a:r>
              <a:rPr lang="en-US" sz="1400" dirty="0"/>
              <a:t>‘At RAAF Edinburgh [a regional airport], the temperature rose to 41.7°C at 3:04 a.m. Such an event appears to be without known precedent in southern Australia.’”</a:t>
            </a:r>
          </a:p>
        </p:txBody>
      </p:sp>
      <p:pic>
        <p:nvPicPr>
          <p:cNvPr id="5" name="Content Placeholder 4" descr="wildfires-in-australia-wi-005.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071" b="-1395"/>
          <a:stretch/>
        </p:blipFill>
        <p:spPr>
          <a:xfrm>
            <a:off x="4648200" y="1686492"/>
            <a:ext cx="4038600" cy="2758817"/>
          </a:xfrm>
        </p:spPr>
      </p:pic>
      <p:sp>
        <p:nvSpPr>
          <p:cNvPr id="6" name="TextBox 5"/>
          <p:cNvSpPr txBox="1"/>
          <p:nvPr/>
        </p:nvSpPr>
        <p:spPr>
          <a:xfrm>
            <a:off x="4648200" y="4747246"/>
            <a:ext cx="4038600" cy="369332"/>
          </a:xfrm>
          <a:prstGeom prst="rect">
            <a:avLst/>
          </a:prstGeom>
          <a:noFill/>
        </p:spPr>
        <p:txBody>
          <a:bodyPr wrap="square" rtlCol="0">
            <a:spAutoFit/>
          </a:bodyPr>
          <a:lstStyle/>
          <a:p>
            <a:pPr algn="ctr"/>
            <a:r>
              <a:rPr lang="en-US" dirty="0">
                <a:solidFill>
                  <a:srgbClr val="800000"/>
                </a:solidFill>
                <a:latin typeface="Helvetica Neue Light"/>
                <a:cs typeface="Helvetica Neue Light"/>
              </a:rPr>
              <a:t>MODIS image from February 10, 2009</a:t>
            </a:r>
          </a:p>
        </p:txBody>
      </p:sp>
    </p:spTree>
    <p:extLst>
      <p:ext uri="{BB962C8B-B14F-4D97-AF65-F5344CB8AC3E}">
        <p14:creationId xmlns:p14="http://schemas.microsoft.com/office/powerpoint/2010/main" val="33067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Temperatures in Australia, 2014</a:t>
            </a:r>
            <a:br>
              <a:rPr lang="en-US" dirty="0"/>
            </a:br>
            <a:r>
              <a:rPr lang="en-US" sz="1778" dirty="0">
                <a:solidFill>
                  <a:srgbClr val="800000"/>
                </a:solidFill>
              </a:rPr>
              <a:t>http://</a:t>
            </a:r>
            <a:r>
              <a:rPr lang="en-US" sz="1778" dirty="0" err="1">
                <a:solidFill>
                  <a:srgbClr val="800000"/>
                </a:solidFill>
              </a:rPr>
              <a:t>earthobservatory.nasa.gov/NaturalHazards/view.php?id</a:t>
            </a:r>
            <a:r>
              <a:rPr lang="en-US" sz="1778" dirty="0">
                <a:solidFill>
                  <a:srgbClr val="800000"/>
                </a:solidFill>
              </a:rPr>
              <a:t>=82790&amp;src=</a:t>
            </a:r>
            <a:r>
              <a:rPr lang="en-US" sz="1778" dirty="0" err="1">
                <a:solidFill>
                  <a:srgbClr val="800000"/>
                </a:solidFill>
              </a:rPr>
              <a:t>nhrss</a:t>
            </a:r>
            <a:endParaRPr lang="en-US" sz="1778" dirty="0">
              <a:solidFill>
                <a:srgbClr val="800000"/>
              </a:solidFill>
            </a:endParaRPr>
          </a:p>
        </p:txBody>
      </p:sp>
      <p:sp>
        <p:nvSpPr>
          <p:cNvPr id="3" name="Content Placeholder 2"/>
          <p:cNvSpPr>
            <a:spLocks noGrp="1"/>
          </p:cNvSpPr>
          <p:nvPr>
            <p:ph sz="half" idx="1"/>
          </p:nvPr>
        </p:nvSpPr>
        <p:spPr/>
        <p:txBody>
          <a:bodyPr>
            <a:noAutofit/>
          </a:bodyPr>
          <a:lstStyle/>
          <a:p>
            <a:r>
              <a:rPr lang="en-US" sz="1400" dirty="0"/>
              <a:t>2013 turned out to be Australia’s hottest year on record. </a:t>
            </a:r>
          </a:p>
          <a:p>
            <a:r>
              <a:rPr lang="en-US" sz="1400" dirty="0"/>
              <a:t>Fittingly, the year both started and ended with intense </a:t>
            </a:r>
            <a:r>
              <a:rPr lang="en-US" sz="1400" dirty="0" err="1"/>
              <a:t>heatwaves</a:t>
            </a:r>
            <a:r>
              <a:rPr lang="en-US" sz="1400" dirty="0"/>
              <a:t>. </a:t>
            </a:r>
          </a:p>
          <a:p>
            <a:r>
              <a:rPr lang="en-US" sz="1400" dirty="0"/>
              <a:t>The most recent </a:t>
            </a:r>
            <a:r>
              <a:rPr lang="en-US" sz="1400" dirty="0" err="1"/>
              <a:t>heatwave</a:t>
            </a:r>
            <a:r>
              <a:rPr lang="en-US" sz="1400" dirty="0"/>
              <a:t> peaked between December 27, 2013, and January 4, 2014.</a:t>
            </a:r>
          </a:p>
          <a:p>
            <a:r>
              <a:rPr lang="en-US" sz="1400" dirty="0"/>
              <a:t>Between January 1 and 4, 8.8 percent of Australia experienced record-breaking temperatures.</a:t>
            </a:r>
          </a:p>
          <a:p>
            <a:r>
              <a:rPr lang="en-US" sz="1400" dirty="0"/>
              <a:t>The final day included in the image, January 3, was the hottest day of the </a:t>
            </a:r>
            <a:r>
              <a:rPr lang="en-US" sz="1400" dirty="0" err="1"/>
              <a:t>heatwave</a:t>
            </a:r>
            <a:r>
              <a:rPr lang="en-US" sz="1400" dirty="0"/>
              <a:t> for most places, with 10.2 percent of Queensland and 14.6 percent of New South Wales setting new heat records. </a:t>
            </a:r>
          </a:p>
          <a:p>
            <a:r>
              <a:rPr lang="en-US" sz="1400" dirty="0">
                <a:solidFill>
                  <a:schemeClr val="tx1"/>
                </a:solidFill>
              </a:rPr>
              <a:t>The highest air temperature recorded during the week was in Moomba, Queensland, which reached 49.3 degrees Celsius (120.7 degrees Fahrenheit) on January 2.</a:t>
            </a:r>
          </a:p>
          <a:p>
            <a:r>
              <a:rPr lang="en-US" sz="1400" dirty="0"/>
              <a:t>Temperatures reached 48 degrees Celsius (118 Fahrenheit) or higher at 12 locations throughout Australia during the </a:t>
            </a:r>
            <a:r>
              <a:rPr lang="en-US" sz="1400" dirty="0" err="1"/>
              <a:t>heatwave</a:t>
            </a:r>
            <a:r>
              <a:rPr lang="en-US" sz="1400" dirty="0"/>
              <a:t> </a:t>
            </a:r>
          </a:p>
        </p:txBody>
      </p:sp>
      <p:pic>
        <p:nvPicPr>
          <p:cNvPr id="5" name="Content Placeholder 4" descr="australialsta_tmo_2013361.jpg"/>
          <p:cNvPicPr>
            <a:picLocks noGrp="1" noChangeAspect="1"/>
          </p:cNvPicPr>
          <p:nvPr>
            <p:ph sz="half" idx="2"/>
          </p:nvPr>
        </p:nvPicPr>
        <p:blipFill>
          <a:blip r:embed="rId2"/>
          <a:srcRect t="-1396" b="-2110"/>
          <a:stretch>
            <a:fillRect/>
          </a:stretch>
        </p:blipFill>
        <p:spPr>
          <a:xfrm>
            <a:off x="4754770" y="1600200"/>
            <a:ext cx="4038600" cy="2786789"/>
          </a:xfrm>
        </p:spPr>
      </p:pic>
      <p:sp>
        <p:nvSpPr>
          <p:cNvPr id="6" name="TextBox 5"/>
          <p:cNvSpPr txBox="1"/>
          <p:nvPr/>
        </p:nvSpPr>
        <p:spPr>
          <a:xfrm>
            <a:off x="4754770" y="4529069"/>
            <a:ext cx="4170538" cy="2462213"/>
          </a:xfrm>
          <a:prstGeom prst="rect">
            <a:avLst/>
          </a:prstGeom>
          <a:noFill/>
        </p:spPr>
        <p:txBody>
          <a:bodyPr wrap="square" rtlCol="0">
            <a:spAutoFit/>
          </a:bodyPr>
          <a:lstStyle/>
          <a:p>
            <a:pPr>
              <a:buFont typeface="Arial"/>
              <a:buChar char="•"/>
            </a:pPr>
            <a:r>
              <a:rPr lang="en-US" sz="1400" dirty="0">
                <a:solidFill>
                  <a:srgbClr val="800000"/>
                </a:solidFill>
                <a:latin typeface="Helvetica Neue Light"/>
                <a:cs typeface="Helvetica Neue Light"/>
              </a:rPr>
              <a:t>The hot temperatures baked the earth, raising the land surface temperatures monitored by MODIS indicating that temperatures were significantly higher than average between </a:t>
            </a:r>
            <a:r>
              <a:rPr lang="en-US" sz="1400">
                <a:solidFill>
                  <a:srgbClr val="800000"/>
                </a:solidFill>
                <a:latin typeface="Helvetica Neue Light"/>
                <a:cs typeface="Helvetica Neue Light"/>
              </a:rPr>
              <a:t>December 27, 2013 </a:t>
            </a:r>
            <a:r>
              <a:rPr lang="en-US" sz="1400" dirty="0">
                <a:solidFill>
                  <a:srgbClr val="800000"/>
                </a:solidFill>
                <a:latin typeface="Helvetica Neue Light"/>
                <a:cs typeface="Helvetica Neue Light"/>
              </a:rPr>
              <a:t>and January 3</a:t>
            </a:r>
            <a:r>
              <a:rPr lang="en-US" sz="1400">
                <a:solidFill>
                  <a:srgbClr val="800000"/>
                </a:solidFill>
                <a:latin typeface="Helvetica Neue Light"/>
                <a:cs typeface="Helvetica Neue Light"/>
              </a:rPr>
              <a:t>, 2014, especially </a:t>
            </a:r>
            <a:r>
              <a:rPr lang="en-US" sz="1400" dirty="0">
                <a:solidFill>
                  <a:srgbClr val="800000"/>
                </a:solidFill>
                <a:latin typeface="Helvetica Neue Light"/>
                <a:cs typeface="Helvetica Neue Light"/>
              </a:rPr>
              <a:t>in Queensland and New South Wales. </a:t>
            </a:r>
          </a:p>
          <a:p>
            <a:pPr>
              <a:buFont typeface="Arial"/>
              <a:buChar char="•"/>
            </a:pPr>
            <a:r>
              <a:rPr lang="en-US" sz="1400" dirty="0">
                <a:solidFill>
                  <a:srgbClr val="800000"/>
                </a:solidFill>
                <a:latin typeface="Helvetica Neue Light"/>
                <a:cs typeface="Helvetica Neue Light"/>
              </a:rPr>
              <a:t>These temperatures reflect how warm the ground would be to the touch, a measurement related to but not the same as more standard air temperatures.</a:t>
            </a:r>
          </a:p>
          <a:p>
            <a:pPr>
              <a:buFont typeface="Arial"/>
              <a:buChar char="•"/>
            </a:pPr>
            <a:endParaRPr lang="en-US" sz="1400" dirty="0">
              <a:solidFill>
                <a:srgbClr val="800000"/>
              </a:solidFill>
              <a:latin typeface="Helvetica Neue Light"/>
              <a:cs typeface="Helvetica Neue Light"/>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88660" y="274638"/>
            <a:ext cx="3898139" cy="1143000"/>
          </a:xfrm>
        </p:spPr>
        <p:txBody>
          <a:bodyPr>
            <a:normAutofit fontScale="90000"/>
          </a:bodyPr>
          <a:lstStyle/>
          <a:p>
            <a:r>
              <a:rPr lang="en-US" sz="2700" dirty="0"/>
              <a:t>Canberra Bushfires,  January 8-21, 2003</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pic>
        <p:nvPicPr>
          <p:cNvPr id="8" name="Content Placeholder 7" descr="Screen Shot 2014-01-02 at 9.38.37 PM.png"/>
          <p:cNvPicPr>
            <a:picLocks noGrp="1" noChangeAspect="1"/>
          </p:cNvPicPr>
          <p:nvPr>
            <p:ph sz="half" idx="1"/>
          </p:nvPr>
        </p:nvPicPr>
        <p:blipFill>
          <a:blip r:embed="rId2">
            <a:extLst>
              <a:ext uri="{28A0092B-C50C-407E-A947-70E740481C1C}">
                <a14:useLocalDpi xmlns:a14="http://schemas.microsoft.com/office/drawing/2010/main" val="0"/>
              </a:ext>
            </a:extLst>
          </a:blip>
          <a:srcRect l="-9488" r="-9488"/>
          <a:stretch>
            <a:fillRect/>
          </a:stretch>
        </p:blipFill>
        <p:spPr>
          <a:xfrm>
            <a:off x="4648200" y="1757128"/>
            <a:ext cx="4038600" cy="4525963"/>
          </a:xfrm>
        </p:spPr>
      </p:pic>
      <p:pic>
        <p:nvPicPr>
          <p:cNvPr id="4" name="Content Placeholder 3" descr="Canberra_hills-18-01-2003.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563" b="-2161"/>
          <a:stretch/>
        </p:blipFill>
        <p:spPr>
          <a:xfrm>
            <a:off x="348815" y="285809"/>
            <a:ext cx="4038600" cy="2827529"/>
          </a:xfrm>
        </p:spPr>
      </p:pic>
      <p:sp>
        <p:nvSpPr>
          <p:cNvPr id="9" name="TextBox 8"/>
          <p:cNvSpPr txBox="1"/>
          <p:nvPr/>
        </p:nvSpPr>
        <p:spPr>
          <a:xfrm>
            <a:off x="176972" y="3216883"/>
            <a:ext cx="4471228" cy="3554819"/>
          </a:xfrm>
          <a:prstGeom prst="rect">
            <a:avLst/>
          </a:prstGeom>
          <a:noFill/>
        </p:spPr>
        <p:txBody>
          <a:bodyPr wrap="square" rtlCol="0">
            <a:spAutoFit/>
          </a:bodyPr>
          <a:lstStyle/>
          <a:p>
            <a:pPr marL="285750" indent="-285750">
              <a:spcAft>
                <a:spcPts val="600"/>
              </a:spcAft>
              <a:buFont typeface="Arial"/>
              <a:buChar char="•"/>
            </a:pPr>
            <a:r>
              <a:rPr lang="en-US" sz="1400" dirty="0">
                <a:latin typeface="Helvetica Neue Light"/>
                <a:cs typeface="Helvetica Neue Light"/>
              </a:rPr>
              <a:t>“The Canberra bushfires of 2003 involved several deaths, over 490 injured, and caused severe damage to the outskirts of Canberra, the Australian capital city, during 18–22 January 2003</a:t>
            </a:r>
            <a:r>
              <a:rPr lang="en-US" sz="1400" dirty="0">
                <a:solidFill>
                  <a:srgbClr val="800000"/>
                </a:solidFill>
                <a:latin typeface="Helvetica Neue Light"/>
                <a:cs typeface="Helvetica Neue Light"/>
              </a:rPr>
              <a:t>. </a:t>
            </a:r>
          </a:p>
          <a:p>
            <a:pPr marL="285750" indent="-285750">
              <a:spcAft>
                <a:spcPts val="600"/>
              </a:spcAft>
              <a:buFont typeface="Arial"/>
              <a:buChar char="•"/>
            </a:pPr>
            <a:r>
              <a:rPr lang="en-US" sz="1400" dirty="0">
                <a:solidFill>
                  <a:srgbClr val="800000"/>
                </a:solidFill>
                <a:latin typeface="Helvetica Neue Light"/>
                <a:cs typeface="Helvetica Neue Light"/>
              </a:rPr>
              <a:t>Almost 70% of the Australian Capital Territory (ACT) pastures, forests (pine plantations) and nature parks were severely damaged, and most of the renowned Mount Stromlo Observatory was destroyed. </a:t>
            </a:r>
          </a:p>
          <a:p>
            <a:pPr marL="285750" indent="-285750">
              <a:spcAft>
                <a:spcPts val="600"/>
              </a:spcAft>
              <a:buFont typeface="Arial"/>
              <a:buChar char="•"/>
            </a:pPr>
            <a:r>
              <a:rPr lang="en-US" sz="1400" dirty="0">
                <a:solidFill>
                  <a:srgbClr val="800000"/>
                </a:solidFill>
                <a:latin typeface="Helvetica Neue Light"/>
                <a:cs typeface="Helvetica Neue Light"/>
              </a:rPr>
              <a:t>After burning for a week around the edges of the ACT, the fires entered the suburbs of Canberra on 18 January 2003. </a:t>
            </a:r>
          </a:p>
          <a:p>
            <a:pPr marL="285750" indent="-285750">
              <a:spcAft>
                <a:spcPts val="600"/>
              </a:spcAft>
              <a:buFont typeface="Arial"/>
              <a:buChar char="•"/>
            </a:pPr>
            <a:r>
              <a:rPr lang="en-US" sz="1400" dirty="0">
                <a:solidFill>
                  <a:srgbClr val="800000"/>
                </a:solidFill>
                <a:latin typeface="Helvetica Neue Light"/>
                <a:cs typeface="Helvetica Neue Light"/>
              </a:rPr>
              <a:t>Over the next ten hours, four people died and more than 500 homes were destroyed or severely damaged, requiring a significant relief and reconstruction effort.”</a:t>
            </a:r>
          </a:p>
        </p:txBody>
      </p:sp>
    </p:spTree>
    <p:extLst>
      <p:ext uri="{BB962C8B-B14F-4D97-AF65-F5344CB8AC3E}">
        <p14:creationId xmlns:p14="http://schemas.microsoft.com/office/powerpoint/2010/main" val="26865516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Damage by the Canberra Bushfires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/wiki/2003_Canberra_bushfires</a:t>
            </a:r>
          </a:p>
        </p:txBody>
      </p:sp>
      <p:pic>
        <p:nvPicPr>
          <p:cNvPr id="6" name="Content Placeholder 4" descr="2003_bushfire_progress-MJC.gif"/>
          <p:cNvPicPr>
            <a:picLocks noGrp="1" noChangeAspect="1"/>
          </p:cNvPicPr>
          <p:nvPr>
            <p:ph sz="half" idx="1"/>
          </p:nvPr>
        </p:nvPicPr>
        <p:blipFill>
          <a:blip r:embed="rId2">
            <a:extLst>
              <a:ext uri="{28A0092B-C50C-407E-A947-70E740481C1C}">
                <a14:useLocalDpi xmlns:a14="http://schemas.microsoft.com/office/drawing/2010/main" val="0"/>
              </a:ext>
            </a:extLst>
          </a:blip>
          <a:srcRect l="-15171" r="-15171"/>
          <a:stretch>
            <a:fillRect/>
          </a:stretch>
        </p:blipFill>
        <p:spPr/>
      </p:pic>
      <p:pic>
        <p:nvPicPr>
          <p:cNvPr id="8" name="Content Placeholder 7" descr="411px-Canberra_bushfire_map-MJC.png"/>
          <p:cNvPicPr>
            <a:picLocks noGrp="1" noChangeAspect="1"/>
          </p:cNvPicPr>
          <p:nvPr>
            <p:ph sz="half" idx="2"/>
          </p:nvPr>
        </p:nvPicPr>
        <p:blipFill>
          <a:blip r:embed="rId3">
            <a:extLst>
              <a:ext uri="{28A0092B-C50C-407E-A947-70E740481C1C}">
                <a14:useLocalDpi xmlns:a14="http://schemas.microsoft.com/office/drawing/2010/main" val="0"/>
              </a:ext>
            </a:extLst>
          </a:blip>
          <a:srcRect l="-15133" r="-15133"/>
          <a:stretch>
            <a:fillRect/>
          </a:stretch>
        </p:blipFill>
        <p:spPr/>
      </p:pic>
    </p:spTree>
    <p:extLst>
      <p:ext uri="{BB962C8B-B14F-4D97-AF65-F5344CB8AC3E}">
        <p14:creationId xmlns:p14="http://schemas.microsoft.com/office/powerpoint/2010/main" val="2119632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Wildfires in the US</a:t>
            </a:r>
            <a:br>
              <a:rPr lang="en-US" dirty="0"/>
            </a:br>
            <a:r>
              <a:rPr lang="en-US" sz="1800" dirty="0"/>
              <a:t>http://</a:t>
            </a:r>
            <a:r>
              <a:rPr lang="en-US" sz="1800" dirty="0" err="1"/>
              <a:t>en.wikipedia.org</a:t>
            </a:r>
            <a:r>
              <a:rPr lang="en-US" sz="1800" dirty="0"/>
              <a:t>/wiki/Wildfire</a:t>
            </a:r>
          </a:p>
        </p:txBody>
      </p:sp>
      <p:sp>
        <p:nvSpPr>
          <p:cNvPr id="3" name="Content Placeholder 2"/>
          <p:cNvSpPr>
            <a:spLocks noGrp="1"/>
          </p:cNvSpPr>
          <p:nvPr>
            <p:ph sz="half" idx="1"/>
          </p:nvPr>
        </p:nvSpPr>
        <p:spPr>
          <a:xfrm>
            <a:off x="457200" y="1614055"/>
            <a:ext cx="4038600" cy="4525963"/>
          </a:xfrm>
        </p:spPr>
        <p:txBody>
          <a:bodyPr>
            <a:normAutofit/>
          </a:bodyPr>
          <a:lstStyle/>
          <a:p>
            <a:pPr>
              <a:spcBef>
                <a:spcPts val="0"/>
              </a:spcBef>
              <a:spcAft>
                <a:spcPts val="600"/>
              </a:spcAft>
            </a:pPr>
            <a:r>
              <a:rPr lang="en-US" sz="1600" dirty="0">
                <a:solidFill>
                  <a:schemeClr val="tx1"/>
                </a:solidFill>
              </a:rPr>
              <a:t>On a yearly basis in the United States, typically more than six times the number of wildfires are caused by human means such as campfires and controlled agricultural burns than by natural means. </a:t>
            </a:r>
          </a:p>
          <a:p>
            <a:pPr>
              <a:spcBef>
                <a:spcPts val="0"/>
              </a:spcBef>
              <a:spcAft>
                <a:spcPts val="600"/>
              </a:spcAft>
            </a:pPr>
            <a:r>
              <a:rPr lang="en-US" sz="1600" dirty="0"/>
              <a:t>For example, in 2010, almost 1.4 million acres were burned by human-caused wildfires, and over 2 million acres were burned by naturally-caused wildfires. </a:t>
            </a:r>
          </a:p>
          <a:p>
            <a:pPr>
              <a:spcBef>
                <a:spcPts val="0"/>
              </a:spcBef>
              <a:spcAft>
                <a:spcPts val="600"/>
              </a:spcAft>
            </a:pPr>
            <a:r>
              <a:rPr lang="en-US" sz="1600" dirty="0"/>
              <a:t>However, far more acres were burned by human-caused fires in 2011, when almost 5.4 million acres were burned by human-caused wildfires, and only about 3.4 million acres were caused by naturally-derived wildfires.</a:t>
            </a:r>
          </a:p>
        </p:txBody>
      </p:sp>
      <p:pic>
        <p:nvPicPr>
          <p:cNvPr id="6" name="Content Placeholder 5" descr="800px-Susie_Fire_on_August_4,_2011_northwest_of_Elko,_Nevada.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203" b="-1162"/>
          <a:stretch/>
        </p:blipFill>
        <p:spPr>
          <a:xfrm>
            <a:off x="4648200" y="1821771"/>
            <a:ext cx="4038600" cy="3100553"/>
          </a:xfrm>
        </p:spPr>
      </p:pic>
    </p:spTree>
    <p:extLst>
      <p:ext uri="{BB962C8B-B14F-4D97-AF65-F5344CB8AC3E}">
        <p14:creationId xmlns:p14="http://schemas.microsoft.com/office/powerpoint/2010/main" val="26870776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279410" cy="1143000"/>
          </a:xfrm>
        </p:spPr>
        <p:txBody>
          <a:bodyPr>
            <a:normAutofit fontScale="90000"/>
          </a:bodyPr>
          <a:lstStyle/>
          <a:p>
            <a:r>
              <a:rPr lang="en-US" sz="2400" dirty="0"/>
              <a:t>Bushfires Near Darwin, Australia</a:t>
            </a:r>
            <a:br>
              <a:rPr lang="en-US" sz="2400" dirty="0"/>
            </a:br>
            <a:r>
              <a:rPr lang="en-US" sz="2400" dirty="0"/>
              <a:t>August 5, 2013</a:t>
            </a:r>
            <a:br>
              <a:rPr lang="en-US" sz="2400" dirty="0"/>
            </a:br>
            <a:r>
              <a:rPr lang="en-US" sz="1600" dirty="0">
                <a:solidFill>
                  <a:srgbClr val="800000"/>
                </a:solidFill>
              </a:rPr>
              <a:t>http://</a:t>
            </a:r>
            <a:r>
              <a:rPr lang="en-US" sz="1600" dirty="0" err="1">
                <a:solidFill>
                  <a:srgbClr val="800000"/>
                </a:solidFill>
              </a:rPr>
              <a:t>earthobservatory.nasa.gov</a:t>
            </a:r>
            <a:r>
              <a:rPr lang="en-US" sz="1600" dirty="0">
                <a:solidFill>
                  <a:srgbClr val="800000"/>
                </a:solidFill>
              </a:rPr>
              <a:t>/</a:t>
            </a:r>
            <a:r>
              <a:rPr lang="en-US" sz="1600" dirty="0" err="1">
                <a:solidFill>
                  <a:srgbClr val="800000"/>
                </a:solidFill>
              </a:rPr>
              <a:t>NaturalHazards</a:t>
            </a:r>
            <a:r>
              <a:rPr lang="en-US" sz="1600" dirty="0">
                <a:solidFill>
                  <a:srgbClr val="800000"/>
                </a:solidFill>
              </a:rPr>
              <a:t>/</a:t>
            </a:r>
            <a:r>
              <a:rPr lang="en-US" sz="1600" dirty="0" err="1">
                <a:solidFill>
                  <a:srgbClr val="800000"/>
                </a:solidFill>
              </a:rPr>
              <a:t>view.php?id</a:t>
            </a:r>
            <a:r>
              <a:rPr lang="en-US" sz="1600" dirty="0">
                <a:solidFill>
                  <a:srgbClr val="800000"/>
                </a:solidFill>
              </a:rPr>
              <a:t>=81847&amp;src=</a:t>
            </a:r>
            <a:r>
              <a:rPr lang="en-US" sz="1600" dirty="0" err="1">
                <a:solidFill>
                  <a:srgbClr val="800000"/>
                </a:solidFill>
              </a:rPr>
              <a:t>nhrss</a:t>
            </a:r>
            <a:endParaRPr lang="en-US" sz="1600" dirty="0">
              <a:solidFill>
                <a:srgbClr val="800000"/>
              </a:solidFill>
            </a:endParaRPr>
          </a:p>
        </p:txBody>
      </p:sp>
      <p:sp>
        <p:nvSpPr>
          <p:cNvPr id="3" name="Content Placeholder 2"/>
          <p:cNvSpPr>
            <a:spLocks noGrp="1"/>
          </p:cNvSpPr>
          <p:nvPr>
            <p:ph sz="half" idx="1"/>
          </p:nvPr>
        </p:nvSpPr>
        <p:spPr/>
        <p:txBody>
          <a:bodyPr>
            <a:noAutofit/>
          </a:bodyPr>
          <a:lstStyle/>
          <a:p>
            <a:pPr>
              <a:spcAft>
                <a:spcPts val="600"/>
              </a:spcAft>
            </a:pPr>
            <a:r>
              <a:rPr lang="en-US" sz="1400" dirty="0">
                <a:solidFill>
                  <a:schemeClr val="tx1"/>
                </a:solidFill>
              </a:rPr>
              <a:t>“Astronaut Karen Nyberg shot this photograph on August 5, 2013, while looking west across the Timor Sea from the International Space Station (ISS). (North is to the right in the image.) </a:t>
            </a:r>
          </a:p>
          <a:p>
            <a:pPr>
              <a:spcAft>
                <a:spcPts val="600"/>
              </a:spcAft>
            </a:pPr>
            <a:r>
              <a:rPr lang="en-US" sz="1400" dirty="0"/>
              <a:t>Note how the smoke near Darwin is blown by southeasterly winds (pushing it to the northwest), while the winds over Melville Island are mostly blowing to the southwest (influenced by the interaction of land and sea breezes and other local effects). </a:t>
            </a:r>
          </a:p>
          <a:p>
            <a:pPr>
              <a:spcAft>
                <a:spcPts val="600"/>
              </a:spcAft>
            </a:pPr>
            <a:r>
              <a:rPr lang="en-US" sz="1400" dirty="0"/>
              <a:t>According to Australian fire researcher Peter </a:t>
            </a:r>
            <a:r>
              <a:rPr lang="en-US" sz="1400" dirty="0" err="1"/>
              <a:t>Jacklyn</a:t>
            </a:r>
            <a:r>
              <a:rPr lang="en-US" sz="1400" dirty="0"/>
              <a:t>, many of the fires on Melville Island were likely prescribed burns, designed to clear brush and dry fuel to prevent more serious wildfire as the weather warms. </a:t>
            </a:r>
          </a:p>
          <a:p>
            <a:pPr>
              <a:spcAft>
                <a:spcPts val="600"/>
              </a:spcAft>
            </a:pPr>
            <a:r>
              <a:rPr lang="en-US" sz="1400" dirty="0"/>
              <a:t>The fires near Darwin, however, were probably wildfires, given that most prescribed burning in the area is usually done earlier in the year.”</a:t>
            </a:r>
          </a:p>
        </p:txBody>
      </p:sp>
      <p:pic>
        <p:nvPicPr>
          <p:cNvPr id="5" name="Content Placeholder 4" descr="darwin_fires.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015" r="-3064"/>
          <a:stretch/>
        </p:blipFill>
        <p:spPr>
          <a:xfrm>
            <a:off x="4893160" y="582996"/>
            <a:ext cx="4083744" cy="5840360"/>
          </a:xfrm>
        </p:spPr>
      </p:pic>
    </p:spTree>
    <p:extLst>
      <p:ext uri="{BB962C8B-B14F-4D97-AF65-F5344CB8AC3E}">
        <p14:creationId xmlns:p14="http://schemas.microsoft.com/office/powerpoint/2010/main" val="3384522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r>
              <a:rPr lang="en-US" dirty="0"/>
              <a:t>Sydney Bushfires, October 2013</a:t>
            </a:r>
            <a:br>
              <a:rPr lang="en-US" dirty="0"/>
            </a:br>
            <a:r>
              <a:rPr lang="en-US" sz="1600" dirty="0">
                <a:solidFill>
                  <a:srgbClr val="800000"/>
                </a:solidFill>
              </a:rPr>
              <a:t>http://</a:t>
            </a:r>
            <a:r>
              <a:rPr lang="en-US" sz="1600" dirty="0" err="1">
                <a:solidFill>
                  <a:srgbClr val="800000"/>
                </a:solidFill>
              </a:rPr>
              <a:t>earthobservatory.nasa.gov</a:t>
            </a:r>
            <a:r>
              <a:rPr lang="en-US" sz="1600" dirty="0">
                <a:solidFill>
                  <a:srgbClr val="800000"/>
                </a:solidFill>
              </a:rPr>
              <a:t>/IOTD/</a:t>
            </a:r>
            <a:r>
              <a:rPr lang="en-US" sz="1600" dirty="0" err="1">
                <a:solidFill>
                  <a:srgbClr val="800000"/>
                </a:solidFill>
              </a:rPr>
              <a:t>view.php?id</a:t>
            </a:r>
            <a:r>
              <a:rPr lang="en-US" sz="1600" dirty="0">
                <a:solidFill>
                  <a:srgbClr val="800000"/>
                </a:solidFill>
              </a:rPr>
              <a:t>=82189&amp;eocn=</a:t>
            </a:r>
            <a:r>
              <a:rPr lang="en-US" sz="1600" dirty="0" err="1">
                <a:solidFill>
                  <a:srgbClr val="800000"/>
                </a:solidFill>
              </a:rPr>
              <a:t>home&amp;eoci</a:t>
            </a:r>
            <a:r>
              <a:rPr lang="en-US" sz="1600" dirty="0">
                <a:solidFill>
                  <a:srgbClr val="800000"/>
                </a:solidFill>
              </a:rPr>
              <a:t>=</a:t>
            </a:r>
            <a:r>
              <a:rPr lang="en-US" sz="1600" dirty="0" err="1">
                <a:solidFill>
                  <a:srgbClr val="800000"/>
                </a:solidFill>
              </a:rPr>
              <a:t>iotd_image</a:t>
            </a:r>
            <a:endParaRPr lang="en-US" sz="1600" dirty="0">
              <a:solidFill>
                <a:srgbClr val="800000"/>
              </a:solidFill>
            </a:endParaRPr>
          </a:p>
        </p:txBody>
      </p:sp>
      <p:sp>
        <p:nvSpPr>
          <p:cNvPr id="4" name="Content Placeholder 3"/>
          <p:cNvSpPr>
            <a:spLocks noGrp="1"/>
          </p:cNvSpPr>
          <p:nvPr>
            <p:ph sz="half" idx="1"/>
          </p:nvPr>
        </p:nvSpPr>
        <p:spPr>
          <a:xfrm>
            <a:off x="155308" y="434209"/>
            <a:ext cx="4038600" cy="6030790"/>
          </a:xfrm>
        </p:spPr>
        <p:txBody>
          <a:bodyPr>
            <a:noAutofit/>
          </a:bodyPr>
          <a:lstStyle/>
          <a:p>
            <a:r>
              <a:rPr lang="en-US" sz="1400" dirty="0"/>
              <a:t>“October 17, 2013, will go down as one of the worst fire days New South Wales has seen in recent years. </a:t>
            </a:r>
          </a:p>
          <a:p>
            <a:r>
              <a:rPr lang="en-US" sz="1400" dirty="0">
                <a:solidFill>
                  <a:schemeClr val="tx1"/>
                </a:solidFill>
              </a:rPr>
              <a:t>By 6:30 p.m. local time, 90 wildfires burned, 36 of them out of control and threatening communities near Sydney, Australia. </a:t>
            </a:r>
          </a:p>
          <a:p>
            <a:r>
              <a:rPr lang="en-US" sz="1400" dirty="0"/>
              <a:t>Dry vegetation, high temperatures (above 34° Celsius or 93° Fahrenheit), and erratic winds gusting to 90 kilometers (56 miles) per hour combined to create extremely dangerous fire conditions.</a:t>
            </a:r>
          </a:p>
          <a:p>
            <a:r>
              <a:rPr lang="en-US" sz="1400" dirty="0"/>
              <a:t>Fires are outlined in red</a:t>
            </a:r>
          </a:p>
          <a:p>
            <a:r>
              <a:rPr lang="en-US" sz="1400" dirty="0"/>
              <a:t>To the east, smoke pollution was a problem in populated coastal communities. </a:t>
            </a:r>
          </a:p>
          <a:p>
            <a:r>
              <a:rPr lang="en-US" sz="1400" dirty="0"/>
              <a:t>The densest plume hangs directly over Sydney, though the brighter white streak is probably a cloud.</a:t>
            </a:r>
          </a:p>
          <a:p>
            <a:r>
              <a:rPr lang="en-US" sz="1400" dirty="0"/>
              <a:t>The largest fire shown here is the State Mine fire, burning in the Blue Mountains near the Lithgow area. </a:t>
            </a:r>
          </a:p>
          <a:p>
            <a:r>
              <a:rPr lang="en-US" sz="1400" dirty="0"/>
              <a:t>The fire has burned more than 20,000 hectares and damaged an unknown number of properties, according to the New South Wales Rural Fire Service. “</a:t>
            </a:r>
          </a:p>
        </p:txBody>
      </p:sp>
      <p:pic>
        <p:nvPicPr>
          <p:cNvPr id="6" name="Content Placeholder 5" descr="Australia_amo_2013290.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231" b="-1782"/>
          <a:stretch/>
        </p:blipFill>
        <p:spPr>
          <a:xfrm>
            <a:off x="4377912" y="1925946"/>
            <a:ext cx="4308888" cy="2987883"/>
          </a:xfrm>
        </p:spPr>
      </p:pic>
      <p:sp>
        <p:nvSpPr>
          <p:cNvPr id="7" name="TextBox 6"/>
          <p:cNvSpPr txBox="1"/>
          <p:nvPr/>
        </p:nvSpPr>
        <p:spPr>
          <a:xfrm>
            <a:off x="4648201" y="5038758"/>
            <a:ext cx="4221232" cy="954107"/>
          </a:xfrm>
          <a:prstGeom prst="rect">
            <a:avLst/>
          </a:prstGeom>
          <a:noFill/>
        </p:spPr>
        <p:txBody>
          <a:bodyPr wrap="square" rtlCol="0">
            <a:spAutoFit/>
          </a:bodyPr>
          <a:lstStyle/>
          <a:p>
            <a:r>
              <a:rPr lang="en-US" sz="1400" dirty="0">
                <a:solidFill>
                  <a:srgbClr val="800000"/>
                </a:solidFill>
                <a:latin typeface="Helvetica Neue Light"/>
                <a:cs typeface="Helvetica Neue Light"/>
              </a:rPr>
              <a:t>“The Moderate Resolution Imaging </a:t>
            </a:r>
            <a:r>
              <a:rPr lang="en-US" sz="1400" dirty="0" err="1">
                <a:solidFill>
                  <a:srgbClr val="800000"/>
                </a:solidFill>
                <a:latin typeface="Helvetica Neue Light"/>
                <a:cs typeface="Helvetica Neue Light"/>
              </a:rPr>
              <a:t>Spectroradiometer</a:t>
            </a:r>
            <a:r>
              <a:rPr lang="en-US" sz="1400" dirty="0">
                <a:solidFill>
                  <a:srgbClr val="800000"/>
                </a:solidFill>
                <a:latin typeface="Helvetica Neue Light"/>
                <a:cs typeface="Helvetica Neue Light"/>
              </a:rPr>
              <a:t> (MODIS) on NASA’s Aqua satellite acquired this image at 2:50 p.m. (3:50 UT) on October 17</a:t>
            </a:r>
            <a:r>
              <a:rPr lang="en-US" sz="1400">
                <a:solidFill>
                  <a:srgbClr val="800000"/>
                </a:solidFill>
                <a:latin typeface="Helvetica Neue Light"/>
                <a:cs typeface="Helvetica Neue Light"/>
              </a:rPr>
              <a:t>, 2013”</a:t>
            </a:r>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1100275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DE7742-FFBA-1845-AB22-421B72663336}"/>
              </a:ext>
            </a:extLst>
          </p:cNvPr>
          <p:cNvPicPr>
            <a:picLocks noChangeAspect="1"/>
          </p:cNvPicPr>
          <p:nvPr/>
        </p:nvPicPr>
        <p:blipFill>
          <a:blip r:embed="rId2"/>
          <a:stretch>
            <a:fillRect/>
          </a:stretch>
        </p:blipFill>
        <p:spPr>
          <a:xfrm>
            <a:off x="633284" y="0"/>
            <a:ext cx="7877432" cy="6858000"/>
          </a:xfrm>
          <a:prstGeom prst="rect">
            <a:avLst/>
          </a:prstGeom>
        </p:spPr>
      </p:pic>
      <p:sp>
        <p:nvSpPr>
          <p:cNvPr id="4" name="TextBox 3">
            <a:extLst>
              <a:ext uri="{FF2B5EF4-FFF2-40B4-BE49-F238E27FC236}">
                <a16:creationId xmlns:a16="http://schemas.microsoft.com/office/drawing/2014/main" id="{8F739432-CA7D-D24D-A67A-616555DF9C14}"/>
              </a:ext>
            </a:extLst>
          </p:cNvPr>
          <p:cNvSpPr txBox="1"/>
          <p:nvPr/>
        </p:nvSpPr>
        <p:spPr>
          <a:xfrm>
            <a:off x="5431809" y="1487607"/>
            <a:ext cx="2292824" cy="369332"/>
          </a:xfrm>
          <a:prstGeom prst="rect">
            <a:avLst/>
          </a:prstGeom>
          <a:noFill/>
        </p:spPr>
        <p:txBody>
          <a:bodyPr wrap="square" rtlCol="0">
            <a:spAutoFit/>
          </a:bodyPr>
          <a:lstStyle/>
          <a:p>
            <a:r>
              <a:rPr lang="en-US" dirty="0"/>
              <a:t>December 17, 2019</a:t>
            </a:r>
          </a:p>
        </p:txBody>
      </p:sp>
    </p:spTree>
    <p:extLst>
      <p:ext uri="{BB962C8B-B14F-4D97-AF65-F5344CB8AC3E}">
        <p14:creationId xmlns:p14="http://schemas.microsoft.com/office/powerpoint/2010/main" val="23655882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42E17-82D3-D14E-A4D3-1D2741F5A6DF}"/>
              </a:ext>
            </a:extLst>
          </p:cNvPr>
          <p:cNvPicPr>
            <a:picLocks noChangeAspect="1"/>
          </p:cNvPicPr>
          <p:nvPr/>
        </p:nvPicPr>
        <p:blipFill>
          <a:blip r:embed="rId2"/>
          <a:stretch>
            <a:fillRect/>
          </a:stretch>
        </p:blipFill>
        <p:spPr>
          <a:xfrm>
            <a:off x="477670" y="826865"/>
            <a:ext cx="8188657" cy="5891625"/>
          </a:xfrm>
          <a:prstGeom prst="rect">
            <a:avLst/>
          </a:prstGeom>
        </p:spPr>
      </p:pic>
      <p:sp>
        <p:nvSpPr>
          <p:cNvPr id="4" name="TextBox 3">
            <a:extLst>
              <a:ext uri="{FF2B5EF4-FFF2-40B4-BE49-F238E27FC236}">
                <a16:creationId xmlns:a16="http://schemas.microsoft.com/office/drawing/2014/main" id="{82AF8F64-8B9C-0341-8006-82F578DB0EA8}"/>
              </a:ext>
            </a:extLst>
          </p:cNvPr>
          <p:cNvSpPr txBox="1"/>
          <p:nvPr/>
        </p:nvSpPr>
        <p:spPr>
          <a:xfrm>
            <a:off x="750627" y="109182"/>
            <a:ext cx="7885373" cy="584775"/>
          </a:xfrm>
          <a:prstGeom prst="rect">
            <a:avLst/>
          </a:prstGeom>
          <a:noFill/>
        </p:spPr>
        <p:txBody>
          <a:bodyPr wrap="square" rtlCol="0">
            <a:spAutoFit/>
          </a:bodyPr>
          <a:lstStyle/>
          <a:p>
            <a:pPr algn="ctr"/>
            <a:r>
              <a:rPr lang="en-US" sz="1600" dirty="0"/>
              <a:t>https://</a:t>
            </a:r>
            <a:r>
              <a:rPr lang="en-US" sz="1600" dirty="0" err="1"/>
              <a:t>www.washingtonpost.com</a:t>
            </a:r>
            <a:r>
              <a:rPr lang="en-US" sz="1600" dirty="0"/>
              <a:t>/weather/2019/12/17/australia-braces-highest-temperatures-recorded-history-amid-blistering-heat-wave/</a:t>
            </a:r>
          </a:p>
        </p:txBody>
      </p:sp>
      <p:sp>
        <p:nvSpPr>
          <p:cNvPr id="5" name="TextBox 4">
            <a:extLst>
              <a:ext uri="{FF2B5EF4-FFF2-40B4-BE49-F238E27FC236}">
                <a16:creationId xmlns:a16="http://schemas.microsoft.com/office/drawing/2014/main" id="{0E989062-0D3C-2C46-8FB9-4135837C3E40}"/>
              </a:ext>
            </a:extLst>
          </p:cNvPr>
          <p:cNvSpPr txBox="1"/>
          <p:nvPr/>
        </p:nvSpPr>
        <p:spPr>
          <a:xfrm>
            <a:off x="5186150" y="941696"/>
            <a:ext cx="2292824" cy="369332"/>
          </a:xfrm>
          <a:prstGeom prst="rect">
            <a:avLst/>
          </a:prstGeom>
          <a:noFill/>
        </p:spPr>
        <p:txBody>
          <a:bodyPr wrap="square" rtlCol="0">
            <a:spAutoFit/>
          </a:bodyPr>
          <a:lstStyle/>
          <a:p>
            <a:r>
              <a:rPr lang="en-US" dirty="0">
                <a:solidFill>
                  <a:schemeClr val="bg1"/>
                </a:solidFill>
              </a:rPr>
              <a:t>December 17, 2019</a:t>
            </a:r>
          </a:p>
        </p:txBody>
      </p:sp>
    </p:spTree>
    <p:extLst>
      <p:ext uri="{BB962C8B-B14F-4D97-AF65-F5344CB8AC3E}">
        <p14:creationId xmlns:p14="http://schemas.microsoft.com/office/powerpoint/2010/main" val="22584839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3E253-4370-0847-BA62-5C5FFEF7F60E}"/>
              </a:ext>
            </a:extLst>
          </p:cNvPr>
          <p:cNvSpPr>
            <a:spLocks noGrp="1"/>
          </p:cNvSpPr>
          <p:nvPr>
            <p:ph type="title"/>
          </p:nvPr>
        </p:nvSpPr>
        <p:spPr>
          <a:xfrm>
            <a:off x="457200" y="303871"/>
            <a:ext cx="8229600" cy="1143000"/>
          </a:xfrm>
        </p:spPr>
        <p:txBody>
          <a:bodyPr>
            <a:normAutofit/>
          </a:bodyPr>
          <a:lstStyle/>
          <a:p>
            <a:r>
              <a:rPr lang="en-US" sz="1800" dirty="0"/>
              <a:t>http://</a:t>
            </a:r>
            <a:r>
              <a:rPr lang="en-US" sz="1800" dirty="0" err="1"/>
              <a:t>www.bom.gov.au</a:t>
            </a:r>
            <a:r>
              <a:rPr lang="en-US" sz="1800" dirty="0"/>
              <a:t>/climate/change/#tabs=</a:t>
            </a:r>
            <a:r>
              <a:rPr lang="en-US" sz="1800" dirty="0" err="1"/>
              <a:t>Tracker&amp;tracker</a:t>
            </a:r>
            <a:r>
              <a:rPr lang="en-US" sz="1800" dirty="0"/>
              <a:t>=timeseries</a:t>
            </a:r>
          </a:p>
        </p:txBody>
      </p:sp>
      <p:pic>
        <p:nvPicPr>
          <p:cNvPr id="8" name="Content Placeholder 7">
            <a:extLst>
              <a:ext uri="{FF2B5EF4-FFF2-40B4-BE49-F238E27FC236}">
                <a16:creationId xmlns:a16="http://schemas.microsoft.com/office/drawing/2014/main" id="{D512CAA2-3FA2-7D48-9CEA-68443BFB8052}"/>
              </a:ext>
            </a:extLst>
          </p:cNvPr>
          <p:cNvPicPr>
            <a:picLocks noGrp="1" noChangeAspect="1"/>
          </p:cNvPicPr>
          <p:nvPr>
            <p:ph idx="1"/>
          </p:nvPr>
        </p:nvPicPr>
        <p:blipFill>
          <a:blip r:embed="rId2"/>
          <a:stretch>
            <a:fillRect/>
          </a:stretch>
        </p:blipFill>
        <p:spPr>
          <a:xfrm>
            <a:off x="1554691" y="1600200"/>
            <a:ext cx="6034617" cy="4525963"/>
          </a:xfrm>
        </p:spPr>
      </p:pic>
    </p:spTree>
    <p:extLst>
      <p:ext uri="{BB962C8B-B14F-4D97-AF65-F5344CB8AC3E}">
        <p14:creationId xmlns:p14="http://schemas.microsoft.com/office/powerpoint/2010/main" val="26647339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3E253-4370-0847-BA62-5C5FFEF7F60E}"/>
              </a:ext>
            </a:extLst>
          </p:cNvPr>
          <p:cNvSpPr>
            <a:spLocks noGrp="1"/>
          </p:cNvSpPr>
          <p:nvPr>
            <p:ph type="title"/>
          </p:nvPr>
        </p:nvSpPr>
        <p:spPr>
          <a:xfrm>
            <a:off x="457200" y="303871"/>
            <a:ext cx="8229600" cy="1143000"/>
          </a:xfrm>
        </p:spPr>
        <p:txBody>
          <a:bodyPr>
            <a:normAutofit/>
          </a:bodyPr>
          <a:lstStyle/>
          <a:p>
            <a:r>
              <a:rPr lang="en-US" sz="1800" dirty="0"/>
              <a:t>http://</a:t>
            </a:r>
            <a:r>
              <a:rPr lang="en-US" sz="1800" dirty="0" err="1"/>
              <a:t>www.bom.gov.au</a:t>
            </a:r>
            <a:r>
              <a:rPr lang="en-US" sz="1800" dirty="0"/>
              <a:t>/climate/change/#tabs=</a:t>
            </a:r>
            <a:r>
              <a:rPr lang="en-US" sz="1800" dirty="0" err="1"/>
              <a:t>Tracker&amp;tracker</a:t>
            </a:r>
            <a:r>
              <a:rPr lang="en-US" sz="1800" dirty="0"/>
              <a:t>=timeseries</a:t>
            </a:r>
          </a:p>
        </p:txBody>
      </p:sp>
      <p:pic>
        <p:nvPicPr>
          <p:cNvPr id="6" name="Content Placeholder 5">
            <a:extLst>
              <a:ext uri="{FF2B5EF4-FFF2-40B4-BE49-F238E27FC236}">
                <a16:creationId xmlns:a16="http://schemas.microsoft.com/office/drawing/2014/main" id="{DA62CD05-23EA-BD4C-9FB7-D8455B856D95}"/>
              </a:ext>
            </a:extLst>
          </p:cNvPr>
          <p:cNvPicPr>
            <a:picLocks noGrp="1" noChangeAspect="1"/>
          </p:cNvPicPr>
          <p:nvPr>
            <p:ph idx="1"/>
          </p:nvPr>
        </p:nvPicPr>
        <p:blipFill>
          <a:blip r:embed="rId2"/>
          <a:stretch>
            <a:fillRect/>
          </a:stretch>
        </p:blipFill>
        <p:spPr>
          <a:xfrm>
            <a:off x="1554691" y="1600200"/>
            <a:ext cx="6034617" cy="4525963"/>
          </a:xfrm>
        </p:spPr>
      </p:pic>
    </p:spTree>
    <p:extLst>
      <p:ext uri="{BB962C8B-B14F-4D97-AF65-F5344CB8AC3E}">
        <p14:creationId xmlns:p14="http://schemas.microsoft.com/office/powerpoint/2010/main" val="3535623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3E253-4370-0847-BA62-5C5FFEF7F60E}"/>
              </a:ext>
            </a:extLst>
          </p:cNvPr>
          <p:cNvSpPr>
            <a:spLocks noGrp="1"/>
          </p:cNvSpPr>
          <p:nvPr>
            <p:ph type="title"/>
          </p:nvPr>
        </p:nvSpPr>
        <p:spPr>
          <a:xfrm>
            <a:off x="457200" y="303871"/>
            <a:ext cx="8229600" cy="1143000"/>
          </a:xfrm>
        </p:spPr>
        <p:txBody>
          <a:bodyPr>
            <a:normAutofit/>
          </a:bodyPr>
          <a:lstStyle/>
          <a:p>
            <a:r>
              <a:rPr lang="en-US" sz="1800" dirty="0"/>
              <a:t>http://</a:t>
            </a:r>
            <a:r>
              <a:rPr lang="en-US" sz="1800" dirty="0" err="1"/>
              <a:t>www.bom.gov.au</a:t>
            </a:r>
            <a:r>
              <a:rPr lang="en-US" sz="1800" dirty="0"/>
              <a:t>/climate/change/#tabs=</a:t>
            </a:r>
            <a:r>
              <a:rPr lang="en-US" sz="1800" dirty="0" err="1"/>
              <a:t>Tracker&amp;tracker</a:t>
            </a:r>
            <a:r>
              <a:rPr lang="en-US" sz="1800" dirty="0"/>
              <a:t>=timeseries</a:t>
            </a:r>
          </a:p>
        </p:txBody>
      </p:sp>
      <p:pic>
        <p:nvPicPr>
          <p:cNvPr id="6" name="Content Placeholder 5">
            <a:extLst>
              <a:ext uri="{FF2B5EF4-FFF2-40B4-BE49-F238E27FC236}">
                <a16:creationId xmlns:a16="http://schemas.microsoft.com/office/drawing/2014/main" id="{2126559A-554F-D74F-8900-6BE0D561FEBB}"/>
              </a:ext>
            </a:extLst>
          </p:cNvPr>
          <p:cNvPicPr>
            <a:picLocks noGrp="1" noChangeAspect="1"/>
          </p:cNvPicPr>
          <p:nvPr>
            <p:ph idx="1"/>
          </p:nvPr>
        </p:nvPicPr>
        <p:blipFill>
          <a:blip r:embed="rId2"/>
          <a:stretch>
            <a:fillRect/>
          </a:stretch>
        </p:blipFill>
        <p:spPr>
          <a:xfrm>
            <a:off x="1276866" y="1600200"/>
            <a:ext cx="6590267" cy="4525963"/>
          </a:xfrm>
        </p:spPr>
      </p:pic>
    </p:spTree>
    <p:extLst>
      <p:ext uri="{BB962C8B-B14F-4D97-AF65-F5344CB8AC3E}">
        <p14:creationId xmlns:p14="http://schemas.microsoft.com/office/powerpoint/2010/main" val="21417259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3E253-4370-0847-BA62-5C5FFEF7F60E}"/>
              </a:ext>
            </a:extLst>
          </p:cNvPr>
          <p:cNvSpPr>
            <a:spLocks noGrp="1"/>
          </p:cNvSpPr>
          <p:nvPr>
            <p:ph type="title"/>
          </p:nvPr>
        </p:nvSpPr>
        <p:spPr>
          <a:xfrm>
            <a:off x="457200" y="303871"/>
            <a:ext cx="8229600" cy="1143000"/>
          </a:xfrm>
        </p:spPr>
        <p:txBody>
          <a:bodyPr>
            <a:normAutofit/>
          </a:bodyPr>
          <a:lstStyle/>
          <a:p>
            <a:r>
              <a:rPr lang="en-US" sz="1800" dirty="0"/>
              <a:t>http://</a:t>
            </a:r>
            <a:r>
              <a:rPr lang="en-US" sz="1800" dirty="0" err="1"/>
              <a:t>www.bom.gov.au</a:t>
            </a:r>
            <a:r>
              <a:rPr lang="en-US" sz="1800" dirty="0"/>
              <a:t>/climate/change/#tabs=</a:t>
            </a:r>
            <a:r>
              <a:rPr lang="en-US" sz="1800" dirty="0" err="1"/>
              <a:t>Tracker&amp;tracker</a:t>
            </a:r>
            <a:r>
              <a:rPr lang="en-US" sz="1800" dirty="0"/>
              <a:t>=timeseries</a:t>
            </a:r>
          </a:p>
        </p:txBody>
      </p:sp>
      <p:pic>
        <p:nvPicPr>
          <p:cNvPr id="6" name="Content Placeholder 5">
            <a:extLst>
              <a:ext uri="{FF2B5EF4-FFF2-40B4-BE49-F238E27FC236}">
                <a16:creationId xmlns:a16="http://schemas.microsoft.com/office/drawing/2014/main" id="{14ECAA01-53D0-7A4C-AB9B-D7D7AECB6D81}"/>
              </a:ext>
            </a:extLst>
          </p:cNvPr>
          <p:cNvPicPr>
            <a:picLocks noGrp="1" noChangeAspect="1"/>
          </p:cNvPicPr>
          <p:nvPr>
            <p:ph idx="1"/>
          </p:nvPr>
        </p:nvPicPr>
        <p:blipFill>
          <a:blip r:embed="rId2"/>
          <a:stretch>
            <a:fillRect/>
          </a:stretch>
        </p:blipFill>
        <p:spPr>
          <a:xfrm>
            <a:off x="1445454" y="1600200"/>
            <a:ext cx="6253091" cy="4525963"/>
          </a:xfrm>
        </p:spPr>
      </p:pic>
    </p:spTree>
    <p:extLst>
      <p:ext uri="{BB962C8B-B14F-4D97-AF65-F5344CB8AC3E}">
        <p14:creationId xmlns:p14="http://schemas.microsoft.com/office/powerpoint/2010/main" val="32078235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2357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Physics of Wildfires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3" name="Content Placeholder 2"/>
          <p:cNvSpPr>
            <a:spLocks noGrp="1"/>
          </p:cNvSpPr>
          <p:nvPr>
            <p:ph idx="1"/>
          </p:nvPr>
        </p:nvSpPr>
        <p:spPr/>
        <p:txBody>
          <a:bodyPr>
            <a:normAutofit fontScale="92500" lnSpcReduction="10000"/>
          </a:bodyPr>
          <a:lstStyle/>
          <a:p>
            <a:pPr>
              <a:spcBef>
                <a:spcPts val="0"/>
              </a:spcBef>
              <a:spcAft>
                <a:spcPts val="1200"/>
              </a:spcAft>
            </a:pPr>
            <a:r>
              <a:rPr lang="en-US" sz="1600" dirty="0"/>
              <a:t>“Wildfires occur when all of the necessary elements of a fire triangle come together in a susceptible area</a:t>
            </a:r>
          </a:p>
          <a:p>
            <a:pPr>
              <a:spcBef>
                <a:spcPts val="0"/>
              </a:spcBef>
              <a:spcAft>
                <a:spcPts val="1200"/>
              </a:spcAft>
            </a:pPr>
            <a:r>
              <a:rPr lang="en-US" sz="1600" dirty="0"/>
              <a:t>An ignition source is brought into contact with a combustible material such as vegetation, that is subjected to sufficient heat and has an adequate supply of oxygen from the ambient air. </a:t>
            </a:r>
          </a:p>
          <a:p>
            <a:pPr>
              <a:spcBef>
                <a:spcPts val="0"/>
              </a:spcBef>
              <a:spcAft>
                <a:spcPts val="1200"/>
              </a:spcAft>
            </a:pPr>
            <a:r>
              <a:rPr lang="en-US" sz="1600" dirty="0"/>
              <a:t>A high moisture content usually prevents ignition and slows propagation, because higher temperatures are required to evaporate any water within the material and heat the material to its fire point.</a:t>
            </a:r>
          </a:p>
          <a:p>
            <a:pPr>
              <a:spcBef>
                <a:spcPts val="0"/>
              </a:spcBef>
              <a:spcAft>
                <a:spcPts val="1200"/>
              </a:spcAft>
            </a:pPr>
            <a:r>
              <a:rPr lang="en-US" sz="1600" dirty="0"/>
              <a:t>Dense forests usually provide more shade, resulting in lower ambient temperatures and greater humidity, and are therefore less susceptible to wildfires.</a:t>
            </a:r>
          </a:p>
          <a:p>
            <a:pPr>
              <a:spcBef>
                <a:spcPts val="0"/>
              </a:spcBef>
              <a:spcAft>
                <a:spcPts val="1200"/>
              </a:spcAft>
            </a:pPr>
            <a:r>
              <a:rPr lang="en-US" sz="1600" dirty="0"/>
              <a:t>Less dense material such as grasses and leaves are easier to ignite because they contain less water than denser material such as branches and trunks.</a:t>
            </a:r>
          </a:p>
          <a:p>
            <a:pPr>
              <a:spcBef>
                <a:spcPts val="0"/>
              </a:spcBef>
              <a:spcAft>
                <a:spcPts val="1200"/>
              </a:spcAft>
            </a:pPr>
            <a:r>
              <a:rPr lang="en-US" sz="1600" dirty="0"/>
              <a:t>Plants continuously lose water by evapotranspiration, but water loss is usually balanced by water absorbed from the soil, humidity, or rain.</a:t>
            </a:r>
          </a:p>
          <a:p>
            <a:pPr>
              <a:spcBef>
                <a:spcPts val="0"/>
              </a:spcBef>
              <a:spcAft>
                <a:spcPts val="1200"/>
              </a:spcAft>
            </a:pPr>
            <a:r>
              <a:rPr lang="en-US" sz="1600" dirty="0"/>
              <a:t>When this balance is not maintained, plants dry out and are therefore more flammable, often a consequence of droughts.”</a:t>
            </a:r>
          </a:p>
          <a:p>
            <a:pPr>
              <a:spcBef>
                <a:spcPts val="0"/>
              </a:spcBef>
              <a:spcAft>
                <a:spcPts val="1200"/>
              </a:spcAft>
            </a:pPr>
            <a:endParaRPr lang="en-US" sz="1600" dirty="0"/>
          </a:p>
        </p:txBody>
      </p:sp>
    </p:spTree>
    <p:extLst>
      <p:ext uri="{BB962C8B-B14F-4D97-AF65-F5344CB8AC3E}">
        <p14:creationId xmlns:p14="http://schemas.microsoft.com/office/powerpoint/2010/main" val="1250255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Wildfires in Australia (Bushfires)</a:t>
            </a:r>
            <a:br>
              <a:rPr lang="en-US" dirty="0"/>
            </a:br>
            <a:r>
              <a:rPr lang="en-US" sz="1800" dirty="0"/>
              <a:t>http://</a:t>
            </a:r>
            <a:r>
              <a:rPr lang="en-US" sz="1800" dirty="0" err="1"/>
              <a:t>www.nbcnews.com</a:t>
            </a:r>
            <a:r>
              <a:rPr lang="en-US" sz="1800" dirty="0"/>
              <a:t>/slideshow/news/the-year-in-pictures-2013-53866483/</a:t>
            </a:r>
          </a:p>
        </p:txBody>
      </p:sp>
      <p:sp>
        <p:nvSpPr>
          <p:cNvPr id="5" name="Content Placeholder 4"/>
          <p:cNvSpPr>
            <a:spLocks noGrp="1"/>
          </p:cNvSpPr>
          <p:nvPr>
            <p:ph sz="half" idx="1"/>
          </p:nvPr>
        </p:nvSpPr>
        <p:spPr/>
        <p:txBody>
          <a:bodyPr>
            <a:noAutofit/>
          </a:bodyPr>
          <a:lstStyle/>
          <a:p>
            <a:pPr marL="285750" indent="-285750"/>
            <a:r>
              <a:rPr lang="en-US" sz="1600" dirty="0"/>
              <a:t>“Wildfires, especially bushfires, are a common occurrence in Australia</a:t>
            </a:r>
          </a:p>
          <a:p>
            <a:pPr marL="285750" indent="-285750"/>
            <a:r>
              <a:rPr lang="en-US" sz="1600" dirty="0">
                <a:solidFill>
                  <a:schemeClr val="tx1"/>
                </a:solidFill>
              </a:rPr>
              <a:t>Because of the generally hot and dry climate in Australia, fires pose a great risk to life and infrastructure during all times of the year, though mostly throughout the hotter months of summer and spring.</a:t>
            </a:r>
          </a:p>
          <a:p>
            <a:pPr marL="285750" indent="-285750"/>
            <a:r>
              <a:rPr lang="en-US" sz="1600" dirty="0"/>
              <a:t>90 homes were destroyed in </a:t>
            </a:r>
            <a:r>
              <a:rPr lang="en-US" sz="1600" dirty="0" err="1"/>
              <a:t>Dunalley</a:t>
            </a:r>
            <a:r>
              <a:rPr lang="en-US" sz="1600" dirty="0"/>
              <a:t>, Tasmania, near Hobart, Australia during a wildfire in January, 2013</a:t>
            </a:r>
          </a:p>
          <a:p>
            <a:pPr marL="285750" indent="-285750"/>
            <a:r>
              <a:rPr lang="en-US" sz="1600" dirty="0"/>
              <a:t>In the image at right, a family takes refuge beneath a jetty as the wildfire rages nearby.”</a:t>
            </a:r>
          </a:p>
          <a:p>
            <a:endParaRPr lang="en-US" sz="1600" dirty="0"/>
          </a:p>
        </p:txBody>
      </p:sp>
      <p:pic>
        <p:nvPicPr>
          <p:cNvPr id="7" name="Content Placeholder 6" descr="image_37.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492" b="-2028"/>
          <a:stretch/>
        </p:blipFill>
        <p:spPr>
          <a:xfrm>
            <a:off x="4648200" y="1786736"/>
            <a:ext cx="4038600" cy="3135586"/>
          </a:xfrm>
        </p:spPr>
      </p:pic>
      <p:sp>
        <p:nvSpPr>
          <p:cNvPr id="8" name="TextBox 7"/>
          <p:cNvSpPr txBox="1"/>
          <p:nvPr/>
        </p:nvSpPr>
        <p:spPr>
          <a:xfrm>
            <a:off x="4648200" y="4948608"/>
            <a:ext cx="4038600" cy="584776"/>
          </a:xfrm>
          <a:prstGeom prst="rect">
            <a:avLst/>
          </a:prstGeom>
          <a:noFill/>
        </p:spPr>
        <p:txBody>
          <a:bodyPr wrap="square" rtlCol="0">
            <a:spAutoFit/>
          </a:bodyPr>
          <a:lstStyle/>
          <a:p>
            <a:pPr algn="ctr"/>
            <a:r>
              <a:rPr lang="en-US" sz="1600" dirty="0">
                <a:latin typeface="Helvetica Neue Light"/>
                <a:cs typeface="Helvetica Neue Light"/>
              </a:rPr>
              <a:t>(Tim Holmes / Holmes Family via AP)</a:t>
            </a:r>
          </a:p>
          <a:p>
            <a:pPr algn="ctr"/>
            <a:endParaRPr lang="en-US" sz="1600" dirty="0">
              <a:latin typeface="Helvetica Neue Light"/>
              <a:cs typeface="Helvetica Neue Light"/>
            </a:endParaRPr>
          </a:p>
        </p:txBody>
      </p:sp>
    </p:spTree>
    <p:extLst>
      <p:ext uri="{BB962C8B-B14F-4D97-AF65-F5344CB8AC3E}">
        <p14:creationId xmlns:p14="http://schemas.microsoft.com/office/powerpoint/2010/main" val="30114860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Physics of Wildfires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3" name="Content Placeholder 2"/>
          <p:cNvSpPr>
            <a:spLocks noGrp="1"/>
          </p:cNvSpPr>
          <p:nvPr>
            <p:ph idx="1"/>
          </p:nvPr>
        </p:nvSpPr>
        <p:spPr/>
        <p:txBody>
          <a:bodyPr>
            <a:normAutofit fontScale="85000" lnSpcReduction="20000"/>
          </a:bodyPr>
          <a:lstStyle/>
          <a:p>
            <a:pPr>
              <a:spcBef>
                <a:spcPts val="0"/>
              </a:spcBef>
              <a:spcAft>
                <a:spcPts val="1200"/>
              </a:spcAft>
            </a:pPr>
            <a:r>
              <a:rPr lang="en-US" sz="1600" dirty="0"/>
              <a:t>“A wildfire front is the portion sustaining continuous flaming combustion, where unburned material meets active flames, or the smoldering transition between unburned and burned material.</a:t>
            </a:r>
          </a:p>
          <a:p>
            <a:pPr>
              <a:spcBef>
                <a:spcPts val="0"/>
              </a:spcBef>
              <a:spcAft>
                <a:spcPts val="1200"/>
              </a:spcAft>
            </a:pPr>
            <a:r>
              <a:rPr lang="en-US" sz="1600" dirty="0"/>
              <a:t>As the front approaches, the fire heats both the surrounding air and woody material through convection and thermal radiation. </a:t>
            </a:r>
          </a:p>
          <a:p>
            <a:pPr>
              <a:spcBef>
                <a:spcPts val="0"/>
              </a:spcBef>
              <a:spcAft>
                <a:spcPts val="1200"/>
              </a:spcAft>
            </a:pPr>
            <a:r>
              <a:rPr lang="en-US" sz="1600" dirty="0"/>
              <a:t>First, wood is dried as water is vaporized at a temperature of 100 °C (212 °F). Next, the pyrolysis of wood at 230 °C (450 °F) releases flammable gases. </a:t>
            </a:r>
          </a:p>
          <a:p>
            <a:pPr>
              <a:spcBef>
                <a:spcPts val="0"/>
              </a:spcBef>
              <a:spcAft>
                <a:spcPts val="1200"/>
              </a:spcAft>
            </a:pPr>
            <a:r>
              <a:rPr lang="en-US" sz="1600" dirty="0"/>
              <a:t>Finally, wood can </a:t>
            </a:r>
            <a:r>
              <a:rPr lang="en-US" sz="1600" dirty="0" err="1"/>
              <a:t>smoulder</a:t>
            </a:r>
            <a:r>
              <a:rPr lang="en-US" sz="1600" dirty="0"/>
              <a:t> at 380 °C (720 °F) or, when heated sufficiently, ignite at 590 °C (1,000 °F).</a:t>
            </a:r>
          </a:p>
          <a:p>
            <a:pPr>
              <a:spcBef>
                <a:spcPts val="0"/>
              </a:spcBef>
              <a:spcAft>
                <a:spcPts val="1200"/>
              </a:spcAft>
            </a:pPr>
            <a:r>
              <a:rPr lang="en-US" sz="1600" dirty="0"/>
              <a:t>Even before the flames of a wildfire arrive at a particular location, heat transfer from the wildfire front warms the air to 800 °C (1,470 °F), which pre-heats and dries flammable materials, causing materials to ignite faster and allowing the fire to spread faster.</a:t>
            </a:r>
          </a:p>
          <a:p>
            <a:pPr>
              <a:spcBef>
                <a:spcPts val="0"/>
              </a:spcBef>
              <a:spcAft>
                <a:spcPts val="1200"/>
              </a:spcAft>
            </a:pPr>
            <a:r>
              <a:rPr lang="en-US" sz="1600" dirty="0"/>
              <a:t>High-temperature and long-duration surface wildfires may encourage flashover or torching: the drying of tree canopies and their subsequent ignition from below.</a:t>
            </a:r>
          </a:p>
          <a:p>
            <a:pPr>
              <a:spcBef>
                <a:spcPts val="0"/>
              </a:spcBef>
              <a:spcAft>
                <a:spcPts val="1200"/>
              </a:spcAft>
            </a:pPr>
            <a:r>
              <a:rPr lang="en-US" sz="1600" dirty="0"/>
              <a:t>Wildfires have a rapid forward rate of spread (FROS) when burning through dense, uninterrupted fuels.</a:t>
            </a:r>
          </a:p>
          <a:p>
            <a:pPr>
              <a:spcBef>
                <a:spcPts val="0"/>
              </a:spcBef>
              <a:spcAft>
                <a:spcPts val="1200"/>
              </a:spcAft>
            </a:pPr>
            <a:r>
              <a:rPr lang="en-US" sz="1600" dirty="0"/>
              <a:t>They can move as fast as 10.8 </a:t>
            </a:r>
            <a:r>
              <a:rPr lang="en-US" sz="1600" dirty="0" err="1"/>
              <a:t>kilometres</a:t>
            </a:r>
            <a:r>
              <a:rPr lang="en-US" sz="1600" dirty="0"/>
              <a:t> per hour (6.7 mph) in forests and 22 </a:t>
            </a:r>
            <a:r>
              <a:rPr lang="en-US" sz="1600" dirty="0" err="1"/>
              <a:t>kilometres</a:t>
            </a:r>
            <a:r>
              <a:rPr lang="en-US" sz="1600" dirty="0"/>
              <a:t> per hour (14 mph) in grasslands. “</a:t>
            </a:r>
          </a:p>
          <a:p>
            <a:pPr>
              <a:spcBef>
                <a:spcPts val="0"/>
              </a:spcBef>
              <a:spcAft>
                <a:spcPts val="1200"/>
              </a:spcAft>
            </a:pPr>
            <a:endParaRPr lang="en-US" sz="1600" dirty="0"/>
          </a:p>
        </p:txBody>
      </p:sp>
    </p:spTree>
    <p:extLst>
      <p:ext uri="{BB962C8B-B14F-4D97-AF65-F5344CB8AC3E}">
        <p14:creationId xmlns:p14="http://schemas.microsoft.com/office/powerpoint/2010/main" val="31268006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Physics of Wildfires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3" name="Content Placeholder 2"/>
          <p:cNvSpPr>
            <a:spLocks noGrp="1"/>
          </p:cNvSpPr>
          <p:nvPr>
            <p:ph idx="1"/>
          </p:nvPr>
        </p:nvSpPr>
        <p:spPr/>
        <p:txBody>
          <a:bodyPr>
            <a:normAutofit fontScale="85000" lnSpcReduction="20000"/>
          </a:bodyPr>
          <a:lstStyle/>
          <a:p>
            <a:pPr>
              <a:spcBef>
                <a:spcPts val="0"/>
              </a:spcBef>
              <a:spcAft>
                <a:spcPts val="1200"/>
              </a:spcAft>
            </a:pPr>
            <a:r>
              <a:rPr lang="en-US" sz="1600" dirty="0"/>
              <a:t>“Wildfires can advance tangential to the main front to form a flanking front, or burn in the opposite direction of the main front by backing.</a:t>
            </a:r>
          </a:p>
          <a:p>
            <a:pPr>
              <a:spcBef>
                <a:spcPts val="0"/>
              </a:spcBef>
              <a:spcAft>
                <a:spcPts val="1200"/>
              </a:spcAft>
            </a:pPr>
            <a:r>
              <a:rPr lang="en-US" sz="1600" dirty="0"/>
              <a:t>They may also spread by jumping or spotting as winds and vertical convection columns carry firebrands (hot wood embers) and other burning materials through the air over roads, rivers, and other barriers that may otherwise act as firebreaks.</a:t>
            </a:r>
          </a:p>
          <a:p>
            <a:pPr>
              <a:spcBef>
                <a:spcPts val="0"/>
              </a:spcBef>
              <a:spcAft>
                <a:spcPts val="1200"/>
              </a:spcAft>
            </a:pPr>
            <a:r>
              <a:rPr lang="en-US" sz="1600" dirty="0"/>
              <a:t>Torching and fires in tree canopies encourage spotting, and dry ground fuels that surround a wildfire are especially vulnerable to ignition from firebrands.</a:t>
            </a:r>
          </a:p>
          <a:p>
            <a:pPr>
              <a:spcBef>
                <a:spcPts val="0"/>
              </a:spcBef>
              <a:spcAft>
                <a:spcPts val="1200"/>
              </a:spcAft>
            </a:pPr>
            <a:r>
              <a:rPr lang="en-US" sz="1600" dirty="0"/>
              <a:t>Spotting can create spot fires as hot embers and firebrands ignite fuels downwind from the fire. </a:t>
            </a:r>
          </a:p>
          <a:p>
            <a:pPr>
              <a:spcBef>
                <a:spcPts val="0"/>
              </a:spcBef>
              <a:spcAft>
                <a:spcPts val="1200"/>
              </a:spcAft>
            </a:pPr>
            <a:r>
              <a:rPr lang="en-US" sz="1600" dirty="0"/>
              <a:t>In Australian bushfires, spot fires are known to occur as far as 20 </a:t>
            </a:r>
            <a:r>
              <a:rPr lang="en-US" sz="1600" dirty="0" err="1"/>
              <a:t>kilometres</a:t>
            </a:r>
            <a:r>
              <a:rPr lang="en-US" sz="1600" dirty="0"/>
              <a:t> (12 mi) from the fire front.</a:t>
            </a:r>
          </a:p>
          <a:p>
            <a:pPr>
              <a:spcBef>
                <a:spcPts val="0"/>
              </a:spcBef>
              <a:spcAft>
                <a:spcPts val="1200"/>
              </a:spcAft>
            </a:pPr>
            <a:r>
              <a:rPr lang="en-US" sz="1600" dirty="0"/>
              <a:t>Especially large wildfires may affect air currents in their immediate vicinities by the stack effect: air rises as it is heated, and large wildfires create powerful updrafts that will draw in new, cooler air from surrounding areas in thermal columns.</a:t>
            </a:r>
          </a:p>
          <a:p>
            <a:pPr>
              <a:spcBef>
                <a:spcPts val="0"/>
              </a:spcBef>
              <a:spcAft>
                <a:spcPts val="1200"/>
              </a:spcAft>
            </a:pPr>
            <a:r>
              <a:rPr lang="en-US" sz="1600" dirty="0"/>
              <a:t>Great vertical differences in temperature and humidity encourage </a:t>
            </a:r>
            <a:r>
              <a:rPr lang="en-US" sz="1600" dirty="0" err="1"/>
              <a:t>pyrocumulus</a:t>
            </a:r>
            <a:r>
              <a:rPr lang="en-US" sz="1600" dirty="0"/>
              <a:t> clouds, strong winds, and fire whirls with the force of tornadoes at speeds of more than 80 </a:t>
            </a:r>
            <a:r>
              <a:rPr lang="en-US" sz="1600" dirty="0" err="1"/>
              <a:t>kilometres</a:t>
            </a:r>
            <a:r>
              <a:rPr lang="en-US" sz="1600" dirty="0"/>
              <a:t> per hour (50 mph).</a:t>
            </a:r>
          </a:p>
          <a:p>
            <a:pPr>
              <a:spcBef>
                <a:spcPts val="0"/>
              </a:spcBef>
              <a:spcAft>
                <a:spcPts val="1200"/>
              </a:spcAft>
            </a:pPr>
            <a:r>
              <a:rPr lang="en-US" sz="1600" dirty="0"/>
              <a:t>Rapid rates of spread, prolific crowning or spotting, the presence of fire whirls, and strong convection columns signify extreme conditions.”</a:t>
            </a:r>
          </a:p>
          <a:p>
            <a:pPr>
              <a:spcBef>
                <a:spcPts val="0"/>
              </a:spcBef>
              <a:spcAft>
                <a:spcPts val="1200"/>
              </a:spcAft>
            </a:pPr>
            <a:endParaRPr lang="en-US" sz="1600" dirty="0"/>
          </a:p>
        </p:txBody>
      </p:sp>
    </p:spTree>
    <p:extLst>
      <p:ext uri="{BB962C8B-B14F-4D97-AF65-F5344CB8AC3E}">
        <p14:creationId xmlns:p14="http://schemas.microsoft.com/office/powerpoint/2010/main" val="31268006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Wildfire Policy in the US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5" name="Content Placeholder 4"/>
          <p:cNvSpPr>
            <a:spLocks noGrp="1"/>
          </p:cNvSpPr>
          <p:nvPr>
            <p:ph idx="1"/>
          </p:nvPr>
        </p:nvSpPr>
        <p:spPr/>
        <p:txBody>
          <a:bodyPr>
            <a:noAutofit/>
          </a:bodyPr>
          <a:lstStyle/>
          <a:p>
            <a:pPr>
              <a:spcBef>
                <a:spcPts val="0"/>
              </a:spcBef>
              <a:spcAft>
                <a:spcPts val="1200"/>
              </a:spcAft>
            </a:pPr>
            <a:r>
              <a:rPr lang="en-US" sz="1400" dirty="0"/>
              <a:t>“Since the turn of the 20th century, various federal and state agencies have been involved in </a:t>
            </a:r>
            <a:r>
              <a:rPr lang="en-US" sz="1400" dirty="0" err="1"/>
              <a:t>wildland</a:t>
            </a:r>
            <a:r>
              <a:rPr lang="en-US" sz="1400" dirty="0"/>
              <a:t> fire management in one form or another. </a:t>
            </a:r>
          </a:p>
          <a:p>
            <a:pPr>
              <a:spcBef>
                <a:spcPts val="0"/>
              </a:spcBef>
              <a:spcAft>
                <a:spcPts val="1200"/>
              </a:spcAft>
            </a:pPr>
            <a:r>
              <a:rPr lang="en-US" sz="1400" dirty="0"/>
              <a:t>In the early 20th century, for example, the federal government, through the U.S. Army and the U.S. Forest Service, solicited fire suppression as a primary goal of managing the nation’s forests. </a:t>
            </a:r>
          </a:p>
          <a:p>
            <a:pPr>
              <a:spcBef>
                <a:spcPts val="0"/>
              </a:spcBef>
              <a:spcAft>
                <a:spcPts val="1200"/>
              </a:spcAft>
            </a:pPr>
            <a:r>
              <a:rPr lang="en-US" sz="1400" dirty="0"/>
              <a:t>At this time in history fire was viewed as a threat to timber, an economically important natural resource. </a:t>
            </a:r>
          </a:p>
          <a:p>
            <a:pPr>
              <a:spcBef>
                <a:spcPts val="0"/>
              </a:spcBef>
              <a:spcAft>
                <a:spcPts val="1200"/>
              </a:spcAft>
            </a:pPr>
            <a:r>
              <a:rPr lang="en-US" sz="1400" dirty="0"/>
              <a:t>For example, the Forest Fire Emergency Fund Act of 1908 permitted deficit spending in the case of emergency fire situations.</a:t>
            </a:r>
          </a:p>
          <a:p>
            <a:pPr>
              <a:spcBef>
                <a:spcPts val="0"/>
              </a:spcBef>
              <a:spcAft>
                <a:spcPts val="1200"/>
              </a:spcAft>
            </a:pPr>
            <a:r>
              <a:rPr lang="en-US" sz="1400" dirty="0"/>
              <a:t>Following the same tone of timber resource protection, the U.S. Forest Service adopted the “10 AM Policy” in 1935.</a:t>
            </a:r>
          </a:p>
          <a:p>
            <a:pPr>
              <a:spcBef>
                <a:spcPts val="0"/>
              </a:spcBef>
              <a:spcAft>
                <a:spcPts val="1200"/>
              </a:spcAft>
            </a:pPr>
            <a:r>
              <a:rPr lang="en-US" sz="1400" dirty="0"/>
              <a:t>Through this policy the agency advocated the control of all fires by 10 o’clock of the morning following the discovery of a wildfire. </a:t>
            </a:r>
          </a:p>
          <a:p>
            <a:pPr>
              <a:spcBef>
                <a:spcPts val="0"/>
              </a:spcBef>
              <a:spcAft>
                <a:spcPts val="1200"/>
              </a:spcAft>
            </a:pPr>
            <a:r>
              <a:rPr lang="en-US" sz="1400" dirty="0"/>
              <a:t>Fire prevention was also heavily advocated through public education campaigns such as Smokey the Bear. </a:t>
            </a:r>
          </a:p>
          <a:p>
            <a:pPr>
              <a:spcBef>
                <a:spcPts val="0"/>
              </a:spcBef>
              <a:spcAft>
                <a:spcPts val="1200"/>
              </a:spcAft>
            </a:pPr>
            <a:r>
              <a:rPr lang="en-US" sz="1400" dirty="0"/>
              <a:t>Through these and similar public education campaigns the general public was, in a sense, trained to perceive all wildfire as a threat to civilized society and natural resources. </a:t>
            </a:r>
          </a:p>
        </p:txBody>
      </p:sp>
    </p:spTree>
    <p:extLst>
      <p:ext uri="{BB962C8B-B14F-4D97-AF65-F5344CB8AC3E}">
        <p14:creationId xmlns:p14="http://schemas.microsoft.com/office/powerpoint/2010/main" val="31513052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Wildfire Policy in the US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5" name="Content Placeholder 4"/>
          <p:cNvSpPr>
            <a:spLocks noGrp="1"/>
          </p:cNvSpPr>
          <p:nvPr>
            <p:ph idx="1"/>
          </p:nvPr>
        </p:nvSpPr>
        <p:spPr/>
        <p:txBody>
          <a:bodyPr>
            <a:noAutofit/>
          </a:bodyPr>
          <a:lstStyle/>
          <a:p>
            <a:pPr>
              <a:spcBef>
                <a:spcPts val="0"/>
              </a:spcBef>
              <a:spcAft>
                <a:spcPts val="1200"/>
              </a:spcAft>
            </a:pPr>
            <a:r>
              <a:rPr lang="en-US" sz="1400" dirty="0"/>
              <a:t>“Beginning in the 1970s public perception of </a:t>
            </a:r>
            <a:r>
              <a:rPr lang="en-US" sz="1400" dirty="0" err="1"/>
              <a:t>wildland</a:t>
            </a:r>
            <a:r>
              <a:rPr lang="en-US" sz="1400" dirty="0"/>
              <a:t> fire management began to shift.</a:t>
            </a:r>
          </a:p>
          <a:p>
            <a:pPr>
              <a:spcBef>
                <a:spcPts val="0"/>
              </a:spcBef>
              <a:spcAft>
                <a:spcPts val="1200"/>
              </a:spcAft>
            </a:pPr>
            <a:r>
              <a:rPr lang="en-US" sz="1400" dirty="0"/>
              <a:t>Despite substantial funding for fire suppression in the first half of the 20th century, massive wildfires continued to be prevalent across the landscape of North America. </a:t>
            </a:r>
          </a:p>
          <a:p>
            <a:pPr>
              <a:spcBef>
                <a:spcPts val="0"/>
              </a:spcBef>
              <a:spcAft>
                <a:spcPts val="1200"/>
              </a:spcAft>
            </a:pPr>
            <a:r>
              <a:rPr lang="en-US" sz="1400" dirty="0"/>
              <a:t>Natural resource professionals and ordinary citizens alike became curious about the ecological effects of wildfire. </a:t>
            </a:r>
          </a:p>
          <a:p>
            <a:pPr>
              <a:spcBef>
                <a:spcPts val="0"/>
              </a:spcBef>
              <a:spcAft>
                <a:spcPts val="1200"/>
              </a:spcAft>
            </a:pPr>
            <a:r>
              <a:rPr lang="en-US" sz="1400" dirty="0"/>
              <a:t>Ecologists were beginning to recognize the presence and ecological importance of natural lightning-ignited wildfires across the United States. </a:t>
            </a:r>
          </a:p>
          <a:p>
            <a:pPr>
              <a:spcBef>
                <a:spcPts val="0"/>
              </a:spcBef>
              <a:spcAft>
                <a:spcPts val="1200"/>
              </a:spcAft>
            </a:pPr>
            <a:r>
              <a:rPr lang="en-US" sz="1400" dirty="0"/>
              <a:t>Along with this new discovery of fire knowledge and the emergence of fire ecology as a science came an effort to apply fire to land in a controlled manner. </a:t>
            </a:r>
          </a:p>
          <a:p>
            <a:pPr>
              <a:spcBef>
                <a:spcPts val="0"/>
              </a:spcBef>
              <a:spcAft>
                <a:spcPts val="1200"/>
              </a:spcAft>
            </a:pPr>
            <a:r>
              <a:rPr lang="en-US" sz="1400" dirty="0"/>
              <a:t>It was learned that suppression of fire in certain ecosystems actually increases the likelihood that a wildfire will occur and increases the intensity of those wildfires. </a:t>
            </a:r>
          </a:p>
          <a:p>
            <a:pPr>
              <a:spcBef>
                <a:spcPts val="0"/>
              </a:spcBef>
              <a:spcAft>
                <a:spcPts val="1200"/>
              </a:spcAft>
            </a:pPr>
            <a:r>
              <a:rPr lang="en-US" sz="1400" dirty="0"/>
              <a:t>This was in fact happening across the United States. However, suppression is still the main tactic when a fire is set by a human or if it threatens life or property.</a:t>
            </a:r>
          </a:p>
          <a:p>
            <a:pPr>
              <a:spcBef>
                <a:spcPts val="0"/>
              </a:spcBef>
              <a:spcAft>
                <a:spcPts val="1200"/>
              </a:spcAft>
            </a:pPr>
            <a:r>
              <a:rPr lang="en-US" sz="1400" dirty="0"/>
              <a:t>By the 1980s funding efforts began to support prescribed burning.</a:t>
            </a:r>
          </a:p>
          <a:p>
            <a:pPr>
              <a:spcBef>
                <a:spcPts val="0"/>
              </a:spcBef>
              <a:spcAft>
                <a:spcPts val="1200"/>
              </a:spcAft>
            </a:pPr>
            <a:r>
              <a:rPr lang="en-US" sz="1400" dirty="0"/>
              <a:t>In light of emerging information about </a:t>
            </a:r>
            <a:r>
              <a:rPr lang="en-US" sz="1400" dirty="0" err="1"/>
              <a:t>wildland</a:t>
            </a:r>
            <a:r>
              <a:rPr lang="en-US" sz="1400" dirty="0"/>
              <a:t> fire, rational thought justified funding prescribed burning in order to prevent catastrophic wildfire events.”</a:t>
            </a:r>
          </a:p>
        </p:txBody>
      </p:sp>
    </p:spTree>
    <p:extLst>
      <p:ext uri="{BB962C8B-B14F-4D97-AF65-F5344CB8AC3E}">
        <p14:creationId xmlns:p14="http://schemas.microsoft.com/office/powerpoint/2010/main" val="28088969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Economics and Fire Management</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5" name="Content Placeholder 4"/>
          <p:cNvSpPr>
            <a:spLocks noGrp="1"/>
          </p:cNvSpPr>
          <p:nvPr>
            <p:ph idx="1"/>
          </p:nvPr>
        </p:nvSpPr>
        <p:spPr/>
        <p:txBody>
          <a:bodyPr>
            <a:normAutofit lnSpcReduction="10000"/>
          </a:bodyPr>
          <a:lstStyle/>
          <a:p>
            <a:pPr>
              <a:spcBef>
                <a:spcPts val="0"/>
              </a:spcBef>
              <a:spcAft>
                <a:spcPts val="1200"/>
              </a:spcAft>
            </a:pPr>
            <a:r>
              <a:rPr lang="en-US" sz="1600" dirty="0"/>
              <a:t>“In economic terms, expenditures used for wildfire suppression in the early 20th century have contributed to increased suppression costs which are being realized today.</a:t>
            </a:r>
          </a:p>
          <a:p>
            <a:pPr>
              <a:spcBef>
                <a:spcPts val="0"/>
              </a:spcBef>
              <a:spcAft>
                <a:spcPts val="1200"/>
              </a:spcAft>
            </a:pPr>
            <a:r>
              <a:rPr lang="en-US" sz="1600" dirty="0"/>
              <a:t>As is the case with many public policy issues, costs and benefits associated with particular fire management tools are difficult to accurately quantify.</a:t>
            </a:r>
          </a:p>
          <a:p>
            <a:pPr>
              <a:spcBef>
                <a:spcPts val="0"/>
              </a:spcBef>
              <a:spcAft>
                <a:spcPts val="1200"/>
              </a:spcAft>
            </a:pPr>
            <a:r>
              <a:rPr lang="en-US" sz="1600" dirty="0"/>
              <a:t>Ultimately, costs and benefits should be weighed against one another on a case-by-case basis in planning </a:t>
            </a:r>
            <a:r>
              <a:rPr lang="en-US" sz="1600" dirty="0" err="1"/>
              <a:t>wildland</a:t>
            </a:r>
            <a:r>
              <a:rPr lang="en-US" sz="1600" dirty="0"/>
              <a:t> fire management operations.</a:t>
            </a:r>
          </a:p>
          <a:p>
            <a:pPr>
              <a:spcBef>
                <a:spcPts val="0"/>
              </a:spcBef>
              <a:spcAft>
                <a:spcPts val="1200"/>
              </a:spcAft>
            </a:pPr>
            <a:r>
              <a:rPr lang="en-US" sz="1600" dirty="0"/>
              <a:t>Depending on the tradeoffs that a land manager is willing to make, a combination of the following fire management tools could be used. </a:t>
            </a:r>
          </a:p>
          <a:p>
            <a:pPr>
              <a:spcBef>
                <a:spcPts val="0"/>
              </a:spcBef>
              <a:spcAft>
                <a:spcPts val="1200"/>
              </a:spcAft>
            </a:pPr>
            <a:r>
              <a:rPr lang="en-US" sz="1600" dirty="0"/>
              <a:t>For instance, prescribed fire and/or mechanical fuels reduction could be used to help prevent or lessen the intensity of a wildfire thereby reducing or eliminating suppression costs. </a:t>
            </a:r>
          </a:p>
          <a:p>
            <a:pPr>
              <a:spcBef>
                <a:spcPts val="0"/>
              </a:spcBef>
              <a:spcAft>
                <a:spcPts val="1200"/>
              </a:spcAft>
            </a:pPr>
            <a:r>
              <a:rPr lang="en-US" sz="1600" dirty="0"/>
              <a:t>In addition, prescribed fire and/or mechanical fuels reduction could be used to improve soil conditions in fields or in forests to the benefit of wildlife or natural resources. </a:t>
            </a:r>
          </a:p>
          <a:p>
            <a:pPr>
              <a:spcBef>
                <a:spcPts val="0"/>
              </a:spcBef>
              <a:spcAft>
                <a:spcPts val="1200"/>
              </a:spcAft>
            </a:pPr>
            <a:r>
              <a:rPr lang="en-US" sz="1600" dirty="0"/>
              <a:t>On the other hand, the use of prescribed fire requires much advanced planning and can have negative impacts on human health in nearby communities.”</a:t>
            </a:r>
          </a:p>
          <a:p>
            <a:pPr>
              <a:spcBef>
                <a:spcPts val="0"/>
              </a:spcBef>
              <a:spcAft>
                <a:spcPts val="1200"/>
              </a:spcAft>
            </a:pPr>
            <a:endParaRPr lang="en-US" sz="1600" dirty="0"/>
          </a:p>
          <a:p>
            <a:pPr>
              <a:spcBef>
                <a:spcPts val="0"/>
              </a:spcBef>
              <a:spcAft>
                <a:spcPts val="1200"/>
              </a:spcAft>
            </a:pPr>
            <a:endParaRPr lang="en-US" sz="1600" dirty="0"/>
          </a:p>
        </p:txBody>
      </p:sp>
    </p:spTree>
    <p:extLst>
      <p:ext uri="{BB962C8B-B14F-4D97-AF65-F5344CB8AC3E}">
        <p14:creationId xmlns:p14="http://schemas.microsoft.com/office/powerpoint/2010/main" val="30128271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a:bodyPr>
          <a:lstStyle/>
          <a:p>
            <a:r>
              <a:rPr lang="en-US" dirty="0"/>
              <a:t>Wildfire Detection</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4" name="Content Placeholder 3"/>
          <p:cNvSpPr>
            <a:spLocks noGrp="1"/>
          </p:cNvSpPr>
          <p:nvPr>
            <p:ph sz="half" idx="1"/>
          </p:nvPr>
        </p:nvSpPr>
        <p:spPr>
          <a:xfrm>
            <a:off x="268690" y="360056"/>
            <a:ext cx="4038600" cy="5920037"/>
          </a:xfrm>
        </p:spPr>
        <p:txBody>
          <a:bodyPr>
            <a:noAutofit/>
          </a:bodyPr>
          <a:lstStyle/>
          <a:p>
            <a:pPr>
              <a:spcBef>
                <a:spcPts val="0"/>
              </a:spcBef>
              <a:spcAft>
                <a:spcPts val="1200"/>
              </a:spcAft>
            </a:pPr>
            <a:r>
              <a:rPr lang="en-US" sz="1400" dirty="0"/>
              <a:t>“Fast and effective detection is a key factor in wildfire fighting.</a:t>
            </a:r>
          </a:p>
          <a:p>
            <a:pPr>
              <a:spcBef>
                <a:spcPts val="0"/>
              </a:spcBef>
              <a:spcAft>
                <a:spcPts val="1200"/>
              </a:spcAft>
            </a:pPr>
            <a:r>
              <a:rPr lang="en-US" sz="1400" dirty="0"/>
              <a:t>Early detection efforts were focused on early response, accurate results in both daytime and nighttime, and the ability to prioritize fire danger.</a:t>
            </a:r>
          </a:p>
          <a:p>
            <a:pPr>
              <a:spcBef>
                <a:spcPts val="0"/>
              </a:spcBef>
              <a:spcAft>
                <a:spcPts val="1200"/>
              </a:spcAft>
            </a:pPr>
            <a:r>
              <a:rPr lang="en-US" sz="1400" dirty="0"/>
              <a:t>Fire lookout towers were used in the United States in the early 20th century and fires were reported using telephones, carrier pigeons, and heliographs.</a:t>
            </a:r>
          </a:p>
          <a:p>
            <a:pPr>
              <a:spcBef>
                <a:spcPts val="0"/>
              </a:spcBef>
              <a:spcAft>
                <a:spcPts val="1200"/>
              </a:spcAft>
            </a:pPr>
            <a:r>
              <a:rPr lang="en-US" sz="1400" dirty="0"/>
              <a:t>Aerial and land photography using instant cameras were used in the 1950s until infrared scanning was developed for fire detection in the 1960s. </a:t>
            </a:r>
          </a:p>
          <a:p>
            <a:pPr>
              <a:spcBef>
                <a:spcPts val="0"/>
              </a:spcBef>
              <a:spcAft>
                <a:spcPts val="1200"/>
              </a:spcAft>
            </a:pPr>
            <a:r>
              <a:rPr lang="en-US" sz="1400" dirty="0"/>
              <a:t>However, information analysis and delivery was often delayed by limitations in communication technology. </a:t>
            </a:r>
          </a:p>
          <a:p>
            <a:pPr>
              <a:spcBef>
                <a:spcPts val="0"/>
              </a:spcBef>
              <a:spcAft>
                <a:spcPts val="1200"/>
              </a:spcAft>
            </a:pPr>
            <a:r>
              <a:rPr lang="en-US" sz="1400" dirty="0"/>
              <a:t>During the Yellowstone fires of 1988, a data station was established in West Yellowstone, permitting the delivery of satellite-based fire information in approximately four hours.[162]</a:t>
            </a:r>
          </a:p>
          <a:p>
            <a:pPr>
              <a:spcBef>
                <a:spcPts val="0"/>
              </a:spcBef>
              <a:spcAft>
                <a:spcPts val="1200"/>
              </a:spcAft>
            </a:pPr>
            <a:r>
              <a:rPr lang="en-US" sz="1400" dirty="0"/>
              <a:t>Currently, public hotlines, fire lookouts in towers, and ground and aerial patrols can be used as a means of early detection of forest fires. “</a:t>
            </a:r>
          </a:p>
        </p:txBody>
      </p:sp>
      <p:pic>
        <p:nvPicPr>
          <p:cNvPr id="6" name="Content Placeholder 5" descr="Drymountainlookout1930.jpg"/>
          <p:cNvPicPr>
            <a:picLocks noGrp="1" noChangeAspect="1"/>
          </p:cNvPicPr>
          <p:nvPr>
            <p:ph sz="half" idx="2"/>
          </p:nvPr>
        </p:nvPicPr>
        <p:blipFill>
          <a:blip r:embed="rId2">
            <a:extLst>
              <a:ext uri="{28A0092B-C50C-407E-A947-70E740481C1C}">
                <a14:useLocalDpi xmlns:a14="http://schemas.microsoft.com/office/drawing/2010/main" val="0"/>
              </a:ext>
            </a:extLst>
          </a:blip>
          <a:srcRect t="10006" b="10006"/>
          <a:stretch>
            <a:fillRect/>
          </a:stretch>
        </p:blipFill>
        <p:spPr/>
      </p:pic>
      <p:sp>
        <p:nvSpPr>
          <p:cNvPr id="7" name="TextBox 6"/>
          <p:cNvSpPr txBox="1"/>
          <p:nvPr/>
        </p:nvSpPr>
        <p:spPr>
          <a:xfrm>
            <a:off x="4813738" y="6217032"/>
            <a:ext cx="3962400" cy="738664"/>
          </a:xfrm>
          <a:prstGeom prst="rect">
            <a:avLst/>
          </a:prstGeom>
          <a:noFill/>
        </p:spPr>
        <p:txBody>
          <a:bodyPr wrap="square" rtlCol="0">
            <a:spAutoFit/>
          </a:bodyPr>
          <a:lstStyle/>
          <a:p>
            <a:pPr algn="ctr"/>
            <a:r>
              <a:rPr lang="en-US" sz="1400" dirty="0">
                <a:solidFill>
                  <a:srgbClr val="800000"/>
                </a:solidFill>
                <a:latin typeface="Helvetica Neue Light"/>
                <a:cs typeface="Helvetica Neue Light"/>
              </a:rPr>
              <a:t>Dry Mountain Fire Lookout in the </a:t>
            </a:r>
            <a:r>
              <a:rPr lang="en-US" sz="1400" dirty="0" err="1">
                <a:solidFill>
                  <a:srgbClr val="800000"/>
                </a:solidFill>
                <a:latin typeface="Helvetica Neue Light"/>
                <a:cs typeface="Helvetica Neue Light"/>
              </a:rPr>
              <a:t>Ochoco</a:t>
            </a:r>
            <a:r>
              <a:rPr lang="en-US" sz="1400" dirty="0">
                <a:solidFill>
                  <a:srgbClr val="800000"/>
                </a:solidFill>
                <a:latin typeface="Helvetica Neue Light"/>
                <a:cs typeface="Helvetica Neue Light"/>
              </a:rPr>
              <a:t> National Forest, Oregon, circa 1930</a:t>
            </a:r>
          </a:p>
          <a:p>
            <a:pPr algn="ctr"/>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33527343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Wildfire Safety</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5" name="Content Placeholder 4"/>
          <p:cNvSpPr>
            <a:spLocks noGrp="1"/>
          </p:cNvSpPr>
          <p:nvPr>
            <p:ph sz="half" idx="1"/>
          </p:nvPr>
        </p:nvSpPr>
        <p:spPr>
          <a:xfrm>
            <a:off x="228197" y="1600200"/>
            <a:ext cx="4267603" cy="4525963"/>
          </a:xfrm>
        </p:spPr>
        <p:txBody>
          <a:bodyPr>
            <a:noAutofit/>
          </a:bodyPr>
          <a:lstStyle/>
          <a:p>
            <a:pPr>
              <a:spcBef>
                <a:spcPts val="0"/>
              </a:spcBef>
              <a:spcAft>
                <a:spcPts val="1200"/>
              </a:spcAft>
            </a:pPr>
            <a:r>
              <a:rPr lang="en-US" sz="1400" dirty="0"/>
              <a:t>“Wildland fire fighters face several life-threatening hazards including heat stress, fatigue, smoke and dust, as well as the risk of other injuries such as burns, cuts and scrapes, and animal bites.</a:t>
            </a:r>
          </a:p>
          <a:p>
            <a:pPr>
              <a:spcBef>
                <a:spcPts val="0"/>
              </a:spcBef>
              <a:spcAft>
                <a:spcPts val="1200"/>
              </a:spcAft>
            </a:pPr>
            <a:r>
              <a:rPr lang="en-US" sz="1400" dirty="0"/>
              <a:t>Heat stress can progress into heat strain, which entails physiological changes such as increased heart rate and core body temperature. </a:t>
            </a:r>
          </a:p>
          <a:p>
            <a:pPr>
              <a:spcBef>
                <a:spcPts val="0"/>
              </a:spcBef>
              <a:spcAft>
                <a:spcPts val="1200"/>
              </a:spcAft>
            </a:pPr>
            <a:r>
              <a:rPr lang="en-US" sz="1400" dirty="0"/>
              <a:t>Various factors can contribute to the risks posed by heat stress, including strenuous work, personal risk factors such as age and fitness, dehydration, sleep deprivation, and burdensome personal protective equipment. </a:t>
            </a:r>
          </a:p>
          <a:p>
            <a:pPr>
              <a:spcBef>
                <a:spcPts val="0"/>
              </a:spcBef>
              <a:spcAft>
                <a:spcPts val="1200"/>
              </a:spcAft>
            </a:pPr>
            <a:r>
              <a:rPr lang="en-US" sz="1400" dirty="0"/>
              <a:t>Smoke, ash, and debris can also pose serious respiratory hazards to </a:t>
            </a:r>
            <a:r>
              <a:rPr lang="en-US" sz="1400" dirty="0" err="1"/>
              <a:t>wildland</a:t>
            </a:r>
            <a:r>
              <a:rPr lang="en-US" sz="1400" dirty="0"/>
              <a:t> fire fighters.</a:t>
            </a:r>
          </a:p>
          <a:p>
            <a:pPr>
              <a:spcBef>
                <a:spcPts val="0"/>
              </a:spcBef>
              <a:spcAft>
                <a:spcPts val="1200"/>
              </a:spcAft>
            </a:pPr>
            <a:r>
              <a:rPr lang="en-US" sz="1400" dirty="0"/>
              <a:t> The smoke and dust from wildfires can contain gases such as carbon monoxide, sulfur dioxide and formaldehyde, as well as particulates such as ash and silica. “</a:t>
            </a:r>
          </a:p>
        </p:txBody>
      </p:sp>
      <p:pic>
        <p:nvPicPr>
          <p:cNvPr id="7" name="Content Placeholder 6" descr="800px-Wildfire_fighter.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492" b="-1943"/>
          <a:stretch/>
        </p:blipFill>
        <p:spPr>
          <a:xfrm>
            <a:off x="4648200" y="1746135"/>
            <a:ext cx="4038600" cy="2777924"/>
          </a:xfrm>
        </p:spPr>
      </p:pic>
      <p:sp>
        <p:nvSpPr>
          <p:cNvPr id="2" name="TextBox 1"/>
          <p:cNvSpPr txBox="1"/>
          <p:nvPr/>
        </p:nvSpPr>
        <p:spPr>
          <a:xfrm>
            <a:off x="4524256" y="4553818"/>
            <a:ext cx="4395268" cy="2462213"/>
          </a:xfrm>
          <a:prstGeom prst="rect">
            <a:avLst/>
          </a:prstGeom>
          <a:noFill/>
        </p:spPr>
        <p:txBody>
          <a:bodyPr wrap="square" rtlCol="0">
            <a:spAutoFit/>
          </a:bodyPr>
          <a:lstStyle/>
          <a:p>
            <a:pPr marL="171450" indent="-171450">
              <a:buFont typeface="Arial"/>
              <a:buChar char="•"/>
            </a:pPr>
            <a:r>
              <a:rPr lang="en-US" sz="1400" dirty="0">
                <a:solidFill>
                  <a:srgbClr val="800000"/>
                </a:solidFill>
                <a:latin typeface="Helvetica Neue Light"/>
                <a:cs typeface="Helvetica Neue Light"/>
              </a:rPr>
              <a:t>To reduce smoke exposure, wildfire fighting crews should, whenever possible, rotate firefighters through areas of heavy smoke, avoid downwind firefighting, use equipment rather than people in holding areas, and minimize mop-up.</a:t>
            </a:r>
          </a:p>
          <a:p>
            <a:pPr marL="171450" indent="-171450">
              <a:buFont typeface="Arial"/>
              <a:buChar char="•"/>
            </a:pPr>
            <a:r>
              <a:rPr lang="en-US" sz="1400" dirty="0">
                <a:solidFill>
                  <a:srgbClr val="800000"/>
                </a:solidFill>
                <a:latin typeface="Helvetica Neue Light"/>
                <a:cs typeface="Helvetica Neue Light"/>
              </a:rPr>
              <a:t>Camps and command posts should also be located upwind of wildfires. </a:t>
            </a:r>
          </a:p>
          <a:p>
            <a:pPr marL="171450" indent="-171450">
              <a:buFont typeface="Arial"/>
              <a:buChar char="•"/>
            </a:pPr>
            <a:r>
              <a:rPr lang="en-US" sz="1400" dirty="0">
                <a:solidFill>
                  <a:srgbClr val="800000"/>
                </a:solidFill>
                <a:latin typeface="Helvetica Neue Light"/>
                <a:cs typeface="Helvetica Neue Light"/>
              </a:rPr>
              <a:t>Protective clothing and equipment can also help minimize exposure to smoke and ash.</a:t>
            </a:r>
          </a:p>
          <a:p>
            <a:pPr marL="171450" indent="-171450">
              <a:buFont typeface="Arial"/>
              <a:buChar char="•"/>
            </a:pPr>
            <a:endParaRPr lang="en-US" sz="1400" dirty="0">
              <a:solidFill>
                <a:srgbClr val="800000"/>
              </a:solidFill>
              <a:latin typeface="Helvetica Neue Light"/>
              <a:cs typeface="Helvetica Neue Light"/>
            </a:endParaRPr>
          </a:p>
          <a:p>
            <a:pPr marL="171450" indent="-171450">
              <a:buFont typeface="Arial"/>
              <a:buChar char="•"/>
            </a:pPr>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5934440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Regional Wildfire Burdens in the US</a:t>
            </a:r>
            <a:br>
              <a:rPr lang="en-US" sz="3200"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3" name="Content Placeholder 2"/>
          <p:cNvSpPr>
            <a:spLocks noGrp="1"/>
          </p:cNvSpPr>
          <p:nvPr>
            <p:ph idx="1"/>
          </p:nvPr>
        </p:nvSpPr>
        <p:spPr/>
        <p:txBody>
          <a:bodyPr>
            <a:noAutofit/>
          </a:bodyPr>
          <a:lstStyle/>
          <a:p>
            <a:pPr>
              <a:spcBef>
                <a:spcPts val="0"/>
              </a:spcBef>
              <a:spcAft>
                <a:spcPts val="1200"/>
              </a:spcAft>
            </a:pPr>
            <a:r>
              <a:rPr lang="en-US" sz="1400" dirty="0"/>
              <a:t>“Nationally, the burden of wildfires is disproportionally heavily distributed in the southern and western regions. </a:t>
            </a:r>
          </a:p>
          <a:p>
            <a:pPr>
              <a:spcBef>
                <a:spcPts val="0"/>
              </a:spcBef>
              <a:spcAft>
                <a:spcPts val="1200"/>
              </a:spcAft>
            </a:pPr>
            <a:r>
              <a:rPr lang="en-US" sz="1400" dirty="0"/>
              <a:t>The Geographic Area Coordinating Group (GACG)[204] divides the United States and Alaska into 11 geographic areas for the purpose of emergency incident management.</a:t>
            </a:r>
          </a:p>
          <a:p>
            <a:pPr>
              <a:spcBef>
                <a:spcPts val="0"/>
              </a:spcBef>
              <a:spcAft>
                <a:spcPts val="1200"/>
              </a:spcAft>
            </a:pPr>
            <a:r>
              <a:rPr lang="en-US" sz="1400" dirty="0"/>
              <a:t>A national assessment of wildfire risk in the United States based on GACG identified regions (with the slight modification of combining Southern and Northern California, and the West and East Basin)</a:t>
            </a:r>
          </a:p>
          <a:p>
            <a:pPr>
              <a:spcBef>
                <a:spcPts val="0"/>
              </a:spcBef>
              <a:spcAft>
                <a:spcPts val="1200"/>
              </a:spcAft>
            </a:pPr>
            <a:r>
              <a:rPr lang="en-US" sz="1400" dirty="0"/>
              <a:t>California (50.22% risk) and the Southern Area (15.53% risk) are the geographic areas with the highest wildfire risk. </a:t>
            </a:r>
          </a:p>
          <a:p>
            <a:pPr>
              <a:spcBef>
                <a:spcPts val="0"/>
              </a:spcBef>
              <a:spcAft>
                <a:spcPts val="1200"/>
              </a:spcAft>
            </a:pPr>
            <a:r>
              <a:rPr lang="en-US" sz="1400" dirty="0"/>
              <a:t>The western areas of the nation are experiencing an expansion of human development into and beyond what is called the </a:t>
            </a:r>
            <a:r>
              <a:rPr lang="en-US" sz="1400" dirty="0" err="1"/>
              <a:t>wildland</a:t>
            </a:r>
            <a:r>
              <a:rPr lang="en-US" sz="1400" dirty="0"/>
              <a:t>-urban interface (WUI). </a:t>
            </a:r>
          </a:p>
          <a:p>
            <a:pPr>
              <a:spcBef>
                <a:spcPts val="0"/>
              </a:spcBef>
              <a:spcAft>
                <a:spcPts val="1200"/>
              </a:spcAft>
            </a:pPr>
            <a:r>
              <a:rPr lang="en-US" sz="1400" dirty="0"/>
              <a:t>When wildfires inevitably occur in these fire-prone areas, often communities are threatened due to their proximity to fire-prone forest.</a:t>
            </a:r>
          </a:p>
          <a:p>
            <a:pPr>
              <a:spcBef>
                <a:spcPts val="0"/>
              </a:spcBef>
              <a:spcAft>
                <a:spcPts val="1200"/>
              </a:spcAft>
            </a:pPr>
            <a:r>
              <a:rPr lang="en-US" sz="1400" dirty="0"/>
              <a:t>The south is one of the fastest growing regions with 88 million acres classified as WUI. </a:t>
            </a:r>
          </a:p>
          <a:p>
            <a:pPr>
              <a:spcBef>
                <a:spcPts val="0"/>
              </a:spcBef>
              <a:spcAft>
                <a:spcPts val="1200"/>
              </a:spcAft>
            </a:pPr>
            <a:r>
              <a:rPr lang="en-US" sz="1400" dirty="0"/>
              <a:t>The south consistently has the highest number of wildfires per year. </a:t>
            </a:r>
          </a:p>
          <a:p>
            <a:pPr>
              <a:spcBef>
                <a:spcPts val="0"/>
              </a:spcBef>
              <a:spcAft>
                <a:spcPts val="1200"/>
              </a:spcAft>
            </a:pPr>
            <a:r>
              <a:rPr lang="en-US" sz="1400" dirty="0"/>
              <a:t>More than 50, 000 communities are estimated to be at high to very high risk of wildfire damage. These statistics are greatly attributable to the South’s year-round fire season.”</a:t>
            </a:r>
          </a:p>
          <a:p>
            <a:pPr>
              <a:spcBef>
                <a:spcPts val="0"/>
              </a:spcBef>
              <a:spcAft>
                <a:spcPts val="1200"/>
              </a:spcAft>
            </a:pPr>
            <a:endParaRPr lang="en-US" sz="1400" dirty="0"/>
          </a:p>
        </p:txBody>
      </p:sp>
    </p:spTree>
    <p:extLst>
      <p:ext uri="{BB962C8B-B14F-4D97-AF65-F5344CB8AC3E}">
        <p14:creationId xmlns:p14="http://schemas.microsoft.com/office/powerpoint/2010/main" val="33470278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Risks to Human Health</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6" name="Content Placeholder 5"/>
          <p:cNvSpPr>
            <a:spLocks noGrp="1"/>
          </p:cNvSpPr>
          <p:nvPr>
            <p:ph idx="1"/>
          </p:nvPr>
        </p:nvSpPr>
        <p:spPr/>
        <p:txBody>
          <a:bodyPr>
            <a:normAutofit fontScale="92500" lnSpcReduction="10000"/>
          </a:bodyPr>
          <a:lstStyle/>
          <a:p>
            <a:pPr>
              <a:spcBef>
                <a:spcPts val="0"/>
              </a:spcBef>
              <a:spcAft>
                <a:spcPts val="1200"/>
              </a:spcAft>
            </a:pPr>
            <a:r>
              <a:rPr lang="en-US" sz="1600" dirty="0"/>
              <a:t>“The most noticeable adverse effect of wildfires is the destruction of property and biomass. </a:t>
            </a:r>
          </a:p>
          <a:p>
            <a:pPr>
              <a:spcBef>
                <a:spcPts val="0"/>
              </a:spcBef>
              <a:spcAft>
                <a:spcPts val="1200"/>
              </a:spcAft>
            </a:pPr>
            <a:r>
              <a:rPr lang="en-US" sz="1600" dirty="0"/>
              <a:t>However, the release of hazardous chemicals from the burning of </a:t>
            </a:r>
            <a:r>
              <a:rPr lang="en-US" sz="1600" dirty="0" err="1"/>
              <a:t>wildland</a:t>
            </a:r>
            <a:r>
              <a:rPr lang="en-US" sz="1600" dirty="0"/>
              <a:t> fuels significantly impacts health in humans. </a:t>
            </a:r>
          </a:p>
          <a:p>
            <a:pPr>
              <a:spcBef>
                <a:spcPts val="0"/>
              </a:spcBef>
              <a:spcAft>
                <a:spcPts val="1200"/>
              </a:spcAft>
            </a:pPr>
            <a:r>
              <a:rPr lang="en-US" sz="1600" dirty="0"/>
              <a:t>Wildfire smoke is composed primarily of carbon dioxide and water vapor. </a:t>
            </a:r>
          </a:p>
          <a:p>
            <a:pPr>
              <a:spcBef>
                <a:spcPts val="0"/>
              </a:spcBef>
              <a:spcAft>
                <a:spcPts val="1200"/>
              </a:spcAft>
            </a:pPr>
            <a:r>
              <a:rPr lang="en-US" sz="1600" dirty="0"/>
              <a:t>Other common smoke components present in lower concentrations are carbon monoxide, formaldehyde, </a:t>
            </a:r>
            <a:r>
              <a:rPr lang="en-US" sz="1600" dirty="0" err="1"/>
              <a:t>acrolein</a:t>
            </a:r>
            <a:r>
              <a:rPr lang="en-US" sz="1600" dirty="0"/>
              <a:t>, </a:t>
            </a:r>
            <a:r>
              <a:rPr lang="en-US" sz="1600" dirty="0" err="1"/>
              <a:t>polyaromatic</a:t>
            </a:r>
            <a:r>
              <a:rPr lang="en-US" sz="1600" dirty="0"/>
              <a:t> hydrocarbons, and benzene.[208] </a:t>
            </a:r>
          </a:p>
          <a:p>
            <a:pPr>
              <a:spcBef>
                <a:spcPts val="0"/>
              </a:spcBef>
              <a:spcAft>
                <a:spcPts val="1200"/>
              </a:spcAft>
            </a:pPr>
            <a:r>
              <a:rPr lang="en-US" sz="1600" dirty="0"/>
              <a:t>Small particulates suspended in air which come in solid form or in liquid droplets are also present in smoke. 80 -90% of wildfire smoke, by mass, is within the fine particle size class of 2.5 micrometers in diameter or smaller.</a:t>
            </a:r>
          </a:p>
          <a:p>
            <a:pPr>
              <a:spcBef>
                <a:spcPts val="0"/>
              </a:spcBef>
              <a:spcAft>
                <a:spcPts val="1200"/>
              </a:spcAft>
            </a:pPr>
            <a:r>
              <a:rPr lang="en-US" sz="1600" dirty="0"/>
              <a:t>Despite carbon dioxides high concentration in smoke, it poses low health risk due to its low toxicity. </a:t>
            </a:r>
          </a:p>
          <a:p>
            <a:pPr>
              <a:spcBef>
                <a:spcPts val="0"/>
              </a:spcBef>
              <a:spcAft>
                <a:spcPts val="1200"/>
              </a:spcAft>
            </a:pPr>
            <a:r>
              <a:rPr lang="en-US" sz="1600" dirty="0"/>
              <a:t>Carbon monoxide and fine particulate matter, particularly 2.5 µm in diameter and smaller, have been identified as the major health threats.</a:t>
            </a:r>
          </a:p>
          <a:p>
            <a:pPr>
              <a:spcBef>
                <a:spcPts val="0"/>
              </a:spcBef>
              <a:spcAft>
                <a:spcPts val="1200"/>
              </a:spcAft>
            </a:pPr>
            <a:r>
              <a:rPr lang="en-US" sz="1600" dirty="0"/>
              <a:t>Other chemicals are considered to be significant hazards but are found in concentrations that are too low to cause detectable health effects.”</a:t>
            </a:r>
          </a:p>
          <a:p>
            <a:pPr>
              <a:spcBef>
                <a:spcPts val="0"/>
              </a:spcBef>
              <a:spcAft>
                <a:spcPts val="1200"/>
              </a:spcAft>
            </a:pPr>
            <a:endParaRPr lang="en-US" sz="1600" dirty="0"/>
          </a:p>
        </p:txBody>
      </p:sp>
    </p:spTree>
    <p:extLst>
      <p:ext uri="{BB962C8B-B14F-4D97-AF65-F5344CB8AC3E}">
        <p14:creationId xmlns:p14="http://schemas.microsoft.com/office/powerpoint/2010/main" val="12944309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Risks to Human Health</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/wiki/Wildfire</a:t>
            </a:r>
          </a:p>
        </p:txBody>
      </p:sp>
      <p:sp>
        <p:nvSpPr>
          <p:cNvPr id="6" name="Content Placeholder 5"/>
          <p:cNvSpPr>
            <a:spLocks noGrp="1"/>
          </p:cNvSpPr>
          <p:nvPr>
            <p:ph idx="1"/>
          </p:nvPr>
        </p:nvSpPr>
        <p:spPr/>
        <p:txBody>
          <a:bodyPr>
            <a:noAutofit/>
          </a:bodyPr>
          <a:lstStyle/>
          <a:p>
            <a:pPr>
              <a:spcBef>
                <a:spcPts val="0"/>
              </a:spcBef>
              <a:spcAft>
                <a:spcPts val="1200"/>
              </a:spcAft>
            </a:pPr>
            <a:r>
              <a:rPr lang="en-US" sz="1600" dirty="0"/>
              <a:t>“The degree of wildfire smoke exposure to an individual is dependent on the length, severity, duration, and proximity of the fire. </a:t>
            </a:r>
            <a:br>
              <a:rPr lang="en-US" sz="1600" dirty="0"/>
            </a:br>
            <a:r>
              <a:rPr lang="en-US" sz="1600" dirty="0"/>
              <a:t>People are exposed directly to smoke via the respiratory tract though inhalation of air pollutants. Indirectly, communities are exposed to wildfire debris that can contaminate soil and water supplies. </a:t>
            </a:r>
          </a:p>
          <a:p>
            <a:pPr>
              <a:spcBef>
                <a:spcPts val="0"/>
              </a:spcBef>
              <a:spcAft>
                <a:spcPts val="1200"/>
              </a:spcAft>
            </a:pPr>
            <a:r>
              <a:rPr lang="en-US" sz="1600" dirty="0"/>
              <a:t>Firefighters are at the greatest risk for acute and chronic health effects resulting from wildfire smoke exposure. </a:t>
            </a:r>
          </a:p>
          <a:p>
            <a:pPr>
              <a:spcBef>
                <a:spcPts val="0"/>
              </a:spcBef>
              <a:spcAft>
                <a:spcPts val="1200"/>
              </a:spcAft>
            </a:pPr>
            <a:r>
              <a:rPr lang="en-US" sz="1600" dirty="0"/>
              <a:t>Residents in communities surrounding wildfires are exposed to lower concentrations of chemicals, but they are at a greater risk for indirect exposure through water or soil contamination. </a:t>
            </a:r>
          </a:p>
          <a:p>
            <a:pPr>
              <a:spcBef>
                <a:spcPts val="0"/>
              </a:spcBef>
              <a:spcAft>
                <a:spcPts val="1200"/>
              </a:spcAft>
            </a:pPr>
            <a:r>
              <a:rPr lang="en-US" sz="1600" dirty="0"/>
              <a:t>Exposure to residents is greatly dependent on individual susceptibility. Vulnerable persons such as children (ages 0–4), the elderly (ages 65 and older), smokers, and pregnant women are at an increased risk due to already compromised body systems, even when the exposures are present at low chemical concentrations and for relatively short exposure periods.</a:t>
            </a:r>
          </a:p>
          <a:p>
            <a:pPr>
              <a:spcBef>
                <a:spcPts val="0"/>
              </a:spcBef>
              <a:spcAft>
                <a:spcPts val="1200"/>
              </a:spcAft>
            </a:pPr>
            <a:r>
              <a:rPr lang="en-US" sz="1600" dirty="0"/>
              <a:t>The U.S Environmental Protection Agency (EPA) developed the Air Quality Index (AQI), a public resource that provides national air quality standard concentrations for common air pollutants based on visibility range.”</a:t>
            </a:r>
          </a:p>
        </p:txBody>
      </p:sp>
    </p:spTree>
    <p:extLst>
      <p:ext uri="{BB962C8B-B14F-4D97-AF65-F5344CB8AC3E}">
        <p14:creationId xmlns:p14="http://schemas.microsoft.com/office/powerpoint/2010/main" val="14066622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2668</TotalTime>
  <Words>11008</Words>
  <Application>Microsoft Macintosh PowerPoint</Application>
  <PresentationFormat>On-screen Show (4:3)</PresentationFormat>
  <Paragraphs>469</Paragraphs>
  <Slides>103</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103</vt:i4>
      </vt:variant>
    </vt:vector>
  </HeadingPairs>
  <TitlesOfParts>
    <vt:vector size="108" baseType="lpstr">
      <vt:lpstr>Arial</vt:lpstr>
      <vt:lpstr>Calibri</vt:lpstr>
      <vt:lpstr>Helvetica Neue</vt:lpstr>
      <vt:lpstr>Helvetica Neue Light</vt:lpstr>
      <vt:lpstr>Office Theme</vt:lpstr>
      <vt:lpstr>Lecture 25a</vt:lpstr>
      <vt:lpstr>Natural Fires http://en.wikipedia.org/wiki/Wildfire</vt:lpstr>
      <vt:lpstr>Global Wildfire Statistics, 1980-2008 http://www.preventionweb.net/english/hazards/statistics/?hid=73</vt:lpstr>
      <vt:lpstr>Global Wildfires Summary Statistics, 1980-2008 http://www.preventionweb.net/english/hazards/statistics/?hid=73</vt:lpstr>
      <vt:lpstr>Wildfire http://en.wikipedia.org/wiki/Wildfire</vt:lpstr>
      <vt:lpstr>Characteristics http://en.wikipedia.org/wiki/Wildfire</vt:lpstr>
      <vt:lpstr>General Facts http://en.wikipedia.org/wiki/Wildfire</vt:lpstr>
      <vt:lpstr>Wildfires in the US http://en.wikipedia.org/wiki/Wildfire</vt:lpstr>
      <vt:lpstr>Wildfires in Australia (Bushfires) http://www.nbcnews.com/slideshow/news/the-year-in-pictures-2013-53866483/</vt:lpstr>
      <vt:lpstr>Causes of Wildfires http://en.wikipedia.org/wiki/Wildfire</vt:lpstr>
      <vt:lpstr>Fuel Type http://en.wikipedia.org/wiki/Wildfire</vt:lpstr>
      <vt:lpstr>Global Wildfires http://earthobservatory.nasa.gov/GlobalMaps/view.php?d1=MOD14A1_M_FIRE</vt:lpstr>
      <vt:lpstr>Global Wildfires http://earthobservatory.nasa.gov/GlobalMaps/view.php?d1=MOD14A1_M_</vt:lpstr>
      <vt:lpstr>Effects of Weather http://en.wikipedia.org/wiki/Wildfire</vt:lpstr>
      <vt:lpstr>Effects of Weather http://en.wikipedia.org/wiki/Wildfire</vt:lpstr>
      <vt:lpstr>Fire Ecology http://en.wikipedia.org/wiki/Wildfire</vt:lpstr>
      <vt:lpstr>Fire Ecology http://en.wikipedia.org/wiki/Wildfire http://earthobservatory.nasa.gov/Features/AmazonFire/</vt:lpstr>
      <vt:lpstr>Fire Ecology http://en.wikipedia.org/wiki/Wildfire http://earthobservatory.nasa.gov/NaturalHazards/view.php?id=81444</vt:lpstr>
      <vt:lpstr>Atmospheric Effects http://en.wikipedia.org/wiki/Wildfire http://earthobservatory.nasa.gov/IOTD/view.php?id=9031</vt:lpstr>
      <vt:lpstr>Wildfire Policy in the US http://en.wikipedia.org/wiki/Wildfire</vt:lpstr>
      <vt:lpstr>Cost-Benefits of Fire Management http://en.wikipedia.org/wiki/Wildfire</vt:lpstr>
      <vt:lpstr>US Forest Service (accessed 1/12/2019)  https://fsapps.nwcg.gov/afm/index.php</vt:lpstr>
      <vt:lpstr>Open Hazards Feed http://www.openhazards.com/viewer</vt:lpstr>
      <vt:lpstr>Wildfire Detection http://en.wikipedia.org/wiki/Wildfire</vt:lpstr>
      <vt:lpstr>Wildfire Safety http://en.wikipedia.org/wiki/Wildfire</vt:lpstr>
      <vt:lpstr>Wildfire Insurance http://www.insurance.ca.gov/0100-consumers/0065-catastrophe/index.cfm</vt:lpstr>
      <vt:lpstr>Wildfire Case Studies: United States</vt:lpstr>
      <vt:lpstr>California Wildfires 2009</vt:lpstr>
      <vt:lpstr>2009 California Wildfires http://en.wikipedia.org/wiki/2009_California_wildfires</vt:lpstr>
      <vt:lpstr>2009 Station Fire http://en.wikipedia.org/wiki/2009_California_wildfires</vt:lpstr>
      <vt:lpstr>Yosemite, CA Rim Fire August 20, 2013 http://earthobservatory.nasa.gov/NaturalHazards/view.php?id=81919&amp;src=nhrss</vt:lpstr>
      <vt:lpstr>Rim Fire Views at Night http://earthobservatory.nasa.gov/NaturalHazards/view.php?id=82004&amp;src=nhrss</vt:lpstr>
      <vt:lpstr>California Wildfires 2017</vt:lpstr>
      <vt:lpstr>PowerPoint Presentation</vt:lpstr>
      <vt:lpstr>PowerPoint Presentation</vt:lpstr>
      <vt:lpstr>PowerPoint Presentation</vt:lpstr>
      <vt:lpstr>California Wildfires 2017 https://en.wikipedia.org/wiki/October_2017_Northern_California_wildfires</vt:lpstr>
      <vt:lpstr>Fire Details</vt:lpstr>
      <vt:lpstr>A Neighborhood in Santa Rosa https://www.washingtonpost.com/graphics/2017/national/northern-california-fires/?hpid=hp_hp-top-table-main_calif-fires-art-only-1235am%3Ahomepage%2Fstory</vt:lpstr>
      <vt:lpstr>PowerPoint Presentation</vt:lpstr>
      <vt:lpstr>Washington Post Analysis https://www.washingtonpost.com/graphics/2017/national/northern-california-fires/?hpid=hp_hp-top-table-main_calif-fires-art-only-1235am%3Ahomepage%2Fstory</vt:lpstr>
      <vt:lpstr>https://www.washingtonpost.com/graphics/2017/national/northern-california-fires/?hpid=hp_hp-top-table-main_calif-fires-art-only-1235am%3Ahomepage%2Fstory</vt:lpstr>
      <vt:lpstr>PowerPoint Presentation</vt:lpstr>
      <vt:lpstr>https://www.washingtonpost.com/graphics/2017/national/northern-california-fires/?hpid=hp_hp-top-table-main_calif-fires-art-only-1235am%3Ahomepage%2Fstory</vt:lpstr>
      <vt:lpstr>https://www.washingtonpost.com/graphics/2017/national/northern-california-fires/?hpid=hp_hp-top-table-main_calif-fires-art-only-1235am%3Ahomepage%2Fstory</vt:lpstr>
      <vt:lpstr>Impacts https://en.wikipedia.org/wiki/October_2017_Northern_California_wildfires</vt:lpstr>
      <vt:lpstr>Impacts https://en.wikipedia.org/wiki/October_2017_Northern_California_wildfires</vt:lpstr>
      <vt:lpstr>Wildfire Causes (?) https://en.wikipedia.org/wiki/October_2017_Northern_California_wildfires</vt:lpstr>
      <vt:lpstr>Southern California Wildfires December,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California Wildfires 2018</vt:lpstr>
      <vt:lpstr>Carr Fire</vt:lpstr>
      <vt:lpstr>Carr Fire: Location and Extent</vt:lpstr>
      <vt:lpstr>Camp Fire</vt:lpstr>
      <vt:lpstr>Pre-Wildfire Conditions and Behavior</vt:lpstr>
      <vt:lpstr>California Wildfires 2019</vt:lpstr>
      <vt:lpstr>California Wildfires 2019</vt:lpstr>
      <vt:lpstr>PowerPoint Presentation</vt:lpstr>
      <vt:lpstr>Kincaid Fire, 2019</vt:lpstr>
      <vt:lpstr>Walker Fire, 2019</vt:lpstr>
      <vt:lpstr>Saddleridge Fire 2019</vt:lpstr>
      <vt:lpstr>Other US Wildfires</vt:lpstr>
      <vt:lpstr>Beaver Creek Fire http://en.wikipedia.org/wiki/2013_Beaver_Creek_Fire</vt:lpstr>
      <vt:lpstr>Beaver Creek Fire http://en.wikipedia.org/wiki/2013_Beaver_Creek_Fire</vt:lpstr>
      <vt:lpstr>Yarnell Hill, AZ Fire http://en.wikipedia.org/wiki/Yarnell_Hill_Fire</vt:lpstr>
      <vt:lpstr>Wildfire Case Studies: Australia</vt:lpstr>
      <vt:lpstr>Bushfires in Victoria, Australia, 2000’s http://en.wikipedia.org/wiki/Black_Saturday_bushfires</vt:lpstr>
      <vt:lpstr>Black Saturday, Australia, 2009 http://en.wikipedia.org/wiki/Black_Saturday_bushfires</vt:lpstr>
      <vt:lpstr>Temperatures in Australia, 2009 http://earthobservatory.nasa.gov/IOTD/view.php?id=36900</vt:lpstr>
      <vt:lpstr>Temperatures in Australia, 2009 http://earthobservatory.nasa.gov/IOTD/view.php?id=36900</vt:lpstr>
      <vt:lpstr>Temperatures in Australia, 2014 http://earthobservatory.nasa.gov/NaturalHazards/view.php?id=82790&amp;src=nhrss</vt:lpstr>
      <vt:lpstr>Canberra Bushfires,  January 8-21, 2003 http://en.wikipedia.org/wiki/Wildfire</vt:lpstr>
      <vt:lpstr>Damage by the Canberra Bushfires http://en.wikipedia.org/wiki/2003_Canberra_bushfires</vt:lpstr>
      <vt:lpstr>Bushfires Near Darwin, Australia August 5, 2013 http://earthobservatory.nasa.gov/NaturalHazards/view.php?id=81847&amp;src=nhrss</vt:lpstr>
      <vt:lpstr>Sydney Bushfires, October 2013 http://earthobservatory.nasa.gov/IOTD/view.php?id=82189&amp;eocn=home&amp;eoci=iotd_image</vt:lpstr>
      <vt:lpstr>PowerPoint Presentation</vt:lpstr>
      <vt:lpstr>PowerPoint Presentation</vt:lpstr>
      <vt:lpstr>http://www.bom.gov.au/climate/change/#tabs=Tracker&amp;tracker=timeseries</vt:lpstr>
      <vt:lpstr>http://www.bom.gov.au/climate/change/#tabs=Tracker&amp;tracker=timeseries</vt:lpstr>
      <vt:lpstr>http://www.bom.gov.au/climate/change/#tabs=Tracker&amp;tracker=timeseries</vt:lpstr>
      <vt:lpstr>http://www.bom.gov.au/climate/change/#tabs=Tracker&amp;tracker=timeseries</vt:lpstr>
      <vt:lpstr>PowerPoint Presentation</vt:lpstr>
      <vt:lpstr>Physics of Wildfires http://en.wikipedia.org/wiki/Wildfire</vt:lpstr>
      <vt:lpstr>Physics of Wildfires http://en.wikipedia.org/wiki/Wildfire</vt:lpstr>
      <vt:lpstr>Physics of Wildfires http://en.wikipedia.org/wiki/Wildfire</vt:lpstr>
      <vt:lpstr>Wildfire Policy in the US http://en.wikipedia.org/wiki/Wildfire</vt:lpstr>
      <vt:lpstr>Wildfire Policy in the US http://en.wikipedia.org/wiki/Wildfire</vt:lpstr>
      <vt:lpstr>Economics and Fire Management http://en.wikipedia.org/wiki/Wildfire</vt:lpstr>
      <vt:lpstr>Wildfire Detection http://en.wikipedia.org/wiki/Wildfire</vt:lpstr>
      <vt:lpstr>Wildfire Safety http://en.wikipedia.org/wiki/Wildfire</vt:lpstr>
      <vt:lpstr>Regional Wildfire Burdens in the US http://en.wikipedia.org/wiki/Wildfire</vt:lpstr>
      <vt:lpstr>Risks to Human Health http://en.wikipedia.org/wiki/Wildfire</vt:lpstr>
      <vt:lpstr>Risks to Human Health http://en.wikipedia.org/wiki/Wildfire</vt:lpstr>
      <vt:lpstr>Economics and Fire Management http://en.wikipedia.org/wiki/Wildfire</vt:lpstr>
      <vt:lpstr>Atmospheric Effects http://en.wikipedia.org/wiki/Wildfire</vt:lpstr>
      <vt:lpstr>Beaver Creek Fire http://en.wikipedia.org/wiki/2013_Beaver_Creek_Fire</vt:lpstr>
      <vt:lpstr>Analysis of the Canberra Bushfires http://en.wikipedia.org/wiki/2003_Canberra_bushfires</vt:lpstr>
    </vt:vector>
  </TitlesOfParts>
  <Company>university of california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Rundle</dc:creator>
  <cp:lastModifiedBy>Microsoft Office User</cp:lastModifiedBy>
  <cp:revision>121</cp:revision>
  <dcterms:created xsi:type="dcterms:W3CDTF">2014-01-08T16:00:44Z</dcterms:created>
  <dcterms:modified xsi:type="dcterms:W3CDTF">2021-01-03T19:59:36Z</dcterms:modified>
</cp:coreProperties>
</file>