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6291"/>
  </p:normalViewPr>
  <p:slideViewPr>
    <p:cSldViewPr snapToGrid="0" snapToObjects="1">
      <p:cViewPr varScale="1">
        <p:scale>
          <a:sx n="116" d="100"/>
          <a:sy n="116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55F5-D7B4-2B4A-9B92-79A6ECA11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F5F7F-FF05-BD4B-AA46-50F01F19B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504B1-28CF-9042-B725-14A5DB4C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33F0-4B2A-0B47-9A9D-414A9C15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A5591-DBEA-8C4A-A1FE-7DAA1097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C96E-0F35-4A4A-81DA-896033E5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E7EE4-677A-3147-B3A4-92D300027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CE357-D510-2949-8506-286E8E15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4B811-D8B1-8E45-A394-24086421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5EBE-7227-544D-B696-AB1790A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7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2E5F8-9271-9C4B-96F8-8B5228357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3E894-2F12-D546-8FCA-9EDE791F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2462F-397E-D14C-AEBA-F340B6ED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FC9E0-1179-064B-AD02-7BBA0F38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D332C-C157-C74E-8B6F-F66DC722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905F-3D6F-7744-B4CC-B704481F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CBDA-DD3D-EF4C-864F-34B9F028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16EDF-A9BD-F24E-95CA-C639D177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B0FFC-2445-5549-AE91-E79CE3B6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9D026-7F4A-8147-9ADC-B5855D97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C6AC-9E1D-D54E-AB36-ED6438C6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0E01F-72D5-2E4B-9F0D-0D922EFD2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CE297-7C8D-A140-8B3D-A8686FDF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D893-6B6C-E34E-B7AE-1D872B4C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4E24C-30F0-2E46-8E63-E4513992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3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981A-06CB-3D4C-B96A-CE8CC4D0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2735-B9C5-804F-991E-490158E7F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EDE55-9581-EC4D-862C-591BBAF3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3B51C-DA8A-DA4B-9DB5-AFDAEF61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072C0-C237-6440-8B59-E7010963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211C5-4CE4-EE4A-AA41-69AB67CE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D082-F5B3-7046-B80A-A96BA2E8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82F05-EDFA-CE4E-9921-C87652BFB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E0320-E2B8-FA45-B6F3-13CE49355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262EB-B097-6348-863B-668BFD6EC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6CBE5-AC11-724C-A2C3-C6F2AD040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0EFD9-63E4-FC43-A7DE-228C5D7F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80A12-FC4D-F04F-85E8-763C0127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D9CC-4374-734E-A3B5-966AF617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D406-61E1-1343-B8B9-F1DAE4C2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7D9AD-C6BA-6543-B3F1-7B10D4DA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3D022-ED9E-C547-BAE1-00A312DE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849AA-7DA7-1848-A2E8-C787A224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1873E-D0D0-B74A-AA1C-F2128ED2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76C1B-4104-124E-8603-26F912F3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05E60-E738-FF46-BD9C-A0C2FC33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4569-6959-1447-8B21-1C26DB45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2AE3-B8C6-D741-AD9B-63115F18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4E89-4E6B-8041-9CFC-2A87C5CAC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6DBF8-00DC-3041-9849-3CFDD917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E2E-8FEF-5E41-8375-E18D0B15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F712-335D-1142-ABE4-EBD6FEEB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DBEE-6E47-6E48-BCEA-6C03DC27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DBAFE-E725-4148-824D-4E4150BD5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62D09-4104-024C-969B-7DBF133EE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D3B20-169A-4245-8516-D17164C2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88E75-0199-584B-B8A1-3266AEE8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BC86-5C3E-1242-B185-F8A83D15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3AEAA-88DE-5346-A4D4-621FDE61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E95FD-3E56-C743-92AD-C42D72BF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49965-D22B-F44C-A729-57F137F2F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A4E6-CA39-B344-A8C0-F14FC263DAFA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887F-A812-0F4F-B09D-0DDCCD6E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03BBD-9761-D547-AE5E-9E213069C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8829-C2A4-2D47-A690-8209973B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A418-EFCC-4C4E-B432-B20FF2F92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Lecture 23d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93E18-7999-C34F-8AF6-61BFEEDEA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Helvetica Neue Light"/>
              </a:rPr>
              <a:t>Catastrophic Cyclones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Helvetica Neue Light"/>
              </a:rPr>
              <a:t>John Rundle GEL/EPS 131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Helvetica Neue Light"/>
              </a:rPr>
              <a:t>https://</a:t>
            </a:r>
            <a:r>
              <a:rPr lang="en-US" sz="2800" dirty="0" err="1">
                <a:solidFill>
                  <a:srgbClr val="0000FF"/>
                </a:solidFill>
                <a:latin typeface="Helvetica Neue Light"/>
              </a:rPr>
              <a:t>en.wikipedia.org</a:t>
            </a:r>
            <a:r>
              <a:rPr lang="en-US" sz="2800" dirty="0">
                <a:solidFill>
                  <a:srgbClr val="0000FF"/>
                </a:solidFill>
                <a:latin typeface="Helvetica Neue Light"/>
              </a:rPr>
              <a:t>/wiki/2020_Atlantic_hurricane_season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5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EA64-1BC7-D74A-BA7A-F0824FE9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2020 Atlantic Hurricane Season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243CFF"/>
                </a:solidFill>
              </a:rPr>
              <a:t>https://</a:t>
            </a:r>
            <a:r>
              <a:rPr lang="en-US" sz="2400" dirty="0" err="1">
                <a:solidFill>
                  <a:srgbClr val="243CFF"/>
                </a:solidFill>
              </a:rPr>
              <a:t>en.wikipedia.org</a:t>
            </a:r>
            <a:r>
              <a:rPr lang="en-US" sz="2400" dirty="0">
                <a:solidFill>
                  <a:srgbClr val="243CFF"/>
                </a:solidFill>
              </a:rPr>
              <a:t>/wiki/2020_Atlantic_hurricane_season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DB4D-AD16-F444-A574-618541A9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2020 Atlantic hurricane season was the most active and the seventh costliest Atlantic hurricane season on record. </a:t>
            </a:r>
          </a:p>
          <a:p>
            <a:r>
              <a:rPr lang="en-US" sz="1800" dirty="0"/>
              <a:t>In addition, it was the fifth consecutive above average Atlantic hurricane season from 2016 onward. </a:t>
            </a:r>
          </a:p>
          <a:p>
            <a:r>
              <a:rPr lang="en-US" sz="1800" dirty="0"/>
              <a:t>The season featured a total of 31 (sub)tropical cyclones, all but one of which became a named storm. </a:t>
            </a:r>
          </a:p>
          <a:p>
            <a:r>
              <a:rPr lang="en-US" sz="1800" dirty="0"/>
              <a:t>Of the 30 named storms, 13 developed into hurricanes, and six further intensified into major hurricanes, with one, Hurricane Iota, attaining Category 5 strength on the Saffir–Simpson scale.</a:t>
            </a:r>
          </a:p>
          <a:p>
            <a:r>
              <a:rPr lang="en-US" sz="1800" dirty="0"/>
              <a:t>It was the second season to use the Greek letter storm naming system, the first being 2005. </a:t>
            </a:r>
          </a:p>
          <a:p>
            <a:r>
              <a:rPr lang="en-US" sz="1800" dirty="0"/>
              <a:t>Of the 30 named storms, 12 of them made landfall in the contiguous United States, breaking the record of nine set in 1916. </a:t>
            </a:r>
          </a:p>
          <a:p>
            <a:r>
              <a:rPr lang="en-US" sz="1800" dirty="0"/>
              <a:t>The season was also the fifth consecutive season in which at least one Category 5 hurricane formed. </a:t>
            </a:r>
          </a:p>
          <a:p>
            <a:r>
              <a:rPr lang="en-US" sz="1800" dirty="0" err="1"/>
              <a:t>uring</a:t>
            </a:r>
            <a:r>
              <a:rPr lang="en-US" sz="1800" dirty="0"/>
              <a:t> the season, 27 tropical storms established a new record for the earliest formation by storm number. This season also featured a record 10 tropical cyclones that underwent rapid intensification, tying it with 1995.</a:t>
            </a:r>
          </a:p>
          <a:p>
            <a:r>
              <a:rPr lang="en-US" sz="1800" dirty="0"/>
              <a:t>This unprecedented activity was fueled by a La Niña that developed in the summer months of 2020. </a:t>
            </a:r>
          </a:p>
        </p:txBody>
      </p:sp>
    </p:spTree>
    <p:extLst>
      <p:ext uri="{BB962C8B-B14F-4D97-AF65-F5344CB8AC3E}">
        <p14:creationId xmlns:p14="http://schemas.microsoft.com/office/powerpoint/2010/main" val="125170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A9C6-0255-CE45-93C9-01698049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Storm Tracks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0000FF"/>
                </a:solidFill>
                <a:latin typeface="Helvetica Neue Light"/>
              </a:rPr>
              <a:t>https://</a:t>
            </a:r>
            <a:r>
              <a:rPr lang="en-US" sz="2200" dirty="0" err="1">
                <a:solidFill>
                  <a:srgbClr val="0000FF"/>
                </a:solidFill>
                <a:latin typeface="Helvetica Neue Light"/>
              </a:rPr>
              <a:t>en.wikipedia.org</a:t>
            </a:r>
            <a:r>
              <a:rPr lang="en-US" sz="2200" dirty="0">
                <a:solidFill>
                  <a:srgbClr val="0000FF"/>
                </a:solidFill>
                <a:latin typeface="Helvetica Neue Light"/>
              </a:rPr>
              <a:t>/wiki/2020_Atlantic_hurricane_season</a:t>
            </a:r>
            <a:br>
              <a:rPr lang="en-US" dirty="0">
                <a:solidFill>
                  <a:srgbClr val="0000FF"/>
                </a:solidFill>
                <a:latin typeface="Helvetica Neue Light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30CDC3-04F9-0F45-A333-9EEC32ED6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98236"/>
            <a:ext cx="5181600" cy="320611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196D71-EF35-0041-A5C0-EF98B445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1051" y="1453066"/>
            <a:ext cx="3512428" cy="4911184"/>
          </a:xfrm>
        </p:spPr>
      </p:pic>
    </p:spTree>
    <p:extLst>
      <p:ext uri="{BB962C8B-B14F-4D97-AF65-F5344CB8AC3E}">
        <p14:creationId xmlns:p14="http://schemas.microsoft.com/office/powerpoint/2010/main" val="343689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AA35D-D4AA-A74D-9F02-3F5B5801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22764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Preseason Predictions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11602-4E13-EC40-940B-A5F3B255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19" y="71208"/>
            <a:ext cx="3882876" cy="671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C76E90-50AB-5B4F-80F5-80BD1149B4DA}"/>
              </a:ext>
            </a:extLst>
          </p:cNvPr>
          <p:cNvSpPr txBox="1"/>
          <p:nvPr/>
        </p:nvSpPr>
        <p:spPr>
          <a:xfrm>
            <a:off x="1047061" y="1324841"/>
            <a:ext cx="6631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Forecasts of hurricane activity are issued before each hurricane season by noted hurricane experts, such as Philip J. </a:t>
            </a:r>
            <a:r>
              <a:rPr lang="en-US" sz="2000" dirty="0" err="1"/>
              <a:t>Klotzbach</a:t>
            </a:r>
            <a:r>
              <a:rPr lang="en-US" sz="2000" dirty="0"/>
              <a:t> and his associates at Colorado State University, and separately by NOAA forecasters.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Klotzbach's</a:t>
            </a:r>
            <a:r>
              <a:rPr lang="en-US" sz="2000" dirty="0"/>
              <a:t> team (formerly led by William M. Gray) defined the average (1981 to 2010) hurricane season as featuring 12.1 tropical storms, 6.4 hurricanes, 2.7 major hurricanes (storms reaching at least Category 3 strength in the Saffir–Simpson scale), and an accumulated cyclone energy (ACE) index of 106 units.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NOAA defines a season as above normal, near normal or below normal by a combination of the number of named storms, the number reaching hurricane strength, the number reaching major hurricane strength, and the ACE Index.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72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3E18-39FC-0441-A40B-1F4EE052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Seasonal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CFA2B-4F3B-4940-80CD-575F0980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22" y="2366437"/>
            <a:ext cx="11254156" cy="3657600"/>
          </a:xfrm>
        </p:spPr>
      </p:pic>
    </p:spTree>
    <p:extLst>
      <p:ext uri="{BB962C8B-B14F-4D97-AF65-F5344CB8AC3E}">
        <p14:creationId xmlns:p14="http://schemas.microsoft.com/office/powerpoint/2010/main" val="72544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A648B-5555-194A-B695-BF3A4439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18" y="144788"/>
            <a:ext cx="4681251" cy="9789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328CB-C283-FB4D-98E9-9A3B6779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082" y="55085"/>
            <a:ext cx="4561366" cy="6687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894F74-676D-CD4A-8090-F89D13058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18" y="1123721"/>
            <a:ext cx="4960030" cy="5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F84D6-BDCB-AC4E-B5C0-91DF0481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00" y="49577"/>
            <a:ext cx="8744600" cy="675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3008B-CA49-5B40-8854-786043C5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13" y="0"/>
            <a:ext cx="83322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47EF3-5190-5045-83BD-3BE46C78D415}"/>
              </a:ext>
            </a:extLst>
          </p:cNvPr>
          <p:cNvSpPr txBox="1"/>
          <p:nvPr/>
        </p:nvSpPr>
        <p:spPr>
          <a:xfrm>
            <a:off x="561860" y="3075057"/>
            <a:ext cx="253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4279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438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 Light</vt:lpstr>
      <vt:lpstr>Office Theme</vt:lpstr>
      <vt:lpstr>Lecture 23d</vt:lpstr>
      <vt:lpstr>2020 Atlantic Hurricane Season https://en.wikipedia.org/wiki/2020_Atlantic_hurricane_season</vt:lpstr>
      <vt:lpstr>Storm Tracks https://en.wikipedia.org/wiki/2020_Atlantic_hurricane_season </vt:lpstr>
      <vt:lpstr>Preseason Predictions</vt:lpstr>
      <vt:lpstr>Seasonal Summary</vt:lpstr>
      <vt:lpstr>Activity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23d</dc:title>
  <dc:creator>Microsoft Office User</dc:creator>
  <cp:lastModifiedBy>Microsoft Office User</cp:lastModifiedBy>
  <cp:revision>4</cp:revision>
  <dcterms:created xsi:type="dcterms:W3CDTF">2021-01-02T23:07:33Z</dcterms:created>
  <dcterms:modified xsi:type="dcterms:W3CDTF">2021-01-02T23:27:22Z</dcterms:modified>
</cp:coreProperties>
</file>