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6" r:id="rId5"/>
    <p:sldId id="288" r:id="rId6"/>
    <p:sldId id="259" r:id="rId7"/>
    <p:sldId id="260" r:id="rId8"/>
    <p:sldId id="261" r:id="rId9"/>
    <p:sldId id="262" r:id="rId10"/>
    <p:sldId id="263" r:id="rId11"/>
    <p:sldId id="264" r:id="rId12"/>
    <p:sldId id="265" r:id="rId13"/>
    <p:sldId id="267" r:id="rId14"/>
    <p:sldId id="268" r:id="rId15"/>
    <p:sldId id="273" r:id="rId16"/>
    <p:sldId id="280" r:id="rId17"/>
    <p:sldId id="275" r:id="rId18"/>
    <p:sldId id="285" r:id="rId19"/>
    <p:sldId id="284" r:id="rId20"/>
    <p:sldId id="283" r:id="rId21"/>
    <p:sldId id="272" r:id="rId22"/>
    <p:sldId id="269" r:id="rId23"/>
    <p:sldId id="278" r:id="rId24"/>
    <p:sldId id="286" r:id="rId25"/>
    <p:sldId id="287" r:id="rId26"/>
    <p:sldId id="270" r:id="rId27"/>
    <p:sldId id="289" r:id="rId28"/>
    <p:sldId id="290" r:id="rId29"/>
    <p:sldId id="293" r:id="rId30"/>
    <p:sldId id="292" r:id="rId31"/>
    <p:sldId id="294" r:id="rId32"/>
    <p:sldId id="291" r:id="rId33"/>
    <p:sldId id="29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73" autoAdjust="0"/>
    <p:restoredTop sz="86454"/>
  </p:normalViewPr>
  <p:slideViewPr>
    <p:cSldViewPr snapToGrid="0" snapToObjects="1" showGuides="1">
      <p:cViewPr varScale="1">
        <p:scale>
          <a:sx n="131" d="100"/>
          <a:sy n="131" d="100"/>
        </p:scale>
        <p:origin x="184" y="224"/>
      </p:cViewPr>
      <p:guideLst>
        <p:guide orient="horz" pos="2160"/>
        <p:guide pos="2880"/>
      </p:guideLst>
    </p:cSldViewPr>
  </p:slideViewPr>
  <p:outlineViewPr>
    <p:cViewPr>
      <p:scale>
        <a:sx n="33" d="100"/>
        <a:sy n="33" d="100"/>
      </p:scale>
      <p:origin x="0" y="-70248"/>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3/8/19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3/8/19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3/8/19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3/8/19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3/8/19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3/8/19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3/8/19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3/8/19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23a</a:t>
            </a:r>
          </a:p>
        </p:txBody>
      </p:sp>
      <p:sp>
        <p:nvSpPr>
          <p:cNvPr id="3" name="Subtitle 2"/>
          <p:cNvSpPr>
            <a:spLocks noGrp="1"/>
          </p:cNvSpPr>
          <p:nvPr>
            <p:ph type="subTitle" idx="1"/>
          </p:nvPr>
        </p:nvSpPr>
        <p:spPr/>
        <p:txBody>
          <a:bodyPr/>
          <a:lstStyle/>
          <a:p>
            <a:r>
              <a:rPr lang="en-US" dirty="0">
                <a:solidFill>
                  <a:srgbClr val="0000FF"/>
                </a:solidFill>
              </a:rPr>
              <a:t>Catastrophic Cyclones</a:t>
            </a:r>
          </a:p>
          <a:p>
            <a:r>
              <a:rPr lang="en-US" dirty="0">
                <a:solidFill>
                  <a:srgbClr val="0000FF"/>
                </a:solidFill>
              </a:rPr>
              <a:t>John Rundle GEL/EPS 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969" y="198822"/>
            <a:ext cx="4582781" cy="1143000"/>
          </a:xfrm>
        </p:spPr>
        <p:txBody>
          <a:bodyPr>
            <a:normAutofit/>
          </a:bodyPr>
          <a:lstStyle/>
          <a:p>
            <a:r>
              <a:rPr lang="en-US" sz="2700" dirty="0"/>
              <a:t>Miami, September 18, 1926</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/wiki/1926_Miami_hurricane</a:t>
            </a:r>
          </a:p>
        </p:txBody>
      </p:sp>
      <p:pic>
        <p:nvPicPr>
          <p:cNvPr id="3" name="Picture 2" descr="Screen Shot 2013-12-20 at 1.29.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084" y="1326819"/>
            <a:ext cx="3091901" cy="5246862"/>
          </a:xfrm>
          <a:prstGeom prst="rect">
            <a:avLst/>
          </a:prstGeom>
        </p:spPr>
      </p:pic>
      <p:sp>
        <p:nvSpPr>
          <p:cNvPr id="4" name="TextBox 3"/>
          <p:cNvSpPr txBox="1"/>
          <p:nvPr/>
        </p:nvSpPr>
        <p:spPr>
          <a:xfrm>
            <a:off x="350690" y="957195"/>
            <a:ext cx="4805398" cy="5478422"/>
          </a:xfrm>
          <a:prstGeom prst="rect">
            <a:avLst/>
          </a:prstGeom>
          <a:noFill/>
        </p:spPr>
        <p:txBody>
          <a:bodyPr wrap="square" rtlCol="0">
            <a:spAutoFit/>
          </a:bodyPr>
          <a:lstStyle/>
          <a:p>
            <a:pPr marL="285750" indent="-285750">
              <a:buFont typeface="Arial"/>
              <a:buChar char="•"/>
            </a:pPr>
            <a:r>
              <a:rPr lang="en-US" sz="1400" dirty="0">
                <a:solidFill>
                  <a:srgbClr val="0000FF"/>
                </a:solidFill>
                <a:latin typeface="Helvetica Neue Light"/>
                <a:cs typeface="Helvetica Neue Light"/>
              </a:rPr>
              <a:t>“The 1926 Miami hurricane (or Great Miami Hurricane) was a Category 4 hurricane that devastated Miami in September 1926. </a:t>
            </a:r>
          </a:p>
          <a:p>
            <a:pPr marL="285750" indent="-285750">
              <a:buFont typeface="Arial"/>
              <a:buChar char="•"/>
            </a:pPr>
            <a:r>
              <a:rPr lang="en-US" sz="1400" dirty="0">
                <a:solidFill>
                  <a:srgbClr val="0000FF"/>
                </a:solidFill>
                <a:latin typeface="Helvetica Neue Light"/>
                <a:cs typeface="Helvetica Neue Light"/>
              </a:rPr>
              <a:t>The storm also particularly damaged Sanibel Island and the Florida Panhandle, the U.S. state of Alabama, and the Bahamas. </a:t>
            </a:r>
          </a:p>
          <a:p>
            <a:pPr marL="285750" indent="-285750">
              <a:buFont typeface="Arial"/>
              <a:buChar char="•"/>
            </a:pPr>
            <a:r>
              <a:rPr lang="en-US" sz="1400" dirty="0">
                <a:latin typeface="Helvetica Neue Light"/>
                <a:cs typeface="Helvetica Neue Light"/>
              </a:rPr>
              <a:t>The storm's enormous regional economic impact helped end the Florida land boom of the 1920s and pushed the region on an early start into the Great Depression</a:t>
            </a:r>
            <a:r>
              <a:rPr lang="en-US" sz="1400" dirty="0">
                <a:solidFill>
                  <a:srgbClr val="0000FF"/>
                </a:solidFill>
                <a:latin typeface="Helvetica Neue Light"/>
                <a:cs typeface="Helvetica Neue Light"/>
              </a:rPr>
              <a:t>. </a:t>
            </a:r>
          </a:p>
          <a:p>
            <a:pPr marL="285750" indent="-285750">
              <a:buFont typeface="Arial"/>
              <a:buChar char="•"/>
            </a:pPr>
            <a:r>
              <a:rPr lang="en-US" sz="1400" dirty="0">
                <a:solidFill>
                  <a:srgbClr val="0000FF"/>
                </a:solidFill>
                <a:latin typeface="Helvetica Neue Light"/>
                <a:cs typeface="Helvetica Neue Light"/>
              </a:rPr>
              <a:t>The Cape Verde-type hurricane formed on September 10 and later passed near St. Kitts on September 14. </a:t>
            </a:r>
          </a:p>
          <a:p>
            <a:pPr marL="285750" indent="-285750">
              <a:buFont typeface="Arial"/>
              <a:buChar char="•"/>
            </a:pPr>
            <a:r>
              <a:rPr lang="en-US" sz="1400" dirty="0">
                <a:solidFill>
                  <a:srgbClr val="0000FF"/>
                </a:solidFill>
                <a:latin typeface="Helvetica Neue Light"/>
                <a:cs typeface="Helvetica Neue Light"/>
              </a:rPr>
              <a:t>By September 17 it was battering the Bahamas, impacting the Turks and Caicos Islands with winds estimated at 150 mph (240 km/h).</a:t>
            </a:r>
          </a:p>
          <a:p>
            <a:pPr marL="285750" indent="-285750">
              <a:buFont typeface="Arial"/>
              <a:buChar char="•"/>
            </a:pPr>
            <a:r>
              <a:rPr lang="en-US" sz="1400" dirty="0">
                <a:solidFill>
                  <a:srgbClr val="0000FF"/>
                </a:solidFill>
                <a:latin typeface="Helvetica Neue Light"/>
                <a:cs typeface="Helvetica Neue Light"/>
              </a:rPr>
              <a:t>Then, in the early morning hours of September 18, it made landfall just south of Miami between Coral Gables and South Miami as a devastating Category 4 hurricane on the </a:t>
            </a:r>
            <a:r>
              <a:rPr lang="en-US" sz="1400" dirty="0" err="1">
                <a:solidFill>
                  <a:srgbClr val="0000FF"/>
                </a:solidFill>
                <a:latin typeface="Helvetica Neue Light"/>
                <a:cs typeface="Helvetica Neue Light"/>
              </a:rPr>
              <a:t>Saffir</a:t>
            </a:r>
            <a:r>
              <a:rPr lang="en-US" sz="1400" dirty="0">
                <a:solidFill>
                  <a:srgbClr val="0000FF"/>
                </a:solidFill>
                <a:latin typeface="Helvetica Neue Light"/>
                <a:cs typeface="Helvetica Neue Light"/>
              </a:rPr>
              <a:t>-Simpson Hurricane Scale. </a:t>
            </a:r>
          </a:p>
          <a:p>
            <a:pPr marL="285750" indent="-285750">
              <a:buFont typeface="Arial"/>
              <a:buChar char="•"/>
            </a:pPr>
            <a:r>
              <a:rPr lang="en-US" sz="1400" dirty="0">
                <a:solidFill>
                  <a:srgbClr val="0000FF"/>
                </a:solidFill>
                <a:latin typeface="Helvetica Neue Light"/>
                <a:cs typeface="Helvetica Neue Light"/>
              </a:rPr>
              <a:t>The storm crossed the peninsula south of Lake Okeechobee, entered the Gulf of Mexico, and made another landfall near Mobile, Alabama as a Category 3 hurricane on September 20 before hooking westward along coastal Alabama and Mississippi, eventually dissipating on September 22 after moving inland over Louisiana.”</a:t>
            </a:r>
          </a:p>
        </p:txBody>
      </p:sp>
    </p:spTree>
    <p:extLst>
      <p:ext uri="{BB962C8B-B14F-4D97-AF65-F5344CB8AC3E}">
        <p14:creationId xmlns:p14="http://schemas.microsoft.com/office/powerpoint/2010/main" val="1608724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5634" y="274638"/>
            <a:ext cx="4111165" cy="1143000"/>
          </a:xfrm>
        </p:spPr>
        <p:txBody>
          <a:bodyPr>
            <a:normAutofit/>
          </a:bodyPr>
          <a:lstStyle/>
          <a:p>
            <a:r>
              <a:rPr lang="en-US" dirty="0"/>
              <a:t>Impacts (Miami)</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/wiki/1926_Miami_hurricane</a:t>
            </a:r>
            <a:endParaRPr lang="en-US" sz="1600" dirty="0"/>
          </a:p>
        </p:txBody>
      </p:sp>
      <p:sp>
        <p:nvSpPr>
          <p:cNvPr id="4" name="Content Placeholder 3"/>
          <p:cNvSpPr>
            <a:spLocks noGrp="1"/>
          </p:cNvSpPr>
          <p:nvPr>
            <p:ph sz="half" idx="1"/>
          </p:nvPr>
        </p:nvSpPr>
        <p:spPr>
          <a:xfrm>
            <a:off x="267640" y="94575"/>
            <a:ext cx="4038600" cy="6321552"/>
          </a:xfrm>
        </p:spPr>
        <p:txBody>
          <a:bodyPr>
            <a:noAutofit/>
          </a:bodyPr>
          <a:lstStyle/>
          <a:p>
            <a:r>
              <a:rPr lang="en-US" sz="1200" dirty="0"/>
              <a:t>“In Florida, winds on the ground were reported around 145 mph (233 km/h) and the pressure measured at 930 mbar (27.46 </a:t>
            </a:r>
            <a:r>
              <a:rPr lang="en-US" sz="1200" dirty="0" err="1"/>
              <a:t>inHg</a:t>
            </a:r>
            <a:r>
              <a:rPr lang="en-US" sz="1200" dirty="0"/>
              <a:t>) — though all such data is suspect. </a:t>
            </a:r>
          </a:p>
          <a:p>
            <a:r>
              <a:rPr lang="en-US" sz="1200" dirty="0"/>
              <a:t>Most of the coastal inhabitants had not evacuated, partly because of short warning (a hurricane warning was issued just a few hours before landfall) and partly because the "young" city's population knew little about the danger a major hurricane posed. </a:t>
            </a:r>
          </a:p>
          <a:p>
            <a:r>
              <a:rPr lang="en-US" sz="1200" dirty="0"/>
              <a:t>A 15-foot (4.6 m) storm surge inundated the area, causing massive property damage and some fatalities. </a:t>
            </a:r>
          </a:p>
          <a:p>
            <a:r>
              <a:rPr lang="en-US" sz="1200" dirty="0"/>
              <a:t>As the eye of the hurricane crossed over Miami Beach and downtown Miami, many people believed the storm had passed. </a:t>
            </a:r>
          </a:p>
          <a:p>
            <a:r>
              <a:rPr lang="en-US" sz="1200" dirty="0"/>
              <a:t>Some tried to leave the barrier islands, only to be swept off the bridges by the rear </a:t>
            </a:r>
            <a:r>
              <a:rPr lang="en-US" sz="1200" dirty="0" err="1"/>
              <a:t>eyewall</a:t>
            </a:r>
            <a:r>
              <a:rPr lang="en-US" sz="1200" dirty="0"/>
              <a:t>. </a:t>
            </a:r>
          </a:p>
          <a:p>
            <a:r>
              <a:rPr lang="en-US" sz="1200" dirty="0"/>
              <a:t>"The lull lasted 35 minutes, and during that time the streets of the city became crowded with people," wrote Richard Gray, the local weather chief. ”</a:t>
            </a:r>
          </a:p>
          <a:p>
            <a:r>
              <a:rPr lang="en-US" sz="1200" dirty="0"/>
              <a:t>As a result, many lives were lost during the second phase of the storm.”</a:t>
            </a:r>
          </a:p>
          <a:p>
            <a:r>
              <a:rPr lang="en-US" sz="1200" dirty="0">
                <a:solidFill>
                  <a:schemeClr val="tx1"/>
                </a:solidFill>
              </a:rPr>
              <a:t>Inland, Lake Okeechobee experienced a high storm surge that broke a portion of the dikes, flooding the town of Moore Haven and killing many. </a:t>
            </a:r>
          </a:p>
          <a:p>
            <a:r>
              <a:rPr lang="en-US" sz="1200" dirty="0"/>
              <a:t>This was just a prelude to the deadly 1928 Okeechobee Hurricane, which would cause a massive number of fatalities estimated at 2,500 around the lake.</a:t>
            </a:r>
          </a:p>
          <a:p>
            <a:r>
              <a:rPr lang="en-US" sz="1200" dirty="0"/>
              <a:t>According to the Red Cross there were 373 fatalities. Other estimates vary, since there were a large number of people listed as "missing". Between 25,000 and 50,000 people were left homeless, mostly in the Miami”</a:t>
            </a:r>
          </a:p>
          <a:p>
            <a:endParaRPr lang="en-US" sz="1200" dirty="0"/>
          </a:p>
        </p:txBody>
      </p:sp>
      <p:pic>
        <p:nvPicPr>
          <p:cNvPr id="6" name="Content Placeholder 5" descr="800px-1926_Miami_hurricane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953" b="-2860"/>
          <a:stretch/>
        </p:blipFill>
        <p:spPr>
          <a:xfrm>
            <a:off x="5118122" y="1525842"/>
            <a:ext cx="3199035" cy="2094481"/>
          </a:xfrm>
        </p:spPr>
      </p:pic>
      <p:sp>
        <p:nvSpPr>
          <p:cNvPr id="8" name="TextBox 7"/>
          <p:cNvSpPr txBox="1"/>
          <p:nvPr/>
        </p:nvSpPr>
        <p:spPr>
          <a:xfrm>
            <a:off x="4378883" y="3743111"/>
            <a:ext cx="4540011" cy="2862322"/>
          </a:xfrm>
          <a:prstGeom prst="rect">
            <a:avLst/>
          </a:prstGeom>
          <a:noFill/>
        </p:spPr>
        <p:txBody>
          <a:bodyPr wrap="square" rtlCol="0">
            <a:spAutoFit/>
          </a:bodyPr>
          <a:lstStyle/>
          <a:p>
            <a:pPr marL="171450" indent="-171450">
              <a:buFont typeface="Arial"/>
              <a:buChar char="•"/>
            </a:pPr>
            <a:r>
              <a:rPr lang="en-US" sz="1200" dirty="0">
                <a:solidFill>
                  <a:srgbClr val="800000"/>
                </a:solidFill>
                <a:latin typeface="Helvetica Neue Light"/>
                <a:cs typeface="Helvetica Neue Light"/>
              </a:rPr>
              <a:t>The damage from the storm was immense; few buildings in Miami or Miami Beach were left intact. </a:t>
            </a:r>
          </a:p>
          <a:p>
            <a:pPr marL="171450" indent="-171450">
              <a:buFont typeface="Arial"/>
              <a:buChar char="•"/>
            </a:pPr>
            <a:r>
              <a:rPr lang="en-US" sz="1200" dirty="0">
                <a:solidFill>
                  <a:srgbClr val="800000"/>
                </a:solidFill>
                <a:latin typeface="Helvetica Neue Light"/>
                <a:cs typeface="Helvetica Neue Light"/>
              </a:rPr>
              <a:t>The </a:t>
            </a:r>
            <a:r>
              <a:rPr lang="en-US" sz="1200" dirty="0" err="1">
                <a:solidFill>
                  <a:srgbClr val="800000"/>
                </a:solidFill>
                <a:latin typeface="Helvetica Neue Light"/>
                <a:cs typeface="Helvetica Neue Light"/>
              </a:rPr>
              <a:t>Fulford</a:t>
            </a:r>
            <a:r>
              <a:rPr lang="en-US" sz="1200" dirty="0">
                <a:solidFill>
                  <a:srgbClr val="800000"/>
                </a:solidFill>
                <a:latin typeface="Helvetica Neue Light"/>
                <a:cs typeface="Helvetica Neue Light"/>
              </a:rPr>
              <a:t>–Miami Speedway in North Miami Beach was destroyed by the storm.</a:t>
            </a:r>
          </a:p>
          <a:p>
            <a:pPr marL="171450" indent="-171450">
              <a:buFont typeface="Arial"/>
              <a:buChar char="•"/>
            </a:pPr>
            <a:r>
              <a:rPr lang="en-US" sz="1200" dirty="0">
                <a:solidFill>
                  <a:srgbClr val="800000"/>
                </a:solidFill>
                <a:latin typeface="Helvetica Neue Light"/>
                <a:cs typeface="Helvetica Neue Light"/>
              </a:rPr>
              <a:t>The toll for the storm was $100 million ($1.32 billion 2013 USD). </a:t>
            </a:r>
          </a:p>
          <a:p>
            <a:pPr marL="171450" indent="-171450">
              <a:buFont typeface="Arial"/>
              <a:buChar char="•"/>
            </a:pPr>
            <a:r>
              <a:rPr lang="en-US" sz="1200" dirty="0">
                <a:solidFill>
                  <a:srgbClr val="800000"/>
                </a:solidFill>
                <a:latin typeface="Helvetica Neue Light"/>
                <a:cs typeface="Helvetica Neue Light"/>
              </a:rPr>
              <a:t>It is estimated that if an identical storm hit in the year 2005, with modern development and prices, the storm would have caused $140–157 billion in damage.</a:t>
            </a:r>
          </a:p>
          <a:p>
            <a:pPr marL="171450" indent="-171450">
              <a:buFont typeface="Arial"/>
              <a:buChar char="•"/>
            </a:pPr>
            <a:r>
              <a:rPr lang="en-US" sz="1200" dirty="0">
                <a:solidFill>
                  <a:srgbClr val="800000"/>
                </a:solidFill>
                <a:latin typeface="Helvetica Neue Light"/>
                <a:cs typeface="Helvetica Neue Light"/>
              </a:rPr>
              <a:t>After the hurricane, the Great Depression started in South Florida, slowing recovery. </a:t>
            </a:r>
          </a:p>
          <a:p>
            <a:pPr marL="171450" indent="-171450">
              <a:buFont typeface="Arial"/>
              <a:buChar char="•"/>
            </a:pPr>
            <a:r>
              <a:rPr lang="en-US" sz="1200" dirty="0">
                <a:solidFill>
                  <a:srgbClr val="800000"/>
                </a:solidFill>
                <a:latin typeface="Helvetica Neue Light"/>
                <a:cs typeface="Helvetica Neue Light"/>
              </a:rPr>
              <a:t>John J. </a:t>
            </a:r>
            <a:r>
              <a:rPr lang="en-US" sz="1200" dirty="0" err="1">
                <a:solidFill>
                  <a:srgbClr val="800000"/>
                </a:solidFill>
                <a:latin typeface="Helvetica Neue Light"/>
                <a:cs typeface="Helvetica Neue Light"/>
              </a:rPr>
              <a:t>Farrey</a:t>
            </a:r>
            <a:r>
              <a:rPr lang="en-US" sz="1200" dirty="0">
                <a:solidFill>
                  <a:srgbClr val="800000"/>
                </a:solidFill>
                <a:latin typeface="Helvetica Neue Light"/>
                <a:cs typeface="Helvetica Neue Light"/>
              </a:rPr>
              <a:t> was appointed chief building, plumbing and electrical inspector. </a:t>
            </a:r>
          </a:p>
          <a:p>
            <a:pPr marL="171450" indent="-171450">
              <a:buFont typeface="Arial"/>
              <a:buChar char="•"/>
            </a:pPr>
            <a:r>
              <a:rPr lang="en-US" sz="1200" dirty="0">
                <a:solidFill>
                  <a:srgbClr val="800000"/>
                </a:solidFill>
                <a:latin typeface="Helvetica Neue Light"/>
                <a:cs typeface="Helvetica Neue Light"/>
              </a:rPr>
              <a:t>He initiated and enforced the first building code in the United States, which more than 5000 US cities duplicated.</a:t>
            </a:r>
          </a:p>
          <a:p>
            <a:pPr marL="171450" indent="-171450">
              <a:buFont typeface="Arial"/>
              <a:buChar char="•"/>
            </a:pPr>
            <a:endParaRPr lang="en-US" sz="1200" dirty="0">
              <a:solidFill>
                <a:srgbClr val="800000"/>
              </a:solidFill>
              <a:latin typeface="Helvetica Neue Light"/>
              <a:cs typeface="Helvetica Neue Light"/>
            </a:endParaRPr>
          </a:p>
        </p:txBody>
      </p:sp>
    </p:spTree>
    <p:extLst>
      <p:ext uri="{BB962C8B-B14F-4D97-AF65-F5344CB8AC3E}">
        <p14:creationId xmlns:p14="http://schemas.microsoft.com/office/powerpoint/2010/main" val="61547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4038600" cy="1143000"/>
          </a:xfrm>
        </p:spPr>
        <p:txBody>
          <a:bodyPr>
            <a:normAutofit/>
          </a:bodyPr>
          <a:lstStyle/>
          <a:p>
            <a:r>
              <a:rPr lang="en-US" sz="2800" dirty="0"/>
              <a:t>Okeechobee, FL, 1928</a:t>
            </a:r>
            <a:br>
              <a:rPr lang="en-US" sz="2800"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/wiki/1928_Okeechobee_hurricane</a:t>
            </a:r>
          </a:p>
        </p:txBody>
      </p:sp>
      <p:pic>
        <p:nvPicPr>
          <p:cNvPr id="7" name="Picture 6" descr="Screen Shot 2013-12-20 at 2.13.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266" y="145691"/>
            <a:ext cx="3543340" cy="6494328"/>
          </a:xfrm>
          <a:prstGeom prst="rect">
            <a:avLst/>
          </a:prstGeom>
        </p:spPr>
      </p:pic>
      <p:sp>
        <p:nvSpPr>
          <p:cNvPr id="8" name="Content Placeholder 7"/>
          <p:cNvSpPr>
            <a:spLocks noGrp="1"/>
          </p:cNvSpPr>
          <p:nvPr>
            <p:ph sz="half" idx="1"/>
          </p:nvPr>
        </p:nvSpPr>
        <p:spPr/>
        <p:txBody>
          <a:bodyPr>
            <a:noAutofit/>
          </a:bodyPr>
          <a:lstStyle/>
          <a:p>
            <a:r>
              <a:rPr lang="en-US" sz="1400" dirty="0"/>
              <a:t>“The Okeechobee hurricane, or San Felipe Segundo hurricane, was a deadly hurricane that struck the Leeward Islands, Puerto Rico, the Bahamas, and Florida in September of the 1928 Atlantic hurricane season. </a:t>
            </a:r>
          </a:p>
          <a:p>
            <a:r>
              <a:rPr lang="en-US" sz="1400" dirty="0"/>
              <a:t>As of 2010, it is the only recorded hurricane to strike Puerto Rico at Category 5 strength on the </a:t>
            </a:r>
            <a:r>
              <a:rPr lang="en-US" sz="1400" dirty="0" err="1"/>
              <a:t>Saffir</a:t>
            </a:r>
            <a:r>
              <a:rPr lang="en-US" sz="1400" dirty="0"/>
              <a:t>-Simpson Hurricane Scale, and one of the ten most intense ever recorded to make landfall in the United States.</a:t>
            </a:r>
          </a:p>
          <a:p>
            <a:r>
              <a:rPr lang="en-US" sz="1400" dirty="0">
                <a:solidFill>
                  <a:schemeClr val="tx1"/>
                </a:solidFill>
              </a:rPr>
              <a:t>The storm directly struck Puerto Rico at peak strength, killing at least 300 and leaving hundreds of thousands homeless. </a:t>
            </a:r>
          </a:p>
          <a:p>
            <a:r>
              <a:rPr lang="en-US" sz="1400" dirty="0">
                <a:solidFill>
                  <a:schemeClr val="tx1"/>
                </a:solidFill>
              </a:rPr>
              <a:t>In South Florida at least 2,500 were killed when a storm surge from Lake Okeechobee breached the dike surrounding the lake, flooding an area covering hundreds of square miles.</a:t>
            </a:r>
          </a:p>
          <a:p>
            <a:r>
              <a:rPr lang="en-US" sz="1400" dirty="0"/>
              <a:t>In total, the hurricane killed at least 4,078 people and caused around US$100 million ($1.36 billion 2013 USD) in damages over the course of its path.”</a:t>
            </a:r>
          </a:p>
          <a:p>
            <a:endParaRPr lang="en-US" sz="1400" dirty="0"/>
          </a:p>
        </p:txBody>
      </p:sp>
    </p:spTree>
    <p:extLst>
      <p:ext uri="{BB962C8B-B14F-4D97-AF65-F5344CB8AC3E}">
        <p14:creationId xmlns:p14="http://schemas.microsoft.com/office/powerpoint/2010/main" val="2334739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10819" cy="1143000"/>
          </a:xfrm>
        </p:spPr>
        <p:txBody>
          <a:bodyPr>
            <a:normAutofit/>
          </a:bodyPr>
          <a:lstStyle/>
          <a:p>
            <a:r>
              <a:rPr lang="en-US" dirty="0" err="1"/>
              <a:t>Bhola</a:t>
            </a:r>
            <a:r>
              <a:rPr lang="en-US" dirty="0"/>
              <a:t> Cyclone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/wiki/1970_Bhola_cyclone</a:t>
            </a:r>
          </a:p>
        </p:txBody>
      </p:sp>
      <p:sp>
        <p:nvSpPr>
          <p:cNvPr id="3" name="Content Placeholder 2"/>
          <p:cNvSpPr>
            <a:spLocks noGrp="1"/>
          </p:cNvSpPr>
          <p:nvPr>
            <p:ph sz="half" idx="1"/>
          </p:nvPr>
        </p:nvSpPr>
        <p:spPr>
          <a:xfrm>
            <a:off x="457199" y="1432098"/>
            <a:ext cx="5285521" cy="4525963"/>
          </a:xfrm>
        </p:spPr>
        <p:txBody>
          <a:bodyPr>
            <a:noAutofit/>
          </a:bodyPr>
          <a:lstStyle/>
          <a:p>
            <a:r>
              <a:rPr lang="en-US" sz="1400" dirty="0"/>
              <a:t>“The 1970 </a:t>
            </a:r>
            <a:r>
              <a:rPr lang="en-US" sz="1400" dirty="0" err="1"/>
              <a:t>Bhola</a:t>
            </a:r>
            <a:r>
              <a:rPr lang="en-US" sz="1400" dirty="0"/>
              <a:t> cyclone was a devastating tropical cyclone that struck East Pakistan (now Bangladesh) and India's West Bengal on November 12, 1970.</a:t>
            </a:r>
          </a:p>
          <a:p>
            <a:r>
              <a:rPr lang="en-US" sz="1400" dirty="0"/>
              <a:t>It remains the deadliest tropical cyclone ever recorded, and one of the deadliest natural disasters in modern times.[2] </a:t>
            </a:r>
          </a:p>
          <a:p>
            <a:r>
              <a:rPr lang="en-US" sz="1400" dirty="0">
                <a:solidFill>
                  <a:schemeClr val="tx1"/>
                </a:solidFill>
              </a:rPr>
              <a:t>Up to 500,000 people lost their lives in the storm, primarily as a result of the storm surge that flooded much of the low-lying islands of the Ganges Delta.</a:t>
            </a:r>
          </a:p>
          <a:p>
            <a:r>
              <a:rPr lang="en-US" sz="1400" dirty="0"/>
              <a:t>This cyclone was the sixth cyclonic storm of the 1970 North Indian Ocean cyclone season, and also the season's strongest, reaching a strength equivalent to a strong Category 3 hurricane.</a:t>
            </a:r>
          </a:p>
          <a:p>
            <a:r>
              <a:rPr lang="en-US" sz="1400" dirty="0"/>
              <a:t>The cyclone formed over the central Bay of Bengal on November 8 and traveled north, intensifying as it did so. </a:t>
            </a:r>
          </a:p>
          <a:p>
            <a:r>
              <a:rPr lang="en-US" sz="1400" dirty="0"/>
              <a:t>It reached its peak with winds of 185 km/h (115 mph) on November 11, and made landfall on the coast of East Pakistan (now Bangladesh) the following afternoon. </a:t>
            </a:r>
          </a:p>
          <a:p>
            <a:r>
              <a:rPr lang="en-US" sz="1400" dirty="0"/>
              <a:t>The storm surge devastated many of the offshore islands, wiping out villages and destroying crops throughout the region. </a:t>
            </a:r>
          </a:p>
          <a:p>
            <a:r>
              <a:rPr lang="en-US" sz="1400" dirty="0"/>
              <a:t>In the most severely affected </a:t>
            </a:r>
            <a:r>
              <a:rPr lang="en-US" sz="1400" dirty="0" err="1"/>
              <a:t>upazila</a:t>
            </a:r>
            <a:r>
              <a:rPr lang="en-US" sz="1400" dirty="0"/>
              <a:t>, </a:t>
            </a:r>
            <a:r>
              <a:rPr lang="en-US" sz="1400" dirty="0" err="1"/>
              <a:t>Tazumuddin</a:t>
            </a:r>
            <a:r>
              <a:rPr lang="en-US" sz="1400" dirty="0"/>
              <a:t>, over 45% of the population of 167,000 was killed by the storm.”</a:t>
            </a:r>
          </a:p>
          <a:p>
            <a:endParaRPr lang="en-US" sz="1400" dirty="0"/>
          </a:p>
          <a:p>
            <a:endParaRPr lang="en-US" sz="1400" dirty="0"/>
          </a:p>
        </p:txBody>
      </p:sp>
      <p:pic>
        <p:nvPicPr>
          <p:cNvPr id="5" name="Content Placeholder 4" descr="Screen Shot 2013-12-21 at 11.06.51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43" r="913"/>
          <a:stretch/>
        </p:blipFill>
        <p:spPr>
          <a:xfrm>
            <a:off x="6088227" y="37408"/>
            <a:ext cx="2810665" cy="6744133"/>
          </a:xfrm>
        </p:spPr>
      </p:pic>
    </p:spTree>
    <p:extLst>
      <p:ext uri="{BB962C8B-B14F-4D97-AF65-F5344CB8AC3E}">
        <p14:creationId xmlns:p14="http://schemas.microsoft.com/office/powerpoint/2010/main" val="3288669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818" y="274638"/>
            <a:ext cx="4303982" cy="1143000"/>
          </a:xfrm>
        </p:spPr>
        <p:txBody>
          <a:bodyPr>
            <a:normAutofit/>
          </a:bodyPr>
          <a:lstStyle/>
          <a:p>
            <a:r>
              <a:rPr lang="en-US" sz="3200" dirty="0" err="1"/>
              <a:t>Bhola</a:t>
            </a:r>
            <a:r>
              <a:rPr lang="en-US" sz="3200" dirty="0"/>
              <a:t> Cyclone</a:t>
            </a:r>
            <a:br>
              <a:rPr lang="en-US" sz="3200"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/wiki/1970_Bhola_cyclone</a:t>
            </a:r>
            <a:endParaRPr lang="en-US" sz="1600" dirty="0"/>
          </a:p>
        </p:txBody>
      </p:sp>
      <p:sp>
        <p:nvSpPr>
          <p:cNvPr id="3" name="Content Placeholder 2"/>
          <p:cNvSpPr>
            <a:spLocks noGrp="1"/>
          </p:cNvSpPr>
          <p:nvPr>
            <p:ph sz="half" idx="1"/>
          </p:nvPr>
        </p:nvSpPr>
        <p:spPr>
          <a:xfrm>
            <a:off x="344218" y="358933"/>
            <a:ext cx="4038600" cy="6181589"/>
          </a:xfrm>
        </p:spPr>
        <p:txBody>
          <a:bodyPr>
            <a:noAutofit/>
          </a:bodyPr>
          <a:lstStyle/>
          <a:p>
            <a:r>
              <a:rPr lang="en-US" sz="1400" dirty="0"/>
              <a:t>“The remnants of this Tropical Storm Nora from the south China sea contributed to the development of a new depression in the central Bay of Bengal on the morning of November 8.</a:t>
            </a:r>
          </a:p>
          <a:p>
            <a:r>
              <a:rPr lang="en-US" sz="1400" dirty="0"/>
              <a:t>The depression intensified as it moved slowly northward, and the India Meteorological Department upgraded it to a cyclonic storm the next day. </a:t>
            </a:r>
          </a:p>
          <a:p>
            <a:r>
              <a:rPr lang="en-US" sz="1400" dirty="0"/>
              <a:t>The storm became nearly stationary that evening near 14.5° N, 87° E, but began to accelerate to the north on November 10.</a:t>
            </a:r>
          </a:p>
          <a:p>
            <a:r>
              <a:rPr lang="en-US" sz="1400" dirty="0"/>
              <a:t>No country in the region had ever named tropical cyclones during this time.</a:t>
            </a:r>
          </a:p>
          <a:p>
            <a:r>
              <a:rPr lang="en-US" sz="1400" dirty="0"/>
              <a:t>The hurricane intensified into a severe cyclonic storm on November 11 and began to turn towards the northeast as it approached the head of the bay. </a:t>
            </a:r>
          </a:p>
          <a:p>
            <a:r>
              <a:rPr lang="en-US" sz="1400" dirty="0"/>
              <a:t>A clear eye formed in the storm, and it reached its peak later that day with sustained winds of 185 km/h (115 mph) and a central pressure of 966 </a:t>
            </a:r>
            <a:r>
              <a:rPr lang="en-US" sz="1400" dirty="0" err="1"/>
              <a:t>hPa</a:t>
            </a:r>
            <a:r>
              <a:rPr lang="en-US" sz="1400" dirty="0"/>
              <a:t>, equivalent to that of a Category 3 hurricane on the </a:t>
            </a:r>
            <a:r>
              <a:rPr lang="en-US" sz="1400" dirty="0" err="1"/>
              <a:t>Saffir</a:t>
            </a:r>
            <a:r>
              <a:rPr lang="en-US" sz="1400" dirty="0"/>
              <a:t>-Simpson Hurricane Scale.</a:t>
            </a:r>
          </a:p>
          <a:p>
            <a:r>
              <a:rPr lang="en-US" sz="1400" dirty="0"/>
              <a:t>The cyclone made landfall on the East Pakistan coastline during the evening of November 12, around the same time as the local high tide.”</a:t>
            </a:r>
          </a:p>
        </p:txBody>
      </p:sp>
      <p:pic>
        <p:nvPicPr>
          <p:cNvPr id="5" name="Content Placeholder 4" descr="800px-1970_Bhola_cyclone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574" b="-2065"/>
          <a:stretch/>
        </p:blipFill>
        <p:spPr>
          <a:xfrm>
            <a:off x="4648200" y="1600200"/>
            <a:ext cx="4038600" cy="2614796"/>
          </a:xfrm>
        </p:spPr>
      </p:pic>
      <p:sp>
        <p:nvSpPr>
          <p:cNvPr id="6" name="TextBox 5"/>
          <p:cNvSpPr txBox="1"/>
          <p:nvPr/>
        </p:nvSpPr>
        <p:spPr>
          <a:xfrm>
            <a:off x="4676528" y="4402561"/>
            <a:ext cx="4003168" cy="1569660"/>
          </a:xfrm>
          <a:prstGeom prst="rect">
            <a:avLst/>
          </a:prstGeom>
          <a:noFill/>
        </p:spPr>
        <p:txBody>
          <a:bodyPr wrap="square" rtlCol="0">
            <a:spAutoFit/>
          </a:bodyPr>
          <a:lstStyle/>
          <a:p>
            <a:pPr algn="ctr"/>
            <a:r>
              <a:rPr lang="en-US" sz="1600" dirty="0">
                <a:latin typeface="Helvetica Neue Light"/>
                <a:cs typeface="Helvetica Neue Light"/>
              </a:rPr>
              <a:t>This storm would also inspire ex-Beatle George Harrison and Bengali musician Ravi Shankar to organize The Concert for Bangladesh, the prototype benefit concert, to raise money for aid, in 1971.</a:t>
            </a:r>
          </a:p>
          <a:p>
            <a:pPr algn="ctr"/>
            <a:endParaRPr lang="en-US" sz="1600" dirty="0">
              <a:latin typeface="Helvetica Neue Light"/>
              <a:cs typeface="Helvetica Neue Light"/>
            </a:endParaRPr>
          </a:p>
        </p:txBody>
      </p:sp>
    </p:spTree>
    <p:extLst>
      <p:ext uri="{BB962C8B-B14F-4D97-AF65-F5344CB8AC3E}">
        <p14:creationId xmlns:p14="http://schemas.microsoft.com/office/powerpoint/2010/main" val="1055765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879" y="134560"/>
            <a:ext cx="4230005" cy="1143000"/>
          </a:xfrm>
        </p:spPr>
        <p:txBody>
          <a:bodyPr>
            <a:normAutofit fontScale="90000"/>
          </a:bodyPr>
          <a:lstStyle/>
          <a:p>
            <a:r>
              <a:rPr lang="en-US" sz="2700" dirty="0"/>
              <a:t>Super Typhoon Tip, </a:t>
            </a:r>
            <a:br>
              <a:rPr lang="en-US" sz="2700" dirty="0"/>
            </a:br>
            <a:r>
              <a:rPr lang="en-US" sz="2700" dirty="0"/>
              <a:t>August 1992</a:t>
            </a:r>
            <a:br>
              <a:rPr lang="en-US" sz="2700" dirty="0"/>
            </a:br>
            <a:r>
              <a:rPr lang="en-US" sz="2200" dirty="0">
                <a:solidFill>
                  <a:srgbClr val="800000"/>
                </a:solidFill>
              </a:rPr>
              <a:t>Largest Typhoon</a:t>
            </a:r>
            <a:br>
              <a:rPr lang="en-US" sz="2200" dirty="0">
                <a:solidFill>
                  <a:srgbClr val="800000"/>
                </a:solidFill>
              </a:rPr>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Typhoon_Tip</a:t>
            </a:r>
            <a:endParaRPr lang="en-US" sz="1800" dirty="0">
              <a:solidFill>
                <a:srgbClr val="800000"/>
              </a:solidFill>
            </a:endParaRPr>
          </a:p>
        </p:txBody>
      </p:sp>
      <p:sp>
        <p:nvSpPr>
          <p:cNvPr id="3" name="Content Placeholder 2"/>
          <p:cNvSpPr>
            <a:spLocks noGrp="1"/>
          </p:cNvSpPr>
          <p:nvPr>
            <p:ph sz="half" idx="1"/>
          </p:nvPr>
        </p:nvSpPr>
        <p:spPr>
          <a:xfrm>
            <a:off x="457200" y="367511"/>
            <a:ext cx="4038600" cy="6085429"/>
          </a:xfrm>
        </p:spPr>
        <p:txBody>
          <a:bodyPr>
            <a:noAutofit/>
          </a:bodyPr>
          <a:lstStyle/>
          <a:p>
            <a:r>
              <a:rPr lang="en-US" sz="1400" dirty="0"/>
              <a:t>“Typhoon Tip (international designation: 7920, JTWC designation: 23W, PAGASA name: </a:t>
            </a:r>
            <a:r>
              <a:rPr lang="en-US" sz="1400" dirty="0" err="1"/>
              <a:t>Warling</a:t>
            </a:r>
            <a:r>
              <a:rPr lang="en-US" sz="1400" dirty="0"/>
              <a:t>) was the largest and most intense tropical cyclone ever recorded.</a:t>
            </a:r>
          </a:p>
          <a:p>
            <a:r>
              <a:rPr lang="en-US" sz="1400" dirty="0"/>
              <a:t>The nineteenth storm and twelfth typhoon of the 1979 Pacific typhoon season, Tip developed out of a disturbance in the monsoon trough on October 4 near </a:t>
            </a:r>
            <a:r>
              <a:rPr lang="en-US" sz="1400" dirty="0" err="1"/>
              <a:t>Pohnpei</a:t>
            </a:r>
            <a:r>
              <a:rPr lang="en-US" sz="1400" dirty="0"/>
              <a:t>. </a:t>
            </a:r>
          </a:p>
          <a:p>
            <a:r>
              <a:rPr lang="en-US" sz="1400" dirty="0"/>
              <a:t>Initially, a tropical storm to the northwest hindered the development and motion of Tip, though after it tracked farther north Tip was able to intensify. </a:t>
            </a:r>
          </a:p>
          <a:p>
            <a:r>
              <a:rPr lang="en-US" sz="1400" dirty="0"/>
              <a:t>After passing Guam, Tip rapidly intensified and reached peak winds of 305 km/h (190 mph) and a worldwide record-low sea-level pressure of 870 mbar (870.0 </a:t>
            </a:r>
            <a:r>
              <a:rPr lang="en-US" sz="1400" dirty="0" err="1"/>
              <a:t>hPa</a:t>
            </a:r>
            <a:r>
              <a:rPr lang="en-US" sz="1400" dirty="0"/>
              <a:t>; 25.69 </a:t>
            </a:r>
            <a:r>
              <a:rPr lang="en-US" sz="1400" dirty="0" err="1"/>
              <a:t>inHg</a:t>
            </a:r>
            <a:r>
              <a:rPr lang="en-US" sz="1400" dirty="0"/>
              <a:t>) on October 12. </a:t>
            </a:r>
          </a:p>
          <a:p>
            <a:r>
              <a:rPr lang="en-US" sz="1400" dirty="0"/>
              <a:t>At its peak strength, it was also the largest tropical cyclone on record with a wind diameter of 2,220 km (1,380 mi). </a:t>
            </a:r>
          </a:p>
          <a:p>
            <a:r>
              <a:rPr lang="en-US" sz="1400" dirty="0"/>
              <a:t>Tip slowly weakened as it continued west-northwestward and later turned to the northeast in response to an approaching trough. </a:t>
            </a:r>
          </a:p>
          <a:p>
            <a:r>
              <a:rPr lang="en-US" sz="1400" dirty="0"/>
              <a:t>The typhoon made landfall on southern Japan on October 19 and became an </a:t>
            </a:r>
            <a:r>
              <a:rPr lang="en-US" sz="1400" dirty="0" err="1"/>
              <a:t>extratropical</a:t>
            </a:r>
            <a:r>
              <a:rPr lang="en-US" sz="1400" dirty="0"/>
              <a:t> cyclone shortly thereafter.”</a:t>
            </a:r>
          </a:p>
        </p:txBody>
      </p:sp>
      <p:pic>
        <p:nvPicPr>
          <p:cNvPr id="7" name="Picture 6" descr="Screen Shot 2013-12-22 at 1.49.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214" y="1503507"/>
            <a:ext cx="2492166" cy="5317136"/>
          </a:xfrm>
          <a:prstGeom prst="rect">
            <a:avLst/>
          </a:prstGeom>
        </p:spPr>
      </p:pic>
    </p:spTree>
    <p:extLst>
      <p:ext uri="{BB962C8B-B14F-4D97-AF65-F5344CB8AC3E}">
        <p14:creationId xmlns:p14="http://schemas.microsoft.com/office/powerpoint/2010/main" val="317783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190" y="274638"/>
            <a:ext cx="4064610" cy="1143000"/>
          </a:xfrm>
        </p:spPr>
        <p:txBody>
          <a:bodyPr>
            <a:normAutofit fontScale="90000"/>
          </a:bodyPr>
          <a:lstStyle/>
          <a:p>
            <a:r>
              <a:rPr lang="en-US" dirty="0"/>
              <a:t>Typhoon Tip</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Typhoon_Tip</a:t>
            </a:r>
            <a:endParaRPr lang="en-US" sz="1800" dirty="0">
              <a:solidFill>
                <a:srgbClr val="800000"/>
              </a:solidFill>
            </a:endParaRPr>
          </a:p>
        </p:txBody>
      </p:sp>
      <p:sp>
        <p:nvSpPr>
          <p:cNvPr id="3" name="Content Placeholder 2"/>
          <p:cNvSpPr>
            <a:spLocks noGrp="1"/>
          </p:cNvSpPr>
          <p:nvPr>
            <p:ph sz="half" idx="1"/>
          </p:nvPr>
        </p:nvSpPr>
        <p:spPr>
          <a:xfrm>
            <a:off x="214412" y="181248"/>
            <a:ext cx="4575852" cy="6383750"/>
          </a:xfrm>
        </p:spPr>
        <p:txBody>
          <a:bodyPr>
            <a:noAutofit/>
          </a:bodyPr>
          <a:lstStyle/>
          <a:p>
            <a:r>
              <a:rPr lang="en-US" sz="1400" dirty="0"/>
              <a:t>“U.S. Air Force aircraft flew 60 weather reconnaissance missions into the typhoon, making Tip one of the most closely observed tropical cyclones.</a:t>
            </a:r>
          </a:p>
          <a:p>
            <a:r>
              <a:rPr lang="en-US" sz="1400" dirty="0"/>
              <a:t>Rainfall from Tip indirectly led to a fire that killed 13 Marines and injured 68 at a United States Marine Corps training camp in the Kanagawa Prefecture of Japan.</a:t>
            </a:r>
          </a:p>
          <a:p>
            <a:r>
              <a:rPr lang="en-US" sz="1400" dirty="0"/>
              <a:t>Elsewhere in the country, the typhoon caused widespread flooding and 42 deaths; offshore shipwrecks left 44 people killed or missing.</a:t>
            </a:r>
          </a:p>
          <a:p>
            <a:r>
              <a:rPr lang="en-US" sz="1400" dirty="0">
                <a:solidFill>
                  <a:schemeClr val="tx1"/>
                </a:solidFill>
              </a:rPr>
              <a:t>Typhoon Tip was the largest tropical cyclone on record, with a diameter of 1,380 mi (2,220 km) </a:t>
            </a:r>
          </a:p>
          <a:p>
            <a:r>
              <a:rPr lang="en-US" sz="1400" dirty="0"/>
              <a:t>The temperature inside the eye of Typhoon Tip at peak intensity was 30 °C (86 °F) and described as exceptionally high.</a:t>
            </a:r>
          </a:p>
          <a:p>
            <a:r>
              <a:rPr lang="en-US" sz="1400" dirty="0"/>
              <a:t>With 10-minute sustained winds of 160 mph (260 km/h), Typhoon Tip is the strongest cyclone in the complete tropical cyclone listing by the Japan Meteorological Agency.</a:t>
            </a:r>
          </a:p>
          <a:p>
            <a:r>
              <a:rPr lang="en-US" sz="1400" dirty="0">
                <a:solidFill>
                  <a:schemeClr val="tx1"/>
                </a:solidFill>
              </a:rPr>
              <a:t>The typhoon was also the most intense tropical cyclone on record with a pressure of 870 mbar (870.0 </a:t>
            </a:r>
            <a:r>
              <a:rPr lang="en-US" sz="1400" dirty="0" err="1">
                <a:solidFill>
                  <a:schemeClr val="tx1"/>
                </a:solidFill>
              </a:rPr>
              <a:t>hPa</a:t>
            </a:r>
            <a:r>
              <a:rPr lang="en-US" sz="1400" dirty="0">
                <a:solidFill>
                  <a:schemeClr val="tx1"/>
                </a:solidFill>
              </a:rPr>
              <a:t>; 25.69 </a:t>
            </a:r>
            <a:r>
              <a:rPr lang="en-US" sz="1400" dirty="0" err="1">
                <a:solidFill>
                  <a:schemeClr val="tx1"/>
                </a:solidFill>
              </a:rPr>
              <a:t>inHg</a:t>
            </a:r>
            <a:r>
              <a:rPr lang="en-US" sz="1400" dirty="0">
                <a:solidFill>
                  <a:schemeClr val="tx1"/>
                </a:solidFill>
              </a:rPr>
              <a:t>), 6 mbar (6.0 </a:t>
            </a:r>
            <a:r>
              <a:rPr lang="en-US" sz="1400" dirty="0" err="1">
                <a:solidFill>
                  <a:schemeClr val="tx1"/>
                </a:solidFill>
              </a:rPr>
              <a:t>hPa</a:t>
            </a:r>
            <a:r>
              <a:rPr lang="en-US" sz="1400" dirty="0">
                <a:solidFill>
                  <a:schemeClr val="tx1"/>
                </a:solidFill>
              </a:rPr>
              <a:t>; 0.18 </a:t>
            </a:r>
            <a:r>
              <a:rPr lang="en-US" sz="1400" dirty="0" err="1">
                <a:solidFill>
                  <a:schemeClr val="tx1"/>
                </a:solidFill>
              </a:rPr>
              <a:t>inHg</a:t>
            </a:r>
            <a:r>
              <a:rPr lang="en-US" sz="1400" dirty="0">
                <a:solidFill>
                  <a:schemeClr val="tx1"/>
                </a:solidFill>
              </a:rPr>
              <a:t>) lower than the previous record set by Super Typhoon June in 1975.</a:t>
            </a:r>
          </a:p>
          <a:p>
            <a:r>
              <a:rPr lang="en-US" sz="1400" dirty="0"/>
              <a:t>The records set by Tip still stand, though with the end of routine reconnaissance aircraft in the western Pacific Ocean in August 1987, modern researchers questioned if Tip is the strongest on record. “</a:t>
            </a:r>
          </a:p>
        </p:txBody>
      </p:sp>
      <p:pic>
        <p:nvPicPr>
          <p:cNvPr id="5" name="Content Placeholder 4" descr="Typhoonsizes.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38" b="-1915"/>
          <a:stretch/>
        </p:blipFill>
        <p:spPr>
          <a:xfrm>
            <a:off x="5131344" y="1578206"/>
            <a:ext cx="3378034" cy="2171489"/>
          </a:xfrm>
        </p:spPr>
      </p:pic>
      <p:pic>
        <p:nvPicPr>
          <p:cNvPr id="7" name="Picture 6" descr="Screen Shot 2013-12-22 at 1.56.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436" y="3914102"/>
            <a:ext cx="1915695" cy="2663728"/>
          </a:xfrm>
          <a:prstGeom prst="rect">
            <a:avLst/>
          </a:prstGeom>
        </p:spPr>
      </p:pic>
    </p:spTree>
    <p:extLst>
      <p:ext uri="{BB962C8B-B14F-4D97-AF65-F5344CB8AC3E}">
        <p14:creationId xmlns:p14="http://schemas.microsoft.com/office/powerpoint/2010/main" val="124437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602" y="274638"/>
            <a:ext cx="3855197" cy="1143000"/>
          </a:xfrm>
        </p:spPr>
        <p:txBody>
          <a:bodyPr>
            <a:normAutofit/>
          </a:bodyPr>
          <a:lstStyle/>
          <a:p>
            <a:r>
              <a:rPr lang="en-US" sz="2700" dirty="0"/>
              <a:t>1953 Atlantic Hurricanes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/wiki/1953_Atlantic_hurricane_season</a:t>
            </a:r>
          </a:p>
        </p:txBody>
      </p:sp>
      <p:sp>
        <p:nvSpPr>
          <p:cNvPr id="3" name="Content Placeholder 2"/>
          <p:cNvSpPr>
            <a:spLocks noGrp="1"/>
          </p:cNvSpPr>
          <p:nvPr>
            <p:ph sz="half" idx="1"/>
          </p:nvPr>
        </p:nvSpPr>
        <p:spPr>
          <a:xfrm>
            <a:off x="457200" y="274638"/>
            <a:ext cx="4038600" cy="6294529"/>
          </a:xfrm>
        </p:spPr>
        <p:txBody>
          <a:bodyPr>
            <a:noAutofit/>
          </a:bodyPr>
          <a:lstStyle/>
          <a:p>
            <a:r>
              <a:rPr lang="en-US" sz="1400" dirty="0"/>
              <a:t>“The 1953 Atlantic hurricane season was the first time an organized list of female names was used to name Atlantic storms. </a:t>
            </a:r>
          </a:p>
          <a:p>
            <a:r>
              <a:rPr lang="en-US" sz="1400" dirty="0"/>
              <a:t>It officially began on June 15, and lasted until November 15, although activity occurred both before and after the season's limits. </a:t>
            </a:r>
          </a:p>
          <a:p>
            <a:r>
              <a:rPr lang="en-US" sz="1400" dirty="0"/>
              <a:t>It is one of only four seasons to have a pre-season storm and a post-season storm, the others being the 1887, 2003, and 2007 seasons.</a:t>
            </a:r>
          </a:p>
          <a:p>
            <a:r>
              <a:rPr lang="en-US" sz="1400" dirty="0"/>
              <a:t>The season was active with fourteen total storms, six of which developed into hurricanes; four of the hurricanes attained major hurricane status, or a Category 3 or greater on the </a:t>
            </a:r>
            <a:r>
              <a:rPr lang="en-US" sz="1400" dirty="0" err="1"/>
              <a:t>Saffir</a:t>
            </a:r>
            <a:r>
              <a:rPr lang="en-US" sz="1400" dirty="0"/>
              <a:t>-Simpson scale.</a:t>
            </a:r>
          </a:p>
          <a:p>
            <a:r>
              <a:rPr lang="en-US" sz="1400" dirty="0"/>
              <a:t>The strongest hurricane of the season was Carol, although by the time it struck Atlantic Canada it was much weaker. </a:t>
            </a:r>
          </a:p>
          <a:p>
            <a:r>
              <a:rPr lang="en-US" sz="1400" dirty="0"/>
              <a:t>Bermuda was threatened by three hurricanes within two weeks</a:t>
            </a:r>
          </a:p>
          <a:p>
            <a:r>
              <a:rPr lang="en-US" sz="1400" dirty="0"/>
              <a:t>The final named storm of the season, Hazel, produced additional rainfall in Florida after previous flooding conditions. </a:t>
            </a:r>
          </a:p>
          <a:p>
            <a:r>
              <a:rPr lang="en-US" sz="1400" dirty="0"/>
              <a:t>There were several unnamed storms, the last of which dissipated on December 9.”</a:t>
            </a:r>
          </a:p>
          <a:p>
            <a:endParaRPr lang="en-US" sz="1400" dirty="0"/>
          </a:p>
        </p:txBody>
      </p:sp>
      <p:pic>
        <p:nvPicPr>
          <p:cNvPr id="5" name="Content Placeholder 4" descr="Screen Shot 2013-12-22 at 2.20.13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68" r="-1696"/>
          <a:stretch/>
        </p:blipFill>
        <p:spPr>
          <a:xfrm>
            <a:off x="5127610" y="1600200"/>
            <a:ext cx="3074657" cy="4525963"/>
          </a:xfrm>
        </p:spPr>
      </p:pic>
    </p:spTree>
    <p:extLst>
      <p:ext uri="{BB962C8B-B14F-4D97-AF65-F5344CB8AC3E}">
        <p14:creationId xmlns:p14="http://schemas.microsoft.com/office/powerpoint/2010/main" val="335610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1012" y="274638"/>
            <a:ext cx="4265788" cy="1143000"/>
          </a:xfrm>
        </p:spPr>
        <p:txBody>
          <a:bodyPr>
            <a:normAutofit fontScale="90000"/>
          </a:bodyPr>
          <a:lstStyle/>
          <a:p>
            <a:r>
              <a:rPr lang="en-US" dirty="0"/>
              <a:t>Hurricane Carol</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/wiki/1953_Atlantic_hurricane_season</a:t>
            </a:r>
          </a:p>
        </p:txBody>
      </p:sp>
      <p:sp>
        <p:nvSpPr>
          <p:cNvPr id="3" name="Content Placeholder 2"/>
          <p:cNvSpPr>
            <a:spLocks noGrp="1"/>
          </p:cNvSpPr>
          <p:nvPr>
            <p:ph sz="half" idx="1"/>
          </p:nvPr>
        </p:nvSpPr>
        <p:spPr>
          <a:xfrm>
            <a:off x="228033" y="299384"/>
            <a:ext cx="4038600" cy="6193397"/>
          </a:xfrm>
        </p:spPr>
        <p:txBody>
          <a:bodyPr>
            <a:noAutofit/>
          </a:bodyPr>
          <a:lstStyle/>
          <a:p>
            <a:r>
              <a:rPr lang="en-US" sz="1400" dirty="0"/>
              <a:t>“On August 28, a tropical wave developed into a tropical depression near Cape Verde. </a:t>
            </a:r>
          </a:p>
          <a:p>
            <a:r>
              <a:rPr lang="en-US" sz="1400" dirty="0"/>
              <a:t>After moving west-southwestward, it turned to the northwest, intensifying into a tropical storm on August 31 and into a hurricane on September 2. </a:t>
            </a:r>
          </a:p>
          <a:p>
            <a:r>
              <a:rPr lang="en-US" sz="1400" dirty="0">
                <a:solidFill>
                  <a:schemeClr val="tx1"/>
                </a:solidFill>
              </a:rPr>
              <a:t>Passing northeast of the Lesser Antilles, Carol rapidly intensified to reach peak winds of 150 mph (240 km/h) on September 3, making it the strongest hurricane of the season.</a:t>
            </a:r>
          </a:p>
          <a:p>
            <a:r>
              <a:rPr lang="en-US" sz="1400" dirty="0"/>
              <a:t>It gradually weakened, bypassing Bermuda on September 6 and producing high waves.</a:t>
            </a:r>
          </a:p>
          <a:p>
            <a:r>
              <a:rPr lang="en-US" sz="1400" dirty="0"/>
              <a:t>Carol later turned to the north-northeast, brushing Cape Cod and causing boating accidents across New England. </a:t>
            </a:r>
          </a:p>
          <a:p>
            <a:r>
              <a:rPr lang="en-US" sz="1400" dirty="0"/>
              <a:t>Four people were killed in the region.</a:t>
            </a:r>
          </a:p>
          <a:p>
            <a:r>
              <a:rPr lang="en-US" sz="1400" dirty="0"/>
              <a:t>Fishing losses totaled around $1 million (1953 USD, $8.73 million 2013 USD).</a:t>
            </a:r>
          </a:p>
          <a:p>
            <a:r>
              <a:rPr lang="en-US" sz="1400" dirty="0"/>
              <a:t>After bypassing New England, Carol brushed western Nova Scotia before moving ashore near Saint John, New Brunswick as a minimal hurricane.</a:t>
            </a:r>
          </a:p>
          <a:p>
            <a:r>
              <a:rPr lang="en-US" sz="1400" dirty="0"/>
              <a:t>As it moved ashore, it produced hurricane conditions in eastern Maine, one of only six Atlantic hurricanes to do so.”</a:t>
            </a:r>
          </a:p>
        </p:txBody>
      </p:sp>
      <p:pic>
        <p:nvPicPr>
          <p:cNvPr id="5" name="Content Placeholder 4" descr="Screen Shot 2013-12-22 at 2.38.24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70" b="-640"/>
          <a:stretch/>
        </p:blipFill>
        <p:spPr>
          <a:xfrm>
            <a:off x="4648200" y="1966937"/>
            <a:ext cx="4038600" cy="3131812"/>
          </a:xfrm>
        </p:spPr>
      </p:pic>
    </p:spTree>
    <p:extLst>
      <p:ext uri="{BB962C8B-B14F-4D97-AF65-F5344CB8AC3E}">
        <p14:creationId xmlns:p14="http://schemas.microsoft.com/office/powerpoint/2010/main" val="358063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Hurricane Dolly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/wiki/1953_Atlantic_hurricane_season</a:t>
            </a:r>
          </a:p>
        </p:txBody>
      </p:sp>
      <p:sp>
        <p:nvSpPr>
          <p:cNvPr id="3" name="Content Placeholder 2"/>
          <p:cNvSpPr>
            <a:spLocks noGrp="1"/>
          </p:cNvSpPr>
          <p:nvPr>
            <p:ph sz="half" idx="1"/>
          </p:nvPr>
        </p:nvSpPr>
        <p:spPr>
          <a:xfrm>
            <a:off x="199377" y="274638"/>
            <a:ext cx="4038600" cy="5851525"/>
          </a:xfrm>
        </p:spPr>
        <p:txBody>
          <a:bodyPr>
            <a:noAutofit/>
          </a:bodyPr>
          <a:lstStyle/>
          <a:p>
            <a:r>
              <a:rPr lang="en-US" sz="1400" dirty="0"/>
              <a:t>“The origins of Dolly were from a tropical wave that moved through the eastern Caribbean Sea, producing 10 in (250 mm) in Saint Thomas in the U.S. Virgin Islands. </a:t>
            </a:r>
          </a:p>
          <a:p>
            <a:r>
              <a:rPr lang="en-US" sz="1400" dirty="0"/>
              <a:t>On September 8, a tropical storm developed north of Puerto Rico, which moved slowly west-southwestward before turning to the north.</a:t>
            </a:r>
          </a:p>
          <a:p>
            <a:r>
              <a:rPr lang="en-US" sz="1400" dirty="0"/>
              <a:t>It quickly intensified, and after Hurricane Hunters reported an eye, Dolly reached hurricane status on September 9. </a:t>
            </a:r>
          </a:p>
          <a:p>
            <a:r>
              <a:rPr lang="en-US" sz="1400" dirty="0"/>
              <a:t>At that time, hurricane warnings were issued in the Bahamas, although the storm turned away from the archipelago. </a:t>
            </a:r>
          </a:p>
          <a:p>
            <a:r>
              <a:rPr lang="en-US" sz="1400" dirty="0"/>
              <a:t>It rapidly intensified to peak winds of 115 mph (185 km/h) on September 10, as reported by aircraft.</a:t>
            </a:r>
          </a:p>
          <a:p>
            <a:r>
              <a:rPr lang="en-US" sz="1400" dirty="0"/>
              <a:t>After continued weakening, Dolly passed over the island on September 11, producing only gale-force winds, rains, and little to no damage.</a:t>
            </a:r>
          </a:p>
          <a:p>
            <a:r>
              <a:rPr lang="en-US" sz="1400" dirty="0"/>
              <a:t>It deteriorated into a tropical storm on September 12 and transitioned into an </a:t>
            </a:r>
            <a:r>
              <a:rPr lang="en-US" sz="1400" dirty="0" err="1"/>
              <a:t>extratropical</a:t>
            </a:r>
            <a:r>
              <a:rPr lang="en-US" sz="1400" dirty="0"/>
              <a:t> cyclone later that day. </a:t>
            </a:r>
          </a:p>
          <a:p>
            <a:r>
              <a:rPr lang="en-US" sz="1400" dirty="0"/>
              <a:t>The remnants of Dolly later turned eastward, dissipating just west of Portugal on September 17.”</a:t>
            </a:r>
          </a:p>
          <a:p>
            <a:endParaRPr lang="en-US" sz="1400" dirty="0"/>
          </a:p>
        </p:txBody>
      </p:sp>
      <p:pic>
        <p:nvPicPr>
          <p:cNvPr id="5" name="Content Placeholder 4" descr="Screen Shot 2013-12-22 at 2.24.13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28" b="1226"/>
          <a:stretch/>
        </p:blipFill>
        <p:spPr>
          <a:xfrm>
            <a:off x="4648200" y="1575471"/>
            <a:ext cx="4038600" cy="2950397"/>
          </a:xfrm>
        </p:spPr>
      </p:pic>
      <p:sp>
        <p:nvSpPr>
          <p:cNvPr id="6" name="TextBox 5"/>
          <p:cNvSpPr txBox="1"/>
          <p:nvPr/>
        </p:nvSpPr>
        <p:spPr>
          <a:xfrm>
            <a:off x="4802957" y="4831393"/>
            <a:ext cx="3800352" cy="1815882"/>
          </a:xfrm>
          <a:prstGeom prst="rect">
            <a:avLst/>
          </a:prstGeom>
          <a:noFill/>
        </p:spPr>
        <p:txBody>
          <a:bodyPr wrap="square" rtlCol="0">
            <a:spAutoFit/>
          </a:bodyPr>
          <a:lstStyle/>
          <a:p>
            <a:pPr marL="285750" indent="-285750">
              <a:buFont typeface="Arial"/>
              <a:buChar char="•"/>
            </a:pPr>
            <a:r>
              <a:rPr lang="en-US" sz="1600" dirty="0">
                <a:solidFill>
                  <a:srgbClr val="800000"/>
                </a:solidFill>
                <a:latin typeface="Helvetica Neue Light"/>
                <a:cs typeface="Helvetica Neue Light"/>
              </a:rPr>
              <a:t>Dolly weakened as it accelerated northeastward, although it still threatened to strike Bermuda with strong winds. </a:t>
            </a:r>
          </a:p>
          <a:p>
            <a:pPr marL="285750" indent="-285750">
              <a:buFont typeface="Arial"/>
              <a:buChar char="•"/>
            </a:pPr>
            <a:r>
              <a:rPr lang="en-US" sz="1600" dirty="0">
                <a:latin typeface="Helvetica Neue Light"/>
                <a:cs typeface="Helvetica Neue Light"/>
              </a:rPr>
              <a:t>As a result, the United States Air Force ordered all of the planes on the island to fly to the mainland.</a:t>
            </a:r>
          </a:p>
        </p:txBody>
      </p:sp>
    </p:spTree>
    <p:extLst>
      <p:ext uri="{BB962C8B-B14F-4D97-AF65-F5344CB8AC3E}">
        <p14:creationId xmlns:p14="http://schemas.microsoft.com/office/powerpoint/2010/main" val="280584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 Deadliest Tropical Cyclones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List_of_natural_disasters_by_death_toll</a:t>
            </a:r>
            <a:endParaRPr lang="en-US" sz="1800" dirty="0">
              <a:solidFill>
                <a:srgbClr val="800000"/>
              </a:solidFill>
            </a:endParaRPr>
          </a:p>
        </p:txBody>
      </p:sp>
      <p:pic>
        <p:nvPicPr>
          <p:cNvPr id="6" name="Content Placeholder 5" descr="Screen Shot 2013-12-20 at 10.18.15 AM.png"/>
          <p:cNvPicPr>
            <a:picLocks noGrp="1" noChangeAspect="1"/>
          </p:cNvPicPr>
          <p:nvPr>
            <p:ph idx="1"/>
          </p:nvPr>
        </p:nvPicPr>
        <p:blipFill>
          <a:blip r:embed="rId2">
            <a:extLst>
              <a:ext uri="{28A0092B-C50C-407E-A947-70E740481C1C}">
                <a14:useLocalDpi xmlns:a14="http://schemas.microsoft.com/office/drawing/2010/main" val="0"/>
              </a:ext>
            </a:extLst>
          </a:blip>
          <a:srcRect t="-35274" b="-35274"/>
          <a:stretch>
            <a:fillRect/>
          </a:stretch>
        </p:blipFill>
        <p:spPr/>
      </p:pic>
    </p:spTree>
    <p:extLst>
      <p:ext uri="{BB962C8B-B14F-4D97-AF65-F5344CB8AC3E}">
        <p14:creationId xmlns:p14="http://schemas.microsoft.com/office/powerpoint/2010/main" val="646953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464" y="274638"/>
            <a:ext cx="4275336" cy="1143000"/>
          </a:xfrm>
        </p:spPr>
        <p:txBody>
          <a:bodyPr>
            <a:normAutofit fontScale="90000"/>
          </a:bodyPr>
          <a:lstStyle/>
          <a:p>
            <a:r>
              <a:rPr lang="en-US" dirty="0"/>
              <a:t>Hurricane Edna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/wiki/1953_Atlantic_hurricane_season</a:t>
            </a:r>
          </a:p>
        </p:txBody>
      </p:sp>
      <p:sp>
        <p:nvSpPr>
          <p:cNvPr id="3" name="Content Placeholder 2"/>
          <p:cNvSpPr>
            <a:spLocks noGrp="1"/>
          </p:cNvSpPr>
          <p:nvPr>
            <p:ph sz="half" idx="1"/>
          </p:nvPr>
        </p:nvSpPr>
        <p:spPr>
          <a:xfrm>
            <a:off x="133681" y="289836"/>
            <a:ext cx="4514519" cy="6384361"/>
          </a:xfrm>
        </p:spPr>
        <p:txBody>
          <a:bodyPr>
            <a:noAutofit/>
          </a:bodyPr>
          <a:lstStyle/>
          <a:p>
            <a:r>
              <a:rPr lang="en-US" sz="1400" dirty="0"/>
              <a:t>“Shortly behind Dolly, another tropical wave spawned a tropical depression over the Lesser Antilles on September 14.</a:t>
            </a:r>
          </a:p>
          <a:p>
            <a:r>
              <a:rPr lang="en-US" sz="1400" dirty="0"/>
              <a:t>As it moved through the region, it produced unsettled conditions across the northeast Caribbean.</a:t>
            </a:r>
          </a:p>
          <a:p>
            <a:r>
              <a:rPr lang="en-US" sz="1400" dirty="0"/>
              <a:t>Dolly quickly intensified as it tracked northwestward, attaining hurricane status on September 15 and peak winds of 125 mph (205 km/h) the next day.</a:t>
            </a:r>
          </a:p>
          <a:p>
            <a:r>
              <a:rPr lang="en-US" sz="1400" dirty="0"/>
              <a:t>After peaking, the hurricane turned to the northeast and maintained most of its intensity for a few days.</a:t>
            </a:r>
          </a:p>
          <a:p>
            <a:r>
              <a:rPr lang="en-US" sz="1400" dirty="0">
                <a:solidFill>
                  <a:schemeClr val="tx1"/>
                </a:solidFill>
              </a:rPr>
              <a:t>It passed just north of Bermuda early on September 18 with winds of 115 mph (185 km/h), before beginning a steady weakening trend as it accelerated</a:t>
            </a:r>
          </a:p>
          <a:p>
            <a:r>
              <a:rPr lang="en-US" sz="1400" dirty="0">
                <a:solidFill>
                  <a:schemeClr val="tx1"/>
                </a:solidFill>
              </a:rPr>
              <a:t>Before Edna struck Bermuda, the islanders were well-prepared due to being previously impacted by hurricanes Carol and Dolly, and they boarded up their homes.</a:t>
            </a:r>
          </a:p>
          <a:p>
            <a:r>
              <a:rPr lang="en-US" sz="1400" dirty="0"/>
              <a:t>The hurricane caused "considerable damage", with wind gusts reaching 120 mph (190 km/h).</a:t>
            </a:r>
          </a:p>
          <a:p>
            <a:r>
              <a:rPr lang="en-US" sz="1400" dirty="0"/>
              <a:t>The winds downed trees, blocking roads, and also caused disruptions to the power and water services.</a:t>
            </a:r>
          </a:p>
          <a:p>
            <a:r>
              <a:rPr lang="en-US" sz="1400" dirty="0"/>
              <a:t>During its passage, Edna produced heavy rainfall and also damaged several roofs. There were three injuries on the island.”</a:t>
            </a:r>
          </a:p>
          <a:p>
            <a:endParaRPr lang="en-US" sz="1400" dirty="0"/>
          </a:p>
        </p:txBody>
      </p:sp>
      <p:pic>
        <p:nvPicPr>
          <p:cNvPr id="5" name="Content Placeholder 4" descr="Screen Shot 2013-12-22 at 2.24.15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79" b="-845"/>
          <a:stretch/>
        </p:blipFill>
        <p:spPr>
          <a:xfrm>
            <a:off x="4648200" y="1546827"/>
            <a:ext cx="4038600" cy="3084072"/>
          </a:xfrm>
        </p:spPr>
      </p:pic>
    </p:spTree>
    <p:extLst>
      <p:ext uri="{BB962C8B-B14F-4D97-AF65-F5344CB8AC3E}">
        <p14:creationId xmlns:p14="http://schemas.microsoft.com/office/powerpoint/2010/main" val="4293446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61" y="118849"/>
            <a:ext cx="5499941" cy="818298"/>
          </a:xfrm>
        </p:spPr>
        <p:txBody>
          <a:bodyPr>
            <a:normAutofit fontScale="90000"/>
          </a:bodyPr>
          <a:lstStyle/>
          <a:p>
            <a:r>
              <a:rPr lang="en-US" dirty="0"/>
              <a:t>Hurricane Carla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Hurricane_Carla</a:t>
            </a:r>
            <a:endParaRPr lang="en-US" sz="1800" dirty="0">
              <a:solidFill>
                <a:srgbClr val="800000"/>
              </a:solidFill>
            </a:endParaRPr>
          </a:p>
        </p:txBody>
      </p:sp>
      <p:sp>
        <p:nvSpPr>
          <p:cNvPr id="3" name="Content Placeholder 2"/>
          <p:cNvSpPr>
            <a:spLocks noGrp="1"/>
          </p:cNvSpPr>
          <p:nvPr>
            <p:ph sz="half" idx="1"/>
          </p:nvPr>
        </p:nvSpPr>
        <p:spPr>
          <a:xfrm>
            <a:off x="252120" y="937162"/>
            <a:ext cx="5658682" cy="5823950"/>
          </a:xfrm>
        </p:spPr>
        <p:txBody>
          <a:bodyPr>
            <a:noAutofit/>
          </a:bodyPr>
          <a:lstStyle/>
          <a:p>
            <a:r>
              <a:rPr lang="en-US" sz="1400" dirty="0"/>
              <a:t>“</a:t>
            </a:r>
            <a:r>
              <a:rPr lang="en-US" sz="1400" dirty="0">
                <a:solidFill>
                  <a:schemeClr val="tx1"/>
                </a:solidFill>
              </a:rPr>
              <a:t>One of the first hurricanes to be captured on satellite imagery</a:t>
            </a:r>
          </a:p>
          <a:p>
            <a:r>
              <a:rPr lang="en-US" sz="1400" dirty="0">
                <a:solidFill>
                  <a:schemeClr val="tx1"/>
                </a:solidFill>
              </a:rPr>
              <a:t>Hurricane Carla ranks as the most intense U.S. tropical cyclone landfall on the Hurricane Severity Index.</a:t>
            </a:r>
          </a:p>
          <a:p>
            <a:r>
              <a:rPr lang="en-US" sz="1400" dirty="0"/>
              <a:t>The third named storm and first Category 5 hurricane of the 1961 Atlantic hurricane season, Carla developed from an area of squally weather in the southwestern Caribbean Sea on September 3. </a:t>
            </a:r>
          </a:p>
          <a:p>
            <a:r>
              <a:rPr lang="en-US" sz="1400" dirty="0"/>
              <a:t>Initially a tropical depression, it strengthened slowly while heading northwestward, and by September 5, the system was upgraded to Tropical Storm Carla. </a:t>
            </a:r>
          </a:p>
          <a:p>
            <a:r>
              <a:rPr lang="en-US" sz="1400" dirty="0"/>
              <a:t>About 24 hours later, Carla was upgraded to a hurricane. Shortly thereafter, the storm curved northward while approaching the Yucatán Channel. Late on September 7, Carla entered the Gulf of Mexico while passing just northeast of the Yucatán Peninsula. </a:t>
            </a:r>
          </a:p>
          <a:p>
            <a:r>
              <a:rPr lang="en-US" sz="1400" dirty="0"/>
              <a:t>By early on the following day, the storm became a major hurricane after reaching Category 3 intensity. </a:t>
            </a:r>
          </a:p>
          <a:p>
            <a:r>
              <a:rPr lang="en-US" sz="1400" dirty="0"/>
              <a:t>Resuming its northwestward course, Carla continued intensification and on September 11, it was upgraded to a Category 5 hurricane. </a:t>
            </a:r>
          </a:p>
          <a:p>
            <a:r>
              <a:rPr lang="en-US" sz="1400" dirty="0">
                <a:solidFill>
                  <a:schemeClr val="tx1"/>
                </a:solidFill>
              </a:rPr>
              <a:t>Later that day, Carla weakened slightly, but was still a large and intense hurricane when the storm made landfall near Port O'Connor, Texas. </a:t>
            </a:r>
          </a:p>
          <a:p>
            <a:r>
              <a:rPr lang="en-US" sz="1400" dirty="0"/>
              <a:t>It weakened quickly inland and was reduced to a tropical storm on September 12. Heading generally northward, Carla transitioned into an </a:t>
            </a:r>
            <a:r>
              <a:rPr lang="en-US" sz="1400" dirty="0" err="1"/>
              <a:t>extratropical</a:t>
            </a:r>
            <a:r>
              <a:rPr lang="en-US" sz="1400" dirty="0"/>
              <a:t> cyclone on September 13, while centered over southern Oklahoma.”</a:t>
            </a:r>
          </a:p>
          <a:p>
            <a:endParaRPr lang="en-US" sz="1400" dirty="0"/>
          </a:p>
        </p:txBody>
      </p:sp>
      <p:pic>
        <p:nvPicPr>
          <p:cNvPr id="5" name="Content Placeholder 4" descr="Screen Shot 2013-12-21 at 11.19.00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529" r="205"/>
          <a:stretch/>
        </p:blipFill>
        <p:spPr>
          <a:xfrm>
            <a:off x="5854770" y="276801"/>
            <a:ext cx="3214595" cy="6282649"/>
          </a:xfrm>
        </p:spPr>
      </p:pic>
    </p:spTree>
    <p:extLst>
      <p:ext uri="{BB962C8B-B14F-4D97-AF65-F5344CB8AC3E}">
        <p14:creationId xmlns:p14="http://schemas.microsoft.com/office/powerpoint/2010/main" val="152879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164" y="274638"/>
            <a:ext cx="4120635" cy="1143000"/>
          </a:xfrm>
        </p:spPr>
        <p:txBody>
          <a:bodyPr>
            <a:normAutofit fontScale="90000"/>
          </a:bodyPr>
          <a:lstStyle/>
          <a:p>
            <a:r>
              <a:rPr lang="en-US" dirty="0"/>
              <a:t>Hurricane Carla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Hurricane_Carla</a:t>
            </a:r>
            <a:endParaRPr lang="en-US" dirty="0"/>
          </a:p>
        </p:txBody>
      </p:sp>
      <p:sp>
        <p:nvSpPr>
          <p:cNvPr id="3" name="Content Placeholder 2"/>
          <p:cNvSpPr>
            <a:spLocks noGrp="1"/>
          </p:cNvSpPr>
          <p:nvPr>
            <p:ph sz="half" idx="1"/>
          </p:nvPr>
        </p:nvSpPr>
        <p:spPr>
          <a:xfrm>
            <a:off x="457200" y="348834"/>
            <a:ext cx="4038600" cy="6132122"/>
          </a:xfrm>
        </p:spPr>
        <p:txBody>
          <a:bodyPr>
            <a:noAutofit/>
          </a:bodyPr>
          <a:lstStyle/>
          <a:p>
            <a:r>
              <a:rPr lang="en-US" sz="1600" dirty="0">
                <a:solidFill>
                  <a:schemeClr val="tx1"/>
                </a:solidFill>
              </a:rPr>
              <a:t>“Carla spawned the largest hurricane-related tornado outbreak on record at the time, when 26 tornadoes touched down within its circulation.</a:t>
            </a:r>
          </a:p>
          <a:p>
            <a:r>
              <a:rPr lang="en-US" sz="1600" dirty="0"/>
              <a:t>However, it was overwhelmingly surpassed by Hurricane Beulah in 1967, which spawned at least 115 tornadoes.</a:t>
            </a:r>
          </a:p>
          <a:p>
            <a:r>
              <a:rPr lang="en-US" sz="1600" dirty="0"/>
              <a:t>Throughout its path, 43 fatalities and about $325.74 million in damage were attributed to Carla. </a:t>
            </a:r>
          </a:p>
          <a:p>
            <a:r>
              <a:rPr lang="en-US" sz="1600" dirty="0"/>
              <a:t>Most of the impact occurred in Texas, where the storm made landfall as a large and strong Category 4 hurricane.</a:t>
            </a:r>
          </a:p>
          <a:p>
            <a:r>
              <a:rPr lang="en-US" sz="1600" dirty="0"/>
              <a:t>In Texas, wind gusts as high as 170 mph (280 km/h) were observed in Port Lavaca. </a:t>
            </a:r>
          </a:p>
          <a:p>
            <a:r>
              <a:rPr lang="en-US" sz="1600" dirty="0"/>
              <a:t>Additionally, several tornadoes spawned in the state caused notable impacts, with the most destructive twister resulting in 200 buildings severely damaged, of which at least 60 were destroyed, and 8 deaths and 55 injuries.”</a:t>
            </a:r>
          </a:p>
          <a:p>
            <a:endParaRPr lang="en-US" sz="1600" dirty="0"/>
          </a:p>
        </p:txBody>
      </p:sp>
      <p:pic>
        <p:nvPicPr>
          <p:cNvPr id="5" name="Content Placeholder 4" descr="600px-Carla_1961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66" b="-1176"/>
          <a:stretch/>
        </p:blipFill>
        <p:spPr>
          <a:xfrm>
            <a:off x="6005750" y="1417638"/>
            <a:ext cx="2195485" cy="2233736"/>
          </a:xfrm>
        </p:spPr>
      </p:pic>
      <p:pic>
        <p:nvPicPr>
          <p:cNvPr id="6" name="Picture 5" descr="728px-Hurricane_carla_rad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750" y="4327768"/>
            <a:ext cx="2196980" cy="1807680"/>
          </a:xfrm>
          <a:prstGeom prst="rect">
            <a:avLst/>
          </a:prstGeom>
        </p:spPr>
      </p:pic>
      <p:sp>
        <p:nvSpPr>
          <p:cNvPr id="7" name="TextBox 6"/>
          <p:cNvSpPr txBox="1"/>
          <p:nvPr/>
        </p:nvSpPr>
        <p:spPr>
          <a:xfrm>
            <a:off x="6088219" y="3707401"/>
            <a:ext cx="2114511" cy="307777"/>
          </a:xfrm>
          <a:prstGeom prst="rect">
            <a:avLst/>
          </a:prstGeom>
          <a:noFill/>
        </p:spPr>
        <p:txBody>
          <a:bodyPr wrap="square" rtlCol="0">
            <a:spAutoFit/>
          </a:bodyPr>
          <a:lstStyle/>
          <a:p>
            <a:pPr algn="ctr"/>
            <a:r>
              <a:rPr lang="en-US" sz="1400" dirty="0">
                <a:latin typeface="Helvetica Neue Light"/>
                <a:cs typeface="Helvetica Neue Light"/>
              </a:rPr>
              <a:t>Storm Track</a:t>
            </a:r>
          </a:p>
        </p:txBody>
      </p:sp>
      <p:sp>
        <p:nvSpPr>
          <p:cNvPr id="8" name="TextBox 7"/>
          <p:cNvSpPr txBox="1"/>
          <p:nvPr/>
        </p:nvSpPr>
        <p:spPr>
          <a:xfrm>
            <a:off x="6050867" y="6233677"/>
            <a:ext cx="2114511" cy="307777"/>
          </a:xfrm>
          <a:prstGeom prst="rect">
            <a:avLst/>
          </a:prstGeom>
          <a:noFill/>
        </p:spPr>
        <p:txBody>
          <a:bodyPr wrap="square" rtlCol="0">
            <a:spAutoFit/>
          </a:bodyPr>
          <a:lstStyle/>
          <a:p>
            <a:pPr algn="ctr"/>
            <a:r>
              <a:rPr lang="en-US" sz="1400" dirty="0">
                <a:latin typeface="Helvetica Neue Light"/>
                <a:cs typeface="Helvetica Neue Light"/>
              </a:rPr>
              <a:t>Radar Image</a:t>
            </a:r>
          </a:p>
        </p:txBody>
      </p:sp>
    </p:spTree>
    <p:extLst>
      <p:ext uri="{BB962C8B-B14F-4D97-AF65-F5344CB8AC3E}">
        <p14:creationId xmlns:p14="http://schemas.microsoft.com/office/powerpoint/2010/main" val="939263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99" y="140059"/>
            <a:ext cx="4687555" cy="882871"/>
          </a:xfrm>
        </p:spPr>
        <p:txBody>
          <a:bodyPr>
            <a:normAutofit/>
          </a:bodyPr>
          <a:lstStyle/>
          <a:p>
            <a:r>
              <a:rPr lang="en-US" sz="2700" dirty="0"/>
              <a:t>Hurricane Andrew</a:t>
            </a:r>
            <a:br>
              <a:rPr lang="en-US" sz="2700"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a:t>
            </a:r>
            <a:r>
              <a:rPr lang="en-US" sz="1400" dirty="0" err="1">
                <a:solidFill>
                  <a:srgbClr val="800000"/>
                </a:solidFill>
              </a:rPr>
              <a:t>Hurricane_Andrew</a:t>
            </a:r>
            <a:endParaRPr lang="en-US" sz="1400" dirty="0">
              <a:solidFill>
                <a:srgbClr val="800000"/>
              </a:solidFill>
            </a:endParaRPr>
          </a:p>
        </p:txBody>
      </p:sp>
      <p:sp>
        <p:nvSpPr>
          <p:cNvPr id="3" name="Content Placeholder 2"/>
          <p:cNvSpPr>
            <a:spLocks noGrp="1"/>
          </p:cNvSpPr>
          <p:nvPr>
            <p:ph sz="half" idx="1"/>
          </p:nvPr>
        </p:nvSpPr>
        <p:spPr>
          <a:xfrm>
            <a:off x="189832" y="970922"/>
            <a:ext cx="5783933" cy="5771016"/>
          </a:xfrm>
        </p:spPr>
        <p:txBody>
          <a:bodyPr>
            <a:noAutofit/>
          </a:bodyPr>
          <a:lstStyle/>
          <a:p>
            <a:r>
              <a:rPr lang="en-US" sz="1400" dirty="0"/>
              <a:t>“Hurricane Andrew was, at the time of its occurrence in August 1992, the costliest hurricane in United States history, </a:t>
            </a:r>
            <a:r>
              <a:rPr lang="en-US" sz="1400" dirty="0" err="1"/>
              <a:t>superceded</a:t>
            </a:r>
            <a:r>
              <a:rPr lang="en-US" sz="1400" dirty="0"/>
              <a:t> now by Harvey and Irma (2017)</a:t>
            </a:r>
          </a:p>
          <a:p>
            <a:r>
              <a:rPr lang="en-US" sz="1400" dirty="0"/>
              <a:t>The fourth tropical cyclone and the first hurricane of the 1992 Atlantic hurricane season, Andrew originated from a tropical wave over the central Atlantic. </a:t>
            </a:r>
          </a:p>
          <a:p>
            <a:r>
              <a:rPr lang="en-US" sz="1400" dirty="0"/>
              <a:t>Initially, strong wind shear prevented much intensification, though increasingly favorable conditions allowed the system to become a tropical storm on August 17 and a minimal hurricane six days later. </a:t>
            </a:r>
          </a:p>
          <a:p>
            <a:r>
              <a:rPr lang="en-US" sz="1400" dirty="0"/>
              <a:t>After turning westward, Andrew entered a stage of rapid intensification, strengthening into a Category 5 hurricane near the Bahamas on August 23.</a:t>
            </a:r>
          </a:p>
          <a:p>
            <a:r>
              <a:rPr lang="en-US" sz="1400" dirty="0"/>
              <a:t> It briefly weakened to a Category 4 hurricane over the island nation, but regained Category 5 intensity on August 24 before making landfall on Elliott Key and later in Homestead. </a:t>
            </a:r>
          </a:p>
          <a:p>
            <a:r>
              <a:rPr lang="en-US" sz="1400" dirty="0"/>
              <a:t>Several hours later, the hurricane emerged into the Gulf of Mexico at Category 4 strength as it curved toward the Gulf Coast of the United States.</a:t>
            </a:r>
          </a:p>
          <a:p>
            <a:r>
              <a:rPr lang="en-US" sz="1400" dirty="0"/>
              <a:t>After weakening to a low-end Category 3 hurricane, Andrew moved ashore near Morgan City, Louisiana.</a:t>
            </a:r>
          </a:p>
          <a:p>
            <a:r>
              <a:rPr lang="en-US" sz="1400" dirty="0"/>
              <a:t>Interaction with land hastened the weakening process, and the Andrew was downgraded to a tropical depression by August 27 while crossing Mississippi. </a:t>
            </a:r>
          </a:p>
          <a:p>
            <a:r>
              <a:rPr lang="en-US" sz="1400" dirty="0"/>
              <a:t>The next day, the storm merged with a frontal system over the southern Appalachian Mountains.”</a:t>
            </a:r>
          </a:p>
          <a:p>
            <a:endParaRPr lang="en-US" sz="1400" dirty="0"/>
          </a:p>
        </p:txBody>
      </p:sp>
      <p:pic>
        <p:nvPicPr>
          <p:cNvPr id="5" name="Picture 4" descr="Screen Shot 2013-12-22 at 2.40.29 PM.png"/>
          <p:cNvPicPr>
            <a:picLocks noChangeAspect="1"/>
          </p:cNvPicPr>
          <p:nvPr/>
        </p:nvPicPr>
        <p:blipFill rotWithShape="1">
          <a:blip r:embed="rId2">
            <a:extLst>
              <a:ext uri="{28A0092B-C50C-407E-A947-70E740481C1C}">
                <a14:useLocalDpi xmlns:a14="http://schemas.microsoft.com/office/drawing/2010/main" val="0"/>
              </a:ext>
            </a:extLst>
          </a:blip>
          <a:srcRect b="27375"/>
          <a:stretch/>
        </p:blipFill>
        <p:spPr>
          <a:xfrm>
            <a:off x="5973766" y="214788"/>
            <a:ext cx="2709144" cy="4979440"/>
          </a:xfrm>
          <a:prstGeom prst="rect">
            <a:avLst/>
          </a:prstGeom>
        </p:spPr>
      </p:pic>
      <p:pic>
        <p:nvPicPr>
          <p:cNvPr id="6" name="Picture 5" descr="800px-Andrew_1992_tr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87" y="5295516"/>
            <a:ext cx="2383575" cy="1474837"/>
          </a:xfrm>
          <a:prstGeom prst="rect">
            <a:avLst/>
          </a:prstGeom>
        </p:spPr>
      </p:pic>
    </p:spTree>
    <p:extLst>
      <p:ext uri="{BB962C8B-B14F-4D97-AF65-F5344CB8AC3E}">
        <p14:creationId xmlns:p14="http://schemas.microsoft.com/office/powerpoint/2010/main" val="79987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01914" y="274638"/>
            <a:ext cx="4284885" cy="1143000"/>
          </a:xfrm>
        </p:spPr>
        <p:txBody>
          <a:bodyPr>
            <a:normAutofit fontScale="90000"/>
          </a:bodyPr>
          <a:lstStyle/>
          <a:p>
            <a:r>
              <a:rPr lang="en-US" dirty="0"/>
              <a:t>Hurricane Andrew</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Hurricane_Andrew</a:t>
            </a:r>
            <a:endParaRPr lang="en-US" sz="1800" dirty="0">
              <a:solidFill>
                <a:srgbClr val="800000"/>
              </a:solidFill>
            </a:endParaRPr>
          </a:p>
        </p:txBody>
      </p:sp>
      <p:sp>
        <p:nvSpPr>
          <p:cNvPr id="6" name="Content Placeholder 5"/>
          <p:cNvSpPr>
            <a:spLocks noGrp="1"/>
          </p:cNvSpPr>
          <p:nvPr>
            <p:ph sz="half" idx="1"/>
          </p:nvPr>
        </p:nvSpPr>
        <p:spPr>
          <a:xfrm>
            <a:off x="457200" y="274638"/>
            <a:ext cx="4038600" cy="4525963"/>
          </a:xfrm>
        </p:spPr>
        <p:txBody>
          <a:bodyPr>
            <a:noAutofit/>
          </a:bodyPr>
          <a:lstStyle/>
          <a:p>
            <a:r>
              <a:rPr lang="en-US" sz="1600" dirty="0"/>
              <a:t>“In the Bahamas, Andrew brought high tides, hurricane force winds, and tornadoes, which caused considerable damage in the archipelago, especially on Cat Cays. </a:t>
            </a:r>
          </a:p>
          <a:p>
            <a:r>
              <a:rPr lang="en-US" sz="1600" dirty="0"/>
              <a:t>At least 800 houses were destroyed and there was substantial damage to the transport, communications, water, sanitation, agriculture, and fishing sectors. </a:t>
            </a:r>
          </a:p>
          <a:p>
            <a:r>
              <a:rPr lang="en-US" sz="1600" dirty="0"/>
              <a:t>Overall, Andrew caused four deaths and $250 million (1992 USD) in damage in the Bahamas. </a:t>
            </a:r>
          </a:p>
          <a:p>
            <a:r>
              <a:rPr lang="en-US" sz="1600" dirty="0">
                <a:solidFill>
                  <a:schemeClr val="tx1"/>
                </a:solidFill>
              </a:rPr>
              <a:t>Andrew led to the founding of several catastrophe modeling companies</a:t>
            </a:r>
          </a:p>
          <a:p>
            <a:r>
              <a:rPr lang="en-US" sz="1600" dirty="0"/>
              <a:t>Throughout the southern portions of Florida, Andrew brought very high winds; a wind gust of 177 mph (282 km/h) was reported at a house in Perrine. </a:t>
            </a:r>
          </a:p>
          <a:p>
            <a:r>
              <a:rPr lang="en-US" sz="1600" dirty="0"/>
              <a:t>Strong winds caused catastrophic damage in Florida, with Miami-Dade County cities of Florida City, Homestead, and Kendall receiving the brunt of the storm. “</a:t>
            </a:r>
          </a:p>
        </p:txBody>
      </p:sp>
      <p:pic>
        <p:nvPicPr>
          <p:cNvPr id="8" name="Content Placeholder 7" descr="742px-HurricaneAndrew.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511" b="-2452"/>
          <a:stretch/>
        </p:blipFill>
        <p:spPr>
          <a:xfrm>
            <a:off x="5108496" y="1379446"/>
            <a:ext cx="3139050" cy="2664303"/>
          </a:xfrm>
        </p:spPr>
      </p:pic>
      <p:sp>
        <p:nvSpPr>
          <p:cNvPr id="9" name="TextBox 8"/>
          <p:cNvSpPr txBox="1"/>
          <p:nvPr/>
        </p:nvSpPr>
        <p:spPr>
          <a:xfrm>
            <a:off x="4495800" y="4077093"/>
            <a:ext cx="4374869" cy="2677656"/>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About 63,000 homes were destroyed and over 101,000 others were damaged. </a:t>
            </a:r>
          </a:p>
          <a:p>
            <a:pPr marL="285750" indent="-285750">
              <a:buFont typeface="Arial"/>
              <a:buChar char="•"/>
            </a:pPr>
            <a:r>
              <a:rPr lang="en-US" sz="1400" dirty="0">
                <a:solidFill>
                  <a:srgbClr val="800000"/>
                </a:solidFill>
                <a:latin typeface="Helvetica Neue Light"/>
                <a:cs typeface="Helvetica Neue Light"/>
              </a:rPr>
              <a:t>This left roughly 175,000 people homeless. As many as 1.4 million people were left without electricity at the height of the storm. </a:t>
            </a:r>
          </a:p>
          <a:p>
            <a:pPr marL="285750" indent="-285750">
              <a:buFont typeface="Arial"/>
              <a:buChar char="•"/>
            </a:pPr>
            <a:r>
              <a:rPr lang="en-US" sz="1400" dirty="0">
                <a:solidFill>
                  <a:srgbClr val="800000"/>
                </a:solidFill>
                <a:latin typeface="Helvetica Neue Light"/>
                <a:cs typeface="Helvetica Neue Light"/>
              </a:rPr>
              <a:t>In the Everglades, 70,000 acres (280 km2) of trees were knocked down. </a:t>
            </a:r>
          </a:p>
          <a:p>
            <a:pPr marL="285750" indent="-285750">
              <a:buFont typeface="Arial"/>
              <a:buChar char="•"/>
            </a:pPr>
            <a:r>
              <a:rPr lang="en-US" sz="1400" dirty="0">
                <a:solidFill>
                  <a:srgbClr val="800000"/>
                </a:solidFill>
                <a:latin typeface="Helvetica Neue Light"/>
                <a:cs typeface="Helvetica Neue Light"/>
              </a:rPr>
              <a:t>Additionally, rainfall in Florida was substantial, peaking at 13.98 in (355 mm) in western Miami-Dade County.</a:t>
            </a:r>
          </a:p>
          <a:p>
            <a:pPr marL="285750" indent="-285750">
              <a:buFont typeface="Arial"/>
              <a:buChar char="•"/>
            </a:pPr>
            <a:r>
              <a:rPr lang="en-US" sz="1400" dirty="0">
                <a:solidFill>
                  <a:srgbClr val="800000"/>
                </a:solidFill>
                <a:latin typeface="Helvetica Neue Light"/>
                <a:cs typeface="Helvetica Neue Light"/>
              </a:rPr>
              <a:t>About $25 billion in damage and 44 fatalities were reported in Florida.</a:t>
            </a:r>
          </a:p>
        </p:txBody>
      </p:sp>
    </p:spTree>
    <p:extLst>
      <p:ext uri="{BB962C8B-B14F-4D97-AF65-F5344CB8AC3E}">
        <p14:creationId xmlns:p14="http://schemas.microsoft.com/office/powerpoint/2010/main" val="841124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Hurricane Andrew</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Hurricane_Andrew</a:t>
            </a:r>
            <a:endParaRPr lang="en-US" sz="1800" dirty="0"/>
          </a:p>
        </p:txBody>
      </p:sp>
      <p:sp>
        <p:nvSpPr>
          <p:cNvPr id="6" name="Content Placeholder 5"/>
          <p:cNvSpPr>
            <a:spLocks noGrp="1"/>
          </p:cNvSpPr>
          <p:nvPr>
            <p:ph idx="1"/>
          </p:nvPr>
        </p:nvSpPr>
        <p:spPr/>
        <p:txBody>
          <a:bodyPr>
            <a:normAutofit fontScale="92500" lnSpcReduction="10000"/>
          </a:bodyPr>
          <a:lstStyle/>
          <a:p>
            <a:r>
              <a:rPr lang="en-US" sz="1600" dirty="0"/>
              <a:t>“Considerable damage to oil platforms was reported, with one company reporting 13 platforms lost, 104 structures damaged, and five drilling wells blown off course. </a:t>
            </a:r>
          </a:p>
          <a:p>
            <a:r>
              <a:rPr lang="en-US" sz="1600" dirty="0"/>
              <a:t>Total losses to oil companies reached approximately $500 million. </a:t>
            </a:r>
          </a:p>
          <a:p>
            <a:r>
              <a:rPr lang="en-US" sz="1600" dirty="0"/>
              <a:t>In Louisiana, Andrew produced hurricane force winds along its path, which left about 152,000 without electricity, downed 80% of trees in the Atchafalaya River Basin, and caused significant agricultural damage. </a:t>
            </a:r>
          </a:p>
          <a:p>
            <a:r>
              <a:rPr lang="en-US" sz="1600" dirty="0"/>
              <a:t>Also in the Atchafalaya River Basin and Bayou Lafourche, about 187 million freshwater fish were killed. An F3 tornado in St. John the Baptist Parish damaged or destroyed 163 structures. </a:t>
            </a:r>
          </a:p>
          <a:p>
            <a:r>
              <a:rPr lang="en-US" sz="1600" dirty="0"/>
              <a:t>Seventeen deaths were reported in Louisiana, six of which were drowning victims offshore. </a:t>
            </a:r>
          </a:p>
          <a:p>
            <a:r>
              <a:rPr lang="en-US" sz="1600" dirty="0"/>
              <a:t>With 23,000 homes damaged, and 985 homes and 1,951 mobile homes destroyed, property losses in the state exceeded $1.5 billion. </a:t>
            </a:r>
          </a:p>
          <a:p>
            <a:r>
              <a:rPr lang="en-US" sz="1600" dirty="0"/>
              <a:t>Elsewhere, the storm spawned at least 28 tornadoes, especially in Alabama, Georgia, and Mississippi. </a:t>
            </a:r>
          </a:p>
          <a:p>
            <a:r>
              <a:rPr lang="en-US" sz="1600" dirty="0"/>
              <a:t>Overall, Andrew caused 65 fatalities and $26 billion in damage, and it is currently the fifth costliest hurricane in Atlantic hurricane history, behind only Hurricanes Katrina and Wilma in 2005, Ike in 2008, and Sandy in 2012. </a:t>
            </a:r>
          </a:p>
          <a:p>
            <a:r>
              <a:rPr lang="en-US" sz="1600" dirty="0"/>
              <a:t>Other sources state that damage from Andrew reached as high as $32 billion.</a:t>
            </a:r>
          </a:p>
          <a:p>
            <a:r>
              <a:rPr lang="en-US" sz="1600" dirty="0"/>
              <a:t>Due to the destruction, the name was retired in the spring of 1993.”</a:t>
            </a:r>
          </a:p>
          <a:p>
            <a:endParaRPr lang="en-US" sz="1600" dirty="0"/>
          </a:p>
          <a:p>
            <a:endParaRPr lang="en-US" sz="1600" dirty="0"/>
          </a:p>
        </p:txBody>
      </p:sp>
    </p:spTree>
    <p:extLst>
      <p:ext uri="{BB962C8B-B14F-4D97-AF65-F5344CB8AC3E}">
        <p14:creationId xmlns:p14="http://schemas.microsoft.com/office/powerpoint/2010/main" val="887863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4" y="179158"/>
            <a:ext cx="5014376" cy="1143000"/>
          </a:xfrm>
        </p:spPr>
        <p:txBody>
          <a:bodyPr>
            <a:normAutofit/>
          </a:bodyPr>
          <a:lstStyle/>
          <a:p>
            <a:r>
              <a:rPr lang="en-US" dirty="0"/>
              <a:t>Hurricane Katrina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Hurricane_Katrina</a:t>
            </a:r>
            <a:endParaRPr lang="en-US" sz="1600" dirty="0">
              <a:solidFill>
                <a:srgbClr val="800000"/>
              </a:solidFill>
            </a:endParaRPr>
          </a:p>
        </p:txBody>
      </p:sp>
      <p:sp>
        <p:nvSpPr>
          <p:cNvPr id="3" name="Content Placeholder 2"/>
          <p:cNvSpPr>
            <a:spLocks noGrp="1"/>
          </p:cNvSpPr>
          <p:nvPr>
            <p:ph sz="half" idx="1"/>
          </p:nvPr>
        </p:nvSpPr>
        <p:spPr>
          <a:xfrm>
            <a:off x="248264" y="1270845"/>
            <a:ext cx="5354391" cy="5236323"/>
          </a:xfrm>
        </p:spPr>
        <p:txBody>
          <a:bodyPr>
            <a:noAutofit/>
          </a:bodyPr>
          <a:lstStyle/>
          <a:p>
            <a:r>
              <a:rPr lang="en-US" sz="1400" dirty="0"/>
              <a:t>“Hurricane Katrina was the deadliest and most destructive Atlantic tropical cyclone of the 2005 Atlantic hurricane season. </a:t>
            </a:r>
          </a:p>
          <a:p>
            <a:r>
              <a:rPr lang="en-US" sz="1400" dirty="0">
                <a:solidFill>
                  <a:schemeClr val="tx1"/>
                </a:solidFill>
              </a:rPr>
              <a:t>It was the costliest natural disaster, as well as one of the five deadliest hurricanes, in the history of the United States (since </a:t>
            </a:r>
            <a:r>
              <a:rPr lang="en-US" sz="1400" dirty="0" err="1">
                <a:solidFill>
                  <a:schemeClr val="tx1"/>
                </a:solidFill>
              </a:rPr>
              <a:t>superceded</a:t>
            </a:r>
            <a:r>
              <a:rPr lang="en-US" sz="1400" dirty="0">
                <a:solidFill>
                  <a:schemeClr val="tx1"/>
                </a:solidFill>
              </a:rPr>
              <a:t> </a:t>
            </a:r>
            <a:r>
              <a:rPr lang="en-US" sz="1400">
                <a:solidFill>
                  <a:schemeClr val="tx1"/>
                </a:solidFill>
              </a:rPr>
              <a:t>by Harvey, Maria </a:t>
            </a:r>
            <a:r>
              <a:rPr lang="en-US" sz="1400" dirty="0">
                <a:solidFill>
                  <a:schemeClr val="tx1"/>
                </a:solidFill>
              </a:rPr>
              <a:t>and Irma)</a:t>
            </a:r>
            <a:endParaRPr lang="en-US" sz="1400" dirty="0"/>
          </a:p>
          <a:p>
            <a:r>
              <a:rPr lang="en-US" sz="1400" dirty="0"/>
              <a:t>Among recorded Atlantic hurricanes, it was the sixth strongest overall. </a:t>
            </a:r>
          </a:p>
          <a:p>
            <a:r>
              <a:rPr lang="en-US" sz="1400" dirty="0"/>
              <a:t>At least 1,833 people died in the hurricane and subsequent floods, making it the deadliest U.S. hurricane since the 1928 Okeechobee hurricane</a:t>
            </a:r>
          </a:p>
          <a:p>
            <a:r>
              <a:rPr lang="en-US" sz="1400" dirty="0"/>
              <a:t>Total property damage was estimated at $81 billion (2005 USD), nearly triple the damage brought by Hurricane Andrew in 1992.</a:t>
            </a:r>
          </a:p>
          <a:p>
            <a:r>
              <a:rPr lang="en-US" sz="1400" dirty="0"/>
              <a:t>Hurricane Katrina formed over the Bahamas on August 23, 2005 and crossed southern Florida as a moderate Category 1 hurricane, causing some deaths and flooding there before strengthening rapidly in the Gulf of Mexico. </a:t>
            </a:r>
          </a:p>
          <a:p>
            <a:r>
              <a:rPr lang="en-US" sz="1400" dirty="0"/>
              <a:t>The hurricane strengthened to a Category 5 hurricane over the warm Gulf water, but weakened before making its second landfall as a Category 3 hurricane on the morning of Monday, August 29 in southeast Louisiana. </a:t>
            </a:r>
          </a:p>
          <a:p>
            <a:r>
              <a:rPr lang="en-US" sz="1400" dirty="0"/>
              <a:t>It caused severe destruction along the Gulf coast from central Florida to Texas, much of it due to the storm surge. “</a:t>
            </a:r>
          </a:p>
          <a:p>
            <a:endParaRPr lang="en-US" sz="1400" dirty="0"/>
          </a:p>
        </p:txBody>
      </p:sp>
      <p:pic>
        <p:nvPicPr>
          <p:cNvPr id="5" name="Picture 4" descr="Screen Shot 2013-12-22 at 3.1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078" y="205961"/>
            <a:ext cx="2707057" cy="6543610"/>
          </a:xfrm>
          <a:prstGeom prst="rect">
            <a:avLst/>
          </a:prstGeom>
        </p:spPr>
      </p:pic>
    </p:spTree>
    <p:extLst>
      <p:ext uri="{BB962C8B-B14F-4D97-AF65-F5344CB8AC3E}">
        <p14:creationId xmlns:p14="http://schemas.microsoft.com/office/powerpoint/2010/main" val="3887398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914" y="274638"/>
            <a:ext cx="4284885" cy="1143000"/>
          </a:xfrm>
        </p:spPr>
        <p:txBody>
          <a:bodyPr>
            <a:normAutofit/>
          </a:bodyPr>
          <a:lstStyle/>
          <a:p>
            <a:r>
              <a:rPr lang="en-US" dirty="0"/>
              <a:t>Hurricane Katrina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Hurricane_Katrina</a:t>
            </a:r>
            <a:endParaRPr lang="en-US" sz="1600" dirty="0">
              <a:solidFill>
                <a:srgbClr val="800000"/>
              </a:solidFill>
            </a:endParaRPr>
          </a:p>
        </p:txBody>
      </p:sp>
      <p:sp>
        <p:nvSpPr>
          <p:cNvPr id="3" name="Content Placeholder 2"/>
          <p:cNvSpPr>
            <a:spLocks noGrp="1"/>
          </p:cNvSpPr>
          <p:nvPr>
            <p:ph sz="half" idx="1"/>
          </p:nvPr>
        </p:nvSpPr>
        <p:spPr>
          <a:xfrm>
            <a:off x="143229" y="234810"/>
            <a:ext cx="4258685" cy="5914239"/>
          </a:xfrm>
        </p:spPr>
        <p:txBody>
          <a:bodyPr>
            <a:noAutofit/>
          </a:bodyPr>
          <a:lstStyle/>
          <a:p>
            <a:r>
              <a:rPr lang="en-US" sz="1400" dirty="0"/>
              <a:t>“The most significant number of deaths occurred in New Orleans, Louisiana, which flooded as the levee system catastrophically failed, in many cases hours after the storm had moved inland.</a:t>
            </a:r>
          </a:p>
          <a:p>
            <a:r>
              <a:rPr lang="en-US" sz="1400" dirty="0">
                <a:solidFill>
                  <a:schemeClr val="tx1"/>
                </a:solidFill>
              </a:rPr>
              <a:t>Eventually 80% of the city and large tracts of neighboring parishes became flooded, and the floodwaters lingered for weeks</a:t>
            </a:r>
            <a:r>
              <a:rPr lang="en-US" sz="1400" dirty="0"/>
              <a:t>.</a:t>
            </a:r>
          </a:p>
          <a:p>
            <a:r>
              <a:rPr lang="en-US" sz="1400" dirty="0"/>
              <a:t>However, the worst property damage occurred in coastal areas, such as all Mississippi beachfront towns, which were flooded over 90% in hours, as boats and casino barges rammed buildings, pushing cars and houses inland, with waters reaching 6–12 miles (10–19 km) from the beach.</a:t>
            </a:r>
          </a:p>
          <a:p>
            <a:r>
              <a:rPr lang="en-US" sz="1400" dirty="0"/>
              <a:t>The hurricane surge protection failures in New Orleans are considered the worst civil engineering disaster in U.S. history and prompted a lawsuit against the U.S. Army Corps of Engineers (USACE), the designers and builders of the levee system as mandated by the Flood Control Act of 1965. </a:t>
            </a:r>
          </a:p>
          <a:p>
            <a:r>
              <a:rPr lang="en-US" sz="1400" dirty="0"/>
              <a:t>Responsibility for the failures and flooding was laid squarely on the Army Corps in January 2008 by Judge Stanwood Duval, U.S. District Court</a:t>
            </a:r>
          </a:p>
          <a:p>
            <a:r>
              <a:rPr lang="en-US" sz="1400" dirty="0"/>
              <a:t>But the federal agency could not be held financially liable because of sovereign immunity in the Flood Control Act of 1928.  ”</a:t>
            </a:r>
          </a:p>
          <a:p>
            <a:endParaRPr lang="en-US" sz="1400" dirty="0"/>
          </a:p>
          <a:p>
            <a:endParaRPr lang="en-US" sz="1400" dirty="0"/>
          </a:p>
        </p:txBody>
      </p:sp>
      <p:pic>
        <p:nvPicPr>
          <p:cNvPr id="5" name="Content Placeholder 4" descr="NOAA-Hurricane-Katrina-Aug28-05-2145UTC.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89" b="-4402"/>
          <a:stretch/>
        </p:blipFill>
        <p:spPr>
          <a:xfrm>
            <a:off x="4648200" y="1600200"/>
            <a:ext cx="4038600" cy="2864463"/>
          </a:xfrm>
        </p:spPr>
      </p:pic>
      <p:sp>
        <p:nvSpPr>
          <p:cNvPr id="6" name="TextBox 5"/>
          <p:cNvSpPr txBox="1"/>
          <p:nvPr/>
        </p:nvSpPr>
        <p:spPr>
          <a:xfrm>
            <a:off x="4793409" y="4726363"/>
            <a:ext cx="3819449" cy="1815882"/>
          </a:xfrm>
          <a:prstGeom prst="rect">
            <a:avLst/>
          </a:prstGeom>
          <a:noFill/>
        </p:spPr>
        <p:txBody>
          <a:bodyPr wrap="square" rtlCol="0">
            <a:spAutoFit/>
          </a:bodyPr>
          <a:lstStyle/>
          <a:p>
            <a:r>
              <a:rPr lang="en-US" sz="1400" dirty="0">
                <a:solidFill>
                  <a:srgbClr val="800000"/>
                </a:solidFill>
                <a:latin typeface="Helvetica Neue Light"/>
                <a:cs typeface="Helvetica Neue Light"/>
              </a:rPr>
              <a:t>“There was an investigation of the responses from federal, state and local governments, resulting in the resignation of Federal Emergency Management Agency (FEMA) director Michael D. Brown, and of New Orleans Police Department (NOPD) Superintendent Eddie Compass.”</a:t>
            </a:r>
          </a:p>
          <a:p>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1321104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Hurricane Katrina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pic>
        <p:nvPicPr>
          <p:cNvPr id="4" name="Content Placeholder 3" descr="Screen Shot 2013-12-22 at 3.24.12 PM.png"/>
          <p:cNvPicPr>
            <a:picLocks noGrp="1" noChangeAspect="1"/>
          </p:cNvPicPr>
          <p:nvPr>
            <p:ph sz="half" idx="1"/>
          </p:nvPr>
        </p:nvPicPr>
        <p:blipFill>
          <a:blip r:embed="rId2">
            <a:extLst>
              <a:ext uri="{28A0092B-C50C-407E-A947-70E740481C1C}">
                <a14:useLocalDpi xmlns:a14="http://schemas.microsoft.com/office/drawing/2010/main" val="0"/>
              </a:ext>
            </a:extLst>
          </a:blip>
          <a:srcRect l="-21385" r="-21385"/>
          <a:stretch>
            <a:fillRect/>
          </a:stretch>
        </p:blipFill>
        <p:spPr/>
      </p:pic>
      <p:pic>
        <p:nvPicPr>
          <p:cNvPr id="5" name="Content Placeholder 4" descr="Hurricane_Katrina_LA_landfall_radar.gif"/>
          <p:cNvPicPr>
            <a:picLocks noGrp="1" noChangeAspect="1"/>
          </p:cNvPicPr>
          <p:nvPr>
            <p:ph sz="half" idx="2"/>
          </p:nvPr>
        </p:nvPicPr>
        <p:blipFill>
          <a:blip r:embed="rId3">
            <a:extLst>
              <a:ext uri="{28A0092B-C50C-407E-A947-70E740481C1C}">
                <a14:useLocalDpi xmlns:a14="http://schemas.microsoft.com/office/drawing/2010/main" val="0"/>
              </a:ext>
            </a:extLst>
          </a:blip>
          <a:srcRect t="-45073" b="-45073"/>
          <a:stretch>
            <a:fillRect/>
          </a:stretch>
        </p:blipFill>
        <p:spPr/>
      </p:pic>
    </p:spTree>
    <p:extLst>
      <p:ext uri="{BB962C8B-B14F-4D97-AF65-F5344CB8AC3E}">
        <p14:creationId xmlns:p14="http://schemas.microsoft.com/office/powerpoint/2010/main" val="146552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Run-Up to the Catastrophe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sp>
        <p:nvSpPr>
          <p:cNvPr id="5" name="Content Placeholder 4"/>
          <p:cNvSpPr>
            <a:spLocks noGrp="1"/>
          </p:cNvSpPr>
          <p:nvPr>
            <p:ph idx="1"/>
          </p:nvPr>
        </p:nvSpPr>
        <p:spPr/>
        <p:txBody>
          <a:bodyPr>
            <a:noAutofit/>
          </a:bodyPr>
          <a:lstStyle/>
          <a:p>
            <a:r>
              <a:rPr lang="en-US" sz="1600" dirty="0"/>
              <a:t>“By August 26, many of the computer models had shifted the potential path of Katrina 150 miles (240 km) westward from the Florida Panhandle, putting the city of New Orleans directly in the center of their track probabilities</a:t>
            </a:r>
          </a:p>
          <a:p>
            <a:r>
              <a:rPr lang="en-US" sz="1600" dirty="0">
                <a:solidFill>
                  <a:schemeClr val="tx1"/>
                </a:solidFill>
              </a:rPr>
              <a:t>The chances of a direct hit were forecast at 17%, with strike probability rising to 29% by August 28.</a:t>
            </a:r>
          </a:p>
          <a:p>
            <a:r>
              <a:rPr lang="en-US" sz="1600" dirty="0">
                <a:solidFill>
                  <a:schemeClr val="tx1"/>
                </a:solidFill>
              </a:rPr>
              <a:t>This scenario was considered a potential catastrophe because some parts of New Orleans and the metro area are below sea level. </a:t>
            </a:r>
          </a:p>
          <a:p>
            <a:r>
              <a:rPr lang="en-US" sz="1600" dirty="0"/>
              <a:t>Since the storm surge produced by the hurricane's right-front quadrant (containing the strongest winds) was forecast to be 28 feet (8.5 m), emergency management officials in New Orleans feared that the storm surge could go over the tops of levees protecting the city, causing major flooding.</a:t>
            </a:r>
          </a:p>
          <a:p>
            <a:r>
              <a:rPr lang="en-US" sz="1600" dirty="0"/>
              <a:t>At a news conference at 10 am on August 28, shortly after Katrina was upgraded to a Category 5 storm, New Orleans mayor Ray </a:t>
            </a:r>
            <a:r>
              <a:rPr lang="en-US" sz="1600" dirty="0" err="1"/>
              <a:t>Nagin</a:t>
            </a:r>
            <a:r>
              <a:rPr lang="en-US" sz="1600" dirty="0"/>
              <a:t> ordered the first-ever mandatory evacuation of the city, calling Katrina "a storm that most of us have long feared.”</a:t>
            </a:r>
          </a:p>
          <a:p>
            <a:r>
              <a:rPr lang="en-US" sz="1600" dirty="0"/>
              <a:t>The city government also established several "refuges of last resort" for citizens who could not leave the city, including the massive Louisiana Superdome, which sheltered approximately 26,000 people and provided them with food and water for several days as the storm came ashore.”</a:t>
            </a:r>
          </a:p>
        </p:txBody>
      </p:sp>
    </p:spTree>
    <p:extLst>
      <p:ext uri="{BB962C8B-B14F-4D97-AF65-F5344CB8AC3E}">
        <p14:creationId xmlns:p14="http://schemas.microsoft.com/office/powerpoint/2010/main" val="189770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Tropical Cyclone Records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List_of_tropical_cyclone_records</a:t>
            </a:r>
            <a:endParaRPr lang="en-US" sz="1800" dirty="0">
              <a:solidFill>
                <a:srgbClr val="800000"/>
              </a:solidFill>
            </a:endParaRPr>
          </a:p>
        </p:txBody>
      </p:sp>
      <p:pic>
        <p:nvPicPr>
          <p:cNvPr id="4" name="Content Placeholder 3" descr="Screen Shot 2013-12-20 at 10.26.01 AM.png"/>
          <p:cNvPicPr>
            <a:picLocks noGrp="1" noChangeAspect="1"/>
          </p:cNvPicPr>
          <p:nvPr>
            <p:ph idx="1"/>
          </p:nvPr>
        </p:nvPicPr>
        <p:blipFill>
          <a:blip r:embed="rId2">
            <a:extLst>
              <a:ext uri="{28A0092B-C50C-407E-A947-70E740481C1C}">
                <a14:useLocalDpi xmlns:a14="http://schemas.microsoft.com/office/drawing/2010/main" val="0"/>
              </a:ext>
            </a:extLst>
          </a:blip>
          <a:srcRect l="-4617" r="-4617"/>
          <a:stretch>
            <a:fillRect/>
          </a:stretch>
        </p:blipFill>
        <p:spPr/>
      </p:pic>
    </p:spTree>
    <p:extLst>
      <p:ext uri="{BB962C8B-B14F-4D97-AF65-F5344CB8AC3E}">
        <p14:creationId xmlns:p14="http://schemas.microsoft.com/office/powerpoint/2010/main" val="3085988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Levees in New Orleans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pic>
        <p:nvPicPr>
          <p:cNvPr id="7" name="Content Placeholder 6" descr="800px-New_Orleans_Elevations.jpg"/>
          <p:cNvPicPr>
            <a:picLocks noGrp="1" noChangeAspect="1"/>
          </p:cNvPicPr>
          <p:nvPr>
            <p:ph idx="1"/>
          </p:nvPr>
        </p:nvPicPr>
        <p:blipFill>
          <a:blip r:embed="rId2">
            <a:extLst>
              <a:ext uri="{28A0092B-C50C-407E-A947-70E740481C1C}">
                <a14:useLocalDpi xmlns:a14="http://schemas.microsoft.com/office/drawing/2010/main" val="0"/>
              </a:ext>
            </a:extLst>
          </a:blip>
          <a:srcRect l="-11936" r="-11936"/>
          <a:stretch>
            <a:fillRect/>
          </a:stretch>
        </p:blipFill>
        <p:spPr/>
      </p:pic>
    </p:spTree>
    <p:extLst>
      <p:ext uri="{BB962C8B-B14F-4D97-AF65-F5344CB8AC3E}">
        <p14:creationId xmlns:p14="http://schemas.microsoft.com/office/powerpoint/2010/main" val="949602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Failure of the Levees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sp>
        <p:nvSpPr>
          <p:cNvPr id="3" name="Content Placeholder 2"/>
          <p:cNvSpPr>
            <a:spLocks noGrp="1"/>
          </p:cNvSpPr>
          <p:nvPr>
            <p:ph idx="1"/>
          </p:nvPr>
        </p:nvSpPr>
        <p:spPr>
          <a:xfrm>
            <a:off x="457200" y="1456166"/>
            <a:ext cx="8229600" cy="4525963"/>
          </a:xfrm>
        </p:spPr>
        <p:txBody>
          <a:bodyPr>
            <a:noAutofit/>
          </a:bodyPr>
          <a:lstStyle/>
          <a:p>
            <a:r>
              <a:rPr lang="en-US" sz="1400" dirty="0">
                <a:solidFill>
                  <a:schemeClr val="tx1"/>
                </a:solidFill>
              </a:rPr>
              <a:t>“Katrina's storm surge led to 53 levee breaches in the federally built levee system protecting metro New Orleans and the failure of the 40 </a:t>
            </a:r>
            <a:r>
              <a:rPr lang="en-US" sz="1400" dirty="0" err="1">
                <a:solidFill>
                  <a:schemeClr val="tx1"/>
                </a:solidFill>
              </a:rPr>
              <a:t>Arpent</a:t>
            </a:r>
            <a:r>
              <a:rPr lang="en-US" sz="1400" dirty="0">
                <a:solidFill>
                  <a:schemeClr val="tx1"/>
                </a:solidFill>
              </a:rPr>
              <a:t> Canal levee. </a:t>
            </a:r>
          </a:p>
          <a:p>
            <a:r>
              <a:rPr lang="en-US" sz="1400" dirty="0"/>
              <a:t>Nearly every levee in metro New Orleans was breached as Hurricane Katrina passed just east of the city limits. </a:t>
            </a:r>
          </a:p>
          <a:p>
            <a:r>
              <a:rPr lang="en-US" sz="1400" dirty="0"/>
              <a:t>Failures occurred in New Orleans and surrounding communities, especially St. Bernard Parish.</a:t>
            </a:r>
          </a:p>
          <a:p>
            <a:r>
              <a:rPr lang="en-US" sz="1400" dirty="0">
                <a:solidFill>
                  <a:schemeClr val="tx1"/>
                </a:solidFill>
              </a:rPr>
              <a:t>The Mississippi River Gulf Outlet (MR-GO) breached its levees in approximately 20 places, flooding much of east New Orleans, most of Saint Bernard Parish and the East Bank of Plaquemines Parish. ‘The major levee breaches in the city included breaches at the 17th Street Canal levee, the London Avenue Canal, and the wide, navigable Industrial Canal, which left approximately 80% of the city flooded.</a:t>
            </a:r>
          </a:p>
          <a:p>
            <a:r>
              <a:rPr lang="en-US" sz="1400" dirty="0"/>
              <a:t>Most of the major roads traveling into and out of the city were damaged. </a:t>
            </a:r>
          </a:p>
          <a:p>
            <a:r>
              <a:rPr lang="en-US" sz="1400" dirty="0"/>
              <a:t>The only routes out of the city were the westbound Crescent City Connection and the Huey P. Long Bridge, as large portions of the I-10 Twin Span Bridge traveling eastbound towards Slidell, Louisiana had collapsed. </a:t>
            </a:r>
          </a:p>
          <a:p>
            <a:r>
              <a:rPr lang="en-US" sz="1400" dirty="0"/>
              <a:t>Both the Lake Pontchartrain Causeway and the Crescent City Connection only carried emergency traffic.</a:t>
            </a:r>
          </a:p>
          <a:p>
            <a:r>
              <a:rPr lang="en-US" sz="1400" dirty="0"/>
              <a:t>On August 29, at 7:40 am CDT, it was reported that most of the windows on the north side of the Hyatt Regency New Orleans had been blown out, and many other high rise buildings had extensive window damage.</a:t>
            </a:r>
          </a:p>
          <a:p>
            <a:r>
              <a:rPr lang="en-US" sz="1400" dirty="0"/>
              <a:t>The Hyatt was the most severely damaged hotel in the city, with beds reported to be flying out of the windows. </a:t>
            </a:r>
          </a:p>
          <a:p>
            <a:r>
              <a:rPr lang="en-US" sz="1400" dirty="0"/>
              <a:t>Insulation tubes were exposed as the hotel's glass exterior was completely sheared off.”</a:t>
            </a:r>
          </a:p>
          <a:p>
            <a:endParaRPr lang="en-US" sz="1400" dirty="0"/>
          </a:p>
        </p:txBody>
      </p:sp>
    </p:spTree>
    <p:extLst>
      <p:ext uri="{BB962C8B-B14F-4D97-AF65-F5344CB8AC3E}">
        <p14:creationId xmlns:p14="http://schemas.microsoft.com/office/powerpoint/2010/main" val="1550654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Flooding in New Orleans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/wiki/File:KatrinaNewOrleansFlooded_edit2.jpg</a:t>
            </a:r>
          </a:p>
        </p:txBody>
      </p:sp>
      <p:pic>
        <p:nvPicPr>
          <p:cNvPr id="4" name="Content Placeholder 3" descr="456px-KatrinaNewOrleansFlooded_edit2.jpg"/>
          <p:cNvPicPr>
            <a:picLocks noGrp="1" noChangeAspect="1"/>
          </p:cNvPicPr>
          <p:nvPr>
            <p:ph sz="half" idx="1"/>
          </p:nvPr>
        </p:nvPicPr>
        <p:blipFill>
          <a:blip r:embed="rId2">
            <a:extLst>
              <a:ext uri="{28A0092B-C50C-407E-A947-70E740481C1C}">
                <a14:useLocalDpi xmlns:a14="http://schemas.microsoft.com/office/drawing/2010/main" val="0"/>
              </a:ext>
            </a:extLst>
          </a:blip>
          <a:srcRect l="-8607" r="-8607"/>
          <a:stretch>
            <a:fillRect/>
          </a:stretch>
        </p:blipFill>
        <p:spPr/>
      </p:pic>
      <p:pic>
        <p:nvPicPr>
          <p:cNvPr id="5" name="Content Placeholder 4" descr="593px-Katrina_2nd_landfall.jpg"/>
          <p:cNvPicPr>
            <a:picLocks noGrp="1" noChangeAspect="1"/>
          </p:cNvPicPr>
          <p:nvPr>
            <p:ph sz="half" idx="2"/>
          </p:nvPr>
        </p:nvPicPr>
        <p:blipFill>
          <a:blip r:embed="rId3">
            <a:extLst>
              <a:ext uri="{28A0092B-C50C-407E-A947-70E740481C1C}">
                <a14:useLocalDpi xmlns:a14="http://schemas.microsoft.com/office/drawing/2010/main" val="0"/>
              </a:ext>
            </a:extLst>
          </a:blip>
          <a:srcRect t="-5380" b="-5380"/>
          <a:stretch>
            <a:fillRect/>
          </a:stretch>
        </p:blipFill>
        <p:spPr/>
      </p:pic>
    </p:spTree>
    <p:extLst>
      <p:ext uri="{BB962C8B-B14F-4D97-AF65-F5344CB8AC3E}">
        <p14:creationId xmlns:p14="http://schemas.microsoft.com/office/powerpoint/2010/main" val="1572588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Other Impacts of Katrina</a:t>
            </a:r>
          </a:p>
        </p:txBody>
      </p:sp>
      <p:sp>
        <p:nvSpPr>
          <p:cNvPr id="3" name="Content Placeholder 2"/>
          <p:cNvSpPr>
            <a:spLocks noGrp="1"/>
          </p:cNvSpPr>
          <p:nvPr>
            <p:ph sz="half" idx="1"/>
          </p:nvPr>
        </p:nvSpPr>
        <p:spPr>
          <a:xfrm>
            <a:off x="457200" y="448252"/>
            <a:ext cx="4038600" cy="5677912"/>
          </a:xfrm>
        </p:spPr>
        <p:txBody>
          <a:bodyPr>
            <a:noAutofit/>
          </a:bodyPr>
          <a:lstStyle/>
          <a:p>
            <a:r>
              <a:rPr lang="en-US" sz="1400" dirty="0"/>
              <a:t>“The storm caused oil spills from 44 facilities throughout southeastern Louisiana, which resulted in over 7 million U.S. gallons (26 million L) of oil being leaked. </a:t>
            </a:r>
          </a:p>
          <a:p>
            <a:r>
              <a:rPr lang="en-US" sz="1400" dirty="0"/>
              <a:t>Some spills were as small as a few hundred gallons; the largest are tabulated to the right. While most of the spills were contained on-site, some oil entered the ecosystem, and the town of Meraux was flooded with a blend of water and oil.</a:t>
            </a:r>
          </a:p>
          <a:p>
            <a:r>
              <a:rPr lang="en-US" sz="1400" dirty="0"/>
              <a:t>Unlike Hurricane Ivan no offshore oil spills were officially reported after Hurricane Katrina. </a:t>
            </a:r>
          </a:p>
          <a:p>
            <a:r>
              <a:rPr lang="en-US" sz="1400" dirty="0"/>
              <a:t>However, </a:t>
            </a:r>
            <a:r>
              <a:rPr lang="en-US" sz="1400" dirty="0" err="1"/>
              <a:t>Skytruth</a:t>
            </a:r>
            <a:r>
              <a:rPr lang="en-US" sz="1400" dirty="0"/>
              <a:t> reported some signs of surface oil in the Gulf of Mexico.</a:t>
            </a:r>
          </a:p>
          <a:p>
            <a:r>
              <a:rPr lang="en-US" sz="1400" dirty="0"/>
              <a:t>Finally, as part of the cleanup effort, the flood waters that covered New Orleans were pumped into Lake Pontchartrain, a process that took 43 days to complete.</a:t>
            </a:r>
          </a:p>
          <a:p>
            <a:r>
              <a:rPr lang="en-US" sz="1400" dirty="0">
                <a:solidFill>
                  <a:schemeClr val="tx1"/>
                </a:solidFill>
              </a:rPr>
              <a:t>These residual waters contained a mix of raw sewage, bacteria, heavy metals, pesticides, toxic chemicals, and oil, which sparked fears in the scientific community of massive numbers of fish dying. ”</a:t>
            </a:r>
          </a:p>
        </p:txBody>
      </p:sp>
      <p:pic>
        <p:nvPicPr>
          <p:cNvPr id="5" name="Content Placeholder 4" descr="Screen Shot 2013-12-22 at 3.41.32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61" b="-694"/>
          <a:stretch/>
        </p:blipFill>
        <p:spPr>
          <a:xfrm>
            <a:off x="4648200" y="1417638"/>
            <a:ext cx="4038600" cy="3912855"/>
          </a:xfrm>
        </p:spPr>
      </p:pic>
      <p:sp>
        <p:nvSpPr>
          <p:cNvPr id="6" name="TextBox 5"/>
          <p:cNvSpPr txBox="1"/>
          <p:nvPr/>
        </p:nvSpPr>
        <p:spPr>
          <a:xfrm>
            <a:off x="4495800" y="5425690"/>
            <a:ext cx="4309706" cy="1169551"/>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Prior to the storm, subsidence and erosion caused erosion in the Louisiana wetlands and bayous. This, along with the canals built in the area, allowed for Katrina to maintain more of its intensity when it struck.</a:t>
            </a:r>
          </a:p>
          <a:p>
            <a:pPr algn="ct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778326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US Hurricanes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p>
        </p:txBody>
      </p:sp>
      <p:pic>
        <p:nvPicPr>
          <p:cNvPr id="9" name="Content Placeholder 8">
            <a:extLst>
              <a:ext uri="{FF2B5EF4-FFF2-40B4-BE49-F238E27FC236}">
                <a16:creationId xmlns:a16="http://schemas.microsoft.com/office/drawing/2014/main" id="{A929D488-D5A2-6745-9A63-0F4988C5396A}"/>
              </a:ext>
            </a:extLst>
          </p:cNvPr>
          <p:cNvPicPr>
            <a:picLocks noGrp="1" noChangeAspect="1"/>
          </p:cNvPicPr>
          <p:nvPr>
            <p:ph sz="half" idx="2"/>
          </p:nvPr>
        </p:nvPicPr>
        <p:blipFill>
          <a:blip r:embed="rId2"/>
          <a:stretch>
            <a:fillRect/>
          </a:stretch>
        </p:blipFill>
        <p:spPr>
          <a:xfrm>
            <a:off x="4385835" y="1522376"/>
            <a:ext cx="4633317" cy="4664413"/>
          </a:xfrm>
        </p:spPr>
      </p:pic>
      <p:pic>
        <p:nvPicPr>
          <p:cNvPr id="13" name="Content Placeholder 12">
            <a:extLst>
              <a:ext uri="{FF2B5EF4-FFF2-40B4-BE49-F238E27FC236}">
                <a16:creationId xmlns:a16="http://schemas.microsoft.com/office/drawing/2014/main" id="{91E54988-BFF2-3A40-963E-0A939F9FC5DD}"/>
              </a:ext>
            </a:extLst>
          </p:cNvPr>
          <p:cNvPicPr>
            <a:picLocks noGrp="1" noChangeAspect="1"/>
          </p:cNvPicPr>
          <p:nvPr>
            <p:ph sz="half" idx="1"/>
          </p:nvPr>
        </p:nvPicPr>
        <p:blipFill>
          <a:blip r:embed="rId3"/>
          <a:stretch>
            <a:fillRect/>
          </a:stretch>
        </p:blipFill>
        <p:spPr>
          <a:xfrm>
            <a:off x="354116" y="1600200"/>
            <a:ext cx="3797293" cy="4525963"/>
          </a:xfrm>
        </p:spPr>
      </p:pic>
    </p:spTree>
    <p:extLst>
      <p:ext uri="{BB962C8B-B14F-4D97-AF65-F5344CB8AC3E}">
        <p14:creationId xmlns:p14="http://schemas.microsoft.com/office/powerpoint/2010/main" val="398814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a:t>
            </a:r>
            <a:r>
              <a:rPr lang="en-US" dirty="0" err="1"/>
              <a:t>Landfalling</a:t>
            </a:r>
            <a:r>
              <a:rPr lang="en-US" dirty="0"/>
              <a:t> Hurricanes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Hurricane_Andrew</a:t>
            </a:r>
            <a:endParaRPr lang="en-US" sz="1800" dirty="0">
              <a:solidFill>
                <a:srgbClr val="800000"/>
              </a:solidFill>
            </a:endParaRPr>
          </a:p>
        </p:txBody>
      </p:sp>
      <p:pic>
        <p:nvPicPr>
          <p:cNvPr id="8" name="Content Placeholder 7">
            <a:extLst>
              <a:ext uri="{FF2B5EF4-FFF2-40B4-BE49-F238E27FC236}">
                <a16:creationId xmlns:a16="http://schemas.microsoft.com/office/drawing/2014/main" id="{84824D52-6DCF-6246-9F9B-ED817B84B0FA}"/>
              </a:ext>
            </a:extLst>
          </p:cNvPr>
          <p:cNvPicPr>
            <a:picLocks noGrp="1" noChangeAspect="1"/>
          </p:cNvPicPr>
          <p:nvPr>
            <p:ph sz="half" idx="1"/>
          </p:nvPr>
        </p:nvPicPr>
        <p:blipFill>
          <a:blip r:embed="rId2"/>
          <a:stretch>
            <a:fillRect/>
          </a:stretch>
        </p:blipFill>
        <p:spPr>
          <a:xfrm>
            <a:off x="457200" y="1882714"/>
            <a:ext cx="4038600" cy="3960934"/>
          </a:xfrm>
        </p:spPr>
      </p:pic>
      <p:pic>
        <p:nvPicPr>
          <p:cNvPr id="12" name="Content Placeholder 11">
            <a:extLst>
              <a:ext uri="{FF2B5EF4-FFF2-40B4-BE49-F238E27FC236}">
                <a16:creationId xmlns:a16="http://schemas.microsoft.com/office/drawing/2014/main" id="{6B113B4A-54E7-F140-A740-CD1CC02BC5E2}"/>
              </a:ext>
            </a:extLst>
          </p:cNvPr>
          <p:cNvPicPr>
            <a:picLocks noGrp="1" noChangeAspect="1"/>
          </p:cNvPicPr>
          <p:nvPr>
            <p:ph sz="half" idx="2"/>
          </p:nvPr>
        </p:nvPicPr>
        <p:blipFill>
          <a:blip r:embed="rId3"/>
          <a:stretch>
            <a:fillRect/>
          </a:stretch>
        </p:blipFill>
        <p:spPr>
          <a:xfrm>
            <a:off x="5437757" y="1600200"/>
            <a:ext cx="2459486" cy="4525963"/>
          </a:xfrm>
        </p:spPr>
      </p:pic>
    </p:spTree>
    <p:extLst>
      <p:ext uri="{BB962C8B-B14F-4D97-AF65-F5344CB8AC3E}">
        <p14:creationId xmlns:p14="http://schemas.microsoft.com/office/powerpoint/2010/main" val="299064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94084" cy="1143000"/>
          </a:xfrm>
        </p:spPr>
        <p:txBody>
          <a:bodyPr>
            <a:normAutofit/>
          </a:bodyPr>
          <a:lstStyle/>
          <a:p>
            <a:r>
              <a:rPr lang="en-US" sz="2400" dirty="0"/>
              <a:t>Galveston Hurricane, September 8, 1900</a:t>
            </a:r>
            <a:br>
              <a:rPr lang="en-US" sz="24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p>
        </p:txBody>
      </p:sp>
      <p:sp>
        <p:nvSpPr>
          <p:cNvPr id="4" name="Content Placeholder 3"/>
          <p:cNvSpPr>
            <a:spLocks noGrp="1"/>
          </p:cNvSpPr>
          <p:nvPr>
            <p:ph sz="half" idx="1"/>
          </p:nvPr>
        </p:nvSpPr>
        <p:spPr>
          <a:xfrm>
            <a:off x="457199" y="1325367"/>
            <a:ext cx="5514005" cy="4525963"/>
          </a:xfrm>
        </p:spPr>
        <p:txBody>
          <a:bodyPr>
            <a:noAutofit/>
          </a:bodyPr>
          <a:lstStyle/>
          <a:p>
            <a:r>
              <a:rPr lang="en-US" sz="1400" dirty="0"/>
              <a:t>“The Hurricane of 1900 made landfall on September 8, 1900, in the city of Galveston, Texas, in the United States.</a:t>
            </a:r>
          </a:p>
          <a:p>
            <a:r>
              <a:rPr lang="en-US" sz="1400" dirty="0"/>
              <a:t>It had estimated winds of 145 miles per hour (233 km/h) at landfall, making it a Category 4 storm on the </a:t>
            </a:r>
            <a:r>
              <a:rPr lang="en-US" sz="1400" dirty="0" err="1"/>
              <a:t>Saffir</a:t>
            </a:r>
            <a:r>
              <a:rPr lang="en-US" sz="1400" dirty="0"/>
              <a:t>–Simpson Hurricane Scale.</a:t>
            </a:r>
          </a:p>
          <a:p>
            <a:r>
              <a:rPr lang="en-US" sz="1400" dirty="0"/>
              <a:t>It was the deadliest hurricane in US history, and the second costliest hurricane in U.S. history based on the dollar's 2005 value (to compare costs with those of Hurricane Katrina and others). </a:t>
            </a:r>
          </a:p>
          <a:p>
            <a:r>
              <a:rPr lang="en-US" sz="1400" dirty="0">
                <a:solidFill>
                  <a:schemeClr val="tx1"/>
                </a:solidFill>
              </a:rPr>
              <a:t>The hurricane caused great loss of life with the estimated death toll between 6,000 and 12,000 individuals</a:t>
            </a:r>
          </a:p>
          <a:p>
            <a:r>
              <a:rPr lang="en-US" sz="1400" dirty="0"/>
              <a:t>The number most cited in official reports is 8,000, giving the storm the third-highest number of deaths or injuries of any Atlantic hurricane, after the Great Hurricane of 1780 and 1998's Hurricane Mitch. </a:t>
            </a:r>
          </a:p>
          <a:p>
            <a:r>
              <a:rPr lang="en-US" sz="1400" dirty="0"/>
              <a:t>The Galveston Hurricane of 1900 is the deadliest natural disaster ever to strike the United States. </a:t>
            </a:r>
          </a:p>
          <a:p>
            <a:r>
              <a:rPr lang="en-US" sz="1400" dirty="0"/>
              <a:t>By contrast, the second-deadliest storm to strike the United States, the 1928 Okeechobee hurricane, caused more than 2,500 deaths, and the deadliest storm of recent times, Hurricane Katrina, claimed the lives of approximately 1,800 people. ”</a:t>
            </a:r>
          </a:p>
        </p:txBody>
      </p:sp>
      <p:pic>
        <p:nvPicPr>
          <p:cNvPr id="6" name="Content Placeholder 5" descr="Screen Shot 2013-12-20 at 11.07.02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82" r="-1421"/>
          <a:stretch/>
        </p:blipFill>
        <p:spPr>
          <a:xfrm>
            <a:off x="6151284" y="222739"/>
            <a:ext cx="2758128" cy="6424660"/>
          </a:xfrm>
        </p:spPr>
      </p:pic>
    </p:spTree>
    <p:extLst>
      <p:ext uri="{BB962C8B-B14F-4D97-AF65-F5344CB8AC3E}">
        <p14:creationId xmlns:p14="http://schemas.microsoft.com/office/powerpoint/2010/main" val="155638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lveston_hurricane_track,_Sept_1-10,_19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529804"/>
            <a:ext cx="2945321" cy="1995455"/>
          </a:xfrm>
          <a:prstGeom prst="rect">
            <a:avLst/>
          </a:prstGeom>
        </p:spPr>
      </p:pic>
      <p:sp>
        <p:nvSpPr>
          <p:cNvPr id="4" name="Title 3"/>
          <p:cNvSpPr>
            <a:spLocks noGrp="1"/>
          </p:cNvSpPr>
          <p:nvPr>
            <p:ph type="title"/>
          </p:nvPr>
        </p:nvSpPr>
        <p:spPr>
          <a:xfrm>
            <a:off x="4495800" y="274638"/>
            <a:ext cx="4191000" cy="1143000"/>
          </a:xfrm>
        </p:spPr>
        <p:txBody>
          <a:bodyPr>
            <a:normAutofit fontScale="90000"/>
          </a:bodyPr>
          <a:lstStyle/>
          <a:p>
            <a:r>
              <a:rPr lang="en-US" sz="3200" dirty="0"/>
              <a:t>Galveston Hurricane, September 8, 1900</a:t>
            </a:r>
            <a:br>
              <a:rPr lang="en-US" sz="32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endParaRPr lang="en-US" sz="1800" dirty="0"/>
          </a:p>
        </p:txBody>
      </p:sp>
      <p:pic>
        <p:nvPicPr>
          <p:cNvPr id="7" name="Content Placeholder 6" descr="800px-1900_Galveston_hurricane_track.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43" b="-1916"/>
          <a:stretch/>
        </p:blipFill>
        <p:spPr>
          <a:xfrm>
            <a:off x="4648200" y="1554300"/>
            <a:ext cx="4038600" cy="2900049"/>
          </a:xfrm>
        </p:spPr>
      </p:pic>
      <p:sp>
        <p:nvSpPr>
          <p:cNvPr id="8" name="TextBox 7"/>
          <p:cNvSpPr txBox="1"/>
          <p:nvPr/>
        </p:nvSpPr>
        <p:spPr>
          <a:xfrm>
            <a:off x="7639348" y="5255338"/>
            <a:ext cx="1312836"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Storm Track</a:t>
            </a:r>
          </a:p>
        </p:txBody>
      </p:sp>
      <p:sp>
        <p:nvSpPr>
          <p:cNvPr id="10" name="Content Placeholder 9"/>
          <p:cNvSpPr>
            <a:spLocks noGrp="1"/>
          </p:cNvSpPr>
          <p:nvPr>
            <p:ph sz="half" idx="1"/>
          </p:nvPr>
        </p:nvSpPr>
        <p:spPr>
          <a:xfrm>
            <a:off x="333984" y="197561"/>
            <a:ext cx="4038600" cy="6427061"/>
          </a:xfrm>
        </p:spPr>
        <p:txBody>
          <a:bodyPr>
            <a:noAutofit/>
          </a:bodyPr>
          <a:lstStyle/>
          <a:p>
            <a:r>
              <a:rPr lang="en-US" sz="1400" dirty="0"/>
              <a:t>“The 1900 storm, like many powerful Atlantic hurricanes, is believed to have begun as a Cape Verde-type hurricane—a tropical wave moving off the western coast of Africa. </a:t>
            </a:r>
          </a:p>
          <a:p>
            <a:r>
              <a:rPr lang="en-US" sz="1400" dirty="0"/>
              <a:t>The first formal sighting of the hurricane's precursor occurred on August 27, about 1,000 miles (1,600 km) east of the Windward Islands, when a ship recorded an area of "unsettled weather.”</a:t>
            </a:r>
          </a:p>
          <a:p>
            <a:r>
              <a:rPr lang="en-US" sz="1400" dirty="0"/>
              <a:t> The storm passed through the Leeward Islands on August 30, probably as a tropical depression as indicated by barometric pressure reports from Antigua.[4]</a:t>
            </a:r>
          </a:p>
          <a:p>
            <a:r>
              <a:rPr lang="en-US" sz="1400" dirty="0"/>
              <a:t>Three days later, Antigua reported a severe thunderstorm passing over, followed by the hot, humid calmness that often occurs after the passage of a tropical cyclone. </a:t>
            </a:r>
          </a:p>
          <a:p>
            <a:r>
              <a:rPr lang="en-US" sz="1400" dirty="0"/>
              <a:t>By September 1, U.S. Weather Bureau observers were reporting on a "storm of moderate intensity (not a hurricane)" southeast of Cuba. </a:t>
            </a:r>
          </a:p>
          <a:p>
            <a:r>
              <a:rPr lang="en-US" sz="1400" dirty="0"/>
              <a:t>Continuing westward, the storm made landfall on southwest Cuba on September 3, dropping heavy rains. On September 5, it emerged into the Florida Straits as a tropical storm or a weak hurricane.”</a:t>
            </a:r>
          </a:p>
          <a:p>
            <a:pPr marL="0" indent="0">
              <a:buNone/>
            </a:pPr>
            <a:endParaRPr lang="en-US" sz="1400" dirty="0"/>
          </a:p>
        </p:txBody>
      </p:sp>
    </p:spTree>
    <p:extLst>
      <p:ext uri="{BB962C8B-B14F-4D97-AF65-F5344CB8AC3E}">
        <p14:creationId xmlns:p14="http://schemas.microsoft.com/office/powerpoint/2010/main" val="117984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Galveston Hurricane, September 8, 1900</a:t>
            </a:r>
            <a:br>
              <a:rPr lang="en-US" sz="31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endParaRPr lang="en-US" sz="1800" dirty="0"/>
          </a:p>
        </p:txBody>
      </p:sp>
      <p:sp>
        <p:nvSpPr>
          <p:cNvPr id="3" name="Content Placeholder 2"/>
          <p:cNvSpPr>
            <a:spLocks noGrp="1"/>
          </p:cNvSpPr>
          <p:nvPr>
            <p:ph idx="1"/>
          </p:nvPr>
        </p:nvSpPr>
        <p:spPr/>
        <p:txBody>
          <a:bodyPr>
            <a:noAutofit/>
          </a:bodyPr>
          <a:lstStyle/>
          <a:p>
            <a:r>
              <a:rPr lang="en-US" sz="1400" dirty="0"/>
              <a:t>“The storm was reported to be north of Key West on September 6, and in the early morning hours of Friday, September 7, the Weather Bureau office in New Orleans, Louisiana, issued a report of heavy damage along the Louisiana and Mississippi coasts. </a:t>
            </a:r>
          </a:p>
          <a:p>
            <a:r>
              <a:rPr lang="en-US" sz="1400" dirty="0"/>
              <a:t>Details of the storm were not widespread, damage to telegraph lines limited communication.[6] </a:t>
            </a:r>
          </a:p>
          <a:p>
            <a:r>
              <a:rPr lang="en-US" sz="1400" dirty="0"/>
              <a:t>The Weather Bureau's central office in Washington, D.C., ordered storm warnings raised from Pensacola, Florida, to Galveston. </a:t>
            </a:r>
          </a:p>
          <a:p>
            <a:r>
              <a:rPr lang="en-US" sz="1400" dirty="0"/>
              <a:t>By the afternoon of the 7th, large swells from the southeast were observed on the Gulf, and clouds at all altitudes began moving in from the northeast. </a:t>
            </a:r>
          </a:p>
          <a:p>
            <a:r>
              <a:rPr lang="en-US" sz="1400" dirty="0"/>
              <a:t>The Galveston Weather Bureau office raised its double square flags; a hurricane warning was in effect. </a:t>
            </a:r>
          </a:p>
          <a:p>
            <a:r>
              <a:rPr lang="en-US" sz="1400" dirty="0"/>
              <a:t>The ship Louisiana encountered the hurricane at 1 p.m. that day after departing New Orleans. Captain Halsey estimated wind speeds of 100 mph (160 km/h).</a:t>
            </a:r>
          </a:p>
          <a:p>
            <a:r>
              <a:rPr lang="en-US" sz="1400" dirty="0"/>
              <a:t>These winds correspond to a Category 2 hurricane in the modern-day </a:t>
            </a:r>
            <a:r>
              <a:rPr lang="en-US" sz="1400" dirty="0" err="1"/>
              <a:t>Saffir</a:t>
            </a:r>
            <a:r>
              <a:rPr lang="en-US" sz="1400" dirty="0"/>
              <a:t>–Simpson Hurricane Scale.</a:t>
            </a:r>
          </a:p>
          <a:p>
            <a:r>
              <a:rPr lang="en-US" sz="1400" dirty="0"/>
              <a:t>By early afternoon on Saturday, September 8, a steady northeasterly wind had picked up. </a:t>
            </a:r>
          </a:p>
          <a:p>
            <a:r>
              <a:rPr lang="en-US" sz="1400" dirty="0"/>
              <a:t>By 5 p.m., the Bureau office was recording sustained hurricane-force winds. </a:t>
            </a:r>
          </a:p>
          <a:p>
            <a:r>
              <a:rPr lang="en-US" sz="1400" dirty="0"/>
              <a:t>That night, the wind direction shifted to the east, and then to the southeast as the hurricane's eye began to pass over the island just west of the city. </a:t>
            </a:r>
          </a:p>
          <a:p>
            <a:r>
              <a:rPr lang="en-US" sz="1400" dirty="0"/>
              <a:t>On Sunday morning, clear skies and a 20 mph (30 km/h) breeze off the Gulf of Mexico greeted the Galveston survivors.”</a:t>
            </a:r>
          </a:p>
        </p:txBody>
      </p:sp>
    </p:spTree>
    <p:extLst>
      <p:ext uri="{BB962C8B-B14F-4D97-AF65-F5344CB8AC3E}">
        <p14:creationId xmlns:p14="http://schemas.microsoft.com/office/powerpoint/2010/main" val="78825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Impacts: Galveston Hurricane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p>
        </p:txBody>
      </p:sp>
      <p:pic>
        <p:nvPicPr>
          <p:cNvPr id="7" name="Picture 6" descr="174px-Relief_party_working_at_Ave_P_and_Tremont_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84800"/>
            <a:ext cx="2286000" cy="2299137"/>
          </a:xfrm>
          <a:prstGeom prst="rect">
            <a:avLst/>
          </a:prstGeom>
        </p:spPr>
      </p:pic>
      <p:pic>
        <p:nvPicPr>
          <p:cNvPr id="8" name="Picture 7" descr="588px-Seeking_valuables_in_the_wreckage,_Galveston,_Tex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456" y="1684800"/>
            <a:ext cx="2286000" cy="2328766"/>
          </a:xfrm>
          <a:prstGeom prst="rect">
            <a:avLst/>
          </a:prstGeom>
        </p:spPr>
      </p:pic>
      <p:pic>
        <p:nvPicPr>
          <p:cNvPr id="11" name="Picture 10" descr="187px-A_big_tip_in_Galvesto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994" y="1684800"/>
            <a:ext cx="2286907" cy="2299137"/>
          </a:xfrm>
          <a:prstGeom prst="rect">
            <a:avLst/>
          </a:prstGeom>
        </p:spPr>
      </p:pic>
      <p:pic>
        <p:nvPicPr>
          <p:cNvPr id="12" name="Picture 11" descr="300px-Galveston_-_1900_bod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285264"/>
            <a:ext cx="2286000" cy="1508760"/>
          </a:xfrm>
          <a:prstGeom prst="rect">
            <a:avLst/>
          </a:prstGeom>
        </p:spPr>
      </p:pic>
      <p:pic>
        <p:nvPicPr>
          <p:cNvPr id="13" name="Picture 12" descr="171px-Wrecked_Negro_High_School_Building,_Galveston,_Texa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572" y="4285264"/>
            <a:ext cx="2273884" cy="2327074"/>
          </a:xfrm>
          <a:prstGeom prst="rect">
            <a:avLst/>
          </a:prstGeom>
        </p:spPr>
      </p:pic>
      <p:pic>
        <p:nvPicPr>
          <p:cNvPr id="14" name="Picture 13" descr="597px-The_only_remaining_house_near_the_beach_for_miles,_Galveston,_Texa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6993" y="4285264"/>
            <a:ext cx="2286907" cy="2294568"/>
          </a:xfrm>
          <a:prstGeom prst="rect">
            <a:avLst/>
          </a:prstGeom>
        </p:spPr>
      </p:pic>
      <p:sp>
        <p:nvSpPr>
          <p:cNvPr id="15" name="TextBox 14"/>
          <p:cNvSpPr txBox="1"/>
          <p:nvPr/>
        </p:nvSpPr>
        <p:spPr>
          <a:xfrm>
            <a:off x="457200" y="5989647"/>
            <a:ext cx="2286000" cy="523220"/>
          </a:xfrm>
          <a:prstGeom prst="rect">
            <a:avLst/>
          </a:prstGeom>
          <a:noFill/>
        </p:spPr>
        <p:txBody>
          <a:bodyPr wrap="square" rtlCol="0">
            <a:spAutoFit/>
          </a:bodyPr>
          <a:lstStyle/>
          <a:p>
            <a:pPr algn="ctr"/>
            <a:r>
              <a:rPr lang="en-US" sz="1400" dirty="0">
                <a:latin typeface="Helvetica Neue Light"/>
                <a:cs typeface="Helvetica Neue Light"/>
              </a:rPr>
              <a:t>Corpses were piled in wagons for burial at sea</a:t>
            </a:r>
          </a:p>
        </p:txBody>
      </p:sp>
    </p:spTree>
    <p:extLst>
      <p:ext uri="{BB962C8B-B14F-4D97-AF65-F5344CB8AC3E}">
        <p14:creationId xmlns:p14="http://schemas.microsoft.com/office/powerpoint/2010/main" val="1422609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26738</TotalTime>
  <Words>5314</Words>
  <Application>Microsoft Macintosh PowerPoint</Application>
  <PresentationFormat>On-screen Show (4:3)</PresentationFormat>
  <Paragraphs>242</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Helvetica Neue Light</vt:lpstr>
      <vt:lpstr>Office Theme</vt:lpstr>
      <vt:lpstr>Lecture 23a</vt:lpstr>
      <vt:lpstr>Ten Deadliest Tropical Cyclones http://en.wikipedia.org/wiki/List_of_natural_disasters_by_death_toll</vt:lpstr>
      <vt:lpstr>Tropical Cyclone Records http://en.wikipedia.org/wiki/List_of_tropical_cyclone_records</vt:lpstr>
      <vt:lpstr>US Hurricanes http://en.wikipedia.org/wiki/1900_Galveston_hurricane</vt:lpstr>
      <vt:lpstr>US Landfalling Hurricanes http://en.wikipedia.org/wiki/Hurricane_Andrew</vt:lpstr>
      <vt:lpstr>Galveston Hurricane, September 8, 1900 http://en.wikipedia.org/wiki/1900_Galveston_hurricane</vt:lpstr>
      <vt:lpstr>Galveston Hurricane, September 8, 1900 http://en.wikipedia.org/wiki/1900_Galveston_hurricane</vt:lpstr>
      <vt:lpstr>Galveston Hurricane, September 8, 1900 http://en.wikipedia.org/wiki/1900_Galveston_hurricane</vt:lpstr>
      <vt:lpstr>Impacts: Galveston Hurricane http://en.wikipedia.org/wiki/1900_Galveston_hurricane</vt:lpstr>
      <vt:lpstr>Miami, September 18, 1926 http://en.wikipedia.org/wiki/1926_Miami_hurricane</vt:lpstr>
      <vt:lpstr>Impacts (Miami) http://en.wikipedia.org/wiki/1926_Miami_hurricane</vt:lpstr>
      <vt:lpstr>Okeechobee, FL, 1928 http://en.wikipedia.org/wiki/1928_Okeechobee_hurricane</vt:lpstr>
      <vt:lpstr>Bhola Cyclone http://en.wikipedia.org/wiki/1970_Bhola_cyclone</vt:lpstr>
      <vt:lpstr>Bhola Cyclone http://en.wikipedia.org/wiki/1970_Bhola_cyclone</vt:lpstr>
      <vt:lpstr>Super Typhoon Tip,  August 1992 Largest Typhoon http://en.wikipedia.org/wiki/Typhoon_Tip</vt:lpstr>
      <vt:lpstr>Typhoon Tip http://en.wikipedia.org/wiki/Typhoon_Tip</vt:lpstr>
      <vt:lpstr>1953 Atlantic Hurricanes http://en.wikipedia.org/wiki/1953_Atlantic_hurricane_season</vt:lpstr>
      <vt:lpstr>Hurricane Carol http://en.wikipedia.org/wiki/1953_Atlantic_hurricane_season</vt:lpstr>
      <vt:lpstr>Hurricane Dolly http://en.wikipedia.org/wiki/1953_Atlantic_hurricane_season</vt:lpstr>
      <vt:lpstr>Hurricane Edna http://en.wikipedia.org/wiki/1953_Atlantic_hurricane_season</vt:lpstr>
      <vt:lpstr>Hurricane Carla http://en.wikipedia.org/wiki/Hurricane_Carla</vt:lpstr>
      <vt:lpstr>Hurricane Carla http://en.wikipedia.org/wiki/Hurricane_Carla</vt:lpstr>
      <vt:lpstr>Hurricane Andrew http://en.wikipedia.org/wiki/Hurricane_Andrew</vt:lpstr>
      <vt:lpstr>Hurricane Andrew http://en.wikipedia.org/wiki/Hurricane_Andrew</vt:lpstr>
      <vt:lpstr>Hurricane Andrew http://en.wikipedia.org/wiki/Hurricane_Andrew</vt:lpstr>
      <vt:lpstr>Hurricane Katrina http://en.wikipedia.org/wiki/Hurricane_Katrina</vt:lpstr>
      <vt:lpstr>Hurricane Katrina http://en.wikipedia.org/wiki/Hurricane_Katrina</vt:lpstr>
      <vt:lpstr>Hurricane Katrina http://en.wikipedia.org/wiki/Hurricane_Katrina</vt:lpstr>
      <vt:lpstr>Run-Up to the Catastrophe http://en.wikipedia.org/wiki/Hurricane_Katrina</vt:lpstr>
      <vt:lpstr>Levees in New Orleans http://en.wikipedia.org/wiki/Hurricane_Katrina</vt:lpstr>
      <vt:lpstr>Failure of the Levees http://en.wikipedia.org/wiki/Hurricane_Katrina</vt:lpstr>
      <vt:lpstr>Flooding in New Orleans http://en.wikipedia.org/wiki/File:KatrinaNewOrleansFlooded_edit2.jpg</vt:lpstr>
      <vt:lpstr>Other Impacts of Katrina</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83</cp:revision>
  <dcterms:created xsi:type="dcterms:W3CDTF">2013-10-07T21:38:56Z</dcterms:created>
  <dcterms:modified xsi:type="dcterms:W3CDTF">2019-03-08T16:35:12Z</dcterms:modified>
</cp:coreProperties>
</file>