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319" r:id="rId4"/>
    <p:sldId id="293" r:id="rId5"/>
    <p:sldId id="295" r:id="rId6"/>
    <p:sldId id="258" r:id="rId7"/>
    <p:sldId id="259" r:id="rId8"/>
    <p:sldId id="260" r:id="rId9"/>
    <p:sldId id="267" r:id="rId10"/>
    <p:sldId id="268" r:id="rId11"/>
    <p:sldId id="269" r:id="rId12"/>
    <p:sldId id="270" r:id="rId13"/>
    <p:sldId id="296" r:id="rId14"/>
    <p:sldId id="299" r:id="rId15"/>
    <p:sldId id="300" r:id="rId16"/>
    <p:sldId id="320" r:id="rId17"/>
    <p:sldId id="321" r:id="rId18"/>
    <p:sldId id="327" r:id="rId19"/>
    <p:sldId id="322" r:id="rId20"/>
    <p:sldId id="301" r:id="rId21"/>
    <p:sldId id="271" r:id="rId22"/>
    <p:sldId id="303" r:id="rId23"/>
    <p:sldId id="304" r:id="rId24"/>
    <p:sldId id="305" r:id="rId25"/>
    <p:sldId id="292" r:id="rId26"/>
    <p:sldId id="307" r:id="rId27"/>
    <p:sldId id="323" r:id="rId28"/>
    <p:sldId id="325" r:id="rId29"/>
    <p:sldId id="326" r:id="rId30"/>
    <p:sldId id="308" r:id="rId31"/>
    <p:sldId id="309" r:id="rId32"/>
    <p:sldId id="310" r:id="rId33"/>
    <p:sldId id="311" r:id="rId34"/>
    <p:sldId id="312" r:id="rId35"/>
    <p:sldId id="313" r:id="rId36"/>
    <p:sldId id="315" r:id="rId37"/>
    <p:sldId id="314" r:id="rId38"/>
    <p:sldId id="297" r:id="rId39"/>
    <p:sldId id="316" r:id="rId40"/>
    <p:sldId id="317" r:id="rId41"/>
    <p:sldId id="328" r:id="rId42"/>
    <p:sldId id="329" r:id="rId43"/>
    <p:sldId id="330" r:id="rId44"/>
    <p:sldId id="318" r:id="rId45"/>
    <p:sldId id="261" r:id="rId46"/>
    <p:sldId id="298" r:id="rId47"/>
    <p:sldId id="262" r:id="rId48"/>
    <p:sldId id="272" r:id="rId49"/>
    <p:sldId id="264" r:id="rId50"/>
    <p:sldId id="282" r:id="rId51"/>
    <p:sldId id="280" r:id="rId52"/>
    <p:sldId id="281" r:id="rId53"/>
    <p:sldId id="294" r:id="rId54"/>
    <p:sldId id="277" r:id="rId55"/>
    <p:sldId id="273" r:id="rId56"/>
    <p:sldId id="286" r:id="rId57"/>
    <p:sldId id="287" r:id="rId58"/>
    <p:sldId id="274" r:id="rId59"/>
    <p:sldId id="283" r:id="rId60"/>
    <p:sldId id="284" r:id="rId61"/>
    <p:sldId id="288" r:id="rId62"/>
    <p:sldId id="28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BFF"/>
    <a:srgbClr val="1F22FF"/>
    <a:srgbClr val="0F49FF"/>
    <a:srgbClr val="071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9"/>
    <p:restoredTop sz="91410"/>
  </p:normalViewPr>
  <p:slideViewPr>
    <p:cSldViewPr snapToGrid="0" snapToObjects="1" showGuides="1">
      <p:cViewPr>
        <p:scale>
          <a:sx n="140" d="100"/>
          <a:sy n="140" d="100"/>
        </p:scale>
        <p:origin x="1240"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22154-7588-8347-9123-73044DEEE86B}" type="datetimeFigureOut">
              <a:rPr lang="en-US" smtClean="0"/>
              <a:t>2/25/21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127C7-7CD0-374C-BD2D-35A4720F5C3C}" type="slidenum">
              <a:rPr lang="en-US" smtClean="0"/>
              <a:t>‹#›</a:t>
            </a:fld>
            <a:endParaRPr lang="en-US"/>
          </a:p>
        </p:txBody>
      </p:sp>
    </p:spTree>
    <p:extLst>
      <p:ext uri="{BB962C8B-B14F-4D97-AF65-F5344CB8AC3E}">
        <p14:creationId xmlns:p14="http://schemas.microsoft.com/office/powerpoint/2010/main" val="326751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8127C7-7CD0-374C-BD2D-35A4720F5C3C}" type="slidenum">
              <a:rPr lang="en-US" smtClean="0"/>
              <a:t>19</a:t>
            </a:fld>
            <a:endParaRPr lang="en-US"/>
          </a:p>
        </p:txBody>
      </p:sp>
    </p:spTree>
    <p:extLst>
      <p:ext uri="{BB962C8B-B14F-4D97-AF65-F5344CB8AC3E}">
        <p14:creationId xmlns:p14="http://schemas.microsoft.com/office/powerpoint/2010/main" val="71270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2/22/21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2/22/21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2/22/21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2/22/21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hyperlink" Target="http://en.wikipedia.org/wiki/NASA_Earth_Observatory" TargetMode="External"/><Relationship Id="rId4" Type="http://schemas.openxmlformats.org/officeDocument/2006/relationships/hyperlink" Target="http://en.wikipedia.org/wiki/Skeptical_Scienc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Skeptical_Science"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en.wikipedia.org/wiki/NASA_Earth_Observator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Skeptical_Science"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en.wikipedia.org/wiki/NASA_Earth_Observator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ata.giss.nasa.gov/gistemp/"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ocial.openhazards.com/john-gel131/node/1010"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3.png"/><Relationship Id="rId4" Type="http://schemas.openxmlformats.org/officeDocument/2006/relationships/hyperlink" Target="https://en.wikipedia.org/wiki/General_circulation_model"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Skeptical_Science"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en.wikipedia.org/wiki/NASA_Earth_Observato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hyperlink" Target="http://en.wikipedia.org/wiki/NASA_Earth_Observatory" TargetMode="External"/><Relationship Id="rId4" Type="http://schemas.openxmlformats.org/officeDocument/2006/relationships/hyperlink" Target="http://en.wikipedia.org/wiki/Skeptical_Sci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20</a:t>
            </a:r>
            <a:endParaRPr lang="en-US" dirty="0"/>
          </a:p>
        </p:txBody>
      </p:sp>
      <p:sp>
        <p:nvSpPr>
          <p:cNvPr id="3" name="Subtitle 2"/>
          <p:cNvSpPr>
            <a:spLocks noGrp="1"/>
          </p:cNvSpPr>
          <p:nvPr>
            <p:ph type="subTitle" idx="1"/>
          </p:nvPr>
        </p:nvSpPr>
        <p:spPr/>
        <p:txBody>
          <a:bodyPr/>
          <a:lstStyle/>
          <a:p>
            <a:r>
              <a:rPr lang="en-US" dirty="0">
                <a:solidFill>
                  <a:srgbClr val="0000FF"/>
                </a:solidFill>
              </a:rPr>
              <a:t>Global Warming</a:t>
            </a:r>
          </a:p>
          <a:p>
            <a:r>
              <a:rPr lang="en-US" dirty="0">
                <a:solidFill>
                  <a:srgbClr val="0000FF"/>
                </a:solidFill>
              </a:rPr>
              <a:t>John </a:t>
            </a:r>
            <a:r>
              <a:rPr lang="en-US">
                <a:solidFill>
                  <a:srgbClr val="0000FF"/>
                </a:solidFill>
              </a:rPr>
              <a:t>Rundle GEL/EPS 131</a:t>
            </a:r>
            <a:endParaRPr lang="en-US"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980-89.png"/>
          <p:cNvPicPr>
            <a:picLocks noGrp="1" noChangeAspect="1"/>
          </p:cNvPicPr>
          <p:nvPr>
            <p:ph sz="half" idx="1"/>
          </p:nvPr>
        </p:nvPicPr>
        <p:blipFill>
          <a:blip r:embed="rId2">
            <a:extLst>
              <a:ext uri="{28A0092B-C50C-407E-A947-70E740481C1C}">
                <a14:useLocalDpi xmlns:a14="http://schemas.microsoft.com/office/drawing/2010/main" val="0"/>
              </a:ext>
            </a:extLst>
          </a:blip>
          <a:srcRect t="-62068" b="-62068"/>
          <a:stretch>
            <a:fillRect/>
          </a:stretch>
        </p:blipFill>
        <p:spPr/>
      </p:pic>
      <p:sp>
        <p:nvSpPr>
          <p:cNvPr id="4" name="Title 3"/>
          <p:cNvSpPr>
            <a:spLocks noGrp="1"/>
          </p:cNvSpPr>
          <p:nvPr>
            <p:ph type="title"/>
          </p:nvPr>
        </p:nvSpPr>
        <p:spPr/>
        <p:txBody>
          <a:bodyPr>
            <a:normAutofit/>
          </a:bodyPr>
          <a:lstStyle/>
          <a:p>
            <a:r>
              <a:rPr lang="en-US" dirty="0"/>
              <a:t>CO</a:t>
            </a:r>
            <a:r>
              <a:rPr lang="en-US" baseline="-25000" dirty="0"/>
              <a:t>2</a:t>
            </a:r>
            <a:r>
              <a:rPr lang="en-US" dirty="0"/>
              <a:t> Emissions and Temperature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660px-Global_Warming_Observed_CO2_Emissions_from_fossil_fuel_burning_vs_IPCC_scenarios.svg.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40" b="-580"/>
          <a:stretch/>
        </p:blipFill>
        <p:spPr>
          <a:xfrm>
            <a:off x="4838120" y="2255338"/>
            <a:ext cx="4038600" cy="2908195"/>
          </a:xfrm>
        </p:spPr>
      </p:pic>
      <p:sp>
        <p:nvSpPr>
          <p:cNvPr id="8" name="TextBox 7"/>
          <p:cNvSpPr txBox="1"/>
          <p:nvPr/>
        </p:nvSpPr>
        <p:spPr>
          <a:xfrm>
            <a:off x="5115773" y="5365316"/>
            <a:ext cx="3571027" cy="1169551"/>
          </a:xfrm>
          <a:prstGeom prst="rect">
            <a:avLst/>
          </a:prstGeom>
          <a:noFill/>
        </p:spPr>
        <p:txBody>
          <a:bodyPr wrap="square" rtlCol="0">
            <a:spAutoFit/>
          </a:bodyPr>
          <a:lstStyle/>
          <a:p>
            <a:r>
              <a:rPr lang="en-US" sz="1400" dirty="0">
                <a:latin typeface="Helvetica Neue Light"/>
                <a:cs typeface="Helvetica Neue Light"/>
              </a:rPr>
              <a:t>“Fossil fuel related CO</a:t>
            </a:r>
            <a:r>
              <a:rPr lang="en-US" sz="1400" baseline="-25000" dirty="0">
                <a:latin typeface="Helvetica Neue Light"/>
                <a:cs typeface="Helvetica Neue Light"/>
              </a:rPr>
              <a:t>2</a:t>
            </a:r>
            <a:r>
              <a:rPr lang="en-US" sz="1400" dirty="0">
                <a:latin typeface="Helvetica Neue Light"/>
                <a:cs typeface="Helvetica Neue Light"/>
              </a:rPr>
              <a:t> emissions compared to five of the IPCC's "SRES" emissions scenarios. The dips are related to global recessions. Image source: </a:t>
            </a:r>
            <a:r>
              <a:rPr lang="en-US" sz="1400" dirty="0">
                <a:latin typeface="Helvetica Neue Light"/>
                <a:cs typeface="Helvetica Neue Light"/>
                <a:hlinkClick r:id="rId4" tooltip="Skeptical Science"/>
              </a:rPr>
              <a:t>Skeptical Science</a:t>
            </a:r>
            <a:r>
              <a:rPr lang="en-US" sz="1400" dirty="0">
                <a:latin typeface="Helvetica Neue Light"/>
                <a:cs typeface="Helvetica Neue Light"/>
              </a:rPr>
              <a:t>.”</a:t>
            </a:r>
          </a:p>
        </p:txBody>
      </p:sp>
      <p:sp>
        <p:nvSpPr>
          <p:cNvPr id="10" name="TextBox 9"/>
          <p:cNvSpPr txBox="1"/>
          <p:nvPr/>
        </p:nvSpPr>
        <p:spPr>
          <a:xfrm>
            <a:off x="439167" y="5400924"/>
            <a:ext cx="4030984" cy="1169551"/>
          </a:xfrm>
          <a:prstGeom prst="rect">
            <a:avLst/>
          </a:prstGeom>
          <a:noFill/>
        </p:spPr>
        <p:txBody>
          <a:bodyPr wrap="square" rtlCol="0">
            <a:spAutoFit/>
          </a:bodyPr>
          <a:lstStyle/>
          <a:p>
            <a:r>
              <a:rPr lang="en-US" sz="1400" dirty="0">
                <a:latin typeface="Helvetica Neue Light"/>
                <a:cs typeface="Helvetica Neue Light"/>
              </a:rPr>
              <a:t>“The map shows the 10-year average (1980–1989) global mean temperature anomaly relative to the 1951–1980 mean. The largest temperature increases are in the Arctic and the Antarctic Peninsula. Source: </a:t>
            </a:r>
            <a:r>
              <a:rPr lang="en-US" sz="1400" dirty="0">
                <a:latin typeface="Helvetica Neue Light"/>
                <a:cs typeface="Helvetica Neue Light"/>
                <a:hlinkClick r:id="rId5" tooltip="NASA Earth Observatory"/>
              </a:rPr>
              <a:t>NASA Earth Observatory</a:t>
            </a:r>
            <a:r>
              <a:rPr lang="en-US" sz="1400" dirty="0">
                <a:latin typeface="Helvetica Neue Light"/>
                <a:cs typeface="Helvetica Neue Light"/>
              </a:rPr>
              <a:t>”</a:t>
            </a:r>
          </a:p>
        </p:txBody>
      </p:sp>
      <p:sp>
        <p:nvSpPr>
          <p:cNvPr id="13" name="TextBox 12"/>
          <p:cNvSpPr txBox="1"/>
          <p:nvPr/>
        </p:nvSpPr>
        <p:spPr>
          <a:xfrm>
            <a:off x="854604" y="1816138"/>
            <a:ext cx="3157298" cy="369332"/>
          </a:xfrm>
          <a:prstGeom prst="rect">
            <a:avLst/>
          </a:prstGeom>
          <a:noFill/>
        </p:spPr>
        <p:txBody>
          <a:bodyPr wrap="square" rtlCol="0">
            <a:spAutoFit/>
          </a:bodyPr>
          <a:lstStyle/>
          <a:p>
            <a:pPr algn="ctr"/>
            <a:r>
              <a:rPr lang="en-US" dirty="0"/>
              <a:t>1980-1989</a:t>
            </a:r>
          </a:p>
        </p:txBody>
      </p:sp>
    </p:spTree>
    <p:extLst>
      <p:ext uri="{BB962C8B-B14F-4D97-AF65-F5344CB8AC3E}">
        <p14:creationId xmlns:p14="http://schemas.microsoft.com/office/powerpoint/2010/main" val="250227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a:t>
            </a:r>
            <a:r>
              <a:rPr lang="en-US" baseline="-25000" dirty="0"/>
              <a:t>2</a:t>
            </a:r>
            <a:r>
              <a:rPr lang="en-US" dirty="0"/>
              <a:t> Emissions and Temperature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660px-Global_Warming_Observed_CO2_Emissions_from_fossil_fuel_burning_vs_IPCC_scenarios.svg.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0" b="-580"/>
          <a:stretch/>
        </p:blipFill>
        <p:spPr>
          <a:xfrm>
            <a:off x="4838120" y="2255338"/>
            <a:ext cx="4038600" cy="2908195"/>
          </a:xfrm>
        </p:spPr>
      </p:pic>
      <p:sp>
        <p:nvSpPr>
          <p:cNvPr id="8" name="TextBox 7"/>
          <p:cNvSpPr txBox="1"/>
          <p:nvPr/>
        </p:nvSpPr>
        <p:spPr>
          <a:xfrm>
            <a:off x="5115773" y="5365316"/>
            <a:ext cx="3571027" cy="1169551"/>
          </a:xfrm>
          <a:prstGeom prst="rect">
            <a:avLst/>
          </a:prstGeom>
          <a:noFill/>
        </p:spPr>
        <p:txBody>
          <a:bodyPr wrap="square" rtlCol="0">
            <a:spAutoFit/>
          </a:bodyPr>
          <a:lstStyle/>
          <a:p>
            <a:r>
              <a:rPr lang="en-US" sz="1400" dirty="0">
                <a:latin typeface="Helvetica Neue Light"/>
                <a:cs typeface="Helvetica Neue Light"/>
              </a:rPr>
              <a:t>“Fossil fuel related CO</a:t>
            </a:r>
            <a:r>
              <a:rPr lang="en-US" sz="1400" baseline="-25000" dirty="0">
                <a:latin typeface="Helvetica Neue Light"/>
                <a:cs typeface="Helvetica Neue Light"/>
              </a:rPr>
              <a:t>2</a:t>
            </a:r>
            <a:r>
              <a:rPr lang="en-US" sz="1400" dirty="0">
                <a:latin typeface="Helvetica Neue Light"/>
                <a:cs typeface="Helvetica Neue Light"/>
              </a:rPr>
              <a:t> emissions compared to five of the IPCC's "SRES" emissions scenarios. The dips are related to global recessions. Image source: </a:t>
            </a:r>
            <a:r>
              <a:rPr lang="en-US" sz="1400" dirty="0">
                <a:latin typeface="Helvetica Neue Light"/>
                <a:cs typeface="Helvetica Neue Light"/>
                <a:hlinkClick r:id="rId3" tooltip="Skeptical Science"/>
              </a:rPr>
              <a:t>Skeptical Science</a:t>
            </a:r>
            <a:r>
              <a:rPr lang="en-US" sz="1400" dirty="0">
                <a:latin typeface="Helvetica Neue Light"/>
                <a:cs typeface="Helvetica Neue Light"/>
              </a:rPr>
              <a:t>.”</a:t>
            </a:r>
          </a:p>
        </p:txBody>
      </p:sp>
      <p:sp>
        <p:nvSpPr>
          <p:cNvPr id="10" name="TextBox 9"/>
          <p:cNvSpPr txBox="1"/>
          <p:nvPr/>
        </p:nvSpPr>
        <p:spPr>
          <a:xfrm>
            <a:off x="439167" y="5400924"/>
            <a:ext cx="4030984" cy="1169551"/>
          </a:xfrm>
          <a:prstGeom prst="rect">
            <a:avLst/>
          </a:prstGeom>
          <a:noFill/>
        </p:spPr>
        <p:txBody>
          <a:bodyPr wrap="square" rtlCol="0">
            <a:spAutoFit/>
          </a:bodyPr>
          <a:lstStyle/>
          <a:p>
            <a:r>
              <a:rPr lang="en-US" sz="1400" dirty="0">
                <a:latin typeface="Helvetica Neue Light"/>
                <a:cs typeface="Helvetica Neue Light"/>
              </a:rPr>
              <a:t>“The map shows the 10-year average (1990–1999) global mean temperature anomaly relative to the 1951–1980 mean. The largest temperature increases are in the Arctic and the Antarctic Peninsula. Source: </a:t>
            </a:r>
            <a:r>
              <a:rPr lang="en-US" sz="1400" dirty="0">
                <a:latin typeface="Helvetica Neue Light"/>
                <a:cs typeface="Helvetica Neue Light"/>
                <a:hlinkClick r:id="rId4" tooltip="NASA Earth Observatory"/>
              </a:rPr>
              <a:t>NASA Earth Observatory</a:t>
            </a:r>
            <a:r>
              <a:rPr lang="en-US" sz="1400" dirty="0">
                <a:latin typeface="Helvetica Neue Light"/>
                <a:cs typeface="Helvetica Neue Light"/>
              </a:rPr>
              <a:t>”</a:t>
            </a:r>
          </a:p>
        </p:txBody>
      </p:sp>
      <p:sp>
        <p:nvSpPr>
          <p:cNvPr id="13" name="TextBox 12"/>
          <p:cNvSpPr txBox="1"/>
          <p:nvPr/>
        </p:nvSpPr>
        <p:spPr>
          <a:xfrm>
            <a:off x="854604" y="1816138"/>
            <a:ext cx="3157298" cy="369332"/>
          </a:xfrm>
          <a:prstGeom prst="rect">
            <a:avLst/>
          </a:prstGeom>
          <a:noFill/>
        </p:spPr>
        <p:txBody>
          <a:bodyPr wrap="square" rtlCol="0">
            <a:spAutoFit/>
          </a:bodyPr>
          <a:lstStyle/>
          <a:p>
            <a:pPr algn="ctr"/>
            <a:r>
              <a:rPr lang="en-US" dirty="0"/>
              <a:t>1990-1999</a:t>
            </a:r>
          </a:p>
        </p:txBody>
      </p:sp>
      <p:pic>
        <p:nvPicPr>
          <p:cNvPr id="3" name="Content Placeholder 2" descr="1990-99.png"/>
          <p:cNvPicPr>
            <a:picLocks noGrp="1" noChangeAspect="1"/>
          </p:cNvPicPr>
          <p:nvPr>
            <p:ph sz="half" idx="1"/>
          </p:nvPr>
        </p:nvPicPr>
        <p:blipFill>
          <a:blip r:embed="rId5">
            <a:extLst>
              <a:ext uri="{28A0092B-C50C-407E-A947-70E740481C1C}">
                <a14:useLocalDpi xmlns:a14="http://schemas.microsoft.com/office/drawing/2010/main" val="0"/>
              </a:ext>
            </a:extLst>
          </a:blip>
          <a:srcRect t="-62068" b="-62068"/>
          <a:stretch>
            <a:fillRect/>
          </a:stretch>
        </p:blipFill>
        <p:spPr/>
      </p:pic>
    </p:spTree>
    <p:extLst>
      <p:ext uri="{BB962C8B-B14F-4D97-AF65-F5344CB8AC3E}">
        <p14:creationId xmlns:p14="http://schemas.microsoft.com/office/powerpoint/2010/main" val="2502272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a:t>
            </a:r>
            <a:r>
              <a:rPr lang="en-US" baseline="-25000" dirty="0"/>
              <a:t>2</a:t>
            </a:r>
            <a:r>
              <a:rPr lang="en-US" dirty="0"/>
              <a:t> Emissions and Temperature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660px-Global_Warming_Observed_CO2_Emissions_from_fossil_fuel_burning_vs_IPCC_scenarios.svg.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0" b="-580"/>
          <a:stretch/>
        </p:blipFill>
        <p:spPr>
          <a:xfrm>
            <a:off x="4838120" y="2255338"/>
            <a:ext cx="4038600" cy="2908195"/>
          </a:xfrm>
        </p:spPr>
      </p:pic>
      <p:sp>
        <p:nvSpPr>
          <p:cNvPr id="8" name="TextBox 7"/>
          <p:cNvSpPr txBox="1"/>
          <p:nvPr/>
        </p:nvSpPr>
        <p:spPr>
          <a:xfrm>
            <a:off x="5115773" y="5365316"/>
            <a:ext cx="3571027" cy="1169551"/>
          </a:xfrm>
          <a:prstGeom prst="rect">
            <a:avLst/>
          </a:prstGeom>
          <a:noFill/>
        </p:spPr>
        <p:txBody>
          <a:bodyPr wrap="square" rtlCol="0">
            <a:spAutoFit/>
          </a:bodyPr>
          <a:lstStyle/>
          <a:p>
            <a:r>
              <a:rPr lang="en-US" sz="1400" dirty="0">
                <a:latin typeface="Helvetica Neue Light"/>
                <a:cs typeface="Helvetica Neue Light"/>
              </a:rPr>
              <a:t>“Fossil fuel related CO</a:t>
            </a:r>
            <a:r>
              <a:rPr lang="en-US" sz="1400" baseline="-25000" dirty="0">
                <a:latin typeface="Helvetica Neue Light"/>
                <a:cs typeface="Helvetica Neue Light"/>
              </a:rPr>
              <a:t>2</a:t>
            </a:r>
            <a:r>
              <a:rPr lang="en-US" sz="1400" dirty="0">
                <a:latin typeface="Helvetica Neue Light"/>
                <a:cs typeface="Helvetica Neue Light"/>
              </a:rPr>
              <a:t> emissions compared to five of the IPCC's "SRES" emissions scenarios. The dips are related to global recessions. Image source: </a:t>
            </a:r>
            <a:r>
              <a:rPr lang="en-US" sz="1400" dirty="0">
                <a:latin typeface="Helvetica Neue Light"/>
                <a:cs typeface="Helvetica Neue Light"/>
                <a:hlinkClick r:id="rId3" tooltip="Skeptical Science"/>
              </a:rPr>
              <a:t>Skeptical Science</a:t>
            </a:r>
            <a:r>
              <a:rPr lang="en-US" sz="1400" dirty="0">
                <a:latin typeface="Helvetica Neue Light"/>
                <a:cs typeface="Helvetica Neue Light"/>
              </a:rPr>
              <a:t>.”</a:t>
            </a:r>
          </a:p>
        </p:txBody>
      </p:sp>
      <p:sp>
        <p:nvSpPr>
          <p:cNvPr id="10" name="TextBox 9"/>
          <p:cNvSpPr txBox="1"/>
          <p:nvPr/>
        </p:nvSpPr>
        <p:spPr>
          <a:xfrm>
            <a:off x="439167" y="5400924"/>
            <a:ext cx="4030984" cy="1169551"/>
          </a:xfrm>
          <a:prstGeom prst="rect">
            <a:avLst/>
          </a:prstGeom>
          <a:noFill/>
        </p:spPr>
        <p:txBody>
          <a:bodyPr wrap="square" rtlCol="0">
            <a:spAutoFit/>
          </a:bodyPr>
          <a:lstStyle/>
          <a:p>
            <a:r>
              <a:rPr lang="en-US" sz="1400" dirty="0">
                <a:latin typeface="Helvetica Neue Light"/>
                <a:cs typeface="Helvetica Neue Light"/>
              </a:rPr>
              <a:t>“The map shows the 10-year average (2000–2009) global mean temperature anomaly relative to the 1951–1980 mean. The largest temperature increases are in the Arctic and the Antarctic Peninsula. Source: </a:t>
            </a:r>
            <a:r>
              <a:rPr lang="en-US" sz="1400" dirty="0">
                <a:latin typeface="Helvetica Neue Light"/>
                <a:cs typeface="Helvetica Neue Light"/>
                <a:hlinkClick r:id="rId4" tooltip="NASA Earth Observatory"/>
              </a:rPr>
              <a:t>NASA Earth Observatory</a:t>
            </a:r>
            <a:r>
              <a:rPr lang="en-US" sz="1400" dirty="0">
                <a:latin typeface="Helvetica Neue Light"/>
                <a:cs typeface="Helvetica Neue Light"/>
              </a:rPr>
              <a:t>”</a:t>
            </a:r>
          </a:p>
        </p:txBody>
      </p:sp>
      <p:sp>
        <p:nvSpPr>
          <p:cNvPr id="13" name="TextBox 12"/>
          <p:cNvSpPr txBox="1"/>
          <p:nvPr/>
        </p:nvSpPr>
        <p:spPr>
          <a:xfrm>
            <a:off x="854604" y="1816138"/>
            <a:ext cx="3157298" cy="369332"/>
          </a:xfrm>
          <a:prstGeom prst="rect">
            <a:avLst/>
          </a:prstGeom>
          <a:noFill/>
        </p:spPr>
        <p:txBody>
          <a:bodyPr wrap="square" rtlCol="0">
            <a:spAutoFit/>
          </a:bodyPr>
          <a:lstStyle/>
          <a:p>
            <a:pPr algn="ctr"/>
            <a:r>
              <a:rPr lang="en-US" dirty="0"/>
              <a:t>2000-2009</a:t>
            </a:r>
          </a:p>
        </p:txBody>
      </p:sp>
      <p:pic>
        <p:nvPicPr>
          <p:cNvPr id="3" name="Content Placeholder 2" descr="2000-09.png"/>
          <p:cNvPicPr>
            <a:picLocks noGrp="1" noChangeAspect="1"/>
          </p:cNvPicPr>
          <p:nvPr>
            <p:ph sz="half" idx="1"/>
          </p:nvPr>
        </p:nvPicPr>
        <p:blipFill>
          <a:blip r:embed="rId5">
            <a:extLst>
              <a:ext uri="{28A0092B-C50C-407E-A947-70E740481C1C}">
                <a14:useLocalDpi xmlns:a14="http://schemas.microsoft.com/office/drawing/2010/main" val="0"/>
              </a:ext>
            </a:extLst>
          </a:blip>
          <a:srcRect t="-62068" b="-62068"/>
          <a:stretch>
            <a:fillRect/>
          </a:stretch>
        </p:blipFill>
        <p:spPr/>
      </p:pic>
    </p:spTree>
    <p:extLst>
      <p:ext uri="{BB962C8B-B14F-4D97-AF65-F5344CB8AC3E}">
        <p14:creationId xmlns:p14="http://schemas.microsoft.com/office/powerpoint/2010/main" val="250227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FC844-96EC-E94E-A8F3-50FAB0E9D882}"/>
              </a:ext>
            </a:extLst>
          </p:cNvPr>
          <p:cNvSpPr>
            <a:spLocks noGrp="1"/>
          </p:cNvSpPr>
          <p:nvPr>
            <p:ph type="title"/>
          </p:nvPr>
        </p:nvSpPr>
        <p:spPr/>
        <p:txBody>
          <a:bodyPr>
            <a:normAutofit/>
          </a:bodyPr>
          <a:lstStyle/>
          <a:p>
            <a:r>
              <a:rPr lang="en-US" sz="2000" dirty="0"/>
              <a:t>https://</a:t>
            </a:r>
            <a:r>
              <a:rPr lang="en-US" sz="2000" dirty="0" err="1"/>
              <a:t>en.wikipedia.org</a:t>
            </a:r>
            <a:r>
              <a:rPr lang="en-US" sz="2000" dirty="0"/>
              <a:t>/wiki/</a:t>
            </a:r>
            <a:r>
              <a:rPr lang="en-US" sz="2000" dirty="0" err="1"/>
              <a:t>Global_warming</a:t>
            </a:r>
            <a:endParaRPr lang="en-US" sz="2000" dirty="0"/>
          </a:p>
        </p:txBody>
      </p:sp>
      <p:pic>
        <p:nvPicPr>
          <p:cNvPr id="3" name="Picture 2">
            <a:extLst>
              <a:ext uri="{FF2B5EF4-FFF2-40B4-BE49-F238E27FC236}">
                <a16:creationId xmlns:a16="http://schemas.microsoft.com/office/drawing/2014/main" id="{428C4108-8877-A140-A057-DA9E78892270}"/>
              </a:ext>
            </a:extLst>
          </p:cNvPr>
          <p:cNvPicPr>
            <a:picLocks noChangeAspect="1"/>
          </p:cNvPicPr>
          <p:nvPr/>
        </p:nvPicPr>
        <p:blipFill>
          <a:blip r:embed="rId2"/>
          <a:stretch>
            <a:fillRect/>
          </a:stretch>
        </p:blipFill>
        <p:spPr>
          <a:xfrm>
            <a:off x="1343223" y="1371600"/>
            <a:ext cx="6457555" cy="5486400"/>
          </a:xfrm>
          <a:prstGeom prst="rect">
            <a:avLst/>
          </a:prstGeom>
        </p:spPr>
      </p:pic>
    </p:spTree>
    <p:extLst>
      <p:ext uri="{BB962C8B-B14F-4D97-AF65-F5344CB8AC3E}">
        <p14:creationId xmlns:p14="http://schemas.microsoft.com/office/powerpoint/2010/main" val="334989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4" name="Picture 3">
            <a:extLst>
              <a:ext uri="{FF2B5EF4-FFF2-40B4-BE49-F238E27FC236}">
                <a16:creationId xmlns:a16="http://schemas.microsoft.com/office/drawing/2014/main" id="{7B7683D6-DB77-F146-BC8B-A5363E3C6F0F}"/>
              </a:ext>
            </a:extLst>
          </p:cNvPr>
          <p:cNvPicPr>
            <a:picLocks noChangeAspect="1"/>
          </p:cNvPicPr>
          <p:nvPr/>
        </p:nvPicPr>
        <p:blipFill>
          <a:blip r:embed="rId2"/>
          <a:stretch>
            <a:fillRect/>
          </a:stretch>
        </p:blipFill>
        <p:spPr>
          <a:xfrm>
            <a:off x="1941653" y="1417638"/>
            <a:ext cx="5260694" cy="5260694"/>
          </a:xfrm>
          <a:prstGeom prst="rect">
            <a:avLst/>
          </a:prstGeom>
        </p:spPr>
      </p:pic>
    </p:spTree>
    <p:extLst>
      <p:ext uri="{BB962C8B-B14F-4D97-AF65-F5344CB8AC3E}">
        <p14:creationId xmlns:p14="http://schemas.microsoft.com/office/powerpoint/2010/main" val="364782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5" name="Picture 4">
            <a:extLst>
              <a:ext uri="{FF2B5EF4-FFF2-40B4-BE49-F238E27FC236}">
                <a16:creationId xmlns:a16="http://schemas.microsoft.com/office/drawing/2014/main" id="{E44BFA12-AAA7-2B45-A042-618313612B10}"/>
              </a:ext>
            </a:extLst>
          </p:cNvPr>
          <p:cNvPicPr>
            <a:picLocks noChangeAspect="1"/>
          </p:cNvPicPr>
          <p:nvPr/>
        </p:nvPicPr>
        <p:blipFill>
          <a:blip r:embed="rId2"/>
          <a:stretch>
            <a:fillRect/>
          </a:stretch>
        </p:blipFill>
        <p:spPr>
          <a:xfrm>
            <a:off x="1023473" y="1280160"/>
            <a:ext cx="7097055" cy="5577840"/>
          </a:xfrm>
          <a:prstGeom prst="rect">
            <a:avLst/>
          </a:prstGeom>
        </p:spPr>
      </p:pic>
    </p:spTree>
    <p:extLst>
      <p:ext uri="{BB962C8B-B14F-4D97-AF65-F5344CB8AC3E}">
        <p14:creationId xmlns:p14="http://schemas.microsoft.com/office/powerpoint/2010/main" val="100858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4DDB2-6A42-6D48-BC3A-2A22EACC979E}"/>
              </a:ext>
            </a:extLst>
          </p:cNvPr>
          <p:cNvPicPr>
            <a:picLocks noChangeAspect="1"/>
          </p:cNvPicPr>
          <p:nvPr/>
        </p:nvPicPr>
        <p:blipFill>
          <a:blip r:embed="rId2"/>
          <a:stretch>
            <a:fillRect/>
          </a:stretch>
        </p:blipFill>
        <p:spPr>
          <a:xfrm>
            <a:off x="0" y="185326"/>
            <a:ext cx="9144000" cy="4602278"/>
          </a:xfrm>
          <a:prstGeom prst="rect">
            <a:avLst/>
          </a:prstGeom>
        </p:spPr>
      </p:pic>
      <p:pic>
        <p:nvPicPr>
          <p:cNvPr id="1028" name="Picture 4" descr="The Day After Tomorrow - movie POSTER (Style B) (27&quot; x 40&quot;) (2004) -  Walmart.com - Walmart.com">
            <a:extLst>
              <a:ext uri="{FF2B5EF4-FFF2-40B4-BE49-F238E27FC236}">
                <a16:creationId xmlns:a16="http://schemas.microsoft.com/office/drawing/2014/main" id="{074BB226-020B-7945-83F5-92DEF5219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13" r="14718"/>
          <a:stretch/>
        </p:blipFill>
        <p:spPr bwMode="auto">
          <a:xfrm>
            <a:off x="5831814" y="1533379"/>
            <a:ext cx="3101169" cy="438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2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2A6DA-0CA0-824A-AF34-344E75C1F94A}"/>
              </a:ext>
            </a:extLst>
          </p:cNvPr>
          <p:cNvPicPr>
            <a:picLocks noChangeAspect="1"/>
          </p:cNvPicPr>
          <p:nvPr/>
        </p:nvPicPr>
        <p:blipFill>
          <a:blip r:embed="rId2"/>
          <a:stretch>
            <a:fillRect/>
          </a:stretch>
        </p:blipFill>
        <p:spPr>
          <a:xfrm>
            <a:off x="4895222" y="0"/>
            <a:ext cx="4136571" cy="6858000"/>
          </a:xfrm>
          <a:prstGeom prst="rect">
            <a:avLst/>
          </a:prstGeom>
        </p:spPr>
      </p:pic>
      <p:pic>
        <p:nvPicPr>
          <p:cNvPr id="5" name="Picture 4">
            <a:extLst>
              <a:ext uri="{FF2B5EF4-FFF2-40B4-BE49-F238E27FC236}">
                <a16:creationId xmlns:a16="http://schemas.microsoft.com/office/drawing/2014/main" id="{6BFEA19E-6460-EA42-8E1E-B9A6EE8306E0}"/>
              </a:ext>
            </a:extLst>
          </p:cNvPr>
          <p:cNvPicPr>
            <a:picLocks noChangeAspect="1"/>
          </p:cNvPicPr>
          <p:nvPr/>
        </p:nvPicPr>
        <p:blipFill rotWithShape="1">
          <a:blip r:embed="rId3"/>
          <a:srcRect r="54461"/>
          <a:stretch/>
        </p:blipFill>
        <p:spPr>
          <a:xfrm>
            <a:off x="407964" y="819318"/>
            <a:ext cx="4164037" cy="5219363"/>
          </a:xfrm>
          <a:prstGeom prst="rect">
            <a:avLst/>
          </a:prstGeom>
        </p:spPr>
      </p:pic>
    </p:spTree>
    <p:extLst>
      <p:ext uri="{BB962C8B-B14F-4D97-AF65-F5344CB8AC3E}">
        <p14:creationId xmlns:p14="http://schemas.microsoft.com/office/powerpoint/2010/main" val="81511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AECFB-C5CD-FD46-A6DA-9B94F2CDC131}"/>
              </a:ext>
            </a:extLst>
          </p:cNvPr>
          <p:cNvPicPr>
            <a:picLocks noChangeAspect="1"/>
          </p:cNvPicPr>
          <p:nvPr/>
        </p:nvPicPr>
        <p:blipFill>
          <a:blip r:embed="rId2"/>
          <a:stretch>
            <a:fillRect/>
          </a:stretch>
        </p:blipFill>
        <p:spPr>
          <a:xfrm>
            <a:off x="0" y="1091708"/>
            <a:ext cx="9144000" cy="5557421"/>
          </a:xfrm>
          <a:prstGeom prst="rect">
            <a:avLst/>
          </a:prstGeom>
        </p:spPr>
      </p:pic>
      <p:sp>
        <p:nvSpPr>
          <p:cNvPr id="4" name="TextBox 3">
            <a:extLst>
              <a:ext uri="{FF2B5EF4-FFF2-40B4-BE49-F238E27FC236}">
                <a16:creationId xmlns:a16="http://schemas.microsoft.com/office/drawing/2014/main" id="{CCFD12B9-3A04-684A-A24E-D575E7899078}"/>
              </a:ext>
            </a:extLst>
          </p:cNvPr>
          <p:cNvSpPr txBox="1"/>
          <p:nvPr/>
        </p:nvSpPr>
        <p:spPr>
          <a:xfrm>
            <a:off x="283464" y="246888"/>
            <a:ext cx="8567928" cy="707886"/>
          </a:xfrm>
          <a:prstGeom prst="rect">
            <a:avLst/>
          </a:prstGeom>
          <a:noFill/>
        </p:spPr>
        <p:txBody>
          <a:bodyPr wrap="square" rtlCol="0">
            <a:spAutoFit/>
          </a:bodyPr>
          <a:lstStyle/>
          <a:p>
            <a:pPr algn="ctr"/>
            <a:r>
              <a:rPr lang="en-US" sz="2800" dirty="0">
                <a:solidFill>
                  <a:srgbClr val="FF0000"/>
                </a:solidFill>
              </a:rPr>
              <a:t>Washington Post 2/25/2021</a:t>
            </a:r>
          </a:p>
          <a:p>
            <a:pPr algn="ctr"/>
            <a:r>
              <a:rPr lang="en-US" sz="1200" dirty="0">
                <a:solidFill>
                  <a:srgbClr val="091BFF"/>
                </a:solidFill>
              </a:rPr>
              <a:t>https://</a:t>
            </a:r>
            <a:r>
              <a:rPr lang="en-US" sz="1200" dirty="0" err="1">
                <a:solidFill>
                  <a:srgbClr val="091BFF"/>
                </a:solidFill>
              </a:rPr>
              <a:t>www.washingtonpost.com</a:t>
            </a:r>
            <a:r>
              <a:rPr lang="en-US" sz="1200" dirty="0">
                <a:solidFill>
                  <a:srgbClr val="091BFF"/>
                </a:solidFill>
              </a:rPr>
              <a:t>/climate-environment/2021/02/25/</a:t>
            </a:r>
            <a:r>
              <a:rPr lang="en-US" sz="1200" dirty="0" err="1">
                <a:solidFill>
                  <a:srgbClr val="091BFF"/>
                </a:solidFill>
              </a:rPr>
              <a:t>atlantic</a:t>
            </a:r>
            <a:r>
              <a:rPr lang="en-US" sz="1200" dirty="0">
                <a:solidFill>
                  <a:srgbClr val="091BFF"/>
                </a:solidFill>
              </a:rPr>
              <a:t>-ocean-currents-weakening-</a:t>
            </a:r>
            <a:r>
              <a:rPr lang="en-US" sz="1200" dirty="0" err="1">
                <a:solidFill>
                  <a:srgbClr val="091BFF"/>
                </a:solidFill>
              </a:rPr>
              <a:t>amoc</a:t>
            </a:r>
            <a:r>
              <a:rPr lang="en-US" sz="1200" dirty="0">
                <a:solidFill>
                  <a:srgbClr val="091BFF"/>
                </a:solidFill>
              </a:rPr>
              <a:t>-gulf-stream/</a:t>
            </a:r>
          </a:p>
        </p:txBody>
      </p:sp>
      <p:sp>
        <p:nvSpPr>
          <p:cNvPr id="5" name="TextBox 4">
            <a:extLst>
              <a:ext uri="{FF2B5EF4-FFF2-40B4-BE49-F238E27FC236}">
                <a16:creationId xmlns:a16="http://schemas.microsoft.com/office/drawing/2014/main" id="{8EB320DC-0FFE-C34C-80DF-6BBB4B98D748}"/>
              </a:ext>
            </a:extLst>
          </p:cNvPr>
          <p:cNvSpPr txBox="1"/>
          <p:nvPr/>
        </p:nvSpPr>
        <p:spPr>
          <a:xfrm>
            <a:off x="6803136" y="2153777"/>
            <a:ext cx="2188997" cy="369332"/>
          </a:xfrm>
          <a:prstGeom prst="rect">
            <a:avLst/>
          </a:prstGeom>
          <a:noFill/>
        </p:spPr>
        <p:txBody>
          <a:bodyPr wrap="none" rtlCol="0">
            <a:spAutoFit/>
          </a:bodyPr>
          <a:lstStyle/>
          <a:p>
            <a:r>
              <a:rPr lang="en-US" dirty="0"/>
              <a:t>Start Here 2/26/2021</a:t>
            </a:r>
          </a:p>
        </p:txBody>
      </p:sp>
    </p:spTree>
    <p:extLst>
      <p:ext uri="{BB962C8B-B14F-4D97-AF65-F5344CB8AC3E}">
        <p14:creationId xmlns:p14="http://schemas.microsoft.com/office/powerpoint/2010/main" val="184305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654B-B5A3-744C-886D-DA5EEF6AAC24}"/>
              </a:ext>
            </a:extLst>
          </p:cNvPr>
          <p:cNvSpPr>
            <a:spLocks noGrp="1"/>
          </p:cNvSpPr>
          <p:nvPr>
            <p:ph type="title"/>
          </p:nvPr>
        </p:nvSpPr>
        <p:spPr/>
        <p:txBody>
          <a:bodyPr>
            <a:normAutofit/>
          </a:bodyPr>
          <a:lstStyle/>
          <a:p>
            <a:r>
              <a:rPr lang="en-US" dirty="0"/>
              <a:t>Global Temperature History</a:t>
            </a:r>
            <a:br>
              <a:rPr lang="en-US" dirty="0"/>
            </a:br>
            <a:r>
              <a:rPr lang="en-US" sz="2700" dirty="0">
                <a:solidFill>
                  <a:srgbClr val="1F22FF"/>
                </a:solidFill>
              </a:rPr>
              <a:t>https://</a:t>
            </a:r>
            <a:r>
              <a:rPr lang="en-US" sz="2700" dirty="0" err="1">
                <a:solidFill>
                  <a:srgbClr val="1F22FF"/>
                </a:solidFill>
              </a:rPr>
              <a:t>www.ncdc.noaa.gov</a:t>
            </a:r>
            <a:r>
              <a:rPr lang="en-US" sz="2700" dirty="0">
                <a:solidFill>
                  <a:srgbClr val="1F22FF"/>
                </a:solidFill>
              </a:rPr>
              <a:t>/</a:t>
            </a:r>
            <a:r>
              <a:rPr lang="en-US" sz="2700" dirty="0" err="1">
                <a:solidFill>
                  <a:srgbClr val="1F22FF"/>
                </a:solidFill>
              </a:rPr>
              <a:t>sotc</a:t>
            </a:r>
            <a:r>
              <a:rPr lang="en-US" sz="2700" dirty="0">
                <a:solidFill>
                  <a:srgbClr val="1F22FF"/>
                </a:solidFill>
              </a:rPr>
              <a:t>/global/202101</a:t>
            </a:r>
          </a:p>
        </p:txBody>
      </p:sp>
      <p:pic>
        <p:nvPicPr>
          <p:cNvPr id="2050" name="Picture 2" descr="Global Land and Ocean Temperature Anomalies for January">
            <a:extLst>
              <a:ext uri="{FF2B5EF4-FFF2-40B4-BE49-F238E27FC236}">
                <a16:creationId xmlns:a16="http://schemas.microsoft.com/office/drawing/2014/main" id="{E46A221B-CAB3-FF49-AEDB-4B2A628993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620784"/>
            <a:ext cx="8229600" cy="448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017654" cy="1143000"/>
          </a:xfrm>
        </p:spPr>
        <p:txBody>
          <a:bodyPr>
            <a:normAutofit/>
          </a:bodyPr>
          <a:lstStyle/>
          <a:p>
            <a:r>
              <a:rPr lang="en-US" dirty="0"/>
              <a:t>Global Warming</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5" name="Content Placeholder 4"/>
          <p:cNvSpPr>
            <a:spLocks noGrp="1"/>
          </p:cNvSpPr>
          <p:nvPr>
            <p:ph sz="half" idx="1"/>
          </p:nvPr>
        </p:nvSpPr>
        <p:spPr>
          <a:xfrm>
            <a:off x="457200" y="1434020"/>
            <a:ext cx="4038600" cy="4525963"/>
          </a:xfrm>
        </p:spPr>
        <p:txBody>
          <a:bodyPr>
            <a:noAutofit/>
          </a:bodyPr>
          <a:lstStyle/>
          <a:p>
            <a:r>
              <a:rPr lang="en-US" sz="1600" dirty="0"/>
              <a:t>“Global warming is the rise in the average temperature of Earth's atmosphere and oceans since the late 19th century and its projected continuation. </a:t>
            </a:r>
          </a:p>
          <a:p>
            <a:r>
              <a:rPr lang="en-US" sz="1600" dirty="0">
                <a:solidFill>
                  <a:schemeClr val="tx1"/>
                </a:solidFill>
              </a:rPr>
              <a:t>Since the early 20th century, Earth's mean surface temperature has increased by about 0.8 °C (1.4 °F), with about two-thirds of the increase occurring since 1980. </a:t>
            </a:r>
          </a:p>
          <a:p>
            <a:r>
              <a:rPr lang="en-US" sz="1600" dirty="0"/>
              <a:t>Warming of the climate system is unequivocal, and scientists are 95-100% certain that it is primarily caused by increasing concentrations of greenhouse gases produced by human activities such as the burning of fossil fuels and deforestation.</a:t>
            </a:r>
          </a:p>
          <a:p>
            <a:r>
              <a:rPr lang="en-US" sz="1600" dirty="0"/>
              <a:t>These findings are recognized by the national science academies of all major industrialized nations”</a:t>
            </a:r>
          </a:p>
          <a:p>
            <a:endParaRPr lang="en-US" sz="1600" dirty="0"/>
          </a:p>
        </p:txBody>
      </p:sp>
      <p:sp>
        <p:nvSpPr>
          <p:cNvPr id="8" name="TextBox 7"/>
          <p:cNvSpPr txBox="1"/>
          <p:nvPr/>
        </p:nvSpPr>
        <p:spPr>
          <a:xfrm>
            <a:off x="5103904" y="4878646"/>
            <a:ext cx="3370950" cy="738664"/>
          </a:xfrm>
          <a:prstGeom prst="rect">
            <a:avLst/>
          </a:prstGeom>
          <a:noFill/>
        </p:spPr>
        <p:txBody>
          <a:bodyPr wrap="square" rtlCol="0">
            <a:spAutoFit/>
          </a:bodyPr>
          <a:lstStyle/>
          <a:p>
            <a:r>
              <a:rPr lang="en-US" sz="1400" dirty="0">
                <a:solidFill>
                  <a:srgbClr val="800000"/>
                </a:solidFill>
                <a:latin typeface="Helvetica Neue Light"/>
                <a:cs typeface="Helvetica Neue Light"/>
              </a:rPr>
              <a:t>Global mean land-ocean temperature change from 1880–2012, relative to the 1951–1980 mean. Source: </a:t>
            </a:r>
            <a:r>
              <a:rPr lang="en-US" sz="1400" dirty="0">
                <a:solidFill>
                  <a:srgbClr val="800000"/>
                </a:solidFill>
                <a:latin typeface="Helvetica Neue Light"/>
                <a:cs typeface="Helvetica Neue Light"/>
                <a:hlinkClick r:id="rId2"/>
              </a:rPr>
              <a:t>NASA GISS</a:t>
            </a:r>
            <a:r>
              <a:rPr lang="en-US" sz="1400" dirty="0">
                <a:solidFill>
                  <a:srgbClr val="800000"/>
                </a:solidFill>
                <a:latin typeface="Helvetica Neue Light"/>
                <a:cs typeface="Helvetica Neue Light"/>
              </a:rPr>
              <a:t>.</a:t>
            </a:r>
          </a:p>
        </p:txBody>
      </p:sp>
      <p:pic>
        <p:nvPicPr>
          <p:cNvPr id="9" name="Content Placeholder 8">
            <a:extLst>
              <a:ext uri="{FF2B5EF4-FFF2-40B4-BE49-F238E27FC236}">
                <a16:creationId xmlns:a16="http://schemas.microsoft.com/office/drawing/2014/main" id="{C259E2D2-2AC7-8C42-A9CE-D76C87374ACE}"/>
              </a:ext>
            </a:extLst>
          </p:cNvPr>
          <p:cNvPicPr>
            <a:picLocks noGrp="1" noChangeAspect="1"/>
          </p:cNvPicPr>
          <p:nvPr>
            <p:ph sz="half" idx="2"/>
          </p:nvPr>
        </p:nvPicPr>
        <p:blipFill rotWithShape="1">
          <a:blip r:embed="rId3"/>
          <a:srcRect b="32030"/>
          <a:stretch/>
        </p:blipFill>
        <p:spPr>
          <a:xfrm>
            <a:off x="4760149" y="1591497"/>
            <a:ext cx="3714705" cy="3076295"/>
          </a:xfrm>
        </p:spPr>
      </p:pic>
    </p:spTree>
    <p:extLst>
      <p:ext uri="{BB962C8B-B14F-4D97-AF65-F5344CB8AC3E}">
        <p14:creationId xmlns:p14="http://schemas.microsoft.com/office/powerpoint/2010/main" val="273165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5" name="Picture 4">
            <a:extLst>
              <a:ext uri="{FF2B5EF4-FFF2-40B4-BE49-F238E27FC236}">
                <a16:creationId xmlns:a16="http://schemas.microsoft.com/office/drawing/2014/main" id="{A1675E87-FCC0-FA48-A907-28B5E8418CE0}"/>
              </a:ext>
            </a:extLst>
          </p:cNvPr>
          <p:cNvPicPr>
            <a:picLocks noChangeAspect="1"/>
          </p:cNvPicPr>
          <p:nvPr/>
        </p:nvPicPr>
        <p:blipFill>
          <a:blip r:embed="rId2"/>
          <a:stretch>
            <a:fillRect/>
          </a:stretch>
        </p:blipFill>
        <p:spPr>
          <a:xfrm>
            <a:off x="1007235" y="1371600"/>
            <a:ext cx="7129530" cy="5486400"/>
          </a:xfrm>
          <a:prstGeom prst="rect">
            <a:avLst/>
          </a:prstGeom>
        </p:spPr>
      </p:pic>
    </p:spTree>
    <p:extLst>
      <p:ext uri="{BB962C8B-B14F-4D97-AF65-F5344CB8AC3E}">
        <p14:creationId xmlns:p14="http://schemas.microsoft.com/office/powerpoint/2010/main" val="4129273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Observations of Temperature Changes</a:t>
            </a:r>
            <a:br>
              <a:rPr lang="en-US" dirty="0"/>
            </a:br>
            <a:r>
              <a:rPr lang="en-US" dirty="0"/>
              <a:t>and Proxy Temperature Changes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dirty="0"/>
          </a:p>
        </p:txBody>
      </p:sp>
      <p:sp>
        <p:nvSpPr>
          <p:cNvPr id="5" name="Content Placeholder 4"/>
          <p:cNvSpPr>
            <a:spLocks noGrp="1"/>
          </p:cNvSpPr>
          <p:nvPr>
            <p:ph sz="half" idx="1"/>
          </p:nvPr>
        </p:nvSpPr>
        <p:spPr/>
        <p:txBody>
          <a:bodyPr>
            <a:noAutofit/>
          </a:bodyPr>
          <a:lstStyle/>
          <a:p>
            <a:r>
              <a:rPr lang="en-US" sz="1600" dirty="0">
                <a:solidFill>
                  <a:schemeClr val="tx1"/>
                </a:solidFill>
              </a:rPr>
              <a:t>“Climate proxies show the temperature to have been relatively stable over the one or two thousand years before 1850, with regionally varying fluctuations such as the Medieval Warm Period and the Little Ice Age</a:t>
            </a:r>
            <a:r>
              <a:rPr lang="en-US" sz="1600" dirty="0"/>
              <a:t>.</a:t>
            </a:r>
          </a:p>
          <a:p>
            <a:r>
              <a:rPr lang="en-US" sz="1600" dirty="0"/>
              <a:t>The warming that is evident in the instrumental temperature record is consistent with a wide range of observations, as documented by many independent scientific groups.</a:t>
            </a:r>
          </a:p>
          <a:p>
            <a:r>
              <a:rPr lang="en-US" sz="1600" dirty="0">
                <a:solidFill>
                  <a:schemeClr val="tx1"/>
                </a:solidFill>
              </a:rPr>
              <a:t>Examples include sea level rise (water expands as it warms), widespread melting of snow and ice, increased heat content of the oceans, increased humidity, and the earlier timing of spring </a:t>
            </a:r>
            <a:r>
              <a:rPr lang="en-US" sz="1600" dirty="0" err="1">
                <a:solidFill>
                  <a:schemeClr val="tx1"/>
                </a:solidFill>
              </a:rPr>
              <a:t>events,e.g</a:t>
            </a:r>
            <a:r>
              <a:rPr lang="en-US" sz="1600" dirty="0">
                <a:solidFill>
                  <a:schemeClr val="tx1"/>
                </a:solidFill>
              </a:rPr>
              <a:t>., the flowering of plants.</a:t>
            </a:r>
          </a:p>
          <a:p>
            <a:r>
              <a:rPr lang="en-US" sz="1600" dirty="0"/>
              <a:t>The probability that these changes could have occurred by chance is virtually zero.”</a:t>
            </a:r>
          </a:p>
          <a:p>
            <a:endParaRPr lang="en-US" sz="1600" dirty="0"/>
          </a:p>
        </p:txBody>
      </p:sp>
      <p:pic>
        <p:nvPicPr>
          <p:cNvPr id="7" name="Content Placeholder 6" descr="2000_Year_Temperature_Compariso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320" b="-4357"/>
          <a:stretch/>
        </p:blipFill>
        <p:spPr>
          <a:xfrm>
            <a:off x="4648200" y="1780535"/>
            <a:ext cx="4038600" cy="3240562"/>
          </a:xfrm>
        </p:spPr>
      </p:pic>
      <p:sp>
        <p:nvSpPr>
          <p:cNvPr id="8" name="TextBox 7"/>
          <p:cNvSpPr txBox="1"/>
          <p:nvPr/>
        </p:nvSpPr>
        <p:spPr>
          <a:xfrm>
            <a:off x="5211857" y="5181833"/>
            <a:ext cx="3283319" cy="1384995"/>
          </a:xfrm>
          <a:prstGeom prst="rect">
            <a:avLst/>
          </a:prstGeom>
          <a:noFill/>
        </p:spPr>
        <p:txBody>
          <a:bodyPr wrap="square" rtlCol="0">
            <a:spAutoFit/>
          </a:bodyPr>
          <a:lstStyle/>
          <a:p>
            <a:pPr algn="ctr"/>
            <a:r>
              <a:rPr lang="en-US" sz="1400" dirty="0">
                <a:solidFill>
                  <a:srgbClr val="0000FF"/>
                </a:solidFill>
                <a:latin typeface="Helvetica Neue Light"/>
                <a:cs typeface="Helvetica Neue Light"/>
              </a:rPr>
              <a:t>“Two millennia of mean surface temperatures according to different reconstructions from climate proxies, each smoothed on a decadal scale, with the instrumental temperature record overlaid in black.”</a:t>
            </a:r>
          </a:p>
        </p:txBody>
      </p:sp>
      <p:sp>
        <p:nvSpPr>
          <p:cNvPr id="2" name="TextBox 1"/>
          <p:cNvSpPr txBox="1"/>
          <p:nvPr/>
        </p:nvSpPr>
        <p:spPr>
          <a:xfrm>
            <a:off x="5131042" y="1530930"/>
            <a:ext cx="3283319" cy="307777"/>
          </a:xfrm>
          <a:prstGeom prst="rect">
            <a:avLst/>
          </a:prstGeom>
          <a:noFill/>
        </p:spPr>
        <p:txBody>
          <a:bodyPr wrap="square" rtlCol="0">
            <a:spAutoFit/>
          </a:bodyPr>
          <a:lstStyle/>
          <a:p>
            <a:pPr algn="ctr"/>
            <a:r>
              <a:rPr lang="en-US" sz="1400" dirty="0">
                <a:hlinkClick r:id="rId3"/>
              </a:rPr>
              <a:t>Climate Proxy Examples Here</a:t>
            </a:r>
            <a:endParaRPr lang="en-US" sz="1400" dirty="0"/>
          </a:p>
        </p:txBody>
      </p:sp>
    </p:spTree>
    <p:extLst>
      <p:ext uri="{BB962C8B-B14F-4D97-AF65-F5344CB8AC3E}">
        <p14:creationId xmlns:p14="http://schemas.microsoft.com/office/powerpoint/2010/main" val="758462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6" name="Content Placeholder 5">
            <a:extLst>
              <a:ext uri="{FF2B5EF4-FFF2-40B4-BE49-F238E27FC236}">
                <a16:creationId xmlns:a16="http://schemas.microsoft.com/office/drawing/2014/main" id="{FA103E25-D8FA-7D44-BD62-8C3C479BCFBE}"/>
              </a:ext>
            </a:extLst>
          </p:cNvPr>
          <p:cNvPicPr>
            <a:picLocks noGrp="1" noChangeAspect="1"/>
          </p:cNvPicPr>
          <p:nvPr>
            <p:ph idx="1"/>
          </p:nvPr>
        </p:nvPicPr>
        <p:blipFill>
          <a:blip r:embed="rId2"/>
          <a:stretch>
            <a:fillRect/>
          </a:stretch>
        </p:blipFill>
        <p:spPr>
          <a:xfrm>
            <a:off x="1381894" y="1600200"/>
            <a:ext cx="6380212" cy="4525963"/>
          </a:xfrm>
        </p:spPr>
      </p:pic>
    </p:spTree>
    <p:extLst>
      <p:ext uri="{BB962C8B-B14F-4D97-AF65-F5344CB8AC3E}">
        <p14:creationId xmlns:p14="http://schemas.microsoft.com/office/powerpoint/2010/main" val="126717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6" name="Content Placeholder 5">
            <a:extLst>
              <a:ext uri="{FF2B5EF4-FFF2-40B4-BE49-F238E27FC236}">
                <a16:creationId xmlns:a16="http://schemas.microsoft.com/office/drawing/2014/main" id="{031AF633-791C-0747-B4FF-1B80B31CFC31}"/>
              </a:ext>
            </a:extLst>
          </p:cNvPr>
          <p:cNvPicPr>
            <a:picLocks noGrp="1" noChangeAspect="1"/>
          </p:cNvPicPr>
          <p:nvPr>
            <p:ph idx="1"/>
          </p:nvPr>
        </p:nvPicPr>
        <p:blipFill>
          <a:blip r:embed="rId2"/>
          <a:stretch>
            <a:fillRect/>
          </a:stretch>
        </p:blipFill>
        <p:spPr>
          <a:xfrm>
            <a:off x="1880603" y="1600200"/>
            <a:ext cx="5382794" cy="4525963"/>
          </a:xfrm>
        </p:spPr>
      </p:pic>
    </p:spTree>
    <p:extLst>
      <p:ext uri="{BB962C8B-B14F-4D97-AF65-F5344CB8AC3E}">
        <p14:creationId xmlns:p14="http://schemas.microsoft.com/office/powerpoint/2010/main" val="419203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6" name="Content Placeholder 5">
            <a:extLst>
              <a:ext uri="{FF2B5EF4-FFF2-40B4-BE49-F238E27FC236}">
                <a16:creationId xmlns:a16="http://schemas.microsoft.com/office/drawing/2014/main" id="{BCBDD8BB-3E22-B74D-A548-DAC8319F5525}"/>
              </a:ext>
            </a:extLst>
          </p:cNvPr>
          <p:cNvPicPr>
            <a:picLocks noGrp="1" noChangeAspect="1"/>
          </p:cNvPicPr>
          <p:nvPr>
            <p:ph idx="1"/>
          </p:nvPr>
        </p:nvPicPr>
        <p:blipFill>
          <a:blip r:embed="rId2"/>
          <a:stretch>
            <a:fillRect/>
          </a:stretch>
        </p:blipFill>
        <p:spPr>
          <a:xfrm>
            <a:off x="1219435" y="1600200"/>
            <a:ext cx="6705130" cy="4525963"/>
          </a:xfrm>
        </p:spPr>
      </p:pic>
    </p:spTree>
    <p:extLst>
      <p:ext uri="{BB962C8B-B14F-4D97-AF65-F5344CB8AC3E}">
        <p14:creationId xmlns:p14="http://schemas.microsoft.com/office/powerpoint/2010/main" val="370698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Historical Data on CO</a:t>
            </a:r>
            <a:r>
              <a:rPr lang="en-US" baseline="-25000" dirty="0"/>
              <a:t>2</a:t>
            </a:r>
            <a:br>
              <a:rPr lang="en-US" baseline="-25000" dirty="0"/>
            </a:br>
            <a:r>
              <a:rPr lang="en-US" sz="2700" baseline="-25000" dirty="0">
                <a:solidFill>
                  <a:srgbClr val="0000FF"/>
                </a:solidFill>
              </a:rPr>
              <a:t>http://</a:t>
            </a:r>
            <a:r>
              <a:rPr lang="en-US" sz="2700" baseline="-25000" dirty="0" err="1">
                <a:solidFill>
                  <a:srgbClr val="0000FF"/>
                </a:solidFill>
              </a:rPr>
              <a:t>en.wikipedia.org</a:t>
            </a:r>
            <a:r>
              <a:rPr lang="en-US" sz="2700" baseline="-25000" dirty="0">
                <a:solidFill>
                  <a:srgbClr val="0000FF"/>
                </a:solidFill>
              </a:rPr>
              <a:t>/wiki/Carbon_dioxide_in_Earth%27s_atmosphere</a:t>
            </a:r>
            <a:endParaRPr lang="en-US" sz="2700" dirty="0"/>
          </a:p>
        </p:txBody>
      </p:sp>
      <p:pic>
        <p:nvPicPr>
          <p:cNvPr id="5" name="Content Placeholder 4" descr="Phanerozoic_Carbon_Dioxide.png"/>
          <p:cNvPicPr>
            <a:picLocks noGrp="1" noChangeAspect="1"/>
          </p:cNvPicPr>
          <p:nvPr>
            <p:ph idx="1"/>
          </p:nvPr>
        </p:nvPicPr>
        <p:blipFill>
          <a:blip r:embed="rId2">
            <a:extLst>
              <a:ext uri="{28A0092B-C50C-407E-A947-70E740481C1C}">
                <a14:useLocalDpi xmlns:a14="http://schemas.microsoft.com/office/drawing/2010/main" val="0"/>
              </a:ext>
            </a:extLst>
          </a:blip>
          <a:srcRect l="-13361" r="-13361"/>
          <a:stretch>
            <a:fillRect/>
          </a:stretch>
        </p:blipFill>
        <p:spPr/>
      </p:pic>
    </p:spTree>
    <p:extLst>
      <p:ext uri="{BB962C8B-B14F-4D97-AF65-F5344CB8AC3E}">
        <p14:creationId xmlns:p14="http://schemas.microsoft.com/office/powerpoint/2010/main" val="2195611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7" name="Content Placeholder 6">
            <a:extLst>
              <a:ext uri="{FF2B5EF4-FFF2-40B4-BE49-F238E27FC236}">
                <a16:creationId xmlns:a16="http://schemas.microsoft.com/office/drawing/2014/main" id="{C5485F37-2483-6743-A220-74AA5C6F2E74}"/>
              </a:ext>
            </a:extLst>
          </p:cNvPr>
          <p:cNvPicPr>
            <a:picLocks noGrp="1" noChangeAspect="1"/>
          </p:cNvPicPr>
          <p:nvPr>
            <p:ph idx="1"/>
          </p:nvPr>
        </p:nvPicPr>
        <p:blipFill>
          <a:blip r:embed="rId2"/>
          <a:stretch>
            <a:fillRect/>
          </a:stretch>
        </p:blipFill>
        <p:spPr>
          <a:xfrm>
            <a:off x="1150800" y="1600200"/>
            <a:ext cx="6842400" cy="4525963"/>
          </a:xfrm>
        </p:spPr>
      </p:pic>
    </p:spTree>
    <p:extLst>
      <p:ext uri="{BB962C8B-B14F-4D97-AF65-F5344CB8AC3E}">
        <p14:creationId xmlns:p14="http://schemas.microsoft.com/office/powerpoint/2010/main" val="254959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A2A952-7447-FD46-872B-82517C98B756}"/>
              </a:ext>
            </a:extLst>
          </p:cNvPr>
          <p:cNvSpPr>
            <a:spLocks noGrp="1"/>
          </p:cNvSpPr>
          <p:nvPr>
            <p:ph type="title"/>
          </p:nvPr>
        </p:nvSpPr>
        <p:spPr/>
        <p:txBody>
          <a:bodyPr>
            <a:normAutofit/>
          </a:bodyPr>
          <a:lstStyle/>
          <a:p>
            <a:r>
              <a:rPr lang="en-US" dirty="0"/>
              <a:t>Milankovitch Cycles</a:t>
            </a:r>
            <a:br>
              <a:rPr lang="en-US" dirty="0"/>
            </a:br>
            <a:r>
              <a:rPr lang="en-US" sz="2200" dirty="0">
                <a:solidFill>
                  <a:srgbClr val="091BFF"/>
                </a:solidFill>
              </a:rPr>
              <a:t>https://</a:t>
            </a:r>
            <a:r>
              <a:rPr lang="en-US" sz="2200" dirty="0" err="1">
                <a:solidFill>
                  <a:srgbClr val="091BFF"/>
                </a:solidFill>
              </a:rPr>
              <a:t>en.wikipedia.org</a:t>
            </a:r>
            <a:r>
              <a:rPr lang="en-US" sz="2200" dirty="0">
                <a:solidFill>
                  <a:srgbClr val="091BFF"/>
                </a:solidFill>
              </a:rPr>
              <a:t>/wiki/</a:t>
            </a:r>
            <a:r>
              <a:rPr lang="en-US" sz="2200" dirty="0" err="1">
                <a:solidFill>
                  <a:srgbClr val="091BFF"/>
                </a:solidFill>
              </a:rPr>
              <a:t>Milankovitch_cycles</a:t>
            </a:r>
            <a:endParaRPr lang="en-US" sz="2200" dirty="0">
              <a:solidFill>
                <a:srgbClr val="091BFF"/>
              </a:solidFill>
            </a:endParaRPr>
          </a:p>
        </p:txBody>
      </p:sp>
      <p:sp>
        <p:nvSpPr>
          <p:cNvPr id="3" name="Content Placeholder 2">
            <a:extLst>
              <a:ext uri="{FF2B5EF4-FFF2-40B4-BE49-F238E27FC236}">
                <a16:creationId xmlns:a16="http://schemas.microsoft.com/office/drawing/2014/main" id="{5F25597A-F1E8-4A4D-BFD7-9C92D12C8503}"/>
              </a:ext>
            </a:extLst>
          </p:cNvPr>
          <p:cNvSpPr>
            <a:spLocks noGrp="1"/>
          </p:cNvSpPr>
          <p:nvPr>
            <p:ph sz="half" idx="1"/>
          </p:nvPr>
        </p:nvSpPr>
        <p:spPr/>
        <p:txBody>
          <a:bodyPr>
            <a:noAutofit/>
          </a:bodyPr>
          <a:lstStyle/>
          <a:p>
            <a:pPr>
              <a:spcBef>
                <a:spcPts val="0"/>
              </a:spcBef>
              <a:spcAft>
                <a:spcPts val="300"/>
              </a:spcAft>
            </a:pPr>
            <a:r>
              <a:rPr lang="en-US" sz="1400" dirty="0">
                <a:solidFill>
                  <a:schemeClr val="tx1"/>
                </a:solidFill>
                <a:latin typeface="+mn-lt"/>
              </a:rPr>
              <a:t>Milankovitch cycles describe the collective effects of changes in the Earth's movements on its climate over thousands of years. </a:t>
            </a:r>
          </a:p>
          <a:p>
            <a:pPr>
              <a:spcBef>
                <a:spcPts val="0"/>
              </a:spcBef>
              <a:spcAft>
                <a:spcPts val="300"/>
              </a:spcAft>
            </a:pPr>
            <a:r>
              <a:rPr lang="en-US" sz="1400" dirty="0">
                <a:solidFill>
                  <a:schemeClr val="tx1"/>
                </a:solidFill>
                <a:latin typeface="+mn-lt"/>
              </a:rPr>
              <a:t>The term is named for Serbian geophysicist and astronomer Milutin </a:t>
            </a:r>
            <a:r>
              <a:rPr lang="en-US" sz="1400" dirty="0" err="1">
                <a:solidFill>
                  <a:schemeClr val="tx1"/>
                </a:solidFill>
                <a:latin typeface="+mn-lt"/>
              </a:rPr>
              <a:t>Milanković</a:t>
            </a:r>
            <a:r>
              <a:rPr lang="en-US" sz="1400" dirty="0">
                <a:solidFill>
                  <a:schemeClr val="tx1"/>
                </a:solidFill>
                <a:latin typeface="+mn-lt"/>
              </a:rPr>
              <a:t>. </a:t>
            </a:r>
          </a:p>
          <a:p>
            <a:pPr>
              <a:spcBef>
                <a:spcPts val="0"/>
              </a:spcBef>
              <a:spcAft>
                <a:spcPts val="300"/>
              </a:spcAft>
            </a:pPr>
            <a:r>
              <a:rPr lang="en-US" sz="1400" dirty="0">
                <a:solidFill>
                  <a:schemeClr val="tx1"/>
                </a:solidFill>
                <a:latin typeface="+mn-lt"/>
              </a:rPr>
              <a:t>In the 1920s, he hypothesized that variations in eccentricity, axial tilt, and precession resulted in cyclical variation in the solar radiation reaching the Earth, and that this orbital forcing strongly influenced the Earth's climatic patterns. </a:t>
            </a:r>
          </a:p>
          <a:p>
            <a:pPr>
              <a:spcBef>
                <a:spcPts val="0"/>
              </a:spcBef>
              <a:spcAft>
                <a:spcPts val="300"/>
              </a:spcAft>
            </a:pPr>
            <a:r>
              <a:rPr lang="en-US" sz="1400" dirty="0">
                <a:solidFill>
                  <a:schemeClr val="tx1"/>
                </a:solidFill>
                <a:latin typeface="+mn-lt"/>
              </a:rPr>
              <a:t>Now, materials on Earth that have been unchanged for millennia (obtained via ice, rock, and deep ocean cores) are being studied to indicate the history of Earth's climate. </a:t>
            </a:r>
          </a:p>
          <a:p>
            <a:pPr>
              <a:spcBef>
                <a:spcPts val="0"/>
              </a:spcBef>
              <a:spcAft>
                <a:spcPts val="300"/>
              </a:spcAft>
            </a:pPr>
            <a:r>
              <a:rPr lang="en-US" sz="1400" dirty="0">
                <a:solidFill>
                  <a:schemeClr val="tx1"/>
                </a:solidFill>
                <a:latin typeface="+mn-lt"/>
              </a:rPr>
              <a:t>Though they are consistent with the Milankovitch hypothesis, there are still several observations that the </a:t>
            </a:r>
            <a:r>
              <a:rPr lang="en-US" sz="1400" dirty="0">
                <a:solidFill>
                  <a:schemeClr val="tx1"/>
                </a:solidFill>
                <a:latin typeface="+mn-lt"/>
                <a:cs typeface="Arial" panose="020B0604020202020204" pitchFamily="34" charset="0"/>
              </a:rPr>
              <a:t>hypothesis</a:t>
            </a:r>
            <a:r>
              <a:rPr lang="en-US" sz="1400" dirty="0">
                <a:solidFill>
                  <a:schemeClr val="tx1"/>
                </a:solidFill>
                <a:latin typeface="+mn-lt"/>
              </a:rPr>
              <a:t> does not explain. </a:t>
            </a:r>
          </a:p>
          <a:p>
            <a:pPr>
              <a:spcBef>
                <a:spcPts val="0"/>
              </a:spcBef>
              <a:spcAft>
                <a:spcPts val="300"/>
              </a:spcAft>
            </a:pPr>
            <a:endParaRPr lang="en-US" sz="1400" dirty="0">
              <a:solidFill>
                <a:schemeClr val="tx1"/>
              </a:solidFill>
              <a:latin typeface="+mn-lt"/>
            </a:endParaRPr>
          </a:p>
        </p:txBody>
      </p:sp>
      <p:pic>
        <p:nvPicPr>
          <p:cNvPr id="3074" name="Picture 2" descr="https://upload.wikimedia.org/wikipedia/commons/thumb/5/53/MilankovitchCyclesOrbitandCores.png/800px-MilankovitchCyclesOrbitandCores.png">
            <a:extLst>
              <a:ext uri="{FF2B5EF4-FFF2-40B4-BE49-F238E27FC236}">
                <a16:creationId xmlns:a16="http://schemas.microsoft.com/office/drawing/2014/main" id="{D99A004C-EC9D-6C47-9C83-979838028F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5537"/>
            <a:ext cx="4038600" cy="421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50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E327D-A97A-6447-B35B-ACDB839FDB28}"/>
              </a:ext>
            </a:extLst>
          </p:cNvPr>
          <p:cNvSpPr>
            <a:spLocks noGrp="1"/>
          </p:cNvSpPr>
          <p:nvPr>
            <p:ph type="title"/>
          </p:nvPr>
        </p:nvSpPr>
        <p:spPr>
          <a:xfrm>
            <a:off x="457200" y="91758"/>
            <a:ext cx="8229600" cy="1143000"/>
          </a:xfrm>
        </p:spPr>
        <p:txBody>
          <a:bodyPr>
            <a:normAutofit fontScale="90000"/>
          </a:bodyPr>
          <a:lstStyle/>
          <a:p>
            <a:r>
              <a:rPr lang="en-US" sz="2200" dirty="0"/>
              <a:t>What Does </a:t>
            </a:r>
            <a:r>
              <a:rPr lang="en-US" sz="2200" dirty="0" err="1"/>
              <a:t>Milankovich</a:t>
            </a:r>
            <a:r>
              <a:rPr lang="en-US" sz="2200" dirty="0"/>
              <a:t> Theory Say About the Present and Future?</a:t>
            </a:r>
            <a:br>
              <a:rPr lang="en-US" sz="2200" dirty="0"/>
            </a:br>
            <a:r>
              <a:rPr lang="en-US" sz="2000" dirty="0">
                <a:solidFill>
                  <a:srgbClr val="1F22FF"/>
                </a:solidFill>
              </a:rPr>
              <a:t>https://</a:t>
            </a:r>
            <a:r>
              <a:rPr lang="en-US" sz="2000" dirty="0" err="1">
                <a:solidFill>
                  <a:srgbClr val="1F22FF"/>
                </a:solidFill>
              </a:rPr>
              <a:t>en.wikipedia.org</a:t>
            </a:r>
            <a:r>
              <a:rPr lang="en-US" sz="2000" dirty="0">
                <a:solidFill>
                  <a:srgbClr val="1F22FF"/>
                </a:solidFill>
              </a:rPr>
              <a:t>/wiki/</a:t>
            </a:r>
            <a:r>
              <a:rPr lang="en-US" sz="2000" dirty="0" err="1">
                <a:solidFill>
                  <a:srgbClr val="1F22FF"/>
                </a:solidFill>
              </a:rPr>
              <a:t>Milankovitch_cycles</a:t>
            </a:r>
            <a:br>
              <a:rPr lang="en-US" dirty="0"/>
            </a:br>
            <a:endParaRPr lang="en-US" dirty="0"/>
          </a:p>
        </p:txBody>
      </p:sp>
      <p:sp>
        <p:nvSpPr>
          <p:cNvPr id="6" name="TextBox 5">
            <a:extLst>
              <a:ext uri="{FF2B5EF4-FFF2-40B4-BE49-F238E27FC236}">
                <a16:creationId xmlns:a16="http://schemas.microsoft.com/office/drawing/2014/main" id="{B99248DC-EC60-AF43-9004-B12CF0896990}"/>
              </a:ext>
            </a:extLst>
          </p:cNvPr>
          <p:cNvSpPr txBox="1"/>
          <p:nvPr/>
        </p:nvSpPr>
        <p:spPr>
          <a:xfrm>
            <a:off x="612648" y="3316795"/>
            <a:ext cx="7918704" cy="337784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400" dirty="0"/>
              <a:t>Since orbital variations are predictable, any model that relates orbital variations to climate can be run forward to predict future climate, with two caveats: </a:t>
            </a:r>
          </a:p>
          <a:p>
            <a:pPr marL="285750" indent="-285750">
              <a:spcAft>
                <a:spcPts val="300"/>
              </a:spcAft>
              <a:buFont typeface="Arial" panose="020B0604020202020204" pitchFamily="34" charset="0"/>
              <a:buChar char="•"/>
            </a:pPr>
            <a:endParaRPr lang="en-US" sz="1400" dirty="0"/>
          </a:p>
          <a:p>
            <a:pPr marL="742950" lvl="1" indent="-285750">
              <a:spcAft>
                <a:spcPts val="300"/>
              </a:spcAft>
              <a:buFont typeface="Arial" panose="020B0604020202020204" pitchFamily="34" charset="0"/>
              <a:buChar char="•"/>
            </a:pPr>
            <a:r>
              <a:rPr lang="en-US" sz="1400" dirty="0"/>
              <a:t>The mechanism by which orbital forcing influences climate is not definitive; and </a:t>
            </a:r>
          </a:p>
          <a:p>
            <a:pPr marL="742950" lvl="1" indent="-285750">
              <a:spcAft>
                <a:spcPts val="300"/>
              </a:spcAft>
              <a:buFont typeface="Arial" panose="020B0604020202020204" pitchFamily="34" charset="0"/>
              <a:buChar char="•"/>
            </a:pPr>
            <a:r>
              <a:rPr lang="en-US" sz="1400" dirty="0"/>
              <a:t>Non-orbital effects can be important (for example, the human impact on the environment principally increases greenhouse gases resulting in a warmer climate. </a:t>
            </a:r>
          </a:p>
          <a:p>
            <a:pPr marL="285750" indent="-285750">
              <a:spcAft>
                <a:spcPts val="300"/>
              </a:spcAft>
              <a:buFont typeface="Arial" panose="020B0604020202020204" pitchFamily="34" charset="0"/>
              <a:buChar char="•"/>
            </a:pPr>
            <a:endParaRPr lang="en-US" sz="1400" dirty="0"/>
          </a:p>
          <a:p>
            <a:pPr marL="285750" indent="-285750">
              <a:spcAft>
                <a:spcPts val="300"/>
              </a:spcAft>
              <a:buFont typeface="Arial" panose="020B0604020202020204" pitchFamily="34" charset="0"/>
              <a:buChar char="•"/>
            </a:pPr>
            <a:r>
              <a:rPr lang="en-US" sz="1400" dirty="0"/>
              <a:t>An often-cited 1980 orbital model by </a:t>
            </a:r>
            <a:r>
              <a:rPr lang="en-US" sz="1400" dirty="0" err="1"/>
              <a:t>Imbrie</a:t>
            </a:r>
            <a:r>
              <a:rPr lang="en-US" sz="1400" dirty="0"/>
              <a:t> predicted "the long-term cooling trend that began some 6,000 years ago will continue for the next 23,000 years." </a:t>
            </a:r>
          </a:p>
          <a:p>
            <a:pPr marL="285750" indent="-285750">
              <a:spcAft>
                <a:spcPts val="300"/>
              </a:spcAft>
              <a:buFont typeface="Arial" panose="020B0604020202020204" pitchFamily="34" charset="0"/>
              <a:buChar char="•"/>
            </a:pPr>
            <a:r>
              <a:rPr lang="en-US" sz="1400" dirty="0"/>
              <a:t>More recent work suggests that orbital variations should gradually increase 65° N summer insolation over the next 25,000 years.</a:t>
            </a:r>
          </a:p>
          <a:p>
            <a:pPr marL="285750" indent="-285750">
              <a:spcAft>
                <a:spcPts val="300"/>
              </a:spcAft>
              <a:buFont typeface="Arial" panose="020B0604020202020204" pitchFamily="34" charset="0"/>
              <a:buChar char="•"/>
            </a:pPr>
            <a:r>
              <a:rPr lang="en-US" sz="1400" dirty="0"/>
              <a:t>Earth's orbit will become less eccentric for about the next 100,000 years, so changes in this insolation will be dominated by changes in obliquity, and should not decline enough to permit a new glacial period in the next 50,000 years.</a:t>
            </a:r>
          </a:p>
        </p:txBody>
      </p:sp>
      <p:pic>
        <p:nvPicPr>
          <p:cNvPr id="8" name="Picture 7">
            <a:extLst>
              <a:ext uri="{FF2B5EF4-FFF2-40B4-BE49-F238E27FC236}">
                <a16:creationId xmlns:a16="http://schemas.microsoft.com/office/drawing/2014/main" id="{A2A404BA-2880-5B44-8016-7804A584775D}"/>
              </a:ext>
            </a:extLst>
          </p:cNvPr>
          <p:cNvPicPr>
            <a:picLocks noChangeAspect="1"/>
          </p:cNvPicPr>
          <p:nvPr/>
        </p:nvPicPr>
        <p:blipFill>
          <a:blip r:embed="rId2"/>
          <a:stretch>
            <a:fillRect/>
          </a:stretch>
        </p:blipFill>
        <p:spPr>
          <a:xfrm>
            <a:off x="1627632" y="846138"/>
            <a:ext cx="5550408" cy="2420318"/>
          </a:xfrm>
          <a:prstGeom prst="rect">
            <a:avLst/>
          </a:prstGeom>
        </p:spPr>
      </p:pic>
      <p:cxnSp>
        <p:nvCxnSpPr>
          <p:cNvPr id="10" name="Straight Arrow Connector 9">
            <a:extLst>
              <a:ext uri="{FF2B5EF4-FFF2-40B4-BE49-F238E27FC236}">
                <a16:creationId xmlns:a16="http://schemas.microsoft.com/office/drawing/2014/main" id="{81E0D74E-0A3F-2A48-9B0F-A7D4A8FA9A0D}"/>
              </a:ext>
            </a:extLst>
          </p:cNvPr>
          <p:cNvCxnSpPr/>
          <p:nvPr/>
        </p:nvCxnSpPr>
        <p:spPr>
          <a:xfrm flipV="1">
            <a:off x="2798064" y="1645920"/>
            <a:ext cx="1773936" cy="1280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F08EDBE-3663-5C45-8E79-D3C784E89BAC}"/>
              </a:ext>
            </a:extLst>
          </p:cNvPr>
          <p:cNvSpPr>
            <a:spLocks noChangeAspect="1"/>
          </p:cNvSpPr>
          <p:nvPr/>
        </p:nvSpPr>
        <p:spPr>
          <a:xfrm>
            <a:off x="4581144" y="1563624"/>
            <a:ext cx="45720" cy="45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32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DA3D2-2CE4-9046-83FF-8ADB8982C5C9}"/>
              </a:ext>
            </a:extLst>
          </p:cNvPr>
          <p:cNvSpPr>
            <a:spLocks noGrp="1"/>
          </p:cNvSpPr>
          <p:nvPr>
            <p:ph type="ctrTitle"/>
          </p:nvPr>
        </p:nvSpPr>
        <p:spPr/>
        <p:txBody>
          <a:bodyPr/>
          <a:lstStyle/>
          <a:p>
            <a:r>
              <a:rPr lang="en-US" dirty="0"/>
              <a:t>Impacts</a:t>
            </a:r>
          </a:p>
        </p:txBody>
      </p:sp>
    </p:spTree>
    <p:extLst>
      <p:ext uri="{BB962C8B-B14F-4D97-AF65-F5344CB8AC3E}">
        <p14:creationId xmlns:p14="http://schemas.microsoft.com/office/powerpoint/2010/main" val="204873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B0BA3A-4DCB-584E-9E90-C89F9BEFB2AD}"/>
              </a:ext>
            </a:extLst>
          </p:cNvPr>
          <p:cNvSpPr>
            <a:spLocks noGrp="1"/>
          </p:cNvSpPr>
          <p:nvPr>
            <p:ph type="title"/>
          </p:nvPr>
        </p:nvSpPr>
        <p:spPr/>
        <p:txBody>
          <a:bodyPr>
            <a:normAutofit/>
          </a:bodyPr>
          <a:lstStyle/>
          <a:p>
            <a:r>
              <a:rPr lang="en-US" dirty="0"/>
              <a:t>Comparison of Data</a:t>
            </a:r>
            <a:br>
              <a:rPr lang="en-US" dirty="0"/>
            </a:br>
            <a:r>
              <a:rPr lang="en-US" sz="2700" dirty="0">
                <a:solidFill>
                  <a:srgbClr val="091BFF"/>
                </a:solidFill>
              </a:rPr>
              <a:t>from </a:t>
            </a:r>
            <a:r>
              <a:rPr lang="en-US" sz="2700">
                <a:solidFill>
                  <a:srgbClr val="091BFF"/>
                </a:solidFill>
              </a:rPr>
              <a:t>Different Analyses</a:t>
            </a:r>
            <a:endParaRPr lang="en-US" sz="2700" dirty="0">
              <a:solidFill>
                <a:srgbClr val="091BFF"/>
              </a:solidFill>
            </a:endParaRPr>
          </a:p>
        </p:txBody>
      </p:sp>
      <p:pic>
        <p:nvPicPr>
          <p:cNvPr id="7" name="Content Placeholder 6">
            <a:extLst>
              <a:ext uri="{FF2B5EF4-FFF2-40B4-BE49-F238E27FC236}">
                <a16:creationId xmlns:a16="http://schemas.microsoft.com/office/drawing/2014/main" id="{4C58F6BD-67EE-0040-8A9D-3EBE208292F0}"/>
              </a:ext>
            </a:extLst>
          </p:cNvPr>
          <p:cNvPicPr>
            <a:picLocks noGrp="1" noChangeAspect="1"/>
          </p:cNvPicPr>
          <p:nvPr>
            <p:ph idx="1"/>
          </p:nvPr>
        </p:nvPicPr>
        <p:blipFill>
          <a:blip r:embed="rId2"/>
          <a:stretch>
            <a:fillRect/>
          </a:stretch>
        </p:blipFill>
        <p:spPr>
          <a:xfrm>
            <a:off x="1475062" y="1350657"/>
            <a:ext cx="6193876" cy="5403168"/>
          </a:xfrm>
          <a:prstGeom prst="rect">
            <a:avLst/>
          </a:prstGeom>
        </p:spPr>
      </p:pic>
    </p:spTree>
    <p:extLst>
      <p:ext uri="{BB962C8B-B14F-4D97-AF65-F5344CB8AC3E}">
        <p14:creationId xmlns:p14="http://schemas.microsoft.com/office/powerpoint/2010/main" val="179180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7" name="Content Placeholder 6">
            <a:extLst>
              <a:ext uri="{FF2B5EF4-FFF2-40B4-BE49-F238E27FC236}">
                <a16:creationId xmlns:a16="http://schemas.microsoft.com/office/drawing/2014/main" id="{05E2BEDB-FAD6-D349-BD3A-3F13D4D7408D}"/>
              </a:ext>
            </a:extLst>
          </p:cNvPr>
          <p:cNvPicPr>
            <a:picLocks noGrp="1" noChangeAspect="1"/>
          </p:cNvPicPr>
          <p:nvPr>
            <p:ph idx="1"/>
          </p:nvPr>
        </p:nvPicPr>
        <p:blipFill>
          <a:blip r:embed="rId2"/>
          <a:stretch>
            <a:fillRect/>
          </a:stretch>
        </p:blipFill>
        <p:spPr>
          <a:xfrm>
            <a:off x="1177528" y="1600200"/>
            <a:ext cx="6788944" cy="4525963"/>
          </a:xfrm>
        </p:spPr>
      </p:pic>
      <p:sp>
        <p:nvSpPr>
          <p:cNvPr id="8" name="TextBox 7">
            <a:extLst>
              <a:ext uri="{FF2B5EF4-FFF2-40B4-BE49-F238E27FC236}">
                <a16:creationId xmlns:a16="http://schemas.microsoft.com/office/drawing/2014/main" id="{FA116E61-9B49-1646-AC0D-585B51CBE695}"/>
              </a:ext>
            </a:extLst>
          </p:cNvPr>
          <p:cNvSpPr txBox="1"/>
          <p:nvPr/>
        </p:nvSpPr>
        <p:spPr>
          <a:xfrm>
            <a:off x="3437681" y="6319777"/>
            <a:ext cx="2831481" cy="369332"/>
          </a:xfrm>
          <a:prstGeom prst="rect">
            <a:avLst/>
          </a:prstGeom>
          <a:noFill/>
        </p:spPr>
        <p:txBody>
          <a:bodyPr wrap="none" rtlCol="0">
            <a:spAutoFit/>
          </a:bodyPr>
          <a:lstStyle/>
          <a:p>
            <a:r>
              <a:rPr lang="en-US" dirty="0"/>
              <a:t>Deforestation in Brazil, 2016</a:t>
            </a:r>
          </a:p>
        </p:txBody>
      </p:sp>
    </p:spTree>
    <p:extLst>
      <p:ext uri="{BB962C8B-B14F-4D97-AF65-F5344CB8AC3E}">
        <p14:creationId xmlns:p14="http://schemas.microsoft.com/office/powerpoint/2010/main" val="414842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7" name="Content Placeholder 6">
            <a:extLst>
              <a:ext uri="{FF2B5EF4-FFF2-40B4-BE49-F238E27FC236}">
                <a16:creationId xmlns:a16="http://schemas.microsoft.com/office/drawing/2014/main" id="{0E450A03-6C47-3647-B7FF-2F541CEAB4DB}"/>
              </a:ext>
            </a:extLst>
          </p:cNvPr>
          <p:cNvPicPr>
            <a:picLocks noGrp="1" noChangeAspect="1"/>
          </p:cNvPicPr>
          <p:nvPr>
            <p:ph idx="1"/>
          </p:nvPr>
        </p:nvPicPr>
        <p:blipFill>
          <a:blip r:embed="rId2"/>
          <a:stretch>
            <a:fillRect/>
          </a:stretch>
        </p:blipFill>
        <p:spPr>
          <a:xfrm>
            <a:off x="1651000" y="1311848"/>
            <a:ext cx="5842000" cy="3898900"/>
          </a:xfrm>
        </p:spPr>
      </p:pic>
      <p:sp>
        <p:nvSpPr>
          <p:cNvPr id="8" name="TextBox 7">
            <a:extLst>
              <a:ext uri="{FF2B5EF4-FFF2-40B4-BE49-F238E27FC236}">
                <a16:creationId xmlns:a16="http://schemas.microsoft.com/office/drawing/2014/main" id="{985CCBFB-45C4-7D46-ABD0-A2EC010BAD4C}"/>
              </a:ext>
            </a:extLst>
          </p:cNvPr>
          <p:cNvSpPr txBox="1"/>
          <p:nvPr/>
        </p:nvSpPr>
        <p:spPr>
          <a:xfrm>
            <a:off x="2465958" y="5419092"/>
            <a:ext cx="4664047" cy="1200329"/>
          </a:xfrm>
          <a:prstGeom prst="rect">
            <a:avLst/>
          </a:prstGeom>
          <a:noFill/>
        </p:spPr>
        <p:txBody>
          <a:bodyPr wrap="square" rtlCol="0">
            <a:spAutoFit/>
          </a:bodyPr>
          <a:lstStyle/>
          <a:p>
            <a:r>
              <a:rPr lang="en-US" dirty="0"/>
              <a:t>Melting Sea Ice. Sea ice reflects 50% to 70% of incoming solar radiation while the dark ocean surface only reflects 6%, so melting sea ice is a self-reinforcing feedback.</a:t>
            </a:r>
          </a:p>
        </p:txBody>
      </p:sp>
    </p:spTree>
    <p:extLst>
      <p:ext uri="{BB962C8B-B14F-4D97-AF65-F5344CB8AC3E}">
        <p14:creationId xmlns:p14="http://schemas.microsoft.com/office/powerpoint/2010/main" val="36487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7" name="Content Placeholder 6">
            <a:extLst>
              <a:ext uri="{FF2B5EF4-FFF2-40B4-BE49-F238E27FC236}">
                <a16:creationId xmlns:a16="http://schemas.microsoft.com/office/drawing/2014/main" id="{0646E419-7CAF-6C45-B1BB-85BCC820919F}"/>
              </a:ext>
            </a:extLst>
          </p:cNvPr>
          <p:cNvPicPr>
            <a:picLocks noGrp="1" noChangeAspect="1"/>
          </p:cNvPicPr>
          <p:nvPr>
            <p:ph idx="1"/>
          </p:nvPr>
        </p:nvPicPr>
        <p:blipFill>
          <a:blip r:embed="rId2"/>
          <a:stretch>
            <a:fillRect/>
          </a:stretch>
        </p:blipFill>
        <p:spPr>
          <a:xfrm>
            <a:off x="902300" y="1600200"/>
            <a:ext cx="7339399" cy="4525963"/>
          </a:xfrm>
        </p:spPr>
      </p:pic>
      <p:sp>
        <p:nvSpPr>
          <p:cNvPr id="8" name="TextBox 7">
            <a:extLst>
              <a:ext uri="{FF2B5EF4-FFF2-40B4-BE49-F238E27FC236}">
                <a16:creationId xmlns:a16="http://schemas.microsoft.com/office/drawing/2014/main" id="{A638F2BD-CA14-DE47-B479-73A737B40BB3}"/>
              </a:ext>
            </a:extLst>
          </p:cNvPr>
          <p:cNvSpPr txBox="1"/>
          <p:nvPr/>
        </p:nvSpPr>
        <p:spPr>
          <a:xfrm>
            <a:off x="1180618" y="6238754"/>
            <a:ext cx="6667017" cy="369332"/>
          </a:xfrm>
          <a:prstGeom prst="rect">
            <a:avLst/>
          </a:prstGeom>
          <a:noFill/>
        </p:spPr>
        <p:txBody>
          <a:bodyPr wrap="square" rtlCol="0">
            <a:spAutoFit/>
          </a:bodyPr>
          <a:lstStyle/>
          <a:p>
            <a:pPr algn="ctr"/>
            <a:r>
              <a:rPr lang="en-US" dirty="0"/>
              <a:t>Intergovernmental Panel on Climate Change Projections</a:t>
            </a:r>
          </a:p>
        </p:txBody>
      </p:sp>
    </p:spTree>
    <p:extLst>
      <p:ext uri="{BB962C8B-B14F-4D97-AF65-F5344CB8AC3E}">
        <p14:creationId xmlns:p14="http://schemas.microsoft.com/office/powerpoint/2010/main" val="3509253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1180618" y="6238754"/>
            <a:ext cx="6667017" cy="369332"/>
          </a:xfrm>
          <a:prstGeom prst="rect">
            <a:avLst/>
          </a:prstGeom>
          <a:noFill/>
        </p:spPr>
        <p:txBody>
          <a:bodyPr wrap="square" rtlCol="0">
            <a:spAutoFit/>
          </a:bodyPr>
          <a:lstStyle/>
          <a:p>
            <a:pPr algn="ctr"/>
            <a:r>
              <a:rPr lang="en-US" dirty="0"/>
              <a:t>Intergovernmental Panel on Climate Change Projections</a:t>
            </a:r>
          </a:p>
        </p:txBody>
      </p:sp>
      <p:pic>
        <p:nvPicPr>
          <p:cNvPr id="6" name="Content Placeholder 5">
            <a:extLst>
              <a:ext uri="{FF2B5EF4-FFF2-40B4-BE49-F238E27FC236}">
                <a16:creationId xmlns:a16="http://schemas.microsoft.com/office/drawing/2014/main" id="{3F44DEF1-F70D-A643-BC1D-D9592DA62029}"/>
              </a:ext>
            </a:extLst>
          </p:cNvPr>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3256452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503499" y="6308725"/>
            <a:ext cx="8183301" cy="338554"/>
          </a:xfrm>
          <a:prstGeom prst="rect">
            <a:avLst/>
          </a:prstGeom>
          <a:noFill/>
        </p:spPr>
        <p:txBody>
          <a:bodyPr wrap="square" rtlCol="0">
            <a:spAutoFit/>
          </a:bodyPr>
          <a:lstStyle/>
          <a:p>
            <a:pPr algn="ctr"/>
            <a:r>
              <a:rPr lang="en-US" sz="1600" dirty="0"/>
              <a:t>The </a:t>
            </a:r>
            <a:r>
              <a:rPr lang="en-US" sz="1600" dirty="0" err="1"/>
              <a:t>Orroral</a:t>
            </a:r>
            <a:r>
              <a:rPr lang="en-US" sz="1600" dirty="0"/>
              <a:t> Valley Fire viewed from Tuggeranong, Australia on the evening of 28 January</a:t>
            </a:r>
          </a:p>
        </p:txBody>
      </p:sp>
      <p:pic>
        <p:nvPicPr>
          <p:cNvPr id="6" name="Content Placeholder 5">
            <a:extLst>
              <a:ext uri="{FF2B5EF4-FFF2-40B4-BE49-F238E27FC236}">
                <a16:creationId xmlns:a16="http://schemas.microsoft.com/office/drawing/2014/main" id="{D9FC3332-1216-4444-BDF9-8957C69E7579}"/>
              </a:ext>
            </a:extLst>
          </p:cNvPr>
          <p:cNvPicPr>
            <a:picLocks noGrp="1" noChangeAspect="1"/>
          </p:cNvPicPr>
          <p:nvPr>
            <p:ph idx="1"/>
          </p:nvPr>
        </p:nvPicPr>
        <p:blipFill>
          <a:blip r:embed="rId2"/>
          <a:stretch>
            <a:fillRect/>
          </a:stretch>
        </p:blipFill>
        <p:spPr>
          <a:xfrm>
            <a:off x="1557831" y="1600200"/>
            <a:ext cx="6028337" cy="4525963"/>
          </a:xfrm>
        </p:spPr>
      </p:pic>
    </p:spTree>
    <p:extLst>
      <p:ext uri="{BB962C8B-B14F-4D97-AF65-F5344CB8AC3E}">
        <p14:creationId xmlns:p14="http://schemas.microsoft.com/office/powerpoint/2010/main" val="1193926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763928" y="6192975"/>
            <a:ext cx="7581419" cy="584775"/>
          </a:xfrm>
          <a:prstGeom prst="rect">
            <a:avLst/>
          </a:prstGeom>
          <a:noFill/>
        </p:spPr>
        <p:txBody>
          <a:bodyPr wrap="square" rtlCol="0">
            <a:spAutoFit/>
          </a:bodyPr>
          <a:lstStyle/>
          <a:p>
            <a:pPr algn="ctr"/>
            <a:r>
              <a:rPr lang="en-US" sz="1600" dirty="0"/>
              <a:t>In Noatak National Preserve, Alaska, an exceptionally warm summer in 2004 triggered this 300m long slump associated with thawing permafrost. NPS photo</a:t>
            </a:r>
          </a:p>
        </p:txBody>
      </p:sp>
      <p:pic>
        <p:nvPicPr>
          <p:cNvPr id="6" name="Content Placeholder 5">
            <a:extLst>
              <a:ext uri="{FF2B5EF4-FFF2-40B4-BE49-F238E27FC236}">
                <a16:creationId xmlns:a16="http://schemas.microsoft.com/office/drawing/2014/main" id="{CB3C7869-3878-B24B-A1C1-E2E745A51C79}"/>
              </a:ext>
            </a:extLst>
          </p:cNvPr>
          <p:cNvPicPr>
            <a:picLocks noGrp="1" noChangeAspect="1"/>
          </p:cNvPicPr>
          <p:nvPr>
            <p:ph idx="1"/>
          </p:nvPr>
        </p:nvPicPr>
        <p:blipFill>
          <a:blip r:embed="rId2"/>
          <a:stretch>
            <a:fillRect/>
          </a:stretch>
        </p:blipFill>
        <p:spPr>
          <a:xfrm>
            <a:off x="1177528" y="1600200"/>
            <a:ext cx="6788944" cy="4525963"/>
          </a:xfrm>
        </p:spPr>
      </p:pic>
    </p:spTree>
    <p:extLst>
      <p:ext uri="{BB962C8B-B14F-4D97-AF65-F5344CB8AC3E}">
        <p14:creationId xmlns:p14="http://schemas.microsoft.com/office/powerpoint/2010/main" val="54868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925974" y="5018660"/>
            <a:ext cx="3646026" cy="584775"/>
          </a:xfrm>
          <a:prstGeom prst="rect">
            <a:avLst/>
          </a:prstGeom>
          <a:noFill/>
        </p:spPr>
        <p:txBody>
          <a:bodyPr wrap="square" rtlCol="0">
            <a:spAutoFit/>
          </a:bodyPr>
          <a:lstStyle/>
          <a:p>
            <a:pPr algn="ctr"/>
            <a:r>
              <a:rPr lang="en-US" sz="1600" dirty="0"/>
              <a:t>Flooding in Venice, Italy due to rising sea levels (Wolfgang </a:t>
            </a:r>
            <a:r>
              <a:rPr lang="en-US" sz="1600" dirty="0" err="1"/>
              <a:t>Morodor</a:t>
            </a:r>
            <a:r>
              <a:rPr lang="en-US" sz="1600" dirty="0"/>
              <a:t> photo).  </a:t>
            </a:r>
          </a:p>
        </p:txBody>
      </p:sp>
      <p:pic>
        <p:nvPicPr>
          <p:cNvPr id="7" name="Content Placeholder 6">
            <a:extLst>
              <a:ext uri="{FF2B5EF4-FFF2-40B4-BE49-F238E27FC236}">
                <a16:creationId xmlns:a16="http://schemas.microsoft.com/office/drawing/2014/main" id="{CDA6B753-0896-934C-A60E-CB7A9752A703}"/>
              </a:ext>
            </a:extLst>
          </p:cNvPr>
          <p:cNvPicPr>
            <a:picLocks noGrp="1" noChangeAspect="1"/>
          </p:cNvPicPr>
          <p:nvPr>
            <p:ph idx="1"/>
          </p:nvPr>
        </p:nvPicPr>
        <p:blipFill>
          <a:blip r:embed="rId2"/>
          <a:stretch>
            <a:fillRect/>
          </a:stretch>
        </p:blipFill>
        <p:spPr>
          <a:xfrm>
            <a:off x="937549" y="1887448"/>
            <a:ext cx="3679188" cy="2762534"/>
          </a:xfrm>
        </p:spPr>
      </p:pic>
      <p:pic>
        <p:nvPicPr>
          <p:cNvPr id="10" name="Picture 9">
            <a:extLst>
              <a:ext uri="{FF2B5EF4-FFF2-40B4-BE49-F238E27FC236}">
                <a16:creationId xmlns:a16="http://schemas.microsoft.com/office/drawing/2014/main" id="{5A95BBB7-4E36-DE47-8B49-413B43D1B6A2}"/>
              </a:ext>
            </a:extLst>
          </p:cNvPr>
          <p:cNvPicPr>
            <a:picLocks noChangeAspect="1"/>
          </p:cNvPicPr>
          <p:nvPr/>
        </p:nvPicPr>
        <p:blipFill>
          <a:blip r:embed="rId3"/>
          <a:stretch>
            <a:fillRect/>
          </a:stretch>
        </p:blipFill>
        <p:spPr>
          <a:xfrm>
            <a:off x="4839664" y="1887447"/>
            <a:ext cx="4107566" cy="2738377"/>
          </a:xfrm>
          <a:prstGeom prst="rect">
            <a:avLst/>
          </a:prstGeom>
        </p:spPr>
      </p:pic>
      <p:sp>
        <p:nvSpPr>
          <p:cNvPr id="11" name="TextBox 10">
            <a:extLst>
              <a:ext uri="{FF2B5EF4-FFF2-40B4-BE49-F238E27FC236}">
                <a16:creationId xmlns:a16="http://schemas.microsoft.com/office/drawing/2014/main" id="{1856115A-16C9-E64C-974C-17833A4540FA}"/>
              </a:ext>
            </a:extLst>
          </p:cNvPr>
          <p:cNvSpPr txBox="1"/>
          <p:nvPr/>
        </p:nvSpPr>
        <p:spPr>
          <a:xfrm>
            <a:off x="5040774" y="5009858"/>
            <a:ext cx="3646026" cy="1077218"/>
          </a:xfrm>
          <a:prstGeom prst="rect">
            <a:avLst/>
          </a:prstGeom>
          <a:noFill/>
        </p:spPr>
        <p:txBody>
          <a:bodyPr wrap="square" rtlCol="0">
            <a:spAutoFit/>
          </a:bodyPr>
          <a:lstStyle/>
          <a:p>
            <a:pPr algn="ctr"/>
            <a:r>
              <a:rPr lang="en-US" sz="1600" dirty="0"/>
              <a:t>Bangladesh after Cyclone Sidr is an example of catastrophic flooding from increased rainfall.  Photo by Julius Hawkins, US Marine Corps.</a:t>
            </a:r>
          </a:p>
        </p:txBody>
      </p:sp>
    </p:spTree>
    <p:extLst>
      <p:ext uri="{BB962C8B-B14F-4D97-AF65-F5344CB8AC3E}">
        <p14:creationId xmlns:p14="http://schemas.microsoft.com/office/powerpoint/2010/main" val="2885144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763928" y="6192975"/>
            <a:ext cx="7581419" cy="338554"/>
          </a:xfrm>
          <a:prstGeom prst="rect">
            <a:avLst/>
          </a:prstGeom>
          <a:noFill/>
        </p:spPr>
        <p:txBody>
          <a:bodyPr wrap="square" rtlCol="0">
            <a:spAutoFit/>
          </a:bodyPr>
          <a:lstStyle/>
          <a:p>
            <a:pPr algn="ctr"/>
            <a:r>
              <a:rPr lang="en-US" sz="1600" dirty="0"/>
              <a:t>Heat wave in Europe, July 2019</a:t>
            </a:r>
          </a:p>
        </p:txBody>
      </p:sp>
      <p:pic>
        <p:nvPicPr>
          <p:cNvPr id="7" name="Content Placeholder 6">
            <a:extLst>
              <a:ext uri="{FF2B5EF4-FFF2-40B4-BE49-F238E27FC236}">
                <a16:creationId xmlns:a16="http://schemas.microsoft.com/office/drawing/2014/main" id="{5CFB51D7-343E-2048-97B7-A6595B4660F0}"/>
              </a:ext>
            </a:extLst>
          </p:cNvPr>
          <p:cNvPicPr>
            <a:picLocks noGrp="1" noChangeAspect="1"/>
          </p:cNvPicPr>
          <p:nvPr>
            <p:ph idx="1"/>
          </p:nvPr>
        </p:nvPicPr>
        <p:blipFill>
          <a:blip r:embed="rId2"/>
          <a:stretch>
            <a:fillRect/>
          </a:stretch>
        </p:blipFill>
        <p:spPr>
          <a:xfrm>
            <a:off x="2077605" y="1600200"/>
            <a:ext cx="4988790" cy="4525963"/>
          </a:xfrm>
        </p:spPr>
      </p:pic>
    </p:spTree>
    <p:extLst>
      <p:ext uri="{BB962C8B-B14F-4D97-AF65-F5344CB8AC3E}">
        <p14:creationId xmlns:p14="http://schemas.microsoft.com/office/powerpoint/2010/main" val="1118860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97DF7-7D0F-3B4A-B899-023B83B8C496}"/>
              </a:ext>
            </a:extLst>
          </p:cNvPr>
          <p:cNvPicPr>
            <a:picLocks noChangeAspect="1"/>
          </p:cNvPicPr>
          <p:nvPr/>
        </p:nvPicPr>
        <p:blipFill>
          <a:blip r:embed="rId2"/>
          <a:stretch>
            <a:fillRect/>
          </a:stretch>
        </p:blipFill>
        <p:spPr>
          <a:xfrm>
            <a:off x="0" y="581517"/>
            <a:ext cx="9144000" cy="6207919"/>
          </a:xfrm>
          <a:prstGeom prst="rect">
            <a:avLst/>
          </a:prstGeom>
        </p:spPr>
      </p:pic>
      <p:sp>
        <p:nvSpPr>
          <p:cNvPr id="4" name="Title 6">
            <a:extLst>
              <a:ext uri="{FF2B5EF4-FFF2-40B4-BE49-F238E27FC236}">
                <a16:creationId xmlns:a16="http://schemas.microsoft.com/office/drawing/2014/main" id="{A65C806C-71BF-0142-BF32-028192DCD929}"/>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a:lstStyle>
          <a:p>
            <a:r>
              <a:rPr lang="en-US" sz="2000"/>
              <a:t>https://en.wikipedia.org/wiki/Global_warming</a:t>
            </a:r>
            <a:endParaRPr lang="en-US" sz="2000" dirty="0"/>
          </a:p>
        </p:txBody>
      </p:sp>
    </p:spTree>
    <p:extLst>
      <p:ext uri="{BB962C8B-B14F-4D97-AF65-F5344CB8AC3E}">
        <p14:creationId xmlns:p14="http://schemas.microsoft.com/office/powerpoint/2010/main" val="99437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763928" y="5880457"/>
            <a:ext cx="7581419" cy="830997"/>
          </a:xfrm>
          <a:prstGeom prst="rect">
            <a:avLst/>
          </a:prstGeom>
          <a:noFill/>
        </p:spPr>
        <p:txBody>
          <a:bodyPr wrap="square" rtlCol="0">
            <a:spAutoFit/>
          </a:bodyPr>
          <a:lstStyle/>
          <a:p>
            <a:pPr algn="ctr"/>
            <a:r>
              <a:rPr lang="en-US" sz="1600" dirty="0"/>
              <a:t>Scenarios of global greenhouse gas emissions. If all countries achieve their current Paris Agreement pledges, average warming by 2100 will go far beyond the target of the Paris Agreement to keep warming "well below 2°C".</a:t>
            </a:r>
          </a:p>
        </p:txBody>
      </p:sp>
      <p:pic>
        <p:nvPicPr>
          <p:cNvPr id="6" name="Content Placeholder 5">
            <a:extLst>
              <a:ext uri="{FF2B5EF4-FFF2-40B4-BE49-F238E27FC236}">
                <a16:creationId xmlns:a16="http://schemas.microsoft.com/office/drawing/2014/main" id="{E72991FB-BC03-424A-8A81-7C08AACB577F}"/>
              </a:ext>
            </a:extLst>
          </p:cNvPr>
          <p:cNvPicPr>
            <a:picLocks noGrp="1" noChangeAspect="1"/>
          </p:cNvPicPr>
          <p:nvPr>
            <p:ph idx="1"/>
          </p:nvPr>
        </p:nvPicPr>
        <p:blipFill>
          <a:blip r:embed="rId2"/>
          <a:stretch>
            <a:fillRect/>
          </a:stretch>
        </p:blipFill>
        <p:spPr>
          <a:xfrm>
            <a:off x="1908445" y="1183511"/>
            <a:ext cx="5327110" cy="4525963"/>
          </a:xfrm>
        </p:spPr>
      </p:pic>
    </p:spTree>
    <p:extLst>
      <p:ext uri="{BB962C8B-B14F-4D97-AF65-F5344CB8AC3E}">
        <p14:creationId xmlns:p14="http://schemas.microsoft.com/office/powerpoint/2010/main" val="114358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8200" y="274638"/>
            <a:ext cx="4038599" cy="1143000"/>
          </a:xfrm>
        </p:spPr>
        <p:txBody>
          <a:bodyPr>
            <a:normAutofit/>
          </a:bodyPr>
          <a:lstStyle/>
          <a:p>
            <a:r>
              <a:rPr lang="en-US" sz="2700" dirty="0"/>
              <a:t>Keeling Curve Since 1960</a:t>
            </a:r>
            <a:br>
              <a:rPr lang="en-US" sz="2700" dirty="0"/>
            </a:br>
            <a:r>
              <a:rPr lang="en-US" sz="1600" dirty="0">
                <a:solidFill>
                  <a:srgbClr val="0070C0"/>
                </a:solidFill>
              </a:rPr>
              <a:t>https://</a:t>
            </a:r>
            <a:r>
              <a:rPr lang="en-US" sz="1600" dirty="0" err="1">
                <a:solidFill>
                  <a:srgbClr val="0070C0"/>
                </a:solidFill>
              </a:rPr>
              <a:t>en.wikipedia.org</a:t>
            </a:r>
            <a:r>
              <a:rPr lang="en-US" sz="1600" dirty="0">
                <a:solidFill>
                  <a:srgbClr val="0070C0"/>
                </a:solidFill>
              </a:rPr>
              <a:t>/wiki/</a:t>
            </a:r>
            <a:r>
              <a:rPr lang="en-US" sz="1600" dirty="0" err="1">
                <a:solidFill>
                  <a:srgbClr val="0070C0"/>
                </a:solidFill>
              </a:rPr>
              <a:t>Keeling_Curve</a:t>
            </a:r>
            <a:endParaRPr lang="en-US" sz="1600" dirty="0">
              <a:solidFill>
                <a:srgbClr val="0070C0"/>
              </a:solidFill>
            </a:endParaRPr>
          </a:p>
        </p:txBody>
      </p:sp>
      <p:sp>
        <p:nvSpPr>
          <p:cNvPr id="13" name="Content Placeholder 12"/>
          <p:cNvSpPr>
            <a:spLocks noGrp="1"/>
          </p:cNvSpPr>
          <p:nvPr>
            <p:ph sz="half" idx="1"/>
          </p:nvPr>
        </p:nvSpPr>
        <p:spPr>
          <a:xfrm>
            <a:off x="166255" y="740781"/>
            <a:ext cx="4088405" cy="5605618"/>
          </a:xfrm>
        </p:spPr>
        <p:txBody>
          <a:bodyPr>
            <a:noAutofit/>
          </a:bodyPr>
          <a:lstStyle/>
          <a:p>
            <a:r>
              <a:rPr lang="en-US" sz="1800" dirty="0">
                <a:solidFill>
                  <a:schemeClr val="tx1"/>
                </a:solidFill>
              </a:rPr>
              <a:t>The Keeling Curve </a:t>
            </a:r>
            <a:r>
              <a:rPr lang="en-US" sz="1800" dirty="0"/>
              <a:t>is a graph that plots the ongoing change in concentration of carbon dioxide in Earth's atmosphere since the 1950s. </a:t>
            </a:r>
          </a:p>
          <a:p>
            <a:r>
              <a:rPr lang="en-US" sz="1800" dirty="0"/>
              <a:t>It is based on continuous measurements taken at the </a:t>
            </a:r>
            <a:r>
              <a:rPr lang="en-US" sz="1800" dirty="0">
                <a:solidFill>
                  <a:schemeClr val="tx1"/>
                </a:solidFill>
              </a:rPr>
              <a:t>Mauna Loa Observatory in Hawaii </a:t>
            </a:r>
            <a:r>
              <a:rPr lang="en-US" sz="1800" dirty="0"/>
              <a:t>that began under the supervision of Charles David Keeling. </a:t>
            </a:r>
          </a:p>
          <a:p>
            <a:r>
              <a:rPr lang="en-US" sz="1800" dirty="0"/>
              <a:t>Keeling's measurements showed the first significant evidence of rapidly increasing carbon dioxide levels in the atmosphere. </a:t>
            </a:r>
          </a:p>
          <a:p>
            <a:r>
              <a:rPr lang="en-US" sz="1800" dirty="0"/>
              <a:t>Many scientists credit Keeling's graph with first bringing the world's attention to the current increase of carbon dioxide in the atmosphere</a:t>
            </a:r>
          </a:p>
        </p:txBody>
      </p:sp>
      <p:pic>
        <p:nvPicPr>
          <p:cNvPr id="7" name="Content Placeholder 6">
            <a:extLst>
              <a:ext uri="{FF2B5EF4-FFF2-40B4-BE49-F238E27FC236}">
                <a16:creationId xmlns:a16="http://schemas.microsoft.com/office/drawing/2014/main" id="{1BDD68BD-53A1-E34C-9B02-4EBC0201272A}"/>
              </a:ext>
            </a:extLst>
          </p:cNvPr>
          <p:cNvPicPr>
            <a:picLocks noGrp="1" noChangeAspect="1"/>
          </p:cNvPicPr>
          <p:nvPr>
            <p:ph sz="half" idx="2"/>
          </p:nvPr>
        </p:nvPicPr>
        <p:blipFill>
          <a:blip r:embed="rId2"/>
          <a:stretch>
            <a:fillRect/>
          </a:stretch>
        </p:blipFill>
        <p:spPr>
          <a:xfrm>
            <a:off x="4254660" y="1417638"/>
            <a:ext cx="4663440" cy="4663440"/>
          </a:xfrm>
        </p:spPr>
      </p:pic>
    </p:spTree>
    <p:extLst>
      <p:ext uri="{BB962C8B-B14F-4D97-AF65-F5344CB8AC3E}">
        <p14:creationId xmlns:p14="http://schemas.microsoft.com/office/powerpoint/2010/main" val="974579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sp>
        <p:nvSpPr>
          <p:cNvPr id="8" name="TextBox 7">
            <a:extLst>
              <a:ext uri="{FF2B5EF4-FFF2-40B4-BE49-F238E27FC236}">
                <a16:creationId xmlns:a16="http://schemas.microsoft.com/office/drawing/2014/main" id="{A638F2BD-CA14-DE47-B479-73A737B40BB3}"/>
              </a:ext>
            </a:extLst>
          </p:cNvPr>
          <p:cNvSpPr txBox="1"/>
          <p:nvPr/>
        </p:nvSpPr>
        <p:spPr>
          <a:xfrm>
            <a:off x="619245" y="6126163"/>
            <a:ext cx="7905511" cy="338554"/>
          </a:xfrm>
          <a:prstGeom prst="rect">
            <a:avLst/>
          </a:prstGeom>
          <a:noFill/>
        </p:spPr>
        <p:txBody>
          <a:bodyPr wrap="square" rtlCol="0">
            <a:spAutoFit/>
          </a:bodyPr>
          <a:lstStyle/>
          <a:p>
            <a:pPr algn="ctr"/>
            <a:r>
              <a:rPr lang="en-US" sz="1600" dirty="0"/>
              <a:t>Per person, the United States generates CO</a:t>
            </a:r>
            <a:r>
              <a:rPr lang="en-US" sz="1600" baseline="-25000" dirty="0"/>
              <a:t>2</a:t>
            </a:r>
            <a:r>
              <a:rPr lang="en-US" sz="1600" dirty="0"/>
              <a:t> at a far faster rate than other primary regions.</a:t>
            </a:r>
          </a:p>
        </p:txBody>
      </p:sp>
      <p:pic>
        <p:nvPicPr>
          <p:cNvPr id="7" name="Content Placeholder 6">
            <a:extLst>
              <a:ext uri="{FF2B5EF4-FFF2-40B4-BE49-F238E27FC236}">
                <a16:creationId xmlns:a16="http://schemas.microsoft.com/office/drawing/2014/main" id="{1E225934-5C9A-1C4A-8BA3-B031F0DE17AF}"/>
              </a:ext>
            </a:extLst>
          </p:cNvPr>
          <p:cNvPicPr>
            <a:picLocks noGrp="1" noChangeAspect="1"/>
          </p:cNvPicPr>
          <p:nvPr>
            <p:ph idx="1"/>
          </p:nvPr>
        </p:nvPicPr>
        <p:blipFill>
          <a:blip r:embed="rId2"/>
          <a:stretch>
            <a:fillRect/>
          </a:stretch>
        </p:blipFill>
        <p:spPr>
          <a:xfrm>
            <a:off x="1385403" y="1600200"/>
            <a:ext cx="6373193" cy="4525963"/>
          </a:xfrm>
        </p:spPr>
      </p:pic>
    </p:spTree>
    <p:extLst>
      <p:ext uri="{BB962C8B-B14F-4D97-AF65-F5344CB8AC3E}">
        <p14:creationId xmlns:p14="http://schemas.microsoft.com/office/powerpoint/2010/main" val="1675577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C733-5005-414F-BC25-EE2D5DF11A2E}"/>
              </a:ext>
            </a:extLst>
          </p:cNvPr>
          <p:cNvSpPr>
            <a:spLocks noGrp="1"/>
          </p:cNvSpPr>
          <p:nvPr>
            <p:ph type="title"/>
          </p:nvPr>
        </p:nvSpPr>
        <p:spPr/>
        <p:txBody>
          <a:bodyPr>
            <a:normAutofit/>
          </a:bodyPr>
          <a:lstStyle/>
          <a:p>
            <a:r>
              <a:rPr lang="en-US" sz="3100" dirty="0"/>
              <a:t>Climate Models</a:t>
            </a:r>
            <a:br>
              <a:rPr lang="en-US" dirty="0"/>
            </a:br>
            <a:r>
              <a:rPr lang="en-US" sz="2700" dirty="0">
                <a:solidFill>
                  <a:srgbClr val="091BFF"/>
                </a:solidFill>
              </a:rPr>
              <a:t>https://</a:t>
            </a:r>
            <a:r>
              <a:rPr lang="en-US" sz="2700" dirty="0" err="1">
                <a:solidFill>
                  <a:srgbClr val="091BFF"/>
                </a:solidFill>
              </a:rPr>
              <a:t>en.wikipedia.org</a:t>
            </a:r>
            <a:r>
              <a:rPr lang="en-US" sz="2700" dirty="0">
                <a:solidFill>
                  <a:srgbClr val="091BFF"/>
                </a:solidFill>
              </a:rPr>
              <a:t>/wiki/</a:t>
            </a:r>
            <a:r>
              <a:rPr lang="en-US" sz="2700" dirty="0" err="1">
                <a:solidFill>
                  <a:srgbClr val="091BFF"/>
                </a:solidFill>
              </a:rPr>
              <a:t>Climate_model</a:t>
            </a:r>
            <a:endParaRPr lang="en-US" sz="2700" dirty="0">
              <a:solidFill>
                <a:srgbClr val="091BFF"/>
              </a:solidFill>
            </a:endParaRPr>
          </a:p>
        </p:txBody>
      </p:sp>
      <p:pic>
        <p:nvPicPr>
          <p:cNvPr id="5" name="Content Placeholder 4">
            <a:extLst>
              <a:ext uri="{FF2B5EF4-FFF2-40B4-BE49-F238E27FC236}">
                <a16:creationId xmlns:a16="http://schemas.microsoft.com/office/drawing/2014/main" id="{82EFAE34-DFAE-574F-84B6-6A3C8C706CAD}"/>
              </a:ext>
            </a:extLst>
          </p:cNvPr>
          <p:cNvPicPr>
            <a:picLocks noGrp="1" noChangeAspect="1"/>
          </p:cNvPicPr>
          <p:nvPr>
            <p:ph idx="1"/>
          </p:nvPr>
        </p:nvPicPr>
        <p:blipFill>
          <a:blip r:embed="rId2"/>
          <a:stretch>
            <a:fillRect/>
          </a:stretch>
        </p:blipFill>
        <p:spPr>
          <a:xfrm>
            <a:off x="1143240" y="1600200"/>
            <a:ext cx="6857519" cy="4525963"/>
          </a:xfrm>
        </p:spPr>
      </p:pic>
    </p:spTree>
    <p:extLst>
      <p:ext uri="{BB962C8B-B14F-4D97-AF65-F5344CB8AC3E}">
        <p14:creationId xmlns:p14="http://schemas.microsoft.com/office/powerpoint/2010/main" val="2261990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C733-5005-414F-BC25-EE2D5DF11A2E}"/>
              </a:ext>
            </a:extLst>
          </p:cNvPr>
          <p:cNvSpPr>
            <a:spLocks noGrp="1"/>
          </p:cNvSpPr>
          <p:nvPr>
            <p:ph type="title"/>
          </p:nvPr>
        </p:nvSpPr>
        <p:spPr/>
        <p:txBody>
          <a:bodyPr>
            <a:normAutofit fontScale="90000"/>
          </a:bodyPr>
          <a:lstStyle/>
          <a:p>
            <a:r>
              <a:rPr lang="en-US" sz="3100" dirty="0"/>
              <a:t>Global Circulation Models (GCMs</a:t>
            </a:r>
            <a:r>
              <a:rPr lang="en-US" dirty="0"/>
              <a:t>)</a:t>
            </a:r>
            <a:br>
              <a:rPr lang="en-US" dirty="0"/>
            </a:br>
            <a:r>
              <a:rPr lang="en-US" sz="2700" dirty="0">
                <a:solidFill>
                  <a:srgbClr val="091BFF"/>
                </a:solidFill>
              </a:rPr>
              <a:t>https://</a:t>
            </a:r>
            <a:r>
              <a:rPr lang="en-US" sz="2700" dirty="0" err="1">
                <a:solidFill>
                  <a:srgbClr val="091BFF"/>
                </a:solidFill>
              </a:rPr>
              <a:t>en.wikipedia.org</a:t>
            </a:r>
            <a:r>
              <a:rPr lang="en-US" sz="2700" dirty="0">
                <a:solidFill>
                  <a:srgbClr val="091BFF"/>
                </a:solidFill>
              </a:rPr>
              <a:t>/wiki/</a:t>
            </a:r>
            <a:r>
              <a:rPr lang="en-US" sz="2700" dirty="0" err="1">
                <a:solidFill>
                  <a:srgbClr val="091BFF"/>
                </a:solidFill>
              </a:rPr>
              <a:t>General_circulation_model</a:t>
            </a:r>
            <a:endParaRPr lang="en-US" sz="2700" dirty="0">
              <a:solidFill>
                <a:srgbClr val="091BFF"/>
              </a:solidFill>
            </a:endParaRPr>
          </a:p>
        </p:txBody>
      </p:sp>
      <p:pic>
        <p:nvPicPr>
          <p:cNvPr id="7" name="Content Placeholder 6">
            <a:extLst>
              <a:ext uri="{FF2B5EF4-FFF2-40B4-BE49-F238E27FC236}">
                <a16:creationId xmlns:a16="http://schemas.microsoft.com/office/drawing/2014/main" id="{CFF364F9-3351-D345-8DEA-E3FBA74EA6CF}"/>
              </a:ext>
            </a:extLst>
          </p:cNvPr>
          <p:cNvPicPr>
            <a:picLocks noGrp="1" noChangeAspect="1"/>
          </p:cNvPicPr>
          <p:nvPr>
            <p:ph idx="1"/>
          </p:nvPr>
        </p:nvPicPr>
        <p:blipFill>
          <a:blip r:embed="rId2"/>
          <a:stretch>
            <a:fillRect/>
          </a:stretch>
        </p:blipFill>
        <p:spPr>
          <a:xfrm>
            <a:off x="2185262" y="1600200"/>
            <a:ext cx="4773476" cy="4525963"/>
          </a:xfrm>
        </p:spPr>
      </p:pic>
    </p:spTree>
    <p:extLst>
      <p:ext uri="{BB962C8B-B14F-4D97-AF65-F5344CB8AC3E}">
        <p14:creationId xmlns:p14="http://schemas.microsoft.com/office/powerpoint/2010/main" val="2388506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3D43-085B-A340-A6BD-DAE07F9F0FFD}"/>
              </a:ext>
            </a:extLst>
          </p:cNvPr>
          <p:cNvSpPr>
            <a:spLocks noGrp="1"/>
          </p:cNvSpPr>
          <p:nvPr>
            <p:ph type="title"/>
          </p:nvPr>
        </p:nvSpPr>
        <p:spPr/>
        <p:txBody>
          <a:bodyPr>
            <a:normAutofit fontScale="90000"/>
          </a:bodyPr>
          <a:lstStyle/>
          <a:p>
            <a:r>
              <a:rPr lang="en-US" dirty="0"/>
              <a:t>Rendered Climate GCM</a:t>
            </a:r>
            <a:br>
              <a:rPr lang="en-US" dirty="0"/>
            </a:br>
            <a:r>
              <a:rPr lang="en-US" sz="2700" dirty="0">
                <a:solidFill>
                  <a:srgbClr val="091BFF"/>
                </a:solidFill>
                <a:hlinkClick r:id="rId4"/>
              </a:rPr>
              <a:t>https://en.wikipedia.org/wiki/General_circulation_model</a:t>
            </a:r>
            <a:endParaRPr lang="en-US" sz="2700" dirty="0">
              <a:solidFill>
                <a:srgbClr val="091BFF"/>
              </a:solidFill>
            </a:endParaRPr>
          </a:p>
        </p:txBody>
      </p:sp>
      <p:pic>
        <p:nvPicPr>
          <p:cNvPr id="9" name="Volume-Rendered_Global_Atmospheric_Model.ogv.360p.vp9-iPad-1080p.mov">
            <a:hlinkClick r:id="" action="ppaction://media"/>
            <a:extLst>
              <a:ext uri="{FF2B5EF4-FFF2-40B4-BE49-F238E27FC236}">
                <a16:creationId xmlns:a16="http://schemas.microsoft.com/office/drawing/2014/main" id="{AF75AA46-60B0-A142-9369-0DEA56C4AA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10" name="TextBox 9">
            <a:extLst>
              <a:ext uri="{FF2B5EF4-FFF2-40B4-BE49-F238E27FC236}">
                <a16:creationId xmlns:a16="http://schemas.microsoft.com/office/drawing/2014/main" id="{EAFB2357-550D-774A-B57C-90E1AEB7D2BF}"/>
              </a:ext>
            </a:extLst>
          </p:cNvPr>
          <p:cNvSpPr txBox="1"/>
          <p:nvPr/>
        </p:nvSpPr>
        <p:spPr>
          <a:xfrm>
            <a:off x="6638544" y="1819656"/>
            <a:ext cx="1801368" cy="2246769"/>
          </a:xfrm>
          <a:prstGeom prst="rect">
            <a:avLst/>
          </a:prstGeom>
          <a:noFill/>
        </p:spPr>
        <p:txBody>
          <a:bodyPr wrap="square" rtlCol="0">
            <a:spAutoFit/>
          </a:bodyPr>
          <a:lstStyle/>
          <a:p>
            <a:r>
              <a:rPr lang="en-US" sz="1400" dirty="0">
                <a:solidFill>
                  <a:schemeClr val="bg1"/>
                </a:solidFill>
              </a:rPr>
              <a:t>This visualization shows early test renderings of a global computational model of Earth's atmosphere based on data from NASA's Goddard Earth Observing System Model, Version 5 (GEOS-5).</a:t>
            </a:r>
          </a:p>
        </p:txBody>
      </p:sp>
    </p:spTree>
    <p:extLst>
      <p:ext uri="{BB962C8B-B14F-4D97-AF65-F5344CB8AC3E}">
        <p14:creationId xmlns:p14="http://schemas.microsoft.com/office/powerpoint/2010/main" val="16941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470-77EC-2348-AE28-351359564333}"/>
              </a:ext>
            </a:extLst>
          </p:cNvPr>
          <p:cNvSpPr>
            <a:spLocks noGrp="1"/>
          </p:cNvSpPr>
          <p:nvPr>
            <p:ph type="title"/>
          </p:nvPr>
        </p:nvSpPr>
        <p:spPr/>
        <p:txBody>
          <a:bodyPr>
            <a:normAutofit fontScale="90000"/>
          </a:bodyPr>
          <a:lstStyle/>
          <a:p>
            <a:r>
              <a:rPr lang="en-US" dirty="0"/>
              <a:t>https://</a:t>
            </a:r>
            <a:r>
              <a:rPr lang="en-US" dirty="0" err="1"/>
              <a:t>en.wikipedia.org</a:t>
            </a:r>
            <a:r>
              <a:rPr lang="en-US" dirty="0"/>
              <a:t>/wiki/</a:t>
            </a:r>
            <a:r>
              <a:rPr lang="en-US" dirty="0" err="1"/>
              <a:t>Climate_change</a:t>
            </a:r>
            <a:endParaRPr lang="en-US" dirty="0"/>
          </a:p>
        </p:txBody>
      </p:sp>
      <p:pic>
        <p:nvPicPr>
          <p:cNvPr id="7" name="Content Placeholder 6">
            <a:extLst>
              <a:ext uri="{FF2B5EF4-FFF2-40B4-BE49-F238E27FC236}">
                <a16:creationId xmlns:a16="http://schemas.microsoft.com/office/drawing/2014/main" id="{CBCB9F01-398A-D44A-B999-1D89483AE058}"/>
              </a:ext>
            </a:extLst>
          </p:cNvPr>
          <p:cNvPicPr>
            <a:picLocks noGrp="1" noChangeAspect="1"/>
          </p:cNvPicPr>
          <p:nvPr>
            <p:ph idx="1"/>
          </p:nvPr>
        </p:nvPicPr>
        <p:blipFill>
          <a:blip r:embed="rId2"/>
          <a:stretch>
            <a:fillRect/>
          </a:stretch>
        </p:blipFill>
        <p:spPr>
          <a:xfrm>
            <a:off x="1554691" y="1125638"/>
            <a:ext cx="6034617" cy="4525963"/>
          </a:xfrm>
        </p:spPr>
      </p:pic>
      <p:sp>
        <p:nvSpPr>
          <p:cNvPr id="9" name="TextBox 8">
            <a:extLst>
              <a:ext uri="{FF2B5EF4-FFF2-40B4-BE49-F238E27FC236}">
                <a16:creationId xmlns:a16="http://schemas.microsoft.com/office/drawing/2014/main" id="{E33527DD-94CD-0047-823A-E8D886BBCA12}"/>
              </a:ext>
            </a:extLst>
          </p:cNvPr>
          <p:cNvSpPr txBox="1"/>
          <p:nvPr/>
        </p:nvSpPr>
        <p:spPr>
          <a:xfrm>
            <a:off x="665545" y="5512704"/>
            <a:ext cx="7812911" cy="1200329"/>
          </a:xfrm>
          <a:prstGeom prst="rect">
            <a:avLst/>
          </a:prstGeom>
          <a:noFill/>
        </p:spPr>
        <p:txBody>
          <a:bodyPr wrap="square" rtlCol="0">
            <a:spAutoFit/>
          </a:bodyPr>
          <a:lstStyle/>
          <a:p>
            <a:r>
              <a:rPr lang="en-US" dirty="0"/>
              <a:t>One deceptive approach is cherry picking data from short time periods to falsely assert that global average temperatures are not rising. </a:t>
            </a:r>
            <a:r>
              <a:rPr lang="en-US" dirty="0">
                <a:solidFill>
                  <a:srgbClr val="0F49FF"/>
                </a:solidFill>
              </a:rPr>
              <a:t>Blue trendlines </a:t>
            </a:r>
            <a:r>
              <a:rPr lang="en-US" dirty="0"/>
              <a:t>show short-term countertrends that mask longer-term warming trends (</a:t>
            </a:r>
            <a:r>
              <a:rPr lang="en-US" dirty="0">
                <a:solidFill>
                  <a:srgbClr val="FF0000"/>
                </a:solidFill>
              </a:rPr>
              <a:t>red trendlines</a:t>
            </a:r>
            <a:r>
              <a:rPr lang="en-US" dirty="0"/>
              <a:t>). </a:t>
            </a:r>
            <a:r>
              <a:rPr lang="en-US" dirty="0">
                <a:solidFill>
                  <a:srgbClr val="1F22FF"/>
                </a:solidFill>
              </a:rPr>
              <a:t>Blue dots</a:t>
            </a:r>
            <a:r>
              <a:rPr lang="en-US" dirty="0"/>
              <a:t> show the so-called global warming hiatus.</a:t>
            </a:r>
          </a:p>
        </p:txBody>
      </p:sp>
    </p:spTree>
    <p:extLst>
      <p:ext uri="{BB962C8B-B14F-4D97-AF65-F5344CB8AC3E}">
        <p14:creationId xmlns:p14="http://schemas.microsoft.com/office/powerpoint/2010/main" val="3119044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Observations of Temperature Changes</a:t>
            </a:r>
            <a:br>
              <a:rPr lang="en-US" dirty="0"/>
            </a:br>
            <a:r>
              <a:rPr lang="en-US" dirty="0"/>
              <a:t>and Proxy Temperature Changes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8" name="Content Placeholder 7"/>
          <p:cNvSpPr>
            <a:spLocks noGrp="1"/>
          </p:cNvSpPr>
          <p:nvPr>
            <p:ph idx="1"/>
          </p:nvPr>
        </p:nvSpPr>
        <p:spPr>
          <a:xfrm>
            <a:off x="209493" y="1600200"/>
            <a:ext cx="8667732" cy="4525963"/>
          </a:xfrm>
        </p:spPr>
        <p:txBody>
          <a:bodyPr>
            <a:noAutofit/>
          </a:bodyPr>
          <a:lstStyle/>
          <a:p>
            <a:r>
              <a:rPr lang="en-US" sz="1600" dirty="0"/>
              <a:t>“</a:t>
            </a:r>
            <a:r>
              <a:rPr lang="en-US" sz="1600" dirty="0">
                <a:solidFill>
                  <a:schemeClr val="tx1"/>
                </a:solidFill>
              </a:rPr>
              <a:t>The Earth's average surface temperature rose by 0.74±0.18 °C over the period 1906–2005. </a:t>
            </a:r>
          </a:p>
          <a:p>
            <a:r>
              <a:rPr lang="en-US" sz="1600" dirty="0"/>
              <a:t>The rate of warming over the last half of that period was almost double that for the period as a whole (0.13±0.03 °C per decade, versus 0.07±0.02 °C per decade). </a:t>
            </a:r>
          </a:p>
          <a:p>
            <a:r>
              <a:rPr lang="en-US" sz="1600" dirty="0"/>
              <a:t>Temperatures in the lower troposphere have increased between 0.13 and 0.22 °C (0.22 and 0.4 °F) per decade since 1979, according to satellite temperature measurements. </a:t>
            </a:r>
          </a:p>
          <a:p>
            <a:r>
              <a:rPr lang="en-US" sz="1600" dirty="0"/>
              <a:t>Recent estimates by NASA's Goddard Institute for Space Studies (GISS) and the National Climatic Data Center show that </a:t>
            </a:r>
            <a:r>
              <a:rPr lang="en-US" sz="1600" dirty="0">
                <a:solidFill>
                  <a:schemeClr val="tx1"/>
                </a:solidFill>
              </a:rPr>
              <a:t>2005 and 2010 tied for the planet's warmest year since reliable, widespread instrumental measurements became available in the late 19th century</a:t>
            </a:r>
            <a:r>
              <a:rPr lang="en-US" sz="1600" dirty="0"/>
              <a:t>, exceeding 1998 by a few hundredths of a degree.</a:t>
            </a:r>
          </a:p>
          <a:p>
            <a:r>
              <a:rPr lang="en-US" sz="1600" dirty="0"/>
              <a:t>Estimates by the Climatic Research Unit (CRU) show 2005 as the second warmest year, behind 1998 with 2003 and 2010 tied for third warmest year, however, ‘the error estimate for individual years ... is at least ten times larger than the differences between these three years.’</a:t>
            </a:r>
          </a:p>
          <a:p>
            <a:r>
              <a:rPr lang="en-US" sz="1600" dirty="0"/>
              <a:t>The World Meteorological Organization (WMO) statement on the status of the global climate in 2010 explains that, ‘The 2010 nominal value of +0.53 °C ranks just ahead of those of 2005 (+0.52 °C) and 1998 (+0.51 °C), although the differences between the three years are not statistically significant…’</a:t>
            </a:r>
          </a:p>
          <a:p>
            <a:r>
              <a:rPr lang="en-US" sz="1600" dirty="0"/>
              <a:t> Every year from 1986 to 2012 has seen world annual mean temperatures above the 1961-1990 average.</a:t>
            </a:r>
          </a:p>
        </p:txBody>
      </p:sp>
    </p:spTree>
    <p:extLst>
      <p:ext uri="{BB962C8B-B14F-4D97-AF65-F5344CB8AC3E}">
        <p14:creationId xmlns:p14="http://schemas.microsoft.com/office/powerpoint/2010/main" val="2331358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26B74-D5F1-0743-A5E2-FF765C8069CD}"/>
              </a:ext>
            </a:extLst>
          </p:cNvPr>
          <p:cNvSpPr>
            <a:spLocks noGrp="1"/>
          </p:cNvSpPr>
          <p:nvPr>
            <p:ph type="title"/>
          </p:nvPr>
        </p:nvSpPr>
        <p:spPr>
          <a:xfrm>
            <a:off x="457200" y="54719"/>
            <a:ext cx="8229600" cy="1143000"/>
          </a:xfrm>
        </p:spPr>
        <p:txBody>
          <a:bodyPr>
            <a:normAutofit/>
          </a:bodyPr>
          <a:lstStyle/>
          <a:p>
            <a:r>
              <a:rPr lang="en-US" dirty="0"/>
              <a:t>CO2 Change</a:t>
            </a:r>
            <a:br>
              <a:rPr lang="en-US" dirty="0"/>
            </a:br>
            <a:r>
              <a:rPr lang="en-US" sz="2200" dirty="0">
                <a:solidFill>
                  <a:srgbClr val="1F22FF"/>
                </a:solidFill>
              </a:rPr>
              <a:t>J. Tierney, C. Poulsen, I. Montanez (Science, v</a:t>
            </a:r>
            <a:r>
              <a:rPr lang="en-US" sz="2200" b="1" dirty="0">
                <a:solidFill>
                  <a:srgbClr val="1F22FF"/>
                </a:solidFill>
              </a:rPr>
              <a:t>370</a:t>
            </a:r>
            <a:r>
              <a:rPr lang="en-US" sz="2200" dirty="0">
                <a:solidFill>
                  <a:srgbClr val="1F22FF"/>
                </a:solidFill>
              </a:rPr>
              <a:t>, p680, 2020)</a:t>
            </a:r>
          </a:p>
        </p:txBody>
      </p:sp>
      <p:pic>
        <p:nvPicPr>
          <p:cNvPr id="12" name="Content Placeholder 11">
            <a:extLst>
              <a:ext uri="{FF2B5EF4-FFF2-40B4-BE49-F238E27FC236}">
                <a16:creationId xmlns:a16="http://schemas.microsoft.com/office/drawing/2014/main" id="{FD9DB857-3800-794F-912A-7E8D05763C28}"/>
              </a:ext>
            </a:extLst>
          </p:cNvPr>
          <p:cNvPicPr>
            <a:picLocks noGrp="1" noChangeAspect="1"/>
          </p:cNvPicPr>
          <p:nvPr>
            <p:ph idx="1"/>
          </p:nvPr>
        </p:nvPicPr>
        <p:blipFill>
          <a:blip r:embed="rId2"/>
          <a:stretch>
            <a:fillRect/>
          </a:stretch>
        </p:blipFill>
        <p:spPr>
          <a:xfrm>
            <a:off x="1699733" y="1206661"/>
            <a:ext cx="5744533" cy="5551719"/>
          </a:xfrm>
        </p:spPr>
      </p:pic>
    </p:spTree>
    <p:extLst>
      <p:ext uri="{BB962C8B-B14F-4D97-AF65-F5344CB8AC3E}">
        <p14:creationId xmlns:p14="http://schemas.microsoft.com/office/powerpoint/2010/main" val="811755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Observations of Temperature Changes</a:t>
            </a:r>
            <a:br>
              <a:rPr lang="en-US" dirty="0"/>
            </a:br>
            <a:r>
              <a:rPr lang="en-US" dirty="0"/>
              <a:t>and Relation to El Nino/La Nina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dirty="0"/>
          </a:p>
        </p:txBody>
      </p:sp>
      <p:pic>
        <p:nvPicPr>
          <p:cNvPr id="10" name="Content Placeholder 9" descr="800px-Enso-global-temp-anomalies.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47" b="-4270"/>
          <a:stretch/>
        </p:blipFill>
        <p:spPr>
          <a:xfrm>
            <a:off x="4648200" y="1898959"/>
            <a:ext cx="4038600" cy="3144763"/>
          </a:xfrm>
        </p:spPr>
      </p:pic>
      <p:sp>
        <p:nvSpPr>
          <p:cNvPr id="12" name="TextBox 11"/>
          <p:cNvSpPr txBox="1"/>
          <p:nvPr/>
        </p:nvSpPr>
        <p:spPr>
          <a:xfrm>
            <a:off x="4855521" y="5042568"/>
            <a:ext cx="3512508" cy="738664"/>
          </a:xfrm>
          <a:prstGeom prst="rect">
            <a:avLst/>
          </a:prstGeom>
          <a:noFill/>
        </p:spPr>
        <p:txBody>
          <a:bodyPr wrap="square" rtlCol="0">
            <a:spAutoFit/>
          </a:bodyPr>
          <a:lstStyle/>
          <a:p>
            <a:pPr algn="ctr"/>
            <a:r>
              <a:rPr lang="en-US" sz="1400" dirty="0">
                <a:solidFill>
                  <a:srgbClr val="0000FF"/>
                </a:solidFill>
                <a:latin typeface="Helvetica Neue Light"/>
                <a:cs typeface="Helvetica Neue Light"/>
              </a:rPr>
              <a:t>“NOAA graph of Global Annual Temperature Anomalies 1950–2012, showing the El Niño-Southern Oscillation”</a:t>
            </a:r>
          </a:p>
        </p:txBody>
      </p:sp>
      <p:sp>
        <p:nvSpPr>
          <p:cNvPr id="13" name="Content Placeholder 12"/>
          <p:cNvSpPr>
            <a:spLocks noGrp="1"/>
          </p:cNvSpPr>
          <p:nvPr>
            <p:ph sz="half" idx="1"/>
          </p:nvPr>
        </p:nvSpPr>
        <p:spPr/>
        <p:txBody>
          <a:bodyPr>
            <a:noAutofit/>
          </a:bodyPr>
          <a:lstStyle/>
          <a:p>
            <a:r>
              <a:rPr lang="en-US" sz="1400" dirty="0"/>
              <a:t>“Temperatures in 1998 were unusually warm because global temperatures are affected by the El Niño-Southern Oscillation (ENSO)</a:t>
            </a:r>
          </a:p>
          <a:p>
            <a:r>
              <a:rPr lang="en-US" sz="1400" dirty="0"/>
              <a:t>The strongest El Niño in the past century occurred during that year.</a:t>
            </a:r>
          </a:p>
          <a:p>
            <a:r>
              <a:rPr lang="en-US" sz="1400" dirty="0"/>
              <a:t>Global temperature is subject to short-term fluctuations that overlay long term trends and can temporarily mask them.</a:t>
            </a:r>
          </a:p>
          <a:p>
            <a:r>
              <a:rPr lang="en-US" sz="1400" dirty="0"/>
              <a:t>The relative stability in temperature from 2002 to 2009 is consistent with such an episode.</a:t>
            </a:r>
          </a:p>
          <a:p>
            <a:r>
              <a:rPr lang="en-US" sz="1400" dirty="0"/>
              <a:t>2010 was also an El Niño year. </a:t>
            </a:r>
          </a:p>
          <a:p>
            <a:r>
              <a:rPr lang="en-US" sz="1400" dirty="0"/>
              <a:t>On the low swing of the oscillation, 2011 as a La Niña year was cooler but it was still the 11th warmest year since records began in 1880.</a:t>
            </a:r>
          </a:p>
          <a:p>
            <a:r>
              <a:rPr lang="en-US" sz="1400" dirty="0">
                <a:solidFill>
                  <a:schemeClr val="tx1"/>
                </a:solidFill>
              </a:rPr>
              <a:t>Of the 13 warmest years since 1880, 11 were the years from 2001 to 2011. </a:t>
            </a:r>
          </a:p>
          <a:p>
            <a:r>
              <a:rPr lang="en-US" sz="1400" dirty="0"/>
              <a:t>Over the more recent record, 2011 was the warmest La Niña year in the period from 1950 to 2011, and was close to 1997 which was not at the lowest point of the cycle.”</a:t>
            </a:r>
          </a:p>
          <a:p>
            <a:endParaRPr lang="en-US" sz="1400" dirty="0"/>
          </a:p>
        </p:txBody>
      </p:sp>
    </p:spTree>
    <p:extLst>
      <p:ext uri="{BB962C8B-B14F-4D97-AF65-F5344CB8AC3E}">
        <p14:creationId xmlns:p14="http://schemas.microsoft.com/office/powerpoint/2010/main" val="2351605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Global Temperature Distributions</a:t>
            </a:r>
            <a:br>
              <a:rPr lang="en-US" dirty="0"/>
            </a:br>
            <a:r>
              <a:rPr lang="en-US" sz="1800" dirty="0">
                <a:solidFill>
                  <a:srgbClr val="000000"/>
                </a:solidFill>
              </a:rPr>
              <a:t>http://</a:t>
            </a:r>
            <a:r>
              <a:rPr lang="en-US" sz="1800" dirty="0" err="1">
                <a:solidFill>
                  <a:srgbClr val="000000"/>
                </a:solidFill>
              </a:rPr>
              <a:t>en.wikipedia.org</a:t>
            </a:r>
            <a:r>
              <a:rPr lang="en-US" sz="1800" dirty="0">
                <a:solidFill>
                  <a:srgbClr val="000000"/>
                </a:solidFill>
              </a:rPr>
              <a:t>/wiki/</a:t>
            </a:r>
            <a:r>
              <a:rPr lang="en-US" sz="1800" dirty="0" err="1">
                <a:solidFill>
                  <a:srgbClr val="000000"/>
                </a:solidFill>
              </a:rPr>
              <a:t>Global_warming</a:t>
            </a:r>
            <a:endParaRPr lang="en-US" sz="1800" dirty="0">
              <a:solidFill>
                <a:srgbClr val="000000"/>
              </a:solidFill>
            </a:endParaRPr>
          </a:p>
        </p:txBody>
      </p:sp>
      <p:sp>
        <p:nvSpPr>
          <p:cNvPr id="6" name="Content Placeholder 5"/>
          <p:cNvSpPr>
            <a:spLocks noGrp="1"/>
          </p:cNvSpPr>
          <p:nvPr>
            <p:ph idx="1"/>
          </p:nvPr>
        </p:nvSpPr>
        <p:spPr/>
        <p:txBody>
          <a:bodyPr>
            <a:normAutofit lnSpcReduction="10000"/>
          </a:bodyPr>
          <a:lstStyle/>
          <a:p>
            <a:r>
              <a:rPr lang="en-US" sz="1600" dirty="0"/>
              <a:t>“Since 1979, land temperatures have increased about twice as fast as ocean temperatures (0.25 °C per decade against 0.13 °C per decade).</a:t>
            </a:r>
          </a:p>
          <a:p>
            <a:r>
              <a:rPr lang="en-US" sz="1600" dirty="0"/>
              <a:t>Ocean temperatures increase more slowly than land temperatures because of the larger effective heat capacity of the oceans and because the ocean loses more heat by evaporation. </a:t>
            </a:r>
          </a:p>
          <a:p>
            <a:r>
              <a:rPr lang="en-US" sz="1600" dirty="0">
                <a:solidFill>
                  <a:schemeClr val="tx1"/>
                </a:solidFill>
              </a:rPr>
              <a:t>The northern hemisphere is also naturally warmer than the southern hemisphere mainly because of </a:t>
            </a:r>
            <a:r>
              <a:rPr lang="en-US" sz="1600" dirty="0" err="1">
                <a:solidFill>
                  <a:schemeClr val="tx1"/>
                </a:solidFill>
              </a:rPr>
              <a:t>meridional</a:t>
            </a:r>
            <a:r>
              <a:rPr lang="en-US" sz="1600" dirty="0">
                <a:solidFill>
                  <a:schemeClr val="tx1"/>
                </a:solidFill>
              </a:rPr>
              <a:t> heat transport in the oceans from the ocean conveyor and other currents</a:t>
            </a:r>
          </a:p>
          <a:p>
            <a:r>
              <a:rPr lang="en-US" sz="1600" dirty="0"/>
              <a:t>This differential is about 0.9 </a:t>
            </a:r>
            <a:r>
              <a:rPr lang="en-US" sz="1600" dirty="0" err="1"/>
              <a:t>petawatts</a:t>
            </a:r>
            <a:r>
              <a:rPr lang="en-US" sz="1600" dirty="0"/>
              <a:t> northwards, with an additional contribution from the albedo differences between the polar regions. </a:t>
            </a:r>
          </a:p>
          <a:p>
            <a:r>
              <a:rPr lang="en-US" sz="1600" dirty="0"/>
              <a:t>Since the beginning of industrialization the inter-hemispheric temperature difference has increased due to melting of sea ice and snow in the North. </a:t>
            </a:r>
          </a:p>
          <a:p>
            <a:r>
              <a:rPr lang="en-US" sz="1600" dirty="0">
                <a:solidFill>
                  <a:schemeClr val="tx1"/>
                </a:solidFill>
              </a:rPr>
              <a:t>Average arctic temperatures have been increasing at almost twice the rate of the rest of the world in the past 100 years,</a:t>
            </a:r>
            <a:r>
              <a:rPr lang="en-US" sz="1600" dirty="0"/>
              <a:t> however arctic temperatures are also highly variable.</a:t>
            </a:r>
          </a:p>
          <a:p>
            <a:r>
              <a:rPr lang="en-US" sz="1600" dirty="0"/>
              <a:t>Although more greenhouse gases are emitted in the Northern than Southern Hemisphere this does not contribute to the difference in warming because the major greenhouse gases persist long enough to mix between hemispheres.”</a:t>
            </a:r>
          </a:p>
          <a:p>
            <a:endParaRPr lang="en-US" sz="1600" dirty="0"/>
          </a:p>
        </p:txBody>
      </p:sp>
    </p:spTree>
    <p:extLst>
      <p:ext uri="{BB962C8B-B14F-4D97-AF65-F5344CB8AC3E}">
        <p14:creationId xmlns:p14="http://schemas.microsoft.com/office/powerpoint/2010/main" val="55522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Thermal Energy Changes</a:t>
            </a:r>
            <a:br>
              <a:rPr lang="en-US" dirty="0"/>
            </a:br>
            <a:r>
              <a:rPr lang="en-US" sz="1800" dirty="0">
                <a:solidFill>
                  <a:srgbClr val="000000"/>
                </a:solidFill>
              </a:rPr>
              <a:t>http://</a:t>
            </a:r>
            <a:r>
              <a:rPr lang="en-US" sz="1800" dirty="0" err="1">
                <a:solidFill>
                  <a:srgbClr val="000000"/>
                </a:solidFill>
              </a:rPr>
              <a:t>en.wikipedia.org</a:t>
            </a:r>
            <a:r>
              <a:rPr lang="en-US" sz="1800" dirty="0">
                <a:solidFill>
                  <a:srgbClr val="000000"/>
                </a:solidFill>
              </a:rPr>
              <a:t>/wiki/</a:t>
            </a:r>
            <a:r>
              <a:rPr lang="en-US" sz="1800" dirty="0" err="1">
                <a:solidFill>
                  <a:srgbClr val="000000"/>
                </a:solidFill>
              </a:rPr>
              <a:t>Global_warming</a:t>
            </a:r>
            <a:endParaRPr lang="en-US" sz="1800" dirty="0">
              <a:solidFill>
                <a:srgbClr val="000000"/>
              </a:solidFill>
            </a:endParaRPr>
          </a:p>
        </p:txBody>
      </p:sp>
      <p:sp>
        <p:nvSpPr>
          <p:cNvPr id="5" name="Content Placeholder 4"/>
          <p:cNvSpPr>
            <a:spLocks noGrp="1"/>
          </p:cNvSpPr>
          <p:nvPr>
            <p:ph sz="half" idx="1"/>
          </p:nvPr>
        </p:nvSpPr>
        <p:spPr/>
        <p:txBody>
          <a:bodyPr>
            <a:noAutofit/>
          </a:bodyPr>
          <a:lstStyle/>
          <a:p>
            <a:r>
              <a:rPr lang="en-US" sz="1600" dirty="0"/>
              <a:t>“The thermal inertia of the oceans and slow responses of other indirect effects mean that climate can take centuries or longer to adjust to changes in forcing.</a:t>
            </a:r>
          </a:p>
          <a:p>
            <a:r>
              <a:rPr lang="en-US" sz="1600" dirty="0"/>
              <a:t>Climate commitment studies indicate that </a:t>
            </a:r>
            <a:r>
              <a:rPr lang="en-US" sz="1600" dirty="0">
                <a:solidFill>
                  <a:schemeClr val="tx1"/>
                </a:solidFill>
              </a:rPr>
              <a:t>even if greenhouse gases were stabilized at 2000 levels, a further warming of about 0.5 °C (0.9 °F) would still occur.</a:t>
            </a:r>
          </a:p>
          <a:p>
            <a:r>
              <a:rPr lang="en-US" sz="1600" dirty="0"/>
              <a:t>Earth has been in </a:t>
            </a:r>
            <a:r>
              <a:rPr lang="en-US" sz="1600" dirty="0" err="1">
                <a:solidFill>
                  <a:srgbClr val="000000"/>
                </a:solidFill>
              </a:rPr>
              <a:t>radiative</a:t>
            </a:r>
            <a:r>
              <a:rPr lang="en-US" sz="1600" dirty="0">
                <a:solidFill>
                  <a:srgbClr val="000000"/>
                </a:solidFill>
              </a:rPr>
              <a:t> imbalance</a:t>
            </a:r>
            <a:r>
              <a:rPr lang="en-US" sz="1600" dirty="0"/>
              <a:t> since at least the 1970s, where less energy leaves the atmosphere than enters it. </a:t>
            </a:r>
          </a:p>
          <a:p>
            <a:r>
              <a:rPr lang="en-US" sz="1600" dirty="0">
                <a:solidFill>
                  <a:schemeClr val="tx1"/>
                </a:solidFill>
              </a:rPr>
              <a:t>Most of this extra energy has been absorbed by the oceans. </a:t>
            </a:r>
          </a:p>
          <a:p>
            <a:r>
              <a:rPr lang="en-US" sz="1600" dirty="0"/>
              <a:t>It is very likely that human activities substantially contributed to this increase in ocean heat content.”</a:t>
            </a:r>
          </a:p>
          <a:p>
            <a:endParaRPr lang="en-US" sz="1600" dirty="0"/>
          </a:p>
          <a:p>
            <a:endParaRPr lang="en-US" sz="1600" dirty="0"/>
          </a:p>
        </p:txBody>
      </p:sp>
      <p:pic>
        <p:nvPicPr>
          <p:cNvPr id="7" name="Content Placeholder 6" descr="Energy_change_inventory,_1971-2010.svg.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23" b="-1817"/>
          <a:stretch/>
        </p:blipFill>
        <p:spPr>
          <a:xfrm>
            <a:off x="4648200" y="2338427"/>
            <a:ext cx="4038600" cy="2931936"/>
          </a:xfrm>
        </p:spPr>
      </p:pic>
    </p:spTree>
    <p:extLst>
      <p:ext uri="{BB962C8B-B14F-4D97-AF65-F5344CB8AC3E}">
        <p14:creationId xmlns:p14="http://schemas.microsoft.com/office/powerpoint/2010/main" val="149351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1AEC09-33D3-5149-B6C4-5ABD3A3FC537}"/>
              </a:ext>
            </a:extLst>
          </p:cNvPr>
          <p:cNvSpPr>
            <a:spLocks noGrp="1"/>
          </p:cNvSpPr>
          <p:nvPr>
            <p:ph type="title"/>
          </p:nvPr>
        </p:nvSpPr>
        <p:spPr/>
        <p:txBody>
          <a:bodyPr>
            <a:normAutofit/>
          </a:bodyPr>
          <a:lstStyle/>
          <a:p>
            <a:r>
              <a:rPr lang="en-US" dirty="0"/>
              <a:t>Keeling Curve as of May, 2019</a:t>
            </a:r>
            <a:br>
              <a:rPr lang="en-US" dirty="0"/>
            </a:br>
            <a:r>
              <a:rPr lang="en-US" sz="1300" dirty="0">
                <a:solidFill>
                  <a:srgbClr val="0712C0"/>
                </a:solidFill>
              </a:rPr>
              <a:t>https://</a:t>
            </a:r>
            <a:r>
              <a:rPr lang="en-US" sz="1300" dirty="0" err="1">
                <a:solidFill>
                  <a:srgbClr val="0712C0"/>
                </a:solidFill>
              </a:rPr>
              <a:t>www.washingtonpost.com</a:t>
            </a:r>
            <a:r>
              <a:rPr lang="en-US" sz="1300" dirty="0">
                <a:solidFill>
                  <a:srgbClr val="0712C0"/>
                </a:solidFill>
              </a:rPr>
              <a:t>/weather/2019/05/14/it-was-degrees-near-arctic-ocean-this-weekend-carbon-dioxide-hit-its-highest-level-human-history/?</a:t>
            </a:r>
            <a:r>
              <a:rPr lang="en-US" sz="1300" dirty="0" err="1">
                <a:solidFill>
                  <a:srgbClr val="0712C0"/>
                </a:solidFill>
              </a:rPr>
              <a:t>utm_term</a:t>
            </a:r>
            <a:r>
              <a:rPr lang="en-US" sz="1300" dirty="0">
                <a:solidFill>
                  <a:srgbClr val="0712C0"/>
                </a:solidFill>
              </a:rPr>
              <a:t>=.7d391d1837e1</a:t>
            </a:r>
          </a:p>
        </p:txBody>
      </p:sp>
      <p:pic>
        <p:nvPicPr>
          <p:cNvPr id="8" name="Content Placeholder 7">
            <a:extLst>
              <a:ext uri="{FF2B5EF4-FFF2-40B4-BE49-F238E27FC236}">
                <a16:creationId xmlns:a16="http://schemas.microsoft.com/office/drawing/2014/main" id="{484C7847-547F-2343-BFFF-E04A2A2550B7}"/>
              </a:ext>
            </a:extLst>
          </p:cNvPr>
          <p:cNvPicPr>
            <a:picLocks noGrp="1" noChangeAspect="1"/>
          </p:cNvPicPr>
          <p:nvPr>
            <p:ph idx="1"/>
          </p:nvPr>
        </p:nvPicPr>
        <p:blipFill>
          <a:blip r:embed="rId2"/>
          <a:stretch>
            <a:fillRect/>
          </a:stretch>
        </p:blipFill>
        <p:spPr>
          <a:xfrm>
            <a:off x="800364" y="1600200"/>
            <a:ext cx="7543271" cy="4525963"/>
          </a:xfrm>
        </p:spPr>
      </p:pic>
      <p:sp>
        <p:nvSpPr>
          <p:cNvPr id="9" name="TextBox 8">
            <a:extLst>
              <a:ext uri="{FF2B5EF4-FFF2-40B4-BE49-F238E27FC236}">
                <a16:creationId xmlns:a16="http://schemas.microsoft.com/office/drawing/2014/main" id="{5964D029-E0A5-EE46-8DD5-4A58186F2331}"/>
              </a:ext>
            </a:extLst>
          </p:cNvPr>
          <p:cNvSpPr txBox="1"/>
          <p:nvPr/>
        </p:nvSpPr>
        <p:spPr>
          <a:xfrm>
            <a:off x="2158999" y="6173258"/>
            <a:ext cx="5291666" cy="369332"/>
          </a:xfrm>
          <a:prstGeom prst="rect">
            <a:avLst/>
          </a:prstGeom>
          <a:noFill/>
        </p:spPr>
        <p:txBody>
          <a:bodyPr wrap="square" rtlCol="0">
            <a:spAutoFit/>
          </a:bodyPr>
          <a:lstStyle/>
          <a:p>
            <a:pPr algn="ctr"/>
            <a:r>
              <a:rPr lang="en-US" dirty="0">
                <a:solidFill>
                  <a:srgbClr val="0712C0"/>
                </a:solidFill>
              </a:rPr>
              <a:t>https://</a:t>
            </a:r>
            <a:r>
              <a:rPr lang="en-US" dirty="0" err="1">
                <a:solidFill>
                  <a:srgbClr val="0712C0"/>
                </a:solidFill>
              </a:rPr>
              <a:t>twitter.com</a:t>
            </a:r>
            <a:r>
              <a:rPr lang="en-US" dirty="0">
                <a:solidFill>
                  <a:srgbClr val="0712C0"/>
                </a:solidFill>
              </a:rPr>
              <a:t>/</a:t>
            </a:r>
            <a:r>
              <a:rPr lang="en-US" dirty="0" err="1">
                <a:solidFill>
                  <a:srgbClr val="0712C0"/>
                </a:solidFill>
              </a:rPr>
              <a:t>Keeling_curve</a:t>
            </a:r>
            <a:endParaRPr lang="en-US" dirty="0">
              <a:solidFill>
                <a:srgbClr val="0712C0"/>
              </a:solidFill>
            </a:endParaRPr>
          </a:p>
        </p:txBody>
      </p:sp>
    </p:spTree>
    <p:extLst>
      <p:ext uri="{BB962C8B-B14F-4D97-AF65-F5344CB8AC3E}">
        <p14:creationId xmlns:p14="http://schemas.microsoft.com/office/powerpoint/2010/main" val="24626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Greenhouse Gases:</a:t>
            </a:r>
            <a:br>
              <a:rPr lang="en-US" dirty="0"/>
            </a:br>
            <a:r>
              <a:rPr lang="en-US" dirty="0"/>
              <a:t>Natural </a:t>
            </a:r>
            <a:r>
              <a:rPr lang="en-US" dirty="0" err="1"/>
              <a:t>Forcings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4" name="Content Placeholder 3"/>
          <p:cNvSpPr>
            <a:spLocks noGrp="1"/>
          </p:cNvSpPr>
          <p:nvPr>
            <p:ph sz="half" idx="1"/>
          </p:nvPr>
        </p:nvSpPr>
        <p:spPr>
          <a:xfrm>
            <a:off x="457200" y="432825"/>
            <a:ext cx="4038600" cy="5908053"/>
          </a:xfrm>
        </p:spPr>
        <p:txBody>
          <a:bodyPr>
            <a:noAutofit/>
          </a:bodyPr>
          <a:lstStyle/>
          <a:p>
            <a:r>
              <a:rPr lang="en-US" sz="1400" dirty="0">
                <a:solidFill>
                  <a:schemeClr val="tx1"/>
                </a:solidFill>
              </a:rPr>
              <a:t>“The greenhouse effect is the process by which absorption and emission of infrared radiation by gases in the atmosphere warm a planet's lower atmosphere and surface</a:t>
            </a:r>
            <a:r>
              <a:rPr lang="en-US" sz="1400" dirty="0"/>
              <a:t>. </a:t>
            </a:r>
          </a:p>
          <a:p>
            <a:r>
              <a:rPr lang="en-US" sz="1400" dirty="0"/>
              <a:t>It was proposed by Joseph Fourier in 1824, discovered in 1860 by John Tyndall, was first investigated quantitatively by </a:t>
            </a:r>
            <a:r>
              <a:rPr lang="en-US" sz="1400" dirty="0" err="1"/>
              <a:t>Svante</a:t>
            </a:r>
            <a:r>
              <a:rPr lang="en-US" sz="1400" dirty="0"/>
              <a:t> Arrhenius in 1896, and was developed in the 1930s through 1960s by Guy Stewart </a:t>
            </a:r>
            <a:r>
              <a:rPr lang="en-US" sz="1400" dirty="0" err="1"/>
              <a:t>Callendar</a:t>
            </a:r>
            <a:r>
              <a:rPr lang="en-US" sz="1400" dirty="0"/>
              <a:t>.</a:t>
            </a:r>
          </a:p>
          <a:p>
            <a:r>
              <a:rPr lang="en-US" sz="1400" dirty="0"/>
              <a:t>The climate system responds to changes in external </a:t>
            </a:r>
            <a:r>
              <a:rPr lang="en-US" sz="1400" dirty="0" err="1"/>
              <a:t>forcings</a:t>
            </a:r>
            <a:r>
              <a:rPr lang="en-US" sz="1400" dirty="0"/>
              <a:t> as well as other factors.</a:t>
            </a:r>
          </a:p>
          <a:p>
            <a:r>
              <a:rPr lang="en-US" sz="1400" dirty="0"/>
              <a:t>External </a:t>
            </a:r>
            <a:r>
              <a:rPr lang="en-US" sz="1400" dirty="0" err="1"/>
              <a:t>forcings</a:t>
            </a:r>
            <a:r>
              <a:rPr lang="en-US" sz="1400" dirty="0"/>
              <a:t> can "push" the climate in the direction of warming or cooling. </a:t>
            </a:r>
          </a:p>
          <a:p>
            <a:r>
              <a:rPr lang="en-US" sz="1400" dirty="0">
                <a:solidFill>
                  <a:schemeClr val="tx1"/>
                </a:solidFill>
              </a:rPr>
              <a:t>Examples of external </a:t>
            </a:r>
            <a:r>
              <a:rPr lang="en-US" sz="1400" dirty="0" err="1">
                <a:solidFill>
                  <a:schemeClr val="tx1"/>
                </a:solidFill>
              </a:rPr>
              <a:t>forcings</a:t>
            </a:r>
            <a:r>
              <a:rPr lang="en-US" sz="1400" dirty="0">
                <a:solidFill>
                  <a:schemeClr val="tx1"/>
                </a:solidFill>
              </a:rPr>
              <a:t> include changes in atmospheric composition (e.g., increased concentrations of greenhouse gases), solar luminosity, volcanic eruptions, and variations in Earth's orbit around the Sun.</a:t>
            </a:r>
          </a:p>
          <a:p>
            <a:r>
              <a:rPr lang="en-US" sz="1400" dirty="0">
                <a:solidFill>
                  <a:srgbClr val="000000"/>
                </a:solidFill>
              </a:rPr>
              <a:t>Orbital (</a:t>
            </a:r>
            <a:r>
              <a:rPr lang="en-US" sz="1400" dirty="0" err="1">
                <a:solidFill>
                  <a:srgbClr val="000000"/>
                </a:solidFill>
              </a:rPr>
              <a:t>Milankovich</a:t>
            </a:r>
            <a:r>
              <a:rPr lang="en-US" sz="1400" dirty="0">
                <a:solidFill>
                  <a:srgbClr val="000000"/>
                </a:solidFill>
              </a:rPr>
              <a:t>) cycles vary slowly over tens of thousands of years and at present are in an overall cooling trend which would be expected to lead towards an ice age</a:t>
            </a:r>
          </a:p>
          <a:p>
            <a:r>
              <a:rPr lang="en-US" sz="1400" dirty="0"/>
              <a:t>But the 20th century instrumental temperature record shows a sudden rise in global temperatures.”</a:t>
            </a:r>
          </a:p>
          <a:p>
            <a:endParaRPr lang="en-US" sz="1400" dirty="0"/>
          </a:p>
          <a:p>
            <a:endParaRPr lang="en-US" sz="1400" dirty="0"/>
          </a:p>
        </p:txBody>
      </p:sp>
      <p:pic>
        <p:nvPicPr>
          <p:cNvPr id="6" name="Content Placeholder 5" descr="750px-Greenhouse_Effect.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731" b="-1785"/>
          <a:stretch/>
        </p:blipFill>
        <p:spPr>
          <a:xfrm>
            <a:off x="4648200" y="1796319"/>
            <a:ext cx="4038600" cy="2549425"/>
          </a:xfrm>
        </p:spPr>
      </p:pic>
      <p:sp>
        <p:nvSpPr>
          <p:cNvPr id="7" name="TextBox 6"/>
          <p:cNvSpPr txBox="1"/>
          <p:nvPr/>
        </p:nvSpPr>
        <p:spPr>
          <a:xfrm>
            <a:off x="4696891" y="4659940"/>
            <a:ext cx="3924543" cy="1754327"/>
          </a:xfrm>
          <a:prstGeom prst="rect">
            <a:avLst/>
          </a:prstGeom>
          <a:noFill/>
        </p:spPr>
        <p:txBody>
          <a:bodyPr wrap="square" rtlCol="0">
            <a:spAutoFit/>
          </a:bodyPr>
          <a:lstStyle/>
          <a:p>
            <a:r>
              <a:rPr lang="en-US" dirty="0">
                <a:solidFill>
                  <a:srgbClr val="800000"/>
                </a:solidFill>
                <a:latin typeface="Helvetica Neue Light"/>
                <a:cs typeface="Helvetica Neue Light"/>
              </a:rPr>
              <a:t>“Greenhouse effect schematic showing energy flows between space, the atmosphere, and earth's surface. Energy exchanges are expressed in watts per square meter (W/m</a:t>
            </a:r>
            <a:r>
              <a:rPr lang="en-US" baseline="30000" dirty="0">
                <a:solidFill>
                  <a:srgbClr val="800000"/>
                </a:solidFill>
                <a:latin typeface="Helvetica Neue Light"/>
                <a:cs typeface="Helvetica Neue Light"/>
              </a:rPr>
              <a:t>2</a:t>
            </a:r>
            <a:r>
              <a:rPr lang="en-US" dirty="0">
                <a:solidFill>
                  <a:srgbClr val="800000"/>
                </a:solidFill>
                <a:latin typeface="Helvetica Neue Light"/>
                <a:cs typeface="Helvetica Neue Light"/>
              </a:rPr>
              <a:t>).”</a:t>
            </a:r>
          </a:p>
        </p:txBody>
      </p:sp>
    </p:spTree>
    <p:extLst>
      <p:ext uri="{BB962C8B-B14F-4D97-AF65-F5344CB8AC3E}">
        <p14:creationId xmlns:p14="http://schemas.microsoft.com/office/powerpoint/2010/main" val="3352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Greenhouse Gases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3" name="Content Placeholder 2"/>
          <p:cNvSpPr>
            <a:spLocks noGrp="1"/>
          </p:cNvSpPr>
          <p:nvPr>
            <p:ph sz="half" idx="1"/>
          </p:nvPr>
        </p:nvSpPr>
        <p:spPr/>
        <p:txBody>
          <a:bodyPr>
            <a:normAutofit/>
          </a:bodyPr>
          <a:lstStyle/>
          <a:p>
            <a:r>
              <a:rPr lang="en-US" sz="1600" dirty="0"/>
              <a:t>“Naturally occurring amounts of greenhouse gases have a mean warming effect of about 33 °C (59 °F).</a:t>
            </a:r>
          </a:p>
          <a:p>
            <a:r>
              <a:rPr lang="en-US" sz="1600" dirty="0"/>
              <a:t>Without the earth's atmosphere the temperature across almost the entire surface of the earth would be below freezing.</a:t>
            </a:r>
          </a:p>
          <a:p>
            <a:r>
              <a:rPr lang="en-US" sz="1600" dirty="0">
                <a:solidFill>
                  <a:schemeClr val="tx1"/>
                </a:solidFill>
              </a:rPr>
              <a:t>The major greenhouse gases are water vapor, which causes about 36–70% of the greenhouse effect; carbon dioxide (CO</a:t>
            </a:r>
            <a:r>
              <a:rPr lang="en-US" sz="1600" baseline="-25000" dirty="0">
                <a:solidFill>
                  <a:schemeClr val="tx1"/>
                </a:solidFill>
              </a:rPr>
              <a:t>2</a:t>
            </a:r>
            <a:r>
              <a:rPr lang="en-US" sz="1600" dirty="0">
                <a:solidFill>
                  <a:schemeClr val="tx1"/>
                </a:solidFill>
              </a:rPr>
              <a:t>), which causes 9–26%; methane (CH</a:t>
            </a:r>
            <a:r>
              <a:rPr lang="en-US" sz="1600" baseline="-25000" dirty="0">
                <a:solidFill>
                  <a:schemeClr val="tx1"/>
                </a:solidFill>
              </a:rPr>
              <a:t>4</a:t>
            </a:r>
            <a:r>
              <a:rPr lang="en-US" sz="1600" dirty="0">
                <a:solidFill>
                  <a:schemeClr val="tx1"/>
                </a:solidFill>
              </a:rPr>
              <a:t>), which causes 4–9%; and ozone (O</a:t>
            </a:r>
            <a:r>
              <a:rPr lang="en-US" sz="1600" baseline="-25000" dirty="0">
                <a:solidFill>
                  <a:schemeClr val="tx1"/>
                </a:solidFill>
              </a:rPr>
              <a:t>3</a:t>
            </a:r>
            <a:r>
              <a:rPr lang="en-US" sz="1600" dirty="0">
                <a:solidFill>
                  <a:schemeClr val="tx1"/>
                </a:solidFill>
              </a:rPr>
              <a:t>), which causes 3–7%</a:t>
            </a:r>
          </a:p>
          <a:p>
            <a:r>
              <a:rPr lang="en-US" sz="1600" dirty="0"/>
              <a:t>Clouds also affect the radiation balance through cloud </a:t>
            </a:r>
            <a:r>
              <a:rPr lang="en-US" sz="1600" dirty="0" err="1"/>
              <a:t>forcings</a:t>
            </a:r>
            <a:r>
              <a:rPr lang="en-US" sz="1600" dirty="0"/>
              <a:t> similar to greenhouse gases.”</a:t>
            </a:r>
          </a:p>
        </p:txBody>
      </p:sp>
      <p:pic>
        <p:nvPicPr>
          <p:cNvPr id="6" name="Content Placeholder 5" descr="600px-Radiative-forcings.png"/>
          <p:cNvPicPr>
            <a:picLocks noGrp="1" noChangeAspect="1"/>
          </p:cNvPicPr>
          <p:nvPr>
            <p:ph sz="half" idx="2"/>
          </p:nvPr>
        </p:nvPicPr>
        <p:blipFill>
          <a:blip r:embed="rId2">
            <a:extLst>
              <a:ext uri="{28A0092B-C50C-407E-A947-70E740481C1C}">
                <a14:useLocalDpi xmlns:a14="http://schemas.microsoft.com/office/drawing/2010/main" val="0"/>
              </a:ext>
            </a:extLst>
          </a:blip>
          <a:srcRect t="-20042" b="-20042"/>
          <a:stretch>
            <a:fillRect/>
          </a:stretch>
        </p:blipFill>
        <p:spPr/>
      </p:pic>
    </p:spTree>
    <p:extLst>
      <p:ext uri="{BB962C8B-B14F-4D97-AF65-F5344CB8AC3E}">
        <p14:creationId xmlns:p14="http://schemas.microsoft.com/office/powerpoint/2010/main" val="843940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Greenhouse Gases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3" name="Content Placeholder 2"/>
          <p:cNvSpPr>
            <a:spLocks noGrp="1"/>
          </p:cNvSpPr>
          <p:nvPr>
            <p:ph sz="half" idx="1"/>
          </p:nvPr>
        </p:nvSpPr>
        <p:spPr>
          <a:xfrm>
            <a:off x="150293" y="1600200"/>
            <a:ext cx="4038600" cy="4525963"/>
          </a:xfrm>
        </p:spPr>
        <p:txBody>
          <a:bodyPr>
            <a:noAutofit/>
          </a:bodyPr>
          <a:lstStyle/>
          <a:p>
            <a:r>
              <a:rPr lang="en-US" sz="1600" dirty="0"/>
              <a:t>“Human activity since the Industrial Revolution has increased the amount of greenhouse gases in the atmosphere, leading to increased </a:t>
            </a:r>
            <a:r>
              <a:rPr lang="en-US" sz="1600" dirty="0" err="1"/>
              <a:t>radiative</a:t>
            </a:r>
            <a:r>
              <a:rPr lang="en-US" sz="1600" dirty="0"/>
              <a:t> forcing from CO</a:t>
            </a:r>
            <a:r>
              <a:rPr lang="en-US" sz="1600" baseline="-25000" dirty="0"/>
              <a:t>2</a:t>
            </a:r>
            <a:r>
              <a:rPr lang="en-US" sz="1600" dirty="0"/>
              <a:t>, methane, tropospheric ozone, CFCs and nitrous oxide. </a:t>
            </a:r>
          </a:p>
          <a:p>
            <a:r>
              <a:rPr lang="en-US" sz="1600" dirty="0"/>
              <a:t>According to work published in 2007, the concentrations of CO</a:t>
            </a:r>
            <a:r>
              <a:rPr lang="en-US" sz="1600" baseline="-25000" dirty="0"/>
              <a:t>2</a:t>
            </a:r>
            <a:r>
              <a:rPr lang="en-US" sz="1600" dirty="0"/>
              <a:t> and methane have increased by 36% and 148% respectively since 1750.</a:t>
            </a:r>
          </a:p>
          <a:p>
            <a:r>
              <a:rPr lang="en-US" sz="1600" dirty="0"/>
              <a:t>These levels are much higher than at any time during the last 800,000 years, the period for which reliable data has been extracted from ice cores.</a:t>
            </a:r>
          </a:p>
          <a:p>
            <a:r>
              <a:rPr lang="en-US" sz="1600" dirty="0">
                <a:solidFill>
                  <a:srgbClr val="000000"/>
                </a:solidFill>
              </a:rPr>
              <a:t>Less direct geological evidence indicates that CO</a:t>
            </a:r>
            <a:r>
              <a:rPr lang="en-US" sz="1600" baseline="-25000" dirty="0">
                <a:solidFill>
                  <a:srgbClr val="000000"/>
                </a:solidFill>
              </a:rPr>
              <a:t>2</a:t>
            </a:r>
            <a:r>
              <a:rPr lang="en-US" sz="1600" dirty="0">
                <a:solidFill>
                  <a:srgbClr val="000000"/>
                </a:solidFill>
              </a:rPr>
              <a:t> values higher than this were last seen about 20 million years ago.</a:t>
            </a:r>
            <a:r>
              <a:rPr lang="en-US" sz="1600" dirty="0"/>
              <a:t>”</a:t>
            </a:r>
          </a:p>
        </p:txBody>
      </p:sp>
      <p:pic>
        <p:nvPicPr>
          <p:cNvPr id="5" name="Content Placeholder 4" descr="Evidence_CO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416" b="-5334"/>
          <a:stretch/>
        </p:blipFill>
        <p:spPr>
          <a:xfrm>
            <a:off x="4106333" y="1471123"/>
            <a:ext cx="4834459" cy="2685811"/>
          </a:xfrm>
        </p:spPr>
      </p:pic>
      <p:sp>
        <p:nvSpPr>
          <p:cNvPr id="7" name="TextBox 6"/>
          <p:cNvSpPr txBox="1"/>
          <p:nvPr/>
        </p:nvSpPr>
        <p:spPr>
          <a:xfrm>
            <a:off x="4741333" y="4265083"/>
            <a:ext cx="4199459" cy="1077218"/>
          </a:xfrm>
          <a:prstGeom prst="rect">
            <a:avLst/>
          </a:prstGeom>
          <a:noFill/>
        </p:spPr>
        <p:txBody>
          <a:bodyPr wrap="square" rtlCol="0">
            <a:spAutoFit/>
          </a:bodyPr>
          <a:lstStyle/>
          <a:p>
            <a:r>
              <a:rPr lang="en-US" sz="1600" dirty="0">
                <a:solidFill>
                  <a:srgbClr val="800000"/>
                </a:solidFill>
                <a:latin typeface="Helvetica Neue Light"/>
                <a:cs typeface="Helvetica Neue Light"/>
              </a:rPr>
              <a:t>Atmospheric CO2 concentration from 650,000 years ago to near present, using ice core proxy data and direct measurements</a:t>
            </a:r>
          </a:p>
          <a:p>
            <a:endParaRPr lang="en-US" sz="1600" dirty="0">
              <a:solidFill>
                <a:srgbClr val="800000"/>
              </a:solidFill>
              <a:latin typeface="Helvetica Neue Light"/>
              <a:cs typeface="Helvetica Neue Light"/>
            </a:endParaRPr>
          </a:p>
        </p:txBody>
      </p:sp>
    </p:spTree>
    <p:extLst>
      <p:ext uri="{BB962C8B-B14F-4D97-AF65-F5344CB8AC3E}">
        <p14:creationId xmlns:p14="http://schemas.microsoft.com/office/powerpoint/2010/main" val="1158947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A69D-12A1-6C4E-89F6-AD8155AAB7B0}"/>
              </a:ext>
            </a:extLst>
          </p:cNvPr>
          <p:cNvSpPr>
            <a:spLocks noGrp="1"/>
          </p:cNvSpPr>
          <p:nvPr>
            <p:ph type="title"/>
          </p:nvPr>
        </p:nvSpPr>
        <p:spPr/>
        <p:txBody>
          <a:bodyPr>
            <a:normAutofit/>
          </a:bodyPr>
          <a:lstStyle/>
          <a:p>
            <a:r>
              <a:rPr lang="en-US" dirty="0"/>
              <a:t>Even BlackRock Investments is Worried</a:t>
            </a:r>
            <a:br>
              <a:rPr lang="en-US" dirty="0"/>
            </a:br>
            <a:r>
              <a:rPr lang="en-US" sz="2700" dirty="0">
                <a:solidFill>
                  <a:srgbClr val="0070C0"/>
                </a:solidFill>
              </a:rPr>
              <a:t>(From Daily Shot, May 6, 2019)</a:t>
            </a:r>
          </a:p>
        </p:txBody>
      </p:sp>
      <p:pic>
        <p:nvPicPr>
          <p:cNvPr id="5" name="Content Placeholder 4">
            <a:extLst>
              <a:ext uri="{FF2B5EF4-FFF2-40B4-BE49-F238E27FC236}">
                <a16:creationId xmlns:a16="http://schemas.microsoft.com/office/drawing/2014/main" id="{A3A66E0A-4DAE-F84B-A7EC-4A7FD1F0B2E0}"/>
              </a:ext>
            </a:extLst>
          </p:cNvPr>
          <p:cNvPicPr>
            <a:picLocks noGrp="1" noChangeAspect="1"/>
          </p:cNvPicPr>
          <p:nvPr>
            <p:ph idx="1"/>
          </p:nvPr>
        </p:nvPicPr>
        <p:blipFill>
          <a:blip r:embed="rId2"/>
          <a:stretch>
            <a:fillRect/>
          </a:stretch>
        </p:blipFill>
        <p:spPr>
          <a:xfrm>
            <a:off x="2714096" y="1600200"/>
            <a:ext cx="3715807" cy="4525963"/>
          </a:xfrm>
        </p:spPr>
      </p:pic>
    </p:spTree>
    <p:extLst>
      <p:ext uri="{BB962C8B-B14F-4D97-AF65-F5344CB8AC3E}">
        <p14:creationId xmlns:p14="http://schemas.microsoft.com/office/powerpoint/2010/main" val="537106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Greenhouse Gases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3" name="Content Placeholder 2"/>
          <p:cNvSpPr>
            <a:spLocks noGrp="1"/>
          </p:cNvSpPr>
          <p:nvPr>
            <p:ph sz="half" idx="1"/>
          </p:nvPr>
        </p:nvSpPr>
        <p:spPr/>
        <p:txBody>
          <a:bodyPr>
            <a:noAutofit/>
          </a:bodyPr>
          <a:lstStyle/>
          <a:p>
            <a:r>
              <a:rPr lang="en-US" sz="1600" dirty="0"/>
              <a:t>“Over the last three decades of the 20th century, gross domestic product per capita and population growth were the main drivers of increases in greenhouse gas emissions.</a:t>
            </a:r>
          </a:p>
          <a:p>
            <a:r>
              <a:rPr lang="en-US" sz="1600" dirty="0">
                <a:solidFill>
                  <a:schemeClr val="tx1"/>
                </a:solidFill>
              </a:rPr>
              <a:t>CO</a:t>
            </a:r>
            <a:r>
              <a:rPr lang="en-US" sz="1600" baseline="-25000" dirty="0">
                <a:solidFill>
                  <a:schemeClr val="tx1"/>
                </a:solidFill>
              </a:rPr>
              <a:t>2</a:t>
            </a:r>
            <a:r>
              <a:rPr lang="en-US" sz="1600" dirty="0">
                <a:solidFill>
                  <a:schemeClr val="tx1"/>
                </a:solidFill>
              </a:rPr>
              <a:t> emissions are continuing to rise due to the burning of fossil fuels and land-use change</a:t>
            </a:r>
            <a:r>
              <a:rPr lang="en-US" sz="1600" dirty="0"/>
              <a:t>.</a:t>
            </a:r>
          </a:p>
          <a:p>
            <a:r>
              <a:rPr lang="en-US" sz="1600" dirty="0"/>
              <a:t>Emissions can be attributed to different regions, e.g., see the figure opposite. Attribution of emissions due to land-use change is a controversial issue.</a:t>
            </a:r>
          </a:p>
          <a:p>
            <a:r>
              <a:rPr lang="en-US" sz="1600" dirty="0"/>
              <a:t>Emissions scenarios, estimates of changes in future emission levels of greenhouse gases, have been projected that depend upon uncertain economic, sociological, technological, and natural developments.”</a:t>
            </a:r>
          </a:p>
          <a:p>
            <a:endParaRPr lang="en-US" sz="1600" dirty="0"/>
          </a:p>
        </p:txBody>
      </p:sp>
      <p:pic>
        <p:nvPicPr>
          <p:cNvPr id="5" name="Content Placeholder 4" descr="637px-Annual_world_greenhouse_gas_emissions,_in_2005,_by_sector.png"/>
          <p:cNvPicPr>
            <a:picLocks noGrp="1" noChangeAspect="1"/>
          </p:cNvPicPr>
          <p:nvPr>
            <p:ph sz="half" idx="2"/>
          </p:nvPr>
        </p:nvPicPr>
        <p:blipFill>
          <a:blip r:embed="rId2">
            <a:extLst>
              <a:ext uri="{28A0092B-C50C-407E-A947-70E740481C1C}">
                <a14:useLocalDpi xmlns:a14="http://schemas.microsoft.com/office/drawing/2010/main" val="0"/>
              </a:ext>
            </a:extLst>
          </a:blip>
          <a:srcRect t="-9589" b="-9589"/>
          <a:stretch>
            <a:fillRect/>
          </a:stretch>
        </p:blipFill>
        <p:spPr/>
      </p:pic>
    </p:spTree>
    <p:extLst>
      <p:ext uri="{BB962C8B-B14F-4D97-AF65-F5344CB8AC3E}">
        <p14:creationId xmlns:p14="http://schemas.microsoft.com/office/powerpoint/2010/main" val="3289221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Production of CO</a:t>
            </a:r>
            <a:r>
              <a:rPr lang="en-US" baseline="-25000" dirty="0"/>
              <a:t>2</a:t>
            </a:r>
            <a:r>
              <a:rPr lang="en-US" dirty="0"/>
              <a:t> by Region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4" name="Content Placeholder 3"/>
          <p:cNvSpPr>
            <a:spLocks noGrp="1"/>
          </p:cNvSpPr>
          <p:nvPr>
            <p:ph sz="half" idx="1"/>
          </p:nvPr>
        </p:nvSpPr>
        <p:spPr/>
        <p:txBody>
          <a:bodyPr>
            <a:noAutofit/>
          </a:bodyPr>
          <a:lstStyle/>
          <a:p>
            <a:r>
              <a:rPr lang="en-US" sz="1600" dirty="0"/>
              <a:t>“In most scenarios, emissions continue to rise over the century, while in a few, emissions are reduced.</a:t>
            </a:r>
          </a:p>
          <a:p>
            <a:r>
              <a:rPr lang="en-US" sz="1600" dirty="0"/>
              <a:t>Fossil fuel reserves are abundant, and will not limit carbon emissions in the 21st century.</a:t>
            </a:r>
          </a:p>
          <a:p>
            <a:r>
              <a:rPr lang="en-US" sz="1600" dirty="0"/>
              <a:t>Emission scenarios, combined with </a:t>
            </a:r>
            <a:r>
              <a:rPr lang="en-US" sz="1600" dirty="0" err="1"/>
              <a:t>modelling</a:t>
            </a:r>
            <a:r>
              <a:rPr lang="en-US" sz="1600" dirty="0"/>
              <a:t> of the carbon cycle, have been used to produce estimates of how atmospheric concentrations of greenhouse gases might change in the future. </a:t>
            </a:r>
          </a:p>
          <a:p>
            <a:r>
              <a:rPr lang="en-US" sz="1600" dirty="0"/>
              <a:t>Using the six IPCC SRES "marker" scenarios, models suggest that by the year 2100, the atmospheric concentration of CO</a:t>
            </a:r>
            <a:r>
              <a:rPr lang="en-US" sz="1600" baseline="-25000" dirty="0"/>
              <a:t>2</a:t>
            </a:r>
            <a:r>
              <a:rPr lang="en-US" sz="1600" dirty="0"/>
              <a:t> could range between 541 and 970 ppm.</a:t>
            </a:r>
          </a:p>
          <a:p>
            <a:r>
              <a:rPr lang="en-US" sz="1600" dirty="0"/>
              <a:t>This is an increase of 90–250% above the concentration in the year 1750.”</a:t>
            </a:r>
          </a:p>
          <a:p>
            <a:endParaRPr lang="en-US" sz="1600" dirty="0"/>
          </a:p>
        </p:txBody>
      </p:sp>
      <p:pic>
        <p:nvPicPr>
          <p:cNvPr id="6" name="Content Placeholder 5" descr="711px-Bubble_diagram_showing_the_share_of_global_cumulative_energy-related_carbon_dioxide_emissions_for_major_emitters_between_1890-2007.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885" b="-4157"/>
          <a:stretch/>
        </p:blipFill>
        <p:spPr>
          <a:xfrm>
            <a:off x="4648200" y="1600200"/>
            <a:ext cx="4038600" cy="3642037"/>
          </a:xfrm>
        </p:spPr>
      </p:pic>
      <p:sp>
        <p:nvSpPr>
          <p:cNvPr id="7" name="TextBox 6"/>
          <p:cNvSpPr txBox="1"/>
          <p:nvPr/>
        </p:nvSpPr>
        <p:spPr>
          <a:xfrm>
            <a:off x="4790265" y="5397684"/>
            <a:ext cx="3709775" cy="1077218"/>
          </a:xfrm>
          <a:prstGeom prst="rect">
            <a:avLst/>
          </a:prstGeom>
          <a:noFill/>
        </p:spPr>
        <p:txBody>
          <a:bodyPr wrap="square" rtlCol="0">
            <a:spAutoFit/>
          </a:bodyPr>
          <a:lstStyle/>
          <a:p>
            <a:r>
              <a:rPr lang="en-US" sz="1600" dirty="0">
                <a:solidFill>
                  <a:srgbClr val="800000"/>
                </a:solidFill>
                <a:latin typeface="Helvetica Neue Light"/>
                <a:cs typeface="Helvetica Neue Light"/>
              </a:rPr>
              <a:t>Bubble diagram showing the share of global cumulative energy-related carbon dioxide emissions for major emitters between 1890-2007.</a:t>
            </a:r>
          </a:p>
        </p:txBody>
      </p:sp>
    </p:spTree>
    <p:extLst>
      <p:ext uri="{BB962C8B-B14F-4D97-AF65-F5344CB8AC3E}">
        <p14:creationId xmlns:p14="http://schemas.microsoft.com/office/powerpoint/2010/main" val="1327018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Feedbacks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5" name="Content Placeholder 4"/>
          <p:cNvSpPr>
            <a:spLocks noGrp="1"/>
          </p:cNvSpPr>
          <p:nvPr>
            <p:ph idx="1"/>
          </p:nvPr>
        </p:nvSpPr>
        <p:spPr>
          <a:xfrm>
            <a:off x="457200" y="1600200"/>
            <a:ext cx="8229600" cy="4978903"/>
          </a:xfrm>
        </p:spPr>
        <p:txBody>
          <a:bodyPr>
            <a:noAutofit/>
          </a:bodyPr>
          <a:lstStyle/>
          <a:p>
            <a:r>
              <a:rPr lang="en-US" sz="1600" dirty="0"/>
              <a:t>“The climate system includes a range of feedbacks which alter the response of the system to changes in external </a:t>
            </a:r>
            <a:r>
              <a:rPr lang="en-US" sz="1600" dirty="0" err="1"/>
              <a:t>forcings</a:t>
            </a:r>
            <a:r>
              <a:rPr lang="en-US" sz="1600" dirty="0"/>
              <a:t>. </a:t>
            </a:r>
          </a:p>
          <a:p>
            <a:r>
              <a:rPr lang="en-US" sz="1600" dirty="0">
                <a:solidFill>
                  <a:schemeClr val="tx1"/>
                </a:solidFill>
              </a:rPr>
              <a:t>Positive feedbacks increase the response of the climate system to an initial forcing, while negative feedbacks reduce the response of the climate system to an initial forcing</a:t>
            </a:r>
            <a:r>
              <a:rPr lang="en-US" sz="1600" dirty="0"/>
              <a:t>.</a:t>
            </a:r>
          </a:p>
          <a:p>
            <a:r>
              <a:rPr lang="en-US" sz="1600" dirty="0"/>
              <a:t>There are a range of feedbacks in the climate system, including water vapor, changes in ice-albedo (snow and ice cover affect how much the Earth's surface absorbs or reflects incoming sunlight), clouds, and changes in the Earth's carbon cycle (e.g., the release of carbon from soil).</a:t>
            </a:r>
          </a:p>
          <a:p>
            <a:r>
              <a:rPr lang="en-US" sz="1600" dirty="0">
                <a:solidFill>
                  <a:schemeClr val="tx1"/>
                </a:solidFill>
              </a:rPr>
              <a:t>The main negative feedback is the energy which the Earth's surface radiates into space as infrared radiation.</a:t>
            </a:r>
          </a:p>
          <a:p>
            <a:r>
              <a:rPr lang="en-US" sz="1600" dirty="0"/>
              <a:t>Feedbacks are an important factor in determining the sensitivity of the climate system to increased atmospheric greenhouse gas concentrations.</a:t>
            </a:r>
          </a:p>
          <a:p>
            <a:r>
              <a:rPr lang="en-US" sz="1600" dirty="0"/>
              <a:t> Other factors being equal, a higher climate sensitivity means that more warming will occur for a given increase in greenhouse gas forcing.</a:t>
            </a:r>
          </a:p>
          <a:p>
            <a:r>
              <a:rPr lang="en-US" sz="1600" dirty="0"/>
              <a:t>Uncertainty over the effect of feedbacks is a major reason why different climate models project different magnitudes of warming for a given forcing scenario. </a:t>
            </a:r>
          </a:p>
          <a:p>
            <a:r>
              <a:rPr lang="en-US" sz="1600" dirty="0"/>
              <a:t>More research is needed to understand the role of clouds and carbon cycle feedbacks in climate projections.”</a:t>
            </a:r>
          </a:p>
          <a:p>
            <a:endParaRPr lang="en-US" sz="1600" dirty="0"/>
          </a:p>
        </p:txBody>
      </p:sp>
    </p:spTree>
    <p:extLst>
      <p:ext uri="{BB962C8B-B14F-4D97-AF65-F5344CB8AC3E}">
        <p14:creationId xmlns:p14="http://schemas.microsoft.com/office/powerpoint/2010/main" val="337039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Climate Models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5" name="Content Placeholder 4"/>
          <p:cNvSpPr>
            <a:spLocks noGrp="1"/>
          </p:cNvSpPr>
          <p:nvPr>
            <p:ph idx="1"/>
          </p:nvPr>
        </p:nvSpPr>
        <p:spPr/>
        <p:txBody>
          <a:bodyPr>
            <a:noAutofit/>
          </a:bodyPr>
          <a:lstStyle/>
          <a:p>
            <a:pPr>
              <a:spcBef>
                <a:spcPts val="0"/>
              </a:spcBef>
              <a:spcAft>
                <a:spcPts val="1200"/>
              </a:spcAft>
            </a:pPr>
            <a:r>
              <a:rPr lang="en-US" sz="1400" dirty="0"/>
              <a:t>“</a:t>
            </a:r>
            <a:r>
              <a:rPr lang="en-US" sz="1400" dirty="0">
                <a:solidFill>
                  <a:schemeClr val="tx1"/>
                </a:solidFill>
              </a:rPr>
              <a:t>A climate model is a computerized representation of the five components of the climate system: Atmosphere, hydrosphere, </a:t>
            </a:r>
            <a:r>
              <a:rPr lang="en-US" sz="1400" dirty="0" err="1">
                <a:solidFill>
                  <a:schemeClr val="tx1"/>
                </a:solidFill>
              </a:rPr>
              <a:t>cryosphere</a:t>
            </a:r>
            <a:r>
              <a:rPr lang="en-US" sz="1400" dirty="0">
                <a:solidFill>
                  <a:schemeClr val="tx1"/>
                </a:solidFill>
              </a:rPr>
              <a:t>, land surface, and biosphere.</a:t>
            </a:r>
          </a:p>
          <a:p>
            <a:pPr>
              <a:spcBef>
                <a:spcPts val="0"/>
              </a:spcBef>
              <a:spcAft>
                <a:spcPts val="1200"/>
              </a:spcAft>
            </a:pPr>
            <a:r>
              <a:rPr lang="en-US" sz="1400" dirty="0"/>
              <a:t>Such models are based on scientific disciplines such as fluid dynamics, thermodynamics as well as physical processes such as </a:t>
            </a:r>
            <a:r>
              <a:rPr lang="en-US" sz="1400" dirty="0" err="1"/>
              <a:t>radiative</a:t>
            </a:r>
            <a:r>
              <a:rPr lang="en-US" sz="1400" dirty="0"/>
              <a:t> transfer. </a:t>
            </a:r>
          </a:p>
          <a:p>
            <a:pPr>
              <a:spcBef>
                <a:spcPts val="0"/>
              </a:spcBef>
              <a:spcAft>
                <a:spcPts val="1200"/>
              </a:spcAft>
            </a:pPr>
            <a:r>
              <a:rPr lang="en-US" sz="1400" dirty="0">
                <a:solidFill>
                  <a:schemeClr val="tx1"/>
                </a:solidFill>
              </a:rPr>
              <a:t>The models take into account various components, such as local air movement, temperature, clouds, and other atmospheric properties; ocean temperature, salt content, and circulation; ice cover on land and sea; the transfer of heat and moisture from soil and vegetation to the atmosphere; chemical and biological processes; solar variability and others</a:t>
            </a:r>
            <a:r>
              <a:rPr lang="en-US" sz="1400" dirty="0"/>
              <a:t>.</a:t>
            </a:r>
          </a:p>
          <a:p>
            <a:pPr>
              <a:spcBef>
                <a:spcPts val="0"/>
              </a:spcBef>
              <a:spcAft>
                <a:spcPts val="1200"/>
              </a:spcAft>
            </a:pPr>
            <a:r>
              <a:rPr lang="en-US" sz="1400" dirty="0"/>
              <a:t>Although researchers attempt to include as many processes as possible, simplifications of the actual climate system are inevitable because of the constraints of available computer power and limitations in knowledge of the climate system. </a:t>
            </a:r>
          </a:p>
          <a:p>
            <a:pPr>
              <a:spcBef>
                <a:spcPts val="0"/>
              </a:spcBef>
              <a:spcAft>
                <a:spcPts val="1200"/>
              </a:spcAft>
            </a:pPr>
            <a:r>
              <a:rPr lang="en-US" sz="1400" dirty="0"/>
              <a:t>Results from models can also vary due to different greenhouse gas inputs and the model's climate sensitivity. </a:t>
            </a:r>
          </a:p>
          <a:p>
            <a:pPr>
              <a:spcBef>
                <a:spcPts val="0"/>
              </a:spcBef>
              <a:spcAft>
                <a:spcPts val="1200"/>
              </a:spcAft>
            </a:pPr>
            <a:r>
              <a:rPr lang="en-US" sz="1400" dirty="0"/>
              <a:t>For example, the uncertainty in IPCC's 2007 projections is caused by (1) the use of multiple models with differing sensitivity to greenhouse gas concentrations, (2) the use of differing estimates of humanities' future greenhouse gas emissions, (3) any additional emissions from climate feedbacks that were not included in the models IPCC used to prepare its report, i.e., greenhouse gas releases from permafrost.”</a:t>
            </a:r>
          </a:p>
          <a:p>
            <a:pPr>
              <a:spcBef>
                <a:spcPts val="0"/>
              </a:spcBef>
              <a:spcAft>
                <a:spcPts val="1200"/>
              </a:spcAft>
            </a:pPr>
            <a:endParaRPr lang="en-US" sz="1400" dirty="0"/>
          </a:p>
        </p:txBody>
      </p:sp>
    </p:spTree>
    <p:extLst>
      <p:ext uri="{BB962C8B-B14F-4D97-AF65-F5344CB8AC3E}">
        <p14:creationId xmlns:p14="http://schemas.microsoft.com/office/powerpoint/2010/main" val="759475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166" y="274638"/>
            <a:ext cx="3966633" cy="1143000"/>
          </a:xfrm>
        </p:spPr>
        <p:txBody>
          <a:bodyPr>
            <a:normAutofit fontScale="90000"/>
          </a:bodyPr>
          <a:lstStyle/>
          <a:p>
            <a:r>
              <a:rPr lang="en-US" dirty="0"/>
              <a:t>Climate Models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4" name="Content Placeholder 3"/>
          <p:cNvSpPr>
            <a:spLocks noGrp="1"/>
          </p:cNvSpPr>
          <p:nvPr>
            <p:ph sz="half" idx="1"/>
          </p:nvPr>
        </p:nvSpPr>
        <p:spPr>
          <a:xfrm>
            <a:off x="462879" y="558884"/>
            <a:ext cx="4038600" cy="5250902"/>
          </a:xfrm>
        </p:spPr>
        <p:txBody>
          <a:bodyPr>
            <a:noAutofit/>
          </a:bodyPr>
          <a:lstStyle/>
          <a:p>
            <a:r>
              <a:rPr lang="en-US" sz="1600" dirty="0"/>
              <a:t>One of the mathematical results of these complex equations is a prediction whether warming or cooling will occur.</a:t>
            </a:r>
          </a:p>
          <a:p>
            <a:r>
              <a:rPr lang="en-US" sz="1600" dirty="0"/>
              <a:t>Recent research has called special attention to the need to refine models with respect to the effect of clouds and the carbon cycle.</a:t>
            </a:r>
          </a:p>
          <a:p>
            <a:r>
              <a:rPr lang="en-US" sz="1600" dirty="0"/>
              <a:t>Models are also used to help investigate the causes of recent climate change by comparing the observed changes to those that the models project from various natural and human-derived causes. </a:t>
            </a:r>
          </a:p>
          <a:p>
            <a:r>
              <a:rPr lang="en-US" sz="1600" dirty="0">
                <a:solidFill>
                  <a:schemeClr val="tx1"/>
                </a:solidFill>
              </a:rPr>
              <a:t>Although these models do not unambiguously attribute the warming that occurred from approximately 1910 to 1945 to either natural variation or human effects, they do indicate that the warming since 1970 is dominated by man-made greenhouse gas emissions</a:t>
            </a:r>
            <a:endParaRPr lang="en-US" sz="1600" dirty="0"/>
          </a:p>
        </p:txBody>
      </p:sp>
      <p:pic>
        <p:nvPicPr>
          <p:cNvPr id="6" name="Content Placeholder 5" descr="Global_Warming_Predictions.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860" b="-3887"/>
          <a:stretch/>
        </p:blipFill>
        <p:spPr>
          <a:xfrm>
            <a:off x="4849277" y="1598107"/>
            <a:ext cx="4038600" cy="3078163"/>
          </a:xfrm>
        </p:spPr>
      </p:pic>
      <p:sp>
        <p:nvSpPr>
          <p:cNvPr id="7" name="TextBox 6"/>
          <p:cNvSpPr txBox="1"/>
          <p:nvPr/>
        </p:nvSpPr>
        <p:spPr>
          <a:xfrm>
            <a:off x="5005919" y="4688427"/>
            <a:ext cx="3439581" cy="1815882"/>
          </a:xfrm>
          <a:prstGeom prst="rect">
            <a:avLst/>
          </a:prstGeom>
          <a:noFill/>
        </p:spPr>
        <p:txBody>
          <a:bodyPr wrap="square" rtlCol="0">
            <a:spAutoFit/>
          </a:bodyPr>
          <a:lstStyle/>
          <a:p>
            <a:r>
              <a:rPr lang="en-US" sz="1600" dirty="0">
                <a:solidFill>
                  <a:srgbClr val="800000"/>
                </a:solidFill>
                <a:latin typeface="Helvetica Neue Light"/>
                <a:cs typeface="Helvetica Neue Light"/>
              </a:rPr>
              <a:t>“Calculations of global warming prepared in or before 2001 from a range of climate models under the SRES A2 emissions scenario, which assumes no action is taken to reduce emissions and regionally divided economic development.”</a:t>
            </a:r>
          </a:p>
        </p:txBody>
      </p:sp>
    </p:spTree>
    <p:extLst>
      <p:ext uri="{BB962C8B-B14F-4D97-AF65-F5344CB8AC3E}">
        <p14:creationId xmlns:p14="http://schemas.microsoft.com/office/powerpoint/2010/main" val="1327018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Climate Models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4" name="Content Placeholder 3"/>
          <p:cNvSpPr>
            <a:spLocks noGrp="1"/>
          </p:cNvSpPr>
          <p:nvPr>
            <p:ph sz="half" idx="1"/>
          </p:nvPr>
        </p:nvSpPr>
        <p:spPr>
          <a:xfrm>
            <a:off x="457200" y="1600201"/>
            <a:ext cx="4038600" cy="4349598"/>
          </a:xfrm>
        </p:spPr>
        <p:txBody>
          <a:bodyPr>
            <a:normAutofit/>
          </a:bodyPr>
          <a:lstStyle/>
          <a:p>
            <a:r>
              <a:rPr lang="en-US" sz="1600" dirty="0">
                <a:solidFill>
                  <a:schemeClr val="tx1"/>
                </a:solidFill>
              </a:rPr>
              <a:t>The physical realism of models is tested by examining their ability to simulate contemporary or past climates. </a:t>
            </a:r>
          </a:p>
          <a:p>
            <a:r>
              <a:rPr lang="en-US" sz="1600" dirty="0"/>
              <a:t>Climate models produce a good match to observations of global temperature changes over the last century, but do not simulate all aspects of climate. </a:t>
            </a:r>
          </a:p>
          <a:p>
            <a:r>
              <a:rPr lang="en-US" sz="1600" dirty="0"/>
              <a:t>Not all effects of global warming are accurately predicted by the climate models used by the IPCC.</a:t>
            </a:r>
          </a:p>
          <a:p>
            <a:r>
              <a:rPr lang="en-US" sz="1600" dirty="0">
                <a:solidFill>
                  <a:schemeClr val="tx1"/>
                </a:solidFill>
              </a:rPr>
              <a:t>Observed Arctic shrinkage has been faster than that predicted</a:t>
            </a:r>
            <a:r>
              <a:rPr lang="en-US" sz="1600" dirty="0"/>
              <a:t>. </a:t>
            </a:r>
          </a:p>
          <a:p>
            <a:r>
              <a:rPr lang="en-US" sz="1600" dirty="0"/>
              <a:t>Precipitation increased proportional to atmospheric humidity, and hence significantly faster than global climate models predict.</a:t>
            </a:r>
          </a:p>
          <a:p>
            <a:endParaRPr lang="en-US" sz="1600" dirty="0"/>
          </a:p>
        </p:txBody>
      </p:sp>
      <p:pic>
        <p:nvPicPr>
          <p:cNvPr id="5" name="Content Placeholder 4" descr="800px-Projected_change_in_annual_mean_surface_air_temperature_from_the_late_20th_century_to_the_middle_21st_century,_based_on_SRES_emissions_scenario_A1B.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857" b="-2952"/>
          <a:stretch/>
        </p:blipFill>
        <p:spPr>
          <a:xfrm>
            <a:off x="4732866" y="1600200"/>
            <a:ext cx="4038600" cy="2561167"/>
          </a:xfrm>
        </p:spPr>
      </p:pic>
      <p:sp>
        <p:nvSpPr>
          <p:cNvPr id="7" name="TextBox 6"/>
          <p:cNvSpPr txBox="1"/>
          <p:nvPr/>
        </p:nvSpPr>
        <p:spPr>
          <a:xfrm>
            <a:off x="4732866" y="4540250"/>
            <a:ext cx="3953934" cy="2031325"/>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“Projected change in annual mean surface air temperature from the late 20th century to the middle 21st century, based on a medium emissions scenario (SRES A1B).   </a:t>
            </a:r>
          </a:p>
          <a:p>
            <a:pPr marL="285750" indent="-285750">
              <a:buFont typeface="Arial"/>
              <a:buChar char="•"/>
            </a:pPr>
            <a:r>
              <a:rPr lang="en-US" sz="1400" dirty="0">
                <a:solidFill>
                  <a:srgbClr val="800000"/>
                </a:solidFill>
                <a:latin typeface="Helvetica Neue Light"/>
                <a:cs typeface="Helvetica Neue Light"/>
              </a:rPr>
              <a:t>This scenario assumes that no future policies are adopted to limit greenhouse gas emissions.</a:t>
            </a:r>
          </a:p>
          <a:p>
            <a:pPr marL="285750" indent="-285750">
              <a:buFont typeface="Arial"/>
              <a:buChar char="•"/>
            </a:pPr>
            <a:r>
              <a:rPr lang="en-US" sz="1400" dirty="0">
                <a:solidFill>
                  <a:srgbClr val="800000"/>
                </a:solidFill>
                <a:latin typeface="Helvetica Neue Light"/>
                <a:cs typeface="Helvetica Neue Light"/>
              </a:rPr>
              <a:t> Image credit: NOAA Geophysical Fluid Dynamics Laboratory (GFDL)”</a:t>
            </a:r>
          </a:p>
        </p:txBody>
      </p:sp>
    </p:spTree>
    <p:extLst>
      <p:ext uri="{BB962C8B-B14F-4D97-AF65-F5344CB8AC3E}">
        <p14:creationId xmlns:p14="http://schemas.microsoft.com/office/powerpoint/2010/main" val="184831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Climate Model Projections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sp>
        <p:nvSpPr>
          <p:cNvPr id="3" name="Content Placeholder 2"/>
          <p:cNvSpPr>
            <a:spLocks noGrp="1"/>
          </p:cNvSpPr>
          <p:nvPr>
            <p:ph idx="1"/>
          </p:nvPr>
        </p:nvSpPr>
        <p:spPr>
          <a:xfrm>
            <a:off x="457200" y="1445890"/>
            <a:ext cx="8229600" cy="4525963"/>
          </a:xfrm>
        </p:spPr>
        <p:txBody>
          <a:bodyPr>
            <a:noAutofit/>
          </a:bodyPr>
          <a:lstStyle/>
          <a:p>
            <a:r>
              <a:rPr lang="en-US" sz="1600" dirty="0"/>
              <a:t>“Climate model projections were summarized in the 2007 Fourth Assessment Report (AR4) by the Intergovernmental Panel on Climate Change (IPCC). </a:t>
            </a:r>
          </a:p>
          <a:p>
            <a:r>
              <a:rPr lang="en-US" sz="1600" dirty="0"/>
              <a:t>They indicated that during the 21st century the global surface temperature is likely to rise a further 1.1 to 2.9 °C (2 to 5.2 °F change) for their lowest emissions scenario and 2.4 to 6.4 °C (4.3 to 11.5 °F change) for their highest.</a:t>
            </a:r>
          </a:p>
          <a:p>
            <a:r>
              <a:rPr lang="en-US" sz="1600" dirty="0"/>
              <a:t>The ranges of these estimates arise from the use of models with differing sensitivity to greenhouse gas concentrations.</a:t>
            </a:r>
          </a:p>
          <a:p>
            <a:r>
              <a:rPr lang="en-US" sz="1600" dirty="0"/>
              <a:t>Future climate change and associated impacts will vary from region to region around the globe.</a:t>
            </a:r>
          </a:p>
          <a:p>
            <a:r>
              <a:rPr lang="en-US" sz="1600" dirty="0"/>
              <a:t>The effects of an increase in global temperature include a rise in sea levels and a change in the amount and pattern of precipitation, as well as a probable expansion of subtropical deserts.</a:t>
            </a:r>
          </a:p>
          <a:p>
            <a:r>
              <a:rPr lang="en-US" sz="1600" dirty="0">
                <a:solidFill>
                  <a:schemeClr val="tx1"/>
                </a:solidFill>
              </a:rPr>
              <a:t>Warming is expected to be strongest in the Arctic, with the continuing retreat of glaciers, permafrost and sea ice.</a:t>
            </a:r>
          </a:p>
          <a:p>
            <a:r>
              <a:rPr lang="en-US" sz="1600" dirty="0">
                <a:solidFill>
                  <a:schemeClr val="tx1"/>
                </a:solidFill>
              </a:rPr>
              <a:t> Other likely effects of the warming include more frequent extreme weather events including heat waves, droughts and heavy rainfall; ocean acidification; and species extinctions due to shifting temperature regimes. </a:t>
            </a:r>
          </a:p>
          <a:p>
            <a:r>
              <a:rPr lang="en-US" sz="1600" dirty="0"/>
              <a:t>Effects significant to humans include the threat to food security from decreasing crop yields and the loss of habitat from inundation.”</a:t>
            </a:r>
          </a:p>
          <a:p>
            <a:endParaRPr lang="en-US" sz="1600" dirty="0"/>
          </a:p>
        </p:txBody>
      </p:sp>
    </p:spTree>
    <p:extLst>
      <p:ext uri="{BB962C8B-B14F-4D97-AF65-F5344CB8AC3E}">
        <p14:creationId xmlns:p14="http://schemas.microsoft.com/office/powerpoint/2010/main" val="3485264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Projected Impacts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800px-Aerial_view_of_the_edge_of_the_ice_in_Nunavut_2.jpg"/>
          <p:cNvPicPr>
            <a:picLocks noGrp="1" noChangeAspect="1"/>
          </p:cNvPicPr>
          <p:nvPr>
            <p:ph sz="half" idx="1"/>
          </p:nvPr>
        </p:nvPicPr>
        <p:blipFill>
          <a:blip r:embed="rId2">
            <a:extLst>
              <a:ext uri="{28A0092B-C50C-407E-A947-70E740481C1C}">
                <a14:useLocalDpi xmlns:a14="http://schemas.microsoft.com/office/drawing/2010/main" val="0"/>
              </a:ext>
            </a:extLst>
          </a:blip>
          <a:srcRect l="20275" r="20275"/>
          <a:stretch>
            <a:fillRect/>
          </a:stretch>
        </p:blipFill>
        <p:spPr/>
      </p:pic>
      <p:pic>
        <p:nvPicPr>
          <p:cNvPr id="6" name="Content Placeholder 5" descr="Glacier_Mass_Balance.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73" b="-2066"/>
          <a:stretch/>
        </p:blipFill>
        <p:spPr>
          <a:xfrm>
            <a:off x="4764617" y="1513417"/>
            <a:ext cx="4038600" cy="3217334"/>
          </a:xfrm>
        </p:spPr>
      </p:pic>
      <p:sp>
        <p:nvSpPr>
          <p:cNvPr id="9" name="TextBox 8"/>
          <p:cNvSpPr txBox="1"/>
          <p:nvPr/>
        </p:nvSpPr>
        <p:spPr>
          <a:xfrm>
            <a:off x="4741339" y="4794257"/>
            <a:ext cx="3881967" cy="1815882"/>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During the 21st century, glaciers and snow cover are projected to continue their widespread retreat. </a:t>
            </a:r>
          </a:p>
          <a:p>
            <a:pPr marL="285750" indent="-285750">
              <a:buFont typeface="Arial"/>
              <a:buChar char="•"/>
            </a:pPr>
            <a:r>
              <a:rPr lang="en-US" sz="1400" dirty="0">
                <a:solidFill>
                  <a:srgbClr val="800000"/>
                </a:solidFill>
                <a:latin typeface="Helvetica Neue Light"/>
                <a:cs typeface="Helvetica Neue Light"/>
              </a:rPr>
              <a:t>Projections of declines in Arctic sea ice vary.</a:t>
            </a:r>
          </a:p>
          <a:p>
            <a:pPr marL="285750" indent="-285750">
              <a:buFont typeface="Arial"/>
              <a:buChar char="•"/>
            </a:pPr>
            <a:r>
              <a:rPr lang="en-US" sz="1400" dirty="0">
                <a:solidFill>
                  <a:srgbClr val="800000"/>
                </a:solidFill>
                <a:latin typeface="Helvetica Neue Light"/>
                <a:cs typeface="Helvetica Neue Light"/>
              </a:rPr>
              <a:t>Recent projections suggest that Arctic summers could be ice-free (defined as ice extent less than 1 million square km) as early as 2025-2030.</a:t>
            </a:r>
          </a:p>
        </p:txBody>
      </p:sp>
    </p:spTree>
    <p:extLst>
      <p:ext uri="{BB962C8B-B14F-4D97-AF65-F5344CB8AC3E}">
        <p14:creationId xmlns:p14="http://schemas.microsoft.com/office/powerpoint/2010/main" val="3455241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Other Projected Impacts</a:t>
            </a:r>
            <a:br>
              <a:rPr lang="en-US" dirty="0"/>
            </a:br>
            <a:r>
              <a:rPr lang="en-US" dirty="0">
                <a:solidFill>
                  <a:srgbClr val="800000"/>
                </a:solidFill>
              </a:rPr>
              <a:t>http://</a:t>
            </a:r>
            <a:r>
              <a:rPr lang="en-US" dirty="0" err="1">
                <a:solidFill>
                  <a:srgbClr val="800000"/>
                </a:solidFill>
              </a:rPr>
              <a:t>en.wikipedia.org</a:t>
            </a:r>
            <a:r>
              <a:rPr lang="en-US" dirty="0">
                <a:solidFill>
                  <a:srgbClr val="800000"/>
                </a:solidFill>
              </a:rPr>
              <a:t>/wiki/</a:t>
            </a:r>
            <a:r>
              <a:rPr lang="en-US" dirty="0" err="1">
                <a:solidFill>
                  <a:srgbClr val="800000"/>
                </a:solidFill>
              </a:rPr>
              <a:t>Global_warming</a:t>
            </a:r>
            <a:endParaRPr lang="en-US" dirty="0"/>
          </a:p>
        </p:txBody>
      </p:sp>
      <p:sp>
        <p:nvSpPr>
          <p:cNvPr id="6" name="Content Placeholder 5"/>
          <p:cNvSpPr>
            <a:spLocks noGrp="1"/>
          </p:cNvSpPr>
          <p:nvPr>
            <p:ph idx="1"/>
          </p:nvPr>
        </p:nvSpPr>
        <p:spPr>
          <a:xfrm>
            <a:off x="457200" y="1600200"/>
            <a:ext cx="8229600" cy="4830158"/>
          </a:xfrm>
        </p:spPr>
        <p:txBody>
          <a:bodyPr>
            <a:noAutofit/>
          </a:bodyPr>
          <a:lstStyle/>
          <a:p>
            <a:pPr>
              <a:spcBef>
                <a:spcPts val="0"/>
              </a:spcBef>
              <a:spcAft>
                <a:spcPts val="1200"/>
              </a:spcAft>
            </a:pPr>
            <a:r>
              <a:rPr lang="en-US" sz="1200" dirty="0"/>
              <a:t>“</a:t>
            </a:r>
            <a:r>
              <a:rPr lang="en-US" sz="1200" dirty="0">
                <a:solidFill>
                  <a:schemeClr val="tx1"/>
                </a:solidFill>
              </a:rPr>
              <a:t>Over the 21st century, the IPCC projects that global mean sea level could rise by 0.18-0.59 m</a:t>
            </a:r>
            <a:r>
              <a:rPr lang="en-US" sz="1200" dirty="0"/>
              <a:t>.</a:t>
            </a:r>
          </a:p>
          <a:p>
            <a:pPr>
              <a:spcBef>
                <a:spcPts val="0"/>
              </a:spcBef>
              <a:spcAft>
                <a:spcPts val="1200"/>
              </a:spcAft>
            </a:pPr>
            <a:r>
              <a:rPr lang="en-US" sz="1200" dirty="0"/>
              <a:t>The IPCC do not provide a best estimate of global mean sea level rise, and their upper estimate of 59 cm is not an upper-bound, i.e., global mean sea level could rise by more than 59 cm by 2100.</a:t>
            </a:r>
          </a:p>
          <a:p>
            <a:pPr>
              <a:spcBef>
                <a:spcPts val="0"/>
              </a:spcBef>
              <a:spcAft>
                <a:spcPts val="1200"/>
              </a:spcAft>
            </a:pPr>
            <a:r>
              <a:rPr lang="en-US" sz="1200" dirty="0"/>
              <a:t>The IPCC's projections are conservative, and may underestimate future sea level rise. </a:t>
            </a:r>
          </a:p>
          <a:p>
            <a:pPr>
              <a:spcBef>
                <a:spcPts val="0"/>
              </a:spcBef>
              <a:spcAft>
                <a:spcPts val="1200"/>
              </a:spcAft>
            </a:pPr>
            <a:r>
              <a:rPr lang="en-US" sz="1200" dirty="0">
                <a:solidFill>
                  <a:schemeClr val="tx1"/>
                </a:solidFill>
              </a:rPr>
              <a:t>Over the 21st century, Parris and others suggest that global mean sea level could rise by 0.2 to 2.0 m (0.7-6.6 ft), relative to mean sea level in 1992</a:t>
            </a:r>
            <a:r>
              <a:rPr lang="en-US" sz="1200" dirty="0"/>
              <a:t>.</a:t>
            </a:r>
          </a:p>
          <a:p>
            <a:pPr>
              <a:spcBef>
                <a:spcPts val="0"/>
              </a:spcBef>
              <a:spcAft>
                <a:spcPts val="1200"/>
              </a:spcAft>
            </a:pPr>
            <a:r>
              <a:rPr lang="en-US" sz="1200" dirty="0"/>
              <a:t>Widespread coastal flooding would be expected if several degrees of warming is sustained for millennia.</a:t>
            </a:r>
          </a:p>
          <a:p>
            <a:pPr>
              <a:spcBef>
                <a:spcPts val="0"/>
              </a:spcBef>
              <a:spcAft>
                <a:spcPts val="1200"/>
              </a:spcAft>
            </a:pPr>
            <a:r>
              <a:rPr lang="en-US" sz="1200" dirty="0">
                <a:solidFill>
                  <a:schemeClr val="tx1"/>
                </a:solidFill>
              </a:rPr>
              <a:t>For example, sustained global warming of more than 2 °C (relative to pre-industrial levels) could lead to eventual sea level rise of around 1 to 4 m due to thermal expansion of sea water and the melting of glaciers and small ice caps.</a:t>
            </a:r>
          </a:p>
          <a:p>
            <a:pPr>
              <a:spcBef>
                <a:spcPts val="0"/>
              </a:spcBef>
              <a:spcAft>
                <a:spcPts val="1200"/>
              </a:spcAft>
            </a:pPr>
            <a:r>
              <a:rPr lang="en-US" sz="1200" dirty="0">
                <a:solidFill>
                  <a:schemeClr val="tx1"/>
                </a:solidFill>
              </a:rPr>
              <a:t>Melting of the Greenland ice sheet could contribute an additional 4 to 7.5 m over many thousands of years.</a:t>
            </a:r>
          </a:p>
          <a:p>
            <a:pPr>
              <a:spcBef>
                <a:spcPts val="0"/>
              </a:spcBef>
              <a:spcAft>
                <a:spcPts val="1200"/>
              </a:spcAft>
            </a:pPr>
            <a:r>
              <a:rPr lang="en-US" sz="1200" dirty="0"/>
              <a:t>Changes in regional climate are expected to include greater warming over land, with most warming at high northern latitudes, and least warming over the Southern Ocean and parts of the North Atlantic Ocean.</a:t>
            </a:r>
          </a:p>
          <a:p>
            <a:pPr>
              <a:spcBef>
                <a:spcPts val="0"/>
              </a:spcBef>
              <a:spcAft>
                <a:spcPts val="1200"/>
              </a:spcAft>
            </a:pPr>
            <a:r>
              <a:rPr lang="en-US" sz="1200" dirty="0"/>
              <a:t>Future changes in precipitation are expected to follow existing trends, with reduced precipitation over subtropical land areas, and increased precipitation at </a:t>
            </a:r>
            <a:r>
              <a:rPr lang="en-US" sz="1200" dirty="0" err="1"/>
              <a:t>subpolar</a:t>
            </a:r>
            <a:r>
              <a:rPr lang="en-US" sz="1200" dirty="0"/>
              <a:t> latitudes and some equatorial regions.</a:t>
            </a:r>
          </a:p>
          <a:p>
            <a:pPr>
              <a:spcBef>
                <a:spcPts val="0"/>
              </a:spcBef>
              <a:spcAft>
                <a:spcPts val="1200"/>
              </a:spcAft>
            </a:pPr>
            <a:r>
              <a:rPr lang="en-US" sz="1200" dirty="0"/>
              <a:t> Projections suggest a probable increase in the frequency and severity of some extreme weather events, such as heat waves.”</a:t>
            </a:r>
          </a:p>
          <a:p>
            <a:pPr>
              <a:spcBef>
                <a:spcPts val="0"/>
              </a:spcBef>
              <a:spcAft>
                <a:spcPts val="1200"/>
              </a:spcAft>
            </a:pPr>
            <a:endParaRPr lang="en-US" sz="1200" dirty="0"/>
          </a:p>
        </p:txBody>
      </p:sp>
    </p:spTree>
    <p:extLst>
      <p:ext uri="{BB962C8B-B14F-4D97-AF65-F5344CB8AC3E}">
        <p14:creationId xmlns:p14="http://schemas.microsoft.com/office/powerpoint/2010/main" val="1875011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65964" cy="1143000"/>
          </a:xfrm>
        </p:spPr>
        <p:txBody>
          <a:bodyPr>
            <a:normAutofit fontScale="90000"/>
          </a:bodyPr>
          <a:lstStyle/>
          <a:p>
            <a:r>
              <a:rPr lang="en-US" dirty="0"/>
              <a:t>Projected Sea Level Rise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10" name="Content Placeholder 9" descr="800px-Projections_of_global_mean_sea_level_rise_by_Parris_et_al._(2012).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896" t="-1244" r="2896" b="-5109"/>
          <a:stretch/>
        </p:blipFill>
        <p:spPr>
          <a:xfrm>
            <a:off x="62008" y="2244436"/>
            <a:ext cx="7059228" cy="3734348"/>
          </a:xfrm>
        </p:spPr>
      </p:pic>
      <p:pic>
        <p:nvPicPr>
          <p:cNvPr id="6" name="Content Placeholder 5" descr="Screen Shot 2014-11-19 at 7.54.43 AM.png"/>
          <p:cNvPicPr>
            <a:picLocks noGrp="1" noChangeAspect="1"/>
          </p:cNvPicPr>
          <p:nvPr>
            <p:ph sz="half" idx="2"/>
          </p:nvPr>
        </p:nvPicPr>
        <p:blipFill>
          <a:blip r:embed="rId3"/>
          <a:srcRect l="-9363" r="-9363"/>
          <a:stretch>
            <a:fillRect/>
          </a:stretch>
        </p:blipFill>
        <p:spPr>
          <a:xfrm>
            <a:off x="6996544" y="274638"/>
            <a:ext cx="2147455" cy="2354496"/>
          </a:xfrm>
        </p:spPr>
      </p:pic>
    </p:spTree>
    <p:extLst>
      <p:ext uri="{BB962C8B-B14F-4D97-AF65-F5344CB8AC3E}">
        <p14:creationId xmlns:p14="http://schemas.microsoft.com/office/powerpoint/2010/main" val="365723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Proposed Policy Changes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dirty="0"/>
          </a:p>
        </p:txBody>
      </p:sp>
      <p:sp>
        <p:nvSpPr>
          <p:cNvPr id="3" name="Content Placeholder 2"/>
          <p:cNvSpPr>
            <a:spLocks noGrp="1"/>
          </p:cNvSpPr>
          <p:nvPr>
            <p:ph idx="1"/>
          </p:nvPr>
        </p:nvSpPr>
        <p:spPr/>
        <p:txBody>
          <a:bodyPr>
            <a:normAutofit lnSpcReduction="10000"/>
          </a:bodyPr>
          <a:lstStyle/>
          <a:p>
            <a:r>
              <a:rPr lang="en-US" sz="1800" dirty="0"/>
              <a:t>“Proposed policy responses to global warming include mitigation by emissions reduction, adaptation to its effects, and possible future </a:t>
            </a:r>
            <a:r>
              <a:rPr lang="en-US" sz="1800" dirty="0" err="1"/>
              <a:t>geoengineering</a:t>
            </a:r>
            <a:r>
              <a:rPr lang="en-US" sz="1800" dirty="0"/>
              <a:t>. </a:t>
            </a:r>
          </a:p>
          <a:p>
            <a:r>
              <a:rPr lang="en-US" sz="1800" dirty="0">
                <a:solidFill>
                  <a:schemeClr val="tx1"/>
                </a:solidFill>
              </a:rPr>
              <a:t>Most countries are parties to the United Nations Framework Convention on Climate Change (UNFCCC),[whose ultimate objective is to prevent dangerous anthropogenic (i.e., human-induced) climate change.</a:t>
            </a:r>
          </a:p>
          <a:p>
            <a:r>
              <a:rPr lang="en-US" sz="1800" dirty="0"/>
              <a:t>Parties to the UNFCCC have adopted a range of policies designed to reduce greenhouse gas emissions, and to assist in adaptation to global warming.</a:t>
            </a:r>
          </a:p>
          <a:p>
            <a:r>
              <a:rPr lang="en-US" sz="1800" dirty="0"/>
              <a:t>Parties to the UNFCCC have agreed that deep cuts in emissions are </a:t>
            </a:r>
            <a:r>
              <a:rPr lang="en-US" sz="1800" dirty="0" err="1"/>
              <a:t>required,and</a:t>
            </a:r>
            <a:r>
              <a:rPr lang="en-US" sz="1800" dirty="0"/>
              <a:t> that future global warming should be limited to below 2.0 °C (3.6 °F) relative to the pre-industrial level.</a:t>
            </a:r>
          </a:p>
          <a:p>
            <a:r>
              <a:rPr lang="en-US" sz="1800" dirty="0"/>
              <a:t>Reports published in 2011 by the United Nations Environment Program and the International Energy Agency suggest that efforts as of the early 21st century to reduce emissions may be inadequate to meet the UNFCCC's 2 °C target.”</a:t>
            </a:r>
          </a:p>
          <a:p>
            <a:r>
              <a:rPr lang="en-US" sz="1800" dirty="0">
                <a:solidFill>
                  <a:schemeClr val="tx1"/>
                </a:solidFill>
              </a:rPr>
              <a:t>On June 1, 2017, President Trump withdrew the US from the Paris Accord whose goal is to limit greenhouse gas emissions</a:t>
            </a:r>
          </a:p>
          <a:p>
            <a:endParaRPr lang="en-US" sz="1800" dirty="0"/>
          </a:p>
        </p:txBody>
      </p:sp>
    </p:spTree>
    <p:extLst>
      <p:ext uri="{BB962C8B-B14F-4D97-AF65-F5344CB8AC3E}">
        <p14:creationId xmlns:p14="http://schemas.microsoft.com/office/powerpoint/2010/main" val="236179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a:t>
            </a:r>
            <a:r>
              <a:rPr lang="en-US" baseline="-25000" dirty="0"/>
              <a:t>2</a:t>
            </a:r>
            <a:r>
              <a:rPr lang="en-US" dirty="0"/>
              <a:t> Emissions and Temperature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660px-Global_Warming_Observed_CO2_Emissions_from_fossil_fuel_burning_vs_IPCC_scenarios.svg.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0" b="-580"/>
          <a:stretch/>
        </p:blipFill>
        <p:spPr>
          <a:xfrm>
            <a:off x="4838120" y="2255338"/>
            <a:ext cx="4038600" cy="2908195"/>
          </a:xfrm>
        </p:spPr>
      </p:pic>
      <p:sp>
        <p:nvSpPr>
          <p:cNvPr id="8" name="TextBox 7"/>
          <p:cNvSpPr txBox="1"/>
          <p:nvPr/>
        </p:nvSpPr>
        <p:spPr>
          <a:xfrm>
            <a:off x="5115773" y="5365316"/>
            <a:ext cx="3571027" cy="1169551"/>
          </a:xfrm>
          <a:prstGeom prst="rect">
            <a:avLst/>
          </a:prstGeom>
          <a:noFill/>
        </p:spPr>
        <p:txBody>
          <a:bodyPr wrap="square" rtlCol="0">
            <a:spAutoFit/>
          </a:bodyPr>
          <a:lstStyle/>
          <a:p>
            <a:r>
              <a:rPr lang="en-US" sz="1400" dirty="0">
                <a:latin typeface="Helvetica Neue Light"/>
                <a:cs typeface="Helvetica Neue Light"/>
              </a:rPr>
              <a:t>“Fossil fuel related CO</a:t>
            </a:r>
            <a:r>
              <a:rPr lang="en-US" sz="1400" baseline="-25000" dirty="0">
                <a:latin typeface="Helvetica Neue Light"/>
                <a:cs typeface="Helvetica Neue Light"/>
              </a:rPr>
              <a:t>2</a:t>
            </a:r>
            <a:r>
              <a:rPr lang="en-US" sz="1400" dirty="0">
                <a:latin typeface="Helvetica Neue Light"/>
                <a:cs typeface="Helvetica Neue Light"/>
              </a:rPr>
              <a:t> emissions compared to five of the IPCC's "SRES" emissions scenarios. The dips are related to global recessions. Image source: </a:t>
            </a:r>
            <a:r>
              <a:rPr lang="en-US" sz="1400" dirty="0">
                <a:latin typeface="Helvetica Neue Light"/>
                <a:cs typeface="Helvetica Neue Light"/>
                <a:hlinkClick r:id="rId3" tooltip="Skeptical Science"/>
              </a:rPr>
              <a:t>Skeptical Science</a:t>
            </a:r>
            <a:r>
              <a:rPr lang="en-US" sz="1400" dirty="0">
                <a:latin typeface="Helvetica Neue Light"/>
                <a:cs typeface="Helvetica Neue Light"/>
              </a:rPr>
              <a:t>.”</a:t>
            </a:r>
          </a:p>
        </p:txBody>
      </p:sp>
      <p:sp>
        <p:nvSpPr>
          <p:cNvPr id="10" name="TextBox 9"/>
          <p:cNvSpPr txBox="1"/>
          <p:nvPr/>
        </p:nvSpPr>
        <p:spPr>
          <a:xfrm>
            <a:off x="439167" y="5400924"/>
            <a:ext cx="4030984" cy="1169551"/>
          </a:xfrm>
          <a:prstGeom prst="rect">
            <a:avLst/>
          </a:prstGeom>
          <a:noFill/>
        </p:spPr>
        <p:txBody>
          <a:bodyPr wrap="square" rtlCol="0">
            <a:spAutoFit/>
          </a:bodyPr>
          <a:lstStyle/>
          <a:p>
            <a:r>
              <a:rPr lang="en-US" sz="1400" dirty="0">
                <a:latin typeface="Helvetica Neue Light"/>
                <a:cs typeface="Helvetica Neue Light"/>
              </a:rPr>
              <a:t>“The map shows the 10-year average (1960–1969) global mean temperature anomaly relative to the 1951–1980 mean. The largest temperature increases are in the Arctic and the Antarctic Peninsula. Source: </a:t>
            </a:r>
            <a:r>
              <a:rPr lang="en-US" sz="1400" dirty="0">
                <a:latin typeface="Helvetica Neue Light"/>
                <a:cs typeface="Helvetica Neue Light"/>
                <a:hlinkClick r:id="rId4" tooltip="NASA Earth Observatory"/>
              </a:rPr>
              <a:t>NASA Earth Observatory</a:t>
            </a:r>
            <a:r>
              <a:rPr lang="en-US" sz="1400" dirty="0">
                <a:latin typeface="Helvetica Neue Light"/>
                <a:cs typeface="Helvetica Neue Light"/>
              </a:rPr>
              <a:t>”</a:t>
            </a:r>
          </a:p>
        </p:txBody>
      </p:sp>
      <p:pic>
        <p:nvPicPr>
          <p:cNvPr id="12" name="Content Placeholder 11" descr="1960-69.png"/>
          <p:cNvPicPr>
            <a:picLocks noGrp="1" noChangeAspect="1"/>
          </p:cNvPicPr>
          <p:nvPr>
            <p:ph sz="half" idx="1"/>
          </p:nvPr>
        </p:nvPicPr>
        <p:blipFill>
          <a:blip r:embed="rId5">
            <a:extLst>
              <a:ext uri="{28A0092B-C50C-407E-A947-70E740481C1C}">
                <a14:useLocalDpi xmlns:a14="http://schemas.microsoft.com/office/drawing/2010/main" val="0"/>
              </a:ext>
            </a:extLst>
          </a:blip>
          <a:srcRect t="-62068" b="-62068"/>
          <a:stretch>
            <a:fillRect/>
          </a:stretch>
        </p:blipFill>
        <p:spPr/>
      </p:pic>
      <p:sp>
        <p:nvSpPr>
          <p:cNvPr id="13" name="TextBox 12"/>
          <p:cNvSpPr txBox="1"/>
          <p:nvPr/>
        </p:nvSpPr>
        <p:spPr>
          <a:xfrm>
            <a:off x="854604" y="1816138"/>
            <a:ext cx="3157298" cy="369332"/>
          </a:xfrm>
          <a:prstGeom prst="rect">
            <a:avLst/>
          </a:prstGeom>
          <a:noFill/>
        </p:spPr>
        <p:txBody>
          <a:bodyPr wrap="square" rtlCol="0">
            <a:spAutoFit/>
          </a:bodyPr>
          <a:lstStyle/>
          <a:p>
            <a:pPr algn="ctr"/>
            <a:r>
              <a:rPr lang="en-US" dirty="0"/>
              <a:t>1960-1969</a:t>
            </a:r>
          </a:p>
        </p:txBody>
      </p:sp>
    </p:spTree>
    <p:extLst>
      <p:ext uri="{BB962C8B-B14F-4D97-AF65-F5344CB8AC3E}">
        <p14:creationId xmlns:p14="http://schemas.microsoft.com/office/powerpoint/2010/main" val="298942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970-79.png"/>
          <p:cNvPicPr>
            <a:picLocks noGrp="1" noChangeAspect="1"/>
          </p:cNvPicPr>
          <p:nvPr>
            <p:ph sz="half" idx="1"/>
          </p:nvPr>
        </p:nvPicPr>
        <p:blipFill>
          <a:blip r:embed="rId2">
            <a:extLst>
              <a:ext uri="{28A0092B-C50C-407E-A947-70E740481C1C}">
                <a14:useLocalDpi xmlns:a14="http://schemas.microsoft.com/office/drawing/2010/main" val="0"/>
              </a:ext>
            </a:extLst>
          </a:blip>
          <a:srcRect t="-62068" b="-62068"/>
          <a:stretch>
            <a:fillRect/>
          </a:stretch>
        </p:blipFill>
        <p:spPr/>
      </p:pic>
      <p:sp>
        <p:nvSpPr>
          <p:cNvPr id="4" name="Title 3"/>
          <p:cNvSpPr>
            <a:spLocks noGrp="1"/>
          </p:cNvSpPr>
          <p:nvPr>
            <p:ph type="title"/>
          </p:nvPr>
        </p:nvSpPr>
        <p:spPr/>
        <p:txBody>
          <a:bodyPr>
            <a:normAutofit/>
          </a:bodyPr>
          <a:lstStyle/>
          <a:p>
            <a:r>
              <a:rPr lang="en-US" dirty="0"/>
              <a:t>CO</a:t>
            </a:r>
            <a:r>
              <a:rPr lang="en-US" baseline="-25000" dirty="0"/>
              <a:t>2</a:t>
            </a:r>
            <a:r>
              <a:rPr lang="en-US" dirty="0"/>
              <a:t> Emissions and Temperature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7" name="Content Placeholder 6" descr="660px-Global_Warming_Observed_CO2_Emissions_from_fossil_fuel_burning_vs_IPCC_scenarios.svg.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40" b="-580"/>
          <a:stretch/>
        </p:blipFill>
        <p:spPr>
          <a:xfrm>
            <a:off x="4838120" y="2255338"/>
            <a:ext cx="4038600" cy="2908195"/>
          </a:xfrm>
        </p:spPr>
      </p:pic>
      <p:sp>
        <p:nvSpPr>
          <p:cNvPr id="8" name="TextBox 7"/>
          <p:cNvSpPr txBox="1"/>
          <p:nvPr/>
        </p:nvSpPr>
        <p:spPr>
          <a:xfrm>
            <a:off x="5115773" y="5365316"/>
            <a:ext cx="3571027" cy="1169551"/>
          </a:xfrm>
          <a:prstGeom prst="rect">
            <a:avLst/>
          </a:prstGeom>
          <a:noFill/>
        </p:spPr>
        <p:txBody>
          <a:bodyPr wrap="square" rtlCol="0">
            <a:spAutoFit/>
          </a:bodyPr>
          <a:lstStyle/>
          <a:p>
            <a:r>
              <a:rPr lang="en-US" sz="1400" dirty="0">
                <a:latin typeface="Helvetica Neue Light"/>
                <a:cs typeface="Helvetica Neue Light"/>
              </a:rPr>
              <a:t>“Fossil fuel related CO</a:t>
            </a:r>
            <a:r>
              <a:rPr lang="en-US" sz="1400" baseline="-25000" dirty="0">
                <a:latin typeface="Helvetica Neue Light"/>
                <a:cs typeface="Helvetica Neue Light"/>
              </a:rPr>
              <a:t>2</a:t>
            </a:r>
            <a:r>
              <a:rPr lang="en-US" sz="1400" dirty="0">
                <a:latin typeface="Helvetica Neue Light"/>
                <a:cs typeface="Helvetica Neue Light"/>
              </a:rPr>
              <a:t> emissions compared to five of the IPCC's "SRES" emissions scenarios. The dips are related to global recessions. Image source: </a:t>
            </a:r>
            <a:r>
              <a:rPr lang="en-US" sz="1400" dirty="0">
                <a:latin typeface="Helvetica Neue Light"/>
                <a:cs typeface="Helvetica Neue Light"/>
                <a:hlinkClick r:id="rId4" tooltip="Skeptical Science"/>
              </a:rPr>
              <a:t>Skeptical Science</a:t>
            </a:r>
            <a:r>
              <a:rPr lang="en-US" sz="1400" dirty="0">
                <a:latin typeface="Helvetica Neue Light"/>
                <a:cs typeface="Helvetica Neue Light"/>
              </a:rPr>
              <a:t>.”</a:t>
            </a:r>
          </a:p>
        </p:txBody>
      </p:sp>
      <p:sp>
        <p:nvSpPr>
          <p:cNvPr id="10" name="TextBox 9"/>
          <p:cNvSpPr txBox="1"/>
          <p:nvPr/>
        </p:nvSpPr>
        <p:spPr>
          <a:xfrm>
            <a:off x="439167" y="5400924"/>
            <a:ext cx="4030984" cy="1169551"/>
          </a:xfrm>
          <a:prstGeom prst="rect">
            <a:avLst/>
          </a:prstGeom>
          <a:noFill/>
        </p:spPr>
        <p:txBody>
          <a:bodyPr wrap="square" rtlCol="0">
            <a:spAutoFit/>
          </a:bodyPr>
          <a:lstStyle/>
          <a:p>
            <a:r>
              <a:rPr lang="en-US" sz="1400" dirty="0">
                <a:latin typeface="Helvetica Neue Light"/>
                <a:cs typeface="Helvetica Neue Light"/>
              </a:rPr>
              <a:t>“The map shows the 10-year average (1970–1979) global mean temperature anomaly relative to the 1951–1980 mean. The largest temperature increases are in the Arctic and the Antarctic Peninsula. Source: </a:t>
            </a:r>
            <a:r>
              <a:rPr lang="en-US" sz="1400" dirty="0">
                <a:latin typeface="Helvetica Neue Light"/>
                <a:cs typeface="Helvetica Neue Light"/>
                <a:hlinkClick r:id="rId5" tooltip="NASA Earth Observatory"/>
              </a:rPr>
              <a:t>NASA Earth Observatory</a:t>
            </a:r>
            <a:r>
              <a:rPr lang="en-US" sz="1400" dirty="0">
                <a:latin typeface="Helvetica Neue Light"/>
                <a:cs typeface="Helvetica Neue Light"/>
              </a:rPr>
              <a:t>”</a:t>
            </a:r>
          </a:p>
        </p:txBody>
      </p:sp>
      <p:sp>
        <p:nvSpPr>
          <p:cNvPr id="13" name="TextBox 12"/>
          <p:cNvSpPr txBox="1"/>
          <p:nvPr/>
        </p:nvSpPr>
        <p:spPr>
          <a:xfrm>
            <a:off x="854604" y="1816138"/>
            <a:ext cx="3157298" cy="369332"/>
          </a:xfrm>
          <a:prstGeom prst="rect">
            <a:avLst/>
          </a:prstGeom>
          <a:noFill/>
        </p:spPr>
        <p:txBody>
          <a:bodyPr wrap="square" rtlCol="0">
            <a:spAutoFit/>
          </a:bodyPr>
          <a:lstStyle/>
          <a:p>
            <a:pPr algn="ctr"/>
            <a:r>
              <a:rPr lang="en-US" dirty="0"/>
              <a:t>1970-1979</a:t>
            </a:r>
          </a:p>
        </p:txBody>
      </p:sp>
    </p:spTree>
    <p:extLst>
      <p:ext uri="{BB962C8B-B14F-4D97-AF65-F5344CB8AC3E}">
        <p14:creationId xmlns:p14="http://schemas.microsoft.com/office/powerpoint/2010/main" val="2502272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7439</TotalTime>
  <Words>5197</Words>
  <Application>Microsoft Macintosh PowerPoint</Application>
  <PresentationFormat>On-screen Show (4:3)</PresentationFormat>
  <Paragraphs>231</Paragraphs>
  <Slides>62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Helvetica Neue Light</vt:lpstr>
      <vt:lpstr>Office Theme</vt:lpstr>
      <vt:lpstr>Lecture 20</vt:lpstr>
      <vt:lpstr>Global Warming http://en.wikipedia.org/wiki/Global_warming</vt:lpstr>
      <vt:lpstr>Comparison of Data from Different Analyses</vt:lpstr>
      <vt:lpstr>Keeling Curve Since 1960 https://en.wikipedia.org/wiki/Keeling_Curve</vt:lpstr>
      <vt:lpstr>Keeling Curve as of May, 2019 https://www.washingtonpost.com/weather/2019/05/14/it-was-degrees-near-arctic-ocean-this-weekend-carbon-dioxide-hit-its-highest-level-human-history/?utm_term=.7d391d1837e1</vt:lpstr>
      <vt:lpstr>Climate Model Projections http://en.wikipedia.org/wiki/Global_warming</vt:lpstr>
      <vt:lpstr>Proposed Policy Changes http://en.wikipedia.org/wiki/Global_warming</vt:lpstr>
      <vt:lpstr>CO2 Emissions and Temperature http://en.wikipedia.org/wiki/Global_warming</vt:lpstr>
      <vt:lpstr>CO2 Emissions and Temperature http://en.wikipedia.org/wiki/Global_warming</vt:lpstr>
      <vt:lpstr>CO2 Emissions and Temperature http://en.wikipedia.org/wiki/Global_warming</vt:lpstr>
      <vt:lpstr>CO2 Emissions and Temperature http://en.wikipedia.org/wiki/Global_warming</vt:lpstr>
      <vt:lpstr>CO2 Emissions and Temperature http://en.wikipedia.org/wiki/Global_warming</vt:lpstr>
      <vt:lpstr>https://en.wikipedia.org/wiki/Global_warming</vt:lpstr>
      <vt:lpstr>https://en.wikipedia.org/wiki/Climate_change</vt:lpstr>
      <vt:lpstr>https://en.wikipedia.org/wiki/Climate_change</vt:lpstr>
      <vt:lpstr>PowerPoint Presentation</vt:lpstr>
      <vt:lpstr>PowerPoint Presentation</vt:lpstr>
      <vt:lpstr>PowerPoint Presentation</vt:lpstr>
      <vt:lpstr>Global Temperature History https://www.ncdc.noaa.gov/sotc/global/202101</vt:lpstr>
      <vt:lpstr>https://en.wikipedia.org/wiki/Climate_change</vt:lpstr>
      <vt:lpstr>Observations of Temperature Changes and Proxy Temperature Changes http://en.wikipedia.org/wiki/Global_warming</vt:lpstr>
      <vt:lpstr>https://en.wikipedia.org/wiki/Climate_change</vt:lpstr>
      <vt:lpstr>https://en.wikipedia.org/wiki/Climate_change</vt:lpstr>
      <vt:lpstr>https://en.wikipedia.org/wiki/Climate_change</vt:lpstr>
      <vt:lpstr>Historical Data on CO2 http://en.wikipedia.org/wiki/Carbon_dioxide_in_Earth%27s_atmosphere</vt:lpstr>
      <vt:lpstr>https://en.wikipedia.org/wiki/Climate_change</vt:lpstr>
      <vt:lpstr>Milankovitch Cycles https://en.wikipedia.org/wiki/Milankovitch_cycles</vt:lpstr>
      <vt:lpstr>What Does Milankovich Theory Say About the Present and Future? https://en.wikipedia.org/wiki/Milankovitch_cycles </vt:lpstr>
      <vt:lpstr>Impacts</vt:lpstr>
      <vt:lpstr>https://en.wikipedia.org/wiki/Climate_change</vt:lpstr>
      <vt:lpstr>https://en.wikipedia.org/wiki/Climate_change</vt:lpstr>
      <vt:lpstr>https://en.wikipedia.org/wiki/Climate_change</vt:lpstr>
      <vt:lpstr>https://en.wikipedia.org/wiki/Climate_change</vt:lpstr>
      <vt:lpstr>https://en.wikipedia.org/wiki/Climate_change</vt:lpstr>
      <vt:lpstr>https://en.wikipedia.org/wiki/Climate_change</vt:lpstr>
      <vt:lpstr>https://en.wikipedia.org/wiki/Climate_change</vt:lpstr>
      <vt:lpstr>https://en.wikipedia.org/wiki/Climate_change</vt:lpstr>
      <vt:lpstr>PowerPoint Presentation</vt:lpstr>
      <vt:lpstr>https://en.wikipedia.org/wiki/Climate_change</vt:lpstr>
      <vt:lpstr>https://en.wikipedia.org/wiki/Climate_change</vt:lpstr>
      <vt:lpstr>Climate Models https://en.wikipedia.org/wiki/Climate_model</vt:lpstr>
      <vt:lpstr>Global Circulation Models (GCMs) https://en.wikipedia.org/wiki/General_circulation_model</vt:lpstr>
      <vt:lpstr>Rendered Climate GCM https://en.wikipedia.org/wiki/General_circulation_model</vt:lpstr>
      <vt:lpstr>https://en.wikipedia.org/wiki/Climate_change</vt:lpstr>
      <vt:lpstr>Observations of Temperature Changes and Proxy Temperature Changes http://en.wikipedia.org/wiki/Global_warming</vt:lpstr>
      <vt:lpstr>CO2 Change J. Tierney, C. Poulsen, I. Montanez (Science, v370, p680, 2020)</vt:lpstr>
      <vt:lpstr>Observations of Temperature Changes and Relation to El Nino/La Nina http://en.wikipedia.org/wiki/Global_warming</vt:lpstr>
      <vt:lpstr>Global Temperature Distributions http://en.wikipedia.org/wiki/Global_warming</vt:lpstr>
      <vt:lpstr>Thermal Energy Changes http://en.wikipedia.org/wiki/Global_warming</vt:lpstr>
      <vt:lpstr>Greenhouse Gases: Natural Forcings http://en.wikipedia.org/wiki/Global_warming</vt:lpstr>
      <vt:lpstr>Greenhouse Gases http://en.wikipedia.org/wiki/Global_warming</vt:lpstr>
      <vt:lpstr>Greenhouse Gases http://en.wikipedia.org/wiki/Global_warming</vt:lpstr>
      <vt:lpstr>Even BlackRock Investments is Worried (From Daily Shot, May 6, 2019)</vt:lpstr>
      <vt:lpstr>Greenhouse Gases http://en.wikipedia.org/wiki/Global_warming</vt:lpstr>
      <vt:lpstr>Production of CO2 by Region  http://en.wikipedia.org/wiki/Global_warming</vt:lpstr>
      <vt:lpstr>Feedbacks http://en.wikipedia.org/wiki/Global_warming</vt:lpstr>
      <vt:lpstr>Climate Models http://en.wikipedia.org/wiki/Global_warming</vt:lpstr>
      <vt:lpstr>Climate Models http://en.wikipedia.org/wiki/Global_warming</vt:lpstr>
      <vt:lpstr>Climate Models http://en.wikipedia.org/wiki/Global_warming</vt:lpstr>
      <vt:lpstr>Projected Impacts http://en.wikipedia.org/wiki/Global_warming</vt:lpstr>
      <vt:lpstr>Other Projected Impacts http://en.wikipedia.org/wiki/Global_warming</vt:lpstr>
      <vt:lpstr>Projected Sea Level Rise http://en.wikipedia.org/wiki/Global_warming</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97</cp:revision>
  <dcterms:created xsi:type="dcterms:W3CDTF">2014-11-19T15:30:57Z</dcterms:created>
  <dcterms:modified xsi:type="dcterms:W3CDTF">2021-02-26T18:17:39Z</dcterms:modified>
</cp:coreProperties>
</file>