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3" r:id="rId3"/>
  </p:sldMasterIdLst>
  <p:notesMasterIdLst>
    <p:notesMasterId r:id="rId29"/>
  </p:notesMasterIdLst>
  <p:sldIdLst>
    <p:sldId id="256" r:id="rId4"/>
    <p:sldId id="257" r:id="rId5"/>
    <p:sldId id="258" r:id="rId6"/>
    <p:sldId id="276" r:id="rId7"/>
    <p:sldId id="291" r:id="rId8"/>
    <p:sldId id="277" r:id="rId9"/>
    <p:sldId id="278" r:id="rId10"/>
    <p:sldId id="290" r:id="rId11"/>
    <p:sldId id="285" r:id="rId12"/>
    <p:sldId id="263" r:id="rId13"/>
    <p:sldId id="271" r:id="rId14"/>
    <p:sldId id="272" r:id="rId15"/>
    <p:sldId id="273" r:id="rId16"/>
    <p:sldId id="274" r:id="rId17"/>
    <p:sldId id="292" r:id="rId18"/>
    <p:sldId id="275" r:id="rId19"/>
    <p:sldId id="289" r:id="rId20"/>
    <p:sldId id="269" r:id="rId21"/>
    <p:sldId id="279" r:id="rId22"/>
    <p:sldId id="280" r:id="rId23"/>
    <p:sldId id="281" r:id="rId24"/>
    <p:sldId id="293" r:id="rId25"/>
    <p:sldId id="282" r:id="rId26"/>
    <p:sldId id="284" r:id="rId27"/>
    <p:sldId id="28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3" autoAdjust="0"/>
    <p:restoredTop sz="94643"/>
  </p:normalViewPr>
  <p:slideViewPr>
    <p:cSldViewPr snapToGrid="0" snapToObjects="1" showGuides="1">
      <p:cViewPr varScale="1">
        <p:scale>
          <a:sx n="115" d="100"/>
          <a:sy n="115" d="100"/>
        </p:scale>
        <p:origin x="119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AAB38-72F4-6740-8D54-7F1575C29361}" type="datetimeFigureOut">
              <a:rPr lang="en-US" smtClean="0"/>
              <a:pPr/>
              <a:t>10/15/19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DA37E-F613-784C-BA81-5FE0D2F66363}" type="slidenum">
              <a:rPr lang="en-US" smtClean="0"/>
              <a:pPr/>
              <a:t>‹#›</a:t>
            </a:fld>
            <a:endParaRPr lang="en-US"/>
          </a:p>
        </p:txBody>
      </p:sp>
    </p:spTree>
    <p:extLst>
      <p:ext uri="{BB962C8B-B14F-4D97-AF65-F5344CB8AC3E}">
        <p14:creationId xmlns:p14="http://schemas.microsoft.com/office/powerpoint/2010/main" val="2758962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0CDF1A-8EF1-E640-8886-5B469F8279AD}"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0CDF1A-8EF1-E640-8886-5B469F8279AD}"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0CDF1A-8EF1-E640-8886-5B469F8279AD}"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rPr>
              <a:pPr/>
              <a:t>10/15/19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rPr>
              <a:pPr/>
              <a:t>10/15/19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9917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073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9715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7544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6434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0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0CDF1A-8EF1-E640-8886-5B469F8279AD}"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7208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6924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4261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2729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491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CDF1A-8EF1-E640-8886-5B469F8279AD}"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0CDF1A-8EF1-E640-8886-5B469F8279AD}"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0CDF1A-8EF1-E640-8886-5B469F8279AD}" type="datetimeFigureOut">
              <a:rPr lang="en-US" smtClean="0"/>
              <a:pPr/>
              <a:t>10/15/19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0CDF1A-8EF1-E640-8886-5B469F8279AD}" type="datetimeFigureOut">
              <a:rPr lang="en-US" smtClean="0"/>
              <a:pPr/>
              <a:t>10/15/19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CDF1A-8EF1-E640-8886-5B469F8279AD}" type="datetimeFigureOut">
              <a:rPr lang="en-US" smtClean="0"/>
              <a:pPr/>
              <a:t>10/15/19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0CDF1A-8EF1-E640-8886-5B469F8279AD}"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0CDF1A-8EF1-E640-8886-5B469F8279AD}"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39A82-D611-DE4B-8DA6-EE431502DD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CDF1A-8EF1-E640-8886-5B469F8279AD}" type="datetimeFigureOut">
              <a:rPr lang="en-US" smtClean="0"/>
              <a:pPr/>
              <a:t>10/15/19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39A82-D611-DE4B-8DA6-EE431502DD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solidFill>
                  <a:prstClr val="black">
                    <a:tint val="75000"/>
                  </a:prstClr>
                </a:solidFill>
              </a:rPr>
              <a:pPr/>
              <a:t>10/15/19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solidFill>
                  <a:prstClr val="black">
                    <a:tint val="75000"/>
                  </a:prstClr>
                </a:solidFill>
                <a:latin typeface="Calibri"/>
              </a:rPr>
              <a:pPr/>
              <a:t>10/15/19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301407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Lecture 11a</a:t>
            </a:r>
            <a:endParaRPr lang="en-US" dirty="0"/>
          </a:p>
        </p:txBody>
      </p:sp>
      <p:sp>
        <p:nvSpPr>
          <p:cNvPr id="3" name="Subtitle 2"/>
          <p:cNvSpPr>
            <a:spLocks noGrp="1"/>
          </p:cNvSpPr>
          <p:nvPr>
            <p:ph type="subTitle" idx="1"/>
          </p:nvPr>
        </p:nvSpPr>
        <p:spPr/>
        <p:txBody>
          <a:bodyPr/>
          <a:lstStyle/>
          <a:p>
            <a:r>
              <a:rPr lang="en-US" dirty="0">
                <a:solidFill>
                  <a:srgbClr val="0000FF"/>
                </a:solidFill>
              </a:rPr>
              <a:t>Modern Earthquakes: </a:t>
            </a:r>
          </a:p>
          <a:p>
            <a:r>
              <a:rPr lang="en-US" sz="2400" dirty="0">
                <a:solidFill>
                  <a:srgbClr val="0000FF"/>
                </a:solidFill>
              </a:rPr>
              <a:t>March 11, 2011 Tohoku, Japan Earthquake</a:t>
            </a:r>
          </a:p>
          <a:p>
            <a:r>
              <a:rPr lang="en-US" dirty="0">
                <a:solidFill>
                  <a:srgbClr val="0000FF"/>
                </a:solidFill>
              </a:rPr>
              <a:t>John Rundle GEL/EPS 131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FF0000"/>
                </a:solidFill>
                <a:latin typeface="Helvetica Neue Light"/>
                <a:cs typeface="Helvetica Neue Light"/>
              </a:rPr>
              <a:t>Earthquake and Tsunami</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pic>
        <p:nvPicPr>
          <p:cNvPr id="11" name="Content Placeholder 10" descr="718px-Map_of_Sendai_Earthquake_2011.jpg"/>
          <p:cNvPicPr>
            <a:picLocks noGrp="1" noChangeAspect="1"/>
          </p:cNvPicPr>
          <p:nvPr>
            <p:ph sz="half" idx="2"/>
          </p:nvPr>
        </p:nvPicPr>
        <p:blipFill>
          <a:blip r:embed="rId2">
            <a:extLst>
              <a:ext uri="{28A0092B-C50C-407E-A947-70E740481C1C}">
                <a14:useLocalDpi xmlns:a14="http://schemas.microsoft.com/office/drawing/2010/main" val="0"/>
              </a:ext>
            </a:extLst>
          </a:blip>
          <a:srcRect l="12717" r="12717"/>
          <a:stretch>
            <a:fillRect/>
          </a:stretch>
        </p:blipFill>
        <p:spPr/>
      </p:pic>
      <p:sp>
        <p:nvSpPr>
          <p:cNvPr id="10" name="Content Placeholder 9"/>
          <p:cNvSpPr>
            <a:spLocks noGrp="1"/>
          </p:cNvSpPr>
          <p:nvPr>
            <p:ph sz="half" idx="1"/>
          </p:nvPr>
        </p:nvSpPr>
        <p:spPr/>
        <p:txBody>
          <a:bodyPr>
            <a:noAutofit/>
          </a:bodyPr>
          <a:lstStyle/>
          <a:p>
            <a:r>
              <a:rPr lang="en-US" sz="1600" dirty="0">
                <a:solidFill>
                  <a:srgbClr val="0000FF"/>
                </a:solidFill>
                <a:latin typeface="Helvetica Neue Light"/>
                <a:cs typeface="Helvetica Neue Light"/>
              </a:rPr>
              <a:t>“The 9.0 magnitude (MW) undersea </a:t>
            </a:r>
            <a:r>
              <a:rPr lang="en-US" sz="1600" dirty="0" err="1">
                <a:solidFill>
                  <a:srgbClr val="0000FF"/>
                </a:solidFill>
                <a:latin typeface="Helvetica Neue Light"/>
                <a:cs typeface="Helvetica Neue Light"/>
              </a:rPr>
              <a:t>megathrust</a:t>
            </a:r>
            <a:r>
              <a:rPr lang="en-US" sz="1600" dirty="0">
                <a:solidFill>
                  <a:srgbClr val="0000FF"/>
                </a:solidFill>
                <a:latin typeface="Helvetica Neue Light"/>
                <a:cs typeface="Helvetica Neue Light"/>
              </a:rPr>
              <a:t> earthquake occurred on 11 March 2011 at 14:46 JST (05:46 UTC) in the north-western Pacific Ocean at a relatively shallow depth of 32 km (19.9 mi)</a:t>
            </a:r>
          </a:p>
          <a:p>
            <a:r>
              <a:rPr lang="en-US" sz="1600" dirty="0">
                <a:solidFill>
                  <a:srgbClr val="0000FF"/>
                </a:solidFill>
                <a:latin typeface="Helvetica Neue Light"/>
                <a:cs typeface="Helvetica Neue Light"/>
              </a:rPr>
              <a:t>Epicenter approximately 72 km (45 mi) east of the </a:t>
            </a:r>
            <a:r>
              <a:rPr lang="en-US" sz="1600" dirty="0" err="1">
                <a:solidFill>
                  <a:srgbClr val="0000FF"/>
                </a:solidFill>
                <a:latin typeface="Helvetica Neue Light"/>
                <a:cs typeface="Helvetica Neue Light"/>
              </a:rPr>
              <a:t>Oshika</a:t>
            </a:r>
            <a:r>
              <a:rPr lang="en-US" sz="1600" dirty="0">
                <a:solidFill>
                  <a:srgbClr val="0000FF"/>
                </a:solidFill>
                <a:latin typeface="Helvetica Neue Light"/>
                <a:cs typeface="Helvetica Neue Light"/>
              </a:rPr>
              <a:t> Peninsula of </a:t>
            </a:r>
            <a:r>
              <a:rPr lang="en-US" sz="1600" dirty="0" err="1">
                <a:solidFill>
                  <a:srgbClr val="0000FF"/>
                </a:solidFill>
                <a:latin typeface="Helvetica Neue Light"/>
                <a:cs typeface="Helvetica Neue Light"/>
              </a:rPr>
              <a:t>Tōhoku</a:t>
            </a:r>
            <a:r>
              <a:rPr lang="en-US" sz="1600" dirty="0">
                <a:solidFill>
                  <a:srgbClr val="0000FF"/>
                </a:solidFill>
                <a:latin typeface="Helvetica Neue Light"/>
                <a:cs typeface="Helvetica Neue Light"/>
              </a:rPr>
              <a:t>, Japan, lasting approximately six minutes.</a:t>
            </a:r>
          </a:p>
          <a:p>
            <a:r>
              <a:rPr lang="en-US" sz="1600" dirty="0">
                <a:solidFill>
                  <a:srgbClr val="0000FF"/>
                </a:solidFill>
                <a:latin typeface="Helvetica Neue Light"/>
                <a:cs typeface="Helvetica Neue Light"/>
              </a:rPr>
              <a:t>The earthquake was initially reported as 7.9 MW by the USGS before it was quickly upgraded to 8.8  MW, then to 8.9  </a:t>
            </a:r>
            <a:r>
              <a:rPr lang="en-US" sz="1600" dirty="0" err="1">
                <a:solidFill>
                  <a:srgbClr val="0000FF"/>
                </a:solidFill>
                <a:latin typeface="Helvetica Neue Light"/>
                <a:cs typeface="Helvetica Neue Light"/>
              </a:rPr>
              <a:t>MW,and</a:t>
            </a:r>
            <a:r>
              <a:rPr lang="en-US" sz="1600" dirty="0">
                <a:solidFill>
                  <a:srgbClr val="0000FF"/>
                </a:solidFill>
                <a:latin typeface="Helvetica Neue Light"/>
                <a:cs typeface="Helvetica Neue Light"/>
              </a:rPr>
              <a:t> then finally to 9.0  MW.</a:t>
            </a:r>
          </a:p>
          <a:p>
            <a:r>
              <a:rPr lang="en-US" sz="1600" dirty="0">
                <a:solidFill>
                  <a:srgbClr val="0000FF"/>
                </a:solidFill>
                <a:latin typeface="Helvetica Neue Light"/>
                <a:cs typeface="Helvetica Neue Light"/>
              </a:rPr>
              <a:t>Sendai was the nearest major city to the earthquake, 130 km (81 mi) from the epicenter; the earthquake occurred 373 km (232 mi) from Tokyo.”</a:t>
            </a:r>
          </a:p>
          <a:p>
            <a:endParaRPr lang="en-US" sz="1600" dirty="0">
              <a:solidFill>
                <a:srgbClr val="0000FF"/>
              </a:solidFill>
              <a:latin typeface="Helvetica Neue Light"/>
              <a:cs typeface="Helvetica Neue Light"/>
            </a:endParaRPr>
          </a:p>
        </p:txBody>
      </p:sp>
    </p:spTree>
    <p:extLst>
      <p:ext uri="{BB962C8B-B14F-4D97-AF65-F5344CB8AC3E}">
        <p14:creationId xmlns:p14="http://schemas.microsoft.com/office/powerpoint/2010/main" val="391027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FF0000"/>
                </a:solidFill>
                <a:latin typeface="Helvetica Neue Light"/>
                <a:cs typeface="Helvetica Neue Light"/>
              </a:rPr>
              <a:t>Focal Mechanism</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
        <p:nvSpPr>
          <p:cNvPr id="10" name="Content Placeholder 9"/>
          <p:cNvSpPr>
            <a:spLocks noGrp="1"/>
          </p:cNvSpPr>
          <p:nvPr>
            <p:ph sz="half" idx="1"/>
          </p:nvPr>
        </p:nvSpPr>
        <p:spPr/>
        <p:txBody>
          <a:bodyPr>
            <a:noAutofit/>
          </a:bodyPr>
          <a:lstStyle/>
          <a:p>
            <a:r>
              <a:rPr lang="en-US" sz="1800" dirty="0">
                <a:solidFill>
                  <a:srgbClr val="0000FF"/>
                </a:solidFill>
                <a:latin typeface="Helvetica Neue Light"/>
                <a:cs typeface="Helvetica Neue Light"/>
              </a:rPr>
              <a:t>The earthquake focal mechanism indicates thrusting on a nearly horizontal fault plane</a:t>
            </a:r>
          </a:p>
          <a:p>
            <a:r>
              <a:rPr lang="en-US" sz="1800" dirty="0">
                <a:solidFill>
                  <a:srgbClr val="0000FF"/>
                </a:solidFill>
                <a:latin typeface="Helvetica Neue Light"/>
                <a:ea typeface="ＭＳ 明朝"/>
                <a:cs typeface="Helvetica Neue Light"/>
              </a:rPr>
              <a:t>The Pacific plate, which moves at a rate of 8 to 9 cm (3.1 to 3.5 in) per year, dips under Honshu's underlying plate building large amounts of elastic energy. </a:t>
            </a:r>
          </a:p>
          <a:p>
            <a:r>
              <a:rPr lang="en-US" sz="1800" dirty="0">
                <a:solidFill>
                  <a:srgbClr val="0000FF"/>
                </a:solidFill>
                <a:latin typeface="Helvetica Neue Light"/>
                <a:ea typeface="ＭＳ 明朝"/>
                <a:cs typeface="Helvetica Neue Light"/>
              </a:rPr>
              <a:t>The break caused the sea floor to rise by several meters which led to the tsunami</a:t>
            </a:r>
          </a:p>
          <a:p>
            <a:r>
              <a:rPr lang="en-US" sz="1800" dirty="0">
                <a:solidFill>
                  <a:srgbClr val="0000FF"/>
                </a:solidFill>
                <a:latin typeface="Helvetica Neue Light"/>
                <a:ea typeface="ＭＳ 明朝"/>
                <a:cs typeface="Helvetica Neue Light"/>
              </a:rPr>
              <a:t>A quake of this magnitude usually has a rupture length of at least 500 km (300 mi) and generally requires a long, relatively straight fault surface. </a:t>
            </a:r>
            <a:endParaRPr lang="en-US" sz="1800" dirty="0">
              <a:solidFill>
                <a:srgbClr val="0000FF"/>
              </a:solidFill>
              <a:latin typeface="Helvetica Neue Light"/>
              <a:cs typeface="Helvetica Neue Light"/>
            </a:endParaRPr>
          </a:p>
        </p:txBody>
      </p:sp>
      <p:pic>
        <p:nvPicPr>
          <p:cNvPr id="3" name="Content Placeholder 2" descr="C0001xgp_wcmt_smt.gif"/>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p:pic>
    </p:spTree>
    <p:extLst>
      <p:ext uri="{BB962C8B-B14F-4D97-AF65-F5344CB8AC3E}">
        <p14:creationId xmlns:p14="http://schemas.microsoft.com/office/powerpoint/2010/main" val="117218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FF0000"/>
                </a:solidFill>
                <a:latin typeface="Helvetica Neue Light"/>
                <a:cs typeface="Helvetica Neue Light"/>
              </a:rPr>
              <a:t>Ground Shaking - JMA</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
        <p:nvSpPr>
          <p:cNvPr id="10" name="Content Placeholder 9"/>
          <p:cNvSpPr>
            <a:spLocks noGrp="1"/>
          </p:cNvSpPr>
          <p:nvPr>
            <p:ph sz="half" idx="1"/>
          </p:nvPr>
        </p:nvSpPr>
        <p:spPr/>
        <p:txBody>
          <a:bodyPr>
            <a:noAutofit/>
          </a:bodyPr>
          <a:lstStyle/>
          <a:p>
            <a:r>
              <a:rPr lang="en-US" sz="1600" dirty="0">
                <a:solidFill>
                  <a:srgbClr val="0000FF"/>
                </a:solidFill>
                <a:latin typeface="Helvetica Neue Light"/>
                <a:cs typeface="Helvetica Neue Light"/>
              </a:rPr>
              <a:t>The JMA intensity scale is different than the Modified </a:t>
            </a:r>
            <a:r>
              <a:rPr lang="en-US" sz="1600" dirty="0" err="1">
                <a:solidFill>
                  <a:srgbClr val="0000FF"/>
                </a:solidFill>
                <a:latin typeface="Helvetica Neue Light"/>
                <a:cs typeface="Helvetica Neue Light"/>
              </a:rPr>
              <a:t>Mercalli</a:t>
            </a:r>
            <a:r>
              <a:rPr lang="en-US" sz="1600" dirty="0">
                <a:solidFill>
                  <a:srgbClr val="0000FF"/>
                </a:solidFill>
                <a:latin typeface="Helvetica Neue Light"/>
                <a:cs typeface="Helvetica Neue Light"/>
              </a:rPr>
              <a:t> scale that most countries use</a:t>
            </a:r>
          </a:p>
          <a:p>
            <a:r>
              <a:rPr lang="en-US" sz="1600" dirty="0">
                <a:solidFill>
                  <a:srgbClr val="0000FF"/>
                </a:solidFill>
                <a:latin typeface="Helvetica Neue Light"/>
                <a:cs typeface="Helvetica Neue Light"/>
              </a:rPr>
              <a:t>“Soil liquefaction was evident in areas of reclaimed land around Tokyo, particularly in </a:t>
            </a:r>
            <a:r>
              <a:rPr lang="en-US" sz="1600" dirty="0" err="1">
                <a:solidFill>
                  <a:srgbClr val="0000FF"/>
                </a:solidFill>
                <a:latin typeface="Helvetica Neue Light"/>
                <a:cs typeface="Helvetica Neue Light"/>
              </a:rPr>
              <a:t>Urayasu</a:t>
            </a:r>
            <a:r>
              <a:rPr lang="en-US" sz="1600" dirty="0">
                <a:solidFill>
                  <a:srgbClr val="0000FF"/>
                </a:solidFill>
                <a:latin typeface="Helvetica Neue Light"/>
                <a:cs typeface="Helvetica Neue Light"/>
              </a:rPr>
              <a:t>, Chiba City, Funabashi, </a:t>
            </a:r>
            <a:r>
              <a:rPr lang="en-US" sz="1600" dirty="0" err="1">
                <a:solidFill>
                  <a:srgbClr val="0000FF"/>
                </a:solidFill>
                <a:latin typeface="Helvetica Neue Light"/>
                <a:cs typeface="Helvetica Neue Light"/>
              </a:rPr>
              <a:t>Narashino</a:t>
            </a:r>
            <a:r>
              <a:rPr lang="en-US" sz="1600" dirty="0">
                <a:solidFill>
                  <a:srgbClr val="0000FF"/>
                </a:solidFill>
                <a:latin typeface="Helvetica Neue Light"/>
                <a:cs typeface="Helvetica Neue Light"/>
              </a:rPr>
              <a:t> (all in Chiba Prefecture) and in the Koto, Edogawa, Minato, </a:t>
            </a:r>
            <a:r>
              <a:rPr lang="en-US" sz="1600" dirty="0" err="1">
                <a:solidFill>
                  <a:srgbClr val="0000FF"/>
                </a:solidFill>
                <a:latin typeface="Helvetica Neue Light"/>
                <a:cs typeface="Helvetica Neue Light"/>
              </a:rPr>
              <a:t>Chūō</a:t>
            </a:r>
            <a:r>
              <a:rPr lang="en-US" sz="1600" dirty="0">
                <a:solidFill>
                  <a:srgbClr val="0000FF"/>
                </a:solidFill>
                <a:latin typeface="Helvetica Neue Light"/>
                <a:cs typeface="Helvetica Neue Light"/>
              </a:rPr>
              <a:t>, and </a:t>
            </a:r>
            <a:r>
              <a:rPr lang="en-US" sz="1600" dirty="0" err="1">
                <a:solidFill>
                  <a:srgbClr val="0000FF"/>
                </a:solidFill>
                <a:latin typeface="Helvetica Neue Light"/>
                <a:cs typeface="Helvetica Neue Light"/>
              </a:rPr>
              <a:t>Ōta</a:t>
            </a:r>
            <a:r>
              <a:rPr lang="en-US" sz="1600" dirty="0">
                <a:solidFill>
                  <a:srgbClr val="0000FF"/>
                </a:solidFill>
                <a:latin typeface="Helvetica Neue Light"/>
                <a:cs typeface="Helvetica Neue Light"/>
              </a:rPr>
              <a:t> Wards of Tokyo.</a:t>
            </a:r>
          </a:p>
          <a:p>
            <a:r>
              <a:rPr lang="en-US" sz="1600" dirty="0">
                <a:solidFill>
                  <a:srgbClr val="0000FF"/>
                </a:solidFill>
                <a:latin typeface="Helvetica Neue Light"/>
                <a:cs typeface="Helvetica Neue Light"/>
              </a:rPr>
              <a:t> Approximately 30 homes or buildings were destroyed and 1,046 other buildings were damaged to varying degrees.</a:t>
            </a:r>
          </a:p>
          <a:p>
            <a:r>
              <a:rPr lang="en-US" sz="1600" dirty="0">
                <a:solidFill>
                  <a:srgbClr val="0000FF"/>
                </a:solidFill>
                <a:latin typeface="Helvetica Neue Light"/>
                <a:cs typeface="Helvetica Neue Light"/>
              </a:rPr>
              <a:t>Nearby </a:t>
            </a:r>
            <a:r>
              <a:rPr lang="en-US" sz="1600" dirty="0" err="1">
                <a:solidFill>
                  <a:srgbClr val="0000FF"/>
                </a:solidFill>
                <a:latin typeface="Helvetica Neue Light"/>
                <a:cs typeface="Helvetica Neue Light"/>
              </a:rPr>
              <a:t>Haneda</a:t>
            </a:r>
            <a:r>
              <a:rPr lang="en-US" sz="1600" dirty="0">
                <a:solidFill>
                  <a:srgbClr val="0000FF"/>
                </a:solidFill>
                <a:latin typeface="Helvetica Neue Light"/>
                <a:cs typeface="Helvetica Neue Light"/>
              </a:rPr>
              <a:t> Airport, built mostly on reclaimed land, was not damaged. </a:t>
            </a:r>
            <a:r>
              <a:rPr lang="en-US" sz="1600" dirty="0" err="1">
                <a:solidFill>
                  <a:srgbClr val="0000FF"/>
                </a:solidFill>
                <a:latin typeface="Helvetica Neue Light"/>
                <a:cs typeface="Helvetica Neue Light"/>
              </a:rPr>
              <a:t>Odaiba</a:t>
            </a:r>
            <a:r>
              <a:rPr lang="en-US" sz="1600" dirty="0">
                <a:solidFill>
                  <a:srgbClr val="0000FF"/>
                </a:solidFill>
                <a:latin typeface="Helvetica Neue Light"/>
                <a:cs typeface="Helvetica Neue Light"/>
              </a:rPr>
              <a:t> also experienced liquefaction, but damage was minimal.”</a:t>
            </a:r>
          </a:p>
          <a:p>
            <a:endParaRPr lang="en-US" sz="1600" dirty="0">
              <a:solidFill>
                <a:srgbClr val="0000FF"/>
              </a:solidFill>
              <a:latin typeface="Helvetica Neue Light"/>
              <a:cs typeface="Helvetica Neue Light"/>
            </a:endParaRPr>
          </a:p>
        </p:txBody>
      </p:sp>
      <p:pic>
        <p:nvPicPr>
          <p:cNvPr id="3" name="Content Placeholder 2" descr="524px-Shindomap_2011-03-11_Tohoku_earthquake.png"/>
          <p:cNvPicPr>
            <a:picLocks noGrp="1" noChangeAspect="1"/>
          </p:cNvPicPr>
          <p:nvPr>
            <p:ph sz="half" idx="2"/>
          </p:nvPr>
        </p:nvPicPr>
        <p:blipFill>
          <a:blip r:embed="rId2">
            <a:extLst>
              <a:ext uri="{28A0092B-C50C-407E-A947-70E740481C1C}">
                <a14:useLocalDpi xmlns:a14="http://schemas.microsoft.com/office/drawing/2010/main" val="0"/>
              </a:ext>
            </a:extLst>
          </a:blip>
          <a:srcRect l="-1002" r="-1002"/>
          <a:stretch>
            <a:fillRect/>
          </a:stretch>
        </p:blipFill>
        <p:spPr/>
      </p:pic>
    </p:spTree>
    <p:extLst>
      <p:ext uri="{BB962C8B-B14F-4D97-AF65-F5344CB8AC3E}">
        <p14:creationId xmlns:p14="http://schemas.microsoft.com/office/powerpoint/2010/main" val="117218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FF0000"/>
                </a:solidFill>
                <a:latin typeface="Helvetica Neue Light"/>
                <a:cs typeface="Helvetica Neue Light"/>
              </a:rPr>
              <a:t>Ground Shaking - USGS</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
        <p:nvSpPr>
          <p:cNvPr id="10" name="Content Placeholder 9"/>
          <p:cNvSpPr>
            <a:spLocks noGrp="1"/>
          </p:cNvSpPr>
          <p:nvPr>
            <p:ph sz="half" idx="1"/>
          </p:nvPr>
        </p:nvSpPr>
        <p:spPr/>
        <p:txBody>
          <a:bodyPr>
            <a:noAutofit/>
          </a:bodyPr>
          <a:lstStyle/>
          <a:p>
            <a:r>
              <a:rPr lang="en-US" sz="1600" dirty="0">
                <a:solidFill>
                  <a:srgbClr val="0000FF"/>
                </a:solidFill>
                <a:latin typeface="Helvetica Neue Light"/>
                <a:cs typeface="Helvetica Neue Light"/>
              </a:rPr>
              <a:t>The USGS intensity map shows a generally similar appearance to the JMA intensity map</a:t>
            </a:r>
          </a:p>
          <a:p>
            <a:r>
              <a:rPr lang="en-US" sz="1600" dirty="0">
                <a:solidFill>
                  <a:srgbClr val="0000FF"/>
                </a:solidFill>
                <a:latin typeface="Helvetica Neue Light"/>
                <a:cs typeface="Helvetica Neue Light"/>
              </a:rPr>
              <a:t>A report by the Japan Agency for Marine-Earth Science and Technology, published in Science on 2 December 2011, concluded that the seabed in the area between the epicenter and the Japan Trench moved 50 meters east-southeast and rose about 7 meters as a result of the quake. </a:t>
            </a:r>
          </a:p>
          <a:p>
            <a:r>
              <a:rPr lang="en-US" sz="1600" dirty="0">
                <a:solidFill>
                  <a:srgbClr val="0000FF"/>
                </a:solidFill>
                <a:latin typeface="Helvetica Neue Light"/>
                <a:cs typeface="Helvetica Neue Light"/>
              </a:rPr>
              <a:t>The report also stated that the quake had caused several major landslides on the seabed in the affected area.</a:t>
            </a:r>
          </a:p>
          <a:p>
            <a:r>
              <a:rPr lang="en-US" sz="1600" dirty="0">
                <a:latin typeface="Helvetica Neue Light"/>
                <a:cs typeface="Helvetica Neue Light"/>
              </a:rPr>
              <a:t>A 400 km (250 mi) stretch of coastline dropped vertically by 0.6 m (2.0 </a:t>
            </a:r>
            <a:r>
              <a:rPr lang="en-US" sz="1600" dirty="0" err="1">
                <a:latin typeface="Helvetica Neue Light"/>
                <a:cs typeface="Helvetica Neue Light"/>
              </a:rPr>
              <a:t>ft</a:t>
            </a:r>
            <a:r>
              <a:rPr lang="en-US" sz="1600" dirty="0">
                <a:latin typeface="Helvetica Neue Light"/>
                <a:cs typeface="Helvetica Neue Light"/>
              </a:rPr>
              <a:t>), allowing the tsunami to travel farther and faster onto land.</a:t>
            </a:r>
          </a:p>
          <a:p>
            <a:endParaRPr lang="en-US" sz="1600" dirty="0">
              <a:solidFill>
                <a:srgbClr val="0000FF"/>
              </a:solidFill>
              <a:latin typeface="Helvetica Neue Light"/>
              <a:cs typeface="Helvetica Neue Light"/>
            </a:endParaRPr>
          </a:p>
          <a:p>
            <a:endParaRPr lang="en-US" sz="1600" dirty="0">
              <a:solidFill>
                <a:srgbClr val="0000FF"/>
              </a:solidFill>
              <a:latin typeface="Helvetica Neue Light"/>
              <a:cs typeface="Helvetica Neue Light"/>
            </a:endParaRPr>
          </a:p>
        </p:txBody>
      </p:sp>
      <p:pic>
        <p:nvPicPr>
          <p:cNvPr id="5" name="Content Placeholder 4" descr="intensity.jpg"/>
          <p:cNvPicPr>
            <a:picLocks noGrp="1" noChangeAspect="1"/>
          </p:cNvPicPr>
          <p:nvPr>
            <p:ph sz="half" idx="2"/>
          </p:nvPr>
        </p:nvPicPr>
        <p:blipFill>
          <a:blip r:embed="rId2">
            <a:extLst>
              <a:ext uri="{28A0092B-C50C-407E-A947-70E740481C1C}">
                <a14:useLocalDpi xmlns:a14="http://schemas.microsoft.com/office/drawing/2010/main" val="0"/>
              </a:ext>
            </a:extLst>
          </a:blip>
          <a:srcRect l="-2198" r="-2198"/>
          <a:stretch>
            <a:fillRect/>
          </a:stretch>
        </p:blipFill>
        <p:spPr/>
      </p:pic>
    </p:spTree>
    <p:extLst>
      <p:ext uri="{BB962C8B-B14F-4D97-AF65-F5344CB8AC3E}">
        <p14:creationId xmlns:p14="http://schemas.microsoft.com/office/powerpoint/2010/main" val="323983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2000" dirty="0">
                <a:solidFill>
                  <a:srgbClr val="0000FF"/>
                </a:solidFill>
                <a:latin typeface="Helvetica Neue Light"/>
                <a:cs typeface="Helvetica Neue Light"/>
              </a:rPr>
              <a:t>The earthquake shifted the Earth's axis by estimates of between 10 cm (4 in) and 25 cm (10 in) at the poles</a:t>
            </a:r>
          </a:p>
          <a:p>
            <a:r>
              <a:rPr lang="en-US" sz="2000" dirty="0">
                <a:solidFill>
                  <a:srgbClr val="0000FF"/>
                </a:solidFill>
                <a:latin typeface="Helvetica Neue Light"/>
                <a:cs typeface="Helvetica Neue Light"/>
              </a:rPr>
              <a:t>This deviation led to a number of small planetary changes, including the length of a day, the tilt of the Earth, and the Chandler wobble.</a:t>
            </a:r>
          </a:p>
          <a:p>
            <a:r>
              <a:rPr lang="en-US" sz="2000" dirty="0">
                <a:solidFill>
                  <a:srgbClr val="0000FF"/>
                </a:solidFill>
                <a:latin typeface="Helvetica Neue Light"/>
                <a:cs typeface="Helvetica Neue Light"/>
              </a:rPr>
              <a:t>The speed of the Earth's rotation increased, shortening the day by 1.8 microseconds due to the redistribution of Earth's mass. </a:t>
            </a:r>
          </a:p>
          <a:p>
            <a:r>
              <a:rPr lang="en-US" sz="2000" dirty="0">
                <a:solidFill>
                  <a:srgbClr val="0000FF"/>
                </a:solidFill>
                <a:latin typeface="Helvetica Neue Light"/>
                <a:cs typeface="Helvetica Neue Light"/>
              </a:rPr>
              <a:t>The axial shift was caused by the redistribution of mass on the Earth's surface, which changed the planet's moment of inertia. Because of conservation of angular momentum, such changes of inertia result in small changes to the Earth's rate of rotation.</a:t>
            </a:r>
          </a:p>
          <a:p>
            <a:endParaRPr lang="en-US" sz="2000" dirty="0">
              <a:solidFill>
                <a:srgbClr val="0000FF"/>
              </a:solidFill>
              <a:latin typeface="Helvetica Neue Light"/>
              <a:cs typeface="Helvetica Neue Light"/>
            </a:endParaRPr>
          </a:p>
        </p:txBody>
      </p:sp>
      <p:sp>
        <p:nvSpPr>
          <p:cNvPr id="7" name="Title 3"/>
          <p:cNvSpPr>
            <a:spLocks noGrp="1"/>
          </p:cNvSpPr>
          <p:nvPr>
            <p:ph type="title"/>
          </p:nvPr>
        </p:nvSpPr>
        <p:spPr>
          <a:xfrm>
            <a:off x="457200" y="274638"/>
            <a:ext cx="8229600" cy="1143000"/>
          </a:xfrm>
        </p:spPr>
        <p:txBody>
          <a:bodyPr>
            <a:normAutofit/>
          </a:bodyPr>
          <a:lstStyle/>
          <a:p>
            <a:r>
              <a:rPr lang="en-US" sz="3600" dirty="0">
                <a:solidFill>
                  <a:srgbClr val="FF0000"/>
                </a:solidFill>
                <a:latin typeface="Helvetica Neue Light"/>
                <a:cs typeface="Helvetica Neue Light"/>
              </a:rPr>
              <a:t>Geophysical Effects</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96937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2000" dirty="0">
                <a:latin typeface="Helvetica Neue Light"/>
                <a:cs typeface="Helvetica Neue Light"/>
              </a:rPr>
              <a:t>The earthquake also generated sound waves detected by the GOCE satellite, which thus serendipitously became the first seismograph in orbit.</a:t>
            </a:r>
          </a:p>
          <a:p>
            <a:r>
              <a:rPr lang="en-US" sz="2000" dirty="0">
                <a:solidFill>
                  <a:srgbClr val="0000FF"/>
                </a:solidFill>
                <a:latin typeface="Helvetica Neue Light"/>
                <a:cs typeface="Helvetica Neue Light"/>
              </a:rPr>
              <a:t>A GPS station located nearest the epicenter moved almost 13 feet (4.0 m). </a:t>
            </a:r>
          </a:p>
          <a:p>
            <a:r>
              <a:rPr lang="en-US" sz="2000" dirty="0">
                <a:solidFill>
                  <a:srgbClr val="0000FF"/>
                </a:solidFill>
                <a:latin typeface="Helvetica Neue Light"/>
                <a:cs typeface="Helvetica Neue Light"/>
              </a:rPr>
              <a:t>This motivated government researchers to look into other ways the earthquake may have had large scale effects on the planet. </a:t>
            </a:r>
          </a:p>
          <a:p>
            <a:r>
              <a:rPr lang="en-US" sz="2000" dirty="0">
                <a:latin typeface="Helvetica Neue Light"/>
                <a:cs typeface="Helvetica Neue Light"/>
              </a:rPr>
              <a:t>Calculations by scientists at NASA’s Jet Propulsion Laboratory  determined that the Earth’s rotation was changed by the earthquake to the point where the days are now 1.8 microseconds shorter. (LOD = Length of Day</a:t>
            </a:r>
            <a:r>
              <a:rPr lang="en-US" sz="2000" dirty="0">
                <a:solidFill>
                  <a:srgbClr val="0000FF"/>
                </a:solidFill>
                <a:latin typeface="Helvetica Neue Light"/>
                <a:cs typeface="Helvetica Neue Light"/>
              </a:rPr>
              <a:t>)</a:t>
            </a:r>
          </a:p>
          <a:p>
            <a:endParaRPr lang="en-US" sz="2000" dirty="0">
              <a:solidFill>
                <a:srgbClr val="0000FF"/>
              </a:solidFill>
              <a:latin typeface="Helvetica Neue Light"/>
              <a:cs typeface="Helvetica Neue Light"/>
            </a:endParaRPr>
          </a:p>
        </p:txBody>
      </p:sp>
      <p:sp>
        <p:nvSpPr>
          <p:cNvPr id="7" name="Title 3"/>
          <p:cNvSpPr>
            <a:spLocks noGrp="1"/>
          </p:cNvSpPr>
          <p:nvPr>
            <p:ph type="title"/>
          </p:nvPr>
        </p:nvSpPr>
        <p:spPr>
          <a:xfrm>
            <a:off x="457200" y="274638"/>
            <a:ext cx="8229600" cy="1143000"/>
          </a:xfrm>
        </p:spPr>
        <p:txBody>
          <a:bodyPr>
            <a:normAutofit/>
          </a:bodyPr>
          <a:lstStyle/>
          <a:p>
            <a:r>
              <a:rPr lang="en-US" sz="3600" dirty="0">
                <a:solidFill>
                  <a:srgbClr val="FF0000"/>
                </a:solidFill>
                <a:latin typeface="Helvetica Neue Light"/>
                <a:cs typeface="Helvetica Neue Light"/>
              </a:rPr>
              <a:t>Geophysical Effects</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353719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FF0000"/>
                </a:solidFill>
                <a:latin typeface="Helvetica Neue Light"/>
                <a:cs typeface="Helvetica Neue Light"/>
              </a:rPr>
              <a:t>Aftershocks</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
        <p:nvSpPr>
          <p:cNvPr id="3" name="Content Placeholder 2"/>
          <p:cNvSpPr>
            <a:spLocks noGrp="1"/>
          </p:cNvSpPr>
          <p:nvPr>
            <p:ph sz="half" idx="1"/>
          </p:nvPr>
        </p:nvSpPr>
        <p:spPr/>
        <p:txBody>
          <a:bodyPr>
            <a:noAutofit/>
          </a:bodyPr>
          <a:lstStyle/>
          <a:p>
            <a:r>
              <a:rPr lang="en-US" sz="1800" dirty="0">
                <a:solidFill>
                  <a:srgbClr val="0000FF"/>
                </a:solidFill>
                <a:latin typeface="Helvetica Neue Light"/>
                <a:cs typeface="Helvetica Neue Light"/>
              </a:rPr>
              <a:t>“Japan has experienced thousands aftershocks since the earthquake, with over 100 registering over magnitude 6.0 Mw and a half dozen that have been over magnitude 7.0 Mw . </a:t>
            </a:r>
          </a:p>
          <a:p>
            <a:r>
              <a:rPr lang="en-US" sz="1800" dirty="0">
                <a:solidFill>
                  <a:srgbClr val="0000FF"/>
                </a:solidFill>
                <a:latin typeface="Helvetica Neue Light"/>
                <a:cs typeface="Helvetica Neue Light"/>
              </a:rPr>
              <a:t>A magnitude 7.7 Mw and a 7.9 Mw quake occurred on 11 March and the third one struck offshore on 7 April with a disputed magnitude. </a:t>
            </a:r>
          </a:p>
          <a:p>
            <a:r>
              <a:rPr lang="en-US" sz="1800" dirty="0">
                <a:solidFill>
                  <a:srgbClr val="0000FF"/>
                </a:solidFill>
                <a:latin typeface="Helvetica Neue Light"/>
                <a:cs typeface="Helvetica Neue Light"/>
              </a:rPr>
              <a:t>As of 16 Mar 2012 aftershocks continued, totaling 1887 events over magnitude 4.0”</a:t>
            </a:r>
          </a:p>
          <a:p>
            <a:r>
              <a:rPr lang="en-US" sz="1800" dirty="0">
                <a:solidFill>
                  <a:srgbClr val="0000FF"/>
                </a:solidFill>
                <a:latin typeface="Helvetica Neue Light"/>
                <a:cs typeface="Helvetica Neue Light"/>
              </a:rPr>
              <a:t>The chart at right shows all earthquakes within 1000 Tokyo since March 12, 2011</a:t>
            </a:r>
          </a:p>
        </p:txBody>
      </p:sp>
      <p:pic>
        <p:nvPicPr>
          <p:cNvPr id="5" name="Picture 4" descr="GR_Relation_Tokyo_Radius1000km_sinceM7.9_on_3-11-2011.pdf"/>
          <p:cNvPicPr>
            <a:picLocks noChangeAspect="1"/>
          </p:cNvPicPr>
          <p:nvPr/>
        </p:nvPicPr>
        <p:blipFill>
          <a:blip r:embed="rId2"/>
          <a:srcRect l="11404" t="10721" r="8124" b="46394"/>
          <a:stretch>
            <a:fillRect/>
          </a:stretch>
        </p:blipFill>
        <p:spPr>
          <a:xfrm>
            <a:off x="4700980" y="1618716"/>
            <a:ext cx="3776838" cy="2604716"/>
          </a:xfrm>
          <a:prstGeom prst="rect">
            <a:avLst/>
          </a:prstGeom>
        </p:spPr>
      </p:pic>
      <p:pic>
        <p:nvPicPr>
          <p:cNvPr id="6" name="Picture 5" descr="Screen Shot 2013-10-22 at 9.27.08 AM.png"/>
          <p:cNvPicPr>
            <a:picLocks noChangeAspect="1"/>
          </p:cNvPicPr>
          <p:nvPr/>
        </p:nvPicPr>
        <p:blipFill>
          <a:blip r:embed="rId3"/>
          <a:stretch>
            <a:fillRect/>
          </a:stretch>
        </p:blipFill>
        <p:spPr>
          <a:xfrm>
            <a:off x="4966700" y="4930259"/>
            <a:ext cx="3272255" cy="1167028"/>
          </a:xfrm>
          <a:prstGeom prst="rect">
            <a:avLst/>
          </a:prstGeom>
        </p:spPr>
      </p:pic>
      <p:sp>
        <p:nvSpPr>
          <p:cNvPr id="7" name="TextBox 6"/>
          <p:cNvSpPr txBox="1"/>
          <p:nvPr/>
        </p:nvSpPr>
        <p:spPr>
          <a:xfrm>
            <a:off x="5051364" y="4233337"/>
            <a:ext cx="3272255" cy="523220"/>
          </a:xfrm>
          <a:prstGeom prst="rect">
            <a:avLst/>
          </a:prstGeom>
          <a:noFill/>
        </p:spPr>
        <p:txBody>
          <a:bodyPr wrap="square" rtlCol="0">
            <a:spAutoFit/>
          </a:bodyPr>
          <a:lstStyle/>
          <a:p>
            <a:pPr algn="ctr"/>
            <a:r>
              <a:rPr lang="en-US" sz="1400" dirty="0">
                <a:solidFill>
                  <a:srgbClr val="800000"/>
                </a:solidFill>
                <a:latin typeface="Helvetica Neue Light"/>
                <a:cs typeface="Helvetica Neue Light"/>
              </a:rPr>
              <a:t>GR Relation for all earthquakes within 1000 Tokyo since March 12, 2011</a:t>
            </a:r>
          </a:p>
        </p:txBody>
      </p:sp>
      <p:sp>
        <p:nvSpPr>
          <p:cNvPr id="8" name="TextBox 7"/>
          <p:cNvSpPr txBox="1"/>
          <p:nvPr/>
        </p:nvSpPr>
        <p:spPr>
          <a:xfrm>
            <a:off x="4998449" y="6145620"/>
            <a:ext cx="3272255" cy="523220"/>
          </a:xfrm>
          <a:prstGeom prst="rect">
            <a:avLst/>
          </a:prstGeom>
          <a:noFill/>
        </p:spPr>
        <p:txBody>
          <a:bodyPr wrap="square" rtlCol="0">
            <a:spAutoFit/>
          </a:bodyPr>
          <a:lstStyle/>
          <a:p>
            <a:pPr algn="ctr"/>
            <a:r>
              <a:rPr lang="en-US" sz="1400" dirty="0">
                <a:solidFill>
                  <a:srgbClr val="800000"/>
                </a:solidFill>
                <a:latin typeface="Helvetica Neue Light"/>
                <a:cs typeface="Helvetica Neue Light"/>
              </a:rPr>
              <a:t>All earthquakes M&gt;7 within 1000 Tokyo since March 9, 2011</a:t>
            </a:r>
          </a:p>
        </p:txBody>
      </p:sp>
    </p:spTree>
    <p:extLst>
      <p:ext uri="{BB962C8B-B14F-4D97-AF65-F5344CB8AC3E}">
        <p14:creationId xmlns:p14="http://schemas.microsoft.com/office/powerpoint/2010/main" val="6576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10407.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2771"/>
          </a:xfrm>
          <a:prstGeom prst="rect">
            <a:avLst/>
          </a:prstGeom>
        </p:spPr>
      </p:pic>
    </p:spTree>
    <p:extLst>
      <p:ext uri="{BB962C8B-B14F-4D97-AF65-F5344CB8AC3E}">
        <p14:creationId xmlns:p14="http://schemas.microsoft.com/office/powerpoint/2010/main" val="67485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1800" dirty="0"/>
              <a:t>“The degree and extent of damage caused by the earthquake and resulting tsunami were enormous, with most of the damage being caused by the tsunami. </a:t>
            </a:r>
          </a:p>
          <a:p>
            <a:pPr>
              <a:spcBef>
                <a:spcPts val="0"/>
              </a:spcBef>
              <a:spcAft>
                <a:spcPts val="1200"/>
              </a:spcAft>
            </a:pPr>
            <a:r>
              <a:rPr lang="en-US" sz="1800" dirty="0"/>
              <a:t>Video footage of the towns that were worst affected shows little more than piles of rubble, with almost no parts of any structures left standing.</a:t>
            </a:r>
          </a:p>
          <a:p>
            <a:pPr>
              <a:spcBef>
                <a:spcPts val="0"/>
              </a:spcBef>
              <a:spcAft>
                <a:spcPts val="1200"/>
              </a:spcAft>
            </a:pPr>
            <a:r>
              <a:rPr lang="en-US" sz="1800" dirty="0"/>
              <a:t>Estimates of the cost of the damage range well into the tens of billions of US dollars; before-and-after satellite photographs of devastated regions show immense damage to many regions.</a:t>
            </a:r>
          </a:p>
          <a:p>
            <a:pPr>
              <a:spcBef>
                <a:spcPts val="0"/>
              </a:spcBef>
              <a:spcAft>
                <a:spcPts val="1200"/>
              </a:spcAft>
            </a:pPr>
            <a:r>
              <a:rPr lang="en-US" sz="1800" dirty="0"/>
              <a:t>Although </a:t>
            </a:r>
            <a:r>
              <a:rPr lang="en-US" sz="1800" dirty="0">
                <a:solidFill>
                  <a:schemeClr val="tx1"/>
                </a:solidFill>
              </a:rPr>
              <a:t>Japan has invested the equivalent of billions of dollars on anti-tsunami seawalls which line at least 40% of its 34,751 km (21,593 mi) coastline and stand up to 12 m (39 ft) high</a:t>
            </a:r>
            <a:r>
              <a:rPr lang="en-US" sz="1800" dirty="0"/>
              <a:t>, the tsunami simply washed over the top of some seawalls, collapsing some in the process.[203]</a:t>
            </a:r>
          </a:p>
          <a:p>
            <a:pPr>
              <a:spcBef>
                <a:spcPts val="0"/>
              </a:spcBef>
              <a:spcAft>
                <a:spcPts val="1200"/>
              </a:spcAft>
            </a:pPr>
            <a:r>
              <a:rPr lang="en-US" sz="1800" dirty="0"/>
              <a:t>Japan's National Police Agency said on 3 April 2011, that 45,700 buildings were destroyed and 144,300 were damaged by the quake and tsunami. “</a:t>
            </a:r>
          </a:p>
          <a:p>
            <a:pPr>
              <a:spcBef>
                <a:spcPts val="0"/>
              </a:spcBef>
              <a:spcAft>
                <a:spcPts val="1200"/>
              </a:spcAft>
            </a:pPr>
            <a:endParaRPr lang="en-US" sz="1800" dirty="0"/>
          </a:p>
        </p:txBody>
      </p:sp>
      <p:sp>
        <p:nvSpPr>
          <p:cNvPr id="4" name="Title 3"/>
          <p:cNvSpPr>
            <a:spLocks noGrp="1"/>
          </p:cNvSpPr>
          <p:nvPr>
            <p:ph type="title"/>
          </p:nvPr>
        </p:nvSpPr>
        <p:spPr>
          <a:xfrm>
            <a:off x="457200" y="274638"/>
            <a:ext cx="8229600" cy="1143000"/>
          </a:xfrm>
        </p:spPr>
        <p:txBody>
          <a:bodyPr>
            <a:normAutofit/>
          </a:bodyPr>
          <a:lstStyle/>
          <a:p>
            <a:r>
              <a:rPr lang="en-US" dirty="0"/>
              <a:t>Damage Summary - I</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645983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a:t>“The damaged buildings included 29,500 structures in Miyagi Prefecture, 12,500 in Iwate Prefecture and 2,400 in Fukushima Prefecture.</a:t>
            </a:r>
          </a:p>
          <a:p>
            <a:r>
              <a:rPr lang="en-US" sz="1800" dirty="0"/>
              <a:t>Three hundred hospitals with 20 beds or more in </a:t>
            </a:r>
            <a:r>
              <a:rPr lang="en-US" sz="1800" dirty="0" err="1"/>
              <a:t>Tōhoku</a:t>
            </a:r>
            <a:r>
              <a:rPr lang="en-US" sz="1800" dirty="0"/>
              <a:t> were damaged by the disaster, with 11 being completely destroyed.</a:t>
            </a:r>
          </a:p>
          <a:p>
            <a:r>
              <a:rPr lang="en-US" sz="1800" dirty="0"/>
              <a:t>The earthquake and tsunami created an estimated 24–25 million tons of rubble and debris in Japan.</a:t>
            </a:r>
          </a:p>
          <a:p>
            <a:r>
              <a:rPr lang="en-US" sz="1800" dirty="0"/>
              <a:t> </a:t>
            </a:r>
            <a:r>
              <a:rPr lang="en-US" sz="1800" dirty="0">
                <a:solidFill>
                  <a:schemeClr val="tx1"/>
                </a:solidFill>
              </a:rPr>
              <a:t>An estimated 230,000 automobiles and trucks were damaged or destroyed in the disaster. </a:t>
            </a:r>
          </a:p>
          <a:p>
            <a:r>
              <a:rPr lang="en-US" sz="1800" dirty="0"/>
              <a:t>As of the end of May 2011, residents of Iwate, Miyagi, and Fukushima prefectures had requested deregistration of 15,000 vehicles, meaning that the owners of those vehicles were writing them off as </a:t>
            </a:r>
            <a:r>
              <a:rPr lang="en-US" sz="1800" dirty="0" err="1"/>
              <a:t>unrepairable</a:t>
            </a:r>
            <a:r>
              <a:rPr lang="en-US" sz="1800" dirty="0"/>
              <a:t> or unsalvageable.”</a:t>
            </a:r>
          </a:p>
          <a:p>
            <a:endParaRPr lang="en-US" sz="1800" dirty="0"/>
          </a:p>
        </p:txBody>
      </p:sp>
      <p:sp>
        <p:nvSpPr>
          <p:cNvPr id="4" name="Title 3"/>
          <p:cNvSpPr>
            <a:spLocks noGrp="1"/>
          </p:cNvSpPr>
          <p:nvPr>
            <p:ph type="title"/>
          </p:nvPr>
        </p:nvSpPr>
        <p:spPr>
          <a:xfrm>
            <a:off x="457200" y="274638"/>
            <a:ext cx="8229600" cy="1143000"/>
          </a:xfrm>
        </p:spPr>
        <p:txBody>
          <a:bodyPr>
            <a:normAutofit/>
          </a:bodyPr>
          <a:lstStyle/>
          <a:p>
            <a:r>
              <a:rPr lang="en-US" dirty="0"/>
              <a:t>Damage Summary - II</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274074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r>
              <a:rPr lang="en-US" dirty="0"/>
              <a:t>Background</a:t>
            </a:r>
          </a:p>
          <a:p>
            <a:r>
              <a:rPr lang="en-US" dirty="0"/>
              <a:t>Tectonics and Geology</a:t>
            </a:r>
          </a:p>
          <a:p>
            <a:r>
              <a:rPr lang="en-US" dirty="0"/>
              <a:t>Seismology</a:t>
            </a:r>
          </a:p>
          <a:p>
            <a:r>
              <a:rPr lang="en-US" dirty="0"/>
              <a:t>Tsunami</a:t>
            </a:r>
          </a:p>
          <a:p>
            <a:r>
              <a:rPr lang="en-US" dirty="0"/>
              <a:t>Fukushima disaster</a:t>
            </a:r>
          </a:p>
          <a:p>
            <a:r>
              <a:rPr lang="en-US" dirty="0"/>
              <a:t>Response</a:t>
            </a:r>
          </a:p>
          <a:p>
            <a:r>
              <a:rPr lang="en-US" dirty="0"/>
              <a:t>Implications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5536"/>
            <a:ext cx="8229600" cy="4525963"/>
          </a:xfrm>
        </p:spPr>
        <p:txBody>
          <a:bodyPr>
            <a:noAutofit/>
          </a:bodyPr>
          <a:lstStyle/>
          <a:p>
            <a:r>
              <a:rPr lang="en-US" sz="1900" dirty="0"/>
              <a:t>“All of Japan's ports were briefly closed after the earthquake, though the ones in Tokyo and southwards soon re-opened. </a:t>
            </a:r>
          </a:p>
          <a:p>
            <a:r>
              <a:rPr lang="en-US" sz="1900" dirty="0"/>
              <a:t>Fifteen ports were located in the disaster zone. The north-eastern ports of Hachinohe, Sendai, </a:t>
            </a:r>
            <a:r>
              <a:rPr lang="en-US" sz="1900" dirty="0" err="1"/>
              <a:t>Ishinomaki</a:t>
            </a:r>
            <a:r>
              <a:rPr lang="en-US" sz="1900" dirty="0"/>
              <a:t> and </a:t>
            </a:r>
            <a:r>
              <a:rPr lang="en-US" sz="1900" dirty="0" err="1"/>
              <a:t>Onahama</a:t>
            </a:r>
            <a:r>
              <a:rPr lang="en-US" sz="1900" dirty="0"/>
              <a:t> were destroyed, while the Port of Chiba (which serves the hydrocarbon industry) and Japan's ninth-largest container port at Kashima were also affected, though less severely. </a:t>
            </a:r>
          </a:p>
          <a:p>
            <a:r>
              <a:rPr lang="en-US" sz="1900" dirty="0"/>
              <a:t>The ports at </a:t>
            </a:r>
            <a:r>
              <a:rPr lang="en-US" sz="1900" dirty="0" err="1"/>
              <a:t>Hitachinaka</a:t>
            </a:r>
            <a:r>
              <a:rPr lang="en-US" sz="1900" dirty="0"/>
              <a:t>, Hitachi, Soma, </a:t>
            </a:r>
            <a:r>
              <a:rPr lang="en-US" sz="1900" dirty="0" err="1"/>
              <a:t>Shiogama</a:t>
            </a:r>
            <a:r>
              <a:rPr lang="en-US" sz="1900" dirty="0"/>
              <a:t>, </a:t>
            </a:r>
            <a:r>
              <a:rPr lang="en-US" sz="1900" dirty="0" err="1"/>
              <a:t>Kesennuma</a:t>
            </a:r>
            <a:r>
              <a:rPr lang="en-US" sz="1900" dirty="0"/>
              <a:t>, </a:t>
            </a:r>
            <a:r>
              <a:rPr lang="en-US" sz="1900" dirty="0" err="1"/>
              <a:t>Ofunato</a:t>
            </a:r>
            <a:r>
              <a:rPr lang="en-US" sz="1900" dirty="0"/>
              <a:t>, </a:t>
            </a:r>
            <a:r>
              <a:rPr lang="en-US" sz="1900" dirty="0" err="1"/>
              <a:t>Kamashi</a:t>
            </a:r>
            <a:r>
              <a:rPr lang="en-US" sz="1900" dirty="0"/>
              <a:t> and </a:t>
            </a:r>
            <a:r>
              <a:rPr lang="en-US" sz="1900" dirty="0" err="1"/>
              <a:t>Miyako</a:t>
            </a:r>
            <a:r>
              <a:rPr lang="en-US" sz="1900" dirty="0"/>
              <a:t> were also damaged and closed to ships.</a:t>
            </a:r>
          </a:p>
          <a:p>
            <a:r>
              <a:rPr lang="en-US" sz="1900" dirty="0"/>
              <a:t>All 15 ports reopened to limited ship traffic by 29 March 2011.</a:t>
            </a:r>
          </a:p>
          <a:p>
            <a:r>
              <a:rPr lang="en-US" sz="1900" dirty="0"/>
              <a:t>A total of 319 fishing ports, about 10% of Japan's fishing ports, were damaged in the disaster.</a:t>
            </a:r>
          </a:p>
          <a:p>
            <a:r>
              <a:rPr lang="en-US" sz="1900" dirty="0"/>
              <a:t>Most ports were restored to operating condition by 18 April 2012.</a:t>
            </a:r>
          </a:p>
          <a:p>
            <a:r>
              <a:rPr lang="en-US" sz="1900" dirty="0"/>
              <a:t>The Port of Tokyo suffered slight damage; the effects of the quake included visible smoke rising from a building in the port with parts of the port areas being flooded, including soil liquefaction in Tokyo Disneyland's parking lot.”</a:t>
            </a:r>
          </a:p>
          <a:p>
            <a:endParaRPr lang="en-US" sz="1900" dirty="0"/>
          </a:p>
        </p:txBody>
      </p:sp>
      <p:sp>
        <p:nvSpPr>
          <p:cNvPr id="4" name="Title 3"/>
          <p:cNvSpPr>
            <a:spLocks noGrp="1"/>
          </p:cNvSpPr>
          <p:nvPr>
            <p:ph type="title"/>
          </p:nvPr>
        </p:nvSpPr>
        <p:spPr>
          <a:xfrm>
            <a:off x="457200" y="274638"/>
            <a:ext cx="8229600" cy="1143000"/>
          </a:xfrm>
        </p:spPr>
        <p:txBody>
          <a:bodyPr>
            <a:normAutofit/>
          </a:bodyPr>
          <a:lstStyle/>
          <a:p>
            <a:r>
              <a:rPr lang="en-US" dirty="0"/>
              <a:t>Damage Summary - III</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415730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0188"/>
            <a:ext cx="8229600" cy="4525963"/>
          </a:xfrm>
        </p:spPr>
        <p:txBody>
          <a:bodyPr>
            <a:noAutofit/>
          </a:bodyPr>
          <a:lstStyle/>
          <a:p>
            <a:r>
              <a:rPr lang="en-US" sz="2000" dirty="0"/>
              <a:t>“According to the Japanese trade ministry, around 4.4 million households served by </a:t>
            </a:r>
            <a:r>
              <a:rPr lang="en-US" sz="2000" dirty="0" err="1"/>
              <a:t>Tōhoku</a:t>
            </a:r>
            <a:r>
              <a:rPr lang="en-US" sz="2000" dirty="0"/>
              <a:t> Electric Power (TEP) in northeastern Japan were left without electricity. </a:t>
            </a:r>
          </a:p>
          <a:p>
            <a:r>
              <a:rPr lang="en-US" sz="2000" dirty="0"/>
              <a:t>Several nuclear and conventional power plants went offline after the earthquake, reducing TEPCO's total capacity by 21 GW. </a:t>
            </a:r>
          </a:p>
          <a:p>
            <a:r>
              <a:rPr lang="en-US" sz="2000" dirty="0"/>
              <a:t>Rolling blackouts began on 14 March due to power shortages caused by the earthquake.</a:t>
            </a:r>
          </a:p>
          <a:p>
            <a:r>
              <a:rPr lang="en-US" sz="2000" dirty="0">
                <a:solidFill>
                  <a:schemeClr val="tx1"/>
                </a:solidFill>
              </a:rPr>
              <a:t>The Tokyo Electric Power Company (TEPCO), which normally provides approximately 40 GW of electricity, announced that it could only provide about 30 GW. </a:t>
            </a:r>
          </a:p>
          <a:p>
            <a:r>
              <a:rPr lang="en-US" sz="2000" dirty="0"/>
              <a:t>This was because 40% of the electricity used in the greater Tokyo area was supplied by reactors in the Niigata and Fukushima prefectures.</a:t>
            </a:r>
          </a:p>
        </p:txBody>
      </p:sp>
      <p:sp>
        <p:nvSpPr>
          <p:cNvPr id="5" name="Title 3"/>
          <p:cNvSpPr>
            <a:spLocks noGrp="1"/>
          </p:cNvSpPr>
          <p:nvPr>
            <p:ph type="title"/>
          </p:nvPr>
        </p:nvSpPr>
        <p:spPr>
          <a:xfrm>
            <a:off x="457200" y="274638"/>
            <a:ext cx="8229600" cy="1143000"/>
          </a:xfrm>
        </p:spPr>
        <p:txBody>
          <a:bodyPr>
            <a:normAutofit/>
          </a:bodyPr>
          <a:lstStyle/>
          <a:p>
            <a:r>
              <a:rPr lang="en-US" dirty="0"/>
              <a:t>Damage Summary – IV</a:t>
            </a:r>
            <a:br>
              <a:rPr lang="en-US" dirty="0"/>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280929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0188"/>
            <a:ext cx="8229600" cy="4525963"/>
          </a:xfrm>
        </p:spPr>
        <p:txBody>
          <a:bodyPr>
            <a:noAutofit/>
          </a:bodyPr>
          <a:lstStyle/>
          <a:p>
            <a:r>
              <a:rPr lang="en-US" sz="2000" dirty="0"/>
              <a:t>The reactors at the Fukushima Daiichi and Fukushima </a:t>
            </a:r>
            <a:r>
              <a:rPr lang="en-US" sz="2000" dirty="0" err="1"/>
              <a:t>Daini</a:t>
            </a:r>
            <a:r>
              <a:rPr lang="en-US" sz="2000" dirty="0"/>
              <a:t> plants were automatically taken offline when the first earthquake occurred and sustained major damage related to the earthquake and subsequent tsunami. </a:t>
            </a:r>
          </a:p>
          <a:p>
            <a:r>
              <a:rPr lang="en-US" sz="2000" dirty="0"/>
              <a:t>Rolling blackouts of approximately three hours were experienced throughout April and May while TEPCO scrambled to find a temporary power solution. </a:t>
            </a:r>
          </a:p>
          <a:p>
            <a:r>
              <a:rPr lang="en-US" sz="2000" dirty="0"/>
              <a:t>The blackouts affected Tokyo, Kanagawa, Eastern Shizuoka, Yamanashi, Chiba, Ibaraki, Saitama, Tochigi, and Gunma prefectures.</a:t>
            </a:r>
          </a:p>
          <a:p>
            <a:r>
              <a:rPr lang="en-US" sz="2000" dirty="0"/>
              <a:t>Voluntary reduced electricity use by consumers in the Kanto area helped reduce the predicted frequency and duration of the blackouts.”</a:t>
            </a:r>
          </a:p>
        </p:txBody>
      </p:sp>
      <p:sp>
        <p:nvSpPr>
          <p:cNvPr id="5" name="Title 3"/>
          <p:cNvSpPr>
            <a:spLocks noGrp="1"/>
          </p:cNvSpPr>
          <p:nvPr>
            <p:ph type="title"/>
          </p:nvPr>
        </p:nvSpPr>
        <p:spPr>
          <a:xfrm>
            <a:off x="457200" y="274638"/>
            <a:ext cx="8229600" cy="1143000"/>
          </a:xfrm>
        </p:spPr>
        <p:txBody>
          <a:bodyPr>
            <a:normAutofit/>
          </a:bodyPr>
          <a:lstStyle/>
          <a:p>
            <a:r>
              <a:rPr lang="en-US" dirty="0"/>
              <a:t>Damage Summary – V</a:t>
            </a:r>
            <a:br>
              <a:rPr lang="en-US" dirty="0"/>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3142782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31112" y="1447797"/>
            <a:ext cx="4264688" cy="4525963"/>
          </a:xfrm>
        </p:spPr>
        <p:txBody>
          <a:bodyPr>
            <a:noAutofit/>
          </a:bodyPr>
          <a:lstStyle/>
          <a:p>
            <a:pPr>
              <a:spcBef>
                <a:spcPts val="0"/>
              </a:spcBef>
              <a:spcAft>
                <a:spcPts val="1200"/>
              </a:spcAft>
            </a:pPr>
            <a:r>
              <a:rPr lang="en-US" sz="1600" dirty="0"/>
              <a:t>“The Fukushima Daiichi, Fukushima </a:t>
            </a:r>
            <a:r>
              <a:rPr lang="en-US" sz="1600" dirty="0" err="1"/>
              <a:t>Daini</a:t>
            </a:r>
            <a:r>
              <a:rPr lang="en-US" sz="1600" dirty="0"/>
              <a:t>, </a:t>
            </a:r>
            <a:r>
              <a:rPr lang="en-US" sz="1600" dirty="0" err="1"/>
              <a:t>Onagawa</a:t>
            </a:r>
            <a:r>
              <a:rPr lang="en-US" sz="1600" dirty="0"/>
              <a:t> Nuclear Power Plant and </a:t>
            </a:r>
            <a:r>
              <a:rPr lang="en-US" sz="1600" dirty="0" err="1"/>
              <a:t>Tōkai</a:t>
            </a:r>
            <a:r>
              <a:rPr lang="en-US" sz="1600" dirty="0"/>
              <a:t> nuclear power stations, eleven reactors, were automatically shut down following the earthquake.</a:t>
            </a:r>
          </a:p>
          <a:p>
            <a:pPr>
              <a:spcBef>
                <a:spcPts val="0"/>
              </a:spcBef>
              <a:spcAft>
                <a:spcPts val="1200"/>
              </a:spcAft>
            </a:pPr>
            <a:r>
              <a:rPr lang="en-US" sz="1600" dirty="0" err="1"/>
              <a:t>Higashidōri</a:t>
            </a:r>
            <a:r>
              <a:rPr lang="en-US" sz="1600" dirty="0"/>
              <a:t>, also on the northeast coast, was already shut down for a periodic inspection.</a:t>
            </a:r>
          </a:p>
          <a:p>
            <a:pPr>
              <a:spcBef>
                <a:spcPts val="0"/>
              </a:spcBef>
              <a:spcAft>
                <a:spcPts val="1200"/>
              </a:spcAft>
            </a:pPr>
            <a:r>
              <a:rPr lang="en-US" sz="1600" dirty="0">
                <a:solidFill>
                  <a:schemeClr val="tx1"/>
                </a:solidFill>
              </a:rPr>
              <a:t>At Fukushima Daiichi and </a:t>
            </a:r>
            <a:r>
              <a:rPr lang="en-US" sz="1600" dirty="0" err="1">
                <a:solidFill>
                  <a:schemeClr val="tx1"/>
                </a:solidFill>
              </a:rPr>
              <a:t>Daini</a:t>
            </a:r>
            <a:r>
              <a:rPr lang="en-US" sz="1600" dirty="0">
                <a:solidFill>
                  <a:schemeClr val="tx1"/>
                </a:solidFill>
              </a:rPr>
              <a:t>, tsunami waves overtopped seawalls and destroyed diesel backup power systems, leading to severe problems at Fukushima Daiichi, including three large explosions and radioactive leakage. </a:t>
            </a:r>
          </a:p>
          <a:p>
            <a:pPr>
              <a:spcBef>
                <a:spcPts val="0"/>
              </a:spcBef>
              <a:spcAft>
                <a:spcPts val="1200"/>
              </a:spcAft>
            </a:pPr>
            <a:r>
              <a:rPr lang="en-US" sz="1600" dirty="0"/>
              <a:t>Subsequent analysis found that many Japanese nuclear plants, including Fukushima Daiichi, were not adequately protected against tsunami.</a:t>
            </a:r>
          </a:p>
          <a:p>
            <a:pPr>
              <a:spcBef>
                <a:spcPts val="0"/>
              </a:spcBef>
              <a:spcAft>
                <a:spcPts val="1200"/>
              </a:spcAft>
            </a:pPr>
            <a:r>
              <a:rPr lang="en-US" sz="1600" dirty="0"/>
              <a:t>Over 200,000 people were evacuated.”</a:t>
            </a:r>
          </a:p>
          <a:p>
            <a:pPr>
              <a:spcBef>
                <a:spcPts val="0"/>
              </a:spcBef>
              <a:spcAft>
                <a:spcPts val="1200"/>
              </a:spcAft>
            </a:pPr>
            <a:endParaRPr lang="en-US" sz="1600" dirty="0"/>
          </a:p>
        </p:txBody>
      </p:sp>
      <p:pic>
        <p:nvPicPr>
          <p:cNvPr id="7" name="Content Placeholder 6" descr="Nuclear_plants_Japan_in_2011.svg.png"/>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p:pic>
      <p:sp>
        <p:nvSpPr>
          <p:cNvPr id="8" name="Title 3"/>
          <p:cNvSpPr>
            <a:spLocks noGrp="1"/>
          </p:cNvSpPr>
          <p:nvPr>
            <p:ph type="title"/>
          </p:nvPr>
        </p:nvSpPr>
        <p:spPr>
          <a:xfrm>
            <a:off x="457200" y="274638"/>
            <a:ext cx="8229600" cy="1143000"/>
          </a:xfrm>
        </p:spPr>
        <p:txBody>
          <a:bodyPr>
            <a:normAutofit/>
          </a:bodyPr>
          <a:lstStyle/>
          <a:p>
            <a:r>
              <a:rPr lang="en-US" dirty="0"/>
              <a:t>Damage Summary – VI</a:t>
            </a:r>
            <a:br>
              <a:rPr lang="en-US" dirty="0"/>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
        <p:nvSpPr>
          <p:cNvPr id="9" name="TextBox 8"/>
          <p:cNvSpPr txBox="1"/>
          <p:nvPr/>
        </p:nvSpPr>
        <p:spPr>
          <a:xfrm>
            <a:off x="4918363" y="5960241"/>
            <a:ext cx="3301119" cy="923330"/>
          </a:xfrm>
          <a:prstGeom prst="rect">
            <a:avLst/>
          </a:prstGeom>
          <a:noFill/>
        </p:spPr>
        <p:txBody>
          <a:bodyPr wrap="square" rtlCol="0">
            <a:spAutoFit/>
          </a:bodyPr>
          <a:lstStyle/>
          <a:p>
            <a:pPr algn="ctr"/>
            <a:r>
              <a:rPr lang="en-US" dirty="0">
                <a:solidFill>
                  <a:srgbClr val="800000"/>
                </a:solidFill>
                <a:latin typeface="Helvetica Neue Light"/>
                <a:cs typeface="Helvetica Neue Light"/>
              </a:rPr>
              <a:t>More Detailed Discussion of Nuclear Reactor Damage in Lecture 12  </a:t>
            </a:r>
          </a:p>
        </p:txBody>
      </p:sp>
    </p:spTree>
    <p:extLst>
      <p:ext uri="{BB962C8B-B14F-4D97-AF65-F5344CB8AC3E}">
        <p14:creationId xmlns:p14="http://schemas.microsoft.com/office/powerpoint/2010/main" val="2655711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dirty="0"/>
              <a:t>“A report by the IAEA in 2012 found that the </a:t>
            </a:r>
            <a:r>
              <a:rPr lang="en-US" sz="1800" dirty="0" err="1"/>
              <a:t>Onegawa</a:t>
            </a:r>
            <a:r>
              <a:rPr lang="en-US" sz="1800" dirty="0"/>
              <a:t> Nuclear Power Plant, the closest nuclear plant to the epicenter of the 2011 earthquake and tsunami, had remained largely undamaged. </a:t>
            </a:r>
          </a:p>
          <a:p>
            <a:r>
              <a:rPr lang="en-US" sz="1800" dirty="0"/>
              <a:t>The plant's 3 reactors automatically shut down without damage and all safety systems functioned as designed. The plant's 14 meter (46-foot) high seawall successfully withstood the tsunami.</a:t>
            </a:r>
          </a:p>
          <a:p>
            <a:r>
              <a:rPr lang="en-US" sz="1800" dirty="0">
                <a:solidFill>
                  <a:schemeClr val="tx1"/>
                </a:solidFill>
              </a:rPr>
              <a:t>Nuclear experts stated that Fukushima will go down in history as the second-worst nuclear accident ever.... while not as bad as Chernobyl disaster, worse than Three Mile Island accident. </a:t>
            </a:r>
          </a:p>
          <a:p>
            <a:r>
              <a:rPr lang="en-US" sz="1800" dirty="0"/>
              <a:t>It could take months or years to learn how damaging the release of dangerous isotopes has been to human health and food supplies, and the surrounding countryside.</a:t>
            </a:r>
          </a:p>
          <a:p>
            <a:r>
              <a:rPr lang="en-US" sz="1800" dirty="0"/>
              <a:t>Later analysis indicated three reactors at Fukushima I (Units 1, 2, and 3) had suffered meltdowns and continued to leak coolant water, and by summer the Vice-minister for Economy, Trade and Industry, the head of the Nuclear and Industrial Safety Agency, and the head of the Agency for Natural Resources and Energy, had lost their jobs.”</a:t>
            </a:r>
          </a:p>
          <a:p>
            <a:endParaRPr lang="en-US" sz="1800" dirty="0"/>
          </a:p>
        </p:txBody>
      </p:sp>
      <p:sp>
        <p:nvSpPr>
          <p:cNvPr id="4" name="Title 3"/>
          <p:cNvSpPr>
            <a:spLocks noGrp="1"/>
          </p:cNvSpPr>
          <p:nvPr>
            <p:ph type="title"/>
          </p:nvPr>
        </p:nvSpPr>
        <p:spPr>
          <a:xfrm>
            <a:off x="457200" y="274638"/>
            <a:ext cx="8229600" cy="1143000"/>
          </a:xfrm>
        </p:spPr>
        <p:txBody>
          <a:bodyPr>
            <a:normAutofit/>
          </a:bodyPr>
          <a:lstStyle/>
          <a:p>
            <a:r>
              <a:rPr lang="en-US" dirty="0"/>
              <a:t>Damage Summary – VII</a:t>
            </a:r>
            <a:br>
              <a:rPr lang="en-US" dirty="0"/>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2884084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a:t>“In particular, the earthquake and tsunami seriously damaged nuclear power plants in the Tohoku region, which depends heavily on such plants for electricity. </a:t>
            </a:r>
          </a:p>
          <a:p>
            <a:r>
              <a:rPr lang="en-US" sz="1800" dirty="0"/>
              <a:t>Measures to contain overheating at some reactors may render them unusable. </a:t>
            </a:r>
          </a:p>
          <a:p>
            <a:r>
              <a:rPr lang="en-US" sz="1800" dirty="0"/>
              <a:t>Most of of Japan’s domestic nuclear capacity was closed at least temporarily since the earthquake, resulting in electricity shortages. </a:t>
            </a:r>
          </a:p>
          <a:p>
            <a:r>
              <a:rPr lang="en-US" sz="1800" dirty="0"/>
              <a:t>The </a:t>
            </a:r>
            <a:r>
              <a:rPr lang="en-US" sz="1800"/>
              <a:t>authorities planned </a:t>
            </a:r>
            <a:r>
              <a:rPr lang="en-US" sz="1800" dirty="0"/>
              <a:t>rolling blackouts in the eastern half of Honshu for at least several weeks beginning 14 March.</a:t>
            </a:r>
          </a:p>
          <a:p>
            <a:r>
              <a:rPr lang="en-US" sz="1800" dirty="0"/>
              <a:t>Power shortages and the need to repair the damage caused by the earthquake and tsunami has forced many factories to suspend production, including in the car and electric equipment sectors. </a:t>
            </a:r>
          </a:p>
          <a:p>
            <a:r>
              <a:rPr lang="en-US" sz="1800" dirty="0"/>
              <a:t>The adverse effects in areas hit by the disaster may spread to other areas of the country and overseas due to shortages of parts. Consequently, industrial production in March is likely to fall, followed by further weakness in April.”</a:t>
            </a:r>
          </a:p>
          <a:p>
            <a:endParaRPr lang="en-US" sz="1800" dirty="0"/>
          </a:p>
          <a:p>
            <a:endParaRPr lang="en-US" sz="1800" dirty="0"/>
          </a:p>
        </p:txBody>
      </p:sp>
      <p:sp>
        <p:nvSpPr>
          <p:cNvPr id="4" name="Title 3"/>
          <p:cNvSpPr>
            <a:spLocks noGrp="1"/>
          </p:cNvSpPr>
          <p:nvPr>
            <p:ph type="title"/>
          </p:nvPr>
        </p:nvSpPr>
        <p:spPr>
          <a:xfrm>
            <a:off x="457200" y="274638"/>
            <a:ext cx="8229600" cy="1143000"/>
          </a:xfrm>
        </p:spPr>
        <p:txBody>
          <a:bodyPr>
            <a:normAutofit/>
          </a:bodyPr>
          <a:lstStyle/>
          <a:p>
            <a:r>
              <a:rPr lang="en-US" dirty="0"/>
              <a:t>Damage Summary </a:t>
            </a:r>
            <a:r>
              <a:rPr lang="en-US"/>
              <a:t>– IX</a:t>
            </a:r>
            <a:br>
              <a:rPr lang="en-US" dirty="0"/>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240396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creen Shot 2013-11-11 at 10.53.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413" y="179922"/>
            <a:ext cx="2642369" cy="6551082"/>
          </a:xfrm>
          <a:prstGeom prst="rect">
            <a:avLst/>
          </a:prstGeom>
        </p:spPr>
      </p:pic>
      <p:pic>
        <p:nvPicPr>
          <p:cNvPr id="26" name="Picture 25" descr="SH-60B_helicopter_flies_over_Send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16" y="2561153"/>
            <a:ext cx="5514231" cy="3680749"/>
          </a:xfrm>
          <a:prstGeom prst="rect">
            <a:avLst/>
          </a:prstGeom>
        </p:spPr>
      </p:pic>
      <p:sp>
        <p:nvSpPr>
          <p:cNvPr id="27" name="TextBox 26"/>
          <p:cNvSpPr txBox="1"/>
          <p:nvPr/>
        </p:nvSpPr>
        <p:spPr>
          <a:xfrm>
            <a:off x="402162" y="920741"/>
            <a:ext cx="5460999" cy="1169551"/>
          </a:xfrm>
          <a:prstGeom prst="rect">
            <a:avLst/>
          </a:prstGeom>
          <a:noFill/>
        </p:spPr>
        <p:txBody>
          <a:bodyPr wrap="square" rtlCol="0">
            <a:spAutoFit/>
          </a:bodyPr>
          <a:lstStyle/>
          <a:p>
            <a:pPr algn="ctr"/>
            <a:r>
              <a:rPr lang="en-US" sz="2800" dirty="0">
                <a:solidFill>
                  <a:srgbClr val="FF0000"/>
                </a:solidFill>
                <a:latin typeface="Helvetica Neue Light"/>
                <a:cs typeface="Helvetica Neue Light"/>
              </a:rPr>
              <a:t>March 11, 2011 Tohoku, Japan </a:t>
            </a:r>
          </a:p>
          <a:p>
            <a:pPr algn="ctr"/>
            <a:r>
              <a:rPr lang="en-US" sz="2800" dirty="0">
                <a:solidFill>
                  <a:srgbClr val="FF0000"/>
                </a:solidFill>
                <a:latin typeface="Helvetica Neue Light"/>
                <a:cs typeface="Helvetica Neue Light"/>
              </a:rPr>
              <a:t>Earthquake and Tsunami</a:t>
            </a:r>
          </a:p>
          <a:p>
            <a:pPr algn="ctr"/>
            <a:r>
              <a:rPr lang="en-US" sz="1400" dirty="0">
                <a:solidFill>
                  <a:srgbClr val="800000"/>
                </a:solidFill>
                <a:latin typeface="Helvetica Neue Light"/>
                <a:cs typeface="Helvetica Neue Light"/>
              </a:rPr>
              <a:t>http://</a:t>
            </a:r>
            <a:r>
              <a:rPr lang="en-US" sz="1400" dirty="0" err="1">
                <a:solidFill>
                  <a:srgbClr val="800000"/>
                </a:solidFill>
                <a:latin typeface="Helvetica Neue Light"/>
                <a:cs typeface="Helvetica Neue Light"/>
              </a:rPr>
              <a:t>en.wikipedia.org</a:t>
            </a:r>
            <a:r>
              <a:rPr lang="en-US" sz="1400" dirty="0">
                <a:solidFill>
                  <a:srgbClr val="800000"/>
                </a:solidFill>
                <a:latin typeface="Helvetica Neue Light"/>
                <a:cs typeface="Helvetica Neue Light"/>
              </a:rPr>
              <a:t>/wiki/2011_Tohoku_earthquake_and_tsunami</a:t>
            </a:r>
          </a:p>
        </p:txBody>
      </p:sp>
    </p:spTree>
    <p:extLst>
      <p:ext uri="{BB962C8B-B14F-4D97-AF65-F5344CB8AC3E}">
        <p14:creationId xmlns:p14="http://schemas.microsoft.com/office/powerpoint/2010/main" val="410616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0289"/>
            <a:ext cx="8229600" cy="4525963"/>
          </a:xfrm>
        </p:spPr>
        <p:txBody>
          <a:bodyPr>
            <a:noAutofit/>
          </a:bodyPr>
          <a:lstStyle/>
          <a:p>
            <a:r>
              <a:rPr lang="en-US" sz="2000" dirty="0">
                <a:solidFill>
                  <a:srgbClr val="0000FF"/>
                </a:solidFill>
                <a:latin typeface="Helvetica Neue Light"/>
                <a:cs typeface="Helvetica Neue Light"/>
              </a:rPr>
              <a:t>The Pacific plate moves at a rate of 8 to 9 cm (3.1 to 3.5 in) per year, dips under Honshu's underlying plate building large amounts of elastic energy. </a:t>
            </a:r>
          </a:p>
          <a:p>
            <a:r>
              <a:rPr lang="en-US" sz="2000" dirty="0">
                <a:solidFill>
                  <a:srgbClr val="0000FF"/>
                </a:solidFill>
                <a:latin typeface="Helvetica Neue Light"/>
                <a:cs typeface="Helvetica Neue Light"/>
              </a:rPr>
              <a:t>The break caused the sea floor to rise by several meters.</a:t>
            </a:r>
          </a:p>
          <a:p>
            <a:r>
              <a:rPr lang="en-US" sz="2000" dirty="0">
                <a:solidFill>
                  <a:srgbClr val="0000FF"/>
                </a:solidFill>
                <a:latin typeface="Helvetica Neue Light"/>
                <a:cs typeface="Helvetica Neue Light"/>
              </a:rPr>
              <a:t>A quake of this magnitude usually has a rupture length of at least 500 km (300 mi) and generally requires a long, relatively straight fault surface. </a:t>
            </a:r>
          </a:p>
          <a:p>
            <a:r>
              <a:rPr lang="en-US" sz="2000" dirty="0">
                <a:solidFill>
                  <a:srgbClr val="0000FF"/>
                </a:solidFill>
                <a:latin typeface="Helvetica Neue Light"/>
                <a:cs typeface="Helvetica Neue Light"/>
              </a:rPr>
              <a:t>Because the plate boundary and </a:t>
            </a:r>
            <a:r>
              <a:rPr lang="en-US" sz="2000" dirty="0" err="1">
                <a:solidFill>
                  <a:srgbClr val="0000FF"/>
                </a:solidFill>
                <a:latin typeface="Helvetica Neue Light"/>
                <a:cs typeface="Helvetica Neue Light"/>
              </a:rPr>
              <a:t>subduction</a:t>
            </a:r>
            <a:r>
              <a:rPr lang="en-US" sz="2000" dirty="0">
                <a:solidFill>
                  <a:srgbClr val="0000FF"/>
                </a:solidFill>
                <a:latin typeface="Helvetica Neue Light"/>
                <a:cs typeface="Helvetica Neue Light"/>
              </a:rPr>
              <a:t> zone in the area of the Honshu rupture is not very straight, it is unusual for the magnitude of its earthquake to exceed 8.5</a:t>
            </a:r>
          </a:p>
          <a:p>
            <a:r>
              <a:rPr lang="en-US" sz="2000" dirty="0">
                <a:solidFill>
                  <a:srgbClr val="0000FF"/>
                </a:solidFill>
                <a:latin typeface="Helvetica Neue Light"/>
                <a:cs typeface="Helvetica Neue Light"/>
              </a:rPr>
              <a:t>The magnitude of this earthquake was a surprise to some seismologists (see following)</a:t>
            </a:r>
          </a:p>
          <a:p>
            <a:endParaRPr lang="en-US" sz="2000" dirty="0">
              <a:solidFill>
                <a:srgbClr val="0000FF"/>
              </a:solidFill>
              <a:latin typeface="Helvetica Neue Light"/>
              <a:cs typeface="Helvetica Neue Light"/>
            </a:endParaRPr>
          </a:p>
        </p:txBody>
      </p:sp>
      <p:sp>
        <p:nvSpPr>
          <p:cNvPr id="4" name="Title 3"/>
          <p:cNvSpPr>
            <a:spLocks noGrp="1"/>
          </p:cNvSpPr>
          <p:nvPr>
            <p:ph type="title"/>
          </p:nvPr>
        </p:nvSpPr>
        <p:spPr>
          <a:xfrm>
            <a:off x="457200" y="274638"/>
            <a:ext cx="8229600" cy="1143000"/>
          </a:xfrm>
        </p:spPr>
        <p:txBody>
          <a:bodyPr>
            <a:normAutofit/>
          </a:bodyPr>
          <a:lstStyle/>
          <a:p>
            <a:r>
              <a:rPr lang="en-US" sz="3600" dirty="0">
                <a:solidFill>
                  <a:srgbClr val="FF0000"/>
                </a:solidFill>
                <a:latin typeface="Helvetica Neue Light"/>
                <a:cs typeface="Helvetica Neue Light"/>
              </a:rPr>
              <a:t>Geology</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238294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0289"/>
            <a:ext cx="8229600" cy="4525963"/>
          </a:xfrm>
        </p:spPr>
        <p:txBody>
          <a:bodyPr>
            <a:noAutofit/>
          </a:bodyPr>
          <a:lstStyle/>
          <a:p>
            <a:r>
              <a:rPr lang="en-US" sz="2000" dirty="0">
                <a:solidFill>
                  <a:srgbClr val="0000FF"/>
                </a:solidFill>
                <a:latin typeface="Helvetica Neue Light"/>
                <a:cs typeface="Helvetica Neue Light"/>
              </a:rPr>
              <a:t>The </a:t>
            </a:r>
            <a:r>
              <a:rPr lang="en-US" sz="2000" dirty="0" err="1">
                <a:solidFill>
                  <a:srgbClr val="0000FF"/>
                </a:solidFill>
                <a:latin typeface="Helvetica Neue Light"/>
                <a:cs typeface="Helvetica Neue Light"/>
              </a:rPr>
              <a:t>hypocentral</a:t>
            </a:r>
            <a:r>
              <a:rPr lang="en-US" sz="2000" dirty="0">
                <a:solidFill>
                  <a:srgbClr val="0000FF"/>
                </a:solidFill>
                <a:latin typeface="Helvetica Neue Light"/>
                <a:cs typeface="Helvetica Neue Light"/>
              </a:rPr>
              <a:t> region of this earthquake extended from offshore Iwate Prefecture to offshore Ibaraki Prefecture.</a:t>
            </a:r>
          </a:p>
          <a:p>
            <a:r>
              <a:rPr lang="en-US" sz="2000" dirty="0">
                <a:solidFill>
                  <a:srgbClr val="0000FF"/>
                </a:solidFill>
                <a:latin typeface="Helvetica Neue Light"/>
                <a:cs typeface="Helvetica Neue Light"/>
              </a:rPr>
              <a:t>The Japanese Meteorological Agency said that the earthquake may have ruptured the fault zone from Iwate to Ibaraki with a length of 500 km (310 mi) and a width of 200 km (120 mi).</a:t>
            </a:r>
          </a:p>
          <a:p>
            <a:r>
              <a:rPr lang="en-US" sz="2000" dirty="0">
                <a:latin typeface="Helvetica Neue Light"/>
                <a:cs typeface="Helvetica Neue Light"/>
              </a:rPr>
              <a:t>Analysis showed that this earthquake consisted of a set of three events</a:t>
            </a:r>
            <a:r>
              <a:rPr lang="en-US" sz="2000" dirty="0">
                <a:solidFill>
                  <a:srgbClr val="0000FF"/>
                </a:solidFill>
                <a:latin typeface="Helvetica Neue Light"/>
                <a:cs typeface="Helvetica Neue Light"/>
              </a:rPr>
              <a:t>.</a:t>
            </a:r>
          </a:p>
          <a:p>
            <a:r>
              <a:rPr lang="en-US" sz="2000" dirty="0">
                <a:solidFill>
                  <a:srgbClr val="0000FF"/>
                </a:solidFill>
                <a:latin typeface="Helvetica Neue Light"/>
                <a:cs typeface="Helvetica Neue Light"/>
              </a:rPr>
              <a:t>The earthquake may have had a mechanism similar to that of another large earthquake in 869, which is called the </a:t>
            </a:r>
            <a:r>
              <a:rPr lang="en-US" sz="2000" dirty="0" err="1">
                <a:solidFill>
                  <a:srgbClr val="0000FF"/>
                </a:solidFill>
                <a:latin typeface="Helvetica Neue Light"/>
                <a:cs typeface="Helvetica Neue Light"/>
              </a:rPr>
              <a:t>Jogan</a:t>
            </a:r>
            <a:r>
              <a:rPr lang="en-US" sz="2000" dirty="0">
                <a:solidFill>
                  <a:srgbClr val="0000FF"/>
                </a:solidFill>
                <a:latin typeface="Helvetica Neue Light"/>
                <a:cs typeface="Helvetica Neue Light"/>
              </a:rPr>
              <a:t> event.  </a:t>
            </a:r>
          </a:p>
          <a:p>
            <a:r>
              <a:rPr lang="en-US" sz="2000" dirty="0">
                <a:solidFill>
                  <a:srgbClr val="0000FF"/>
                </a:solidFill>
                <a:latin typeface="Helvetica Neue Light"/>
                <a:cs typeface="Helvetica Neue Light"/>
              </a:rPr>
              <a:t>That event had an estimated moment magnitude (</a:t>
            </a:r>
            <a:r>
              <a:rPr lang="en-US" sz="2000" dirty="0" err="1">
                <a:solidFill>
                  <a:srgbClr val="0000FF"/>
                </a:solidFill>
                <a:latin typeface="Helvetica Neue Light"/>
                <a:cs typeface="Helvetica Neue Light"/>
              </a:rPr>
              <a:t>Ms</a:t>
            </a:r>
            <a:r>
              <a:rPr lang="en-US" sz="2000" dirty="0">
                <a:solidFill>
                  <a:srgbClr val="0000FF"/>
                </a:solidFill>
                <a:latin typeface="Helvetica Neue Light"/>
                <a:cs typeface="Helvetica Neue Light"/>
              </a:rPr>
              <a:t>) of 8.6, and produced an even larger tsunami.</a:t>
            </a:r>
          </a:p>
          <a:p>
            <a:r>
              <a:rPr lang="en-US" sz="2000" dirty="0">
                <a:solidFill>
                  <a:srgbClr val="0000FF"/>
                </a:solidFill>
                <a:latin typeface="Helvetica Neue Light"/>
                <a:cs typeface="Helvetica Neue Light"/>
              </a:rPr>
              <a:t>Other major earthquakes with tsunamis struck the </a:t>
            </a:r>
            <a:r>
              <a:rPr lang="en-US" sz="2000" dirty="0" err="1">
                <a:solidFill>
                  <a:srgbClr val="0000FF"/>
                </a:solidFill>
                <a:latin typeface="Helvetica Neue Light"/>
                <a:cs typeface="Helvetica Neue Light"/>
              </a:rPr>
              <a:t>Sanriku</a:t>
            </a:r>
            <a:r>
              <a:rPr lang="en-US" sz="2000" dirty="0">
                <a:solidFill>
                  <a:srgbClr val="0000FF"/>
                </a:solidFill>
                <a:latin typeface="Helvetica Neue Light"/>
                <a:cs typeface="Helvetica Neue Light"/>
              </a:rPr>
              <a:t> Coast region in 1896 and in 1933.</a:t>
            </a:r>
          </a:p>
          <a:p>
            <a:endParaRPr lang="en-US" sz="2000" dirty="0">
              <a:solidFill>
                <a:srgbClr val="0000FF"/>
              </a:solidFill>
              <a:latin typeface="Helvetica Neue Light"/>
              <a:cs typeface="Helvetica Neue Light"/>
            </a:endParaRPr>
          </a:p>
        </p:txBody>
      </p:sp>
      <p:sp>
        <p:nvSpPr>
          <p:cNvPr id="4" name="Title 3"/>
          <p:cNvSpPr>
            <a:spLocks noGrp="1"/>
          </p:cNvSpPr>
          <p:nvPr>
            <p:ph type="title"/>
          </p:nvPr>
        </p:nvSpPr>
        <p:spPr>
          <a:xfrm>
            <a:off x="457200" y="274638"/>
            <a:ext cx="8229600" cy="1143000"/>
          </a:xfrm>
        </p:spPr>
        <p:txBody>
          <a:bodyPr>
            <a:normAutofit/>
          </a:bodyPr>
          <a:lstStyle/>
          <a:p>
            <a:r>
              <a:rPr lang="en-US" sz="3600" dirty="0">
                <a:solidFill>
                  <a:srgbClr val="FF0000"/>
                </a:solidFill>
                <a:latin typeface="Helvetica Neue Light"/>
                <a:cs typeface="Helvetica Neue Light"/>
              </a:rPr>
              <a:t>Geology</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spTree>
    <p:extLst>
      <p:ext uri="{BB962C8B-B14F-4D97-AF65-F5344CB8AC3E}">
        <p14:creationId xmlns:p14="http://schemas.microsoft.com/office/powerpoint/2010/main" val="21607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1-11 at 2.30.58 PM.png"/>
          <p:cNvPicPr>
            <a:picLocks noGrp="1" noChangeAspect="1"/>
          </p:cNvPicPr>
          <p:nvPr>
            <p:ph idx="1"/>
          </p:nvPr>
        </p:nvPicPr>
        <p:blipFill>
          <a:blip r:embed="rId2">
            <a:extLst>
              <a:ext uri="{28A0092B-C50C-407E-A947-70E740481C1C}">
                <a14:useLocalDpi xmlns:a14="http://schemas.microsoft.com/office/drawing/2010/main" val="0"/>
              </a:ext>
            </a:extLst>
          </a:blip>
          <a:srcRect l="-4707" r="-4707"/>
          <a:stretch>
            <a:fillRect/>
          </a:stretch>
        </p:blipFill>
        <p:spPr/>
      </p:pic>
      <p:sp>
        <p:nvSpPr>
          <p:cNvPr id="5" name="TextBox 4"/>
          <p:cNvSpPr txBox="1"/>
          <p:nvPr/>
        </p:nvSpPr>
        <p:spPr>
          <a:xfrm>
            <a:off x="1354656" y="6170074"/>
            <a:ext cx="6424083" cy="369332"/>
          </a:xfrm>
          <a:prstGeom prst="rect">
            <a:avLst/>
          </a:prstGeom>
          <a:noFill/>
        </p:spPr>
        <p:txBody>
          <a:bodyPr wrap="square" rtlCol="0">
            <a:spAutoFit/>
          </a:bodyPr>
          <a:lstStyle/>
          <a:p>
            <a:pPr algn="ctr"/>
            <a:r>
              <a:rPr lang="en-US" dirty="0">
                <a:solidFill>
                  <a:srgbClr val="800000"/>
                </a:solidFill>
                <a:latin typeface="Helvetica Neue Light"/>
                <a:cs typeface="Helvetica Neue Light"/>
              </a:rPr>
              <a:t>Image from H. </a:t>
            </a:r>
            <a:r>
              <a:rPr lang="en-US" dirty="0" err="1">
                <a:solidFill>
                  <a:srgbClr val="800000"/>
                </a:solidFill>
                <a:latin typeface="Helvetica Neue Light"/>
                <a:cs typeface="Helvetica Neue Light"/>
              </a:rPr>
              <a:t>Kanamori</a:t>
            </a:r>
            <a:r>
              <a:rPr lang="en-US" dirty="0">
                <a:solidFill>
                  <a:srgbClr val="800000"/>
                </a:solidFill>
                <a:latin typeface="Helvetica Neue Light"/>
                <a:cs typeface="Helvetica Neue Light"/>
              </a:rPr>
              <a:t> and L Ruff, PEPI, 23, 240 (1980) </a:t>
            </a:r>
          </a:p>
        </p:txBody>
      </p:sp>
      <p:sp>
        <p:nvSpPr>
          <p:cNvPr id="6" name="Title 3"/>
          <p:cNvSpPr>
            <a:spLocks noGrp="1"/>
          </p:cNvSpPr>
          <p:nvPr>
            <p:ph type="title"/>
          </p:nvPr>
        </p:nvSpPr>
        <p:spPr>
          <a:xfrm>
            <a:off x="457200" y="274638"/>
            <a:ext cx="8229600" cy="1143000"/>
          </a:xfrm>
        </p:spPr>
        <p:txBody>
          <a:bodyPr>
            <a:noAutofit/>
          </a:bodyPr>
          <a:lstStyle/>
          <a:p>
            <a:r>
              <a:rPr lang="en-US" sz="2400" dirty="0">
                <a:solidFill>
                  <a:srgbClr val="0000FF"/>
                </a:solidFill>
                <a:latin typeface="Helvetica Neue Light"/>
                <a:cs typeface="Helvetica Neue Light"/>
              </a:rPr>
              <a:t>Earlier studies of </a:t>
            </a:r>
            <a:r>
              <a:rPr lang="en-US" sz="2400" dirty="0" err="1">
                <a:solidFill>
                  <a:srgbClr val="0000FF"/>
                </a:solidFill>
                <a:latin typeface="Helvetica Neue Light"/>
                <a:cs typeface="Helvetica Neue Light"/>
              </a:rPr>
              <a:t>subduction</a:t>
            </a:r>
            <a:r>
              <a:rPr lang="en-US" sz="2400" dirty="0">
                <a:solidFill>
                  <a:srgbClr val="0000FF"/>
                </a:solidFill>
                <a:latin typeface="Helvetica Neue Light"/>
                <a:cs typeface="Helvetica Neue Light"/>
              </a:rPr>
              <a:t> fault zones had suggested that earthquakes in Tohoku could be no larger than 8.5</a:t>
            </a:r>
            <a:br>
              <a:rPr lang="en-US" sz="2400" dirty="0">
                <a:solidFill>
                  <a:srgbClr val="0000FF"/>
                </a:solidFill>
                <a:latin typeface="Helvetica Neue Light"/>
                <a:cs typeface="Helvetica Neue Light"/>
              </a:rPr>
            </a:br>
            <a:r>
              <a:rPr lang="en-US" sz="2400" dirty="0">
                <a:solidFill>
                  <a:srgbClr val="800000"/>
                </a:solidFill>
                <a:latin typeface="Helvetica Neue Light"/>
                <a:cs typeface="Helvetica Neue Light"/>
              </a:rPr>
              <a:t>Study Area</a:t>
            </a:r>
            <a:endParaRPr lang="en-US" sz="2400" dirty="0">
              <a:solidFill>
                <a:srgbClr val="0000FF"/>
              </a:solidFill>
            </a:endParaRPr>
          </a:p>
        </p:txBody>
      </p:sp>
    </p:spTree>
    <p:extLst>
      <p:ext uri="{BB962C8B-B14F-4D97-AF65-F5344CB8AC3E}">
        <p14:creationId xmlns:p14="http://schemas.microsoft.com/office/powerpoint/2010/main" val="219316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1-11 at 2.31.17 PM.png"/>
          <p:cNvPicPr>
            <a:picLocks noGrp="1" noChangeAspect="1"/>
          </p:cNvPicPr>
          <p:nvPr>
            <p:ph idx="1"/>
          </p:nvPr>
        </p:nvPicPr>
        <p:blipFill>
          <a:blip r:embed="rId2">
            <a:extLst>
              <a:ext uri="{28A0092B-C50C-407E-A947-70E740481C1C}">
                <a14:useLocalDpi xmlns:a14="http://schemas.microsoft.com/office/drawing/2010/main" val="0"/>
              </a:ext>
            </a:extLst>
          </a:blip>
          <a:srcRect l="-19888" r="-19888"/>
          <a:stretch>
            <a:fillRect/>
          </a:stretch>
        </p:blipFill>
        <p:spPr/>
      </p:pic>
      <p:sp>
        <p:nvSpPr>
          <p:cNvPr id="5" name="TextBox 4"/>
          <p:cNvSpPr txBox="1"/>
          <p:nvPr/>
        </p:nvSpPr>
        <p:spPr>
          <a:xfrm>
            <a:off x="1354656" y="6212406"/>
            <a:ext cx="6424083" cy="369332"/>
          </a:xfrm>
          <a:prstGeom prst="rect">
            <a:avLst/>
          </a:prstGeom>
          <a:noFill/>
        </p:spPr>
        <p:txBody>
          <a:bodyPr wrap="square" rtlCol="0">
            <a:spAutoFit/>
          </a:bodyPr>
          <a:lstStyle/>
          <a:p>
            <a:pPr algn="ctr"/>
            <a:r>
              <a:rPr lang="en-US" dirty="0">
                <a:solidFill>
                  <a:srgbClr val="800000"/>
                </a:solidFill>
                <a:latin typeface="Helvetica Neue Light"/>
                <a:cs typeface="Helvetica Neue Light"/>
              </a:rPr>
              <a:t>Image from H. </a:t>
            </a:r>
            <a:r>
              <a:rPr lang="en-US" dirty="0" err="1">
                <a:solidFill>
                  <a:srgbClr val="800000"/>
                </a:solidFill>
                <a:latin typeface="Helvetica Neue Light"/>
                <a:cs typeface="Helvetica Neue Light"/>
              </a:rPr>
              <a:t>Kanamori</a:t>
            </a:r>
            <a:r>
              <a:rPr lang="en-US" dirty="0">
                <a:solidFill>
                  <a:srgbClr val="800000"/>
                </a:solidFill>
                <a:latin typeface="Helvetica Neue Light"/>
                <a:cs typeface="Helvetica Neue Light"/>
              </a:rPr>
              <a:t> and L Ruff, PEPI, 23, 240 (1980) </a:t>
            </a:r>
          </a:p>
        </p:txBody>
      </p:sp>
      <p:sp>
        <p:nvSpPr>
          <p:cNvPr id="8" name="Title 3"/>
          <p:cNvSpPr>
            <a:spLocks noGrp="1"/>
          </p:cNvSpPr>
          <p:nvPr>
            <p:ph type="title"/>
          </p:nvPr>
        </p:nvSpPr>
        <p:spPr>
          <a:xfrm>
            <a:off x="457200" y="274638"/>
            <a:ext cx="8229600" cy="1143000"/>
          </a:xfrm>
        </p:spPr>
        <p:txBody>
          <a:bodyPr>
            <a:noAutofit/>
          </a:bodyPr>
          <a:lstStyle/>
          <a:p>
            <a:r>
              <a:rPr lang="en-US" sz="2400" dirty="0">
                <a:solidFill>
                  <a:srgbClr val="0000FF"/>
                </a:solidFill>
                <a:latin typeface="Helvetica Neue Light"/>
                <a:cs typeface="Helvetica Neue Light"/>
              </a:rPr>
              <a:t>Earlier studies of </a:t>
            </a:r>
            <a:r>
              <a:rPr lang="en-US" sz="2400" dirty="0" err="1">
                <a:solidFill>
                  <a:srgbClr val="0000FF"/>
                </a:solidFill>
                <a:latin typeface="Helvetica Neue Light"/>
                <a:cs typeface="Helvetica Neue Light"/>
              </a:rPr>
              <a:t>subduction</a:t>
            </a:r>
            <a:r>
              <a:rPr lang="en-US" sz="2400" dirty="0">
                <a:solidFill>
                  <a:srgbClr val="0000FF"/>
                </a:solidFill>
                <a:latin typeface="Helvetica Neue Light"/>
                <a:cs typeface="Helvetica Neue Light"/>
              </a:rPr>
              <a:t> fault zones had suggested that earthquakes in Tohoku could be no larger than 8.5</a:t>
            </a:r>
            <a:br>
              <a:rPr lang="en-US" sz="2400" dirty="0">
                <a:solidFill>
                  <a:srgbClr val="0000FF"/>
                </a:solidFill>
                <a:latin typeface="Helvetica Neue Light"/>
                <a:cs typeface="Helvetica Neue Light"/>
              </a:rPr>
            </a:br>
            <a:r>
              <a:rPr lang="en-US" sz="2400" dirty="0">
                <a:solidFill>
                  <a:srgbClr val="800000"/>
                </a:solidFill>
                <a:latin typeface="Helvetica Neue Light"/>
                <a:cs typeface="Helvetica Neue Light"/>
              </a:rPr>
              <a:t>Results</a:t>
            </a:r>
            <a:endParaRPr lang="en-US" sz="2400" dirty="0">
              <a:solidFill>
                <a:srgbClr val="0000FF"/>
              </a:solidFill>
            </a:endParaRPr>
          </a:p>
        </p:txBody>
      </p:sp>
      <p:sp>
        <p:nvSpPr>
          <p:cNvPr id="2" name="Rectangle 1">
            <a:extLst>
              <a:ext uri="{FF2B5EF4-FFF2-40B4-BE49-F238E27FC236}">
                <a16:creationId xmlns:a16="http://schemas.microsoft.com/office/drawing/2014/main" id="{4CB9192B-DFA6-994A-9FCA-C74AEC426ADF}"/>
              </a:ext>
            </a:extLst>
          </p:cNvPr>
          <p:cNvSpPr/>
          <p:nvPr/>
        </p:nvSpPr>
        <p:spPr>
          <a:xfrm>
            <a:off x="3010829" y="2007220"/>
            <a:ext cx="992459" cy="65792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35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100" y="292100"/>
            <a:ext cx="8051800" cy="4572000"/>
          </a:xfrm>
          <a:prstGeom prst="rect">
            <a:avLst/>
          </a:prstGeom>
        </p:spPr>
      </p:pic>
      <p:sp>
        <p:nvSpPr>
          <p:cNvPr id="3" name="TextBox 2"/>
          <p:cNvSpPr txBox="1"/>
          <p:nvPr/>
        </p:nvSpPr>
        <p:spPr>
          <a:xfrm>
            <a:off x="203200" y="5029200"/>
            <a:ext cx="8788400" cy="1754327"/>
          </a:xfrm>
          <a:prstGeom prst="rect">
            <a:avLst/>
          </a:prstGeom>
          <a:noFill/>
        </p:spPr>
        <p:txBody>
          <a:bodyPr wrap="square" rtlCol="0">
            <a:spAutoFit/>
          </a:bodyPr>
          <a:lstStyle/>
          <a:p>
            <a:pPr algn="ctr"/>
            <a:r>
              <a:rPr lang="en-US" b="1" dirty="0">
                <a:solidFill>
                  <a:srgbClr val="0000FF"/>
                </a:solidFill>
                <a:latin typeface="Helvetica Neue Light"/>
                <a:cs typeface="Helvetica Neue Light"/>
              </a:rPr>
              <a:t>A warning from history.  Tsunami stone near </a:t>
            </a:r>
            <a:r>
              <a:rPr lang="en-US" b="1" dirty="0" err="1">
                <a:solidFill>
                  <a:srgbClr val="0000FF"/>
                </a:solidFill>
                <a:latin typeface="Helvetica Neue Light"/>
                <a:cs typeface="Helvetica Neue Light"/>
              </a:rPr>
              <a:t>Aneyoshi</a:t>
            </a:r>
            <a:r>
              <a:rPr lang="en-US" b="1" dirty="0">
                <a:solidFill>
                  <a:srgbClr val="0000FF"/>
                </a:solidFill>
                <a:latin typeface="Helvetica Neue Light"/>
                <a:cs typeface="Helvetica Neue Light"/>
              </a:rPr>
              <a:t>, Japan. Carved into its weather-worn rock is a warning - 'Do not build your homes below this point!' - because they would be at risk from floods in a tsunami. The villagers obeyed the ancient warning and the tiny community of just 11 houses and 34 residents were rewarded with survival at a key geographical point.  Some of these stones are more than 600 years old</a:t>
            </a:r>
          </a:p>
          <a:p>
            <a:pPr algn="ctr"/>
            <a:r>
              <a:rPr lang="en-US" b="1" dirty="0">
                <a:solidFill>
                  <a:srgbClr val="0000FF"/>
                </a:solidFill>
                <a:latin typeface="Helvetica Neue Light"/>
                <a:cs typeface="Helvetica Neue Light"/>
              </a:rPr>
              <a:t>(UK Daily Mail Online)</a:t>
            </a:r>
          </a:p>
        </p:txBody>
      </p:sp>
    </p:spTree>
    <p:extLst>
      <p:ext uri="{BB962C8B-B14F-4D97-AF65-F5344CB8AC3E}">
        <p14:creationId xmlns:p14="http://schemas.microsoft.com/office/powerpoint/2010/main" val="185743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3-11-11 at 3.32.58 PM.png"/>
          <p:cNvPicPr>
            <a:picLocks noGrp="1" noChangeAspect="1"/>
          </p:cNvPicPr>
          <p:nvPr>
            <p:ph sz="half" idx="1"/>
          </p:nvPr>
        </p:nvPicPr>
        <p:blipFill>
          <a:blip r:embed="rId2">
            <a:extLst>
              <a:ext uri="{28A0092B-C50C-407E-A947-70E740481C1C}">
                <a14:useLocalDpi xmlns:a14="http://schemas.microsoft.com/office/drawing/2010/main" val="0"/>
              </a:ext>
            </a:extLst>
          </a:blip>
          <a:srcRect t="-9624" b="-9624"/>
          <a:stretch>
            <a:fillRect/>
          </a:stretch>
        </p:blipFill>
        <p:spPr>
          <a:xfrm>
            <a:off x="305345" y="1600200"/>
            <a:ext cx="4038600" cy="4525963"/>
          </a:xfrm>
        </p:spPr>
      </p:pic>
      <p:sp>
        <p:nvSpPr>
          <p:cNvPr id="9" name="Title 3"/>
          <p:cNvSpPr>
            <a:spLocks noGrp="1"/>
          </p:cNvSpPr>
          <p:nvPr>
            <p:ph type="title"/>
          </p:nvPr>
        </p:nvSpPr>
        <p:spPr>
          <a:xfrm>
            <a:off x="457200" y="274638"/>
            <a:ext cx="8229600" cy="1143000"/>
          </a:xfrm>
        </p:spPr>
        <p:txBody>
          <a:bodyPr>
            <a:normAutofit/>
          </a:bodyPr>
          <a:lstStyle/>
          <a:p>
            <a:r>
              <a:rPr lang="en-US" sz="3600" dirty="0">
                <a:solidFill>
                  <a:srgbClr val="FF0000"/>
                </a:solidFill>
                <a:latin typeface="Helvetica Neue Light"/>
                <a:cs typeface="Helvetica Neue Light"/>
              </a:rPr>
              <a:t>Coastal Subsidence</a:t>
            </a:r>
            <a:br>
              <a:rPr lang="en-US" sz="3600" dirty="0">
                <a:solidFill>
                  <a:srgbClr val="FF0000"/>
                </a:solidFill>
                <a:latin typeface="Helvetica Neue Light"/>
                <a:cs typeface="Helvetica Neue Light"/>
              </a:rPr>
            </a:br>
            <a:r>
              <a:rPr lang="en-US" sz="1600" dirty="0">
                <a:solidFill>
                  <a:srgbClr val="800000"/>
                </a:solidFill>
                <a:latin typeface="Helvetica Neue Light"/>
                <a:cs typeface="Helvetica Neue Light"/>
              </a:rPr>
              <a:t>http://</a:t>
            </a:r>
            <a:r>
              <a:rPr lang="en-US" sz="1600" dirty="0" err="1">
                <a:solidFill>
                  <a:srgbClr val="800000"/>
                </a:solidFill>
                <a:latin typeface="Helvetica Neue Light"/>
                <a:cs typeface="Helvetica Neue Light"/>
              </a:rPr>
              <a:t>en.wikipedia.org</a:t>
            </a:r>
            <a:r>
              <a:rPr lang="en-US" sz="1600" dirty="0">
                <a:solidFill>
                  <a:srgbClr val="800000"/>
                </a:solidFill>
                <a:latin typeface="Helvetica Neue Light"/>
                <a:cs typeface="Helvetica Neue Light"/>
              </a:rPr>
              <a:t>/wiki/2011_Tohoku_earthquake_and_tsunami</a:t>
            </a:r>
            <a:endParaRPr lang="en-US" dirty="0"/>
          </a:p>
        </p:txBody>
      </p:sp>
      <p:pic>
        <p:nvPicPr>
          <p:cNvPr id="12" name="Content Placeholder 3" descr="2012-09-22 04.28.07.jpg"/>
          <p:cNvPicPr>
            <a:picLocks noGrp="1" noChangeAspect="1"/>
          </p:cNvPicPr>
          <p:nvPr>
            <p:ph idx="1"/>
          </p:nvPr>
        </p:nvPicPr>
        <p:blipFill rotWithShape="1">
          <a:blip r:embed="rId3"/>
          <a:srcRect l="-599" r="-284"/>
          <a:stretch/>
        </p:blipFill>
        <p:spPr>
          <a:xfrm>
            <a:off x="4348536" y="2118842"/>
            <a:ext cx="4666057" cy="3468887"/>
          </a:xfrm>
        </p:spPr>
      </p:pic>
      <p:sp>
        <p:nvSpPr>
          <p:cNvPr id="13" name="TextBox 12"/>
          <p:cNvSpPr txBox="1"/>
          <p:nvPr/>
        </p:nvSpPr>
        <p:spPr>
          <a:xfrm>
            <a:off x="4343944" y="5850043"/>
            <a:ext cx="4670649" cy="646331"/>
          </a:xfrm>
          <a:prstGeom prst="rect">
            <a:avLst/>
          </a:prstGeom>
          <a:noFill/>
        </p:spPr>
        <p:txBody>
          <a:bodyPr wrap="square" rtlCol="0">
            <a:spAutoFit/>
          </a:bodyPr>
          <a:lstStyle/>
          <a:p>
            <a:pPr algn="ctr"/>
            <a:r>
              <a:rPr lang="en-US" dirty="0">
                <a:solidFill>
                  <a:srgbClr val="800000"/>
                </a:solidFill>
                <a:latin typeface="Helvetica Neue Light"/>
                <a:cs typeface="Helvetica Neue Light"/>
              </a:rPr>
              <a:t>Submerged dock at </a:t>
            </a:r>
            <a:r>
              <a:rPr lang="en-US" dirty="0" err="1">
                <a:solidFill>
                  <a:srgbClr val="800000"/>
                </a:solidFill>
                <a:latin typeface="Helvetica Neue Light"/>
                <a:cs typeface="Helvetica Neue Light"/>
              </a:rPr>
              <a:t>Takenoura</a:t>
            </a:r>
            <a:r>
              <a:rPr lang="en-US" dirty="0">
                <a:solidFill>
                  <a:srgbClr val="800000"/>
                </a:solidFill>
                <a:latin typeface="Helvetica Neue Light"/>
                <a:cs typeface="Helvetica Neue Light"/>
              </a:rPr>
              <a:t>, </a:t>
            </a:r>
          </a:p>
          <a:p>
            <a:pPr algn="ctr"/>
            <a:r>
              <a:rPr lang="en-US" dirty="0">
                <a:solidFill>
                  <a:srgbClr val="800000"/>
                </a:solidFill>
                <a:latin typeface="Helvetica Neue Light"/>
                <a:cs typeface="Helvetica Neue Light"/>
              </a:rPr>
              <a:t>~10 km NE of </a:t>
            </a:r>
            <a:r>
              <a:rPr lang="en-US" dirty="0" err="1">
                <a:solidFill>
                  <a:srgbClr val="800000"/>
                </a:solidFill>
                <a:latin typeface="Helvetica Neue Light"/>
                <a:cs typeface="Helvetica Neue Light"/>
              </a:rPr>
              <a:t>Onagawa</a:t>
            </a:r>
            <a:r>
              <a:rPr lang="en-US" dirty="0">
                <a:solidFill>
                  <a:srgbClr val="800000"/>
                </a:solidFill>
                <a:latin typeface="Helvetica Neue Light"/>
                <a:cs typeface="Helvetica Neue Light"/>
              </a:rPr>
              <a:t> Town</a:t>
            </a:r>
          </a:p>
        </p:txBody>
      </p:sp>
    </p:spTree>
    <p:extLst>
      <p:ext uri="{BB962C8B-B14F-4D97-AF65-F5344CB8AC3E}">
        <p14:creationId xmlns:p14="http://schemas.microsoft.com/office/powerpoint/2010/main" val="3669010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506</TotalTime>
  <Words>2287</Words>
  <Application>Microsoft Macintosh PowerPoint</Application>
  <PresentationFormat>On-screen Show (4:3)</PresentationFormat>
  <Paragraphs>125</Paragraphs>
  <Slides>25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ＭＳ 明朝</vt:lpstr>
      <vt:lpstr>Arial</vt:lpstr>
      <vt:lpstr>Calibri</vt:lpstr>
      <vt:lpstr>Helvetica Neue Light</vt:lpstr>
      <vt:lpstr>Office Theme</vt:lpstr>
      <vt:lpstr>1_Office Theme</vt:lpstr>
      <vt:lpstr>2_Office Theme</vt:lpstr>
      <vt:lpstr>Lecture 11a</vt:lpstr>
      <vt:lpstr>Topics</vt:lpstr>
      <vt:lpstr>PowerPoint Presentation</vt:lpstr>
      <vt:lpstr>Geology http://en.wikipedia.org/wiki/2011_Tohoku_earthquake_and_tsunami</vt:lpstr>
      <vt:lpstr>Geology http://en.wikipedia.org/wiki/2011_Tohoku_earthquake_and_tsunami</vt:lpstr>
      <vt:lpstr>Earlier studies of subduction fault zones had suggested that earthquakes in Tohoku could be no larger than 8.5 Study Area</vt:lpstr>
      <vt:lpstr>Earlier studies of subduction fault zones had suggested that earthquakes in Tohoku could be no larger than 8.5 Results</vt:lpstr>
      <vt:lpstr>PowerPoint Presentation</vt:lpstr>
      <vt:lpstr>Coastal Subsidence http://en.wikipedia.org/wiki/2011_Tohoku_earthquake_and_tsunami</vt:lpstr>
      <vt:lpstr>Earthquake and Tsunami http://en.wikipedia.org/wiki/2011_Tohoku_earthquake_and_tsunami</vt:lpstr>
      <vt:lpstr>Focal Mechanism http://en.wikipedia.org/wiki/2011_Tohoku_earthquake_and_tsunami</vt:lpstr>
      <vt:lpstr>Ground Shaking - JMA http://en.wikipedia.org/wiki/2011_Tohoku_earthquake_and_tsunami</vt:lpstr>
      <vt:lpstr>Ground Shaking - USGS http://en.wikipedia.org/wiki/2011_Tohoku_earthquake_and_tsunami</vt:lpstr>
      <vt:lpstr>Geophysical Effects http://en.wikipedia.org/wiki/2011_Tohoku_earthquake_and_tsunami</vt:lpstr>
      <vt:lpstr>Geophysical Effects http://en.wikipedia.org/wiki/2011_Tohoku_earthquake_and_tsunami</vt:lpstr>
      <vt:lpstr>Aftershocks http://en.wikipedia.org/wiki/2011_Tohoku_earthquake_and_tsunami</vt:lpstr>
      <vt:lpstr>PowerPoint Presentation</vt:lpstr>
      <vt:lpstr>Damage Summary - I http://en.wikipedia.org/wiki/2011_Tohoku_earthquake_and_tsunami</vt:lpstr>
      <vt:lpstr>Damage Summary - II http://en.wikipedia.org/wiki/2011_Tohoku_earthquake_and_tsunami</vt:lpstr>
      <vt:lpstr>Damage Summary - III http://en.wikipedia.org/wiki/2011_Tohoku_earthquake_and_tsunami</vt:lpstr>
      <vt:lpstr>Damage Summary – IV http://en.wikipedia.org/wiki/2011_Tohoku_earthquake_and_tsunami</vt:lpstr>
      <vt:lpstr>Damage Summary – V http://en.wikipedia.org/wiki/2011_Tohoku_earthquake_and_tsunami</vt:lpstr>
      <vt:lpstr>Damage Summary – VI http://en.wikipedia.org/wiki/2011_Tohoku_earthquake_and_tsunami</vt:lpstr>
      <vt:lpstr>Damage Summary – VII http://en.wikipedia.org/wiki/2011_Tohoku_earthquake_and_tsunami</vt:lpstr>
      <vt:lpstr>Damage Summary – IX http://en.wikipedia.org/wiki/2011_Tohoku_earthquake_and_tsunami</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11</dc:title>
  <dc:creator>John Rundle</dc:creator>
  <cp:lastModifiedBy>Microsoft Office User</cp:lastModifiedBy>
  <cp:revision>47</cp:revision>
  <dcterms:created xsi:type="dcterms:W3CDTF">2016-01-29T00:07:57Z</dcterms:created>
  <dcterms:modified xsi:type="dcterms:W3CDTF">2019-10-16T01:33:08Z</dcterms:modified>
</cp:coreProperties>
</file>