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304" r:id="rId9"/>
    <p:sldId id="283" r:id="rId10"/>
    <p:sldId id="284" r:id="rId11"/>
    <p:sldId id="285" r:id="rId12"/>
    <p:sldId id="278" r:id="rId13"/>
    <p:sldId id="264" r:id="rId14"/>
    <p:sldId id="265" r:id="rId15"/>
    <p:sldId id="266" r:id="rId16"/>
    <p:sldId id="267" r:id="rId17"/>
    <p:sldId id="294" r:id="rId18"/>
    <p:sldId id="295" r:id="rId19"/>
    <p:sldId id="272" r:id="rId20"/>
    <p:sldId id="273" r:id="rId21"/>
    <p:sldId id="274" r:id="rId22"/>
    <p:sldId id="275" r:id="rId23"/>
    <p:sldId id="303" r:id="rId24"/>
    <p:sldId id="292" r:id="rId25"/>
    <p:sldId id="293" r:id="rId26"/>
    <p:sldId id="279" r:id="rId27"/>
    <p:sldId id="280" r:id="rId28"/>
    <p:sldId id="307" r:id="rId29"/>
    <p:sldId id="305" r:id="rId30"/>
    <p:sldId id="306" r:id="rId31"/>
    <p:sldId id="308" r:id="rId32"/>
    <p:sldId id="309" r:id="rId33"/>
    <p:sldId id="301" r:id="rId34"/>
    <p:sldId id="281" r:id="rId35"/>
    <p:sldId id="302" r:id="rId36"/>
    <p:sldId id="282" r:id="rId37"/>
    <p:sldId id="298" r:id="rId38"/>
    <p:sldId id="299" r:id="rId39"/>
    <p:sldId id="300" r:id="rId40"/>
    <p:sldId id="297" r:id="rId41"/>
    <p:sldId id="310" r:id="rId42"/>
    <p:sldId id="311" r:id="rId43"/>
    <p:sldId id="312" r:id="rId44"/>
    <p:sldId id="313"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32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444"/>
    <p:restoredTop sz="94505"/>
  </p:normalViewPr>
  <p:slideViewPr>
    <p:cSldViewPr snapToGrid="0" snapToObjects="1">
      <p:cViewPr varScale="1">
        <p:scale>
          <a:sx n="115" d="100"/>
          <a:sy n="115" d="100"/>
        </p:scale>
        <p:origin x="816"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32368F0-0E41-FA4A-9FBB-09C60A2FB65D}" type="datetimeFigureOut">
              <a:rPr lang="en-US" smtClean="0"/>
              <a:pPr/>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D7492-755B-D243-B195-CFF5C92004D3}" type="slidenum">
              <a:rPr lang="en-US" smtClean="0"/>
              <a:pPr/>
              <a:t>‹#›</a:t>
            </a:fld>
            <a:endParaRPr lang="en-US"/>
          </a:p>
        </p:txBody>
      </p:sp>
    </p:spTree>
    <p:extLst>
      <p:ext uri="{BB962C8B-B14F-4D97-AF65-F5344CB8AC3E}">
        <p14:creationId xmlns:p14="http://schemas.microsoft.com/office/powerpoint/2010/main" val="2273614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2368F0-0E41-FA4A-9FBB-09C60A2FB65D}" type="datetimeFigureOut">
              <a:rPr lang="en-US" smtClean="0"/>
              <a:pPr/>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D7492-755B-D243-B195-CFF5C92004D3}" type="slidenum">
              <a:rPr lang="en-US" smtClean="0"/>
              <a:pPr/>
              <a:t>‹#›</a:t>
            </a:fld>
            <a:endParaRPr lang="en-US"/>
          </a:p>
        </p:txBody>
      </p:sp>
    </p:spTree>
    <p:extLst>
      <p:ext uri="{BB962C8B-B14F-4D97-AF65-F5344CB8AC3E}">
        <p14:creationId xmlns:p14="http://schemas.microsoft.com/office/powerpoint/2010/main" val="306595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2368F0-0E41-FA4A-9FBB-09C60A2FB65D}" type="datetimeFigureOut">
              <a:rPr lang="en-US" smtClean="0"/>
              <a:pPr/>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D7492-755B-D243-B195-CFF5C92004D3}" type="slidenum">
              <a:rPr lang="en-US" smtClean="0"/>
              <a:pPr/>
              <a:t>‹#›</a:t>
            </a:fld>
            <a:endParaRPr lang="en-US"/>
          </a:p>
        </p:txBody>
      </p:sp>
    </p:spTree>
    <p:extLst>
      <p:ext uri="{BB962C8B-B14F-4D97-AF65-F5344CB8AC3E}">
        <p14:creationId xmlns:p14="http://schemas.microsoft.com/office/powerpoint/2010/main" val="898541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2368F0-0E41-FA4A-9FBB-09C60A2FB65D}" type="datetimeFigureOut">
              <a:rPr lang="en-US" smtClean="0"/>
              <a:pPr/>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D7492-755B-D243-B195-CFF5C92004D3}" type="slidenum">
              <a:rPr lang="en-US" smtClean="0"/>
              <a:pPr/>
              <a:t>‹#›</a:t>
            </a:fld>
            <a:endParaRPr lang="en-US"/>
          </a:p>
        </p:txBody>
      </p:sp>
    </p:spTree>
    <p:extLst>
      <p:ext uri="{BB962C8B-B14F-4D97-AF65-F5344CB8AC3E}">
        <p14:creationId xmlns:p14="http://schemas.microsoft.com/office/powerpoint/2010/main" val="387452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2368F0-0E41-FA4A-9FBB-09C60A2FB65D}" type="datetimeFigureOut">
              <a:rPr lang="en-US" smtClean="0"/>
              <a:pPr/>
              <a:t>1/26/21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D7492-755B-D243-B195-CFF5C92004D3}" type="slidenum">
              <a:rPr lang="en-US" smtClean="0"/>
              <a:pPr/>
              <a:t>‹#›</a:t>
            </a:fld>
            <a:endParaRPr lang="en-US"/>
          </a:p>
        </p:txBody>
      </p:sp>
    </p:spTree>
    <p:extLst>
      <p:ext uri="{BB962C8B-B14F-4D97-AF65-F5344CB8AC3E}">
        <p14:creationId xmlns:p14="http://schemas.microsoft.com/office/powerpoint/2010/main" val="1067567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2368F0-0E41-FA4A-9FBB-09C60A2FB65D}" type="datetimeFigureOut">
              <a:rPr lang="en-US" smtClean="0"/>
              <a:pPr/>
              <a:t>1/26/21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D7492-755B-D243-B195-CFF5C92004D3}" type="slidenum">
              <a:rPr lang="en-US" smtClean="0"/>
              <a:pPr/>
              <a:t>‹#›</a:t>
            </a:fld>
            <a:endParaRPr lang="en-US"/>
          </a:p>
        </p:txBody>
      </p:sp>
    </p:spTree>
    <p:extLst>
      <p:ext uri="{BB962C8B-B14F-4D97-AF65-F5344CB8AC3E}">
        <p14:creationId xmlns:p14="http://schemas.microsoft.com/office/powerpoint/2010/main" val="2063368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2368F0-0E41-FA4A-9FBB-09C60A2FB65D}" type="datetimeFigureOut">
              <a:rPr lang="en-US" smtClean="0"/>
              <a:pPr/>
              <a:t>1/26/21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BD7492-755B-D243-B195-CFF5C92004D3}" type="slidenum">
              <a:rPr lang="en-US" smtClean="0"/>
              <a:pPr/>
              <a:t>‹#›</a:t>
            </a:fld>
            <a:endParaRPr lang="en-US"/>
          </a:p>
        </p:txBody>
      </p:sp>
    </p:spTree>
    <p:extLst>
      <p:ext uri="{BB962C8B-B14F-4D97-AF65-F5344CB8AC3E}">
        <p14:creationId xmlns:p14="http://schemas.microsoft.com/office/powerpoint/2010/main" val="3142872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2368F0-0E41-FA4A-9FBB-09C60A2FB65D}" type="datetimeFigureOut">
              <a:rPr lang="en-US" smtClean="0"/>
              <a:pPr/>
              <a:t>1/26/21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BD7492-755B-D243-B195-CFF5C92004D3}" type="slidenum">
              <a:rPr lang="en-US" smtClean="0"/>
              <a:pPr/>
              <a:t>‹#›</a:t>
            </a:fld>
            <a:endParaRPr lang="en-US"/>
          </a:p>
        </p:txBody>
      </p:sp>
    </p:spTree>
    <p:extLst>
      <p:ext uri="{BB962C8B-B14F-4D97-AF65-F5344CB8AC3E}">
        <p14:creationId xmlns:p14="http://schemas.microsoft.com/office/powerpoint/2010/main" val="2625816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2368F0-0E41-FA4A-9FBB-09C60A2FB65D}" type="datetimeFigureOut">
              <a:rPr lang="en-US" smtClean="0"/>
              <a:pPr/>
              <a:t>1/26/21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BD7492-755B-D243-B195-CFF5C92004D3}" type="slidenum">
              <a:rPr lang="en-US" smtClean="0"/>
              <a:pPr/>
              <a:t>‹#›</a:t>
            </a:fld>
            <a:endParaRPr lang="en-US"/>
          </a:p>
        </p:txBody>
      </p:sp>
    </p:spTree>
    <p:extLst>
      <p:ext uri="{BB962C8B-B14F-4D97-AF65-F5344CB8AC3E}">
        <p14:creationId xmlns:p14="http://schemas.microsoft.com/office/powerpoint/2010/main" val="263069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2368F0-0E41-FA4A-9FBB-09C60A2FB65D}" type="datetimeFigureOut">
              <a:rPr lang="en-US" smtClean="0"/>
              <a:pPr/>
              <a:t>1/26/21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D7492-755B-D243-B195-CFF5C92004D3}" type="slidenum">
              <a:rPr lang="en-US" smtClean="0"/>
              <a:pPr/>
              <a:t>‹#›</a:t>
            </a:fld>
            <a:endParaRPr lang="en-US"/>
          </a:p>
        </p:txBody>
      </p:sp>
    </p:spTree>
    <p:extLst>
      <p:ext uri="{BB962C8B-B14F-4D97-AF65-F5344CB8AC3E}">
        <p14:creationId xmlns:p14="http://schemas.microsoft.com/office/powerpoint/2010/main" val="1231673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2368F0-0E41-FA4A-9FBB-09C60A2FB65D}" type="datetimeFigureOut">
              <a:rPr lang="en-US" smtClean="0"/>
              <a:pPr/>
              <a:t>1/26/21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D7492-755B-D243-B195-CFF5C92004D3}" type="slidenum">
              <a:rPr lang="en-US" smtClean="0"/>
              <a:pPr/>
              <a:t>‹#›</a:t>
            </a:fld>
            <a:endParaRPr lang="en-US"/>
          </a:p>
        </p:txBody>
      </p:sp>
    </p:spTree>
    <p:extLst>
      <p:ext uri="{BB962C8B-B14F-4D97-AF65-F5344CB8AC3E}">
        <p14:creationId xmlns:p14="http://schemas.microsoft.com/office/powerpoint/2010/main" val="296936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2368F0-0E41-FA4A-9FBB-09C60A2FB65D}" type="datetimeFigureOut">
              <a:rPr lang="en-US" smtClean="0"/>
              <a:pPr/>
              <a:t>1/26/21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BD7492-755B-D243-B195-CFF5C92004D3}" type="slidenum">
              <a:rPr lang="en-US" smtClean="0"/>
              <a:pPr/>
              <a:t>‹#›</a:t>
            </a:fld>
            <a:endParaRPr lang="en-US"/>
          </a:p>
        </p:txBody>
      </p:sp>
    </p:spTree>
    <p:extLst>
      <p:ext uri="{BB962C8B-B14F-4D97-AF65-F5344CB8AC3E}">
        <p14:creationId xmlns:p14="http://schemas.microsoft.com/office/powerpoint/2010/main" val="132115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corporatefinanceinstitute.com/resources/knowledge/finance/leverage-ratio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solidFill>
                  <a:srgbClr val="FF0000"/>
                </a:solidFill>
              </a:rPr>
              <a:t>Lecture 7</a:t>
            </a:r>
            <a:endParaRPr lang="en-US" dirty="0">
              <a:solidFill>
                <a:srgbClr val="FF0000"/>
              </a:solidFill>
            </a:endParaRPr>
          </a:p>
        </p:txBody>
      </p:sp>
      <p:sp>
        <p:nvSpPr>
          <p:cNvPr id="3" name="Subtitle 2"/>
          <p:cNvSpPr>
            <a:spLocks noGrp="1"/>
          </p:cNvSpPr>
          <p:nvPr>
            <p:ph type="subTitle" idx="1"/>
          </p:nvPr>
        </p:nvSpPr>
        <p:spPr/>
        <p:txBody>
          <a:bodyPr/>
          <a:lstStyle/>
          <a:p>
            <a:r>
              <a:rPr lang="en-US" dirty="0">
                <a:solidFill>
                  <a:srgbClr val="0000FF"/>
                </a:solidFill>
              </a:rPr>
              <a:t>Arbitrage </a:t>
            </a:r>
            <a:r>
              <a:rPr lang="en-US">
                <a:solidFill>
                  <a:srgbClr val="0000FF"/>
                </a:solidFill>
              </a:rPr>
              <a:t>and Leverage</a:t>
            </a:r>
            <a:endParaRPr lang="en-US" dirty="0">
              <a:solidFill>
                <a:srgbClr val="0000FF"/>
              </a:solidFill>
            </a:endParaRPr>
          </a:p>
          <a:p>
            <a:r>
              <a:rPr lang="en-US" dirty="0">
                <a:solidFill>
                  <a:srgbClr val="0000FF"/>
                </a:solidFill>
              </a:rPr>
              <a:t>John Rundle </a:t>
            </a:r>
            <a:r>
              <a:rPr lang="en-US" dirty="0" err="1">
                <a:solidFill>
                  <a:srgbClr val="0000FF"/>
                </a:solidFill>
              </a:rPr>
              <a:t>Econophysics</a:t>
            </a:r>
            <a:r>
              <a:rPr lang="en-US" dirty="0">
                <a:solidFill>
                  <a:srgbClr val="0000FF"/>
                </a:solidFill>
              </a:rPr>
              <a:t> PHYS 250</a:t>
            </a:r>
          </a:p>
        </p:txBody>
      </p:sp>
    </p:spTree>
    <p:extLst>
      <p:ext uri="{BB962C8B-B14F-4D97-AF65-F5344CB8AC3E}">
        <p14:creationId xmlns:p14="http://schemas.microsoft.com/office/powerpoint/2010/main" val="3688385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a:solidFill>
                  <a:srgbClr val="FF0000"/>
                </a:solidFill>
              </a:rPr>
              <a:t>Arbitrage Examples</a:t>
            </a:r>
            <a:br>
              <a:rPr lang="en-US" dirty="0">
                <a:solidFill>
                  <a:srgbClr val="FF0000"/>
                </a:solidFill>
              </a:rPr>
            </a:br>
            <a:r>
              <a:rPr lang="en-US" sz="2700" dirty="0">
                <a:solidFill>
                  <a:srgbClr val="0000FF"/>
                </a:solidFill>
              </a:rPr>
              <a:t>https://</a:t>
            </a:r>
            <a:r>
              <a:rPr lang="en-US" sz="2700" dirty="0" err="1">
                <a:solidFill>
                  <a:srgbClr val="0000FF"/>
                </a:solidFill>
              </a:rPr>
              <a:t>www.quantinsti.com</a:t>
            </a:r>
            <a:r>
              <a:rPr lang="en-US" sz="2700" dirty="0">
                <a:solidFill>
                  <a:srgbClr val="0000FF"/>
                </a:solidFill>
              </a:rPr>
              <a:t>/blog/statistical-arbitrage/</a:t>
            </a:r>
          </a:p>
        </p:txBody>
      </p:sp>
      <p:pic>
        <p:nvPicPr>
          <p:cNvPr id="5" name="Content Placeholder 4" descr="Statistical-Arbitrage-between-two-stocks-under-Cement-Industry.png"/>
          <p:cNvPicPr>
            <a:picLocks noGrp="1" noChangeAspect="1"/>
          </p:cNvPicPr>
          <p:nvPr>
            <p:ph idx="1"/>
          </p:nvPr>
        </p:nvPicPr>
        <p:blipFill>
          <a:blip r:embed="rId2">
            <a:extLst>
              <a:ext uri="{28A0092B-C50C-407E-A947-70E740481C1C}">
                <a14:useLocalDpi xmlns:a14="http://schemas.microsoft.com/office/drawing/2010/main" val="0"/>
              </a:ext>
            </a:extLst>
          </a:blip>
          <a:srcRect l="-2172" r="-2172"/>
          <a:stretch>
            <a:fillRect/>
          </a:stretch>
        </p:blipFill>
        <p:spPr/>
      </p:pic>
      <p:sp>
        <p:nvSpPr>
          <p:cNvPr id="2" name="TextBox 1">
            <a:extLst>
              <a:ext uri="{FF2B5EF4-FFF2-40B4-BE49-F238E27FC236}">
                <a16:creationId xmlns:a16="http://schemas.microsoft.com/office/drawing/2014/main" id="{25A1A341-FC2A-554D-8CAC-54D8D9903674}"/>
              </a:ext>
            </a:extLst>
          </p:cNvPr>
          <p:cNvSpPr txBox="1"/>
          <p:nvPr/>
        </p:nvSpPr>
        <p:spPr>
          <a:xfrm>
            <a:off x="914400" y="6233532"/>
            <a:ext cx="6902605" cy="523220"/>
          </a:xfrm>
          <a:prstGeom prst="rect">
            <a:avLst/>
          </a:prstGeom>
          <a:noFill/>
        </p:spPr>
        <p:txBody>
          <a:bodyPr wrap="square" rtlCol="0">
            <a:spAutoFit/>
          </a:bodyPr>
          <a:lstStyle/>
          <a:p>
            <a:pPr algn="ctr"/>
            <a:r>
              <a:rPr lang="en-US" sz="1400" dirty="0"/>
              <a:t>Statistical Arbitrage between two stocks under “Cement” Industry: ACC and </a:t>
            </a:r>
            <a:r>
              <a:rPr lang="en-US" sz="1400" dirty="0" err="1"/>
              <a:t>Ambuja</a:t>
            </a:r>
            <a:r>
              <a:rPr lang="en-US" sz="1400" dirty="0"/>
              <a:t> both listed at National Stock Exchange of India.</a:t>
            </a:r>
          </a:p>
        </p:txBody>
      </p:sp>
    </p:spTree>
    <p:extLst>
      <p:ext uri="{BB962C8B-B14F-4D97-AF65-F5344CB8AC3E}">
        <p14:creationId xmlns:p14="http://schemas.microsoft.com/office/powerpoint/2010/main" val="2394826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a:solidFill>
                  <a:srgbClr val="FF0000"/>
                </a:solidFill>
              </a:rPr>
              <a:t>Arbitrage Examples</a:t>
            </a:r>
            <a:br>
              <a:rPr lang="en-US" dirty="0">
                <a:solidFill>
                  <a:srgbClr val="FF0000"/>
                </a:solidFill>
              </a:rPr>
            </a:br>
            <a:r>
              <a:rPr lang="en-US" sz="2200" dirty="0">
                <a:solidFill>
                  <a:srgbClr val="0000FF"/>
                </a:solidFill>
              </a:rPr>
              <a:t>http://</a:t>
            </a:r>
            <a:r>
              <a:rPr lang="en-US" sz="2200" dirty="0" err="1">
                <a:solidFill>
                  <a:srgbClr val="0000FF"/>
                </a:solidFill>
              </a:rPr>
              <a:t>www.tradingtips.com</a:t>
            </a:r>
            <a:r>
              <a:rPr lang="en-US" sz="2200" dirty="0">
                <a:solidFill>
                  <a:srgbClr val="0000FF"/>
                </a:solidFill>
              </a:rPr>
              <a:t>/trade-like-a-hedge-fund-with-this-simple-tactic/</a:t>
            </a:r>
          </a:p>
        </p:txBody>
      </p:sp>
      <p:pic>
        <p:nvPicPr>
          <p:cNvPr id="5" name="Content Placeholder 4" descr="pepko.png"/>
          <p:cNvPicPr>
            <a:picLocks noGrp="1" noChangeAspect="1"/>
          </p:cNvPicPr>
          <p:nvPr>
            <p:ph idx="1"/>
          </p:nvPr>
        </p:nvPicPr>
        <p:blipFill>
          <a:blip r:embed="rId2">
            <a:extLst>
              <a:ext uri="{28A0092B-C50C-407E-A947-70E740481C1C}">
                <a14:useLocalDpi xmlns:a14="http://schemas.microsoft.com/office/drawing/2010/main" val="0"/>
              </a:ext>
            </a:extLst>
          </a:blip>
          <a:srcRect t="-12389" b="-12389"/>
          <a:stretch>
            <a:fillRect/>
          </a:stretch>
        </p:blipFill>
        <p:spPr/>
      </p:pic>
      <p:sp>
        <p:nvSpPr>
          <p:cNvPr id="2" name="TextBox 1">
            <a:extLst>
              <a:ext uri="{FF2B5EF4-FFF2-40B4-BE49-F238E27FC236}">
                <a16:creationId xmlns:a16="http://schemas.microsoft.com/office/drawing/2014/main" id="{A1ABE2FA-2343-8041-B7D2-DD50997FC238}"/>
              </a:ext>
            </a:extLst>
          </p:cNvPr>
          <p:cNvSpPr txBox="1"/>
          <p:nvPr/>
        </p:nvSpPr>
        <p:spPr>
          <a:xfrm>
            <a:off x="1795346" y="6126163"/>
            <a:ext cx="5553308" cy="369332"/>
          </a:xfrm>
          <a:prstGeom prst="rect">
            <a:avLst/>
          </a:prstGeom>
          <a:noFill/>
        </p:spPr>
        <p:txBody>
          <a:bodyPr wrap="square" rtlCol="0">
            <a:spAutoFit/>
          </a:bodyPr>
          <a:lstStyle/>
          <a:p>
            <a:r>
              <a:rPr lang="en-US" dirty="0"/>
              <a:t>Pepsi and Coca-Cola should trade together on average</a:t>
            </a:r>
          </a:p>
        </p:txBody>
      </p:sp>
    </p:spTree>
    <p:extLst>
      <p:ext uri="{BB962C8B-B14F-4D97-AF65-F5344CB8AC3E}">
        <p14:creationId xmlns:p14="http://schemas.microsoft.com/office/powerpoint/2010/main" val="2394826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Forex Arbitrage Example</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/wiki/Arbitrage</a:t>
            </a:r>
            <a:endParaRPr lang="en-US" dirty="0">
              <a:solidFill>
                <a:srgbClr val="FF0000"/>
              </a:solidFill>
            </a:endParaRPr>
          </a:p>
        </p:txBody>
      </p:sp>
      <p:pic>
        <p:nvPicPr>
          <p:cNvPr id="4" name="Content Placeholder 3" descr="Screen Shot 2017-01-18 at 10.29.22 AM.png"/>
          <p:cNvPicPr>
            <a:picLocks noGrp="1" noChangeAspect="1"/>
          </p:cNvPicPr>
          <p:nvPr>
            <p:ph idx="1"/>
          </p:nvPr>
        </p:nvPicPr>
        <p:blipFill>
          <a:blip r:embed="rId2">
            <a:extLst>
              <a:ext uri="{28A0092B-C50C-407E-A947-70E740481C1C}">
                <a14:useLocalDpi xmlns:a14="http://schemas.microsoft.com/office/drawing/2010/main" val="0"/>
              </a:ext>
            </a:extLst>
          </a:blip>
          <a:srcRect l="-19388" r="-19388"/>
          <a:stretch>
            <a:fillRect/>
          </a:stretch>
        </p:blipFill>
        <p:spPr/>
      </p:pic>
      <p:sp>
        <p:nvSpPr>
          <p:cNvPr id="5" name="TextBox 4"/>
          <p:cNvSpPr txBox="1"/>
          <p:nvPr/>
        </p:nvSpPr>
        <p:spPr>
          <a:xfrm>
            <a:off x="1180448" y="6332526"/>
            <a:ext cx="6939603" cy="369332"/>
          </a:xfrm>
          <a:prstGeom prst="rect">
            <a:avLst/>
          </a:prstGeom>
          <a:noFill/>
        </p:spPr>
        <p:txBody>
          <a:bodyPr wrap="square" rtlCol="0">
            <a:spAutoFit/>
          </a:bodyPr>
          <a:lstStyle/>
          <a:p>
            <a:pPr algn="ctr"/>
            <a:r>
              <a:rPr lang="en-US" dirty="0"/>
              <a:t>Triangular </a:t>
            </a:r>
            <a:r>
              <a:rPr lang="en-US" dirty="0" err="1"/>
              <a:t>Aribitrage</a:t>
            </a:r>
            <a:endParaRPr lang="en-US" dirty="0"/>
          </a:p>
        </p:txBody>
      </p:sp>
    </p:spTree>
    <p:extLst>
      <p:ext uri="{BB962C8B-B14F-4D97-AF65-F5344CB8AC3E}">
        <p14:creationId xmlns:p14="http://schemas.microsoft.com/office/powerpoint/2010/main" val="4079508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ts val="0"/>
              </a:spcBef>
              <a:spcAft>
                <a:spcPts val="1200"/>
              </a:spcAft>
            </a:pPr>
            <a:r>
              <a:rPr lang="en-US" sz="2000" dirty="0"/>
              <a:t>Arbitrage transactions in modern securities markets involve fairly low day-to-day risks, but can face extremely high risk in rare situations, particularly financial crises, and can lead to bankruptcy. </a:t>
            </a:r>
          </a:p>
          <a:p>
            <a:pPr>
              <a:spcBef>
                <a:spcPts val="0"/>
              </a:spcBef>
              <a:spcAft>
                <a:spcPts val="1200"/>
              </a:spcAft>
            </a:pPr>
            <a:r>
              <a:rPr lang="en-US" sz="2000" dirty="0">
                <a:solidFill>
                  <a:srgbClr val="1C32FF"/>
                </a:solidFill>
              </a:rPr>
              <a:t>Formally, arbitrage transactions have negative skew – prices can get a small amount closer (but often no closer than 0), while they can get very far apart. </a:t>
            </a:r>
          </a:p>
          <a:p>
            <a:pPr>
              <a:spcBef>
                <a:spcPts val="0"/>
              </a:spcBef>
              <a:spcAft>
                <a:spcPts val="1200"/>
              </a:spcAft>
            </a:pPr>
            <a:r>
              <a:rPr lang="en-US" sz="2000" dirty="0"/>
              <a:t>The day-to-day risks are generally small because the transactions involve small differences in price, so an execution failure will generally cause a small loss (unless the trade is very big or the price moves rapidly). </a:t>
            </a:r>
          </a:p>
          <a:p>
            <a:pPr>
              <a:spcBef>
                <a:spcPts val="0"/>
              </a:spcBef>
              <a:spcAft>
                <a:spcPts val="1200"/>
              </a:spcAft>
            </a:pPr>
            <a:r>
              <a:rPr lang="en-US" sz="2000" dirty="0"/>
              <a:t>The rare case risks are extremely high because these small price differences are converted to large profits via </a:t>
            </a:r>
            <a:r>
              <a:rPr lang="en-US" sz="2000" dirty="0">
                <a:solidFill>
                  <a:srgbClr val="1C32FF"/>
                </a:solidFill>
              </a:rPr>
              <a:t>leverage</a:t>
            </a:r>
            <a:r>
              <a:rPr lang="en-US" sz="2000" dirty="0"/>
              <a:t> (borrowed money), and in the rare event of a large price move, this may yield a large loss.</a:t>
            </a:r>
          </a:p>
          <a:p>
            <a:pPr>
              <a:spcBef>
                <a:spcPts val="0"/>
              </a:spcBef>
              <a:spcAft>
                <a:spcPts val="1200"/>
              </a:spcAft>
            </a:pPr>
            <a:endParaRPr lang="en-US" sz="2000" dirty="0"/>
          </a:p>
        </p:txBody>
      </p:sp>
      <p:sp>
        <p:nvSpPr>
          <p:cNvPr id="4" name="Title 1"/>
          <p:cNvSpPr>
            <a:spLocks noGrp="1"/>
          </p:cNvSpPr>
          <p:nvPr>
            <p:ph type="title"/>
          </p:nvPr>
        </p:nvSpPr>
        <p:spPr/>
        <p:txBody>
          <a:bodyPr>
            <a:normAutofit fontScale="90000"/>
          </a:bodyPr>
          <a:lstStyle/>
          <a:p>
            <a:r>
              <a:rPr lang="en-US" dirty="0">
                <a:solidFill>
                  <a:srgbClr val="FF0000"/>
                </a:solidFill>
              </a:rPr>
              <a:t>Arbitrage Risks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/wiki/Arbitrage</a:t>
            </a:r>
            <a:endParaRPr lang="en-US" dirty="0">
              <a:solidFill>
                <a:srgbClr val="FF0000"/>
              </a:solidFill>
            </a:endParaRPr>
          </a:p>
        </p:txBody>
      </p:sp>
    </p:spTree>
    <p:extLst>
      <p:ext uri="{BB962C8B-B14F-4D97-AF65-F5344CB8AC3E}">
        <p14:creationId xmlns:p14="http://schemas.microsoft.com/office/powerpoint/2010/main" val="2633379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Statistical Arbitrage</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Statistical_arbitrage</a:t>
            </a:r>
            <a:endParaRPr lang="en-US" sz="2700" dirty="0">
              <a:solidFill>
                <a:srgbClr val="0000FF"/>
              </a:solidFill>
            </a:endParaRPr>
          </a:p>
        </p:txBody>
      </p:sp>
      <p:sp>
        <p:nvSpPr>
          <p:cNvPr id="3" name="Content Placeholder 2"/>
          <p:cNvSpPr>
            <a:spLocks noGrp="1"/>
          </p:cNvSpPr>
          <p:nvPr>
            <p:ph idx="1"/>
          </p:nvPr>
        </p:nvSpPr>
        <p:spPr/>
        <p:txBody>
          <a:bodyPr>
            <a:noAutofit/>
          </a:bodyPr>
          <a:lstStyle/>
          <a:p>
            <a:pPr marL="0" indent="0">
              <a:spcBef>
                <a:spcPts val="0"/>
              </a:spcBef>
              <a:spcAft>
                <a:spcPts val="1200"/>
              </a:spcAft>
              <a:buNone/>
            </a:pPr>
            <a:r>
              <a:rPr lang="en-US" sz="2000" dirty="0"/>
              <a:t>In the world of finance and investments</a:t>
            </a:r>
            <a:r>
              <a:rPr lang="en-US" sz="2000"/>
              <a:t>, </a:t>
            </a:r>
            <a:r>
              <a:rPr lang="en-US" sz="2000" b="1"/>
              <a:t>arbitrage</a:t>
            </a:r>
            <a:r>
              <a:rPr lang="en-US" sz="2000"/>
              <a:t> </a:t>
            </a:r>
            <a:r>
              <a:rPr lang="en-US" sz="2000" dirty="0"/>
              <a:t>is used in two related but distinct ways:</a:t>
            </a:r>
          </a:p>
          <a:p>
            <a:pPr>
              <a:spcBef>
                <a:spcPts val="0"/>
              </a:spcBef>
              <a:spcAft>
                <a:spcPts val="1200"/>
              </a:spcAft>
            </a:pPr>
            <a:r>
              <a:rPr lang="en-US" sz="2000" dirty="0"/>
              <a:t>In deterministic arbitrage, a sure profit can be obtained from being long some securities and short others. </a:t>
            </a:r>
          </a:p>
          <a:p>
            <a:pPr>
              <a:spcBef>
                <a:spcPts val="0"/>
              </a:spcBef>
              <a:spcAft>
                <a:spcPts val="1200"/>
              </a:spcAft>
            </a:pPr>
            <a:r>
              <a:rPr lang="en-US" sz="2000" dirty="0"/>
              <a:t>In statistical arbitrage, there is a statistical mispricing of one or more assets based on the expected value of these assets.</a:t>
            </a:r>
          </a:p>
          <a:p>
            <a:pPr>
              <a:spcBef>
                <a:spcPts val="0"/>
              </a:spcBef>
              <a:spcAft>
                <a:spcPts val="1200"/>
              </a:spcAft>
            </a:pPr>
            <a:r>
              <a:rPr lang="en-US" sz="2000" dirty="0"/>
              <a:t>In other words, statistical arbitrage conjectures statistical mis-pricings of price relationships that are true </a:t>
            </a:r>
            <a:r>
              <a:rPr lang="en-US" sz="2000" i="1" dirty="0">
                <a:solidFill>
                  <a:srgbClr val="1C32FF"/>
                </a:solidFill>
              </a:rPr>
              <a:t>in expectation</a:t>
            </a:r>
            <a:r>
              <a:rPr lang="en-US" sz="2000" dirty="0"/>
              <a:t>, in the long run when repeating a trading strategy.</a:t>
            </a:r>
          </a:p>
          <a:p>
            <a:pPr>
              <a:spcBef>
                <a:spcPts val="0"/>
              </a:spcBef>
              <a:spcAft>
                <a:spcPts val="1200"/>
              </a:spcAft>
            </a:pPr>
            <a:endParaRPr lang="en-US" sz="2000" dirty="0"/>
          </a:p>
        </p:txBody>
      </p:sp>
    </p:spTree>
    <p:extLst>
      <p:ext uri="{BB962C8B-B14F-4D97-AF65-F5344CB8AC3E}">
        <p14:creationId xmlns:p14="http://schemas.microsoft.com/office/powerpoint/2010/main" val="2978825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ts val="0"/>
              </a:spcBef>
              <a:spcAft>
                <a:spcPts val="1200"/>
              </a:spcAft>
            </a:pPr>
            <a:r>
              <a:rPr lang="en-US" sz="2000" dirty="0"/>
              <a:t>Among those who follow the hedge fund industry, "statistical arbitrage" refers to a particular category of hedge fund.</a:t>
            </a:r>
          </a:p>
          <a:p>
            <a:pPr>
              <a:spcBef>
                <a:spcPts val="0"/>
              </a:spcBef>
              <a:spcAft>
                <a:spcPts val="1200"/>
              </a:spcAft>
            </a:pPr>
            <a:r>
              <a:rPr lang="en-US" sz="2000" dirty="0"/>
              <a:t> In this narrower sense, statistical arbitrage is often abbreviated as Stat Arb or </a:t>
            </a:r>
            <a:r>
              <a:rPr lang="en-US" sz="2000" dirty="0" err="1"/>
              <a:t>StatArb</a:t>
            </a:r>
            <a:r>
              <a:rPr lang="en-US" sz="2000" dirty="0"/>
              <a:t>. </a:t>
            </a:r>
          </a:p>
          <a:p>
            <a:pPr>
              <a:spcBef>
                <a:spcPts val="0"/>
              </a:spcBef>
              <a:spcAft>
                <a:spcPts val="1200"/>
              </a:spcAft>
            </a:pPr>
            <a:r>
              <a:rPr lang="en-US" sz="2000" dirty="0"/>
              <a:t>According to Andrew Lo, </a:t>
            </a:r>
            <a:r>
              <a:rPr lang="en-US" sz="2000" dirty="0" err="1">
                <a:solidFill>
                  <a:srgbClr val="1C32FF"/>
                </a:solidFill>
              </a:rPr>
              <a:t>StatArb</a:t>
            </a:r>
            <a:r>
              <a:rPr lang="en-US" sz="2000" dirty="0"/>
              <a:t> refers to:</a:t>
            </a:r>
          </a:p>
          <a:p>
            <a:pPr lvl="1">
              <a:spcBef>
                <a:spcPts val="0"/>
              </a:spcBef>
              <a:spcAft>
                <a:spcPts val="1200"/>
              </a:spcAft>
            </a:pPr>
            <a:r>
              <a:rPr lang="en-US" sz="1800" dirty="0">
                <a:solidFill>
                  <a:srgbClr val="1C32FF"/>
                </a:solidFill>
              </a:rPr>
              <a:t>Highly technical short-term mean reversion strategies involving large numbers of securities (hundreds to thousands, depending on the amount of risk capital), </a:t>
            </a:r>
          </a:p>
          <a:p>
            <a:pPr lvl="1">
              <a:spcBef>
                <a:spcPts val="0"/>
              </a:spcBef>
              <a:spcAft>
                <a:spcPts val="1200"/>
              </a:spcAft>
            </a:pPr>
            <a:r>
              <a:rPr lang="en-US" sz="1800" dirty="0">
                <a:solidFill>
                  <a:srgbClr val="1C32FF"/>
                </a:solidFill>
              </a:rPr>
              <a:t>Very short holding periods (measured in days to seconds), and </a:t>
            </a:r>
          </a:p>
          <a:p>
            <a:pPr lvl="1">
              <a:spcBef>
                <a:spcPts val="0"/>
              </a:spcBef>
              <a:spcAft>
                <a:spcPts val="1200"/>
              </a:spcAft>
            </a:pPr>
            <a:r>
              <a:rPr lang="en-US" sz="1800" dirty="0">
                <a:solidFill>
                  <a:srgbClr val="1C32FF"/>
                </a:solidFill>
              </a:rPr>
              <a:t>Substantial computational, trading, and information technology (IT) infrastructure</a:t>
            </a:r>
          </a:p>
        </p:txBody>
      </p:sp>
      <p:sp>
        <p:nvSpPr>
          <p:cNvPr id="4" name="Title 1"/>
          <p:cNvSpPr>
            <a:spLocks noGrp="1"/>
          </p:cNvSpPr>
          <p:nvPr>
            <p:ph type="title"/>
          </p:nvPr>
        </p:nvSpPr>
        <p:spPr/>
        <p:txBody>
          <a:bodyPr>
            <a:normAutofit fontScale="90000"/>
          </a:bodyPr>
          <a:lstStyle/>
          <a:p>
            <a:r>
              <a:rPr lang="en-US" dirty="0">
                <a:solidFill>
                  <a:srgbClr val="FF0000"/>
                </a:solidFill>
              </a:rPr>
              <a:t>Statistical Arbitrage</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Statistical_arbitrage</a:t>
            </a:r>
            <a:endParaRPr lang="en-US" sz="2700" dirty="0">
              <a:solidFill>
                <a:srgbClr val="0000FF"/>
              </a:solidFill>
            </a:endParaRPr>
          </a:p>
        </p:txBody>
      </p:sp>
    </p:spTree>
    <p:extLst>
      <p:ext uri="{BB962C8B-B14F-4D97-AF65-F5344CB8AC3E}">
        <p14:creationId xmlns:p14="http://schemas.microsoft.com/office/powerpoint/2010/main" val="741765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spcBef>
                <a:spcPts val="0"/>
              </a:spcBef>
              <a:spcAft>
                <a:spcPts val="1200"/>
              </a:spcAft>
            </a:pPr>
            <a:r>
              <a:rPr lang="en-US" sz="1800" dirty="0"/>
              <a:t>As a trading strategy, statistical arbitrage is a heavily quantitative and computational approach to equity trading. </a:t>
            </a:r>
          </a:p>
          <a:p>
            <a:pPr>
              <a:spcBef>
                <a:spcPts val="0"/>
              </a:spcBef>
              <a:spcAft>
                <a:spcPts val="1200"/>
              </a:spcAft>
            </a:pPr>
            <a:r>
              <a:rPr lang="en-US" sz="1800" dirty="0"/>
              <a:t>It involves data mining and statistical methods, as well as automated trading systems.</a:t>
            </a:r>
          </a:p>
          <a:p>
            <a:pPr>
              <a:spcBef>
                <a:spcPts val="0"/>
              </a:spcBef>
              <a:spcAft>
                <a:spcPts val="1200"/>
              </a:spcAft>
            </a:pPr>
            <a:r>
              <a:rPr lang="en-US" sz="1800" dirty="0"/>
              <a:t>Historically, </a:t>
            </a:r>
            <a:r>
              <a:rPr lang="en-US" sz="1800" dirty="0" err="1"/>
              <a:t>StatArb</a:t>
            </a:r>
            <a:r>
              <a:rPr lang="en-US" sz="1800" dirty="0"/>
              <a:t> evolved out of the simpler pairs trade strategy, in which stocks are put into pairs by fundamental or market-based similarities. </a:t>
            </a:r>
          </a:p>
          <a:p>
            <a:pPr>
              <a:spcBef>
                <a:spcPts val="0"/>
              </a:spcBef>
              <a:spcAft>
                <a:spcPts val="1200"/>
              </a:spcAft>
            </a:pPr>
            <a:r>
              <a:rPr lang="en-US" sz="1800" dirty="0"/>
              <a:t>When one stock in a pair outperforms the other, the poorer performing stock is bought long with the expectation that it will climb towards its outperforming partner, the other is sold short. </a:t>
            </a:r>
          </a:p>
          <a:p>
            <a:pPr>
              <a:spcBef>
                <a:spcPts val="0"/>
              </a:spcBef>
              <a:spcAft>
                <a:spcPts val="1200"/>
              </a:spcAft>
            </a:pPr>
            <a:r>
              <a:rPr lang="en-US" sz="1800" dirty="0"/>
              <a:t>This hedges risk from whole-market movements. </a:t>
            </a:r>
          </a:p>
          <a:p>
            <a:pPr>
              <a:spcBef>
                <a:spcPts val="0"/>
              </a:spcBef>
              <a:spcAft>
                <a:spcPts val="1200"/>
              </a:spcAft>
            </a:pPr>
            <a:r>
              <a:rPr lang="en-US" sz="1800" dirty="0"/>
              <a:t>Various statistical tools have been used in the context of pairs trading ranging from simple distance-based approaches to more complex tools such as cointegration and copula concepts.</a:t>
            </a:r>
          </a:p>
          <a:p>
            <a:pPr>
              <a:spcBef>
                <a:spcPts val="0"/>
              </a:spcBef>
              <a:spcAft>
                <a:spcPts val="1200"/>
              </a:spcAft>
            </a:pPr>
            <a:endParaRPr lang="en-US" sz="1800" dirty="0"/>
          </a:p>
        </p:txBody>
      </p:sp>
      <p:sp>
        <p:nvSpPr>
          <p:cNvPr id="4" name="Title 1"/>
          <p:cNvSpPr>
            <a:spLocks noGrp="1"/>
          </p:cNvSpPr>
          <p:nvPr>
            <p:ph type="title"/>
          </p:nvPr>
        </p:nvSpPr>
        <p:spPr/>
        <p:txBody>
          <a:bodyPr>
            <a:normAutofit fontScale="90000"/>
          </a:bodyPr>
          <a:lstStyle/>
          <a:p>
            <a:r>
              <a:rPr lang="en-US" dirty="0">
                <a:solidFill>
                  <a:srgbClr val="FF0000"/>
                </a:solidFill>
              </a:rPr>
              <a:t>Statistical Arbitrage</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Statistical_arbitrage</a:t>
            </a:r>
            <a:endParaRPr lang="en-US" sz="2700" dirty="0">
              <a:solidFill>
                <a:srgbClr val="0000FF"/>
              </a:solidFill>
            </a:endParaRPr>
          </a:p>
        </p:txBody>
      </p:sp>
    </p:spTree>
    <p:extLst>
      <p:ext uri="{BB962C8B-B14F-4D97-AF65-F5344CB8AC3E}">
        <p14:creationId xmlns:p14="http://schemas.microsoft.com/office/powerpoint/2010/main" val="370610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ts val="0"/>
              </a:spcBef>
              <a:spcAft>
                <a:spcPts val="1200"/>
              </a:spcAft>
            </a:pPr>
            <a:r>
              <a:rPr lang="en-US" sz="2000" dirty="0" err="1"/>
              <a:t>StatArb</a:t>
            </a:r>
            <a:r>
              <a:rPr lang="en-US" sz="2000" dirty="0"/>
              <a:t> considers not pairs of stocks but a portfolio of a hundred or more stocks—some long, some short—that are carefully matched by sector and region to eliminate exposure to beta and other risk factors. </a:t>
            </a:r>
          </a:p>
          <a:p>
            <a:pPr>
              <a:spcBef>
                <a:spcPts val="0"/>
              </a:spcBef>
              <a:spcAft>
                <a:spcPts val="1200"/>
              </a:spcAft>
            </a:pPr>
            <a:r>
              <a:rPr lang="en-US" sz="2000" dirty="0"/>
              <a:t>Portfolio construction is automated and consists of two phases. </a:t>
            </a:r>
          </a:p>
          <a:p>
            <a:pPr>
              <a:spcBef>
                <a:spcPts val="0"/>
              </a:spcBef>
              <a:spcAft>
                <a:spcPts val="1200"/>
              </a:spcAft>
            </a:pPr>
            <a:r>
              <a:rPr lang="en-US" sz="2000" dirty="0"/>
              <a:t>In the first or "scoring" phase, each stock in the market is assigned a numeric score or rank that reflects its desirability</a:t>
            </a:r>
          </a:p>
          <a:p>
            <a:pPr>
              <a:spcBef>
                <a:spcPts val="0"/>
              </a:spcBef>
              <a:spcAft>
                <a:spcPts val="1200"/>
              </a:spcAft>
            </a:pPr>
            <a:r>
              <a:rPr lang="en-US" sz="2000" dirty="0"/>
              <a:t>High scores indicate stocks that should be held long and low scores indicate stocks that are candidates for shorting. </a:t>
            </a:r>
          </a:p>
          <a:p>
            <a:pPr>
              <a:spcBef>
                <a:spcPts val="0"/>
              </a:spcBef>
              <a:spcAft>
                <a:spcPts val="1200"/>
              </a:spcAft>
            </a:pPr>
            <a:r>
              <a:rPr lang="en-US" sz="2000" dirty="0"/>
              <a:t>Peter Muller formerly Morgan Stanley developed this strategy extensively</a:t>
            </a:r>
          </a:p>
          <a:p>
            <a:pPr>
              <a:spcBef>
                <a:spcPts val="0"/>
              </a:spcBef>
              <a:spcAft>
                <a:spcPts val="1200"/>
              </a:spcAft>
            </a:pPr>
            <a:endParaRPr lang="en-US" sz="2000" dirty="0"/>
          </a:p>
        </p:txBody>
      </p:sp>
      <p:sp>
        <p:nvSpPr>
          <p:cNvPr id="4" name="Title 1"/>
          <p:cNvSpPr>
            <a:spLocks noGrp="1"/>
          </p:cNvSpPr>
          <p:nvPr>
            <p:ph type="title"/>
          </p:nvPr>
        </p:nvSpPr>
        <p:spPr/>
        <p:txBody>
          <a:bodyPr>
            <a:normAutofit fontScale="90000"/>
          </a:bodyPr>
          <a:lstStyle/>
          <a:p>
            <a:r>
              <a:rPr lang="en-US" dirty="0">
                <a:solidFill>
                  <a:srgbClr val="FF0000"/>
                </a:solidFill>
              </a:rPr>
              <a:t>Statistical Arbitrage</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Statistical_arbitrage</a:t>
            </a:r>
            <a:endParaRPr lang="en-US" sz="2700" dirty="0">
              <a:solidFill>
                <a:srgbClr val="0000FF"/>
              </a:solidFill>
            </a:endParaRPr>
          </a:p>
        </p:txBody>
      </p:sp>
    </p:spTree>
    <p:extLst>
      <p:ext uri="{BB962C8B-B14F-4D97-AF65-F5344CB8AC3E}">
        <p14:creationId xmlns:p14="http://schemas.microsoft.com/office/powerpoint/2010/main" val="610198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ts val="0"/>
              </a:spcBef>
              <a:spcAft>
                <a:spcPts val="1200"/>
              </a:spcAft>
            </a:pPr>
            <a:r>
              <a:rPr lang="en-US" sz="2000" dirty="0"/>
              <a:t>The details of the scoring formula vary and are highly proprietary, but, generally (as in pairs trading), they involve a short term mean reversion principle (to be discussed)</a:t>
            </a:r>
          </a:p>
          <a:p>
            <a:pPr>
              <a:spcBef>
                <a:spcPts val="0"/>
              </a:spcBef>
              <a:spcAft>
                <a:spcPts val="1200"/>
              </a:spcAft>
            </a:pPr>
            <a:r>
              <a:rPr lang="en-US" sz="2000" dirty="0"/>
              <a:t>E.g., stocks that have done unusually well in the past week receive low scores and stocks that have underperformed receive high scores.</a:t>
            </a:r>
          </a:p>
          <a:p>
            <a:pPr>
              <a:spcBef>
                <a:spcPts val="0"/>
              </a:spcBef>
              <a:spcAft>
                <a:spcPts val="1200"/>
              </a:spcAft>
            </a:pPr>
            <a:r>
              <a:rPr lang="en-US" sz="2000" dirty="0"/>
              <a:t>In the second or "risk reduction" phase, the stocks are combined into a portfolio in carefully matched proportions so as to eliminate, or at least greatly reduce, market and factor risk.</a:t>
            </a:r>
          </a:p>
          <a:p>
            <a:pPr>
              <a:spcBef>
                <a:spcPts val="0"/>
              </a:spcBef>
              <a:spcAft>
                <a:spcPts val="1200"/>
              </a:spcAft>
            </a:pPr>
            <a:endParaRPr lang="en-US" sz="2000" dirty="0"/>
          </a:p>
        </p:txBody>
      </p:sp>
      <p:sp>
        <p:nvSpPr>
          <p:cNvPr id="4" name="Title 1"/>
          <p:cNvSpPr>
            <a:spLocks noGrp="1"/>
          </p:cNvSpPr>
          <p:nvPr>
            <p:ph type="title"/>
          </p:nvPr>
        </p:nvSpPr>
        <p:spPr/>
        <p:txBody>
          <a:bodyPr>
            <a:normAutofit fontScale="90000"/>
          </a:bodyPr>
          <a:lstStyle/>
          <a:p>
            <a:r>
              <a:rPr lang="en-US" dirty="0">
                <a:solidFill>
                  <a:srgbClr val="FF0000"/>
                </a:solidFill>
              </a:rPr>
              <a:t>Statistical Arbitrage</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Statistical_arbitrage</a:t>
            </a:r>
            <a:endParaRPr lang="en-US" sz="2700" dirty="0">
              <a:solidFill>
                <a:srgbClr val="0000FF"/>
              </a:solidFill>
            </a:endParaRPr>
          </a:p>
        </p:txBody>
      </p:sp>
    </p:spTree>
    <p:extLst>
      <p:ext uri="{BB962C8B-B14F-4D97-AF65-F5344CB8AC3E}">
        <p14:creationId xmlns:p14="http://schemas.microsoft.com/office/powerpoint/2010/main" val="1533051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Beta</a:t>
            </a:r>
            <a:br>
              <a:rPr lang="en-US" dirty="0"/>
            </a:br>
            <a:r>
              <a:rPr lang="en-US" sz="2700" dirty="0">
                <a:solidFill>
                  <a:srgbClr val="0000FF"/>
                </a:solidFill>
              </a:rPr>
              <a:t>https://</a:t>
            </a:r>
            <a:r>
              <a:rPr lang="en-US" sz="2700" dirty="0" err="1">
                <a:solidFill>
                  <a:srgbClr val="0000FF"/>
                </a:solidFill>
              </a:rPr>
              <a:t>en.wikipedia.org/wiki/Beta_(finance</a:t>
            </a:r>
            <a:r>
              <a:rPr lang="en-US" sz="2700" dirty="0">
                <a:solidFill>
                  <a:srgbClr val="0000FF"/>
                </a:solidFill>
              </a:rPr>
              <a:t>)</a:t>
            </a:r>
          </a:p>
        </p:txBody>
      </p:sp>
      <p:sp>
        <p:nvSpPr>
          <p:cNvPr id="3" name="Content Placeholder 2"/>
          <p:cNvSpPr>
            <a:spLocks noGrp="1"/>
          </p:cNvSpPr>
          <p:nvPr>
            <p:ph idx="1"/>
          </p:nvPr>
        </p:nvSpPr>
        <p:spPr/>
        <p:txBody>
          <a:bodyPr>
            <a:normAutofit/>
          </a:bodyPr>
          <a:lstStyle/>
          <a:p>
            <a:pPr>
              <a:spcBef>
                <a:spcPts val="0"/>
              </a:spcBef>
              <a:spcAft>
                <a:spcPts val="1200"/>
              </a:spcAft>
            </a:pPr>
            <a:r>
              <a:rPr lang="en-US" sz="2000" dirty="0"/>
              <a:t>In finance, the </a:t>
            </a:r>
            <a:r>
              <a:rPr lang="en-US" sz="2000" b="1" dirty="0"/>
              <a:t>Beta</a:t>
            </a:r>
            <a:r>
              <a:rPr lang="en-US" sz="2000" dirty="0"/>
              <a:t> (</a:t>
            </a:r>
            <a:r>
              <a:rPr lang="el-GR" sz="2000" dirty="0"/>
              <a:t>β </a:t>
            </a:r>
            <a:r>
              <a:rPr lang="en-US" sz="2000" dirty="0"/>
              <a:t>or beta coefficient) of an investment indicates whether the investment is more or less volatile than the market. </a:t>
            </a:r>
          </a:p>
          <a:p>
            <a:pPr>
              <a:spcBef>
                <a:spcPts val="0"/>
              </a:spcBef>
              <a:spcAft>
                <a:spcPts val="1200"/>
              </a:spcAft>
            </a:pPr>
            <a:r>
              <a:rPr lang="en-US" sz="2000" dirty="0"/>
              <a:t>Here the “market” generally refers to the Standard and </a:t>
            </a:r>
            <a:r>
              <a:rPr lang="en-US" sz="2000" dirty="0" err="1"/>
              <a:t>Poors</a:t>
            </a:r>
            <a:r>
              <a:rPr lang="en-US" sz="2000" dirty="0"/>
              <a:t> 500 index (SPX or GSPC)</a:t>
            </a:r>
          </a:p>
          <a:p>
            <a:pPr>
              <a:spcBef>
                <a:spcPts val="0"/>
              </a:spcBef>
              <a:spcAft>
                <a:spcPts val="1200"/>
              </a:spcAft>
            </a:pPr>
            <a:r>
              <a:rPr lang="en-US" sz="2000" dirty="0"/>
              <a:t>In general, a beta less than 1 indicates that the investment is less volatile than the market, while a beta more than 1 indicates that the investment is more volatile than the market. </a:t>
            </a:r>
          </a:p>
          <a:p>
            <a:pPr>
              <a:spcBef>
                <a:spcPts val="0"/>
              </a:spcBef>
              <a:spcAft>
                <a:spcPts val="1200"/>
              </a:spcAft>
            </a:pPr>
            <a:r>
              <a:rPr lang="en-US" sz="2000" dirty="0"/>
              <a:t>Volatility is measured as the fluctuation of the price around the mean: the standard deviation.</a:t>
            </a:r>
          </a:p>
          <a:p>
            <a:pPr>
              <a:spcBef>
                <a:spcPts val="0"/>
              </a:spcBef>
              <a:spcAft>
                <a:spcPts val="1200"/>
              </a:spcAft>
            </a:pPr>
            <a:r>
              <a:rPr lang="en-US" sz="2000" dirty="0">
                <a:solidFill>
                  <a:srgbClr val="1C32FF"/>
                </a:solidFill>
              </a:rPr>
              <a:t>Beta</a:t>
            </a:r>
            <a:r>
              <a:rPr lang="en-US" sz="2000" dirty="0"/>
              <a:t> is a measure of the risk arising from exposure to general market movements as opposed to idiosyncratic factors. </a:t>
            </a:r>
          </a:p>
          <a:p>
            <a:endParaRPr lang="en-US" sz="2400" dirty="0"/>
          </a:p>
        </p:txBody>
      </p:sp>
    </p:spTree>
    <p:extLst>
      <p:ext uri="{BB962C8B-B14F-4D97-AF65-F5344CB8AC3E}">
        <p14:creationId xmlns:p14="http://schemas.microsoft.com/office/powerpoint/2010/main" val="3093653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Arbitrage</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/wiki/Arbitrage</a:t>
            </a:r>
          </a:p>
        </p:txBody>
      </p:sp>
      <p:sp>
        <p:nvSpPr>
          <p:cNvPr id="3" name="Content Placeholder 2"/>
          <p:cNvSpPr>
            <a:spLocks noGrp="1"/>
          </p:cNvSpPr>
          <p:nvPr>
            <p:ph idx="1"/>
          </p:nvPr>
        </p:nvSpPr>
        <p:spPr/>
        <p:txBody>
          <a:bodyPr>
            <a:noAutofit/>
          </a:bodyPr>
          <a:lstStyle/>
          <a:p>
            <a:pPr>
              <a:spcBef>
                <a:spcPts val="0"/>
              </a:spcBef>
              <a:spcAft>
                <a:spcPts val="1200"/>
              </a:spcAft>
            </a:pPr>
            <a:r>
              <a:rPr lang="en-US" sz="2000" dirty="0">
                <a:solidFill>
                  <a:srgbClr val="1C32FF"/>
                </a:solidFill>
              </a:rPr>
              <a:t>In economics and finance, arbitrage is the practice of taking advantage of a price difference between two or more markets</a:t>
            </a:r>
          </a:p>
          <a:p>
            <a:pPr>
              <a:spcBef>
                <a:spcPts val="0"/>
              </a:spcBef>
              <a:spcAft>
                <a:spcPts val="1200"/>
              </a:spcAft>
            </a:pPr>
            <a:r>
              <a:rPr lang="en-US" sz="2000" dirty="0"/>
              <a:t>The idea is to strike a combination of matching deals that capitalize upon the imbalance, the profit being the difference between the market prices. </a:t>
            </a:r>
          </a:p>
          <a:p>
            <a:pPr>
              <a:spcBef>
                <a:spcPts val="0"/>
              </a:spcBef>
              <a:spcAft>
                <a:spcPts val="1200"/>
              </a:spcAft>
            </a:pPr>
            <a:r>
              <a:rPr lang="en-US" sz="2000" dirty="0"/>
              <a:t>When used by academics, an </a:t>
            </a:r>
            <a:r>
              <a:rPr lang="en-US" sz="2000" dirty="0">
                <a:solidFill>
                  <a:srgbClr val="1C32FF"/>
                </a:solidFill>
              </a:rPr>
              <a:t>arbitrage</a:t>
            </a:r>
            <a:r>
              <a:rPr lang="en-US" sz="2000" dirty="0"/>
              <a:t> is a (imagined, hypothetical, thought experiment) transaction that involves no negative cash flow at any probabilistic or temporal state and a positive cash flow in at least one state</a:t>
            </a:r>
          </a:p>
          <a:p>
            <a:pPr>
              <a:spcBef>
                <a:spcPts val="0"/>
              </a:spcBef>
              <a:spcAft>
                <a:spcPts val="1200"/>
              </a:spcAft>
            </a:pPr>
            <a:r>
              <a:rPr lang="en-US" sz="2000" dirty="0"/>
              <a:t>In simple terms, it is the possibility of a risk-free profit after transaction costs. </a:t>
            </a:r>
          </a:p>
          <a:p>
            <a:pPr>
              <a:spcBef>
                <a:spcPts val="0"/>
              </a:spcBef>
              <a:spcAft>
                <a:spcPts val="1200"/>
              </a:spcAft>
            </a:pPr>
            <a:r>
              <a:rPr lang="en-US" sz="2000" dirty="0">
                <a:solidFill>
                  <a:srgbClr val="1C32FF"/>
                </a:solidFill>
              </a:rPr>
              <a:t>For instance, an arbitrage is present when there is the opportunity to instantaneously buy low and sell high</a:t>
            </a:r>
            <a:r>
              <a:rPr lang="en-US" sz="2000" dirty="0"/>
              <a:t>.</a:t>
            </a:r>
          </a:p>
          <a:p>
            <a:pPr>
              <a:spcBef>
                <a:spcPts val="0"/>
              </a:spcBef>
              <a:spcAft>
                <a:spcPts val="1200"/>
              </a:spcAft>
            </a:pPr>
            <a:endParaRPr lang="en-US" sz="2000" dirty="0"/>
          </a:p>
        </p:txBody>
      </p:sp>
    </p:spTree>
    <p:extLst>
      <p:ext uri="{BB962C8B-B14F-4D97-AF65-F5344CB8AC3E}">
        <p14:creationId xmlns:p14="http://schemas.microsoft.com/office/powerpoint/2010/main" val="689013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spcBef>
                <a:spcPts val="0"/>
              </a:spcBef>
              <a:spcAft>
                <a:spcPts val="1200"/>
              </a:spcAft>
            </a:pPr>
            <a:r>
              <a:rPr lang="en-US" sz="2000" dirty="0"/>
              <a:t>The market portfolio of all investable assets has a beta of exactly 1 (Beta of SPY Exchange Traded Fund = 1). </a:t>
            </a:r>
          </a:p>
          <a:p>
            <a:pPr>
              <a:spcBef>
                <a:spcPts val="0"/>
              </a:spcBef>
              <a:spcAft>
                <a:spcPts val="1200"/>
              </a:spcAft>
            </a:pPr>
            <a:r>
              <a:rPr lang="en-US" sz="2000" dirty="0"/>
              <a:t>A beta below 1 can indicate either an investment with lower volatility than the market, or a volatile investment whose price movements are not highly correlated with the market. </a:t>
            </a:r>
          </a:p>
          <a:p>
            <a:pPr>
              <a:spcBef>
                <a:spcPts val="0"/>
              </a:spcBef>
              <a:spcAft>
                <a:spcPts val="1200"/>
              </a:spcAft>
            </a:pPr>
            <a:r>
              <a:rPr lang="en-US" sz="2000" dirty="0"/>
              <a:t>An example of the first is a treasury bill: the price does not go up or down very much, so it has a low beta. </a:t>
            </a:r>
          </a:p>
          <a:p>
            <a:pPr>
              <a:spcBef>
                <a:spcPts val="0"/>
              </a:spcBef>
              <a:spcAft>
                <a:spcPts val="1200"/>
              </a:spcAft>
            </a:pPr>
            <a:r>
              <a:rPr lang="en-US" sz="2000" dirty="0"/>
              <a:t>An example of the second is gold: The price of gold does go up and down by a large factor, but not in the same direction or at the same time as the market.</a:t>
            </a:r>
          </a:p>
          <a:p>
            <a:pPr>
              <a:spcBef>
                <a:spcPts val="0"/>
              </a:spcBef>
              <a:spcAft>
                <a:spcPts val="1200"/>
              </a:spcAft>
            </a:pPr>
            <a:r>
              <a:rPr lang="en-US" sz="2000" dirty="0"/>
              <a:t>An interesting example is oil, which historically is inversely correlated to the market, except for brief periods such as 12/2015 – 4/2016</a:t>
            </a:r>
          </a:p>
          <a:p>
            <a:pPr>
              <a:spcBef>
                <a:spcPts val="0"/>
              </a:spcBef>
              <a:spcAft>
                <a:spcPts val="1200"/>
              </a:spcAft>
            </a:pPr>
            <a:r>
              <a:rPr lang="en-US" sz="2000" dirty="0"/>
              <a:t>A final example is Bitcoin, whose value derives from other independent factors</a:t>
            </a:r>
          </a:p>
          <a:p>
            <a:pPr>
              <a:spcBef>
                <a:spcPts val="0"/>
              </a:spcBef>
              <a:spcAft>
                <a:spcPts val="1200"/>
              </a:spcAft>
            </a:pPr>
            <a:endParaRPr lang="en-US" sz="2000" dirty="0"/>
          </a:p>
        </p:txBody>
      </p:sp>
      <p:sp>
        <p:nvSpPr>
          <p:cNvPr id="4" name="Title 1"/>
          <p:cNvSpPr>
            <a:spLocks noGrp="1"/>
          </p:cNvSpPr>
          <p:nvPr>
            <p:ph type="title"/>
          </p:nvPr>
        </p:nvSpPr>
        <p:spPr/>
        <p:txBody>
          <a:bodyPr>
            <a:normAutofit fontScale="90000"/>
          </a:bodyPr>
          <a:lstStyle/>
          <a:p>
            <a:r>
              <a:rPr lang="en-US" dirty="0">
                <a:solidFill>
                  <a:srgbClr val="FF0000"/>
                </a:solidFill>
              </a:rPr>
              <a:t>Beta</a:t>
            </a:r>
            <a:br>
              <a:rPr lang="en-US" dirty="0"/>
            </a:br>
            <a:r>
              <a:rPr lang="en-US" sz="2700" dirty="0">
                <a:solidFill>
                  <a:srgbClr val="0000FF"/>
                </a:solidFill>
              </a:rPr>
              <a:t>https://</a:t>
            </a:r>
            <a:r>
              <a:rPr lang="en-US" sz="2700" dirty="0" err="1">
                <a:solidFill>
                  <a:srgbClr val="0000FF"/>
                </a:solidFill>
              </a:rPr>
              <a:t>en.wikipedia.org/wiki/Beta_(finance</a:t>
            </a:r>
            <a:r>
              <a:rPr lang="en-US" sz="2700" dirty="0">
                <a:solidFill>
                  <a:srgbClr val="0000FF"/>
                </a:solidFill>
              </a:rPr>
              <a:t>)</a:t>
            </a:r>
          </a:p>
        </p:txBody>
      </p:sp>
    </p:spTree>
    <p:extLst>
      <p:ext uri="{BB962C8B-B14F-4D97-AF65-F5344CB8AC3E}">
        <p14:creationId xmlns:p14="http://schemas.microsoft.com/office/powerpoint/2010/main" val="1254560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ts val="0"/>
              </a:spcBef>
              <a:spcAft>
                <a:spcPts val="1200"/>
              </a:spcAft>
            </a:pPr>
            <a:r>
              <a:rPr lang="en-US" sz="2400" dirty="0"/>
              <a:t>A beta greater than one generally means that the asset both is volatile and tends to move up and down with the market.</a:t>
            </a:r>
          </a:p>
          <a:p>
            <a:pPr>
              <a:spcBef>
                <a:spcPts val="0"/>
              </a:spcBef>
              <a:spcAft>
                <a:spcPts val="1200"/>
              </a:spcAft>
            </a:pPr>
            <a:r>
              <a:rPr lang="en-US" sz="2400" dirty="0"/>
              <a:t> An example is a stock in a big technology company. </a:t>
            </a:r>
          </a:p>
          <a:p>
            <a:pPr>
              <a:spcBef>
                <a:spcPts val="0"/>
              </a:spcBef>
              <a:spcAft>
                <a:spcPts val="1200"/>
              </a:spcAft>
            </a:pPr>
            <a:r>
              <a:rPr lang="en-US" sz="2400" dirty="0"/>
              <a:t>Another example is a highly levered ETF or Fund, an example being the UPRO, which is a 3X levered version of the SPY</a:t>
            </a:r>
          </a:p>
          <a:p>
            <a:pPr>
              <a:spcBef>
                <a:spcPts val="0"/>
              </a:spcBef>
              <a:spcAft>
                <a:spcPts val="1200"/>
              </a:spcAft>
            </a:pPr>
            <a:r>
              <a:rPr lang="en-US" sz="2400" dirty="0"/>
              <a:t>Negative betas are possible for investments that tend to go down when the market goes up, and vice versa. </a:t>
            </a:r>
          </a:p>
          <a:p>
            <a:pPr>
              <a:spcBef>
                <a:spcPts val="0"/>
              </a:spcBef>
              <a:spcAft>
                <a:spcPts val="1200"/>
              </a:spcAft>
            </a:pPr>
            <a:r>
              <a:rPr lang="en-US" sz="2400" dirty="0"/>
              <a:t>There are few fundamental investments with consistent and significant negative betas, but some derivatives like put options can have large negative betas.</a:t>
            </a:r>
          </a:p>
          <a:p>
            <a:pPr>
              <a:spcBef>
                <a:spcPts val="0"/>
              </a:spcBef>
              <a:spcAft>
                <a:spcPts val="1200"/>
              </a:spcAft>
            </a:pPr>
            <a:endParaRPr lang="en-US" sz="2400" dirty="0"/>
          </a:p>
        </p:txBody>
      </p:sp>
      <p:sp>
        <p:nvSpPr>
          <p:cNvPr id="4" name="Title 1"/>
          <p:cNvSpPr>
            <a:spLocks noGrp="1"/>
          </p:cNvSpPr>
          <p:nvPr>
            <p:ph type="title"/>
          </p:nvPr>
        </p:nvSpPr>
        <p:spPr/>
        <p:txBody>
          <a:bodyPr>
            <a:normAutofit fontScale="90000"/>
          </a:bodyPr>
          <a:lstStyle/>
          <a:p>
            <a:r>
              <a:rPr lang="en-US" dirty="0">
                <a:solidFill>
                  <a:srgbClr val="FF0000"/>
                </a:solidFill>
              </a:rPr>
              <a:t>Beta</a:t>
            </a:r>
            <a:br>
              <a:rPr lang="en-US" dirty="0"/>
            </a:br>
            <a:r>
              <a:rPr lang="en-US" sz="2700" dirty="0">
                <a:solidFill>
                  <a:srgbClr val="0000FF"/>
                </a:solidFill>
              </a:rPr>
              <a:t>https://</a:t>
            </a:r>
            <a:r>
              <a:rPr lang="en-US" sz="2700" dirty="0" err="1">
                <a:solidFill>
                  <a:srgbClr val="0000FF"/>
                </a:solidFill>
              </a:rPr>
              <a:t>en.wikipedia.org/wiki/Beta_(finance</a:t>
            </a:r>
            <a:r>
              <a:rPr lang="en-US" sz="2700" dirty="0">
                <a:solidFill>
                  <a:srgbClr val="0000FF"/>
                </a:solidFill>
              </a:rPr>
              <a:t>)</a:t>
            </a:r>
          </a:p>
        </p:txBody>
      </p:sp>
    </p:spTree>
    <p:extLst>
      <p:ext uri="{BB962C8B-B14F-4D97-AF65-F5344CB8AC3E}">
        <p14:creationId xmlns:p14="http://schemas.microsoft.com/office/powerpoint/2010/main" val="2904912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ts val="0"/>
              </a:spcBef>
              <a:spcAft>
                <a:spcPts val="1200"/>
              </a:spcAft>
            </a:pPr>
            <a:r>
              <a:rPr lang="en-US" sz="2400" dirty="0"/>
              <a:t>Beta is important because it measures the risk of an investment that cannot be reduced by diversification. </a:t>
            </a:r>
          </a:p>
          <a:p>
            <a:pPr>
              <a:spcBef>
                <a:spcPts val="0"/>
              </a:spcBef>
              <a:spcAft>
                <a:spcPts val="1200"/>
              </a:spcAft>
            </a:pPr>
            <a:r>
              <a:rPr lang="en-US" sz="2400" dirty="0"/>
              <a:t>It does not measure the risk of an investment held on a stand-alone basis, but the amount of risk the investment adds to an already-diversified portfolio. </a:t>
            </a:r>
          </a:p>
          <a:p>
            <a:pPr>
              <a:spcBef>
                <a:spcPts val="0"/>
              </a:spcBef>
              <a:spcAft>
                <a:spcPts val="1200"/>
              </a:spcAft>
            </a:pPr>
            <a:r>
              <a:rPr lang="en-US" sz="2400" dirty="0"/>
              <a:t>In the </a:t>
            </a:r>
            <a:r>
              <a:rPr lang="en-US" sz="2400" dirty="0">
                <a:solidFill>
                  <a:srgbClr val="1C32FF"/>
                </a:solidFill>
              </a:rPr>
              <a:t>capital asset pricing model </a:t>
            </a:r>
            <a:r>
              <a:rPr lang="en-US" sz="2400" dirty="0"/>
              <a:t>(to be discussed), beta risk is the only kind of risk for which investors should receive an expected return higher than the risk-free rate of interest, which is generally taken to be a US government bond or bill</a:t>
            </a:r>
          </a:p>
          <a:p>
            <a:pPr>
              <a:spcBef>
                <a:spcPts val="0"/>
              </a:spcBef>
              <a:spcAft>
                <a:spcPts val="1200"/>
              </a:spcAft>
            </a:pPr>
            <a:endParaRPr lang="en-US" sz="2400" dirty="0"/>
          </a:p>
        </p:txBody>
      </p:sp>
      <p:sp>
        <p:nvSpPr>
          <p:cNvPr id="4" name="Title 1"/>
          <p:cNvSpPr>
            <a:spLocks noGrp="1"/>
          </p:cNvSpPr>
          <p:nvPr>
            <p:ph type="title"/>
          </p:nvPr>
        </p:nvSpPr>
        <p:spPr/>
        <p:txBody>
          <a:bodyPr>
            <a:normAutofit fontScale="90000"/>
          </a:bodyPr>
          <a:lstStyle/>
          <a:p>
            <a:r>
              <a:rPr lang="en-US" dirty="0">
                <a:solidFill>
                  <a:srgbClr val="FF0000"/>
                </a:solidFill>
              </a:rPr>
              <a:t>Beta</a:t>
            </a:r>
            <a:br>
              <a:rPr lang="en-US" dirty="0"/>
            </a:br>
            <a:r>
              <a:rPr lang="en-US" sz="2700" dirty="0">
                <a:solidFill>
                  <a:srgbClr val="0000FF"/>
                </a:solidFill>
              </a:rPr>
              <a:t>https://</a:t>
            </a:r>
            <a:r>
              <a:rPr lang="en-US" sz="2700" dirty="0" err="1">
                <a:solidFill>
                  <a:srgbClr val="0000FF"/>
                </a:solidFill>
              </a:rPr>
              <a:t>en.wikipedia.org/wiki/Beta_(finance</a:t>
            </a:r>
            <a:r>
              <a:rPr lang="en-US" sz="2700" dirty="0">
                <a:solidFill>
                  <a:srgbClr val="0000FF"/>
                </a:solidFill>
              </a:rPr>
              <a:t>)</a:t>
            </a:r>
          </a:p>
        </p:txBody>
      </p:sp>
    </p:spTree>
    <p:extLst>
      <p:ext uri="{BB962C8B-B14F-4D97-AF65-F5344CB8AC3E}">
        <p14:creationId xmlns:p14="http://schemas.microsoft.com/office/powerpoint/2010/main" val="3162955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C852A2-F047-C846-8303-32442D4252FC}"/>
              </a:ext>
            </a:extLst>
          </p:cNvPr>
          <p:cNvPicPr>
            <a:picLocks noChangeAspect="1"/>
          </p:cNvPicPr>
          <p:nvPr/>
        </p:nvPicPr>
        <p:blipFill>
          <a:blip r:embed="rId2"/>
          <a:stretch>
            <a:fillRect/>
          </a:stretch>
        </p:blipFill>
        <p:spPr>
          <a:xfrm>
            <a:off x="1883578" y="1395325"/>
            <a:ext cx="5140220" cy="4718890"/>
          </a:xfrm>
          <a:prstGeom prst="rect">
            <a:avLst/>
          </a:prstGeom>
        </p:spPr>
      </p:pic>
      <p:sp>
        <p:nvSpPr>
          <p:cNvPr id="4" name="Title 3">
            <a:extLst>
              <a:ext uri="{FF2B5EF4-FFF2-40B4-BE49-F238E27FC236}">
                <a16:creationId xmlns:a16="http://schemas.microsoft.com/office/drawing/2014/main" id="{4D1613B7-696C-BF4D-AEB2-8451CE6E77A5}"/>
              </a:ext>
            </a:extLst>
          </p:cNvPr>
          <p:cNvSpPr>
            <a:spLocks noGrp="1"/>
          </p:cNvSpPr>
          <p:nvPr>
            <p:ph type="title"/>
          </p:nvPr>
        </p:nvSpPr>
        <p:spPr/>
        <p:txBody>
          <a:bodyPr>
            <a:normAutofit fontScale="90000"/>
          </a:bodyPr>
          <a:lstStyle/>
          <a:p>
            <a:r>
              <a:rPr lang="en-US" dirty="0">
                <a:solidFill>
                  <a:srgbClr val="FF0000"/>
                </a:solidFill>
              </a:rPr>
              <a:t>Calculating Beta</a:t>
            </a:r>
            <a:br>
              <a:rPr lang="en-US" dirty="0">
                <a:solidFill>
                  <a:srgbClr val="FF0000"/>
                </a:solidFill>
              </a:rPr>
            </a:br>
            <a:r>
              <a:rPr lang="en-US" sz="3600" dirty="0">
                <a:solidFill>
                  <a:srgbClr val="1C32FF"/>
                </a:solidFill>
              </a:rPr>
              <a:t>UPRO vs SPY</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063BC99-C717-A341-B136-50CCD1058D8C}"/>
                  </a:ext>
                </a:extLst>
              </p:cNvPr>
              <p:cNvSpPr txBox="1"/>
              <p:nvPr/>
            </p:nvSpPr>
            <p:spPr>
              <a:xfrm>
                <a:off x="6897706" y="3346921"/>
                <a:ext cx="1552470" cy="646331"/>
              </a:xfrm>
              <a:prstGeom prst="rect">
                <a:avLst/>
              </a:prstGeom>
              <a:solidFill>
                <a:schemeClr val="accent3">
                  <a:lumMod val="60000"/>
                  <a:lumOff val="40000"/>
                </a:schemeClr>
              </a:solidFill>
            </p:spPr>
            <p:txBody>
              <a:bodyPr wrap="square" rtlCol="0">
                <a:spAutoFit/>
              </a:bodyPr>
              <a:lstStyle/>
              <a:p>
                <a:pPr algn="ctr"/>
                <a:r>
                  <a:rPr lang="en-US" dirty="0"/>
                  <a:t>Slope of best fit line = </a:t>
                </a:r>
                <a14:m>
                  <m:oMath xmlns:m="http://schemas.openxmlformats.org/officeDocument/2006/math">
                    <m:r>
                      <a:rPr lang="en-US" i="1" smtClean="0">
                        <a:latin typeface="Cambria Math" panose="02040503050406030204" pitchFamily="18" charset="0"/>
                        <a:ea typeface="Cambria Math" panose="02040503050406030204" pitchFamily="18" charset="0"/>
                      </a:rPr>
                      <m:t>𝛽</m:t>
                    </m:r>
                  </m:oMath>
                </a14:m>
                <a:endParaRPr lang="en-US" dirty="0"/>
              </a:p>
            </p:txBody>
          </p:sp>
        </mc:Choice>
        <mc:Fallback xmlns="">
          <p:sp>
            <p:nvSpPr>
              <p:cNvPr id="5" name="TextBox 4">
                <a:extLst>
                  <a:ext uri="{FF2B5EF4-FFF2-40B4-BE49-F238E27FC236}">
                    <a16:creationId xmlns:a16="http://schemas.microsoft.com/office/drawing/2014/main" id="{8063BC99-C717-A341-B136-50CCD1058D8C}"/>
                  </a:ext>
                </a:extLst>
              </p:cNvPr>
              <p:cNvSpPr txBox="1">
                <a:spLocks noRot="1" noChangeAspect="1" noMove="1" noResize="1" noEditPoints="1" noAdjustHandles="1" noChangeArrowheads="1" noChangeShapeType="1" noTextEdit="1"/>
              </p:cNvSpPr>
              <p:nvPr/>
            </p:nvSpPr>
            <p:spPr>
              <a:xfrm>
                <a:off x="6897706" y="3346921"/>
                <a:ext cx="1552470" cy="646331"/>
              </a:xfrm>
              <a:prstGeom prst="rect">
                <a:avLst/>
              </a:prstGeom>
              <a:blipFill>
                <a:blip r:embed="rId3"/>
                <a:stretch>
                  <a:fillRect t="-6000" r="-1626" b="-16000"/>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98BC21B1-51A7-0D43-8381-6604F94741F6}"/>
              </a:ext>
            </a:extLst>
          </p:cNvPr>
          <p:cNvCxnSpPr/>
          <p:nvPr/>
        </p:nvCxnSpPr>
        <p:spPr>
          <a:xfrm flipH="1" flipV="1">
            <a:off x="5606980" y="3034602"/>
            <a:ext cx="1290726" cy="462224"/>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6685806B-2A06-6343-88DC-3A736F895152}"/>
              </a:ext>
            </a:extLst>
          </p:cNvPr>
          <p:cNvSpPr txBox="1"/>
          <p:nvPr/>
        </p:nvSpPr>
        <p:spPr>
          <a:xfrm>
            <a:off x="1105319" y="6250075"/>
            <a:ext cx="7134329" cy="276999"/>
          </a:xfrm>
          <a:prstGeom prst="rect">
            <a:avLst/>
          </a:prstGeom>
          <a:noFill/>
        </p:spPr>
        <p:txBody>
          <a:bodyPr wrap="square" rtlCol="0">
            <a:spAutoFit/>
          </a:bodyPr>
          <a:lstStyle/>
          <a:p>
            <a:r>
              <a:rPr lang="en-US" sz="1200" dirty="0">
                <a:solidFill>
                  <a:srgbClr val="C00000"/>
                </a:solidFill>
              </a:rPr>
              <a:t>https://</a:t>
            </a:r>
            <a:r>
              <a:rPr lang="en-US" sz="1200" dirty="0" err="1">
                <a:solidFill>
                  <a:srgbClr val="C00000"/>
                </a:solidFill>
              </a:rPr>
              <a:t>seekingalpha.com</a:t>
            </a:r>
            <a:r>
              <a:rPr lang="en-US" sz="1200" dirty="0">
                <a:solidFill>
                  <a:srgbClr val="C00000"/>
                </a:solidFill>
              </a:rPr>
              <a:t>/article/4235173-vanguard-bans-leveraged-etfs-failing-consider-100-percent-allocation</a:t>
            </a:r>
          </a:p>
        </p:txBody>
      </p:sp>
      <p:sp>
        <p:nvSpPr>
          <p:cNvPr id="6" name="TextBox 5">
            <a:extLst>
              <a:ext uri="{FF2B5EF4-FFF2-40B4-BE49-F238E27FC236}">
                <a16:creationId xmlns:a16="http://schemas.microsoft.com/office/drawing/2014/main" id="{F03CB874-CC07-384D-928E-1C1EB7C86408}"/>
              </a:ext>
            </a:extLst>
          </p:cNvPr>
          <p:cNvSpPr txBox="1"/>
          <p:nvPr/>
        </p:nvSpPr>
        <p:spPr>
          <a:xfrm>
            <a:off x="348343" y="5529943"/>
            <a:ext cx="2612571" cy="523220"/>
          </a:xfrm>
          <a:prstGeom prst="rect">
            <a:avLst/>
          </a:prstGeom>
          <a:solidFill>
            <a:schemeClr val="accent3">
              <a:lumMod val="60000"/>
              <a:lumOff val="40000"/>
            </a:schemeClr>
          </a:solidFill>
          <a:ln>
            <a:noFill/>
          </a:ln>
        </p:spPr>
        <p:txBody>
          <a:bodyPr wrap="square" rtlCol="0">
            <a:spAutoFit/>
          </a:bodyPr>
          <a:lstStyle/>
          <a:p>
            <a:pPr algn="ctr"/>
            <a:r>
              <a:rPr lang="en-US" sz="1400" dirty="0">
                <a:solidFill>
                  <a:srgbClr val="C00000"/>
                </a:solidFill>
              </a:rPr>
              <a:t>The UPRO from </a:t>
            </a:r>
            <a:r>
              <a:rPr lang="en-US" sz="1400" dirty="0" err="1">
                <a:solidFill>
                  <a:srgbClr val="C00000"/>
                </a:solidFill>
              </a:rPr>
              <a:t>ProShares</a:t>
            </a:r>
            <a:r>
              <a:rPr lang="en-US" sz="1400" dirty="0">
                <a:solidFill>
                  <a:srgbClr val="C00000"/>
                </a:solidFill>
              </a:rPr>
              <a:t> is a 3X levered derivative of the SPY</a:t>
            </a:r>
          </a:p>
        </p:txBody>
      </p:sp>
      <p:sp>
        <p:nvSpPr>
          <p:cNvPr id="8" name="TextBox 7">
            <a:extLst>
              <a:ext uri="{FF2B5EF4-FFF2-40B4-BE49-F238E27FC236}">
                <a16:creationId xmlns:a16="http://schemas.microsoft.com/office/drawing/2014/main" id="{739AF97A-0406-B14B-860D-48244EE92535}"/>
              </a:ext>
            </a:extLst>
          </p:cNvPr>
          <p:cNvSpPr txBox="1"/>
          <p:nvPr/>
        </p:nvSpPr>
        <p:spPr>
          <a:xfrm rot="16200000">
            <a:off x="909148" y="3427661"/>
            <a:ext cx="2185851" cy="276999"/>
          </a:xfrm>
          <a:prstGeom prst="rect">
            <a:avLst/>
          </a:prstGeom>
          <a:solidFill>
            <a:schemeClr val="bg1"/>
          </a:solidFill>
        </p:spPr>
        <p:txBody>
          <a:bodyPr wrap="square" rtlCol="0">
            <a:spAutoFit/>
          </a:bodyPr>
          <a:lstStyle/>
          <a:p>
            <a:pPr algn="ctr"/>
            <a:r>
              <a:rPr lang="en-US" sz="1200" dirty="0"/>
              <a:t>Monthly gains for UPRO (%)</a:t>
            </a:r>
          </a:p>
        </p:txBody>
      </p:sp>
    </p:spTree>
    <p:extLst>
      <p:ext uri="{BB962C8B-B14F-4D97-AF65-F5344CB8AC3E}">
        <p14:creationId xmlns:p14="http://schemas.microsoft.com/office/powerpoint/2010/main" val="4252448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1-26 at 12.47.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378" y="1283607"/>
            <a:ext cx="7454900" cy="5270500"/>
          </a:xfrm>
          <a:prstGeom prst="rect">
            <a:avLst/>
          </a:prstGeom>
        </p:spPr>
      </p:pic>
      <p:sp>
        <p:nvSpPr>
          <p:cNvPr id="5" name="Title 1"/>
          <p:cNvSpPr txBox="1">
            <a:spLocks/>
          </p:cNvSpPr>
          <p:nvPr/>
        </p:nvSpPr>
        <p:spPr>
          <a:xfrm>
            <a:off x="457200" y="274638"/>
            <a:ext cx="8229600" cy="1143000"/>
          </a:xfrm>
          <a:prstGeom prst="rect">
            <a:avLst/>
          </a:prstGeom>
        </p:spPr>
        <p:txBody>
          <a:bodyPr>
            <a:normAutofit fontScale="6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300" dirty="0">
                <a:solidFill>
                  <a:srgbClr val="FF0000"/>
                </a:solidFill>
              </a:rPr>
              <a:t>Capital Asset Pricing Model</a:t>
            </a:r>
            <a:br>
              <a:rPr lang="en-US" sz="5300" dirty="0">
                <a:solidFill>
                  <a:srgbClr val="FF0000"/>
                </a:solidFill>
              </a:rPr>
            </a:br>
            <a:r>
              <a:rPr lang="en-US" sz="4000" dirty="0">
                <a:solidFill>
                  <a:srgbClr val="0000FF"/>
                </a:solidFill>
              </a:rPr>
              <a:t>https://</a:t>
            </a:r>
            <a:r>
              <a:rPr lang="en-US" sz="4000" dirty="0" err="1">
                <a:solidFill>
                  <a:srgbClr val="0000FF"/>
                </a:solidFill>
              </a:rPr>
              <a:t>en.wikipedia.org</a:t>
            </a:r>
            <a:r>
              <a:rPr lang="en-US" sz="4000" dirty="0">
                <a:solidFill>
                  <a:srgbClr val="0000FF"/>
                </a:solidFill>
              </a:rPr>
              <a:t>/wiki/</a:t>
            </a:r>
            <a:r>
              <a:rPr lang="en-US" sz="4000" dirty="0" err="1">
                <a:solidFill>
                  <a:srgbClr val="0000FF"/>
                </a:solidFill>
              </a:rPr>
              <a:t>Capital_asset_pricing_model</a:t>
            </a:r>
            <a:endParaRPr lang="en-US" sz="4000" dirty="0">
              <a:solidFill>
                <a:srgbClr val="0000FF"/>
              </a:solidFill>
            </a:endParaRPr>
          </a:p>
        </p:txBody>
      </p:sp>
      <p:sp>
        <p:nvSpPr>
          <p:cNvPr id="2" name="TextBox 1">
            <a:extLst>
              <a:ext uri="{FF2B5EF4-FFF2-40B4-BE49-F238E27FC236}">
                <a16:creationId xmlns:a16="http://schemas.microsoft.com/office/drawing/2014/main" id="{C8B6439A-8C64-C048-B2AE-D9F8DB17F1E3}"/>
              </a:ext>
            </a:extLst>
          </p:cNvPr>
          <p:cNvSpPr txBox="1"/>
          <p:nvPr/>
        </p:nvSpPr>
        <p:spPr>
          <a:xfrm>
            <a:off x="4267201" y="4824549"/>
            <a:ext cx="3143793" cy="523220"/>
          </a:xfrm>
          <a:prstGeom prst="rect">
            <a:avLst/>
          </a:prstGeom>
          <a:noFill/>
        </p:spPr>
        <p:txBody>
          <a:bodyPr wrap="square" rtlCol="0">
            <a:spAutoFit/>
          </a:bodyPr>
          <a:lstStyle/>
          <a:p>
            <a:pPr algn="ctr"/>
            <a:r>
              <a:rPr lang="en-US" sz="1400" i="1" dirty="0" err="1">
                <a:solidFill>
                  <a:srgbClr val="1C32FF"/>
                </a:solidFill>
              </a:rPr>
              <a:t>i</a:t>
            </a:r>
            <a:r>
              <a:rPr lang="en-US" sz="1400" dirty="0">
                <a:solidFill>
                  <a:srgbClr val="1C32FF"/>
                </a:solidFill>
              </a:rPr>
              <a:t> refers to the security, m to the market, and f to the risk free investment</a:t>
            </a:r>
          </a:p>
        </p:txBody>
      </p:sp>
      <p:sp>
        <p:nvSpPr>
          <p:cNvPr id="3" name="Rectangle 2">
            <a:extLst>
              <a:ext uri="{FF2B5EF4-FFF2-40B4-BE49-F238E27FC236}">
                <a16:creationId xmlns:a16="http://schemas.microsoft.com/office/drawing/2014/main" id="{D8BCA548-46A3-4F42-B403-40731D5DC3DD}"/>
              </a:ext>
            </a:extLst>
          </p:cNvPr>
          <p:cNvSpPr/>
          <p:nvPr/>
        </p:nvSpPr>
        <p:spPr>
          <a:xfrm>
            <a:off x="457200" y="5452946"/>
            <a:ext cx="7707078" cy="101476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1122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normAutofit fontScale="6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300" dirty="0">
                <a:solidFill>
                  <a:srgbClr val="FF0000"/>
                </a:solidFill>
              </a:rPr>
              <a:t>Capital Asset Pricing Model</a:t>
            </a:r>
            <a:br>
              <a:rPr lang="en-US" sz="5300" dirty="0">
                <a:solidFill>
                  <a:srgbClr val="FF0000"/>
                </a:solidFill>
              </a:rPr>
            </a:br>
            <a:r>
              <a:rPr lang="en-US" sz="4000" dirty="0">
                <a:solidFill>
                  <a:srgbClr val="0000FF"/>
                </a:solidFill>
              </a:rPr>
              <a:t>https://</a:t>
            </a:r>
            <a:r>
              <a:rPr lang="en-US" sz="4000" dirty="0" err="1">
                <a:solidFill>
                  <a:srgbClr val="0000FF"/>
                </a:solidFill>
              </a:rPr>
              <a:t>en.wikipedia.org</a:t>
            </a:r>
            <a:r>
              <a:rPr lang="en-US" sz="4000" dirty="0">
                <a:solidFill>
                  <a:srgbClr val="0000FF"/>
                </a:solidFill>
              </a:rPr>
              <a:t>/wiki/</a:t>
            </a:r>
            <a:r>
              <a:rPr lang="en-US" sz="4000" dirty="0" err="1">
                <a:solidFill>
                  <a:srgbClr val="0000FF"/>
                </a:solidFill>
              </a:rPr>
              <a:t>Capital_asset_pricing_model</a:t>
            </a:r>
            <a:endParaRPr lang="en-US" sz="4000" dirty="0">
              <a:solidFill>
                <a:srgbClr val="0000FF"/>
              </a:solidFill>
            </a:endParaRPr>
          </a:p>
        </p:txBody>
      </p:sp>
      <p:pic>
        <p:nvPicPr>
          <p:cNvPr id="2" name="Picture 1" descr="Screen Shot 2017-01-26 at 12.49.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021" y="1580246"/>
            <a:ext cx="7531100" cy="4241800"/>
          </a:xfrm>
          <a:prstGeom prst="rect">
            <a:avLst/>
          </a:prstGeom>
        </p:spPr>
      </p:pic>
    </p:spTree>
    <p:extLst>
      <p:ext uri="{BB962C8B-B14F-4D97-AF65-F5344CB8AC3E}">
        <p14:creationId xmlns:p14="http://schemas.microsoft.com/office/powerpoint/2010/main" val="3919788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Leverage</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/wiki/Leverage_(finance)</a:t>
            </a:r>
          </a:p>
        </p:txBody>
      </p:sp>
      <p:sp>
        <p:nvSpPr>
          <p:cNvPr id="3" name="Content Placeholder 2"/>
          <p:cNvSpPr>
            <a:spLocks noGrp="1"/>
          </p:cNvSpPr>
          <p:nvPr>
            <p:ph idx="1"/>
          </p:nvPr>
        </p:nvSpPr>
        <p:spPr/>
        <p:txBody>
          <a:bodyPr>
            <a:noAutofit/>
          </a:bodyPr>
          <a:lstStyle/>
          <a:p>
            <a:pPr>
              <a:spcBef>
                <a:spcPts val="0"/>
              </a:spcBef>
              <a:spcAft>
                <a:spcPts val="1200"/>
              </a:spcAft>
            </a:pPr>
            <a:r>
              <a:rPr lang="en-US" sz="2000" dirty="0"/>
              <a:t>In finance, </a:t>
            </a:r>
            <a:r>
              <a:rPr lang="en-US" sz="2000" b="1" dirty="0"/>
              <a:t>leverage</a:t>
            </a:r>
            <a:r>
              <a:rPr lang="en-US" sz="2000" dirty="0"/>
              <a:t> is any technique involving the use of borrowed funds in the purchase of an asset</a:t>
            </a:r>
          </a:p>
          <a:p>
            <a:pPr>
              <a:spcBef>
                <a:spcPts val="0"/>
              </a:spcBef>
              <a:spcAft>
                <a:spcPts val="1200"/>
              </a:spcAft>
            </a:pPr>
            <a:r>
              <a:rPr lang="en-US" sz="2000" dirty="0"/>
              <a:t>Normally, the finance provider would set a limit on how much risk it is prepared to take and will set a limit on how much leverage it will permit, and would require the acquired asset to be provided as collateral security for the loan.</a:t>
            </a:r>
          </a:p>
          <a:p>
            <a:pPr>
              <a:spcBef>
                <a:spcPts val="0"/>
              </a:spcBef>
              <a:spcAft>
                <a:spcPts val="1200"/>
              </a:spcAft>
            </a:pPr>
            <a:r>
              <a:rPr lang="en-US" sz="2000" dirty="0"/>
              <a:t> For example, for a residential property the finance provider may lend up to, say, 80% of the property's market value, for a commercial property it may be 70%, while on shares it may lend up to, say, 60% or none at all on some shares.</a:t>
            </a:r>
          </a:p>
          <a:p>
            <a:pPr>
              <a:spcBef>
                <a:spcPts val="0"/>
              </a:spcBef>
              <a:spcAft>
                <a:spcPts val="1200"/>
              </a:spcAft>
            </a:pPr>
            <a:r>
              <a:rPr lang="en-US" sz="2000" dirty="0"/>
              <a:t>Leveraging enables gains and losses to be multiplied.</a:t>
            </a:r>
          </a:p>
          <a:p>
            <a:pPr>
              <a:spcBef>
                <a:spcPts val="0"/>
              </a:spcBef>
              <a:spcAft>
                <a:spcPts val="1200"/>
              </a:spcAft>
            </a:pPr>
            <a:r>
              <a:rPr lang="en-US" sz="2000" dirty="0"/>
              <a:t>On the other hand, there is a risk that leveraging will result in a loss — i.e., if it actually turns out that financing costs exceed the income from the asset, or because the value of the asset has fallen.</a:t>
            </a:r>
          </a:p>
          <a:p>
            <a:pPr>
              <a:spcBef>
                <a:spcPts val="0"/>
              </a:spcBef>
              <a:spcAft>
                <a:spcPts val="1200"/>
              </a:spcAft>
            </a:pPr>
            <a:endParaRPr lang="en-US" sz="2000" dirty="0"/>
          </a:p>
        </p:txBody>
      </p:sp>
    </p:spTree>
    <p:extLst>
      <p:ext uri="{BB962C8B-B14F-4D97-AF65-F5344CB8AC3E}">
        <p14:creationId xmlns:p14="http://schemas.microsoft.com/office/powerpoint/2010/main" val="3735097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dirty="0"/>
              <a:t>Leverage can arise in a number of situations, such as:</a:t>
            </a:r>
          </a:p>
          <a:p>
            <a:pPr>
              <a:spcBef>
                <a:spcPts val="0"/>
              </a:spcBef>
              <a:spcAft>
                <a:spcPts val="1200"/>
              </a:spcAft>
            </a:pPr>
            <a:r>
              <a:rPr lang="en-US" sz="2000" dirty="0"/>
              <a:t>Individuals leverage their savings when buying a home by financing a portion of the purchase price with mortgage debt.</a:t>
            </a:r>
          </a:p>
          <a:p>
            <a:pPr>
              <a:spcBef>
                <a:spcPts val="0"/>
              </a:spcBef>
              <a:spcAft>
                <a:spcPts val="1200"/>
              </a:spcAft>
            </a:pPr>
            <a:r>
              <a:rPr lang="en-US" sz="2000" dirty="0"/>
              <a:t>Individuals leverage their exposure to financial investments by borrowing from their broker.</a:t>
            </a:r>
          </a:p>
          <a:p>
            <a:pPr>
              <a:spcBef>
                <a:spcPts val="0"/>
              </a:spcBef>
              <a:spcAft>
                <a:spcPts val="1200"/>
              </a:spcAft>
            </a:pPr>
            <a:r>
              <a:rPr lang="en-US" sz="2000" dirty="0"/>
              <a:t>Securities like options and futures contracts are bets between parties where the principal is implicitly borrowed/lent at very short T-bill rates.</a:t>
            </a:r>
          </a:p>
          <a:p>
            <a:pPr>
              <a:spcBef>
                <a:spcPts val="0"/>
              </a:spcBef>
              <a:spcAft>
                <a:spcPts val="1200"/>
              </a:spcAft>
            </a:pPr>
            <a:r>
              <a:rPr lang="en-US" sz="2000" dirty="0"/>
              <a:t>Hedge funds may leverage their assets by financing a portion of their portfolios with the cash proceeds from the short sale of other positions.</a:t>
            </a:r>
          </a:p>
          <a:p>
            <a:endParaRPr lang="en-US" sz="2400" dirty="0"/>
          </a:p>
        </p:txBody>
      </p:sp>
      <p:sp>
        <p:nvSpPr>
          <p:cNvPr id="4" name="Title 1"/>
          <p:cNvSpPr>
            <a:spLocks noGrp="1"/>
          </p:cNvSpPr>
          <p:nvPr>
            <p:ph type="title"/>
          </p:nvPr>
        </p:nvSpPr>
        <p:spPr/>
        <p:txBody>
          <a:bodyPr>
            <a:normAutofit fontScale="90000"/>
          </a:bodyPr>
          <a:lstStyle/>
          <a:p>
            <a:r>
              <a:rPr lang="en-US" dirty="0">
                <a:solidFill>
                  <a:srgbClr val="FF0000"/>
                </a:solidFill>
              </a:rPr>
              <a:t>Leverage</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/wiki/Leverage_(finance)</a:t>
            </a:r>
          </a:p>
        </p:txBody>
      </p:sp>
      <p:pic>
        <p:nvPicPr>
          <p:cNvPr id="2" name="Picture 1">
            <a:extLst>
              <a:ext uri="{FF2B5EF4-FFF2-40B4-BE49-F238E27FC236}">
                <a16:creationId xmlns:a16="http://schemas.microsoft.com/office/drawing/2014/main" id="{84FE9D9E-B6EA-CD48-9E2D-78C94A9E976A}"/>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07114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D6621-B3A0-B642-8D19-69B3D751F6E8}"/>
              </a:ext>
            </a:extLst>
          </p:cNvPr>
          <p:cNvSpPr>
            <a:spLocks noGrp="1"/>
          </p:cNvSpPr>
          <p:nvPr>
            <p:ph type="title"/>
          </p:nvPr>
        </p:nvSpPr>
        <p:spPr/>
        <p:txBody>
          <a:bodyPr>
            <a:normAutofit fontScale="90000"/>
          </a:bodyPr>
          <a:lstStyle/>
          <a:p>
            <a:r>
              <a:rPr lang="en-US" dirty="0">
                <a:solidFill>
                  <a:srgbClr val="FF0000"/>
                </a:solidFill>
              </a:rPr>
              <a:t>Financial Leverage Example</a:t>
            </a:r>
            <a:br>
              <a:rPr lang="en-US" dirty="0">
                <a:solidFill>
                  <a:srgbClr val="FF0000"/>
                </a:solidFill>
              </a:rPr>
            </a:br>
            <a:r>
              <a:rPr lang="en-US" sz="1800" dirty="0">
                <a:solidFill>
                  <a:srgbClr val="1C32FF"/>
                </a:solidFill>
              </a:rPr>
              <a:t>https://</a:t>
            </a:r>
            <a:r>
              <a:rPr lang="en-US" sz="1800" dirty="0" err="1">
                <a:solidFill>
                  <a:srgbClr val="1C32FF"/>
                </a:solidFill>
              </a:rPr>
              <a:t>corporatefinanceinstitute.com</a:t>
            </a:r>
            <a:r>
              <a:rPr lang="en-US" sz="1800" dirty="0">
                <a:solidFill>
                  <a:srgbClr val="1C32FF"/>
                </a:solidFill>
              </a:rPr>
              <a:t>/resources/knowledge/finance/financial-leverage/</a:t>
            </a:r>
          </a:p>
        </p:txBody>
      </p:sp>
      <p:sp>
        <p:nvSpPr>
          <p:cNvPr id="3" name="Content Placeholder 2">
            <a:extLst>
              <a:ext uri="{FF2B5EF4-FFF2-40B4-BE49-F238E27FC236}">
                <a16:creationId xmlns:a16="http://schemas.microsoft.com/office/drawing/2014/main" id="{474C2CB4-8E36-994D-B252-FB7B05D2BF3E}"/>
              </a:ext>
            </a:extLst>
          </p:cNvPr>
          <p:cNvSpPr>
            <a:spLocks noGrp="1"/>
          </p:cNvSpPr>
          <p:nvPr>
            <p:ph idx="1"/>
          </p:nvPr>
        </p:nvSpPr>
        <p:spPr/>
        <p:txBody>
          <a:bodyPr>
            <a:normAutofit/>
          </a:bodyPr>
          <a:lstStyle/>
          <a:p>
            <a:r>
              <a:rPr lang="en-US" sz="2400" dirty="0"/>
              <a:t>Assume that Company X wants to acquire an asset that costs $100,000.</a:t>
            </a:r>
          </a:p>
          <a:p>
            <a:r>
              <a:rPr lang="en-US" sz="2400" dirty="0"/>
              <a:t>The company can either use equity or debt financing. If the company opts for the first option, it will own 100% of the asset, and there will be no interest payments. </a:t>
            </a:r>
          </a:p>
          <a:p>
            <a:r>
              <a:rPr lang="en-US" sz="2400" dirty="0"/>
              <a:t>If the asset appreciates in value by 30%, the asset’s value will increase to $130,000 and the company will earn a profit of $30,000. </a:t>
            </a:r>
          </a:p>
          <a:p>
            <a:r>
              <a:rPr lang="en-US" sz="2400" dirty="0"/>
              <a:t>Similarly, if the asset depreciates by 30%, the asset will be valued at $70,000 and the company will incur a loss of $30,000.</a:t>
            </a:r>
          </a:p>
          <a:p>
            <a:endParaRPr lang="en-US" sz="2400" dirty="0"/>
          </a:p>
        </p:txBody>
      </p:sp>
    </p:spTree>
    <p:extLst>
      <p:ext uri="{BB962C8B-B14F-4D97-AF65-F5344CB8AC3E}">
        <p14:creationId xmlns:p14="http://schemas.microsoft.com/office/powerpoint/2010/main" val="3123566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FCF540-9DB2-C148-B26A-541D90CE6895}"/>
              </a:ext>
            </a:extLst>
          </p:cNvPr>
          <p:cNvSpPr>
            <a:spLocks noGrp="1"/>
          </p:cNvSpPr>
          <p:nvPr>
            <p:ph idx="1"/>
          </p:nvPr>
        </p:nvSpPr>
        <p:spPr/>
        <p:txBody>
          <a:bodyPr>
            <a:noAutofit/>
          </a:bodyPr>
          <a:lstStyle/>
          <a:p>
            <a:r>
              <a:rPr lang="en-US" sz="2400" dirty="0"/>
              <a:t>Alternatively, the company may go with the second option and finance the asset using 50% common stock and 50% debt. </a:t>
            </a:r>
          </a:p>
          <a:p>
            <a:r>
              <a:rPr lang="en-US" sz="2400" dirty="0"/>
              <a:t>If the asset appreciates by 30%, the asset will be valued at $130,000. </a:t>
            </a:r>
          </a:p>
          <a:p>
            <a:r>
              <a:rPr lang="en-US" sz="2400" dirty="0"/>
              <a:t>It means that if the company pays back the debt of $50,000, it will have $80,000 remaining, which translates into a profit of $30,000. </a:t>
            </a:r>
          </a:p>
          <a:p>
            <a:r>
              <a:rPr lang="en-US" sz="2400" dirty="0"/>
              <a:t>Similarly, if the asset depreciates by 30%, the asset will be valued at $70,000. </a:t>
            </a:r>
          </a:p>
          <a:p>
            <a:r>
              <a:rPr lang="en-US" sz="2400" dirty="0"/>
              <a:t>This means that after paying the debt of $50,000, the company will remain with $20,000 which translates to a loss of $30,000 ($50,000 – $20,000).</a:t>
            </a:r>
          </a:p>
          <a:p>
            <a:endParaRPr lang="en-US" sz="2400" dirty="0"/>
          </a:p>
        </p:txBody>
      </p:sp>
      <p:sp>
        <p:nvSpPr>
          <p:cNvPr id="4" name="Title 1">
            <a:extLst>
              <a:ext uri="{FF2B5EF4-FFF2-40B4-BE49-F238E27FC236}">
                <a16:creationId xmlns:a16="http://schemas.microsoft.com/office/drawing/2014/main" id="{BB4E7B58-1CF6-2647-9305-8C77D57C9780}"/>
              </a:ext>
            </a:extLst>
          </p:cNvPr>
          <p:cNvSpPr>
            <a:spLocks noGrp="1"/>
          </p:cNvSpPr>
          <p:nvPr>
            <p:ph type="title"/>
          </p:nvPr>
        </p:nvSpPr>
        <p:spPr>
          <a:xfrm>
            <a:off x="457200" y="274638"/>
            <a:ext cx="8229600" cy="1143000"/>
          </a:xfrm>
        </p:spPr>
        <p:txBody>
          <a:bodyPr>
            <a:normAutofit fontScale="90000"/>
          </a:bodyPr>
          <a:lstStyle/>
          <a:p>
            <a:r>
              <a:rPr lang="en-US" dirty="0">
                <a:solidFill>
                  <a:srgbClr val="FF0000"/>
                </a:solidFill>
              </a:rPr>
              <a:t>Financial Leverage Example</a:t>
            </a:r>
            <a:br>
              <a:rPr lang="en-US" dirty="0">
                <a:solidFill>
                  <a:srgbClr val="FF0000"/>
                </a:solidFill>
              </a:rPr>
            </a:br>
            <a:r>
              <a:rPr lang="en-US" sz="1800" dirty="0">
                <a:solidFill>
                  <a:srgbClr val="1C32FF"/>
                </a:solidFill>
              </a:rPr>
              <a:t>https://</a:t>
            </a:r>
            <a:r>
              <a:rPr lang="en-US" sz="1800" dirty="0" err="1">
                <a:solidFill>
                  <a:srgbClr val="1C32FF"/>
                </a:solidFill>
              </a:rPr>
              <a:t>corporatefinanceinstitute.com</a:t>
            </a:r>
            <a:r>
              <a:rPr lang="en-US" sz="1800" dirty="0">
                <a:solidFill>
                  <a:srgbClr val="1C32FF"/>
                </a:solidFill>
              </a:rPr>
              <a:t>/resources/knowledge/finance/financial-leverage/</a:t>
            </a:r>
          </a:p>
        </p:txBody>
      </p:sp>
    </p:spTree>
    <p:extLst>
      <p:ext uri="{BB962C8B-B14F-4D97-AF65-F5344CB8AC3E}">
        <p14:creationId xmlns:p14="http://schemas.microsoft.com/office/powerpoint/2010/main" val="3164780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spcBef>
                <a:spcPts val="0"/>
              </a:spcBef>
              <a:spcAft>
                <a:spcPts val="1200"/>
              </a:spcAft>
            </a:pPr>
            <a:r>
              <a:rPr lang="en-US" sz="2400" dirty="0"/>
              <a:t>In principle and in academic use, an arbitrage is risk-free</a:t>
            </a:r>
          </a:p>
          <a:p>
            <a:pPr>
              <a:spcBef>
                <a:spcPts val="0"/>
              </a:spcBef>
              <a:spcAft>
                <a:spcPts val="1200"/>
              </a:spcAft>
            </a:pPr>
            <a:r>
              <a:rPr lang="en-US" sz="2400" dirty="0"/>
              <a:t>In common use, as in statistical arbitrage, it may refer to expected profit, though losses may occur</a:t>
            </a:r>
          </a:p>
          <a:p>
            <a:pPr>
              <a:spcBef>
                <a:spcPts val="0"/>
              </a:spcBef>
              <a:spcAft>
                <a:spcPts val="1200"/>
              </a:spcAft>
            </a:pPr>
            <a:r>
              <a:rPr lang="en-US" sz="2400" dirty="0"/>
              <a:t>In practice, there are always risks in arbitrage, some minor (such as fluctuation of prices decreasing profit margins), some major (such as devaluation of a currency or derivative). </a:t>
            </a:r>
          </a:p>
          <a:p>
            <a:pPr>
              <a:spcBef>
                <a:spcPts val="0"/>
              </a:spcBef>
              <a:spcAft>
                <a:spcPts val="1200"/>
              </a:spcAft>
            </a:pPr>
            <a:r>
              <a:rPr lang="en-US" sz="2400" dirty="0"/>
              <a:t>In academic use, an arbitrage involves taking advantage of differences in price of a single asset or identical cash-flows</a:t>
            </a:r>
          </a:p>
          <a:p>
            <a:pPr>
              <a:spcBef>
                <a:spcPts val="0"/>
              </a:spcBef>
              <a:spcAft>
                <a:spcPts val="1200"/>
              </a:spcAft>
            </a:pPr>
            <a:r>
              <a:rPr lang="en-US" sz="2400" dirty="0"/>
              <a:t>In common use, it is also used to refer to differences between similar assets (relative value or convergence trades), as in merger arbitrage.</a:t>
            </a:r>
          </a:p>
          <a:p>
            <a:pPr>
              <a:spcBef>
                <a:spcPts val="0"/>
              </a:spcBef>
              <a:spcAft>
                <a:spcPts val="1200"/>
              </a:spcAft>
            </a:pPr>
            <a:endParaRPr lang="en-US" sz="2400" dirty="0"/>
          </a:p>
        </p:txBody>
      </p:sp>
      <p:sp>
        <p:nvSpPr>
          <p:cNvPr id="6" name="Title 1"/>
          <p:cNvSpPr>
            <a:spLocks noGrp="1"/>
          </p:cNvSpPr>
          <p:nvPr>
            <p:ph type="title"/>
          </p:nvPr>
        </p:nvSpPr>
        <p:spPr/>
        <p:txBody>
          <a:bodyPr>
            <a:normAutofit fontScale="90000"/>
          </a:bodyPr>
          <a:lstStyle/>
          <a:p>
            <a:r>
              <a:rPr lang="en-US" dirty="0">
                <a:solidFill>
                  <a:srgbClr val="FF0000"/>
                </a:solidFill>
              </a:rPr>
              <a:t>Arbitrage</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/wiki/Arbitrage</a:t>
            </a:r>
          </a:p>
        </p:txBody>
      </p:sp>
    </p:spTree>
    <p:extLst>
      <p:ext uri="{BB962C8B-B14F-4D97-AF65-F5344CB8AC3E}">
        <p14:creationId xmlns:p14="http://schemas.microsoft.com/office/powerpoint/2010/main" val="37913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CB916-B3E3-A741-8050-1FB2FBD6EB8B}"/>
              </a:ext>
            </a:extLst>
          </p:cNvPr>
          <p:cNvSpPr>
            <a:spLocks noGrp="1"/>
          </p:cNvSpPr>
          <p:nvPr>
            <p:ph type="title"/>
          </p:nvPr>
        </p:nvSpPr>
        <p:spPr/>
        <p:txBody>
          <a:bodyPr>
            <a:normAutofit fontScale="90000"/>
          </a:bodyPr>
          <a:lstStyle/>
          <a:p>
            <a:r>
              <a:rPr lang="en-US" dirty="0">
                <a:solidFill>
                  <a:srgbClr val="FF0000"/>
                </a:solidFill>
              </a:rPr>
              <a:t>Measurement of Financial Leverage</a:t>
            </a:r>
            <a:br>
              <a:rPr lang="en-US" dirty="0"/>
            </a:br>
            <a:r>
              <a:rPr lang="en-US" sz="1800" dirty="0">
                <a:solidFill>
                  <a:srgbClr val="1C32FF"/>
                </a:solidFill>
              </a:rPr>
              <a:t>https://</a:t>
            </a:r>
            <a:r>
              <a:rPr lang="en-US" sz="1800" dirty="0" err="1">
                <a:solidFill>
                  <a:srgbClr val="1C32FF"/>
                </a:solidFill>
              </a:rPr>
              <a:t>corporatefinanceinstitute.com</a:t>
            </a:r>
            <a:r>
              <a:rPr lang="en-US" sz="1800" dirty="0">
                <a:solidFill>
                  <a:srgbClr val="1C32FF"/>
                </a:solidFill>
              </a:rPr>
              <a:t>/resources/knowledge/finance/financial-leverage/</a:t>
            </a:r>
            <a:endParaRPr lang="en-US" dirty="0"/>
          </a:p>
        </p:txBody>
      </p:sp>
      <p:sp>
        <p:nvSpPr>
          <p:cNvPr id="3" name="Content Placeholder 2">
            <a:extLst>
              <a:ext uri="{FF2B5EF4-FFF2-40B4-BE49-F238E27FC236}">
                <a16:creationId xmlns:a16="http://schemas.microsoft.com/office/drawing/2014/main" id="{47041A3B-A3D5-FC4D-A0AA-8606E16C21E7}"/>
              </a:ext>
            </a:extLst>
          </p:cNvPr>
          <p:cNvSpPr>
            <a:spLocks noGrp="1"/>
          </p:cNvSpPr>
          <p:nvPr>
            <p:ph idx="1"/>
          </p:nvPr>
        </p:nvSpPr>
        <p:spPr/>
        <p:txBody>
          <a:bodyPr>
            <a:normAutofit/>
          </a:bodyPr>
          <a:lstStyle/>
          <a:p>
            <a:r>
              <a:rPr lang="en-US" sz="2400" dirty="0"/>
              <a:t>The debt-to-equity ratio is used to determine the amount of financial leverage of an entity, and it shows the proportion of debt to the company’s equity. </a:t>
            </a:r>
          </a:p>
          <a:p>
            <a:r>
              <a:rPr lang="en-US" sz="2400" dirty="0"/>
              <a:t>It helps the company’s management, lenders, shareholders, and other stakeholders understand the level of risk in the company’s capital structure. </a:t>
            </a:r>
          </a:p>
          <a:p>
            <a:r>
              <a:rPr lang="en-US" sz="2400" dirty="0"/>
              <a:t>It shows the likelihood of the borrowing entity facing difficulties in meeting its debt obligations or if its levels of leverage are at healthy levels. </a:t>
            </a:r>
          </a:p>
        </p:txBody>
      </p:sp>
    </p:spTree>
    <p:extLst>
      <p:ext uri="{BB962C8B-B14F-4D97-AF65-F5344CB8AC3E}">
        <p14:creationId xmlns:p14="http://schemas.microsoft.com/office/powerpoint/2010/main" val="398799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57D5-919D-DB42-A929-873F7AACCBAA}"/>
              </a:ext>
            </a:extLst>
          </p:cNvPr>
          <p:cNvSpPr>
            <a:spLocks noGrp="1"/>
          </p:cNvSpPr>
          <p:nvPr>
            <p:ph type="title"/>
          </p:nvPr>
        </p:nvSpPr>
        <p:spPr/>
        <p:txBody>
          <a:bodyPr>
            <a:normAutofit fontScale="90000"/>
          </a:bodyPr>
          <a:lstStyle/>
          <a:p>
            <a:r>
              <a:rPr lang="en-US" dirty="0">
                <a:solidFill>
                  <a:srgbClr val="FF0000"/>
                </a:solidFill>
              </a:rPr>
              <a:t>Measurement of Financial Leverage</a:t>
            </a:r>
            <a:br>
              <a:rPr lang="en-US" dirty="0">
                <a:solidFill>
                  <a:prstClr val="black"/>
                </a:solidFill>
              </a:rPr>
            </a:br>
            <a:r>
              <a:rPr lang="en-US" sz="1800" dirty="0">
                <a:solidFill>
                  <a:srgbClr val="1C32FF"/>
                </a:solidFill>
              </a:rPr>
              <a:t>https://</a:t>
            </a:r>
            <a:r>
              <a:rPr lang="en-US" sz="1800" dirty="0" err="1">
                <a:solidFill>
                  <a:srgbClr val="1C32FF"/>
                </a:solidFill>
              </a:rPr>
              <a:t>corporatefinanceinstitute.com</a:t>
            </a:r>
            <a:r>
              <a:rPr lang="en-US" sz="1800" dirty="0">
                <a:solidFill>
                  <a:srgbClr val="1C32FF"/>
                </a:solidFill>
              </a:rPr>
              <a:t>/resources/knowledge/finance/financial-leverage/</a:t>
            </a:r>
            <a:endParaRPr lang="en-US" dirty="0"/>
          </a:p>
        </p:txBody>
      </p:sp>
      <p:sp>
        <p:nvSpPr>
          <p:cNvPr id="3" name="Content Placeholder 2">
            <a:extLst>
              <a:ext uri="{FF2B5EF4-FFF2-40B4-BE49-F238E27FC236}">
                <a16:creationId xmlns:a16="http://schemas.microsoft.com/office/drawing/2014/main" id="{DB16EFAB-1B96-D147-85F0-5CDA34004FD3}"/>
              </a:ext>
            </a:extLst>
          </p:cNvPr>
          <p:cNvSpPr>
            <a:spLocks noGrp="1"/>
          </p:cNvSpPr>
          <p:nvPr>
            <p:ph idx="1"/>
          </p:nvPr>
        </p:nvSpPr>
        <p:spPr/>
        <p:txBody>
          <a:bodyPr>
            <a:noAutofit/>
          </a:bodyPr>
          <a:lstStyle/>
          <a:p>
            <a:r>
              <a:rPr lang="en-US" sz="2200" dirty="0"/>
              <a:t>Total debt, in this case, refers to the company’s current liabilities (debts that the company intends to pay within one year or less) and long-term liabilities (debts with a maturity of more than one year).</a:t>
            </a:r>
          </a:p>
          <a:p>
            <a:r>
              <a:rPr lang="en-US" sz="2200" dirty="0"/>
              <a:t>Equity refers to the shareholder’s equity (the amount that shareholders have invested in the company) plus the amount of retained earnings (the amount that the company retained from its profits).</a:t>
            </a:r>
          </a:p>
          <a:p>
            <a:r>
              <a:rPr lang="en-US" sz="2200" dirty="0"/>
              <a:t>Companies in the manufacturing sector typically report a higher debt to equity ratio than companies in the service industry, reflecting the higher amount of the former’s investment in machinery and other assets. </a:t>
            </a:r>
          </a:p>
          <a:p>
            <a:r>
              <a:rPr lang="en-US" sz="2200" dirty="0"/>
              <a:t>Usually, the ratio exceeds the US average debt to equity ratio of 54.62%.</a:t>
            </a:r>
          </a:p>
          <a:p>
            <a:endParaRPr lang="en-US" sz="2200" dirty="0"/>
          </a:p>
        </p:txBody>
      </p:sp>
    </p:spTree>
    <p:extLst>
      <p:ext uri="{BB962C8B-B14F-4D97-AF65-F5344CB8AC3E}">
        <p14:creationId xmlns:p14="http://schemas.microsoft.com/office/powerpoint/2010/main" val="746724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8799B-8E4B-6A47-BA83-C906C0E3785C}"/>
              </a:ext>
            </a:extLst>
          </p:cNvPr>
          <p:cNvSpPr>
            <a:spLocks noGrp="1"/>
          </p:cNvSpPr>
          <p:nvPr>
            <p:ph type="title"/>
          </p:nvPr>
        </p:nvSpPr>
        <p:spPr/>
        <p:txBody>
          <a:bodyPr>
            <a:normAutofit fontScale="90000"/>
          </a:bodyPr>
          <a:lstStyle/>
          <a:p>
            <a:r>
              <a:rPr lang="en-US" dirty="0">
                <a:solidFill>
                  <a:srgbClr val="FF0000"/>
                </a:solidFill>
              </a:rPr>
              <a:t>Other Leverage Ratios</a:t>
            </a:r>
            <a:br>
              <a:rPr lang="en-US" dirty="0"/>
            </a:br>
            <a:r>
              <a:rPr lang="en-US" sz="1800" dirty="0">
                <a:solidFill>
                  <a:srgbClr val="1C32FF"/>
                </a:solidFill>
              </a:rPr>
              <a:t>https://</a:t>
            </a:r>
            <a:r>
              <a:rPr lang="en-US" sz="1800" dirty="0" err="1">
                <a:solidFill>
                  <a:srgbClr val="1C32FF"/>
                </a:solidFill>
              </a:rPr>
              <a:t>corporatefinanceinstitute.com</a:t>
            </a:r>
            <a:r>
              <a:rPr lang="en-US" sz="1800" dirty="0">
                <a:solidFill>
                  <a:srgbClr val="1C32FF"/>
                </a:solidFill>
              </a:rPr>
              <a:t>/resources/knowledge/finance/financial-leverage/</a:t>
            </a:r>
            <a:endParaRPr lang="en-US" dirty="0"/>
          </a:p>
        </p:txBody>
      </p:sp>
      <p:sp>
        <p:nvSpPr>
          <p:cNvPr id="3" name="Content Placeholder 2">
            <a:extLst>
              <a:ext uri="{FF2B5EF4-FFF2-40B4-BE49-F238E27FC236}">
                <a16:creationId xmlns:a16="http://schemas.microsoft.com/office/drawing/2014/main" id="{CACBDD53-1C76-F14A-A110-8CB27477F768}"/>
              </a:ext>
            </a:extLst>
          </p:cNvPr>
          <p:cNvSpPr>
            <a:spLocks noGrp="1"/>
          </p:cNvSpPr>
          <p:nvPr>
            <p:ph idx="1"/>
          </p:nvPr>
        </p:nvSpPr>
        <p:spPr/>
        <p:txBody>
          <a:bodyPr>
            <a:normAutofit/>
          </a:bodyPr>
          <a:lstStyle/>
          <a:p>
            <a:pPr marL="0" indent="0">
              <a:buNone/>
            </a:pPr>
            <a:r>
              <a:rPr lang="en-US" sz="2400" dirty="0"/>
              <a:t>Common </a:t>
            </a:r>
            <a:r>
              <a:rPr lang="en-US" sz="2400" dirty="0">
                <a:hlinkClick r:id="rId2"/>
              </a:rPr>
              <a:t>leverage ratios</a:t>
            </a:r>
            <a:r>
              <a:rPr lang="en-US" sz="2400" dirty="0"/>
              <a:t> used to measure financial leverage include:</a:t>
            </a:r>
          </a:p>
          <a:p>
            <a:r>
              <a:rPr lang="en-US" sz="2400" dirty="0"/>
              <a:t>Debt to Capital Ratio (Debt/[Debt plus Shareholders Equity])</a:t>
            </a:r>
          </a:p>
          <a:p>
            <a:r>
              <a:rPr lang="en-US" sz="2400" dirty="0"/>
              <a:t>Debt to EBITDA Ratio (Earnings Before Interest, Taxes, Debt and Amortization)</a:t>
            </a:r>
          </a:p>
          <a:p>
            <a:r>
              <a:rPr lang="en-US" sz="2400" dirty="0"/>
              <a:t>Interest Coverage Ratio (Earnings Before Interest and Taxes/Interest Expense = EBIT/Interest)</a:t>
            </a:r>
          </a:p>
          <a:p>
            <a:r>
              <a:rPr lang="en-US" sz="2400" dirty="0"/>
              <a:t>While the Debt to Equity Ratio is the most commonly used leverage ratio, the above three ratios are also used frequently in corporate finance to measure a company’s leverage.</a:t>
            </a:r>
          </a:p>
          <a:p>
            <a:endParaRPr lang="en-US" sz="2400" dirty="0"/>
          </a:p>
        </p:txBody>
      </p:sp>
    </p:spTree>
    <p:extLst>
      <p:ext uri="{BB962C8B-B14F-4D97-AF65-F5344CB8AC3E}">
        <p14:creationId xmlns:p14="http://schemas.microsoft.com/office/powerpoint/2010/main" val="4072285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spcBef>
                <a:spcPts val="0"/>
              </a:spcBef>
              <a:spcAft>
                <a:spcPts val="1200"/>
              </a:spcAft>
            </a:pPr>
            <a:r>
              <a:rPr lang="en-US" sz="1800" dirty="0"/>
              <a:t>While </a:t>
            </a:r>
            <a:r>
              <a:rPr lang="en-US" sz="1800" b="1" dirty="0"/>
              <a:t>leverage</a:t>
            </a:r>
            <a:r>
              <a:rPr lang="en-US" sz="1800" dirty="0"/>
              <a:t> magnifies profits when the returns from the asset more than offset the costs of borrowing, leverage may also magnify losses. </a:t>
            </a:r>
          </a:p>
          <a:p>
            <a:pPr>
              <a:spcBef>
                <a:spcPts val="0"/>
              </a:spcBef>
              <a:spcAft>
                <a:spcPts val="1200"/>
              </a:spcAft>
            </a:pPr>
            <a:r>
              <a:rPr lang="en-US" sz="1800" dirty="0"/>
              <a:t>A corporation that borrows too much money might face bankruptcy or default during a business downturn, while a less-leveraged corporation might survive.</a:t>
            </a:r>
          </a:p>
          <a:p>
            <a:pPr>
              <a:spcBef>
                <a:spcPts val="0"/>
              </a:spcBef>
              <a:spcAft>
                <a:spcPts val="1200"/>
              </a:spcAft>
            </a:pPr>
            <a:r>
              <a:rPr lang="en-US" sz="1800" dirty="0"/>
              <a:t>Risk may be attributed to a loss in value of collateral assets. </a:t>
            </a:r>
          </a:p>
          <a:p>
            <a:pPr>
              <a:spcBef>
                <a:spcPts val="0"/>
              </a:spcBef>
              <a:spcAft>
                <a:spcPts val="1200"/>
              </a:spcAft>
            </a:pPr>
            <a:r>
              <a:rPr lang="en-US" sz="1800" dirty="0"/>
              <a:t>Brokers may require the addition of funds when the value of securities hold declines. </a:t>
            </a:r>
          </a:p>
          <a:p>
            <a:pPr>
              <a:spcBef>
                <a:spcPts val="0"/>
              </a:spcBef>
              <a:spcAft>
                <a:spcPts val="1200"/>
              </a:spcAft>
            </a:pPr>
            <a:r>
              <a:rPr lang="en-US" sz="1800" dirty="0"/>
              <a:t>This is a “margin call” : There must always be the original amount of borrowed money in the margin account at all times.</a:t>
            </a:r>
          </a:p>
          <a:p>
            <a:pPr>
              <a:spcBef>
                <a:spcPts val="0"/>
              </a:spcBef>
              <a:spcAft>
                <a:spcPts val="1200"/>
              </a:spcAft>
            </a:pPr>
            <a:r>
              <a:rPr lang="en-US" sz="1800" dirty="0"/>
              <a:t>Banks may fail to renew mortgages when the value of real estate declines below the debt's principal. </a:t>
            </a:r>
          </a:p>
          <a:p>
            <a:pPr>
              <a:spcBef>
                <a:spcPts val="0"/>
              </a:spcBef>
              <a:spcAft>
                <a:spcPts val="1200"/>
              </a:spcAft>
            </a:pPr>
            <a:r>
              <a:rPr lang="en-US" sz="1800" dirty="0"/>
              <a:t>Even if cash flows and profits are sufficient to maintain the ongoing borrowing costs, loans may be called.</a:t>
            </a:r>
          </a:p>
          <a:p>
            <a:pPr>
              <a:spcBef>
                <a:spcPts val="0"/>
              </a:spcBef>
              <a:spcAft>
                <a:spcPts val="1200"/>
              </a:spcAft>
            </a:pPr>
            <a:endParaRPr lang="en-US" sz="1800" dirty="0"/>
          </a:p>
        </p:txBody>
      </p:sp>
      <p:sp>
        <p:nvSpPr>
          <p:cNvPr id="4" name="Title 1"/>
          <p:cNvSpPr>
            <a:spLocks noGrp="1"/>
          </p:cNvSpPr>
          <p:nvPr>
            <p:ph type="title"/>
          </p:nvPr>
        </p:nvSpPr>
        <p:spPr/>
        <p:txBody>
          <a:bodyPr>
            <a:normAutofit fontScale="90000"/>
          </a:bodyPr>
          <a:lstStyle/>
          <a:p>
            <a:r>
              <a:rPr lang="en-US" dirty="0">
                <a:solidFill>
                  <a:srgbClr val="FF0000"/>
                </a:solidFill>
              </a:rPr>
              <a:t>Leverage - Risk</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/wiki/Leverage_(finance)</a:t>
            </a:r>
          </a:p>
        </p:txBody>
      </p:sp>
    </p:spTree>
    <p:extLst>
      <p:ext uri="{BB962C8B-B14F-4D97-AF65-F5344CB8AC3E}">
        <p14:creationId xmlns:p14="http://schemas.microsoft.com/office/powerpoint/2010/main" val="3056660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34708"/>
            <a:ext cx="8229600" cy="4904120"/>
          </a:xfrm>
        </p:spPr>
        <p:txBody>
          <a:bodyPr>
            <a:noAutofit/>
          </a:bodyPr>
          <a:lstStyle/>
          <a:p>
            <a:pPr>
              <a:spcBef>
                <a:spcPts val="0"/>
              </a:spcBef>
              <a:spcAft>
                <a:spcPts val="1200"/>
              </a:spcAft>
              <a:buNone/>
            </a:pPr>
            <a:r>
              <a:rPr lang="en-US" sz="2000" b="1" dirty="0"/>
              <a:t>Example:</a:t>
            </a:r>
          </a:p>
          <a:p>
            <a:pPr marL="0" indent="0">
              <a:spcBef>
                <a:spcPts val="0"/>
              </a:spcBef>
              <a:spcAft>
                <a:spcPts val="1200"/>
              </a:spcAft>
              <a:buNone/>
            </a:pPr>
            <a:r>
              <a:rPr lang="en-US" sz="2000" dirty="0"/>
              <a:t>An investor who buys a stock on 50% margin will lose 40% of the money invested if the stock declines 20% :</a:t>
            </a:r>
          </a:p>
          <a:p>
            <a:pPr>
              <a:spcBef>
                <a:spcPts val="0"/>
              </a:spcBef>
              <a:spcAft>
                <a:spcPts val="1200"/>
              </a:spcAft>
            </a:pPr>
            <a:r>
              <a:rPr lang="en-US" sz="1800" dirty="0"/>
              <a:t>$50,000 in your account, you margin another $50,000 by borrowing from your broker and placing in a margin account.  </a:t>
            </a:r>
          </a:p>
          <a:p>
            <a:pPr>
              <a:spcBef>
                <a:spcPts val="0"/>
              </a:spcBef>
              <a:spcAft>
                <a:spcPts val="1200"/>
              </a:spcAft>
            </a:pPr>
            <a:r>
              <a:rPr lang="en-US" sz="1800" dirty="0"/>
              <a:t>Next day, value of investment declines to $80,000, a loss of 20%.  </a:t>
            </a:r>
          </a:p>
          <a:p>
            <a:pPr>
              <a:spcBef>
                <a:spcPts val="0"/>
              </a:spcBef>
              <a:spcAft>
                <a:spcPts val="1200"/>
              </a:spcAft>
            </a:pPr>
            <a:r>
              <a:rPr lang="en-US" sz="1800" dirty="0"/>
              <a:t>Broker can’t lose money, so </a:t>
            </a:r>
            <a:r>
              <a:rPr lang="en-US" sz="1800" dirty="0" err="1"/>
              <a:t>sh/e</a:t>
            </a:r>
            <a:r>
              <a:rPr lang="en-US" sz="1800" dirty="0"/>
              <a:t> requires that you keep $50,000 in the margin account.  (“margin call”)</a:t>
            </a:r>
          </a:p>
          <a:p>
            <a:pPr>
              <a:spcBef>
                <a:spcPts val="0"/>
              </a:spcBef>
              <a:spcAft>
                <a:spcPts val="1200"/>
              </a:spcAft>
            </a:pPr>
            <a:r>
              <a:rPr lang="en-US" sz="1800" dirty="0"/>
              <a:t>Thus you must replenish margin account from your own account.  </a:t>
            </a:r>
          </a:p>
          <a:p>
            <a:pPr>
              <a:spcBef>
                <a:spcPts val="0"/>
              </a:spcBef>
              <a:spcAft>
                <a:spcPts val="1200"/>
              </a:spcAft>
            </a:pPr>
            <a:r>
              <a:rPr lang="en-US" sz="1800" dirty="0"/>
              <a:t>Margin account ends up with $50,000 and your account with $30,000.  </a:t>
            </a:r>
          </a:p>
          <a:p>
            <a:pPr>
              <a:spcBef>
                <a:spcPts val="0"/>
              </a:spcBef>
              <a:spcAft>
                <a:spcPts val="1200"/>
              </a:spcAft>
            </a:pPr>
            <a:r>
              <a:rPr lang="en-US" sz="1800" dirty="0"/>
              <a:t>You have thus lost 40% of your $50,000 capital.   </a:t>
            </a:r>
          </a:p>
          <a:p>
            <a:pPr>
              <a:buNone/>
            </a:pPr>
            <a:endParaRPr lang="en-US" sz="2000" dirty="0"/>
          </a:p>
        </p:txBody>
      </p:sp>
      <p:sp>
        <p:nvSpPr>
          <p:cNvPr id="4" name="Title 1"/>
          <p:cNvSpPr>
            <a:spLocks noGrp="1"/>
          </p:cNvSpPr>
          <p:nvPr>
            <p:ph type="title"/>
          </p:nvPr>
        </p:nvSpPr>
        <p:spPr/>
        <p:txBody>
          <a:bodyPr>
            <a:normAutofit fontScale="90000"/>
          </a:bodyPr>
          <a:lstStyle/>
          <a:p>
            <a:r>
              <a:rPr lang="en-US" dirty="0">
                <a:solidFill>
                  <a:srgbClr val="FF0000"/>
                </a:solidFill>
              </a:rPr>
              <a:t>Leverage – Risk Example</a:t>
            </a:r>
            <a:br>
              <a:rPr lang="en-US" dirty="0"/>
            </a:br>
            <a:r>
              <a:rPr lang="en-US" sz="2700" dirty="0">
                <a:solidFill>
                  <a:srgbClr val="0000FF"/>
                </a:solidFill>
              </a:rPr>
              <a:t>https://</a:t>
            </a:r>
            <a:r>
              <a:rPr lang="en-US" sz="2700" dirty="0" err="1">
                <a:solidFill>
                  <a:srgbClr val="0000FF"/>
                </a:solidFill>
              </a:rPr>
              <a:t>en.wikipedia.org/wiki/Leverage_(finance</a:t>
            </a:r>
            <a:r>
              <a:rPr lang="en-US" sz="2700" dirty="0">
                <a:solidFill>
                  <a:srgbClr val="0000FF"/>
                </a:solidFill>
              </a:rPr>
              <a:t>)</a:t>
            </a:r>
          </a:p>
        </p:txBody>
      </p:sp>
    </p:spTree>
    <p:extLst>
      <p:ext uri="{BB962C8B-B14F-4D97-AF65-F5344CB8AC3E}">
        <p14:creationId xmlns:p14="http://schemas.microsoft.com/office/powerpoint/2010/main" val="30566606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solidFill>
                  <a:srgbClr val="FF0000"/>
                </a:solidFill>
              </a:rPr>
              <a:t>Warren Buffett’s (Ben Graham’s) Rules</a:t>
            </a:r>
            <a:br>
              <a:rPr lang="en-US" dirty="0">
                <a:solidFill>
                  <a:srgbClr val="FF0000"/>
                </a:solidFill>
              </a:rPr>
            </a:br>
            <a:r>
              <a:rPr lang="en-US" sz="2667" dirty="0">
                <a:solidFill>
                  <a:srgbClr val="0000FF"/>
                </a:solidFill>
              </a:rPr>
              <a:t>http://www.cnbc.com/2017/01/31/hbs-rejection-was-the-best-thing-that-ever-happened-to-warren-buffett.html</a:t>
            </a:r>
          </a:p>
        </p:txBody>
      </p:sp>
      <p:sp>
        <p:nvSpPr>
          <p:cNvPr id="5" name="Content Placeholder 4"/>
          <p:cNvSpPr>
            <a:spLocks noGrp="1"/>
          </p:cNvSpPr>
          <p:nvPr>
            <p:ph idx="1"/>
          </p:nvPr>
        </p:nvSpPr>
        <p:spPr>
          <a:xfrm>
            <a:off x="457200" y="1600201"/>
            <a:ext cx="8229600" cy="1507094"/>
          </a:xfrm>
        </p:spPr>
        <p:txBody>
          <a:bodyPr/>
          <a:lstStyle/>
          <a:p>
            <a:r>
              <a:rPr lang="en-US" dirty="0"/>
              <a:t>Rule #1:  Don’t lose money</a:t>
            </a:r>
          </a:p>
          <a:p>
            <a:r>
              <a:rPr lang="en-US" dirty="0"/>
              <a:t>Rule #2:  Never forget Rule #1</a:t>
            </a:r>
          </a:p>
        </p:txBody>
      </p:sp>
      <p:pic>
        <p:nvPicPr>
          <p:cNvPr id="6" name="Picture 5" descr="Screen Shot 2017-02-01 at 10.45.50 AM.png"/>
          <p:cNvPicPr>
            <a:picLocks noChangeAspect="1"/>
          </p:cNvPicPr>
          <p:nvPr/>
        </p:nvPicPr>
        <p:blipFill>
          <a:blip r:embed="rId2"/>
          <a:stretch>
            <a:fillRect/>
          </a:stretch>
        </p:blipFill>
        <p:spPr>
          <a:xfrm>
            <a:off x="1405167" y="3016271"/>
            <a:ext cx="6193665" cy="3238771"/>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leverage.png"/>
          <p:cNvPicPr>
            <a:picLocks noGrp="1" noChangeAspect="1"/>
          </p:cNvPicPr>
          <p:nvPr>
            <p:ph idx="1"/>
          </p:nvPr>
        </p:nvPicPr>
        <p:blipFill>
          <a:blip r:embed="rId2">
            <a:extLst>
              <a:ext uri="{28A0092B-C50C-407E-A947-70E740481C1C}">
                <a14:useLocalDpi xmlns:a14="http://schemas.microsoft.com/office/drawing/2010/main" val="0"/>
              </a:ext>
            </a:extLst>
          </a:blip>
          <a:srcRect t="-18067" b="-18067"/>
          <a:stretch>
            <a:fillRect/>
          </a:stretch>
        </p:blipFill>
        <p:spPr/>
      </p:pic>
      <p:sp>
        <p:nvSpPr>
          <p:cNvPr id="11" name="Title 1"/>
          <p:cNvSpPr>
            <a:spLocks noGrp="1"/>
          </p:cNvSpPr>
          <p:nvPr>
            <p:ph type="title"/>
          </p:nvPr>
        </p:nvSpPr>
        <p:spPr/>
        <p:txBody>
          <a:bodyPr>
            <a:normAutofit fontScale="90000"/>
          </a:bodyPr>
          <a:lstStyle/>
          <a:p>
            <a:r>
              <a:rPr lang="en-US" dirty="0">
                <a:solidFill>
                  <a:srgbClr val="FF0000"/>
                </a:solidFill>
              </a:rPr>
              <a:t>Leverage - Example</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/wiki/Leverage_(finance)</a:t>
            </a:r>
          </a:p>
        </p:txBody>
      </p:sp>
      <p:sp>
        <p:nvSpPr>
          <p:cNvPr id="3" name="TextBox 2">
            <a:extLst>
              <a:ext uri="{FF2B5EF4-FFF2-40B4-BE49-F238E27FC236}">
                <a16:creationId xmlns:a16="http://schemas.microsoft.com/office/drawing/2014/main" id="{896A9988-3F3F-FF46-83B3-7CEBF111C990}"/>
              </a:ext>
            </a:extLst>
          </p:cNvPr>
          <p:cNvSpPr txBox="1"/>
          <p:nvPr/>
        </p:nvSpPr>
        <p:spPr>
          <a:xfrm>
            <a:off x="1985554" y="5662394"/>
            <a:ext cx="4955177" cy="646331"/>
          </a:xfrm>
          <a:prstGeom prst="rect">
            <a:avLst/>
          </a:prstGeom>
          <a:noFill/>
        </p:spPr>
        <p:txBody>
          <a:bodyPr wrap="square" rtlCol="0">
            <a:spAutoFit/>
          </a:bodyPr>
          <a:lstStyle/>
          <a:p>
            <a:pPr algn="ctr"/>
            <a:r>
              <a:rPr lang="en-US" dirty="0">
                <a:solidFill>
                  <a:srgbClr val="1C32FF"/>
                </a:solidFill>
              </a:rPr>
              <a:t>Assume that at the end of 5 years, houses are sold for a $50,000 net profit each</a:t>
            </a:r>
          </a:p>
        </p:txBody>
      </p:sp>
    </p:spTree>
    <p:extLst>
      <p:ext uri="{BB962C8B-B14F-4D97-AF65-F5344CB8AC3E}">
        <p14:creationId xmlns:p14="http://schemas.microsoft.com/office/powerpoint/2010/main" val="1298310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Bank Leverage</a:t>
            </a:r>
            <a:br>
              <a:rPr lang="en-US" dirty="0"/>
            </a:br>
            <a:r>
              <a:rPr lang="en-US" sz="2700" dirty="0">
                <a:solidFill>
                  <a:srgbClr val="0000FF"/>
                </a:solidFill>
              </a:rPr>
              <a:t>http://</a:t>
            </a:r>
            <a:r>
              <a:rPr lang="en-US" sz="2700" dirty="0" err="1">
                <a:solidFill>
                  <a:srgbClr val="0000FF"/>
                </a:solidFill>
              </a:rPr>
              <a:t>www.pragcap.com</a:t>
            </a:r>
            <a:r>
              <a:rPr lang="en-US" sz="2700" dirty="0">
                <a:solidFill>
                  <a:srgbClr val="0000FF"/>
                </a:solidFill>
              </a:rPr>
              <a:t>/could-the-fed-have-avoided-2008/</a:t>
            </a:r>
          </a:p>
        </p:txBody>
      </p:sp>
      <p:pic>
        <p:nvPicPr>
          <p:cNvPr id="4" name="Content Placeholder 3" descr="Bank-Leverage.jpeg"/>
          <p:cNvPicPr>
            <a:picLocks noGrp="1" noChangeAspect="1"/>
          </p:cNvPicPr>
          <p:nvPr>
            <p:ph idx="1"/>
          </p:nvPr>
        </p:nvPicPr>
        <p:blipFill>
          <a:blip r:embed="rId2">
            <a:extLst>
              <a:ext uri="{28A0092B-C50C-407E-A947-70E740481C1C}">
                <a14:useLocalDpi xmlns:a14="http://schemas.microsoft.com/office/drawing/2010/main" val="0"/>
              </a:ext>
            </a:extLst>
          </a:blip>
          <a:srcRect l="-4775" r="-4775"/>
          <a:stretch>
            <a:fillRect/>
          </a:stretch>
        </p:blipFill>
        <p:spPr/>
      </p:pic>
    </p:spTree>
    <p:extLst>
      <p:ext uri="{BB962C8B-B14F-4D97-AF65-F5344CB8AC3E}">
        <p14:creationId xmlns:p14="http://schemas.microsoft.com/office/powerpoint/2010/main" val="3380396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rmAutofit fontScale="90000"/>
          </a:bodyPr>
          <a:lstStyle/>
          <a:p>
            <a:r>
              <a:rPr lang="en-US" dirty="0">
                <a:solidFill>
                  <a:srgbClr val="FF0000"/>
                </a:solidFill>
              </a:rPr>
              <a:t>Leverage Debt Market Size</a:t>
            </a:r>
            <a:br>
              <a:rPr lang="en-US" dirty="0"/>
            </a:br>
            <a:r>
              <a:rPr lang="en-US" sz="2200" dirty="0">
                <a:solidFill>
                  <a:srgbClr val="0000FF"/>
                </a:solidFill>
              </a:rPr>
              <a:t>https://</a:t>
            </a:r>
            <a:r>
              <a:rPr lang="en-US" sz="2200" dirty="0" err="1">
                <a:solidFill>
                  <a:srgbClr val="0000FF"/>
                </a:solidFill>
              </a:rPr>
              <a:t>www.pimco.com</a:t>
            </a:r>
            <a:r>
              <a:rPr lang="en-US" sz="2200" dirty="0">
                <a:solidFill>
                  <a:srgbClr val="0000FF"/>
                </a:solidFill>
              </a:rPr>
              <a:t>/insights/investment-strategies/featured-solutions/harnessing-value-in-dislocated-credit</a:t>
            </a:r>
          </a:p>
        </p:txBody>
      </p:sp>
      <p:pic>
        <p:nvPicPr>
          <p:cNvPr id="4" name="Content Placeholder 3" descr="PIMCO_FeaturedSolution_Devabhaktuni_April2016_Fig1.png"/>
          <p:cNvPicPr>
            <a:picLocks noGrp="1" noChangeAspect="1"/>
          </p:cNvPicPr>
          <p:nvPr>
            <p:ph idx="1"/>
          </p:nvPr>
        </p:nvPicPr>
        <p:blipFill>
          <a:blip r:embed="rId2">
            <a:extLst>
              <a:ext uri="{28A0092B-C50C-407E-A947-70E740481C1C}">
                <a14:useLocalDpi xmlns:a14="http://schemas.microsoft.com/office/drawing/2010/main" val="0"/>
              </a:ext>
            </a:extLst>
          </a:blip>
          <a:srcRect l="-6130" r="-6130"/>
          <a:stretch>
            <a:fillRect/>
          </a:stretch>
        </p:blipFill>
        <p:spPr/>
      </p:pic>
    </p:spTree>
    <p:extLst>
      <p:ext uri="{BB962C8B-B14F-4D97-AF65-F5344CB8AC3E}">
        <p14:creationId xmlns:p14="http://schemas.microsoft.com/office/powerpoint/2010/main" val="1027281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rmAutofit fontScale="90000"/>
          </a:bodyPr>
          <a:lstStyle/>
          <a:p>
            <a:r>
              <a:rPr lang="en-US" dirty="0">
                <a:solidFill>
                  <a:srgbClr val="FF0000"/>
                </a:solidFill>
              </a:rPr>
              <a:t>Leverage – Middle Market</a:t>
            </a:r>
            <a:br>
              <a:rPr lang="en-US" dirty="0"/>
            </a:br>
            <a:r>
              <a:rPr lang="en-US" sz="2200" dirty="0">
                <a:solidFill>
                  <a:srgbClr val="0000FF"/>
                </a:solidFill>
              </a:rPr>
              <a:t>https://</a:t>
            </a:r>
            <a:r>
              <a:rPr lang="en-US" sz="2200" dirty="0" err="1">
                <a:solidFill>
                  <a:srgbClr val="0000FF"/>
                </a:solidFill>
              </a:rPr>
              <a:t>www.pimco.com</a:t>
            </a:r>
            <a:r>
              <a:rPr lang="en-US" sz="2200" dirty="0">
                <a:solidFill>
                  <a:srgbClr val="0000FF"/>
                </a:solidFill>
              </a:rPr>
              <a:t>/insights/investment-strategies/featured-solutions/harnessing-value-in-dislocated-credit</a:t>
            </a:r>
          </a:p>
        </p:txBody>
      </p:sp>
      <p:pic>
        <p:nvPicPr>
          <p:cNvPr id="4" name="Content Placeholder 3" descr="PIMCO_FeaturedSolution_Devabhaktuni_April2016_Fig3.png"/>
          <p:cNvPicPr>
            <a:picLocks noGrp="1" noChangeAspect="1"/>
          </p:cNvPicPr>
          <p:nvPr>
            <p:ph idx="1"/>
          </p:nvPr>
        </p:nvPicPr>
        <p:blipFill>
          <a:blip r:embed="rId2">
            <a:extLst>
              <a:ext uri="{28A0092B-C50C-407E-A947-70E740481C1C}">
                <a14:useLocalDpi xmlns:a14="http://schemas.microsoft.com/office/drawing/2010/main" val="0"/>
              </a:ext>
            </a:extLst>
          </a:blip>
          <a:srcRect l="-18715" r="-18715"/>
          <a:stretch>
            <a:fillRect/>
          </a:stretch>
        </p:blipFill>
        <p:spPr/>
      </p:pic>
      <p:sp>
        <p:nvSpPr>
          <p:cNvPr id="5" name="TextBox 4"/>
          <p:cNvSpPr txBox="1"/>
          <p:nvPr/>
        </p:nvSpPr>
        <p:spPr>
          <a:xfrm>
            <a:off x="544284" y="6307593"/>
            <a:ext cx="8146143" cy="307777"/>
          </a:xfrm>
          <a:prstGeom prst="rect">
            <a:avLst/>
          </a:prstGeom>
          <a:noFill/>
        </p:spPr>
        <p:txBody>
          <a:bodyPr wrap="square" rtlCol="0">
            <a:spAutoFit/>
          </a:bodyPr>
          <a:lstStyle/>
          <a:p>
            <a:pPr algn="ctr"/>
            <a:r>
              <a:rPr lang="en-US" sz="1400" dirty="0"/>
              <a:t>Middle market: Companies with  debt less than $750 million, or EBITA (earnings) less than $100 million  </a:t>
            </a:r>
          </a:p>
        </p:txBody>
      </p:sp>
    </p:spTree>
    <p:extLst>
      <p:ext uri="{BB962C8B-B14F-4D97-AF65-F5344CB8AC3E}">
        <p14:creationId xmlns:p14="http://schemas.microsoft.com/office/powerpoint/2010/main" val="102728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spcBef>
                <a:spcPts val="0"/>
              </a:spcBef>
              <a:spcAft>
                <a:spcPts val="1200"/>
              </a:spcAft>
              <a:buNone/>
            </a:pPr>
            <a:r>
              <a:rPr lang="en-US" sz="2400" dirty="0"/>
              <a:t>Arbitrage is possible when one of three conditions is met:</a:t>
            </a:r>
          </a:p>
          <a:p>
            <a:pPr>
              <a:spcBef>
                <a:spcPts val="0"/>
              </a:spcBef>
              <a:spcAft>
                <a:spcPts val="1200"/>
              </a:spcAft>
            </a:pPr>
            <a:r>
              <a:rPr lang="en-US" sz="2000" dirty="0"/>
              <a:t>The same asset does not trade at the same price on all markets ("the law of one price").</a:t>
            </a:r>
          </a:p>
          <a:p>
            <a:pPr>
              <a:spcBef>
                <a:spcPts val="0"/>
              </a:spcBef>
              <a:spcAft>
                <a:spcPts val="1200"/>
              </a:spcAft>
            </a:pPr>
            <a:r>
              <a:rPr lang="en-US" sz="2000" dirty="0"/>
              <a:t>Two assets with identical cash flows do not trade at the same price.</a:t>
            </a:r>
          </a:p>
          <a:p>
            <a:pPr>
              <a:spcBef>
                <a:spcPts val="0"/>
              </a:spcBef>
              <a:spcAft>
                <a:spcPts val="1200"/>
              </a:spcAft>
            </a:pPr>
            <a:r>
              <a:rPr lang="en-US" sz="2000" dirty="0"/>
              <a:t>An asset with a known price in the future does not today trade at its future price discounted at the risk-free interest rate</a:t>
            </a:r>
          </a:p>
          <a:p>
            <a:pPr>
              <a:spcBef>
                <a:spcPts val="0"/>
              </a:spcBef>
              <a:spcAft>
                <a:spcPts val="1200"/>
              </a:spcAft>
            </a:pPr>
            <a:r>
              <a:rPr lang="en-US" sz="2000" dirty="0"/>
              <a:t>Or, the asset has significant costs of storage; as such, for example, this condition holds for grain but not for securities</a:t>
            </a:r>
          </a:p>
          <a:p>
            <a:pPr>
              <a:spcBef>
                <a:spcPts val="0"/>
              </a:spcBef>
              <a:spcAft>
                <a:spcPts val="1200"/>
              </a:spcAft>
            </a:pPr>
            <a:endParaRPr lang="en-US" sz="2400" dirty="0"/>
          </a:p>
        </p:txBody>
      </p:sp>
      <p:sp>
        <p:nvSpPr>
          <p:cNvPr id="4" name="Title 1"/>
          <p:cNvSpPr>
            <a:spLocks noGrp="1"/>
          </p:cNvSpPr>
          <p:nvPr>
            <p:ph type="title"/>
          </p:nvPr>
        </p:nvSpPr>
        <p:spPr/>
        <p:txBody>
          <a:bodyPr>
            <a:normAutofit fontScale="90000"/>
          </a:bodyPr>
          <a:lstStyle/>
          <a:p>
            <a:r>
              <a:rPr lang="en-US" dirty="0">
                <a:solidFill>
                  <a:srgbClr val="FF0000"/>
                </a:solidFill>
              </a:rPr>
              <a:t>Arbitrage</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/wiki/Arbitrage</a:t>
            </a:r>
          </a:p>
        </p:txBody>
      </p:sp>
    </p:spTree>
    <p:extLst>
      <p:ext uri="{BB962C8B-B14F-4D97-AF65-F5344CB8AC3E}">
        <p14:creationId xmlns:p14="http://schemas.microsoft.com/office/powerpoint/2010/main" val="25852192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rmAutofit fontScale="90000"/>
          </a:bodyPr>
          <a:lstStyle/>
          <a:p>
            <a:r>
              <a:rPr lang="en-US" dirty="0">
                <a:solidFill>
                  <a:srgbClr val="FF0000"/>
                </a:solidFill>
              </a:rPr>
              <a:t>Leverage – Distressed Debt</a:t>
            </a:r>
            <a:br>
              <a:rPr lang="en-US" dirty="0"/>
            </a:br>
            <a:r>
              <a:rPr lang="en-US" sz="2200" dirty="0">
                <a:solidFill>
                  <a:srgbClr val="0000FF"/>
                </a:solidFill>
              </a:rPr>
              <a:t>https://</a:t>
            </a:r>
            <a:r>
              <a:rPr lang="en-US" sz="2200" dirty="0" err="1">
                <a:solidFill>
                  <a:srgbClr val="0000FF"/>
                </a:solidFill>
              </a:rPr>
              <a:t>www.pimco.com</a:t>
            </a:r>
            <a:r>
              <a:rPr lang="en-US" sz="2200" dirty="0">
                <a:solidFill>
                  <a:srgbClr val="0000FF"/>
                </a:solidFill>
              </a:rPr>
              <a:t>/insights/investment-strategies/featured-solutions/harnessing-value-in-dislocated-credit</a:t>
            </a:r>
          </a:p>
        </p:txBody>
      </p:sp>
      <p:pic>
        <p:nvPicPr>
          <p:cNvPr id="3" name="Content Placeholder 2" descr="PIMCO_FeaturedSolution_Devabhaktuni_April2016_Fig2.png"/>
          <p:cNvPicPr>
            <a:picLocks noGrp="1" noChangeAspect="1"/>
          </p:cNvPicPr>
          <p:nvPr>
            <p:ph idx="1"/>
          </p:nvPr>
        </p:nvPicPr>
        <p:blipFill>
          <a:blip r:embed="rId2">
            <a:extLst>
              <a:ext uri="{28A0092B-C50C-407E-A947-70E740481C1C}">
                <a14:useLocalDpi xmlns:a14="http://schemas.microsoft.com/office/drawing/2010/main" val="0"/>
              </a:ext>
            </a:extLst>
          </a:blip>
          <a:srcRect t="-9121" b="-9121"/>
          <a:stretch>
            <a:fillRect/>
          </a:stretch>
        </p:blipFill>
        <p:spPr/>
      </p:pic>
    </p:spTree>
    <p:extLst>
      <p:ext uri="{BB962C8B-B14F-4D97-AF65-F5344CB8AC3E}">
        <p14:creationId xmlns:p14="http://schemas.microsoft.com/office/powerpoint/2010/main" val="30942708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47E93-170C-A749-A73C-68C37BA9AD1B}"/>
              </a:ext>
            </a:extLst>
          </p:cNvPr>
          <p:cNvSpPr>
            <a:spLocks noGrp="1"/>
          </p:cNvSpPr>
          <p:nvPr>
            <p:ph type="title"/>
          </p:nvPr>
        </p:nvSpPr>
        <p:spPr/>
        <p:txBody>
          <a:bodyPr>
            <a:normAutofit fontScale="90000"/>
          </a:bodyPr>
          <a:lstStyle/>
          <a:p>
            <a:r>
              <a:rPr lang="en-US" dirty="0">
                <a:solidFill>
                  <a:srgbClr val="FF0000"/>
                </a:solidFill>
              </a:rPr>
              <a:t>Corporate Debt to Equity Ratio</a:t>
            </a:r>
            <a:br>
              <a:rPr lang="en-US" dirty="0"/>
            </a:br>
            <a:r>
              <a:rPr lang="en-US" sz="1800" dirty="0">
                <a:solidFill>
                  <a:srgbClr val="1C32FF"/>
                </a:solidFill>
              </a:rPr>
              <a:t>https://</a:t>
            </a:r>
            <a:r>
              <a:rPr lang="en-US" sz="1800" dirty="0" err="1">
                <a:solidFill>
                  <a:srgbClr val="1C32FF"/>
                </a:solidFill>
              </a:rPr>
              <a:t>www.forbes.com</a:t>
            </a:r>
            <a:r>
              <a:rPr lang="en-US" sz="1800" dirty="0">
                <a:solidFill>
                  <a:srgbClr val="1C32FF"/>
                </a:solidFill>
              </a:rPr>
              <a:t>/sites/</a:t>
            </a:r>
            <a:r>
              <a:rPr lang="en-US" sz="1800" dirty="0" err="1">
                <a:solidFill>
                  <a:srgbClr val="1C32FF"/>
                </a:solidFill>
              </a:rPr>
              <a:t>greatspeculations</a:t>
            </a:r>
            <a:r>
              <a:rPr lang="en-US" sz="1800" dirty="0">
                <a:solidFill>
                  <a:srgbClr val="1C32FF"/>
                </a:solidFill>
              </a:rPr>
              <a:t>/2020/04/02/these-us-companies-have-the-highest-debt-to-equity-ratios-right-now/?</a:t>
            </a:r>
            <a:r>
              <a:rPr lang="en-US" sz="1800" dirty="0" err="1">
                <a:solidFill>
                  <a:srgbClr val="1C32FF"/>
                </a:solidFill>
              </a:rPr>
              <a:t>sh</a:t>
            </a:r>
            <a:r>
              <a:rPr lang="en-US" sz="1800" dirty="0">
                <a:solidFill>
                  <a:srgbClr val="1C32FF"/>
                </a:solidFill>
              </a:rPr>
              <a:t>=65dc75ec5826</a:t>
            </a:r>
          </a:p>
        </p:txBody>
      </p:sp>
      <p:pic>
        <p:nvPicPr>
          <p:cNvPr id="5" name="Content Placeholder 4">
            <a:extLst>
              <a:ext uri="{FF2B5EF4-FFF2-40B4-BE49-F238E27FC236}">
                <a16:creationId xmlns:a16="http://schemas.microsoft.com/office/drawing/2014/main" id="{437E4A20-E539-A848-BBB8-4C9F04B7BF9E}"/>
              </a:ext>
            </a:extLst>
          </p:cNvPr>
          <p:cNvPicPr>
            <a:picLocks noGrp="1" noChangeAspect="1"/>
          </p:cNvPicPr>
          <p:nvPr>
            <p:ph idx="1"/>
          </p:nvPr>
        </p:nvPicPr>
        <p:blipFill>
          <a:blip r:embed="rId2"/>
          <a:stretch>
            <a:fillRect/>
          </a:stretch>
        </p:blipFill>
        <p:spPr>
          <a:xfrm>
            <a:off x="643497" y="1600200"/>
            <a:ext cx="7857006" cy="4525963"/>
          </a:xfrm>
        </p:spPr>
      </p:pic>
    </p:spTree>
    <p:extLst>
      <p:ext uri="{BB962C8B-B14F-4D97-AF65-F5344CB8AC3E}">
        <p14:creationId xmlns:p14="http://schemas.microsoft.com/office/powerpoint/2010/main" val="3975002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47E93-170C-A749-A73C-68C37BA9AD1B}"/>
              </a:ext>
            </a:extLst>
          </p:cNvPr>
          <p:cNvSpPr>
            <a:spLocks noGrp="1"/>
          </p:cNvSpPr>
          <p:nvPr>
            <p:ph type="title"/>
          </p:nvPr>
        </p:nvSpPr>
        <p:spPr/>
        <p:txBody>
          <a:bodyPr>
            <a:normAutofit fontScale="90000"/>
          </a:bodyPr>
          <a:lstStyle/>
          <a:p>
            <a:r>
              <a:rPr lang="en-US" dirty="0">
                <a:solidFill>
                  <a:srgbClr val="FF0000"/>
                </a:solidFill>
              </a:rPr>
              <a:t>Corporate Debt to Equity Ratio</a:t>
            </a:r>
            <a:br>
              <a:rPr lang="en-US" dirty="0"/>
            </a:br>
            <a:r>
              <a:rPr lang="en-US" sz="1800" dirty="0">
                <a:solidFill>
                  <a:srgbClr val="1C32FF"/>
                </a:solidFill>
              </a:rPr>
              <a:t>https://</a:t>
            </a:r>
            <a:r>
              <a:rPr lang="en-US" sz="1800" dirty="0" err="1">
                <a:solidFill>
                  <a:srgbClr val="1C32FF"/>
                </a:solidFill>
              </a:rPr>
              <a:t>www.forbes.com</a:t>
            </a:r>
            <a:r>
              <a:rPr lang="en-US" sz="1800" dirty="0">
                <a:solidFill>
                  <a:srgbClr val="1C32FF"/>
                </a:solidFill>
              </a:rPr>
              <a:t>/sites/</a:t>
            </a:r>
            <a:r>
              <a:rPr lang="en-US" sz="1800" dirty="0" err="1">
                <a:solidFill>
                  <a:srgbClr val="1C32FF"/>
                </a:solidFill>
              </a:rPr>
              <a:t>greatspeculations</a:t>
            </a:r>
            <a:r>
              <a:rPr lang="en-US" sz="1800" dirty="0">
                <a:solidFill>
                  <a:srgbClr val="1C32FF"/>
                </a:solidFill>
              </a:rPr>
              <a:t>/2020/04/02/these-us-companies-have-the-highest-debt-to-equity-ratios-right-now/?</a:t>
            </a:r>
            <a:r>
              <a:rPr lang="en-US" sz="1800" dirty="0" err="1">
                <a:solidFill>
                  <a:srgbClr val="1C32FF"/>
                </a:solidFill>
              </a:rPr>
              <a:t>sh</a:t>
            </a:r>
            <a:r>
              <a:rPr lang="en-US" sz="1800" dirty="0">
                <a:solidFill>
                  <a:srgbClr val="1C32FF"/>
                </a:solidFill>
              </a:rPr>
              <a:t>=65dc75ec5826</a:t>
            </a:r>
          </a:p>
        </p:txBody>
      </p:sp>
      <p:pic>
        <p:nvPicPr>
          <p:cNvPr id="7" name="Content Placeholder 6">
            <a:extLst>
              <a:ext uri="{FF2B5EF4-FFF2-40B4-BE49-F238E27FC236}">
                <a16:creationId xmlns:a16="http://schemas.microsoft.com/office/drawing/2014/main" id="{03774F3A-3657-F442-8581-9FE0590EBF73}"/>
              </a:ext>
            </a:extLst>
          </p:cNvPr>
          <p:cNvPicPr>
            <a:picLocks noGrp="1" noChangeAspect="1"/>
          </p:cNvPicPr>
          <p:nvPr>
            <p:ph idx="1"/>
          </p:nvPr>
        </p:nvPicPr>
        <p:blipFill>
          <a:blip r:embed="rId2"/>
          <a:stretch>
            <a:fillRect/>
          </a:stretch>
        </p:blipFill>
        <p:spPr>
          <a:xfrm>
            <a:off x="457200" y="1904365"/>
            <a:ext cx="8229600" cy="3917632"/>
          </a:xfrm>
        </p:spPr>
      </p:pic>
    </p:spTree>
    <p:extLst>
      <p:ext uri="{BB962C8B-B14F-4D97-AF65-F5344CB8AC3E}">
        <p14:creationId xmlns:p14="http://schemas.microsoft.com/office/powerpoint/2010/main" val="11647161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538BB-A6C0-2840-A6CB-3260F0DCB4C3}"/>
              </a:ext>
            </a:extLst>
          </p:cNvPr>
          <p:cNvSpPr>
            <a:spLocks noGrp="1"/>
          </p:cNvSpPr>
          <p:nvPr>
            <p:ph type="title"/>
          </p:nvPr>
        </p:nvSpPr>
        <p:spPr/>
        <p:txBody>
          <a:bodyPr>
            <a:normAutofit fontScale="90000"/>
          </a:bodyPr>
          <a:lstStyle/>
          <a:p>
            <a:r>
              <a:rPr lang="en-US" dirty="0">
                <a:solidFill>
                  <a:srgbClr val="FF0000"/>
                </a:solidFill>
              </a:rPr>
              <a:t>Potential Corporate Debt Bomb</a:t>
            </a:r>
            <a:br>
              <a:rPr lang="en-US" dirty="0"/>
            </a:br>
            <a:r>
              <a:rPr lang="en-US" sz="2000" dirty="0">
                <a:solidFill>
                  <a:srgbClr val="1C32FF"/>
                </a:solidFill>
              </a:rPr>
              <a:t>https://</a:t>
            </a:r>
            <a:r>
              <a:rPr lang="en-US" sz="2000" dirty="0" err="1">
                <a:solidFill>
                  <a:srgbClr val="1C32FF"/>
                </a:solidFill>
              </a:rPr>
              <a:t>www.washingtonpost.com</a:t>
            </a:r>
            <a:r>
              <a:rPr lang="en-US" sz="2000" dirty="0">
                <a:solidFill>
                  <a:srgbClr val="1C32FF"/>
                </a:solidFill>
              </a:rPr>
              <a:t>/business/2020/03/10/coronavirus-markets-economy-corporate-debt/</a:t>
            </a:r>
          </a:p>
        </p:txBody>
      </p:sp>
      <p:pic>
        <p:nvPicPr>
          <p:cNvPr id="5" name="Content Placeholder 4">
            <a:extLst>
              <a:ext uri="{FF2B5EF4-FFF2-40B4-BE49-F238E27FC236}">
                <a16:creationId xmlns:a16="http://schemas.microsoft.com/office/drawing/2014/main" id="{D1251AAD-B891-B042-9737-EB43D2C78876}"/>
              </a:ext>
            </a:extLst>
          </p:cNvPr>
          <p:cNvPicPr>
            <a:picLocks noGrp="1" noChangeAspect="1"/>
          </p:cNvPicPr>
          <p:nvPr>
            <p:ph idx="1"/>
          </p:nvPr>
        </p:nvPicPr>
        <p:blipFill>
          <a:blip r:embed="rId2"/>
          <a:stretch>
            <a:fillRect/>
          </a:stretch>
        </p:blipFill>
        <p:spPr>
          <a:xfrm>
            <a:off x="2015587" y="1600200"/>
            <a:ext cx="5112826" cy="4525963"/>
          </a:xfrm>
        </p:spPr>
      </p:pic>
    </p:spTree>
    <p:extLst>
      <p:ext uri="{BB962C8B-B14F-4D97-AF65-F5344CB8AC3E}">
        <p14:creationId xmlns:p14="http://schemas.microsoft.com/office/powerpoint/2010/main" val="1728244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02E7F-FE7A-6644-A91D-BA7D792C8029}"/>
              </a:ext>
            </a:extLst>
          </p:cNvPr>
          <p:cNvSpPr>
            <a:spLocks noGrp="1"/>
          </p:cNvSpPr>
          <p:nvPr>
            <p:ph type="title"/>
          </p:nvPr>
        </p:nvSpPr>
        <p:spPr/>
        <p:txBody>
          <a:bodyPr>
            <a:normAutofit fontScale="90000"/>
          </a:bodyPr>
          <a:lstStyle/>
          <a:p>
            <a:r>
              <a:rPr lang="en-US" dirty="0">
                <a:solidFill>
                  <a:srgbClr val="FF0000"/>
                </a:solidFill>
              </a:rPr>
              <a:t>Federal </a:t>
            </a:r>
            <a:r>
              <a:rPr lang="en-US">
                <a:solidFill>
                  <a:srgbClr val="FF0000"/>
                </a:solidFill>
              </a:rPr>
              <a:t>Reserve Bank: </a:t>
            </a:r>
            <a:r>
              <a:rPr lang="en-US" dirty="0">
                <a:solidFill>
                  <a:srgbClr val="FF0000"/>
                </a:solidFill>
              </a:rPr>
              <a:t>Business Debt</a:t>
            </a:r>
            <a:br>
              <a:rPr lang="en-US" dirty="0"/>
            </a:br>
            <a:r>
              <a:rPr lang="en-US" sz="2000" dirty="0">
                <a:solidFill>
                  <a:srgbClr val="1C32FF"/>
                </a:solidFill>
              </a:rPr>
              <a:t>https://</a:t>
            </a:r>
            <a:r>
              <a:rPr lang="en-US" sz="2000" dirty="0" err="1">
                <a:solidFill>
                  <a:srgbClr val="1C32FF"/>
                </a:solidFill>
              </a:rPr>
              <a:t>www.investing.com</a:t>
            </a:r>
            <a:r>
              <a:rPr lang="en-US" sz="2000" dirty="0">
                <a:solidFill>
                  <a:srgbClr val="1C32FF"/>
                </a:solidFill>
              </a:rPr>
              <a:t>/analysis/this-is-crazy-this-is-crazy-this-is-crazy--corporate-debt-rising-200527576</a:t>
            </a:r>
          </a:p>
        </p:txBody>
      </p:sp>
      <p:pic>
        <p:nvPicPr>
          <p:cNvPr id="5" name="Content Placeholder 4">
            <a:extLst>
              <a:ext uri="{FF2B5EF4-FFF2-40B4-BE49-F238E27FC236}">
                <a16:creationId xmlns:a16="http://schemas.microsoft.com/office/drawing/2014/main" id="{1DF0038F-0CF3-A14D-8D7C-A22F1E407C6F}"/>
              </a:ext>
            </a:extLst>
          </p:cNvPr>
          <p:cNvPicPr>
            <a:picLocks noGrp="1" noChangeAspect="1"/>
          </p:cNvPicPr>
          <p:nvPr>
            <p:ph idx="1"/>
          </p:nvPr>
        </p:nvPicPr>
        <p:blipFill>
          <a:blip r:embed="rId2"/>
          <a:stretch>
            <a:fillRect/>
          </a:stretch>
        </p:blipFill>
        <p:spPr>
          <a:xfrm>
            <a:off x="1936750" y="1742281"/>
            <a:ext cx="5270500" cy="4241800"/>
          </a:xfrm>
        </p:spPr>
      </p:pic>
    </p:spTree>
    <p:extLst>
      <p:ext uri="{BB962C8B-B14F-4D97-AF65-F5344CB8AC3E}">
        <p14:creationId xmlns:p14="http://schemas.microsoft.com/office/powerpoint/2010/main" val="4067769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Arbitrage Examples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/wiki/Arbitrage</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pPr marL="0" indent="0">
              <a:buNone/>
            </a:pPr>
            <a:r>
              <a:rPr lang="en-US" sz="2400" b="1" dirty="0"/>
              <a:t>FOREX</a:t>
            </a:r>
          </a:p>
          <a:p>
            <a:pPr>
              <a:spcBef>
                <a:spcPts val="0"/>
              </a:spcBef>
              <a:spcAft>
                <a:spcPts val="1200"/>
              </a:spcAft>
            </a:pPr>
            <a:r>
              <a:rPr lang="en-US" sz="2200" dirty="0"/>
              <a:t>Suppose that an exchange rate (after taking out the fees for making the exchange) in London is £5 = ¥1000 and the exchange rate in Tokyo is ¥1000 = £6. </a:t>
            </a:r>
          </a:p>
          <a:p>
            <a:pPr>
              <a:spcBef>
                <a:spcPts val="0"/>
              </a:spcBef>
              <a:spcAft>
                <a:spcPts val="1200"/>
              </a:spcAft>
            </a:pPr>
            <a:r>
              <a:rPr lang="en-US" sz="2200" dirty="0"/>
              <a:t>Converting ¥2000 to £12 in Tokyo and converting that £12 into ¥2400 in London, for a profit of ¥400, would be arbitrage. </a:t>
            </a:r>
          </a:p>
          <a:p>
            <a:pPr>
              <a:spcBef>
                <a:spcPts val="0"/>
              </a:spcBef>
              <a:spcAft>
                <a:spcPts val="1200"/>
              </a:spcAft>
            </a:pPr>
            <a:r>
              <a:rPr lang="en-US" sz="2200" dirty="0"/>
              <a:t>In reality, this arbitrage is so simple that it almost never occurs. </a:t>
            </a:r>
          </a:p>
          <a:p>
            <a:pPr>
              <a:spcBef>
                <a:spcPts val="0"/>
              </a:spcBef>
              <a:spcAft>
                <a:spcPts val="1200"/>
              </a:spcAft>
            </a:pPr>
            <a:r>
              <a:rPr lang="en-US" sz="2200" dirty="0"/>
              <a:t>However, HFT makes such arbitrage opportunities more common</a:t>
            </a:r>
          </a:p>
          <a:p>
            <a:pPr>
              <a:spcBef>
                <a:spcPts val="0"/>
              </a:spcBef>
              <a:spcAft>
                <a:spcPts val="1200"/>
              </a:spcAft>
            </a:pPr>
            <a:r>
              <a:rPr lang="en-US" sz="2200" dirty="0"/>
              <a:t>But more complicated foreign exchange arbitrages, such as the spot-forward arbitrage (see interest rate parity) are much more common.</a:t>
            </a:r>
          </a:p>
          <a:p>
            <a:pPr marL="0" indent="0">
              <a:buNone/>
            </a:pPr>
            <a:endParaRPr lang="en-US" sz="2400" b="1" dirty="0"/>
          </a:p>
        </p:txBody>
      </p:sp>
    </p:spTree>
    <p:extLst>
      <p:ext uri="{BB962C8B-B14F-4D97-AF65-F5344CB8AC3E}">
        <p14:creationId xmlns:p14="http://schemas.microsoft.com/office/powerpoint/2010/main" val="4246177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sz="2000" b="1" dirty="0"/>
              <a:t>Stocks and Futures</a:t>
            </a:r>
          </a:p>
          <a:p>
            <a:pPr>
              <a:spcBef>
                <a:spcPts val="0"/>
              </a:spcBef>
              <a:spcAft>
                <a:spcPts val="1200"/>
              </a:spcAft>
            </a:pPr>
            <a:r>
              <a:rPr lang="en-US" sz="2000" dirty="0">
                <a:solidFill>
                  <a:srgbClr val="1C32FF"/>
                </a:solidFill>
              </a:rPr>
              <a:t>Different Exchanges.  </a:t>
            </a:r>
            <a:r>
              <a:rPr lang="en-US" sz="2000" dirty="0"/>
              <a:t>One example of arbitrage involves the New York Stock Exchange and the Security Futures Exchange </a:t>
            </a:r>
            <a:r>
              <a:rPr lang="en-US" sz="2000" dirty="0" err="1"/>
              <a:t>OneChicago</a:t>
            </a:r>
            <a:r>
              <a:rPr lang="en-US" sz="2000" dirty="0"/>
              <a:t> (OCX). </a:t>
            </a:r>
          </a:p>
          <a:p>
            <a:pPr>
              <a:spcBef>
                <a:spcPts val="0"/>
              </a:spcBef>
              <a:spcAft>
                <a:spcPts val="1200"/>
              </a:spcAft>
            </a:pPr>
            <a:r>
              <a:rPr lang="en-US" sz="2000" dirty="0"/>
              <a:t>When the price of a stock on the NYSE and its corresponding futures contract on OCX are out of sync, one can buy the less expensive one and sell it on the more expensive market. </a:t>
            </a:r>
          </a:p>
          <a:p>
            <a:pPr>
              <a:spcBef>
                <a:spcPts val="0"/>
              </a:spcBef>
              <a:spcAft>
                <a:spcPts val="1200"/>
              </a:spcAft>
            </a:pPr>
            <a:r>
              <a:rPr lang="en-US" sz="2000" dirty="0"/>
              <a:t>Because the differences between the prices are likely to be small (and not to last very long), this can be done profitably only with computers (HFT) examining a large number of prices and automatically exercising a trade when the prices are far enough out of balance. </a:t>
            </a:r>
          </a:p>
          <a:p>
            <a:pPr>
              <a:spcBef>
                <a:spcPts val="0"/>
              </a:spcBef>
              <a:spcAft>
                <a:spcPts val="1200"/>
              </a:spcAft>
            </a:pPr>
            <a:r>
              <a:rPr lang="en-US" sz="2000" dirty="0"/>
              <a:t>The activity of other arbitrageurs can make this risky. </a:t>
            </a:r>
          </a:p>
          <a:p>
            <a:pPr>
              <a:spcBef>
                <a:spcPts val="0"/>
              </a:spcBef>
              <a:spcAft>
                <a:spcPts val="1200"/>
              </a:spcAft>
            </a:pPr>
            <a:r>
              <a:rPr lang="en-US" sz="2000" dirty="0"/>
              <a:t>Those with the fastest computers (i.e. lowest latency to respond to the market = HFT) and the most expertise take advantage of series of small differences that would not be profitable if taken individually.</a:t>
            </a:r>
          </a:p>
          <a:p>
            <a:endParaRPr lang="en-US" sz="2000" b="1" dirty="0"/>
          </a:p>
        </p:txBody>
      </p:sp>
      <p:sp>
        <p:nvSpPr>
          <p:cNvPr id="4" name="Title 1"/>
          <p:cNvSpPr>
            <a:spLocks noGrp="1"/>
          </p:cNvSpPr>
          <p:nvPr>
            <p:ph type="title"/>
          </p:nvPr>
        </p:nvSpPr>
        <p:spPr/>
        <p:txBody>
          <a:bodyPr>
            <a:normAutofit fontScale="90000"/>
          </a:bodyPr>
          <a:lstStyle/>
          <a:p>
            <a:r>
              <a:rPr lang="en-US" dirty="0">
                <a:solidFill>
                  <a:srgbClr val="FF0000"/>
                </a:solidFill>
              </a:rPr>
              <a:t>Arbitrage Examples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/wiki/Arbitrage</a:t>
            </a:r>
            <a:endParaRPr lang="en-US" dirty="0">
              <a:solidFill>
                <a:srgbClr val="FF0000"/>
              </a:solidFill>
            </a:endParaRPr>
          </a:p>
        </p:txBody>
      </p:sp>
    </p:spTree>
    <p:extLst>
      <p:ext uri="{BB962C8B-B14F-4D97-AF65-F5344CB8AC3E}">
        <p14:creationId xmlns:p14="http://schemas.microsoft.com/office/powerpoint/2010/main" val="2133182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spcBef>
                <a:spcPts val="0"/>
              </a:spcBef>
              <a:spcAft>
                <a:spcPts val="1200"/>
              </a:spcAft>
              <a:buNone/>
            </a:pPr>
            <a:r>
              <a:rPr lang="en-US" sz="2000" b="1" dirty="0"/>
              <a:t>Exchange-traded fund arbitrage</a:t>
            </a:r>
          </a:p>
          <a:p>
            <a:pPr>
              <a:spcBef>
                <a:spcPts val="0"/>
              </a:spcBef>
              <a:spcAft>
                <a:spcPts val="1200"/>
              </a:spcAft>
            </a:pPr>
            <a:r>
              <a:rPr lang="en-US" sz="2000" dirty="0"/>
              <a:t>Exchange Traded Funds allow authorized participants to exchange back and forth between shares in underlying securities held by the fund and shares in the fund itself, rather than allowing the buying and selling of shares in the ETF directly with the fund sponsor. </a:t>
            </a:r>
          </a:p>
          <a:p>
            <a:pPr>
              <a:spcBef>
                <a:spcPts val="0"/>
              </a:spcBef>
              <a:spcAft>
                <a:spcPts val="1200"/>
              </a:spcAft>
            </a:pPr>
            <a:r>
              <a:rPr lang="en-US" sz="2000" dirty="0"/>
              <a:t>ETFs trade in the open market, with prices set by market demand. </a:t>
            </a:r>
          </a:p>
          <a:p>
            <a:pPr>
              <a:spcBef>
                <a:spcPts val="0"/>
              </a:spcBef>
              <a:spcAft>
                <a:spcPts val="1200"/>
              </a:spcAft>
            </a:pPr>
            <a:r>
              <a:rPr lang="en-US" sz="2000" dirty="0"/>
              <a:t>An ETF may trade at a premium or discount to the value of the underlying assets. </a:t>
            </a:r>
          </a:p>
          <a:p>
            <a:pPr>
              <a:spcBef>
                <a:spcPts val="0"/>
              </a:spcBef>
              <a:spcAft>
                <a:spcPts val="1200"/>
              </a:spcAft>
            </a:pPr>
            <a:r>
              <a:rPr lang="en-US" sz="2000" dirty="0">
                <a:solidFill>
                  <a:srgbClr val="1C32FF"/>
                </a:solidFill>
              </a:rPr>
              <a:t>When a significant enough premium appears, an arbitrageur will buy the underlying securities, convert them to shares in the ETF, and sell them in the open market. </a:t>
            </a:r>
          </a:p>
          <a:p>
            <a:pPr>
              <a:spcBef>
                <a:spcPts val="0"/>
              </a:spcBef>
              <a:spcAft>
                <a:spcPts val="1200"/>
              </a:spcAft>
            </a:pPr>
            <a:r>
              <a:rPr lang="en-US" sz="2000" dirty="0"/>
              <a:t>When a discount appears, an arbitrageur will do the reverse. </a:t>
            </a:r>
          </a:p>
          <a:p>
            <a:pPr>
              <a:spcBef>
                <a:spcPts val="0"/>
              </a:spcBef>
              <a:spcAft>
                <a:spcPts val="1200"/>
              </a:spcAft>
            </a:pPr>
            <a:r>
              <a:rPr lang="en-US" sz="2000" dirty="0"/>
              <a:t>In this way, the arbitrageur makes a low-risk profit, while keeping ETF prices in line with their underlying value (“supplies liquidity”)</a:t>
            </a:r>
          </a:p>
        </p:txBody>
      </p:sp>
      <p:sp>
        <p:nvSpPr>
          <p:cNvPr id="4" name="Title 1"/>
          <p:cNvSpPr>
            <a:spLocks noGrp="1"/>
          </p:cNvSpPr>
          <p:nvPr>
            <p:ph type="title"/>
          </p:nvPr>
        </p:nvSpPr>
        <p:spPr/>
        <p:txBody>
          <a:bodyPr>
            <a:normAutofit fontScale="90000"/>
          </a:bodyPr>
          <a:lstStyle/>
          <a:p>
            <a:r>
              <a:rPr lang="en-US" dirty="0">
                <a:solidFill>
                  <a:srgbClr val="FF0000"/>
                </a:solidFill>
              </a:rPr>
              <a:t>Arbitrage Examples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/wiki/Arbitrage</a:t>
            </a:r>
            <a:endParaRPr lang="en-US" dirty="0">
              <a:solidFill>
                <a:srgbClr val="FF0000"/>
              </a:solidFill>
            </a:endParaRPr>
          </a:p>
        </p:txBody>
      </p:sp>
    </p:spTree>
    <p:extLst>
      <p:ext uri="{BB962C8B-B14F-4D97-AF65-F5344CB8AC3E}">
        <p14:creationId xmlns:p14="http://schemas.microsoft.com/office/powerpoint/2010/main" val="4224925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550E-928B-FA4B-950C-1F9C4B32A5A7}"/>
              </a:ext>
            </a:extLst>
          </p:cNvPr>
          <p:cNvSpPr>
            <a:spLocks noGrp="1"/>
          </p:cNvSpPr>
          <p:nvPr>
            <p:ph type="title"/>
          </p:nvPr>
        </p:nvSpPr>
        <p:spPr/>
        <p:txBody>
          <a:bodyPr/>
          <a:lstStyle/>
          <a:p>
            <a:r>
              <a:rPr lang="en-US" dirty="0">
                <a:solidFill>
                  <a:srgbClr val="FF0000"/>
                </a:solidFill>
              </a:rPr>
              <a:t>To Summarize</a:t>
            </a:r>
          </a:p>
        </p:txBody>
      </p:sp>
      <p:pic>
        <p:nvPicPr>
          <p:cNvPr id="5" name="Content Placeholder 4">
            <a:extLst>
              <a:ext uri="{FF2B5EF4-FFF2-40B4-BE49-F238E27FC236}">
                <a16:creationId xmlns:a16="http://schemas.microsoft.com/office/drawing/2014/main" id="{4B51F70C-B41A-C840-83E7-BD50249E5ED5}"/>
              </a:ext>
            </a:extLst>
          </p:cNvPr>
          <p:cNvPicPr>
            <a:picLocks noGrp="1" noChangeAspect="1"/>
          </p:cNvPicPr>
          <p:nvPr>
            <p:ph idx="1"/>
          </p:nvPr>
        </p:nvPicPr>
        <p:blipFill>
          <a:blip r:embed="rId2"/>
          <a:stretch>
            <a:fillRect/>
          </a:stretch>
        </p:blipFill>
        <p:spPr>
          <a:xfrm>
            <a:off x="457200" y="1780537"/>
            <a:ext cx="8229600" cy="4165288"/>
          </a:xfrm>
        </p:spPr>
      </p:pic>
    </p:spTree>
    <p:extLst>
      <p:ext uri="{BB962C8B-B14F-4D97-AF65-F5344CB8AC3E}">
        <p14:creationId xmlns:p14="http://schemas.microsoft.com/office/powerpoint/2010/main" val="3470997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a:solidFill>
                  <a:srgbClr val="FF0000"/>
                </a:solidFill>
              </a:rPr>
              <a:t>Arbitrage Examples</a:t>
            </a:r>
            <a:br>
              <a:rPr lang="en-US" dirty="0">
                <a:solidFill>
                  <a:srgbClr val="FF0000"/>
                </a:solidFill>
              </a:rPr>
            </a:br>
            <a:r>
              <a:rPr lang="en-US" sz="2700" dirty="0">
                <a:solidFill>
                  <a:srgbClr val="0000FF"/>
                </a:solidFill>
              </a:rPr>
              <a:t>https://www.mql5.com/en/job/44619</a:t>
            </a:r>
          </a:p>
        </p:txBody>
      </p:sp>
      <p:pic>
        <p:nvPicPr>
          <p:cNvPr id="6" name="Content Placeholder 5" descr="paris-chart-overlay-screen-8695.png"/>
          <p:cNvPicPr>
            <a:picLocks noGrp="1" noChangeAspect="1"/>
          </p:cNvPicPr>
          <p:nvPr>
            <p:ph idx="1"/>
          </p:nvPr>
        </p:nvPicPr>
        <p:blipFill>
          <a:blip r:embed="rId2">
            <a:extLst>
              <a:ext uri="{28A0092B-C50C-407E-A947-70E740481C1C}">
                <a14:useLocalDpi xmlns:a14="http://schemas.microsoft.com/office/drawing/2010/main" val="0"/>
              </a:ext>
            </a:extLst>
          </a:blip>
          <a:srcRect l="-18187" r="-18187"/>
          <a:stretch>
            <a:fillRect/>
          </a:stretch>
        </p:blipFill>
        <p:spPr/>
      </p:pic>
    </p:spTree>
    <p:extLst>
      <p:ext uri="{BB962C8B-B14F-4D97-AF65-F5344CB8AC3E}">
        <p14:creationId xmlns:p14="http://schemas.microsoft.com/office/powerpoint/2010/main" val="21101152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7488</TotalTime>
  <Words>3796</Words>
  <Application>Microsoft Macintosh PowerPoint</Application>
  <PresentationFormat>On-screen Show (4:3)</PresentationFormat>
  <Paragraphs>185</Paragraphs>
  <Slides>44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Cambria Math</vt:lpstr>
      <vt:lpstr>Office Theme</vt:lpstr>
      <vt:lpstr>Lecture 7</vt:lpstr>
      <vt:lpstr>Arbitrage https://en.wikipedia.org/wiki/Arbitrage</vt:lpstr>
      <vt:lpstr>Arbitrage https://en.wikipedia.org/wiki/Arbitrage</vt:lpstr>
      <vt:lpstr>Arbitrage https://en.wikipedia.org/wiki/Arbitrage</vt:lpstr>
      <vt:lpstr>Arbitrage Examples https://en.wikipedia.org/wiki/Arbitrage</vt:lpstr>
      <vt:lpstr>Arbitrage Examples https://en.wikipedia.org/wiki/Arbitrage</vt:lpstr>
      <vt:lpstr>Arbitrage Examples https://en.wikipedia.org/wiki/Arbitrage</vt:lpstr>
      <vt:lpstr>To Summarize</vt:lpstr>
      <vt:lpstr>Arbitrage Examples https://www.mql5.com/en/job/44619</vt:lpstr>
      <vt:lpstr>Arbitrage Examples https://www.quantinsti.com/blog/statistical-arbitrage/</vt:lpstr>
      <vt:lpstr>Arbitrage Examples http://www.tradingtips.com/trade-like-a-hedge-fund-with-this-simple-tactic/</vt:lpstr>
      <vt:lpstr>Forex Arbitrage Example https://en.wikipedia.org/wiki/Arbitrage</vt:lpstr>
      <vt:lpstr>Arbitrage Risks https://en.wikipedia.org/wiki/Arbitrage</vt:lpstr>
      <vt:lpstr>Statistical Arbitrage https://en.wikipedia.org/wiki/Statistical_arbitrage</vt:lpstr>
      <vt:lpstr>Statistical Arbitrage https://en.wikipedia.org/wiki/Statistical_arbitrage</vt:lpstr>
      <vt:lpstr>Statistical Arbitrage https://en.wikipedia.org/wiki/Statistical_arbitrage</vt:lpstr>
      <vt:lpstr>Statistical Arbitrage https://en.wikipedia.org/wiki/Statistical_arbitrage</vt:lpstr>
      <vt:lpstr>Statistical Arbitrage https://en.wikipedia.org/wiki/Statistical_arbitrage</vt:lpstr>
      <vt:lpstr>Beta https://en.wikipedia.org/wiki/Beta_(finance)</vt:lpstr>
      <vt:lpstr>Beta https://en.wikipedia.org/wiki/Beta_(finance)</vt:lpstr>
      <vt:lpstr>Beta https://en.wikipedia.org/wiki/Beta_(finance)</vt:lpstr>
      <vt:lpstr>Beta https://en.wikipedia.org/wiki/Beta_(finance)</vt:lpstr>
      <vt:lpstr>Calculating Beta UPRO vs SPY</vt:lpstr>
      <vt:lpstr>PowerPoint Presentation</vt:lpstr>
      <vt:lpstr>PowerPoint Presentation</vt:lpstr>
      <vt:lpstr>Leverage https://en.wikipedia.org/wiki/Leverage_(finance)</vt:lpstr>
      <vt:lpstr>Leverage https://en.wikipedia.org/wiki/Leverage_(finance)</vt:lpstr>
      <vt:lpstr>Financial Leverage Example https://corporatefinanceinstitute.com/resources/knowledge/finance/financial-leverage/</vt:lpstr>
      <vt:lpstr>Financial Leverage Example https://corporatefinanceinstitute.com/resources/knowledge/finance/financial-leverage/</vt:lpstr>
      <vt:lpstr>Measurement of Financial Leverage https://corporatefinanceinstitute.com/resources/knowledge/finance/financial-leverage/</vt:lpstr>
      <vt:lpstr>Measurement of Financial Leverage https://corporatefinanceinstitute.com/resources/knowledge/finance/financial-leverage/</vt:lpstr>
      <vt:lpstr>Other Leverage Ratios https://corporatefinanceinstitute.com/resources/knowledge/finance/financial-leverage/</vt:lpstr>
      <vt:lpstr>Leverage - Risk https://en.wikipedia.org/wiki/Leverage_(finance)</vt:lpstr>
      <vt:lpstr>Leverage – Risk Example https://en.wikipedia.org/wiki/Leverage_(finance)</vt:lpstr>
      <vt:lpstr>Warren Buffett’s (Ben Graham’s) Rules http://www.cnbc.com/2017/01/31/hbs-rejection-was-the-best-thing-that-ever-happened-to-warren-buffett.html</vt:lpstr>
      <vt:lpstr>Leverage - Example https://en.wikipedia.org/wiki/Leverage_(finance)</vt:lpstr>
      <vt:lpstr>Bank Leverage http://www.pragcap.com/could-the-fed-have-avoided-2008/</vt:lpstr>
      <vt:lpstr>Leverage Debt Market Size https://www.pimco.com/insights/investment-strategies/featured-solutions/harnessing-value-in-dislocated-credit</vt:lpstr>
      <vt:lpstr>Leverage – Middle Market https://www.pimco.com/insights/investment-strategies/featured-solutions/harnessing-value-in-dislocated-credit</vt:lpstr>
      <vt:lpstr>Leverage – Distressed Debt https://www.pimco.com/insights/investment-strategies/featured-solutions/harnessing-value-in-dislocated-credit</vt:lpstr>
      <vt:lpstr>Corporate Debt to Equity Ratio https://www.forbes.com/sites/greatspeculations/2020/04/02/these-us-companies-have-the-highest-debt-to-equity-ratios-right-now/?sh=65dc75ec5826</vt:lpstr>
      <vt:lpstr>Corporate Debt to Equity Ratio https://www.forbes.com/sites/greatspeculations/2020/04/02/these-us-companies-have-the-highest-debt-to-equity-ratios-right-now/?sh=65dc75ec5826</vt:lpstr>
      <vt:lpstr>Potential Corporate Debt Bomb https://www.washingtonpost.com/business/2020/03/10/coronavirus-markets-economy-corporate-debt/</vt:lpstr>
      <vt:lpstr>Federal Reserve Bank: Business Debt https://www.investing.com/analysis/this-is-crazy-this-is-crazy-this-is-crazy--corporate-debt-rising-200527576</vt:lpstr>
    </vt:vector>
  </TitlesOfParts>
  <Company>University of California, Davis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8</dc:title>
  <dc:creator>John Rundle</dc:creator>
  <cp:lastModifiedBy>Microsoft Office User</cp:lastModifiedBy>
  <cp:revision>56</cp:revision>
  <dcterms:created xsi:type="dcterms:W3CDTF">2017-02-01T23:06:21Z</dcterms:created>
  <dcterms:modified xsi:type="dcterms:W3CDTF">2021-02-01T02:02:54Z</dcterms:modified>
</cp:coreProperties>
</file>