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1" r:id="rId5"/>
    <p:sldId id="262" r:id="rId6"/>
    <p:sldId id="263" r:id="rId7"/>
    <p:sldId id="264" r:id="rId8"/>
    <p:sldId id="265" r:id="rId9"/>
    <p:sldId id="277" r:id="rId10"/>
    <p:sldId id="266" r:id="rId11"/>
    <p:sldId id="267" r:id="rId12"/>
    <p:sldId id="268" r:id="rId13"/>
    <p:sldId id="269" r:id="rId14"/>
    <p:sldId id="270" r:id="rId15"/>
    <p:sldId id="271" r:id="rId16"/>
    <p:sldId id="272" r:id="rId17"/>
    <p:sldId id="274" r:id="rId18"/>
    <p:sldId id="275" r:id="rId19"/>
    <p:sldId id="273" r:id="rId20"/>
    <p:sldId id="276" r:id="rId21"/>
    <p:sldId id="278" r:id="rId22"/>
    <p:sldId id="282" r:id="rId23"/>
    <p:sldId id="283" r:id="rId24"/>
    <p:sldId id="284" r:id="rId25"/>
    <p:sldId id="285" r:id="rId26"/>
    <p:sldId id="280" r:id="rId27"/>
    <p:sldId id="279"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2"/>
    <p:restoredTop sz="94691"/>
  </p:normalViewPr>
  <p:slideViewPr>
    <p:cSldViewPr snapToGrid="0" snapToObjects="1">
      <p:cViewPr varScale="1">
        <p:scale>
          <a:sx n="130" d="100"/>
          <a:sy n="130" d="100"/>
        </p:scale>
        <p:origin x="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E8CB22-3759-4C43-9B71-F339822C17BF}" type="datetimeFigureOut">
              <a:rPr lang="en-US" smtClean="0"/>
              <a:pPr/>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163752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8CB22-3759-4C43-9B71-F339822C17BF}" type="datetimeFigureOut">
              <a:rPr lang="en-US" smtClean="0"/>
              <a:pPr/>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332028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8CB22-3759-4C43-9B71-F339822C17BF}" type="datetimeFigureOut">
              <a:rPr lang="en-US" smtClean="0"/>
              <a:pPr/>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264733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8CB22-3759-4C43-9B71-F339822C17BF}" type="datetimeFigureOut">
              <a:rPr lang="en-US" smtClean="0"/>
              <a:pPr/>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304336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8CB22-3759-4C43-9B71-F339822C17BF}" type="datetimeFigureOut">
              <a:rPr lang="en-US" smtClean="0"/>
              <a:pPr/>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87819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E8CB22-3759-4C43-9B71-F339822C17BF}" type="datetimeFigureOut">
              <a:rPr lang="en-US" smtClean="0"/>
              <a:pPr/>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218191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E8CB22-3759-4C43-9B71-F339822C17BF}" type="datetimeFigureOut">
              <a:rPr lang="en-US" smtClean="0"/>
              <a:pPr/>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315854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E8CB22-3759-4C43-9B71-F339822C17BF}" type="datetimeFigureOut">
              <a:rPr lang="en-US" smtClean="0"/>
              <a:pPr/>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267011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8CB22-3759-4C43-9B71-F339822C17BF}" type="datetimeFigureOut">
              <a:rPr lang="en-US" smtClean="0"/>
              <a:pPr/>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306998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E8CB22-3759-4C43-9B71-F339822C17BF}" type="datetimeFigureOut">
              <a:rPr lang="en-US" smtClean="0"/>
              <a:pPr/>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185670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E8CB22-3759-4C43-9B71-F339822C17BF}" type="datetimeFigureOut">
              <a:rPr lang="en-US" smtClean="0"/>
              <a:pPr/>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E354D-0498-E247-A133-FD1337EEC3F2}" type="slidenum">
              <a:rPr lang="en-US" smtClean="0"/>
              <a:pPr/>
              <a:t>‹#›</a:t>
            </a:fld>
            <a:endParaRPr lang="en-US"/>
          </a:p>
        </p:txBody>
      </p:sp>
    </p:spTree>
    <p:extLst>
      <p:ext uri="{BB962C8B-B14F-4D97-AF65-F5344CB8AC3E}">
        <p14:creationId xmlns:p14="http://schemas.microsoft.com/office/powerpoint/2010/main" val="277482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8CB22-3759-4C43-9B71-F339822C17BF}" type="datetimeFigureOut">
              <a:rPr lang="en-US" smtClean="0"/>
              <a:pPr/>
              <a:t>1/27/21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354D-0498-E247-A133-FD1337EEC3F2}" type="slidenum">
              <a:rPr lang="en-US" smtClean="0"/>
              <a:pPr/>
              <a:t>‹#›</a:t>
            </a:fld>
            <a:endParaRPr lang="en-US"/>
          </a:p>
        </p:txBody>
      </p:sp>
    </p:spTree>
    <p:extLst>
      <p:ext uri="{BB962C8B-B14F-4D97-AF65-F5344CB8AC3E}">
        <p14:creationId xmlns:p14="http://schemas.microsoft.com/office/powerpoint/2010/main" val="309461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FF0000"/>
                </a:solidFill>
              </a:rPr>
              <a:t>Lecture 6</a:t>
            </a:r>
            <a:endParaRPr lang="en-US" dirty="0">
              <a:solidFill>
                <a:srgbClr val="FF0000"/>
              </a:solidFill>
            </a:endParaRPr>
          </a:p>
        </p:txBody>
      </p:sp>
      <p:sp>
        <p:nvSpPr>
          <p:cNvPr id="3" name="Subtitle 2"/>
          <p:cNvSpPr>
            <a:spLocks noGrp="1"/>
          </p:cNvSpPr>
          <p:nvPr>
            <p:ph type="subTitle" idx="1"/>
          </p:nvPr>
        </p:nvSpPr>
        <p:spPr/>
        <p:txBody>
          <a:bodyPr/>
          <a:lstStyle/>
          <a:p>
            <a:r>
              <a:rPr lang="en-US" dirty="0">
                <a:solidFill>
                  <a:srgbClr val="0000FF"/>
                </a:solidFill>
              </a:rPr>
              <a:t>Investing</a:t>
            </a:r>
          </a:p>
          <a:p>
            <a:r>
              <a:rPr lang="en-US" dirty="0">
                <a:solidFill>
                  <a:srgbClr val="0000FF"/>
                </a:solidFill>
              </a:rPr>
              <a:t>John Rundle </a:t>
            </a:r>
            <a:r>
              <a:rPr lang="en-US" dirty="0" err="1">
                <a:solidFill>
                  <a:srgbClr val="0000FF"/>
                </a:solidFill>
              </a:rPr>
              <a:t>Econophysics</a:t>
            </a:r>
            <a:r>
              <a:rPr lang="en-US" dirty="0">
                <a:solidFill>
                  <a:srgbClr val="0000FF"/>
                </a:solidFill>
              </a:rPr>
              <a:t> PHYS 255</a:t>
            </a:r>
          </a:p>
        </p:txBody>
      </p:sp>
    </p:spTree>
    <p:extLst>
      <p:ext uri="{BB962C8B-B14F-4D97-AF65-F5344CB8AC3E}">
        <p14:creationId xmlns:p14="http://schemas.microsoft.com/office/powerpoint/2010/main" val="196354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Role of Central Banks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Central_bank</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A </a:t>
            </a:r>
            <a:r>
              <a:rPr lang="en-US" sz="2000" b="1" dirty="0"/>
              <a:t>central bank, reserve bank, or monetary authority </a:t>
            </a:r>
            <a:r>
              <a:rPr lang="en-US" sz="2000" dirty="0"/>
              <a:t>is an institution that manages a state's currency, money supply, and interest rates.</a:t>
            </a:r>
          </a:p>
          <a:p>
            <a:pPr>
              <a:spcBef>
                <a:spcPts val="0"/>
              </a:spcBef>
              <a:spcAft>
                <a:spcPts val="1200"/>
              </a:spcAft>
            </a:pPr>
            <a:r>
              <a:rPr lang="en-US" sz="2000" dirty="0"/>
              <a:t>Central banks also usually oversee the commercial banking system of their respective countries. </a:t>
            </a:r>
          </a:p>
          <a:p>
            <a:pPr>
              <a:spcBef>
                <a:spcPts val="0"/>
              </a:spcBef>
              <a:spcAft>
                <a:spcPts val="1200"/>
              </a:spcAft>
            </a:pPr>
            <a:r>
              <a:rPr lang="en-US" sz="2000" dirty="0"/>
              <a:t>In contrast to a commercial bank, a central bank possesses a monopoly on increasing the monetary base in the state, and usually also prints the national currency, which usually serves as the state's legal tender.</a:t>
            </a:r>
          </a:p>
          <a:p>
            <a:pPr>
              <a:spcBef>
                <a:spcPts val="0"/>
              </a:spcBef>
              <a:spcAft>
                <a:spcPts val="1200"/>
              </a:spcAft>
            </a:pPr>
            <a:r>
              <a:rPr lang="en-US" sz="2000" dirty="0"/>
              <a:t>US: Federal Reserve (FED).  UK: Bank of England (BE).  Japan: Bank of Japan (BOJ).  EU:  European Central Bank (ECB). Peoples Bank of China (PBOC).</a:t>
            </a:r>
          </a:p>
          <a:p>
            <a:pPr>
              <a:spcBef>
                <a:spcPts val="0"/>
              </a:spcBef>
              <a:spcAft>
                <a:spcPts val="1200"/>
              </a:spcAft>
            </a:pPr>
            <a:endParaRPr lang="en-US" sz="2000" dirty="0"/>
          </a:p>
        </p:txBody>
      </p:sp>
    </p:spTree>
    <p:extLst>
      <p:ext uri="{BB962C8B-B14F-4D97-AF65-F5344CB8AC3E}">
        <p14:creationId xmlns:p14="http://schemas.microsoft.com/office/powerpoint/2010/main" val="378302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2000" dirty="0"/>
              <a:t>The primary function of a central bank is to control the nation's money supply (monetary policy), through active duties such as:</a:t>
            </a:r>
          </a:p>
          <a:p>
            <a:pPr marL="914400" indent="-336550">
              <a:spcBef>
                <a:spcPts val="0"/>
              </a:spcBef>
              <a:spcAft>
                <a:spcPts val="1200"/>
              </a:spcAft>
            </a:pPr>
            <a:r>
              <a:rPr lang="en-US" sz="1800" dirty="0">
                <a:solidFill>
                  <a:srgbClr val="1C32FF"/>
                </a:solidFill>
              </a:rPr>
              <a:t>Managing short term interest rates, </a:t>
            </a:r>
          </a:p>
          <a:p>
            <a:pPr marL="914400" indent="-336550">
              <a:spcBef>
                <a:spcPts val="0"/>
              </a:spcBef>
              <a:spcAft>
                <a:spcPts val="1200"/>
              </a:spcAft>
            </a:pPr>
            <a:r>
              <a:rPr lang="en-US" sz="1800" dirty="0">
                <a:solidFill>
                  <a:srgbClr val="1C32FF"/>
                </a:solidFill>
              </a:rPr>
              <a:t>Setting the reserve requirement, and </a:t>
            </a:r>
          </a:p>
          <a:p>
            <a:pPr marL="914400" indent="-336550">
              <a:spcBef>
                <a:spcPts val="0"/>
              </a:spcBef>
              <a:spcAft>
                <a:spcPts val="1200"/>
              </a:spcAft>
            </a:pPr>
            <a:r>
              <a:rPr lang="en-US" sz="1800" dirty="0">
                <a:solidFill>
                  <a:srgbClr val="1C32FF"/>
                </a:solidFill>
              </a:rPr>
              <a:t>Acting as a lender of last resort to the banking sector during times of bank insolvency or financial crisis. </a:t>
            </a:r>
          </a:p>
          <a:p>
            <a:pPr>
              <a:spcBef>
                <a:spcPts val="0"/>
              </a:spcBef>
              <a:spcAft>
                <a:spcPts val="1200"/>
              </a:spcAft>
            </a:pPr>
            <a:r>
              <a:rPr lang="en-US" sz="2000" dirty="0"/>
              <a:t>Central banks usually also have supervisory powers, intended to prevent bank runs and to reduce the risk that commercial banks and other financial institutions engage in reckless or fraudulent behavior.</a:t>
            </a:r>
          </a:p>
          <a:p>
            <a:pPr>
              <a:spcBef>
                <a:spcPts val="0"/>
              </a:spcBef>
              <a:spcAft>
                <a:spcPts val="1200"/>
              </a:spcAft>
            </a:pPr>
            <a:r>
              <a:rPr lang="en-US" sz="2000" dirty="0"/>
              <a:t>Central banks in most developed nations are institutionally designed to be independent from political interference.</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Role of Central Banks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Central_bank</a:t>
            </a:r>
            <a:endParaRPr lang="en-US" sz="2700" dirty="0">
              <a:solidFill>
                <a:srgbClr val="0000FF"/>
              </a:solidFill>
            </a:endParaRPr>
          </a:p>
        </p:txBody>
      </p:sp>
    </p:spTree>
    <p:extLst>
      <p:ext uri="{BB962C8B-B14F-4D97-AF65-F5344CB8AC3E}">
        <p14:creationId xmlns:p14="http://schemas.microsoft.com/office/powerpoint/2010/main" val="42443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FED: Primary Dealers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Primary_dealer</a:t>
            </a:r>
            <a:endParaRPr lang="en-US" sz="2700" dirty="0">
              <a:solidFill>
                <a:srgbClr val="0000FF"/>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In the United States, a </a:t>
            </a:r>
            <a:r>
              <a:rPr lang="en-US" sz="2000" b="1" dirty="0"/>
              <a:t>primary dealer </a:t>
            </a:r>
            <a:r>
              <a:rPr lang="en-US" sz="2000" dirty="0"/>
              <a:t>is a bank or securities broker-dealer that is permitted to trade directly with the Federal Reserve System ("the Fed").</a:t>
            </a:r>
          </a:p>
          <a:p>
            <a:pPr>
              <a:spcBef>
                <a:spcPts val="0"/>
              </a:spcBef>
              <a:spcAft>
                <a:spcPts val="1200"/>
              </a:spcAft>
            </a:pPr>
            <a:r>
              <a:rPr lang="en-US" sz="2000" dirty="0"/>
              <a:t>Such firms </a:t>
            </a:r>
            <a:r>
              <a:rPr lang="en-US" sz="2000" dirty="0">
                <a:solidFill>
                  <a:srgbClr val="1C32FF"/>
                </a:solidFill>
              </a:rPr>
              <a:t>are required </a:t>
            </a:r>
            <a:r>
              <a:rPr lang="en-US" sz="2000" dirty="0"/>
              <a:t>to make bids or offers when the Fed conducts open market operations, provide information to the Fed's open market trading desk, and </a:t>
            </a:r>
            <a:r>
              <a:rPr lang="en-US" sz="2000" dirty="0">
                <a:solidFill>
                  <a:srgbClr val="1C32FF"/>
                </a:solidFill>
              </a:rPr>
              <a:t>to participate actively </a:t>
            </a:r>
            <a:r>
              <a:rPr lang="en-US" sz="2000" dirty="0"/>
              <a:t>in U.S. Treasury securities auctions.</a:t>
            </a:r>
          </a:p>
          <a:p>
            <a:pPr>
              <a:spcBef>
                <a:spcPts val="0"/>
              </a:spcBef>
              <a:spcAft>
                <a:spcPts val="1200"/>
              </a:spcAft>
            </a:pPr>
            <a:r>
              <a:rPr lang="en-US" sz="2000" dirty="0"/>
              <a:t>They consult with both the U.S. Treasury and the Fed about funding the budget deficit and implementing monetary policy. </a:t>
            </a:r>
          </a:p>
          <a:p>
            <a:pPr>
              <a:spcBef>
                <a:spcPts val="0"/>
              </a:spcBef>
              <a:spcAft>
                <a:spcPts val="1200"/>
              </a:spcAft>
            </a:pPr>
            <a:r>
              <a:rPr lang="en-US" sz="2000" dirty="0"/>
              <a:t>Many former employees of primary dealers work at the Treasury because of their expertise in the government debt markets, though the Fed avoids a similar revolving door policy.</a:t>
            </a:r>
          </a:p>
          <a:p>
            <a:pPr>
              <a:spcBef>
                <a:spcPts val="0"/>
              </a:spcBef>
              <a:spcAft>
                <a:spcPts val="1200"/>
              </a:spcAft>
            </a:pPr>
            <a:endParaRPr lang="en-US" sz="2000" dirty="0"/>
          </a:p>
        </p:txBody>
      </p:sp>
    </p:spTree>
    <p:extLst>
      <p:ext uri="{BB962C8B-B14F-4D97-AF65-F5344CB8AC3E}">
        <p14:creationId xmlns:p14="http://schemas.microsoft.com/office/powerpoint/2010/main" val="224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2000" dirty="0"/>
              <a:t>The relationship between the Fed and the primary dealers is governed by the Primary Dealers Act of 1988 and the Fed's operating policy "Administration of Relationships with Primary Dealers.” </a:t>
            </a:r>
          </a:p>
          <a:p>
            <a:pPr>
              <a:spcBef>
                <a:spcPts val="0"/>
              </a:spcBef>
              <a:spcAft>
                <a:spcPts val="1200"/>
              </a:spcAft>
            </a:pPr>
            <a:r>
              <a:rPr lang="en-US" sz="2000" dirty="0"/>
              <a:t>Primary dealers purchase the vast majority of the U.S. Treasury securities (T-bills, T-notes, and T-bonds) sold at auction, and resell them to the public. </a:t>
            </a:r>
          </a:p>
          <a:p>
            <a:pPr>
              <a:spcBef>
                <a:spcPts val="0"/>
              </a:spcBef>
              <a:spcAft>
                <a:spcPts val="1200"/>
              </a:spcAft>
            </a:pPr>
            <a:r>
              <a:rPr lang="en-US" sz="2000" dirty="0"/>
              <a:t>Their activities extend well beyond the Treasury market, for example, according to the Wall Street Journal Europe (2/9/06 p. 20), all of the top ten dealers in the foreign exchange market are also primary dealers, and between them account for almost 73% of foreign exchange trading volume.</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FED: Primary Dealers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Primary_dealer</a:t>
            </a:r>
            <a:endParaRPr lang="en-US" sz="2700" dirty="0">
              <a:solidFill>
                <a:srgbClr val="0000FF"/>
              </a:solidFill>
            </a:endParaRPr>
          </a:p>
        </p:txBody>
      </p:sp>
    </p:spTree>
    <p:extLst>
      <p:ext uri="{BB962C8B-B14F-4D97-AF65-F5344CB8AC3E}">
        <p14:creationId xmlns:p14="http://schemas.microsoft.com/office/powerpoint/2010/main" val="94696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7-01-17 at 10.38.23 AM.png"/>
          <p:cNvPicPr>
            <a:picLocks noGrp="1" noChangeAspect="1"/>
          </p:cNvPicPr>
          <p:nvPr>
            <p:ph idx="1"/>
          </p:nvPr>
        </p:nvPicPr>
        <p:blipFill>
          <a:blip r:embed="rId2">
            <a:extLst>
              <a:ext uri="{28A0092B-C50C-407E-A947-70E740481C1C}">
                <a14:useLocalDpi xmlns:a14="http://schemas.microsoft.com/office/drawing/2010/main" val="0"/>
              </a:ext>
            </a:extLst>
          </a:blip>
          <a:srcRect l="-18474" r="-18474"/>
          <a:stretch>
            <a:fillRect/>
          </a:stretch>
        </p:blipFill>
        <p:spPr/>
      </p:pic>
      <p:sp>
        <p:nvSpPr>
          <p:cNvPr id="8" name="Title 1"/>
          <p:cNvSpPr>
            <a:spLocks noGrp="1"/>
          </p:cNvSpPr>
          <p:nvPr>
            <p:ph type="title"/>
          </p:nvPr>
        </p:nvSpPr>
        <p:spPr/>
        <p:txBody>
          <a:bodyPr>
            <a:normAutofit fontScale="90000"/>
          </a:bodyPr>
          <a:lstStyle/>
          <a:p>
            <a:r>
              <a:rPr lang="en-US" dirty="0">
                <a:solidFill>
                  <a:srgbClr val="FF0000"/>
                </a:solidFill>
              </a:rPr>
              <a:t>FED: Primary Dealers</a:t>
            </a:r>
            <a:br>
              <a:rPr lang="en-US" dirty="0"/>
            </a:br>
            <a:r>
              <a:rPr lang="en-US" sz="2700" dirty="0">
                <a:solidFill>
                  <a:srgbClr val="0000FF"/>
                </a:solidFill>
              </a:rPr>
              <a:t>http://</a:t>
            </a:r>
            <a:r>
              <a:rPr lang="en-US" sz="2700" dirty="0" err="1">
                <a:solidFill>
                  <a:srgbClr val="0000FF"/>
                </a:solidFill>
              </a:rPr>
              <a:t>marginofdoubt.blogspot.com</a:t>
            </a:r>
            <a:r>
              <a:rPr lang="en-US" sz="2700" dirty="0">
                <a:solidFill>
                  <a:srgbClr val="0000FF"/>
                </a:solidFill>
              </a:rPr>
              <a:t>/2011/06/</a:t>
            </a:r>
            <a:r>
              <a:rPr lang="en-US" sz="2700" dirty="0" err="1">
                <a:solidFill>
                  <a:srgbClr val="0000FF"/>
                </a:solidFill>
              </a:rPr>
              <a:t>pomo</a:t>
            </a:r>
            <a:r>
              <a:rPr lang="en-US" sz="2700" dirty="0">
                <a:solidFill>
                  <a:srgbClr val="0000FF"/>
                </a:solidFill>
              </a:rPr>
              <a:t>-and-quantitative-easing-</a:t>
            </a:r>
            <a:r>
              <a:rPr lang="en-US" sz="2700" dirty="0" err="1">
                <a:solidFill>
                  <a:srgbClr val="0000FF"/>
                </a:solidFill>
              </a:rPr>
              <a:t>qe.html</a:t>
            </a:r>
            <a:endParaRPr lang="en-US" sz="2700" dirty="0">
              <a:solidFill>
                <a:srgbClr val="0000FF"/>
              </a:solidFill>
            </a:endParaRPr>
          </a:p>
        </p:txBody>
      </p:sp>
      <p:sp>
        <p:nvSpPr>
          <p:cNvPr id="9" name="TextBox 8"/>
          <p:cNvSpPr txBox="1"/>
          <p:nvPr/>
        </p:nvSpPr>
        <p:spPr>
          <a:xfrm>
            <a:off x="871209" y="6365110"/>
            <a:ext cx="7412657" cy="369332"/>
          </a:xfrm>
          <a:prstGeom prst="rect">
            <a:avLst/>
          </a:prstGeom>
          <a:noFill/>
        </p:spPr>
        <p:txBody>
          <a:bodyPr wrap="square" rtlCol="0">
            <a:spAutoFit/>
          </a:bodyPr>
          <a:lstStyle/>
          <a:p>
            <a:pPr algn="ctr"/>
            <a:r>
              <a:rPr lang="en-US" dirty="0"/>
              <a:t>POMO:  Permanent Open Market Operations</a:t>
            </a:r>
          </a:p>
        </p:txBody>
      </p:sp>
    </p:spTree>
    <p:extLst>
      <p:ext uri="{BB962C8B-B14F-4D97-AF65-F5344CB8AC3E}">
        <p14:creationId xmlns:p14="http://schemas.microsoft.com/office/powerpoint/2010/main" val="130130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rPr>
              <a:t>FED and Credit Creation</a:t>
            </a:r>
            <a:br>
              <a:rPr lang="en-US" sz="4000" dirty="0">
                <a:solidFill>
                  <a:srgbClr val="FF0000"/>
                </a:solidFill>
              </a:rPr>
            </a:br>
            <a:r>
              <a:rPr lang="en-US" sz="1600" dirty="0">
                <a:solidFill>
                  <a:srgbClr val="0000FF"/>
                </a:solidFill>
              </a:rPr>
              <a:t>http://</a:t>
            </a:r>
            <a:r>
              <a:rPr lang="en-US" sz="1600" dirty="0" err="1">
                <a:solidFill>
                  <a:srgbClr val="0000FF"/>
                </a:solidFill>
              </a:rPr>
              <a:t>d</a:t>
            </a:r>
            <a:r>
              <a:rPr lang="en-US" sz="1800" dirty="0" err="1">
                <a:solidFill>
                  <a:srgbClr val="0000FF"/>
                </a:solidFill>
              </a:rPr>
              <a:t>avidstockmanscontracorner.com</a:t>
            </a:r>
            <a:r>
              <a:rPr lang="en-US" sz="1800" dirty="0">
                <a:solidFill>
                  <a:srgbClr val="0000FF"/>
                </a:solidFill>
              </a:rPr>
              <a:t>/inside-the-monetary-machinery-part-1-how-the-primary-dealers-drive-credit-and-asset-inflation/</a:t>
            </a:r>
          </a:p>
        </p:txBody>
      </p:sp>
      <p:pic>
        <p:nvPicPr>
          <p:cNvPr id="4" name="Content Placeholder 3" descr="Screen Shot 2017-01-17 at 10.41.57 AM.png"/>
          <p:cNvPicPr>
            <a:picLocks noGrp="1" noChangeAspect="1"/>
          </p:cNvPicPr>
          <p:nvPr>
            <p:ph idx="1"/>
          </p:nvPr>
        </p:nvPicPr>
        <p:blipFill>
          <a:blip r:embed="rId2">
            <a:extLst>
              <a:ext uri="{28A0092B-C50C-407E-A947-70E740481C1C}">
                <a14:useLocalDpi xmlns:a14="http://schemas.microsoft.com/office/drawing/2010/main" val="0"/>
              </a:ext>
            </a:extLst>
          </a:blip>
          <a:srcRect l="-12483" r="-12483"/>
          <a:stretch>
            <a:fillRect/>
          </a:stretch>
        </p:blipFill>
        <p:spPr>
          <a:xfrm>
            <a:off x="457200" y="1417638"/>
            <a:ext cx="8229600" cy="4525963"/>
          </a:xfrm>
        </p:spPr>
      </p:pic>
      <p:pic>
        <p:nvPicPr>
          <p:cNvPr id="5" name="Picture 4">
            <a:extLst>
              <a:ext uri="{FF2B5EF4-FFF2-40B4-BE49-F238E27FC236}">
                <a16:creationId xmlns:a16="http://schemas.microsoft.com/office/drawing/2014/main" id="{CF1204F1-FD82-3845-9A41-124F58296778}"/>
              </a:ext>
            </a:extLst>
          </p:cNvPr>
          <p:cNvPicPr>
            <a:picLocks noChangeAspect="1"/>
          </p:cNvPicPr>
          <p:nvPr/>
        </p:nvPicPr>
        <p:blipFill>
          <a:blip r:embed="rId3"/>
          <a:stretch>
            <a:fillRect/>
          </a:stretch>
        </p:blipFill>
        <p:spPr>
          <a:xfrm>
            <a:off x="1767840" y="2021840"/>
            <a:ext cx="698427" cy="873034"/>
          </a:xfrm>
          <a:prstGeom prst="rect">
            <a:avLst/>
          </a:prstGeom>
        </p:spPr>
      </p:pic>
    </p:spTree>
    <p:extLst>
      <p:ext uri="{BB962C8B-B14F-4D97-AF65-F5344CB8AC3E}">
        <p14:creationId xmlns:p14="http://schemas.microsoft.com/office/powerpoint/2010/main" val="402181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endParaRPr lang="en-US" sz="1600" dirty="0"/>
          </a:p>
          <a:p>
            <a:r>
              <a:rPr lang="en-US" sz="1600" dirty="0"/>
              <a:t>Bank of Nova Scotia, New York Agency</a:t>
            </a:r>
          </a:p>
          <a:p>
            <a:r>
              <a:rPr lang="en-US" sz="1600" dirty="0"/>
              <a:t>BMO Capital Markets Corp.</a:t>
            </a:r>
          </a:p>
          <a:p>
            <a:r>
              <a:rPr lang="en-US" sz="1600" dirty="0"/>
              <a:t>BNP Paribas Securities Corp.</a:t>
            </a:r>
          </a:p>
          <a:p>
            <a:r>
              <a:rPr lang="en-US" sz="1600" dirty="0"/>
              <a:t>Barclays Capital Inc.</a:t>
            </a:r>
          </a:p>
          <a:p>
            <a:r>
              <a:rPr lang="en-US" sz="1600" dirty="0"/>
              <a:t>Cantor Fitzgerald &amp; Co.</a:t>
            </a:r>
          </a:p>
          <a:p>
            <a:r>
              <a:rPr lang="en-US" sz="1600" dirty="0"/>
              <a:t>Citigroup Global Markets Inc.</a:t>
            </a:r>
          </a:p>
          <a:p>
            <a:r>
              <a:rPr lang="en-US" sz="1600" dirty="0"/>
              <a:t>Credit Suisse Securities (USA) LLC</a:t>
            </a:r>
          </a:p>
          <a:p>
            <a:r>
              <a:rPr lang="en-US" sz="1600" dirty="0"/>
              <a:t>Daiwa Capital Markets America Inc.</a:t>
            </a:r>
          </a:p>
          <a:p>
            <a:r>
              <a:rPr lang="en-US" sz="1600" dirty="0"/>
              <a:t>Deutsche Bank Securities Inc.</a:t>
            </a:r>
          </a:p>
          <a:p>
            <a:r>
              <a:rPr lang="en-US" sz="1600" dirty="0"/>
              <a:t>Goldman, Sachs &amp; Co.</a:t>
            </a:r>
          </a:p>
          <a:p>
            <a:r>
              <a:rPr lang="en-US" sz="1600" dirty="0"/>
              <a:t>HSBC Securities (USA) Inc.</a:t>
            </a:r>
          </a:p>
          <a:p>
            <a:r>
              <a:rPr lang="en-US" sz="1600" dirty="0"/>
              <a:t>Jefferies LLC</a:t>
            </a:r>
          </a:p>
          <a:p>
            <a:endParaRPr lang="en-US" sz="1600" dirty="0"/>
          </a:p>
        </p:txBody>
      </p:sp>
      <p:sp>
        <p:nvSpPr>
          <p:cNvPr id="5" name="Content Placeholder 4"/>
          <p:cNvSpPr>
            <a:spLocks noGrp="1"/>
          </p:cNvSpPr>
          <p:nvPr>
            <p:ph sz="half" idx="2"/>
          </p:nvPr>
        </p:nvSpPr>
        <p:spPr/>
        <p:txBody>
          <a:bodyPr>
            <a:normAutofit/>
          </a:bodyPr>
          <a:lstStyle/>
          <a:p>
            <a:endParaRPr lang="en-US" sz="1600" dirty="0"/>
          </a:p>
          <a:p>
            <a:r>
              <a:rPr lang="en-US" sz="1600" dirty="0"/>
              <a:t>J.P. Morgan Securities LLC</a:t>
            </a:r>
          </a:p>
          <a:p>
            <a:r>
              <a:rPr lang="en-US" sz="1600" dirty="0"/>
              <a:t>Merrill Lynch, Pierce, </a:t>
            </a:r>
            <a:r>
              <a:rPr lang="en-US" sz="1600" dirty="0" err="1"/>
              <a:t>Fenner</a:t>
            </a:r>
            <a:r>
              <a:rPr lang="en-US" sz="1600" dirty="0"/>
              <a:t> &amp; Smith Incorporated</a:t>
            </a:r>
          </a:p>
          <a:p>
            <a:r>
              <a:rPr lang="en-US" sz="1600" dirty="0"/>
              <a:t>Mizuho Securities USA Inc.</a:t>
            </a:r>
          </a:p>
          <a:p>
            <a:r>
              <a:rPr lang="en-US" sz="1600" dirty="0"/>
              <a:t>Morgan Stanley &amp; Co. LLC</a:t>
            </a:r>
          </a:p>
          <a:p>
            <a:r>
              <a:rPr lang="en-US" sz="1600" dirty="0"/>
              <a:t>Nomura Securities International, Inc.</a:t>
            </a:r>
          </a:p>
          <a:p>
            <a:r>
              <a:rPr lang="en-US" sz="1600" dirty="0"/>
              <a:t>RBC Capital Markets, LLC</a:t>
            </a:r>
          </a:p>
          <a:p>
            <a:r>
              <a:rPr lang="en-US" sz="1600" dirty="0"/>
              <a:t>RBS Securities Inc.</a:t>
            </a:r>
          </a:p>
          <a:p>
            <a:r>
              <a:rPr lang="en-US" sz="1600" dirty="0" err="1"/>
              <a:t>Societe</a:t>
            </a:r>
            <a:r>
              <a:rPr lang="en-US" sz="1600" dirty="0"/>
              <a:t> </a:t>
            </a:r>
            <a:r>
              <a:rPr lang="en-US" sz="1600" dirty="0" err="1"/>
              <a:t>Generale</a:t>
            </a:r>
            <a:r>
              <a:rPr lang="en-US" sz="1600" dirty="0"/>
              <a:t>, New York Branch</a:t>
            </a:r>
          </a:p>
          <a:p>
            <a:r>
              <a:rPr lang="en-US" sz="1600" dirty="0"/>
              <a:t>TD Securities (USA) LLC</a:t>
            </a:r>
          </a:p>
          <a:p>
            <a:r>
              <a:rPr lang="en-US" sz="1600" dirty="0"/>
              <a:t>UBS Securities LLC.</a:t>
            </a:r>
          </a:p>
          <a:p>
            <a:r>
              <a:rPr lang="en-US" sz="1600" dirty="0"/>
              <a:t>Wells Fargo Securities LLC.</a:t>
            </a:r>
          </a:p>
          <a:p>
            <a:endParaRPr lang="en-US" sz="1600" dirty="0"/>
          </a:p>
          <a:p>
            <a:endParaRPr lang="en-US" sz="1600" dirty="0"/>
          </a:p>
        </p:txBody>
      </p:sp>
      <p:sp>
        <p:nvSpPr>
          <p:cNvPr id="6" name="Title 1"/>
          <p:cNvSpPr>
            <a:spLocks noGrp="1"/>
          </p:cNvSpPr>
          <p:nvPr>
            <p:ph type="title"/>
          </p:nvPr>
        </p:nvSpPr>
        <p:spPr/>
        <p:txBody>
          <a:bodyPr>
            <a:normAutofit fontScale="90000"/>
          </a:bodyPr>
          <a:lstStyle/>
          <a:p>
            <a:r>
              <a:rPr lang="en-US" dirty="0">
                <a:solidFill>
                  <a:srgbClr val="FF0000"/>
                </a:solidFill>
              </a:rPr>
              <a:t>FED: Primary Dealers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Primary_dealer</a:t>
            </a:r>
            <a:endParaRPr lang="en-US" sz="2700" dirty="0">
              <a:solidFill>
                <a:srgbClr val="0000FF"/>
              </a:solidFill>
            </a:endParaRPr>
          </a:p>
        </p:txBody>
      </p:sp>
    </p:spTree>
    <p:extLst>
      <p:ext uri="{BB962C8B-B14F-4D97-AF65-F5344CB8AC3E}">
        <p14:creationId xmlns:p14="http://schemas.microsoft.com/office/powerpoint/2010/main" val="71056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FED Lending Programs 2007-2010</a:t>
            </a:r>
            <a:br>
              <a:rPr lang="en-US" dirty="0">
                <a:solidFill>
                  <a:srgbClr val="FF0000"/>
                </a:solidFill>
              </a:rPr>
            </a:br>
            <a:r>
              <a:rPr lang="en-US" sz="2000" dirty="0">
                <a:solidFill>
                  <a:srgbClr val="0000FF"/>
                </a:solidFill>
              </a:rPr>
              <a:t>https://</a:t>
            </a:r>
            <a:r>
              <a:rPr lang="en-US" sz="2000" dirty="0" err="1">
                <a:solidFill>
                  <a:srgbClr val="0000FF"/>
                </a:solidFill>
              </a:rPr>
              <a:t>www.mpls.frb.org/publications/the-region/federal-reserve-liquidity-programs-an-update?sc_camp</a:t>
            </a:r>
            <a:r>
              <a:rPr lang="en-US" sz="2000" dirty="0">
                <a:solidFill>
                  <a:srgbClr val="0000FF"/>
                </a:solidFill>
              </a:rPr>
              <a:t>=16C883BC3D314E2E899021FBD04A7AF9</a:t>
            </a:r>
            <a:endParaRPr lang="en-US" sz="2000" dirty="0"/>
          </a:p>
        </p:txBody>
      </p:sp>
      <p:pic>
        <p:nvPicPr>
          <p:cNvPr id="4" name="Content Placeholder 3" descr="liquidityA_large.jpeg"/>
          <p:cNvPicPr>
            <a:picLocks noGrp="1" noChangeAspect="1"/>
          </p:cNvPicPr>
          <p:nvPr>
            <p:ph idx="1"/>
          </p:nvPr>
        </p:nvPicPr>
        <p:blipFill>
          <a:blip r:embed="rId2"/>
          <a:srcRect l="-7618" r="-7618"/>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1800" dirty="0"/>
              <a:t>To respond to pressures in the interbank funding market, the Federal Reserve created the </a:t>
            </a:r>
            <a:r>
              <a:rPr lang="en-US" sz="1800" b="1" dirty="0"/>
              <a:t>Term Auction Facility (TAF)</a:t>
            </a:r>
            <a:r>
              <a:rPr lang="en-US" sz="1800" dirty="0"/>
              <a:t> (December 2007–March 2010), which allowed any depository institution eligible to borrow under the primary credit program to bid for a loan at an interest rate determined in an auction process. </a:t>
            </a:r>
          </a:p>
          <a:p>
            <a:pPr>
              <a:spcBef>
                <a:spcPts val="0"/>
              </a:spcBef>
              <a:spcAft>
                <a:spcPts val="1200"/>
              </a:spcAft>
            </a:pPr>
            <a:r>
              <a:rPr lang="en-US" sz="1800" dirty="0"/>
              <a:t>This facility was introduced on the heels of the introduction of term lending by the Federal Reserve, which first allowed 30-day and later 90-day loans from the discount window.</a:t>
            </a:r>
          </a:p>
          <a:p>
            <a:pPr>
              <a:spcBef>
                <a:spcPts val="0"/>
              </a:spcBef>
              <a:spcAft>
                <a:spcPts val="1200"/>
              </a:spcAft>
            </a:pPr>
            <a:r>
              <a:rPr lang="en-US" sz="1800" dirty="0"/>
              <a:t> The Federal Reserve has long engaged in short-term backup lending to depository institutions through its discount window. Pricing above market-based terms for lending and other factors led the window to be a contingency, rather than primary, source of funding for banks. </a:t>
            </a:r>
          </a:p>
        </p:txBody>
      </p:sp>
      <p:sp>
        <p:nvSpPr>
          <p:cNvPr id="4" name="Title 1"/>
          <p:cNvSpPr>
            <a:spLocks noGrp="1"/>
          </p:cNvSpPr>
          <p:nvPr>
            <p:ph type="title"/>
          </p:nvPr>
        </p:nvSpPr>
        <p:spPr/>
        <p:txBody>
          <a:bodyPr>
            <a:normAutofit fontScale="90000"/>
          </a:bodyPr>
          <a:lstStyle/>
          <a:p>
            <a:r>
              <a:rPr lang="en-US" dirty="0">
                <a:solidFill>
                  <a:srgbClr val="FF0000"/>
                </a:solidFill>
              </a:rPr>
              <a:t>FED Lending Programs 2007-2010</a:t>
            </a:r>
            <a:br>
              <a:rPr lang="en-US" dirty="0">
                <a:solidFill>
                  <a:srgbClr val="FF0000"/>
                </a:solidFill>
              </a:rPr>
            </a:br>
            <a:r>
              <a:rPr lang="en-US" sz="2000" dirty="0" err="1">
                <a:solidFill>
                  <a:srgbClr val="0000FF"/>
                </a:solidFill>
              </a:rPr>
              <a:t>https://www.mpls.frb.org/publications/the-region/federal-reserve-liquidity-programs-an-update?sc_camp</a:t>
            </a:r>
            <a:r>
              <a:rPr lang="en-US" sz="2000" dirty="0">
                <a:solidFill>
                  <a:srgbClr val="0000FF"/>
                </a:solidFill>
              </a:rPr>
              <a:t>=16C883BC3D314E2E899021FBD04A7AF9</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FED Lending Programs 2007-2010</a:t>
            </a:r>
            <a:br>
              <a:rPr lang="en-US" dirty="0">
                <a:solidFill>
                  <a:srgbClr val="FF0000"/>
                </a:solidFill>
              </a:rPr>
            </a:br>
            <a:r>
              <a:rPr lang="en-US" sz="1600" dirty="0">
                <a:solidFill>
                  <a:srgbClr val="0000FF"/>
                </a:solidFill>
              </a:rPr>
              <a:t>https://</a:t>
            </a:r>
            <a:r>
              <a:rPr lang="en-US" sz="1600" dirty="0" err="1">
                <a:solidFill>
                  <a:srgbClr val="0000FF"/>
                </a:solidFill>
              </a:rPr>
              <a:t>www.mpls.frb.org</a:t>
            </a:r>
            <a:r>
              <a:rPr lang="en-US" sz="1600" dirty="0">
                <a:solidFill>
                  <a:srgbClr val="0000FF"/>
                </a:solidFill>
              </a:rPr>
              <a:t>/publications/the-region/</a:t>
            </a:r>
            <a:r>
              <a:rPr lang="en-US" sz="1600" dirty="0" err="1">
                <a:solidFill>
                  <a:srgbClr val="0000FF"/>
                </a:solidFill>
              </a:rPr>
              <a:t>federal-reserve-liquidity-programs-an-update?sc_camp</a:t>
            </a:r>
            <a:r>
              <a:rPr lang="en-US" sz="1600" dirty="0">
                <a:solidFill>
                  <a:srgbClr val="0000FF"/>
                </a:solidFill>
              </a:rPr>
              <a:t>=16C883BC3D314E2E899021FBD04A7AF9</a:t>
            </a:r>
          </a:p>
        </p:txBody>
      </p:sp>
      <p:pic>
        <p:nvPicPr>
          <p:cNvPr id="4" name="Content Placeholder 3" descr="liquidityB_large.jpeg"/>
          <p:cNvPicPr>
            <a:picLocks noGrp="1" noChangeAspect="1"/>
          </p:cNvPicPr>
          <p:nvPr>
            <p:ph idx="1"/>
          </p:nvPr>
        </p:nvPicPr>
        <p:blipFill>
          <a:blip r:embed="rId2">
            <a:extLst>
              <a:ext uri="{28A0092B-C50C-407E-A947-70E740481C1C}">
                <a14:useLocalDpi xmlns:a14="http://schemas.microsoft.com/office/drawing/2010/main" val="0"/>
              </a:ext>
            </a:extLst>
          </a:blip>
          <a:srcRect l="-10686" r="-10686"/>
          <a:stretch>
            <a:fillRect/>
          </a:stretch>
        </p:blipFill>
        <p:spPr/>
      </p:pic>
    </p:spTree>
    <p:extLst>
      <p:ext uri="{BB962C8B-B14F-4D97-AF65-F5344CB8AC3E}">
        <p14:creationId xmlns:p14="http://schemas.microsoft.com/office/powerpoint/2010/main" val="327257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Value Investing</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Value_investing</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Value investing is an investment paradigm that derives from the ideas on investment that </a:t>
            </a:r>
            <a:r>
              <a:rPr lang="en-US" sz="2000" b="1" dirty="0"/>
              <a:t>Ben Graham </a:t>
            </a:r>
            <a:r>
              <a:rPr lang="en-US" sz="2000" dirty="0"/>
              <a:t>and </a:t>
            </a:r>
            <a:r>
              <a:rPr lang="en-US" sz="2000" b="1" dirty="0"/>
              <a:t>David Dodd </a:t>
            </a:r>
            <a:r>
              <a:rPr lang="en-US" sz="2000" dirty="0"/>
              <a:t>began teaching at Columbia Business School in 1928 and subsequently developed in their 1934 text </a:t>
            </a:r>
            <a:r>
              <a:rPr lang="en-US" sz="2000" dirty="0">
                <a:solidFill>
                  <a:srgbClr val="1C32FF"/>
                </a:solidFill>
              </a:rPr>
              <a:t>Security Analysis</a:t>
            </a:r>
            <a:r>
              <a:rPr lang="en-US" sz="2000" dirty="0"/>
              <a:t>. </a:t>
            </a:r>
          </a:p>
          <a:p>
            <a:pPr>
              <a:spcBef>
                <a:spcPts val="0"/>
              </a:spcBef>
              <a:spcAft>
                <a:spcPts val="1200"/>
              </a:spcAft>
            </a:pPr>
            <a:r>
              <a:rPr lang="en-US" sz="2000" dirty="0"/>
              <a:t>Although value investing has taken many forms since its inception, it generally involves buying securities that appear underpriced by some form of </a:t>
            </a:r>
            <a:r>
              <a:rPr lang="en-US" sz="2000" dirty="0">
                <a:solidFill>
                  <a:srgbClr val="1C32FF"/>
                </a:solidFill>
              </a:rPr>
              <a:t>fundamental analysis</a:t>
            </a:r>
            <a:r>
              <a:rPr lang="en-US" sz="2000" dirty="0"/>
              <a:t>.</a:t>
            </a:r>
          </a:p>
          <a:p>
            <a:pPr>
              <a:spcBef>
                <a:spcPts val="0"/>
              </a:spcBef>
              <a:spcAft>
                <a:spcPts val="1200"/>
              </a:spcAft>
            </a:pPr>
            <a:r>
              <a:rPr lang="en-US" sz="2000" dirty="0"/>
              <a:t>As examples, such securities may be stock in public companies that trade at discounts to book value or tangible book value, have high dividend yields, have low price-to-earning multiples, have high projected </a:t>
            </a:r>
            <a:r>
              <a:rPr lang="en-US" sz="2000" dirty="0">
                <a:solidFill>
                  <a:srgbClr val="1C32FF"/>
                </a:solidFill>
              </a:rPr>
              <a:t>free cash flow</a:t>
            </a:r>
            <a:r>
              <a:rPr lang="en-US" sz="2000" dirty="0"/>
              <a:t>, or have low price-to-book ratios.</a:t>
            </a:r>
          </a:p>
          <a:p>
            <a:pPr>
              <a:spcBef>
                <a:spcPts val="0"/>
              </a:spcBef>
              <a:spcAft>
                <a:spcPts val="1200"/>
              </a:spcAft>
            </a:pPr>
            <a:endParaRPr lang="en-US" sz="2000" dirty="0"/>
          </a:p>
        </p:txBody>
      </p:sp>
      <p:sp>
        <p:nvSpPr>
          <p:cNvPr id="4" name="TextBox 3">
            <a:extLst>
              <a:ext uri="{FF2B5EF4-FFF2-40B4-BE49-F238E27FC236}">
                <a16:creationId xmlns:a16="http://schemas.microsoft.com/office/drawing/2014/main" id="{BDF3C00B-571A-CD45-8970-9E8851541397}"/>
              </a:ext>
            </a:extLst>
          </p:cNvPr>
          <p:cNvSpPr txBox="1"/>
          <p:nvPr/>
        </p:nvSpPr>
        <p:spPr>
          <a:xfrm>
            <a:off x="2054942" y="5939393"/>
            <a:ext cx="5368413" cy="369332"/>
          </a:xfrm>
          <a:prstGeom prst="rect">
            <a:avLst/>
          </a:prstGeom>
          <a:noFill/>
        </p:spPr>
        <p:txBody>
          <a:bodyPr wrap="square" rtlCol="0">
            <a:spAutoFit/>
          </a:bodyPr>
          <a:lstStyle/>
          <a:p>
            <a:pPr algn="ctr"/>
            <a:r>
              <a:rPr lang="en-US" dirty="0"/>
              <a:t>PEG = Price to Earnings/</a:t>
            </a:r>
            <a:r>
              <a:rPr lang="en-US" dirty="0" err="1"/>
              <a:t>GrowthRate</a:t>
            </a:r>
            <a:r>
              <a:rPr lang="en-US" dirty="0"/>
              <a:t> ~ 1</a:t>
            </a:r>
          </a:p>
        </p:txBody>
      </p:sp>
    </p:spTree>
    <p:extLst>
      <p:ext uri="{BB962C8B-B14F-4D97-AF65-F5344CB8AC3E}">
        <p14:creationId xmlns:p14="http://schemas.microsoft.com/office/powerpoint/2010/main" val="235076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1800" dirty="0"/>
              <a:t>PDCF usage was high immediately, spiking to $40 billion. </a:t>
            </a:r>
          </a:p>
          <a:p>
            <a:pPr>
              <a:spcBef>
                <a:spcPts val="0"/>
              </a:spcBef>
              <a:spcAft>
                <a:spcPts val="1200"/>
              </a:spcAft>
            </a:pPr>
            <a:r>
              <a:rPr lang="en-US" sz="1800" dirty="0"/>
              <a:t>It then declined as the financing arrangements with Bear Stearns were concluded. </a:t>
            </a:r>
          </a:p>
          <a:p>
            <a:pPr>
              <a:spcBef>
                <a:spcPts val="0"/>
              </a:spcBef>
              <a:spcAft>
                <a:spcPts val="1200"/>
              </a:spcAft>
            </a:pPr>
            <a:r>
              <a:rPr lang="en-US" sz="1800" dirty="0"/>
              <a:t>Usage spiked higher yet to $150 billion in September 2008, when Lehman filed for bankruptcy and the Federal Reserve expanded PDCF-eligible collateral in response. </a:t>
            </a:r>
          </a:p>
          <a:p>
            <a:pPr>
              <a:spcBef>
                <a:spcPts val="0"/>
              </a:spcBef>
              <a:spcAft>
                <a:spcPts val="1200"/>
              </a:spcAft>
            </a:pPr>
            <a:r>
              <a:rPr lang="en-US" sz="1800" dirty="0"/>
              <a:t>This chart also shows the effective fed funds rate spread over comparable Treasuries. </a:t>
            </a:r>
          </a:p>
          <a:p>
            <a:pPr>
              <a:spcBef>
                <a:spcPts val="0"/>
              </a:spcBef>
              <a:spcAft>
                <a:spcPts val="1200"/>
              </a:spcAft>
            </a:pPr>
            <a:r>
              <a:rPr lang="en-US" sz="1800" dirty="0"/>
              <a:t>Repo market financing often closely tracks fed funds pricing, with overall rates running slightly below the fed funds market. </a:t>
            </a:r>
          </a:p>
          <a:p>
            <a:pPr>
              <a:spcBef>
                <a:spcPts val="0"/>
              </a:spcBef>
              <a:spcAft>
                <a:spcPts val="1200"/>
              </a:spcAft>
            </a:pPr>
            <a:r>
              <a:rPr lang="en-US" sz="1800" dirty="0"/>
              <a:t>Accordingly, using the more broadly available fed funds spread over Treasuries is a good proxy for what was taking place. The chart shows the significant jumps in this spread during the crisis period, with noted peaks around the Bear Stearns and Lehman events. </a:t>
            </a:r>
          </a:p>
          <a:p>
            <a:pPr>
              <a:spcBef>
                <a:spcPts val="0"/>
              </a:spcBef>
              <a:spcAft>
                <a:spcPts val="1200"/>
              </a:spcAft>
            </a:pPr>
            <a:endParaRPr lang="en-US" sz="1800" dirty="0"/>
          </a:p>
        </p:txBody>
      </p:sp>
      <p:sp>
        <p:nvSpPr>
          <p:cNvPr id="4" name="Title 1"/>
          <p:cNvSpPr>
            <a:spLocks noGrp="1"/>
          </p:cNvSpPr>
          <p:nvPr>
            <p:ph type="title"/>
          </p:nvPr>
        </p:nvSpPr>
        <p:spPr/>
        <p:txBody>
          <a:bodyPr>
            <a:normAutofit fontScale="90000"/>
          </a:bodyPr>
          <a:lstStyle/>
          <a:p>
            <a:r>
              <a:rPr lang="en-US" dirty="0">
                <a:solidFill>
                  <a:srgbClr val="FF0000"/>
                </a:solidFill>
              </a:rPr>
              <a:t>FED Lending Programs 2007-2010</a:t>
            </a:r>
            <a:br>
              <a:rPr lang="en-US" dirty="0">
                <a:solidFill>
                  <a:srgbClr val="FF0000"/>
                </a:solidFill>
              </a:rPr>
            </a:br>
            <a:r>
              <a:rPr lang="en-US" sz="1600" dirty="0">
                <a:solidFill>
                  <a:srgbClr val="0000FF"/>
                </a:solidFill>
              </a:rPr>
              <a:t>https://</a:t>
            </a:r>
            <a:r>
              <a:rPr lang="en-US" sz="1600" dirty="0" err="1">
                <a:solidFill>
                  <a:srgbClr val="0000FF"/>
                </a:solidFill>
              </a:rPr>
              <a:t>www.mpls.frb.org</a:t>
            </a:r>
            <a:r>
              <a:rPr lang="en-US" sz="1600" dirty="0">
                <a:solidFill>
                  <a:srgbClr val="0000FF"/>
                </a:solidFill>
              </a:rPr>
              <a:t>/publications/the-region/</a:t>
            </a:r>
            <a:r>
              <a:rPr lang="en-US" sz="1600" dirty="0" err="1">
                <a:solidFill>
                  <a:srgbClr val="0000FF"/>
                </a:solidFill>
              </a:rPr>
              <a:t>federal-reserve-liquidity-programs-an-update?sc_camp</a:t>
            </a:r>
            <a:r>
              <a:rPr lang="en-US" sz="1600" dirty="0">
                <a:solidFill>
                  <a:srgbClr val="0000FF"/>
                </a:solidFill>
              </a:rPr>
              <a:t>=16C883BC3D314E2E899021FBD04A7AF9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9DA3-1C1E-2347-BCFC-B7184151F00C}"/>
              </a:ext>
            </a:extLst>
          </p:cNvPr>
          <p:cNvSpPr>
            <a:spLocks noGrp="1"/>
          </p:cNvSpPr>
          <p:nvPr>
            <p:ph type="title"/>
          </p:nvPr>
        </p:nvSpPr>
        <p:spPr/>
        <p:txBody>
          <a:bodyPr/>
          <a:lstStyle/>
          <a:p>
            <a:r>
              <a:rPr lang="en-US" dirty="0">
                <a:solidFill>
                  <a:srgbClr val="FF0000"/>
                </a:solidFill>
              </a:rPr>
              <a:t>Current FED Balance Sheet</a:t>
            </a:r>
          </a:p>
        </p:txBody>
      </p:sp>
      <p:sp>
        <p:nvSpPr>
          <p:cNvPr id="7" name="TextBox 6">
            <a:extLst>
              <a:ext uri="{FF2B5EF4-FFF2-40B4-BE49-F238E27FC236}">
                <a16:creationId xmlns:a16="http://schemas.microsoft.com/office/drawing/2014/main" id="{A14576E6-34B2-314B-9516-2853B1221B2A}"/>
              </a:ext>
            </a:extLst>
          </p:cNvPr>
          <p:cNvSpPr txBox="1"/>
          <p:nvPr/>
        </p:nvSpPr>
        <p:spPr>
          <a:xfrm>
            <a:off x="7920662" y="3081360"/>
            <a:ext cx="961675" cy="461665"/>
          </a:xfrm>
          <a:prstGeom prst="rect">
            <a:avLst/>
          </a:prstGeom>
          <a:noFill/>
        </p:spPr>
        <p:txBody>
          <a:bodyPr wrap="square" rtlCol="0">
            <a:spAutoFit/>
          </a:bodyPr>
          <a:lstStyle/>
          <a:p>
            <a:pPr algn="ctr"/>
            <a:r>
              <a:rPr lang="en-US" sz="1200" dirty="0"/>
              <a:t>7 Trillion USD</a:t>
            </a:r>
          </a:p>
        </p:txBody>
      </p:sp>
      <p:pic>
        <p:nvPicPr>
          <p:cNvPr id="9" name="Content Placeholder 8">
            <a:extLst>
              <a:ext uri="{FF2B5EF4-FFF2-40B4-BE49-F238E27FC236}">
                <a16:creationId xmlns:a16="http://schemas.microsoft.com/office/drawing/2014/main" id="{AAD61252-DC9A-E54D-94EE-B85E1A8B5C57}"/>
              </a:ext>
            </a:extLst>
          </p:cNvPr>
          <p:cNvPicPr>
            <a:picLocks noGrp="1" noChangeAspect="1"/>
          </p:cNvPicPr>
          <p:nvPr>
            <p:ph idx="1"/>
          </p:nvPr>
        </p:nvPicPr>
        <p:blipFill>
          <a:blip r:embed="rId2"/>
          <a:stretch>
            <a:fillRect/>
          </a:stretch>
        </p:blipFill>
        <p:spPr>
          <a:xfrm>
            <a:off x="1387427" y="1600200"/>
            <a:ext cx="6369145" cy="4525963"/>
          </a:xfrm>
        </p:spPr>
      </p:pic>
      <p:sp>
        <p:nvSpPr>
          <p:cNvPr id="6" name="Left Arrow 5">
            <a:extLst>
              <a:ext uri="{FF2B5EF4-FFF2-40B4-BE49-F238E27FC236}">
                <a16:creationId xmlns:a16="http://schemas.microsoft.com/office/drawing/2014/main" id="{5C67E394-1C34-F14F-8FBA-4E9BE4868242}"/>
              </a:ext>
            </a:extLst>
          </p:cNvPr>
          <p:cNvSpPr/>
          <p:nvPr/>
        </p:nvSpPr>
        <p:spPr>
          <a:xfrm>
            <a:off x="7674296" y="3091994"/>
            <a:ext cx="267629" cy="484632"/>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98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595350-E6A7-BE42-8B53-4F3855C1591B}"/>
              </a:ext>
            </a:extLst>
          </p:cNvPr>
          <p:cNvPicPr>
            <a:picLocks noGrp="1" noChangeAspect="1"/>
          </p:cNvPicPr>
          <p:nvPr>
            <p:ph idx="1"/>
          </p:nvPr>
        </p:nvPicPr>
        <p:blipFill>
          <a:blip r:embed="rId2"/>
          <a:stretch>
            <a:fillRect/>
          </a:stretch>
        </p:blipFill>
        <p:spPr>
          <a:xfrm>
            <a:off x="401594" y="0"/>
            <a:ext cx="8340813" cy="6858000"/>
          </a:xfrm>
        </p:spPr>
      </p:pic>
    </p:spTree>
    <p:extLst>
      <p:ext uri="{BB962C8B-B14F-4D97-AF65-F5344CB8AC3E}">
        <p14:creationId xmlns:p14="http://schemas.microsoft.com/office/powerpoint/2010/main" val="363974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93F27-484B-6249-8C10-1B5F9C80D3F2}"/>
              </a:ext>
            </a:extLst>
          </p:cNvPr>
          <p:cNvPicPr>
            <a:picLocks noChangeAspect="1"/>
          </p:cNvPicPr>
          <p:nvPr/>
        </p:nvPicPr>
        <p:blipFill>
          <a:blip r:embed="rId2"/>
          <a:stretch>
            <a:fillRect/>
          </a:stretch>
        </p:blipFill>
        <p:spPr>
          <a:xfrm>
            <a:off x="480252" y="0"/>
            <a:ext cx="8183496" cy="6858000"/>
          </a:xfrm>
          <a:prstGeom prst="rect">
            <a:avLst/>
          </a:prstGeom>
        </p:spPr>
      </p:pic>
    </p:spTree>
    <p:extLst>
      <p:ext uri="{BB962C8B-B14F-4D97-AF65-F5344CB8AC3E}">
        <p14:creationId xmlns:p14="http://schemas.microsoft.com/office/powerpoint/2010/main" val="2761683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70B14-9353-CB43-80AC-73747D71BC64}"/>
              </a:ext>
            </a:extLst>
          </p:cNvPr>
          <p:cNvPicPr>
            <a:picLocks noChangeAspect="1"/>
          </p:cNvPicPr>
          <p:nvPr/>
        </p:nvPicPr>
        <p:blipFill>
          <a:blip r:embed="rId2"/>
          <a:stretch>
            <a:fillRect/>
          </a:stretch>
        </p:blipFill>
        <p:spPr>
          <a:xfrm>
            <a:off x="449636" y="0"/>
            <a:ext cx="8244728" cy="6858000"/>
          </a:xfrm>
          <a:prstGeom prst="rect">
            <a:avLst/>
          </a:prstGeom>
        </p:spPr>
      </p:pic>
    </p:spTree>
    <p:extLst>
      <p:ext uri="{BB962C8B-B14F-4D97-AF65-F5344CB8AC3E}">
        <p14:creationId xmlns:p14="http://schemas.microsoft.com/office/powerpoint/2010/main" val="287444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0ECCC-C25B-124A-800F-C81FD2C62EC9}"/>
              </a:ext>
            </a:extLst>
          </p:cNvPr>
          <p:cNvPicPr>
            <a:picLocks noChangeAspect="1"/>
          </p:cNvPicPr>
          <p:nvPr/>
        </p:nvPicPr>
        <p:blipFill>
          <a:blip r:embed="rId2"/>
          <a:stretch>
            <a:fillRect/>
          </a:stretch>
        </p:blipFill>
        <p:spPr>
          <a:xfrm>
            <a:off x="414494" y="0"/>
            <a:ext cx="8315011" cy="6858000"/>
          </a:xfrm>
          <a:prstGeom prst="rect">
            <a:avLst/>
          </a:prstGeom>
        </p:spPr>
      </p:pic>
    </p:spTree>
    <p:extLst>
      <p:ext uri="{BB962C8B-B14F-4D97-AF65-F5344CB8AC3E}">
        <p14:creationId xmlns:p14="http://schemas.microsoft.com/office/powerpoint/2010/main" val="1263469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93943-BB39-C843-9836-948650F5B88F}"/>
              </a:ext>
            </a:extLst>
          </p:cNvPr>
          <p:cNvPicPr>
            <a:picLocks noChangeAspect="1"/>
          </p:cNvPicPr>
          <p:nvPr/>
        </p:nvPicPr>
        <p:blipFill>
          <a:blip r:embed="rId2"/>
          <a:stretch>
            <a:fillRect/>
          </a:stretch>
        </p:blipFill>
        <p:spPr>
          <a:xfrm>
            <a:off x="353493" y="1712153"/>
            <a:ext cx="8437014" cy="4114800"/>
          </a:xfrm>
          <a:prstGeom prst="rect">
            <a:avLst/>
          </a:prstGeom>
        </p:spPr>
      </p:pic>
      <p:sp>
        <p:nvSpPr>
          <p:cNvPr id="4" name="Title 3">
            <a:extLst>
              <a:ext uri="{FF2B5EF4-FFF2-40B4-BE49-F238E27FC236}">
                <a16:creationId xmlns:a16="http://schemas.microsoft.com/office/drawing/2014/main" id="{14A36615-E7F8-6445-A97F-34E8DF280370}"/>
              </a:ext>
            </a:extLst>
          </p:cNvPr>
          <p:cNvSpPr>
            <a:spLocks noGrp="1"/>
          </p:cNvSpPr>
          <p:nvPr>
            <p:ph type="title"/>
          </p:nvPr>
        </p:nvSpPr>
        <p:spPr/>
        <p:txBody>
          <a:bodyPr>
            <a:normAutofit/>
          </a:bodyPr>
          <a:lstStyle/>
          <a:p>
            <a:r>
              <a:rPr lang="en-US" dirty="0">
                <a:solidFill>
                  <a:srgbClr val="FF0000"/>
                </a:solidFill>
              </a:rPr>
              <a:t>The FED Dot Plot</a:t>
            </a:r>
            <a:br>
              <a:rPr lang="en-US" sz="2400" dirty="0">
                <a:solidFill>
                  <a:srgbClr val="FF0000"/>
                </a:solidFill>
              </a:rPr>
            </a:br>
            <a:r>
              <a:rPr lang="en-US" sz="2400" dirty="0">
                <a:solidFill>
                  <a:srgbClr val="1C32FF"/>
                </a:solidFill>
              </a:rPr>
              <a:t>A projection of future interest rates</a:t>
            </a:r>
            <a:endParaRPr lang="en-US" dirty="0">
              <a:solidFill>
                <a:srgbClr val="1C32FF"/>
              </a:solidFill>
            </a:endParaRPr>
          </a:p>
        </p:txBody>
      </p:sp>
    </p:spTree>
    <p:extLst>
      <p:ext uri="{BB962C8B-B14F-4D97-AF65-F5344CB8AC3E}">
        <p14:creationId xmlns:p14="http://schemas.microsoft.com/office/powerpoint/2010/main" val="89321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3F29FC-B9FC-BC44-9D10-86C619DDB026}"/>
              </a:ext>
            </a:extLst>
          </p:cNvPr>
          <p:cNvPicPr>
            <a:picLocks noChangeAspect="1"/>
          </p:cNvPicPr>
          <p:nvPr/>
        </p:nvPicPr>
        <p:blipFill>
          <a:blip r:embed="rId2"/>
          <a:stretch>
            <a:fillRect/>
          </a:stretch>
        </p:blipFill>
        <p:spPr>
          <a:xfrm>
            <a:off x="565727" y="0"/>
            <a:ext cx="8012545" cy="6858000"/>
          </a:xfrm>
          <a:prstGeom prst="rect">
            <a:avLst/>
          </a:prstGeom>
        </p:spPr>
      </p:pic>
    </p:spTree>
    <p:extLst>
      <p:ext uri="{BB962C8B-B14F-4D97-AF65-F5344CB8AC3E}">
        <p14:creationId xmlns:p14="http://schemas.microsoft.com/office/powerpoint/2010/main" val="332955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E0A98-C102-2344-B30E-00C1834F0A13}"/>
              </a:ext>
            </a:extLst>
          </p:cNvPr>
          <p:cNvPicPr>
            <a:picLocks noChangeAspect="1"/>
          </p:cNvPicPr>
          <p:nvPr/>
        </p:nvPicPr>
        <p:blipFill>
          <a:blip r:embed="rId2"/>
          <a:stretch>
            <a:fillRect/>
          </a:stretch>
        </p:blipFill>
        <p:spPr>
          <a:xfrm>
            <a:off x="806973" y="0"/>
            <a:ext cx="7530053" cy="6858000"/>
          </a:xfrm>
          <a:prstGeom prst="rect">
            <a:avLst/>
          </a:prstGeom>
        </p:spPr>
      </p:pic>
    </p:spTree>
    <p:extLst>
      <p:ext uri="{BB962C8B-B14F-4D97-AF65-F5344CB8AC3E}">
        <p14:creationId xmlns:p14="http://schemas.microsoft.com/office/powerpoint/2010/main" val="263636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Bef>
                <a:spcPts val="0"/>
              </a:spcBef>
              <a:spcAft>
                <a:spcPts val="1200"/>
              </a:spcAft>
            </a:pPr>
            <a:r>
              <a:rPr lang="en-US" sz="2000" dirty="0"/>
              <a:t>High-profile proponents of value investing, including Berkshire Hathaway chairman Warren Buffett, have argued that the essence of value investing is buying stocks at less than their intrinsic value.</a:t>
            </a:r>
          </a:p>
          <a:p>
            <a:pPr>
              <a:spcBef>
                <a:spcPts val="0"/>
              </a:spcBef>
              <a:spcAft>
                <a:spcPts val="1200"/>
              </a:spcAft>
            </a:pPr>
            <a:r>
              <a:rPr lang="en-US" sz="2000" dirty="0"/>
              <a:t>The discount of the market price to the intrinsic value is what Benjamin Graham called the "margin of safety". </a:t>
            </a:r>
          </a:p>
          <a:p>
            <a:pPr>
              <a:spcBef>
                <a:spcPts val="0"/>
              </a:spcBef>
              <a:spcAft>
                <a:spcPts val="1200"/>
              </a:spcAft>
            </a:pPr>
            <a:r>
              <a:rPr lang="en-US" sz="2000" dirty="0"/>
              <a:t>The intrinsic value is the discounted value of all future revenues, dividends, and other distributions</a:t>
            </a:r>
          </a:p>
          <a:p>
            <a:pPr>
              <a:spcBef>
                <a:spcPts val="0"/>
              </a:spcBef>
              <a:spcAft>
                <a:spcPts val="1200"/>
              </a:spcAft>
            </a:pPr>
            <a:r>
              <a:rPr lang="en-US" sz="2000" dirty="0">
                <a:solidFill>
                  <a:srgbClr val="1C32FF"/>
                </a:solidFill>
              </a:rPr>
              <a:t>However, the future distributions and the appropriate discount rate can only be assumptions.</a:t>
            </a:r>
          </a:p>
          <a:p>
            <a:pPr>
              <a:spcBef>
                <a:spcPts val="0"/>
              </a:spcBef>
              <a:spcAft>
                <a:spcPts val="1200"/>
              </a:spcAft>
            </a:pPr>
            <a:r>
              <a:rPr lang="en-US" sz="2000" dirty="0"/>
              <a:t>Graham never recommended using future numbers, only past ones. </a:t>
            </a:r>
          </a:p>
          <a:p>
            <a:pPr>
              <a:spcBef>
                <a:spcPts val="0"/>
              </a:spcBef>
              <a:spcAft>
                <a:spcPts val="1200"/>
              </a:spcAft>
            </a:pPr>
            <a:r>
              <a:rPr lang="en-US" sz="2000" dirty="0"/>
              <a:t>For the last 25 years, Warren Buffett has taken the value investing concept even further with a focus on "finding an outstanding company at a sensible price" rather than generic companies at a bargain price.</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Value Investing and Warren Buffett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Value_investing</a:t>
            </a:r>
            <a:endParaRPr lang="en-US" sz="2700" dirty="0">
              <a:solidFill>
                <a:srgbClr val="0000FF"/>
              </a:solidFill>
            </a:endParaRPr>
          </a:p>
        </p:txBody>
      </p:sp>
    </p:spTree>
    <p:extLst>
      <p:ext uri="{BB962C8B-B14F-4D97-AF65-F5344CB8AC3E}">
        <p14:creationId xmlns:p14="http://schemas.microsoft.com/office/powerpoint/2010/main" val="409416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Value Investors – Charlie </a:t>
            </a:r>
            <a:r>
              <a:rPr lang="en-US" dirty="0" err="1">
                <a:solidFill>
                  <a:srgbClr val="FF0000"/>
                </a:solidFill>
              </a:rPr>
              <a:t>Munger</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Value_investing</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Graham's most famous student is </a:t>
            </a:r>
            <a:r>
              <a:rPr lang="en-US" sz="2000" b="1" dirty="0"/>
              <a:t>Warren Buffett</a:t>
            </a:r>
            <a:r>
              <a:rPr lang="en-US" sz="2000" dirty="0"/>
              <a:t>, who ran successful investing partnerships before closing them in 1969 to focus on running Berkshire Hathaway.</a:t>
            </a:r>
          </a:p>
          <a:p>
            <a:pPr>
              <a:spcBef>
                <a:spcPts val="0"/>
              </a:spcBef>
              <a:spcAft>
                <a:spcPts val="1200"/>
              </a:spcAft>
            </a:pPr>
            <a:r>
              <a:rPr lang="en-US" sz="2000" b="1" dirty="0"/>
              <a:t>Charlie Munger</a:t>
            </a:r>
            <a:r>
              <a:rPr lang="en-US" sz="2000" dirty="0"/>
              <a:t> joined Buffett at Berkshire Hathaway in the 1970s and has since worked as Vice Chairman of the company.</a:t>
            </a:r>
          </a:p>
          <a:p>
            <a:pPr>
              <a:spcBef>
                <a:spcPts val="0"/>
              </a:spcBef>
              <a:spcAft>
                <a:spcPts val="1200"/>
              </a:spcAft>
            </a:pPr>
            <a:r>
              <a:rPr lang="en-US" sz="2000" dirty="0"/>
              <a:t>Buffett has credited Munger with encouraging him to focus on long-term sustainable growth rather than on simply the valuation of current cash flows or assets</a:t>
            </a:r>
          </a:p>
          <a:p>
            <a:pPr>
              <a:spcBef>
                <a:spcPts val="0"/>
              </a:spcBef>
              <a:spcAft>
                <a:spcPts val="1200"/>
              </a:spcAft>
            </a:pPr>
            <a:endParaRPr lang="en-US" sz="2000" dirty="0"/>
          </a:p>
          <a:p>
            <a:pPr>
              <a:spcBef>
                <a:spcPts val="0"/>
              </a:spcBef>
              <a:spcAft>
                <a:spcPts val="1200"/>
              </a:spcAft>
            </a:pPr>
            <a:endParaRPr lang="en-US" sz="2000" dirty="0"/>
          </a:p>
          <a:p>
            <a:pPr>
              <a:spcBef>
                <a:spcPts val="0"/>
              </a:spcBef>
              <a:spcAft>
                <a:spcPts val="1200"/>
              </a:spcAft>
            </a:pPr>
            <a:endParaRPr lang="en-US" sz="2000" dirty="0"/>
          </a:p>
        </p:txBody>
      </p:sp>
    </p:spTree>
    <p:extLst>
      <p:ext uri="{BB962C8B-B14F-4D97-AF65-F5344CB8AC3E}">
        <p14:creationId xmlns:p14="http://schemas.microsoft.com/office/powerpoint/2010/main" val="177898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084" y="1600200"/>
            <a:ext cx="5285677" cy="4525963"/>
          </a:xfrm>
        </p:spPr>
        <p:txBody>
          <a:bodyPr>
            <a:noAutofit/>
          </a:bodyPr>
          <a:lstStyle/>
          <a:p>
            <a:pPr>
              <a:spcBef>
                <a:spcPts val="0"/>
              </a:spcBef>
              <a:spcAft>
                <a:spcPts val="1200"/>
              </a:spcAft>
            </a:pPr>
            <a:r>
              <a:rPr lang="en-US" sz="2000" b="1" dirty="0"/>
              <a:t>Michael Larson </a:t>
            </a:r>
            <a:r>
              <a:rPr lang="en-US" sz="2000" dirty="0"/>
              <a:t>is the Chief Investment Officer of Cascade Investments, which is the investment vehicle for the Bill &amp; Melinda Gates Foundation and the Gates personal fortune. </a:t>
            </a:r>
          </a:p>
          <a:p>
            <a:pPr>
              <a:spcBef>
                <a:spcPts val="0"/>
              </a:spcBef>
              <a:spcAft>
                <a:spcPts val="1200"/>
              </a:spcAft>
            </a:pPr>
            <a:r>
              <a:rPr lang="en-US" sz="2000" dirty="0"/>
              <a:t>Cascade is a diversified investment shop established in 1994 by Gates and Larson</a:t>
            </a:r>
          </a:p>
          <a:p>
            <a:pPr>
              <a:spcBef>
                <a:spcPts val="0"/>
              </a:spcBef>
              <a:spcAft>
                <a:spcPts val="1200"/>
              </a:spcAft>
            </a:pPr>
            <a:r>
              <a:rPr lang="en-US" sz="2000" dirty="0"/>
              <a:t>Larson is a well known value investor but his specific investment and diversification strategies are not known.</a:t>
            </a:r>
          </a:p>
          <a:p>
            <a:pPr>
              <a:spcBef>
                <a:spcPts val="0"/>
              </a:spcBef>
              <a:spcAft>
                <a:spcPts val="1200"/>
              </a:spcAft>
            </a:pPr>
            <a:r>
              <a:rPr lang="en-US" sz="2000" dirty="0"/>
              <a:t>Larson has consistently outperformed the market since the establishment of Cascade and has rivaled or outperformed Berkshire Hathaway's returns as well as other funds based on the value investing strategy.</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Value Investors –Michael Larson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Value_investing</a:t>
            </a:r>
            <a:endParaRPr lang="en-US" dirty="0"/>
          </a:p>
        </p:txBody>
      </p:sp>
      <p:pic>
        <p:nvPicPr>
          <p:cNvPr id="1026" name="Picture 2" descr="This Man's Job: Make Bill Gates Richer - WSJ">
            <a:extLst>
              <a:ext uri="{FF2B5EF4-FFF2-40B4-BE49-F238E27FC236}">
                <a16:creationId xmlns:a16="http://schemas.microsoft.com/office/drawing/2014/main" id="{678F9208-E3AA-EE4B-8A8F-4B17EBFD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412" y="1700559"/>
            <a:ext cx="3205356" cy="21020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lan C. Heuberger | Leadership | John Deere US">
            <a:extLst>
              <a:ext uri="{FF2B5EF4-FFF2-40B4-BE49-F238E27FC236}">
                <a16:creationId xmlns:a16="http://schemas.microsoft.com/office/drawing/2014/main" id="{CC594A9C-6F7F-9549-8706-129A58C0C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93" y="3915625"/>
            <a:ext cx="1529175" cy="2168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66AFE9-F8E6-AA4D-9FF7-8CCC8BB32E06}"/>
              </a:ext>
            </a:extLst>
          </p:cNvPr>
          <p:cNvSpPr txBox="1"/>
          <p:nvPr/>
        </p:nvSpPr>
        <p:spPr>
          <a:xfrm>
            <a:off x="5286165" y="4582633"/>
            <a:ext cx="1710053" cy="738664"/>
          </a:xfrm>
          <a:prstGeom prst="rect">
            <a:avLst/>
          </a:prstGeom>
          <a:noFill/>
        </p:spPr>
        <p:txBody>
          <a:bodyPr wrap="square" rtlCol="0">
            <a:spAutoFit/>
          </a:bodyPr>
          <a:lstStyle/>
          <a:p>
            <a:pPr algn="r"/>
            <a:r>
              <a:rPr lang="en-US" sz="1400" dirty="0"/>
              <a:t>Alan </a:t>
            </a:r>
            <a:r>
              <a:rPr lang="en-US" sz="1400" dirty="0" err="1"/>
              <a:t>Heuberger</a:t>
            </a:r>
            <a:endParaRPr lang="en-US" sz="1400" dirty="0"/>
          </a:p>
          <a:p>
            <a:pPr algn="r"/>
            <a:r>
              <a:rPr lang="en-US" sz="1400" dirty="0"/>
              <a:t>(Senior Investment Manager at BMGI) </a:t>
            </a:r>
          </a:p>
        </p:txBody>
      </p:sp>
      <p:sp>
        <p:nvSpPr>
          <p:cNvPr id="6" name="Right Arrow 5">
            <a:extLst>
              <a:ext uri="{FF2B5EF4-FFF2-40B4-BE49-F238E27FC236}">
                <a16:creationId xmlns:a16="http://schemas.microsoft.com/office/drawing/2014/main" id="{5773ABF7-9E9C-F34F-98E7-E0D734363FBA}"/>
              </a:ext>
            </a:extLst>
          </p:cNvPr>
          <p:cNvSpPr/>
          <p:nvPr/>
        </p:nvSpPr>
        <p:spPr>
          <a:xfrm>
            <a:off x="6996218" y="4709649"/>
            <a:ext cx="170338" cy="484632"/>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87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39629" cy="4525963"/>
          </a:xfrm>
        </p:spPr>
        <p:txBody>
          <a:bodyPr>
            <a:noAutofit/>
          </a:bodyPr>
          <a:lstStyle/>
          <a:p>
            <a:pPr>
              <a:spcBef>
                <a:spcPts val="0"/>
              </a:spcBef>
              <a:spcAft>
                <a:spcPts val="1200"/>
              </a:spcAft>
            </a:pPr>
            <a:r>
              <a:rPr lang="en-US" sz="1800" b="1" dirty="0"/>
              <a:t>Bill Miller </a:t>
            </a:r>
            <a:r>
              <a:rPr lang="en-US" sz="1800" dirty="0"/>
              <a:t>is the former Chairman and Chief Investment Officer of Legg Mason Capital Management, now a part of </a:t>
            </a:r>
            <a:r>
              <a:rPr lang="en-US" sz="1800" dirty="0" err="1"/>
              <a:t>ClearBridge</a:t>
            </a:r>
            <a:r>
              <a:rPr lang="en-US" sz="1800" dirty="0"/>
              <a:t> and formerly a standalone subsidiary of Legg Mason, Inc. </a:t>
            </a:r>
          </a:p>
          <a:p>
            <a:pPr>
              <a:spcBef>
                <a:spcPts val="0"/>
              </a:spcBef>
              <a:spcAft>
                <a:spcPts val="1200"/>
              </a:spcAft>
            </a:pPr>
            <a:r>
              <a:rPr lang="en-US" sz="1800" dirty="0"/>
              <a:t>Miller was named “Fund Manager of the Decade” in the 1990’s by </a:t>
            </a:r>
            <a:r>
              <a:rPr lang="en-US" sz="1800" dirty="0" err="1"/>
              <a:t>Morningstar.com</a:t>
            </a:r>
            <a:endParaRPr lang="en-US" sz="1800" dirty="0"/>
          </a:p>
          <a:p>
            <a:pPr>
              <a:spcBef>
                <a:spcPts val="0"/>
              </a:spcBef>
              <a:spcAft>
                <a:spcPts val="1200"/>
              </a:spcAft>
            </a:pPr>
            <a:r>
              <a:rPr lang="en-US" sz="1800" dirty="0"/>
              <a:t>He is also formerly the portfolio manager of the Legg Mason Capital Management Value Trust (Mutual fund: LMVTX) and was the portfolio manager of the Legg Mason Opportunity Trust (Mutual fund: LMOPX) mutual funds</a:t>
            </a:r>
          </a:p>
          <a:p>
            <a:pPr>
              <a:spcBef>
                <a:spcPts val="0"/>
              </a:spcBef>
              <a:spcAft>
                <a:spcPts val="1200"/>
              </a:spcAft>
            </a:pPr>
            <a:r>
              <a:rPr lang="en-US" sz="1800" dirty="0"/>
              <a:t>Miller is also Chairman Emeritus of the Santa Fe Institute.</a:t>
            </a:r>
          </a:p>
          <a:p>
            <a:pPr>
              <a:spcBef>
                <a:spcPts val="0"/>
              </a:spcBef>
              <a:spcAft>
                <a:spcPts val="1200"/>
              </a:spcAft>
            </a:pPr>
            <a:endParaRPr lang="en-US" sz="1800" dirty="0"/>
          </a:p>
        </p:txBody>
      </p:sp>
      <p:sp>
        <p:nvSpPr>
          <p:cNvPr id="4" name="Title 1"/>
          <p:cNvSpPr>
            <a:spLocks noGrp="1"/>
          </p:cNvSpPr>
          <p:nvPr>
            <p:ph type="title"/>
          </p:nvPr>
        </p:nvSpPr>
        <p:spPr/>
        <p:txBody>
          <a:bodyPr>
            <a:normAutofit fontScale="90000"/>
          </a:bodyPr>
          <a:lstStyle/>
          <a:p>
            <a:r>
              <a:rPr lang="en-US" dirty="0">
                <a:solidFill>
                  <a:srgbClr val="FF0000"/>
                </a:solidFill>
              </a:rPr>
              <a:t>Value Investors – Bill Miller</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Value_investing</a:t>
            </a:r>
            <a:endParaRPr lang="en-US" dirty="0"/>
          </a:p>
        </p:txBody>
      </p:sp>
      <p:pic>
        <p:nvPicPr>
          <p:cNvPr id="2050" name="Picture 2" descr="Investor Bill Miller: One of the best buying opportunities of his life">
            <a:extLst>
              <a:ext uri="{FF2B5EF4-FFF2-40B4-BE49-F238E27FC236}">
                <a16:creationId xmlns:a16="http://schemas.microsoft.com/office/drawing/2014/main" id="{3CACDFB2-5BD9-4A46-98D0-F1B6FF84B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522" y="1973766"/>
            <a:ext cx="3190487" cy="2126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33B63D-72DA-5745-B52D-BBAC20411942}"/>
              </a:ext>
            </a:extLst>
          </p:cNvPr>
          <p:cNvSpPr txBox="1"/>
          <p:nvPr/>
        </p:nvSpPr>
        <p:spPr>
          <a:xfrm>
            <a:off x="5585522" y="4549698"/>
            <a:ext cx="3190487" cy="1754326"/>
          </a:xfrm>
          <a:prstGeom prst="rect">
            <a:avLst/>
          </a:prstGeom>
          <a:noFill/>
        </p:spPr>
        <p:txBody>
          <a:bodyPr wrap="square" rtlCol="0">
            <a:spAutoFit/>
          </a:bodyPr>
          <a:lstStyle/>
          <a:p>
            <a:r>
              <a:rPr lang="en-US" dirty="0"/>
              <a:t>Miller has now formed his own investment company, Miller Value Partners in Baltimore.</a:t>
            </a:r>
          </a:p>
          <a:p>
            <a:endParaRPr lang="en-US" dirty="0"/>
          </a:p>
          <a:p>
            <a:r>
              <a:rPr lang="en-US" dirty="0"/>
              <a:t>He is frequently seen on CNBC as a commentator</a:t>
            </a:r>
          </a:p>
        </p:txBody>
      </p:sp>
    </p:spTree>
    <p:extLst>
      <p:ext uri="{BB962C8B-B14F-4D97-AF65-F5344CB8AC3E}">
        <p14:creationId xmlns:p14="http://schemas.microsoft.com/office/powerpoint/2010/main" val="284084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The Legg Mason Capital Management Value Trust's after-fee return beat the S&amp;P 500 index for 15 consecutive years from 1991 through 2005</a:t>
            </a:r>
          </a:p>
          <a:p>
            <a:pPr>
              <a:spcBef>
                <a:spcPts val="0"/>
              </a:spcBef>
              <a:spcAft>
                <a:spcPts val="1200"/>
              </a:spcAft>
            </a:pPr>
            <a:r>
              <a:rPr lang="en-US" sz="2000" dirty="0"/>
              <a:t>Consistently producing market beating returns is considered to be very unlikely according to the efficient market hypothesis</a:t>
            </a:r>
          </a:p>
          <a:p>
            <a:pPr>
              <a:spcBef>
                <a:spcPts val="0"/>
              </a:spcBef>
              <a:spcAft>
                <a:spcPts val="1200"/>
              </a:spcAft>
            </a:pPr>
            <a:r>
              <a:rPr lang="en-US" sz="2000" dirty="0"/>
              <a:t>Miller once said, "As for the so-called streak, that's an accident of the calendar. If the year ended on different months it wouldn't be there and at some point the mathematics will hit us. We've been lucky. Well, maybe it's not 100% luck—maybe 95% luck.”</a:t>
            </a:r>
          </a:p>
          <a:p>
            <a:pPr>
              <a:spcBef>
                <a:spcPts val="0"/>
              </a:spcBef>
              <a:spcAft>
                <a:spcPts val="1200"/>
              </a:spcAft>
            </a:pPr>
            <a:r>
              <a:rPr lang="en-US" sz="2000" dirty="0"/>
              <a:t>Miller’s focus is on finding companies that have </a:t>
            </a:r>
            <a:r>
              <a:rPr lang="en-US" sz="2000" b="1" dirty="0"/>
              <a:t>high free cash flow</a:t>
            </a:r>
            <a:r>
              <a:rPr lang="en-US" sz="2000" dirty="0"/>
              <a:t>, i.e., cash that is left after expenses are deducted from revenues</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Value Investors – Bill Miller</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Value_investing</a:t>
            </a:r>
            <a:endParaRPr lang="en-US" dirty="0"/>
          </a:p>
        </p:txBody>
      </p:sp>
    </p:spTree>
    <p:extLst>
      <p:ext uri="{BB962C8B-B14F-4D97-AF65-F5344CB8AC3E}">
        <p14:creationId xmlns:p14="http://schemas.microsoft.com/office/powerpoint/2010/main" val="267893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Legg Mason Opportunity Trust</a:t>
            </a:r>
            <a:br>
              <a:rPr lang="en-US" dirty="0">
                <a:solidFill>
                  <a:srgbClr val="FF0000"/>
                </a:solidFill>
              </a:rPr>
            </a:br>
            <a:r>
              <a:rPr lang="en-US" sz="1800" dirty="0">
                <a:solidFill>
                  <a:srgbClr val="0000FF"/>
                </a:solidFill>
              </a:rPr>
              <a:t>http://</a:t>
            </a:r>
            <a:r>
              <a:rPr lang="en-US" sz="1800" dirty="0" err="1">
                <a:solidFill>
                  <a:srgbClr val="0000FF"/>
                </a:solidFill>
              </a:rPr>
              <a:t>quotes.morningstar.com</a:t>
            </a:r>
            <a:r>
              <a:rPr lang="en-US" sz="1800" dirty="0">
                <a:solidFill>
                  <a:srgbClr val="0000FF"/>
                </a:solidFill>
              </a:rPr>
              <a:t>/chart/fund/</a:t>
            </a:r>
            <a:r>
              <a:rPr lang="en-US" sz="1800" dirty="0" err="1">
                <a:solidFill>
                  <a:srgbClr val="0000FF"/>
                </a:solidFill>
              </a:rPr>
              <a:t>chart?t</a:t>
            </a:r>
            <a:r>
              <a:rPr lang="en-US" sz="1800" dirty="0">
                <a:solidFill>
                  <a:srgbClr val="0000FF"/>
                </a:solidFill>
              </a:rPr>
              <a:t>=</a:t>
            </a:r>
            <a:r>
              <a:rPr lang="en-US" sz="1800" dirty="0" err="1">
                <a:solidFill>
                  <a:srgbClr val="0000FF"/>
                </a:solidFill>
              </a:rPr>
              <a:t>LMOPX&amp;region</a:t>
            </a:r>
            <a:r>
              <a:rPr lang="en-US" sz="1800" dirty="0">
                <a:solidFill>
                  <a:srgbClr val="0000FF"/>
                </a:solidFill>
              </a:rPr>
              <a:t>=</a:t>
            </a:r>
            <a:r>
              <a:rPr lang="en-US" sz="1800" dirty="0" err="1">
                <a:solidFill>
                  <a:srgbClr val="0000FF"/>
                </a:solidFill>
              </a:rPr>
              <a:t>usa&amp;culture</a:t>
            </a:r>
            <a:r>
              <a:rPr lang="en-US" sz="1800" dirty="0">
                <a:solidFill>
                  <a:srgbClr val="0000FF"/>
                </a:solidFill>
              </a:rPr>
              <a:t>=</a:t>
            </a:r>
            <a:r>
              <a:rPr lang="en-US" sz="1800" dirty="0" err="1">
                <a:solidFill>
                  <a:srgbClr val="0000FF"/>
                </a:solidFill>
              </a:rPr>
              <a:t>en_US</a:t>
            </a:r>
            <a:endParaRPr lang="en-US" sz="1800" dirty="0">
              <a:solidFill>
                <a:srgbClr val="0000FF"/>
              </a:solidFill>
            </a:endParaRPr>
          </a:p>
        </p:txBody>
      </p:sp>
      <p:pic>
        <p:nvPicPr>
          <p:cNvPr id="6" name="Content Placeholder 5">
            <a:extLst>
              <a:ext uri="{FF2B5EF4-FFF2-40B4-BE49-F238E27FC236}">
                <a16:creationId xmlns:a16="http://schemas.microsoft.com/office/drawing/2014/main" id="{E535B0B8-9EF6-724B-8A7A-B7EEBA75201A}"/>
              </a:ext>
            </a:extLst>
          </p:cNvPr>
          <p:cNvPicPr>
            <a:picLocks noGrp="1" noChangeAspect="1"/>
          </p:cNvPicPr>
          <p:nvPr>
            <p:ph idx="1"/>
          </p:nvPr>
        </p:nvPicPr>
        <p:blipFill>
          <a:blip r:embed="rId2"/>
          <a:stretch>
            <a:fillRect/>
          </a:stretch>
        </p:blipFill>
        <p:spPr>
          <a:xfrm>
            <a:off x="1633370" y="1600200"/>
            <a:ext cx="5877260" cy="4525963"/>
          </a:xfrm>
        </p:spPr>
      </p:pic>
    </p:spTree>
    <p:extLst>
      <p:ext uri="{BB962C8B-B14F-4D97-AF65-F5344CB8AC3E}">
        <p14:creationId xmlns:p14="http://schemas.microsoft.com/office/powerpoint/2010/main" val="343575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Legg Mason Opportunity Trust</a:t>
            </a:r>
            <a:br>
              <a:rPr lang="en-US" dirty="0">
                <a:solidFill>
                  <a:srgbClr val="FF0000"/>
                </a:solidFill>
              </a:rPr>
            </a:br>
            <a:r>
              <a:rPr lang="en-US" sz="1800" dirty="0">
                <a:solidFill>
                  <a:srgbClr val="0000FF"/>
                </a:solidFill>
              </a:rPr>
              <a:t>http://</a:t>
            </a:r>
            <a:r>
              <a:rPr lang="en-US" sz="1800" dirty="0" err="1">
                <a:solidFill>
                  <a:srgbClr val="0000FF"/>
                </a:solidFill>
              </a:rPr>
              <a:t>quotes.morningstar.com</a:t>
            </a:r>
            <a:r>
              <a:rPr lang="en-US" sz="1800" dirty="0">
                <a:solidFill>
                  <a:srgbClr val="0000FF"/>
                </a:solidFill>
              </a:rPr>
              <a:t>/chart/fund/</a:t>
            </a:r>
            <a:r>
              <a:rPr lang="en-US" sz="1800" dirty="0" err="1">
                <a:solidFill>
                  <a:srgbClr val="0000FF"/>
                </a:solidFill>
              </a:rPr>
              <a:t>chart?t</a:t>
            </a:r>
            <a:r>
              <a:rPr lang="en-US" sz="1800" dirty="0">
                <a:solidFill>
                  <a:srgbClr val="0000FF"/>
                </a:solidFill>
              </a:rPr>
              <a:t>=</a:t>
            </a:r>
            <a:r>
              <a:rPr lang="en-US" sz="1800" dirty="0" err="1">
                <a:solidFill>
                  <a:srgbClr val="0000FF"/>
                </a:solidFill>
              </a:rPr>
              <a:t>LMOPX&amp;region</a:t>
            </a:r>
            <a:r>
              <a:rPr lang="en-US" sz="1800" dirty="0">
                <a:solidFill>
                  <a:srgbClr val="0000FF"/>
                </a:solidFill>
              </a:rPr>
              <a:t>=</a:t>
            </a:r>
            <a:r>
              <a:rPr lang="en-US" sz="1800" dirty="0" err="1">
                <a:solidFill>
                  <a:srgbClr val="0000FF"/>
                </a:solidFill>
              </a:rPr>
              <a:t>usa&amp;culture</a:t>
            </a:r>
            <a:r>
              <a:rPr lang="en-US" sz="1800" dirty="0">
                <a:solidFill>
                  <a:srgbClr val="0000FF"/>
                </a:solidFill>
              </a:rPr>
              <a:t>=</a:t>
            </a:r>
            <a:r>
              <a:rPr lang="en-US" sz="1800" dirty="0" err="1">
                <a:solidFill>
                  <a:srgbClr val="0000FF"/>
                </a:solidFill>
              </a:rPr>
              <a:t>en_US</a:t>
            </a:r>
            <a:endParaRPr lang="en-US" sz="1800" dirty="0">
              <a:solidFill>
                <a:srgbClr val="0000FF"/>
              </a:solidFill>
            </a:endParaRPr>
          </a:p>
        </p:txBody>
      </p:sp>
      <p:pic>
        <p:nvPicPr>
          <p:cNvPr id="7" name="Content Placeholder 6">
            <a:extLst>
              <a:ext uri="{FF2B5EF4-FFF2-40B4-BE49-F238E27FC236}">
                <a16:creationId xmlns:a16="http://schemas.microsoft.com/office/drawing/2014/main" id="{A488EF31-37E5-174F-9719-F1698323E0DB}"/>
              </a:ext>
            </a:extLst>
          </p:cNvPr>
          <p:cNvPicPr>
            <a:picLocks noGrp="1" noChangeAspect="1"/>
          </p:cNvPicPr>
          <p:nvPr>
            <p:ph idx="1"/>
          </p:nvPr>
        </p:nvPicPr>
        <p:blipFill>
          <a:blip r:embed="rId2"/>
          <a:stretch>
            <a:fillRect/>
          </a:stretch>
        </p:blipFill>
        <p:spPr>
          <a:xfrm>
            <a:off x="457200" y="2320657"/>
            <a:ext cx="8229600" cy="3085049"/>
          </a:xfrm>
        </p:spPr>
      </p:pic>
    </p:spTree>
    <p:extLst>
      <p:ext uri="{BB962C8B-B14F-4D97-AF65-F5344CB8AC3E}">
        <p14:creationId xmlns:p14="http://schemas.microsoft.com/office/powerpoint/2010/main" val="3801530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1388</TotalTime>
  <Words>1962</Words>
  <Application>Microsoft Macintosh PowerPoint</Application>
  <PresentationFormat>On-screen Show (4:3)</PresentationFormat>
  <Paragraphs>108</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Lecture 6</vt:lpstr>
      <vt:lpstr>Value Investing https://en.wikipedia.org/wiki/Value_investing</vt:lpstr>
      <vt:lpstr>Value Investing and Warren Buffett https://en.wikipedia.org/wiki/Value_investing</vt:lpstr>
      <vt:lpstr>Value Investors – Charlie Munger https://en.wikipedia.org/wiki/Value_investing</vt:lpstr>
      <vt:lpstr>Value Investors –Michael Larson https://en.wikipedia.org/wiki/Value_investing</vt:lpstr>
      <vt:lpstr>Value Investors – Bill Miller https://en.wikipedia.org/wiki/Value_investing</vt:lpstr>
      <vt:lpstr>Value Investors – Bill Miller https://en.wikipedia.org/wiki/Value_investing</vt:lpstr>
      <vt:lpstr>Legg Mason Opportunity Trust http://quotes.morningstar.com/chart/fund/chart?t=LMOPX&amp;region=usa&amp;culture=en_US</vt:lpstr>
      <vt:lpstr>Legg Mason Opportunity Trust http://quotes.morningstar.com/chart/fund/chart?t=LMOPX&amp;region=usa&amp;culture=en_US</vt:lpstr>
      <vt:lpstr>Role of Central Banks https://en.wikipedia.org/wiki/Central_bank</vt:lpstr>
      <vt:lpstr>Role of Central Banks https://en.wikipedia.org/wiki/Central_bank</vt:lpstr>
      <vt:lpstr>FED: Primary Dealers https://en.wikipedia.org/wiki/Primary_dealer</vt:lpstr>
      <vt:lpstr>FED: Primary Dealers https://en.wikipedia.org/wiki/Primary_dealer</vt:lpstr>
      <vt:lpstr>FED: Primary Dealers http://marginofdoubt.blogspot.com/2011/06/pomo-and-quantitative-easing-qe.html</vt:lpstr>
      <vt:lpstr>FED and Credit Creation http://davidstockmanscontracorner.com/inside-the-monetary-machinery-part-1-how-the-primary-dealers-drive-credit-and-asset-inflation/</vt:lpstr>
      <vt:lpstr>FED: Primary Dealers https://en.wikipedia.org/wiki/Primary_dealer</vt:lpstr>
      <vt:lpstr>FED Lending Programs 2007-2010 https://www.mpls.frb.org/publications/the-region/federal-reserve-liquidity-programs-an-update?sc_camp=16C883BC3D314E2E899021FBD04A7AF9</vt:lpstr>
      <vt:lpstr>FED Lending Programs 2007-2010 https://www.mpls.frb.org/publications/the-region/federal-reserve-liquidity-programs-an-update?sc_camp=16C883BC3D314E2E899021FBD04A7AF9</vt:lpstr>
      <vt:lpstr>FED Lending Programs 2007-2010 https://www.mpls.frb.org/publications/the-region/federal-reserve-liquidity-programs-an-update?sc_camp=16C883BC3D314E2E899021FBD04A7AF9</vt:lpstr>
      <vt:lpstr>FED Lending Programs 2007-2010 https://www.mpls.frb.org/publications/the-region/federal-reserve-liquidity-programs-an-update?sc_camp=16C883BC3D314E2E899021FBD04A7AF9</vt:lpstr>
      <vt:lpstr>Current FED Balance Sheet</vt:lpstr>
      <vt:lpstr>PowerPoint Presentation</vt:lpstr>
      <vt:lpstr>PowerPoint Presentation</vt:lpstr>
      <vt:lpstr>PowerPoint Presentation</vt:lpstr>
      <vt:lpstr>PowerPoint Presentation</vt:lpstr>
      <vt:lpstr>The FED Dot Plot A projection of future interest rates</vt:lpstr>
      <vt:lpstr>PowerPoint Presentation</vt:lpstr>
      <vt:lpstr>PowerPoint Presentation</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dc:title>
  <dc:creator>John Rundle</dc:creator>
  <cp:lastModifiedBy>Microsoft Office User</cp:lastModifiedBy>
  <cp:revision>27</cp:revision>
  <dcterms:created xsi:type="dcterms:W3CDTF">2017-01-27T18:02:55Z</dcterms:created>
  <dcterms:modified xsi:type="dcterms:W3CDTF">2021-01-27T19:36:55Z</dcterms:modified>
</cp:coreProperties>
</file>