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72" r:id="rId4"/>
    <p:sldId id="259" r:id="rId5"/>
    <p:sldId id="273" r:id="rId6"/>
    <p:sldId id="260" r:id="rId7"/>
    <p:sldId id="261" r:id="rId8"/>
    <p:sldId id="271" r:id="rId9"/>
    <p:sldId id="262" r:id="rId10"/>
    <p:sldId id="263" r:id="rId11"/>
    <p:sldId id="264" r:id="rId12"/>
    <p:sldId id="265" r:id="rId13"/>
    <p:sldId id="266" r:id="rId14"/>
    <p:sldId id="267" r:id="rId15"/>
    <p:sldId id="274" r:id="rId16"/>
    <p:sldId id="277" r:id="rId17"/>
    <p:sldId id="275" r:id="rId18"/>
    <p:sldId id="268" r:id="rId19"/>
    <p:sldId id="270" r:id="rId20"/>
    <p:sldId id="269" r:id="rId21"/>
    <p:sldId id="276" r:id="rId22"/>
    <p:sldId id="27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32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5"/>
    <p:restoredTop sz="94643"/>
  </p:normalViewPr>
  <p:slideViewPr>
    <p:cSldViewPr snapToGrid="0" snapToObjects="1">
      <p:cViewPr varScale="1">
        <p:scale>
          <a:sx n="115" d="100"/>
          <a:sy n="115" d="100"/>
        </p:scale>
        <p:origin x="1376"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4C96FE-BFB3-6642-933B-43394F2350BA}" type="datetimeFigureOut">
              <a:rPr lang="en-US" smtClean="0"/>
              <a:pPr/>
              <a:t>12/31/20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D9A22-0B25-B84C-AC6E-94B4D53DDC0C}" type="slidenum">
              <a:rPr lang="en-US" smtClean="0"/>
              <a:pPr/>
              <a:t>‹#›</a:t>
            </a:fld>
            <a:endParaRPr lang="en-US"/>
          </a:p>
        </p:txBody>
      </p:sp>
    </p:spTree>
    <p:extLst>
      <p:ext uri="{BB962C8B-B14F-4D97-AF65-F5344CB8AC3E}">
        <p14:creationId xmlns:p14="http://schemas.microsoft.com/office/powerpoint/2010/main" val="4076129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4C96FE-BFB3-6642-933B-43394F2350BA}" type="datetimeFigureOut">
              <a:rPr lang="en-US" smtClean="0"/>
              <a:pPr/>
              <a:t>12/31/20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D9A22-0B25-B84C-AC6E-94B4D53DDC0C}" type="slidenum">
              <a:rPr lang="en-US" smtClean="0"/>
              <a:pPr/>
              <a:t>‹#›</a:t>
            </a:fld>
            <a:endParaRPr lang="en-US"/>
          </a:p>
        </p:txBody>
      </p:sp>
    </p:spTree>
    <p:extLst>
      <p:ext uri="{BB962C8B-B14F-4D97-AF65-F5344CB8AC3E}">
        <p14:creationId xmlns:p14="http://schemas.microsoft.com/office/powerpoint/2010/main" val="352755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4C96FE-BFB3-6642-933B-43394F2350BA}" type="datetimeFigureOut">
              <a:rPr lang="en-US" smtClean="0"/>
              <a:pPr/>
              <a:t>12/31/20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D9A22-0B25-B84C-AC6E-94B4D53DDC0C}" type="slidenum">
              <a:rPr lang="en-US" smtClean="0"/>
              <a:pPr/>
              <a:t>‹#›</a:t>
            </a:fld>
            <a:endParaRPr lang="en-US"/>
          </a:p>
        </p:txBody>
      </p:sp>
    </p:spTree>
    <p:extLst>
      <p:ext uri="{BB962C8B-B14F-4D97-AF65-F5344CB8AC3E}">
        <p14:creationId xmlns:p14="http://schemas.microsoft.com/office/powerpoint/2010/main" val="481985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4C96FE-BFB3-6642-933B-43394F2350BA}" type="datetimeFigureOut">
              <a:rPr lang="en-US" smtClean="0"/>
              <a:pPr/>
              <a:t>12/31/20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D9A22-0B25-B84C-AC6E-94B4D53DDC0C}" type="slidenum">
              <a:rPr lang="en-US" smtClean="0"/>
              <a:pPr/>
              <a:t>‹#›</a:t>
            </a:fld>
            <a:endParaRPr lang="en-US"/>
          </a:p>
        </p:txBody>
      </p:sp>
    </p:spTree>
    <p:extLst>
      <p:ext uri="{BB962C8B-B14F-4D97-AF65-F5344CB8AC3E}">
        <p14:creationId xmlns:p14="http://schemas.microsoft.com/office/powerpoint/2010/main" val="1853349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4C96FE-BFB3-6642-933B-43394F2350BA}" type="datetimeFigureOut">
              <a:rPr lang="en-US" smtClean="0"/>
              <a:pPr/>
              <a:t>12/31/20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D9A22-0B25-B84C-AC6E-94B4D53DDC0C}" type="slidenum">
              <a:rPr lang="en-US" smtClean="0"/>
              <a:pPr/>
              <a:t>‹#›</a:t>
            </a:fld>
            <a:endParaRPr lang="en-US"/>
          </a:p>
        </p:txBody>
      </p:sp>
    </p:spTree>
    <p:extLst>
      <p:ext uri="{BB962C8B-B14F-4D97-AF65-F5344CB8AC3E}">
        <p14:creationId xmlns:p14="http://schemas.microsoft.com/office/powerpoint/2010/main" val="2008996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4C96FE-BFB3-6642-933B-43394F2350BA}" type="datetimeFigureOut">
              <a:rPr lang="en-US" smtClean="0"/>
              <a:pPr/>
              <a:t>12/31/20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4D9A22-0B25-B84C-AC6E-94B4D53DDC0C}" type="slidenum">
              <a:rPr lang="en-US" smtClean="0"/>
              <a:pPr/>
              <a:t>‹#›</a:t>
            </a:fld>
            <a:endParaRPr lang="en-US"/>
          </a:p>
        </p:txBody>
      </p:sp>
    </p:spTree>
    <p:extLst>
      <p:ext uri="{BB962C8B-B14F-4D97-AF65-F5344CB8AC3E}">
        <p14:creationId xmlns:p14="http://schemas.microsoft.com/office/powerpoint/2010/main" val="709361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4C96FE-BFB3-6642-933B-43394F2350BA}" type="datetimeFigureOut">
              <a:rPr lang="en-US" smtClean="0"/>
              <a:pPr/>
              <a:t>12/31/20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4D9A22-0B25-B84C-AC6E-94B4D53DDC0C}" type="slidenum">
              <a:rPr lang="en-US" smtClean="0"/>
              <a:pPr/>
              <a:t>‹#›</a:t>
            </a:fld>
            <a:endParaRPr lang="en-US"/>
          </a:p>
        </p:txBody>
      </p:sp>
    </p:spTree>
    <p:extLst>
      <p:ext uri="{BB962C8B-B14F-4D97-AF65-F5344CB8AC3E}">
        <p14:creationId xmlns:p14="http://schemas.microsoft.com/office/powerpoint/2010/main" val="3177423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4C96FE-BFB3-6642-933B-43394F2350BA}" type="datetimeFigureOut">
              <a:rPr lang="en-US" smtClean="0"/>
              <a:pPr/>
              <a:t>12/31/20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4D9A22-0B25-B84C-AC6E-94B4D53DDC0C}" type="slidenum">
              <a:rPr lang="en-US" smtClean="0"/>
              <a:pPr/>
              <a:t>‹#›</a:t>
            </a:fld>
            <a:endParaRPr lang="en-US"/>
          </a:p>
        </p:txBody>
      </p:sp>
    </p:spTree>
    <p:extLst>
      <p:ext uri="{BB962C8B-B14F-4D97-AF65-F5344CB8AC3E}">
        <p14:creationId xmlns:p14="http://schemas.microsoft.com/office/powerpoint/2010/main" val="1547278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4C96FE-BFB3-6642-933B-43394F2350BA}" type="datetimeFigureOut">
              <a:rPr lang="en-US" smtClean="0"/>
              <a:pPr/>
              <a:t>12/31/20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4D9A22-0B25-B84C-AC6E-94B4D53DDC0C}" type="slidenum">
              <a:rPr lang="en-US" smtClean="0"/>
              <a:pPr/>
              <a:t>‹#›</a:t>
            </a:fld>
            <a:endParaRPr lang="en-US"/>
          </a:p>
        </p:txBody>
      </p:sp>
    </p:spTree>
    <p:extLst>
      <p:ext uri="{BB962C8B-B14F-4D97-AF65-F5344CB8AC3E}">
        <p14:creationId xmlns:p14="http://schemas.microsoft.com/office/powerpoint/2010/main" val="2098457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4C96FE-BFB3-6642-933B-43394F2350BA}" type="datetimeFigureOut">
              <a:rPr lang="en-US" smtClean="0"/>
              <a:pPr/>
              <a:t>12/31/20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4D9A22-0B25-B84C-AC6E-94B4D53DDC0C}" type="slidenum">
              <a:rPr lang="en-US" smtClean="0"/>
              <a:pPr/>
              <a:t>‹#›</a:t>
            </a:fld>
            <a:endParaRPr lang="en-US"/>
          </a:p>
        </p:txBody>
      </p:sp>
    </p:spTree>
    <p:extLst>
      <p:ext uri="{BB962C8B-B14F-4D97-AF65-F5344CB8AC3E}">
        <p14:creationId xmlns:p14="http://schemas.microsoft.com/office/powerpoint/2010/main" val="2286471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4C96FE-BFB3-6642-933B-43394F2350BA}" type="datetimeFigureOut">
              <a:rPr lang="en-US" smtClean="0"/>
              <a:pPr/>
              <a:t>12/31/20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4D9A22-0B25-B84C-AC6E-94B4D53DDC0C}" type="slidenum">
              <a:rPr lang="en-US" smtClean="0"/>
              <a:pPr/>
              <a:t>‹#›</a:t>
            </a:fld>
            <a:endParaRPr lang="en-US"/>
          </a:p>
        </p:txBody>
      </p:sp>
    </p:spTree>
    <p:extLst>
      <p:ext uri="{BB962C8B-B14F-4D97-AF65-F5344CB8AC3E}">
        <p14:creationId xmlns:p14="http://schemas.microsoft.com/office/powerpoint/2010/main" val="3549616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4C96FE-BFB3-6642-933B-43394F2350BA}" type="datetimeFigureOut">
              <a:rPr lang="en-US" smtClean="0"/>
              <a:pPr/>
              <a:t>12/31/20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4D9A22-0B25-B84C-AC6E-94B4D53DDC0C}" type="slidenum">
              <a:rPr lang="en-US" smtClean="0"/>
              <a:pPr/>
              <a:t>‹#›</a:t>
            </a:fld>
            <a:endParaRPr lang="en-US"/>
          </a:p>
        </p:txBody>
      </p:sp>
    </p:spTree>
    <p:extLst>
      <p:ext uri="{BB962C8B-B14F-4D97-AF65-F5344CB8AC3E}">
        <p14:creationId xmlns:p14="http://schemas.microsoft.com/office/powerpoint/2010/main" val="1569158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0000"/>
                </a:solidFill>
              </a:rPr>
              <a:t>Lecture 6</a:t>
            </a:r>
          </a:p>
        </p:txBody>
      </p:sp>
      <p:sp>
        <p:nvSpPr>
          <p:cNvPr id="3" name="Subtitle 2"/>
          <p:cNvSpPr>
            <a:spLocks noGrp="1"/>
          </p:cNvSpPr>
          <p:nvPr>
            <p:ph type="subTitle" idx="1"/>
          </p:nvPr>
        </p:nvSpPr>
        <p:spPr/>
        <p:txBody>
          <a:bodyPr/>
          <a:lstStyle/>
          <a:p>
            <a:r>
              <a:rPr lang="en-US" dirty="0" err="1">
                <a:solidFill>
                  <a:srgbClr val="0000FF"/>
                </a:solidFill>
              </a:rPr>
              <a:t>ETFs</a:t>
            </a:r>
            <a:r>
              <a:rPr lang="en-US" dirty="0">
                <a:solidFill>
                  <a:srgbClr val="0000FF"/>
                </a:solidFill>
              </a:rPr>
              <a:t> and High </a:t>
            </a:r>
            <a:r>
              <a:rPr lang="en-US">
                <a:solidFill>
                  <a:srgbClr val="0000FF"/>
                </a:solidFill>
              </a:rPr>
              <a:t>Frequency Trading</a:t>
            </a:r>
          </a:p>
          <a:p>
            <a:r>
              <a:rPr lang="en-US" dirty="0">
                <a:solidFill>
                  <a:srgbClr val="0000FF"/>
                </a:solidFill>
              </a:rPr>
              <a:t>John Rundle </a:t>
            </a:r>
            <a:r>
              <a:rPr lang="en-US" dirty="0" err="1">
                <a:solidFill>
                  <a:srgbClr val="0000FF"/>
                </a:solidFill>
              </a:rPr>
              <a:t>Econophysics</a:t>
            </a:r>
            <a:r>
              <a:rPr lang="en-US" dirty="0">
                <a:solidFill>
                  <a:srgbClr val="0000FF"/>
                </a:solidFill>
              </a:rPr>
              <a:t> PHYS 250</a:t>
            </a:r>
          </a:p>
        </p:txBody>
      </p:sp>
    </p:spTree>
    <p:extLst>
      <p:ext uri="{BB962C8B-B14F-4D97-AF65-F5344CB8AC3E}">
        <p14:creationId xmlns:p14="http://schemas.microsoft.com/office/powerpoint/2010/main" val="1689855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Markets and Exchanges</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Financial_market</a:t>
            </a:r>
            <a:endParaRPr lang="en-US" dirty="0">
              <a:solidFill>
                <a:srgbClr val="FF0000"/>
              </a:solidFill>
            </a:endParaRPr>
          </a:p>
        </p:txBody>
      </p:sp>
      <p:sp>
        <p:nvSpPr>
          <p:cNvPr id="3" name="Content Placeholder 2"/>
          <p:cNvSpPr>
            <a:spLocks noGrp="1"/>
          </p:cNvSpPr>
          <p:nvPr>
            <p:ph idx="1"/>
          </p:nvPr>
        </p:nvSpPr>
        <p:spPr/>
        <p:txBody>
          <a:bodyPr>
            <a:noAutofit/>
          </a:bodyPr>
          <a:lstStyle/>
          <a:p>
            <a:r>
              <a:rPr lang="en-US" sz="2400" dirty="0">
                <a:solidFill>
                  <a:srgbClr val="800000"/>
                </a:solidFill>
              </a:rPr>
              <a:t>Primary market: </a:t>
            </a:r>
            <a:r>
              <a:rPr lang="en-US" sz="2400" dirty="0"/>
              <a:t>A market for new issues or new financial claims, thus called new issue market. The primary market deals with those securities which are issued to the public for the first time. </a:t>
            </a:r>
          </a:p>
          <a:p>
            <a:r>
              <a:rPr lang="en-US" sz="2400" dirty="0">
                <a:solidFill>
                  <a:srgbClr val="800000"/>
                </a:solidFill>
              </a:rPr>
              <a:t>Secondary market</a:t>
            </a:r>
            <a:r>
              <a:rPr lang="en-US" sz="2400" dirty="0"/>
              <a:t>: A market for secondary sale of securities that have already passed through the new issue. Generally, such securities are quoted in the stock exchange and it provides a continuous and regular market for buying and selling of securities</a:t>
            </a:r>
          </a:p>
        </p:txBody>
      </p:sp>
    </p:spTree>
    <p:extLst>
      <p:ext uri="{BB962C8B-B14F-4D97-AF65-F5344CB8AC3E}">
        <p14:creationId xmlns:p14="http://schemas.microsoft.com/office/powerpoint/2010/main" val="563064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Components of Markets</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Financial_market</a:t>
            </a:r>
            <a:endParaRPr lang="en-US" sz="2700" dirty="0">
              <a:solidFill>
                <a:srgbClr val="0000FF"/>
              </a:solidFill>
            </a:endParaRPr>
          </a:p>
        </p:txBody>
      </p:sp>
      <p:sp>
        <p:nvSpPr>
          <p:cNvPr id="3" name="Content Placeholder 2"/>
          <p:cNvSpPr>
            <a:spLocks noGrp="1"/>
          </p:cNvSpPr>
          <p:nvPr>
            <p:ph idx="1"/>
          </p:nvPr>
        </p:nvSpPr>
        <p:spPr>
          <a:xfrm>
            <a:off x="457200" y="1430183"/>
            <a:ext cx="8229600" cy="4525963"/>
          </a:xfrm>
        </p:spPr>
        <p:txBody>
          <a:bodyPr>
            <a:noAutofit/>
          </a:bodyPr>
          <a:lstStyle/>
          <a:p>
            <a:r>
              <a:rPr lang="en-US" sz="1800" b="1" dirty="0">
                <a:solidFill>
                  <a:srgbClr val="000000"/>
                </a:solidFill>
              </a:rPr>
              <a:t>Money market (short term bonds)</a:t>
            </a:r>
            <a:r>
              <a:rPr lang="en-US" sz="1800" dirty="0"/>
              <a:t>: A market for dealing with financial assets and securities which have a maturity period of up to one year, thus a market for short term funds. </a:t>
            </a:r>
          </a:p>
          <a:p>
            <a:r>
              <a:rPr lang="en-US" sz="1800" b="1" dirty="0"/>
              <a:t>Capital market (long term bonds)</a:t>
            </a:r>
            <a:r>
              <a:rPr lang="en-US" sz="1800" dirty="0"/>
              <a:t>: A  market for financial assets which have a long or indefinite maturity. Generally it deals with long term securities that have a maturity period of above one year. Capital market may be further divided into: (a) industrial securities market (b) Govt. securities market and (c) long term loans market.</a:t>
            </a:r>
          </a:p>
          <a:p>
            <a:r>
              <a:rPr lang="en-US" sz="1800" b="1"/>
              <a:t>Equity </a:t>
            </a:r>
            <a:r>
              <a:rPr lang="en-US" sz="1800" b="1" dirty="0"/>
              <a:t>markets</a:t>
            </a:r>
            <a:r>
              <a:rPr lang="en-US" sz="1800" dirty="0"/>
              <a:t>: A market where ownership of securities are issued and subscribed is known as equity market. An example of a secondary equity market for shares is the Bombay stock exchange.</a:t>
            </a:r>
          </a:p>
          <a:p>
            <a:r>
              <a:rPr lang="en-US" sz="1800" b="1" dirty="0"/>
              <a:t>Debt market (repo markets)</a:t>
            </a:r>
            <a:r>
              <a:rPr lang="en-US" sz="1800" dirty="0"/>
              <a:t>: The market where funds are borrowed and lent is known as debt market. Arrangements are made in such a way that the borrowers agree to pay the lender the original amount of the loan plus some specified amount of interest.</a:t>
            </a:r>
          </a:p>
          <a:p>
            <a:r>
              <a:rPr lang="en-US" sz="1800" b="1" dirty="0"/>
              <a:t>Derivative markets (options, swaps, etc.)</a:t>
            </a:r>
            <a:r>
              <a:rPr lang="en-US" sz="1800" dirty="0"/>
              <a:t>: A market where financial instruments are derived and traded based on an underlying asset such as commodities or stocks</a:t>
            </a:r>
          </a:p>
        </p:txBody>
      </p:sp>
    </p:spTree>
    <p:extLst>
      <p:ext uri="{BB962C8B-B14F-4D97-AF65-F5344CB8AC3E}">
        <p14:creationId xmlns:p14="http://schemas.microsoft.com/office/powerpoint/2010/main" val="1904424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Examples of Exchanges</a:t>
            </a:r>
          </a:p>
        </p:txBody>
      </p:sp>
      <p:sp>
        <p:nvSpPr>
          <p:cNvPr id="3" name="Content Placeholder 2"/>
          <p:cNvSpPr>
            <a:spLocks noGrp="1"/>
          </p:cNvSpPr>
          <p:nvPr>
            <p:ph idx="1"/>
          </p:nvPr>
        </p:nvSpPr>
        <p:spPr/>
        <p:txBody>
          <a:bodyPr/>
          <a:lstStyle/>
          <a:p>
            <a:r>
              <a:rPr lang="en-US" dirty="0"/>
              <a:t>NYSE / ARCA - New York Stock Exchange</a:t>
            </a:r>
          </a:p>
          <a:p>
            <a:r>
              <a:rPr lang="en-US" dirty="0"/>
              <a:t>NASDAQ - Over the counter</a:t>
            </a:r>
          </a:p>
          <a:p>
            <a:r>
              <a:rPr lang="en-US" dirty="0"/>
              <a:t>CME – Chicago Mercantile Exchange</a:t>
            </a:r>
          </a:p>
          <a:p>
            <a:r>
              <a:rPr lang="en-US" dirty="0"/>
              <a:t>CBOT Chicago Board of Trade (contract market for CME)</a:t>
            </a:r>
          </a:p>
        </p:txBody>
      </p:sp>
    </p:spTree>
    <p:extLst>
      <p:ext uri="{BB962C8B-B14F-4D97-AF65-F5344CB8AC3E}">
        <p14:creationId xmlns:p14="http://schemas.microsoft.com/office/powerpoint/2010/main" val="2852917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Trading</a:t>
            </a:r>
          </a:p>
        </p:txBody>
      </p:sp>
      <p:sp>
        <p:nvSpPr>
          <p:cNvPr id="3" name="Content Placeholder 2"/>
          <p:cNvSpPr>
            <a:spLocks noGrp="1"/>
          </p:cNvSpPr>
          <p:nvPr>
            <p:ph idx="1"/>
          </p:nvPr>
        </p:nvSpPr>
        <p:spPr/>
        <p:txBody>
          <a:bodyPr>
            <a:noAutofit/>
          </a:bodyPr>
          <a:lstStyle/>
          <a:p>
            <a:pPr>
              <a:spcBef>
                <a:spcPts val="0"/>
              </a:spcBef>
              <a:spcAft>
                <a:spcPts val="1200"/>
              </a:spcAft>
            </a:pPr>
            <a:r>
              <a:rPr lang="en-US" sz="2400" dirty="0"/>
              <a:t>All trading is automated now, using methods that were first invented by Josh Levine with his Island Trading System (late 90’s)</a:t>
            </a:r>
          </a:p>
          <a:p>
            <a:pPr>
              <a:spcBef>
                <a:spcPts val="0"/>
              </a:spcBef>
              <a:spcAft>
                <a:spcPts val="1200"/>
              </a:spcAft>
            </a:pPr>
            <a:r>
              <a:rPr lang="en-US" sz="2400" dirty="0"/>
              <a:t>Dark Pools – dozens of these that match buy/sell orders, but are not required to publicize trades like the lit pools (major public exchanges) </a:t>
            </a:r>
          </a:p>
          <a:p>
            <a:pPr>
              <a:spcBef>
                <a:spcPts val="0"/>
              </a:spcBef>
              <a:spcAft>
                <a:spcPts val="1200"/>
              </a:spcAft>
            </a:pPr>
            <a:r>
              <a:rPr lang="en-US" sz="2400" dirty="0"/>
              <a:t>Dark Pools are private exchanges but market transactions are reported</a:t>
            </a:r>
          </a:p>
          <a:p>
            <a:pPr>
              <a:spcBef>
                <a:spcPts val="0"/>
              </a:spcBef>
              <a:spcAft>
                <a:spcPts val="1200"/>
              </a:spcAft>
            </a:pPr>
            <a:r>
              <a:rPr lang="en-US" sz="2400" dirty="0"/>
              <a:t>Lit pools are public exchanges where pricing is transparent to the public</a:t>
            </a:r>
          </a:p>
        </p:txBody>
      </p:sp>
    </p:spTree>
    <p:extLst>
      <p:ext uri="{BB962C8B-B14F-4D97-AF65-F5344CB8AC3E}">
        <p14:creationId xmlns:p14="http://schemas.microsoft.com/office/powerpoint/2010/main" val="36520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High Frequency Trading</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/wiki/High-</a:t>
            </a:r>
            <a:r>
              <a:rPr lang="en-US" sz="2700" dirty="0" err="1">
                <a:solidFill>
                  <a:srgbClr val="0000FF"/>
                </a:solidFill>
              </a:rPr>
              <a:t>frequency_trading</a:t>
            </a:r>
            <a:endParaRPr lang="en-US" sz="2700" dirty="0">
              <a:solidFill>
                <a:srgbClr val="0000FF"/>
              </a:solidFill>
            </a:endParaRPr>
          </a:p>
        </p:txBody>
      </p:sp>
      <p:sp>
        <p:nvSpPr>
          <p:cNvPr id="3" name="Content Placeholder 2"/>
          <p:cNvSpPr>
            <a:spLocks noGrp="1"/>
          </p:cNvSpPr>
          <p:nvPr>
            <p:ph idx="1"/>
          </p:nvPr>
        </p:nvSpPr>
        <p:spPr>
          <a:xfrm>
            <a:off x="457200" y="1500190"/>
            <a:ext cx="8229600" cy="4525963"/>
          </a:xfrm>
        </p:spPr>
        <p:txBody>
          <a:bodyPr>
            <a:noAutofit/>
          </a:bodyPr>
          <a:lstStyle/>
          <a:p>
            <a:pPr>
              <a:spcBef>
                <a:spcPts val="0"/>
              </a:spcBef>
              <a:spcAft>
                <a:spcPts val="1200"/>
              </a:spcAft>
            </a:pPr>
            <a:r>
              <a:rPr lang="en-US" sz="2200" b="1" dirty="0"/>
              <a:t>High-frequency trading</a:t>
            </a:r>
            <a:r>
              <a:rPr lang="en-US" sz="2200" dirty="0"/>
              <a:t> (</a:t>
            </a:r>
            <a:r>
              <a:rPr lang="en-US" sz="2200" b="1" dirty="0"/>
              <a:t>HFT</a:t>
            </a:r>
            <a:r>
              <a:rPr lang="en-US" sz="2200" dirty="0"/>
              <a:t>) is a type of algorithmic trading characterized by high speeds, high turnover rates, and high order-to-trade ratios that leverages high-frequency financial data and electronic trading tools.</a:t>
            </a:r>
          </a:p>
          <a:p>
            <a:pPr>
              <a:spcBef>
                <a:spcPts val="0"/>
              </a:spcBef>
              <a:spcAft>
                <a:spcPts val="1200"/>
              </a:spcAft>
            </a:pPr>
            <a:r>
              <a:rPr lang="en-US" sz="2200" dirty="0"/>
              <a:t>High Frequency Trading (HFT) are </a:t>
            </a:r>
            <a:r>
              <a:rPr lang="en-US" sz="2200" b="1" dirty="0"/>
              <a:t>algorithms*</a:t>
            </a:r>
            <a:r>
              <a:rPr lang="en-US" sz="2200" dirty="0"/>
              <a:t> that issue buy/sell orders in microseconds.  They use a variety of strategies to profit from rapid fire transactions, and are limited by the speed of light</a:t>
            </a:r>
          </a:p>
          <a:p>
            <a:pPr>
              <a:spcBef>
                <a:spcPts val="0"/>
              </a:spcBef>
              <a:spcAft>
                <a:spcPts val="1200"/>
              </a:spcAft>
            </a:pPr>
            <a:r>
              <a:rPr lang="en-US" sz="2200" dirty="0"/>
              <a:t>While there is no single definition of HFT, among its key attributes are highly sophisticated algorithms, specialized order types, co-location, very short-term investment horizons, and high cancellation rates of orders.</a:t>
            </a:r>
          </a:p>
          <a:p>
            <a:pPr>
              <a:spcBef>
                <a:spcPts val="0"/>
              </a:spcBef>
              <a:spcAft>
                <a:spcPts val="1200"/>
              </a:spcAft>
            </a:pPr>
            <a:r>
              <a:rPr lang="en-US" sz="2200" dirty="0"/>
              <a:t>HFT can be viewed as a primary form of </a:t>
            </a:r>
            <a:r>
              <a:rPr lang="en-US" sz="2200" b="1" dirty="0"/>
              <a:t>algorithmic trading*</a:t>
            </a:r>
          </a:p>
        </p:txBody>
      </p:sp>
      <p:sp>
        <p:nvSpPr>
          <p:cNvPr id="4" name="TextBox 3">
            <a:extLst>
              <a:ext uri="{FF2B5EF4-FFF2-40B4-BE49-F238E27FC236}">
                <a16:creationId xmlns:a16="http://schemas.microsoft.com/office/drawing/2014/main" id="{D1B8EC16-1145-DC43-8742-BADAABCDBB9D}"/>
              </a:ext>
            </a:extLst>
          </p:cNvPr>
          <p:cNvSpPr txBox="1"/>
          <p:nvPr/>
        </p:nvSpPr>
        <p:spPr>
          <a:xfrm>
            <a:off x="1299117" y="6133172"/>
            <a:ext cx="6545766" cy="646331"/>
          </a:xfrm>
          <a:prstGeom prst="rect">
            <a:avLst/>
          </a:prstGeom>
          <a:noFill/>
        </p:spPr>
        <p:txBody>
          <a:bodyPr wrap="square" rtlCol="0">
            <a:spAutoFit/>
          </a:bodyPr>
          <a:lstStyle/>
          <a:p>
            <a:pPr algn="ctr"/>
            <a:r>
              <a:rPr lang="en-US" dirty="0"/>
              <a:t>*algorithms are computer codes that automatically trade securities</a:t>
            </a:r>
          </a:p>
          <a:p>
            <a:pPr algn="ctr"/>
            <a:r>
              <a:rPr lang="en-US" dirty="0"/>
              <a:t>according to proprietary models</a:t>
            </a:r>
          </a:p>
        </p:txBody>
      </p:sp>
    </p:spTree>
    <p:extLst>
      <p:ext uri="{BB962C8B-B14F-4D97-AF65-F5344CB8AC3E}">
        <p14:creationId xmlns:p14="http://schemas.microsoft.com/office/powerpoint/2010/main" val="853429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High Frequency Trading</a:t>
            </a:r>
            <a:br>
              <a:rPr lang="en-US" dirty="0">
                <a:solidFill>
                  <a:srgbClr val="FF0000"/>
                </a:solidFill>
              </a:rPr>
            </a:br>
            <a:r>
              <a:rPr lang="en-US" sz="1556" dirty="0" err="1">
                <a:solidFill>
                  <a:srgbClr val="0000FF"/>
                </a:solidFill>
              </a:rPr>
              <a:t>http://www.rifuture.org/providence-sues-wall-street-over-high-frequency-trading/high-frequency-trading/</a:t>
            </a:r>
            <a:endParaRPr lang="en-US" sz="1556" dirty="0">
              <a:solidFill>
                <a:srgbClr val="0000FF"/>
              </a:solidFill>
            </a:endParaRPr>
          </a:p>
        </p:txBody>
      </p:sp>
      <p:pic>
        <p:nvPicPr>
          <p:cNvPr id="4" name="Content Placeholder 3" descr="high-frequency-trading.jpeg"/>
          <p:cNvPicPr>
            <a:picLocks noGrp="1" noChangeAspect="1"/>
          </p:cNvPicPr>
          <p:nvPr>
            <p:ph idx="1"/>
          </p:nvPr>
        </p:nvPicPr>
        <p:blipFill>
          <a:blip r:embed="rId2"/>
          <a:srcRect l="-1051" r="-1051"/>
          <a:stretch>
            <a:fillRect/>
          </a:stretch>
        </p:blip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Growth in HFT</a:t>
            </a:r>
            <a:br>
              <a:rPr lang="en-US" dirty="0"/>
            </a:br>
            <a:r>
              <a:rPr lang="en-US" sz="1556" dirty="0" err="1">
                <a:solidFill>
                  <a:srgbClr val="0000FF"/>
                </a:solidFill>
              </a:rPr>
              <a:t>http://greenvestmentcenter.com/financial-reform/does-high-frequency-trading-create-market-efficiency</a:t>
            </a:r>
            <a:endParaRPr lang="en-US" sz="1556" dirty="0">
              <a:solidFill>
                <a:srgbClr val="0000FF"/>
              </a:solidFill>
            </a:endParaRPr>
          </a:p>
        </p:txBody>
      </p:sp>
      <p:pic>
        <p:nvPicPr>
          <p:cNvPr id="4" name="Content Placeholder 3" descr="Untitled1.png"/>
          <p:cNvPicPr>
            <a:picLocks noGrp="1" noChangeAspect="1"/>
          </p:cNvPicPr>
          <p:nvPr>
            <p:ph idx="1"/>
          </p:nvPr>
        </p:nvPicPr>
        <p:blipFill>
          <a:blip r:embed="rId2"/>
          <a:srcRect l="-10836" r="-10836"/>
          <a:stretch>
            <a:fillRect/>
          </a:stretch>
        </p:blip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High Frequency Trading</a:t>
            </a:r>
            <a:br>
              <a:rPr lang="en-US" dirty="0"/>
            </a:br>
            <a:r>
              <a:rPr lang="en-US" sz="2667" dirty="0">
                <a:solidFill>
                  <a:srgbClr val="0000FF"/>
                </a:solidFill>
              </a:rPr>
              <a:t>http://www.economist.com/node/21547988</a:t>
            </a:r>
          </a:p>
        </p:txBody>
      </p:sp>
      <p:pic>
        <p:nvPicPr>
          <p:cNvPr id="4" name="Content Placeholder 3" descr="20120225_SRC490.gif"/>
          <p:cNvPicPr>
            <a:picLocks noGrp="1" noChangeAspect="1"/>
          </p:cNvPicPr>
          <p:nvPr>
            <p:ph idx="1"/>
          </p:nvPr>
        </p:nvPicPr>
        <p:blipFill>
          <a:blip r:embed="rId2"/>
          <a:srcRect t="-3294" b="-3294"/>
          <a:stretch>
            <a:fillRect/>
          </a:stretch>
        </p:blip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spcBef>
                <a:spcPts val="0"/>
              </a:spcBef>
              <a:spcAft>
                <a:spcPts val="1200"/>
              </a:spcAft>
            </a:pPr>
            <a:r>
              <a:rPr lang="en-US" sz="2000" dirty="0"/>
              <a:t>HFT uses proprietary trading strategies carried out by computers to move in and out of positions in seconds or fractions of a second.</a:t>
            </a:r>
          </a:p>
          <a:p>
            <a:pPr>
              <a:spcBef>
                <a:spcPts val="0"/>
              </a:spcBef>
              <a:spcAft>
                <a:spcPts val="1200"/>
              </a:spcAft>
            </a:pPr>
            <a:r>
              <a:rPr lang="en-US" sz="2000" dirty="0"/>
              <a:t>It is estimated that as of 2009, HFT accounted for 60-73% of all US equity trading volume, with that number falling to approximately 50% in 2012.</a:t>
            </a:r>
            <a:endParaRPr lang="en-US" sz="2000" baseline="30000" dirty="0"/>
          </a:p>
          <a:p>
            <a:pPr>
              <a:spcBef>
                <a:spcPts val="0"/>
              </a:spcBef>
              <a:spcAft>
                <a:spcPts val="1200"/>
              </a:spcAft>
            </a:pPr>
            <a:r>
              <a:rPr lang="en-US" sz="2000" dirty="0"/>
              <a:t>High-frequency traders move in and out of short-term positions at high volumes and high speeds aiming to capture sometimes a fraction of a cent in profit on every trade.</a:t>
            </a:r>
            <a:endParaRPr lang="en-US" sz="2000" baseline="30000" dirty="0"/>
          </a:p>
          <a:p>
            <a:pPr>
              <a:spcBef>
                <a:spcPts val="0"/>
              </a:spcBef>
              <a:spcAft>
                <a:spcPts val="1200"/>
              </a:spcAft>
            </a:pPr>
            <a:r>
              <a:rPr lang="en-US" sz="2000" dirty="0"/>
              <a:t>HFT firms make up the low margins with incredibly high volumes of trades, frequently numbering in the millions.</a:t>
            </a:r>
          </a:p>
          <a:p>
            <a:pPr>
              <a:spcBef>
                <a:spcPts val="0"/>
              </a:spcBef>
              <a:spcAft>
                <a:spcPts val="1200"/>
              </a:spcAft>
            </a:pPr>
            <a:r>
              <a:rPr lang="en-US" sz="2000" dirty="0"/>
              <a:t>HFT traders often use stimulus-response methods (rapid fire placement and then immediate cancellation of orders) to discern the depth of the “order book”</a:t>
            </a:r>
          </a:p>
          <a:p>
            <a:pPr>
              <a:spcBef>
                <a:spcPts val="0"/>
              </a:spcBef>
              <a:spcAft>
                <a:spcPts val="1200"/>
              </a:spcAft>
            </a:pPr>
            <a:endParaRPr lang="en-US" sz="2000" dirty="0"/>
          </a:p>
          <a:p>
            <a:pPr>
              <a:spcBef>
                <a:spcPts val="0"/>
              </a:spcBef>
              <a:spcAft>
                <a:spcPts val="1200"/>
              </a:spcAft>
            </a:pPr>
            <a:endParaRPr lang="en-US" sz="2000" dirty="0"/>
          </a:p>
        </p:txBody>
      </p:sp>
      <p:sp>
        <p:nvSpPr>
          <p:cNvPr id="4" name="Title 1"/>
          <p:cNvSpPr>
            <a:spLocks noGrp="1"/>
          </p:cNvSpPr>
          <p:nvPr>
            <p:ph type="title"/>
          </p:nvPr>
        </p:nvSpPr>
        <p:spPr/>
        <p:txBody>
          <a:bodyPr>
            <a:normAutofit fontScale="90000"/>
          </a:bodyPr>
          <a:lstStyle/>
          <a:p>
            <a:r>
              <a:rPr lang="en-US" dirty="0">
                <a:solidFill>
                  <a:srgbClr val="FF0000"/>
                </a:solidFill>
              </a:rPr>
              <a:t>High Frequency Trading</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/wiki/High-</a:t>
            </a:r>
            <a:r>
              <a:rPr lang="en-US" sz="2700" dirty="0" err="1">
                <a:solidFill>
                  <a:srgbClr val="0000FF"/>
                </a:solidFill>
              </a:rPr>
              <a:t>frequency_trading</a:t>
            </a:r>
            <a:endParaRPr lang="en-US" sz="2700" dirty="0">
              <a:solidFill>
                <a:srgbClr val="0000FF"/>
              </a:solidFill>
            </a:endParaRPr>
          </a:p>
        </p:txBody>
      </p:sp>
    </p:spTree>
    <p:extLst>
      <p:ext uri="{BB962C8B-B14F-4D97-AF65-F5344CB8AC3E}">
        <p14:creationId xmlns:p14="http://schemas.microsoft.com/office/powerpoint/2010/main" val="3427303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spcBef>
                <a:spcPts val="0"/>
              </a:spcBef>
              <a:spcAft>
                <a:spcPts val="1200"/>
              </a:spcAft>
            </a:pPr>
            <a:r>
              <a:rPr lang="en-US" sz="1800" dirty="0"/>
              <a:t>In the early 2000s, high-frequency trading still accounted for fewer than 10% of equity orders. </a:t>
            </a:r>
          </a:p>
          <a:p>
            <a:pPr>
              <a:spcBef>
                <a:spcPts val="0"/>
              </a:spcBef>
              <a:spcAft>
                <a:spcPts val="1200"/>
              </a:spcAft>
            </a:pPr>
            <a:r>
              <a:rPr lang="en-US" sz="1800" dirty="0"/>
              <a:t>According to data from the NYSE, trading volume grew by about 164% between 2005 and 2009 for which high-frequency trading might be responsible.</a:t>
            </a:r>
          </a:p>
          <a:p>
            <a:pPr>
              <a:spcBef>
                <a:spcPts val="0"/>
              </a:spcBef>
              <a:spcAft>
                <a:spcPts val="1200"/>
              </a:spcAft>
            </a:pPr>
            <a:r>
              <a:rPr lang="en-US" sz="1800" dirty="0"/>
              <a:t>As of the first quarter in 2009, total assets under management for hedge funds with high-frequency trading strategies were $141 billion, down about 21% from their peak before the worst of the crises. </a:t>
            </a:r>
          </a:p>
          <a:p>
            <a:pPr>
              <a:spcBef>
                <a:spcPts val="0"/>
              </a:spcBef>
              <a:spcAft>
                <a:spcPts val="1200"/>
              </a:spcAft>
            </a:pPr>
            <a:r>
              <a:rPr lang="en-US" sz="1800" dirty="0"/>
              <a:t>The high-frequency strategy was first made popular by Renaissance Technologies who use both HFT and quantitative aspects in their trading. </a:t>
            </a:r>
          </a:p>
          <a:p>
            <a:pPr>
              <a:spcBef>
                <a:spcPts val="0"/>
              </a:spcBef>
              <a:spcAft>
                <a:spcPts val="1200"/>
              </a:spcAft>
            </a:pPr>
            <a:r>
              <a:rPr lang="en-US" sz="1800" dirty="0"/>
              <a:t>Many high-frequency firms are market makers and provide liquidity to the market which lowers volatility and helps narrow bid-offer spreads, making trading and investing cheaper for other market participants.</a:t>
            </a:r>
          </a:p>
          <a:p>
            <a:pPr>
              <a:spcBef>
                <a:spcPts val="0"/>
              </a:spcBef>
              <a:spcAft>
                <a:spcPts val="1200"/>
              </a:spcAft>
            </a:pPr>
            <a:endParaRPr lang="en-US" sz="1800" dirty="0"/>
          </a:p>
        </p:txBody>
      </p:sp>
      <p:sp>
        <p:nvSpPr>
          <p:cNvPr id="4" name="Title 1"/>
          <p:cNvSpPr>
            <a:spLocks noGrp="1"/>
          </p:cNvSpPr>
          <p:nvPr>
            <p:ph type="title"/>
          </p:nvPr>
        </p:nvSpPr>
        <p:spPr/>
        <p:txBody>
          <a:bodyPr>
            <a:normAutofit fontScale="90000"/>
          </a:bodyPr>
          <a:lstStyle/>
          <a:p>
            <a:r>
              <a:rPr lang="en-US" dirty="0">
                <a:solidFill>
                  <a:srgbClr val="FF0000"/>
                </a:solidFill>
              </a:rPr>
              <a:t>High Frequency Trading - History</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/wiki/High-</a:t>
            </a:r>
            <a:r>
              <a:rPr lang="en-US" sz="2700" dirty="0" err="1">
                <a:solidFill>
                  <a:srgbClr val="0000FF"/>
                </a:solidFill>
              </a:rPr>
              <a:t>frequency_trading</a:t>
            </a:r>
            <a:endParaRPr lang="en-US" sz="2700" dirty="0">
              <a:solidFill>
                <a:srgbClr val="0000FF"/>
              </a:solidFill>
            </a:endParaRPr>
          </a:p>
        </p:txBody>
      </p:sp>
    </p:spTree>
    <p:extLst>
      <p:ext uri="{BB962C8B-B14F-4D97-AF65-F5344CB8AC3E}">
        <p14:creationId xmlns:p14="http://schemas.microsoft.com/office/powerpoint/2010/main" val="3878055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Exchange Traded Funds</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/wiki/Exchange-</a:t>
            </a:r>
            <a:r>
              <a:rPr lang="en-US" sz="2700" dirty="0" err="1">
                <a:solidFill>
                  <a:srgbClr val="0000FF"/>
                </a:solidFill>
              </a:rPr>
              <a:t>traded_fund</a:t>
            </a:r>
            <a:endParaRPr lang="en-US" sz="2700" dirty="0">
              <a:solidFill>
                <a:srgbClr val="0000FF"/>
              </a:solidFill>
            </a:endParaRPr>
          </a:p>
        </p:txBody>
      </p:sp>
      <p:sp>
        <p:nvSpPr>
          <p:cNvPr id="3" name="Content Placeholder 2"/>
          <p:cNvSpPr>
            <a:spLocks noGrp="1"/>
          </p:cNvSpPr>
          <p:nvPr>
            <p:ph idx="1"/>
          </p:nvPr>
        </p:nvSpPr>
        <p:spPr/>
        <p:txBody>
          <a:bodyPr>
            <a:normAutofit/>
          </a:bodyPr>
          <a:lstStyle/>
          <a:p>
            <a:pPr>
              <a:spcBef>
                <a:spcPts val="0"/>
              </a:spcBef>
              <a:spcAft>
                <a:spcPts val="1200"/>
              </a:spcAft>
            </a:pPr>
            <a:r>
              <a:rPr lang="en-US" sz="2400" dirty="0"/>
              <a:t>An exchange-traded fund (ETF) is an investment fund traded on stock exchanges, much like stocks.</a:t>
            </a:r>
          </a:p>
          <a:p>
            <a:pPr>
              <a:spcBef>
                <a:spcPts val="0"/>
              </a:spcBef>
              <a:spcAft>
                <a:spcPts val="1200"/>
              </a:spcAft>
            </a:pPr>
            <a:r>
              <a:rPr lang="en-US" sz="2400" dirty="0"/>
              <a:t>An ETF holds assets such as stocks, commodities, or bonds, and trades close to its net asset value over the course of the trading day. </a:t>
            </a:r>
          </a:p>
          <a:p>
            <a:pPr>
              <a:spcBef>
                <a:spcPts val="0"/>
              </a:spcBef>
              <a:spcAft>
                <a:spcPts val="1200"/>
              </a:spcAft>
            </a:pPr>
            <a:r>
              <a:rPr lang="en-US" sz="2400" dirty="0"/>
              <a:t>Most ETFs track an index, such as a stock index or bond index. </a:t>
            </a:r>
          </a:p>
          <a:p>
            <a:pPr>
              <a:spcBef>
                <a:spcPts val="0"/>
              </a:spcBef>
              <a:spcAft>
                <a:spcPts val="1200"/>
              </a:spcAft>
            </a:pPr>
            <a:r>
              <a:rPr lang="en-US" sz="2400" dirty="0"/>
              <a:t>ETFs may be attractive as investments because of their low costs, tax efficiency, and stock-like features.</a:t>
            </a:r>
          </a:p>
          <a:p>
            <a:pPr>
              <a:spcBef>
                <a:spcPts val="0"/>
              </a:spcBef>
              <a:spcAft>
                <a:spcPts val="1200"/>
              </a:spcAft>
            </a:pPr>
            <a:r>
              <a:rPr lang="en-US" sz="2400" dirty="0"/>
              <a:t>By 2013, ETFs were the most popular type of exchange-traded product.</a:t>
            </a:r>
          </a:p>
          <a:p>
            <a:pPr>
              <a:spcBef>
                <a:spcPts val="0"/>
              </a:spcBef>
              <a:spcAft>
                <a:spcPts val="1200"/>
              </a:spcAft>
            </a:pPr>
            <a:endParaRPr lang="en-US" sz="2400" dirty="0"/>
          </a:p>
        </p:txBody>
      </p:sp>
    </p:spTree>
    <p:extLst>
      <p:ext uri="{BB962C8B-B14F-4D97-AF65-F5344CB8AC3E}">
        <p14:creationId xmlns:p14="http://schemas.microsoft.com/office/powerpoint/2010/main" val="1411608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Bef>
                <a:spcPts val="0"/>
              </a:spcBef>
              <a:spcAft>
                <a:spcPts val="1200"/>
              </a:spcAft>
            </a:pPr>
            <a:r>
              <a:rPr lang="en-US" sz="2400" dirty="0"/>
              <a:t>A substantial body of research argues that HFT and electronic trading pose new types of challenges to the financial system.</a:t>
            </a:r>
          </a:p>
          <a:p>
            <a:pPr>
              <a:spcBef>
                <a:spcPts val="0"/>
              </a:spcBef>
              <a:spcAft>
                <a:spcPts val="1200"/>
              </a:spcAft>
            </a:pPr>
            <a:r>
              <a:rPr lang="en-US" sz="2400" dirty="0"/>
              <a:t>Algorithmic and high-frequency traders were both found to have contributed to volatility in the </a:t>
            </a:r>
            <a:r>
              <a:rPr lang="en-US" sz="2400" dirty="0">
                <a:solidFill>
                  <a:srgbClr val="0070C0"/>
                </a:solidFill>
              </a:rPr>
              <a:t>Flash Crash of May 6, 2010</a:t>
            </a:r>
            <a:r>
              <a:rPr lang="en-US" sz="2400" dirty="0"/>
              <a:t>, when high-frequency liquidity providers rapidly withdrew from the market.</a:t>
            </a:r>
          </a:p>
          <a:p>
            <a:pPr>
              <a:spcBef>
                <a:spcPts val="0"/>
              </a:spcBef>
              <a:spcAft>
                <a:spcPts val="1200"/>
              </a:spcAft>
            </a:pPr>
            <a:r>
              <a:rPr lang="en-US" sz="2400" dirty="0"/>
              <a:t>Several European countries have proposed curtailing or banning HFT due to concerns about volatility.</a:t>
            </a:r>
          </a:p>
          <a:p>
            <a:pPr>
              <a:spcBef>
                <a:spcPts val="0"/>
              </a:spcBef>
              <a:spcAft>
                <a:spcPts val="1200"/>
              </a:spcAft>
            </a:pPr>
            <a:endParaRPr lang="en-US" sz="2400" dirty="0"/>
          </a:p>
        </p:txBody>
      </p:sp>
      <p:sp>
        <p:nvSpPr>
          <p:cNvPr id="4" name="Title 1"/>
          <p:cNvSpPr>
            <a:spLocks noGrp="1"/>
          </p:cNvSpPr>
          <p:nvPr>
            <p:ph type="title"/>
          </p:nvPr>
        </p:nvSpPr>
        <p:spPr/>
        <p:txBody>
          <a:bodyPr>
            <a:normAutofit fontScale="90000"/>
          </a:bodyPr>
          <a:lstStyle/>
          <a:p>
            <a:r>
              <a:rPr lang="en-US" dirty="0">
                <a:solidFill>
                  <a:srgbClr val="FF0000"/>
                </a:solidFill>
              </a:rPr>
              <a:t>High Frequency Trading - Problems</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/wiki/High-</a:t>
            </a:r>
            <a:r>
              <a:rPr lang="en-US" sz="2700" dirty="0" err="1">
                <a:solidFill>
                  <a:srgbClr val="0000FF"/>
                </a:solidFill>
              </a:rPr>
              <a:t>frequency_trading</a:t>
            </a:r>
            <a:endParaRPr lang="en-US" sz="2700" dirty="0">
              <a:solidFill>
                <a:srgbClr val="0000FF"/>
              </a:solidFill>
            </a:endParaRPr>
          </a:p>
        </p:txBody>
      </p:sp>
    </p:spTree>
    <p:extLst>
      <p:ext uri="{BB962C8B-B14F-4D97-AF65-F5344CB8AC3E}">
        <p14:creationId xmlns:p14="http://schemas.microsoft.com/office/powerpoint/2010/main" val="3046581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0000"/>
                </a:solidFill>
              </a:rPr>
              <a:t>Free Stock Market Simulator</a:t>
            </a:r>
            <a:br>
              <a:rPr lang="en-US" dirty="0">
                <a:solidFill>
                  <a:srgbClr val="FF0000"/>
                </a:solidFill>
              </a:rPr>
            </a:br>
            <a:r>
              <a:rPr lang="en-US" sz="2000" dirty="0">
                <a:solidFill>
                  <a:srgbClr val="0000FF"/>
                </a:solidFill>
              </a:rPr>
              <a:t>http://</a:t>
            </a:r>
            <a:r>
              <a:rPr lang="en-US" sz="2000" dirty="0" err="1">
                <a:solidFill>
                  <a:srgbClr val="0000FF"/>
                </a:solidFill>
              </a:rPr>
              <a:t>www.investopedia.com</a:t>
            </a:r>
            <a:r>
              <a:rPr lang="en-US" sz="2000" dirty="0">
                <a:solidFill>
                  <a:srgbClr val="0000FF"/>
                </a:solidFill>
              </a:rPr>
              <a:t>/simulator/?source=</a:t>
            </a:r>
            <a:r>
              <a:rPr lang="en-US" sz="2000" dirty="0" err="1">
                <a:solidFill>
                  <a:srgbClr val="0000FF"/>
                </a:solidFill>
              </a:rPr>
              <a:t>dfp&amp;subid</a:t>
            </a:r>
            <a:r>
              <a:rPr lang="en-US" sz="2000" dirty="0">
                <a:solidFill>
                  <a:srgbClr val="0000FF"/>
                </a:solidFill>
              </a:rPr>
              <a:t>=</a:t>
            </a:r>
            <a:r>
              <a:rPr lang="en-US" sz="2000" dirty="0" err="1">
                <a:solidFill>
                  <a:srgbClr val="0000FF"/>
                </a:solidFill>
              </a:rPr>
              <a:t>dfp</a:t>
            </a:r>
            <a:r>
              <a:rPr lang="en-US" sz="2000" dirty="0">
                <a:solidFill>
                  <a:srgbClr val="0000FF"/>
                </a:solidFill>
              </a:rPr>
              <a:t>-note-</a:t>
            </a:r>
            <a:r>
              <a:rPr lang="en-US" sz="2000" dirty="0" err="1">
                <a:solidFill>
                  <a:srgbClr val="0000FF"/>
                </a:solidFill>
              </a:rPr>
              <a:t>pf</a:t>
            </a:r>
            <a:endParaRPr lang="en-US" sz="2000" dirty="0">
              <a:solidFill>
                <a:srgbClr val="0000FF"/>
              </a:solidFill>
            </a:endParaRPr>
          </a:p>
        </p:txBody>
      </p:sp>
      <p:pic>
        <p:nvPicPr>
          <p:cNvPr id="4" name="Content Placeholder 3" descr="Screen Shot 2017-01-20 at 8.45.30 PM.png"/>
          <p:cNvPicPr>
            <a:picLocks noGrp="1" noChangeAspect="1"/>
          </p:cNvPicPr>
          <p:nvPr>
            <p:ph idx="1"/>
          </p:nvPr>
        </p:nvPicPr>
        <p:blipFill>
          <a:blip r:embed="rId2">
            <a:extLst>
              <a:ext uri="{28A0092B-C50C-407E-A947-70E740481C1C}">
                <a14:useLocalDpi xmlns:a14="http://schemas.microsoft.com/office/drawing/2010/main" val="0"/>
              </a:ext>
            </a:extLst>
          </a:blip>
          <a:srcRect l="-15263" r="-15263"/>
          <a:stretch>
            <a:fillRect/>
          </a:stretch>
        </p:blipFill>
        <p:spPr/>
      </p:pic>
    </p:spTree>
    <p:extLst>
      <p:ext uri="{BB962C8B-B14F-4D97-AF65-F5344CB8AC3E}">
        <p14:creationId xmlns:p14="http://schemas.microsoft.com/office/powerpoint/2010/main" val="952204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High Frequency Trading</a:t>
            </a:r>
            <a:br>
              <a:rPr lang="en-US" dirty="0"/>
            </a:br>
            <a:r>
              <a:rPr lang="en-US" sz="2667" dirty="0">
                <a:solidFill>
                  <a:srgbClr val="0000FF"/>
                </a:solidFill>
              </a:rPr>
              <a:t>http://www.economist.com/node/21547988</a:t>
            </a:r>
          </a:p>
        </p:txBody>
      </p:sp>
      <p:pic>
        <p:nvPicPr>
          <p:cNvPr id="5" name="Content Placeholder 4" descr="statarb_cheetah.gif"/>
          <p:cNvPicPr>
            <a:picLocks noGrp="1" noChangeAspect="1"/>
          </p:cNvPicPr>
          <p:nvPr>
            <p:ph idx="1"/>
          </p:nvPr>
        </p:nvPicPr>
        <p:blipFill>
          <a:blip r:embed="rId2">
            <a:extLst>
              <a:ext uri="{28A0092B-C50C-407E-A947-70E740481C1C}">
                <a14:useLocalDpi xmlns:a14="http://schemas.microsoft.com/office/drawing/2010/main" val="0"/>
              </a:ext>
            </a:extLst>
          </a:blip>
          <a:srcRect l="-8994" r="-8994"/>
          <a:stretch>
            <a:fillRect/>
          </a:stretch>
        </p:blipFill>
        <p:spPr/>
      </p:pic>
    </p:spTree>
    <p:extLst>
      <p:ext uri="{BB962C8B-B14F-4D97-AF65-F5344CB8AC3E}">
        <p14:creationId xmlns:p14="http://schemas.microsoft.com/office/powerpoint/2010/main" val="3288614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A Universe of </a:t>
            </a:r>
            <a:r>
              <a:rPr lang="en-US" dirty="0" err="1">
                <a:solidFill>
                  <a:srgbClr val="FF0000"/>
                </a:solidFill>
              </a:rPr>
              <a:t>ETFs</a:t>
            </a:r>
            <a:br>
              <a:rPr lang="en-US" dirty="0"/>
            </a:br>
            <a:r>
              <a:rPr lang="en-US" sz="2667" dirty="0">
                <a:solidFill>
                  <a:srgbClr val="0000FF"/>
                </a:solidFill>
              </a:rPr>
              <a:t>https://</a:t>
            </a:r>
            <a:r>
              <a:rPr lang="en-US" sz="2667" dirty="0" err="1">
                <a:solidFill>
                  <a:srgbClr val="0000FF"/>
                </a:solidFill>
              </a:rPr>
              <a:t>www.stocktrader.com/etfs</a:t>
            </a:r>
            <a:r>
              <a:rPr lang="en-US" sz="2667" dirty="0">
                <a:solidFill>
                  <a:srgbClr val="0000FF"/>
                </a:solidFill>
              </a:rPr>
              <a:t>/</a:t>
            </a:r>
          </a:p>
        </p:txBody>
      </p:sp>
      <p:pic>
        <p:nvPicPr>
          <p:cNvPr id="4" name="Content Placeholder 3" descr="Screen Shot 2017-01-20 at 1.37.36 PM.png"/>
          <p:cNvPicPr>
            <a:picLocks noGrp="1" noChangeAspect="1"/>
          </p:cNvPicPr>
          <p:nvPr>
            <p:ph idx="1"/>
          </p:nvPr>
        </p:nvPicPr>
        <p:blipFill>
          <a:blip r:embed="rId2"/>
          <a:srcRect l="-7440" r="-7440"/>
          <a:stretch>
            <a:fillRect/>
          </a:stretch>
        </p:blip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ETF Authorized Participants</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/wiki/Exchange-</a:t>
            </a:r>
            <a:r>
              <a:rPr lang="en-US" sz="2700" dirty="0" err="1">
                <a:solidFill>
                  <a:srgbClr val="0000FF"/>
                </a:solidFill>
              </a:rPr>
              <a:t>traded_fund</a:t>
            </a:r>
            <a:endParaRPr lang="en-US" sz="2700" dirty="0">
              <a:solidFill>
                <a:srgbClr val="0000FF"/>
              </a:solidFill>
            </a:endParaRPr>
          </a:p>
        </p:txBody>
      </p:sp>
      <p:sp>
        <p:nvSpPr>
          <p:cNvPr id="3" name="Content Placeholder 2"/>
          <p:cNvSpPr>
            <a:spLocks noGrp="1"/>
          </p:cNvSpPr>
          <p:nvPr>
            <p:ph idx="1"/>
          </p:nvPr>
        </p:nvSpPr>
        <p:spPr/>
        <p:txBody>
          <a:bodyPr>
            <a:normAutofit lnSpcReduction="10000"/>
          </a:bodyPr>
          <a:lstStyle/>
          <a:p>
            <a:pPr>
              <a:spcBef>
                <a:spcPts val="0"/>
              </a:spcBef>
              <a:spcAft>
                <a:spcPts val="1200"/>
              </a:spcAft>
            </a:pPr>
            <a:r>
              <a:rPr lang="en-US" sz="2000" dirty="0"/>
              <a:t>Only authorized participants, large broker-dealers who have entered into agreements with the ETF's distributor, actually buy or sell shares of an ETF directly from or to the ETF, and then only in </a:t>
            </a:r>
            <a:r>
              <a:rPr lang="en-US" sz="2000" dirty="0">
                <a:solidFill>
                  <a:srgbClr val="1C32FF"/>
                </a:solidFill>
              </a:rPr>
              <a:t>creation units</a:t>
            </a:r>
          </a:p>
          <a:p>
            <a:pPr>
              <a:spcBef>
                <a:spcPts val="0"/>
              </a:spcBef>
              <a:spcAft>
                <a:spcPts val="1200"/>
              </a:spcAft>
            </a:pPr>
            <a:r>
              <a:rPr lang="en-US" sz="2000" dirty="0"/>
              <a:t>Creation units are large blocks of tens of thousands of ETF shares, usually exchanged in-kind with baskets of the underlying securities. </a:t>
            </a:r>
          </a:p>
          <a:p>
            <a:pPr>
              <a:spcBef>
                <a:spcPts val="0"/>
              </a:spcBef>
              <a:spcAft>
                <a:spcPts val="1200"/>
              </a:spcAft>
            </a:pPr>
            <a:r>
              <a:rPr lang="en-US" sz="2000" dirty="0">
                <a:solidFill>
                  <a:srgbClr val="1C32FF"/>
                </a:solidFill>
              </a:rPr>
              <a:t>Authorized Participants </a:t>
            </a:r>
            <a:r>
              <a:rPr lang="en-US" sz="2000" dirty="0"/>
              <a:t>may wish to invest in the ETF shares for the long-term, but they usually act as market makers on the open market</a:t>
            </a:r>
          </a:p>
          <a:p>
            <a:pPr>
              <a:spcBef>
                <a:spcPts val="0"/>
              </a:spcBef>
              <a:spcAft>
                <a:spcPts val="1200"/>
              </a:spcAft>
            </a:pPr>
            <a:r>
              <a:rPr lang="en-US" sz="2000" dirty="0"/>
              <a:t>APs use their ability to exchange creation units with their underlying securities to provide liquidity of the ETF shares and help ensure that their intraday market price approximates the net asset value of the underlying assets.</a:t>
            </a:r>
          </a:p>
          <a:p>
            <a:pPr>
              <a:spcBef>
                <a:spcPts val="0"/>
              </a:spcBef>
              <a:spcAft>
                <a:spcPts val="1200"/>
              </a:spcAft>
            </a:pPr>
            <a:r>
              <a:rPr lang="en-US" sz="2000" dirty="0"/>
              <a:t> Other investors, such as individuals using a retail broker, trade ETF shares on this secondary market.</a:t>
            </a:r>
          </a:p>
          <a:p>
            <a:pPr>
              <a:spcBef>
                <a:spcPts val="0"/>
              </a:spcBef>
              <a:spcAft>
                <a:spcPts val="1200"/>
              </a:spcAft>
            </a:pPr>
            <a:endParaRPr lang="en-US" sz="2000" dirty="0"/>
          </a:p>
        </p:txBody>
      </p:sp>
    </p:spTree>
    <p:extLst>
      <p:ext uri="{BB962C8B-B14F-4D97-AF65-F5344CB8AC3E}">
        <p14:creationId xmlns:p14="http://schemas.microsoft.com/office/powerpoint/2010/main" val="2744555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ETF Tracking Error</a:t>
            </a:r>
            <a:br>
              <a:rPr lang="en-US" dirty="0"/>
            </a:br>
            <a:r>
              <a:rPr lang="en-US" sz="2667" dirty="0">
                <a:solidFill>
                  <a:srgbClr val="0000FF"/>
                </a:solidFill>
              </a:rPr>
              <a:t>http://www.investopedia.com/articles/exchangetradedfunds/09/tracking-error-etf-funds.asp</a:t>
            </a:r>
          </a:p>
        </p:txBody>
      </p:sp>
      <p:pic>
        <p:nvPicPr>
          <p:cNvPr id="6" name="Content Placeholder 5" descr="Screen Shot 2017-01-20 at 1.43.15 PM.png"/>
          <p:cNvPicPr>
            <a:picLocks noGrp="1" noChangeAspect="1"/>
          </p:cNvPicPr>
          <p:nvPr>
            <p:ph idx="1"/>
          </p:nvPr>
        </p:nvPicPr>
        <p:blipFill>
          <a:blip r:embed="rId2"/>
          <a:srcRect l="-5688" r="-5688"/>
          <a:stretch>
            <a:fillRect/>
          </a:stretch>
        </p:blip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Comparison: Mutual Fund Mechanics</a:t>
            </a:r>
            <a:br>
              <a:rPr lang="en-US" dirty="0"/>
            </a:br>
            <a:r>
              <a:rPr lang="en-US" sz="2200" dirty="0">
                <a:solidFill>
                  <a:srgbClr val="0000FF"/>
                </a:solidFill>
              </a:rPr>
              <a:t>https://</a:t>
            </a:r>
            <a:r>
              <a:rPr lang="en-US" sz="2200" dirty="0" err="1">
                <a:solidFill>
                  <a:srgbClr val="0000FF"/>
                </a:solidFill>
              </a:rPr>
              <a:t>www.flexshares.com</a:t>
            </a:r>
            <a:r>
              <a:rPr lang="en-US" sz="2200" dirty="0">
                <a:solidFill>
                  <a:srgbClr val="0000FF"/>
                </a:solidFill>
              </a:rPr>
              <a:t>/education/what-are-</a:t>
            </a:r>
            <a:r>
              <a:rPr lang="en-US" sz="2200" dirty="0" err="1">
                <a:solidFill>
                  <a:srgbClr val="0000FF"/>
                </a:solidFill>
              </a:rPr>
              <a:t>etfs</a:t>
            </a:r>
            <a:r>
              <a:rPr lang="en-US" sz="2200" dirty="0">
                <a:solidFill>
                  <a:srgbClr val="0000FF"/>
                </a:solidFill>
              </a:rPr>
              <a:t>/how-do-</a:t>
            </a:r>
            <a:r>
              <a:rPr lang="en-US" sz="2200" dirty="0" err="1">
                <a:solidFill>
                  <a:srgbClr val="0000FF"/>
                </a:solidFill>
              </a:rPr>
              <a:t>etfs</a:t>
            </a:r>
            <a:r>
              <a:rPr lang="en-US" sz="2200" dirty="0">
                <a:solidFill>
                  <a:srgbClr val="0000FF"/>
                </a:solidFill>
              </a:rPr>
              <a:t>-work</a:t>
            </a:r>
            <a:endParaRPr lang="en-US" sz="2200" dirty="0"/>
          </a:p>
        </p:txBody>
      </p:sp>
      <p:pic>
        <p:nvPicPr>
          <p:cNvPr id="4" name="Content Placeholder 3" descr="flexshares-how-do-etfs-work-chart1.gif"/>
          <p:cNvPicPr>
            <a:picLocks noGrp="1" noChangeAspect="1"/>
          </p:cNvPicPr>
          <p:nvPr>
            <p:ph idx="1"/>
          </p:nvPr>
        </p:nvPicPr>
        <p:blipFill>
          <a:blip r:embed="rId2">
            <a:extLst>
              <a:ext uri="{28A0092B-C50C-407E-A947-70E740481C1C}">
                <a14:useLocalDpi xmlns:a14="http://schemas.microsoft.com/office/drawing/2010/main" val="0"/>
              </a:ext>
            </a:extLst>
          </a:blip>
          <a:srcRect t="-1610" b="-1610"/>
          <a:stretch>
            <a:fillRect/>
          </a:stretch>
        </p:blipFill>
        <p:spPr/>
      </p:pic>
    </p:spTree>
    <p:extLst>
      <p:ext uri="{BB962C8B-B14F-4D97-AF65-F5344CB8AC3E}">
        <p14:creationId xmlns:p14="http://schemas.microsoft.com/office/powerpoint/2010/main" val="3591670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ETF Mechanics</a:t>
            </a:r>
            <a:br>
              <a:rPr lang="en-US" dirty="0"/>
            </a:br>
            <a:r>
              <a:rPr lang="en-US" sz="2200" dirty="0">
                <a:solidFill>
                  <a:srgbClr val="0000FF"/>
                </a:solidFill>
              </a:rPr>
              <a:t>https://</a:t>
            </a:r>
            <a:r>
              <a:rPr lang="en-US" sz="2200" dirty="0" err="1">
                <a:solidFill>
                  <a:srgbClr val="0000FF"/>
                </a:solidFill>
              </a:rPr>
              <a:t>www.flexshares.com</a:t>
            </a:r>
            <a:r>
              <a:rPr lang="en-US" sz="2200" dirty="0">
                <a:solidFill>
                  <a:srgbClr val="0000FF"/>
                </a:solidFill>
              </a:rPr>
              <a:t>/education/what-are-</a:t>
            </a:r>
            <a:r>
              <a:rPr lang="en-US" sz="2200" dirty="0" err="1">
                <a:solidFill>
                  <a:srgbClr val="0000FF"/>
                </a:solidFill>
              </a:rPr>
              <a:t>etfs</a:t>
            </a:r>
            <a:r>
              <a:rPr lang="en-US" sz="2200" dirty="0">
                <a:solidFill>
                  <a:srgbClr val="0000FF"/>
                </a:solidFill>
              </a:rPr>
              <a:t>/how-do-</a:t>
            </a:r>
            <a:r>
              <a:rPr lang="en-US" sz="2200" dirty="0" err="1">
                <a:solidFill>
                  <a:srgbClr val="0000FF"/>
                </a:solidFill>
              </a:rPr>
              <a:t>etfs</a:t>
            </a:r>
            <a:r>
              <a:rPr lang="en-US" sz="2200" dirty="0">
                <a:solidFill>
                  <a:srgbClr val="0000FF"/>
                </a:solidFill>
              </a:rPr>
              <a:t>-work</a:t>
            </a:r>
          </a:p>
        </p:txBody>
      </p:sp>
      <p:pic>
        <p:nvPicPr>
          <p:cNvPr id="5" name="Content Placeholder 4" descr="flexshares-how-do-etfs-work-chart2.gif"/>
          <p:cNvPicPr>
            <a:picLocks noGrp="1" noChangeAspect="1"/>
          </p:cNvPicPr>
          <p:nvPr>
            <p:ph idx="1"/>
          </p:nvPr>
        </p:nvPicPr>
        <p:blipFill>
          <a:blip r:embed="rId2">
            <a:extLst>
              <a:ext uri="{28A0092B-C50C-407E-A947-70E740481C1C}">
                <a14:useLocalDpi xmlns:a14="http://schemas.microsoft.com/office/drawing/2010/main" val="0"/>
              </a:ext>
            </a:extLst>
          </a:blip>
          <a:srcRect t="-1610" b="-1610"/>
          <a:stretch>
            <a:fillRect/>
          </a:stretch>
        </p:blipFill>
        <p:spPr/>
      </p:pic>
      <p:sp>
        <p:nvSpPr>
          <p:cNvPr id="4" name="TextBox 3"/>
          <p:cNvSpPr txBox="1"/>
          <p:nvPr/>
        </p:nvSpPr>
        <p:spPr>
          <a:xfrm>
            <a:off x="5039840" y="6295647"/>
            <a:ext cx="2715839" cy="646331"/>
          </a:xfrm>
          <a:prstGeom prst="rect">
            <a:avLst/>
          </a:prstGeom>
          <a:noFill/>
        </p:spPr>
        <p:txBody>
          <a:bodyPr wrap="square" rtlCol="0">
            <a:spAutoFit/>
          </a:bodyPr>
          <a:lstStyle/>
          <a:p>
            <a:r>
              <a:rPr lang="en-US"/>
              <a:t>Start here 1/25/2017</a:t>
            </a:r>
          </a:p>
          <a:p>
            <a:endParaRPr lang="en-US"/>
          </a:p>
        </p:txBody>
      </p:sp>
    </p:spTree>
    <p:extLst>
      <p:ext uri="{BB962C8B-B14F-4D97-AF65-F5344CB8AC3E}">
        <p14:creationId xmlns:p14="http://schemas.microsoft.com/office/powerpoint/2010/main" val="3644753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reation Process.png"/>
          <p:cNvPicPr>
            <a:picLocks noGrp="1" noChangeAspect="1"/>
          </p:cNvPicPr>
          <p:nvPr>
            <p:ph idx="1"/>
          </p:nvPr>
        </p:nvPicPr>
        <p:blipFill>
          <a:blip r:embed="rId2">
            <a:extLst>
              <a:ext uri="{28A0092B-C50C-407E-A947-70E740481C1C}">
                <a14:useLocalDpi xmlns:a14="http://schemas.microsoft.com/office/drawing/2010/main" val="0"/>
              </a:ext>
            </a:extLst>
          </a:blip>
          <a:srcRect t="-7422" b="-7422"/>
          <a:stretch>
            <a:fillRect/>
          </a:stretch>
        </p:blipFill>
        <p:spPr/>
      </p:pic>
      <p:sp>
        <p:nvSpPr>
          <p:cNvPr id="6" name="Title 1"/>
          <p:cNvSpPr>
            <a:spLocks noGrp="1"/>
          </p:cNvSpPr>
          <p:nvPr>
            <p:ph type="title"/>
          </p:nvPr>
        </p:nvSpPr>
        <p:spPr/>
        <p:txBody>
          <a:bodyPr>
            <a:normAutofit fontScale="90000"/>
          </a:bodyPr>
          <a:lstStyle/>
          <a:p>
            <a:r>
              <a:rPr lang="en-US" dirty="0">
                <a:solidFill>
                  <a:srgbClr val="FF0000"/>
                </a:solidFill>
              </a:rPr>
              <a:t>ETF Mechanics</a:t>
            </a:r>
            <a:br>
              <a:rPr lang="en-US" dirty="0"/>
            </a:br>
            <a:r>
              <a:rPr lang="en-US" sz="2200" dirty="0">
                <a:solidFill>
                  <a:srgbClr val="0000FF"/>
                </a:solidFill>
              </a:rPr>
              <a:t>https://</a:t>
            </a:r>
            <a:r>
              <a:rPr lang="en-US" sz="2200" dirty="0" err="1">
                <a:solidFill>
                  <a:srgbClr val="0000FF"/>
                </a:solidFill>
              </a:rPr>
              <a:t>www.flexshares.com</a:t>
            </a:r>
            <a:r>
              <a:rPr lang="en-US" sz="2200" dirty="0">
                <a:solidFill>
                  <a:srgbClr val="0000FF"/>
                </a:solidFill>
              </a:rPr>
              <a:t>/education/what-are-</a:t>
            </a:r>
            <a:r>
              <a:rPr lang="en-US" sz="2200" dirty="0" err="1">
                <a:solidFill>
                  <a:srgbClr val="0000FF"/>
                </a:solidFill>
              </a:rPr>
              <a:t>etfs</a:t>
            </a:r>
            <a:r>
              <a:rPr lang="en-US" sz="2200" dirty="0">
                <a:solidFill>
                  <a:srgbClr val="0000FF"/>
                </a:solidFill>
              </a:rPr>
              <a:t>/how-do-</a:t>
            </a:r>
            <a:r>
              <a:rPr lang="en-US" sz="2200" dirty="0" err="1">
                <a:solidFill>
                  <a:srgbClr val="0000FF"/>
                </a:solidFill>
              </a:rPr>
              <a:t>etfs</a:t>
            </a:r>
            <a:r>
              <a:rPr lang="en-US" sz="2200" dirty="0">
                <a:solidFill>
                  <a:srgbClr val="0000FF"/>
                </a:solidFill>
              </a:rPr>
              <a:t>-work</a:t>
            </a:r>
          </a:p>
        </p:txBody>
      </p:sp>
      <p:sp>
        <p:nvSpPr>
          <p:cNvPr id="2" name="TextBox 1">
            <a:extLst>
              <a:ext uri="{FF2B5EF4-FFF2-40B4-BE49-F238E27FC236}">
                <a16:creationId xmlns:a16="http://schemas.microsoft.com/office/drawing/2014/main" id="{E61EE6AE-B3ED-9044-94A2-2F079BD57BF7}"/>
              </a:ext>
            </a:extLst>
          </p:cNvPr>
          <p:cNvSpPr txBox="1"/>
          <p:nvPr/>
        </p:nvSpPr>
        <p:spPr>
          <a:xfrm>
            <a:off x="722811" y="5930537"/>
            <a:ext cx="4101738" cy="646331"/>
          </a:xfrm>
          <a:prstGeom prst="rect">
            <a:avLst/>
          </a:prstGeom>
          <a:solidFill>
            <a:schemeClr val="accent3">
              <a:lumMod val="60000"/>
              <a:lumOff val="40000"/>
            </a:schemeClr>
          </a:solidFill>
        </p:spPr>
        <p:txBody>
          <a:bodyPr wrap="square" rtlCol="0">
            <a:spAutoFit/>
          </a:bodyPr>
          <a:lstStyle/>
          <a:p>
            <a:r>
              <a:rPr lang="en-US" dirty="0"/>
              <a:t>Example of an ETF Provider:  </a:t>
            </a:r>
          </a:p>
          <a:p>
            <a:r>
              <a:rPr lang="en-US" dirty="0"/>
              <a:t>State Street Bank, or Blackrock Group</a:t>
            </a:r>
          </a:p>
        </p:txBody>
      </p:sp>
      <p:sp>
        <p:nvSpPr>
          <p:cNvPr id="3" name="TextBox 2">
            <a:extLst>
              <a:ext uri="{FF2B5EF4-FFF2-40B4-BE49-F238E27FC236}">
                <a16:creationId xmlns:a16="http://schemas.microsoft.com/office/drawing/2014/main" id="{7E30EBA1-80B1-AA4B-BA84-689A1BA89A54}"/>
              </a:ext>
            </a:extLst>
          </p:cNvPr>
          <p:cNvSpPr txBox="1"/>
          <p:nvPr/>
        </p:nvSpPr>
        <p:spPr>
          <a:xfrm>
            <a:off x="5164179" y="5930537"/>
            <a:ext cx="3274423" cy="646331"/>
          </a:xfrm>
          <a:prstGeom prst="rect">
            <a:avLst/>
          </a:prstGeom>
          <a:solidFill>
            <a:schemeClr val="accent3">
              <a:lumMod val="60000"/>
              <a:lumOff val="40000"/>
            </a:schemeClr>
          </a:solidFill>
        </p:spPr>
        <p:txBody>
          <a:bodyPr wrap="square" rtlCol="0">
            <a:spAutoFit/>
          </a:bodyPr>
          <a:lstStyle/>
          <a:p>
            <a:r>
              <a:rPr lang="en-US" dirty="0"/>
              <a:t>Example of an Authorized Participant:  Wells Fargo or BAML</a:t>
            </a:r>
          </a:p>
        </p:txBody>
      </p:sp>
    </p:spTree>
    <p:extLst>
      <p:ext uri="{BB962C8B-B14F-4D97-AF65-F5344CB8AC3E}">
        <p14:creationId xmlns:p14="http://schemas.microsoft.com/office/powerpoint/2010/main" val="3509291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ETFs – History</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/wiki/Exchange-</a:t>
            </a:r>
            <a:r>
              <a:rPr lang="en-US" sz="2700" dirty="0" err="1">
                <a:solidFill>
                  <a:srgbClr val="0000FF"/>
                </a:solidFill>
              </a:rPr>
              <a:t>traded_fund</a:t>
            </a:r>
            <a:endParaRPr lang="en-US" sz="2700" dirty="0">
              <a:solidFill>
                <a:srgbClr val="0000FF"/>
              </a:solidFill>
            </a:endParaRPr>
          </a:p>
        </p:txBody>
      </p:sp>
      <p:sp>
        <p:nvSpPr>
          <p:cNvPr id="3" name="Content Placeholder 2"/>
          <p:cNvSpPr>
            <a:spLocks noGrp="1"/>
          </p:cNvSpPr>
          <p:nvPr>
            <p:ph idx="1"/>
          </p:nvPr>
        </p:nvSpPr>
        <p:spPr/>
        <p:txBody>
          <a:bodyPr>
            <a:normAutofit lnSpcReduction="10000"/>
          </a:bodyPr>
          <a:lstStyle/>
          <a:p>
            <a:pPr>
              <a:spcBef>
                <a:spcPts val="0"/>
              </a:spcBef>
              <a:spcAft>
                <a:spcPts val="1200"/>
              </a:spcAft>
            </a:pPr>
            <a:r>
              <a:rPr lang="en-US" sz="2000" dirty="0"/>
              <a:t>An ETF combines the valuation feature of a mutual fund or unit investment trust with the tradability feature of a closed-end fund</a:t>
            </a:r>
          </a:p>
          <a:p>
            <a:pPr marL="914400" indent="-336550">
              <a:spcBef>
                <a:spcPts val="0"/>
              </a:spcBef>
              <a:spcAft>
                <a:spcPts val="1200"/>
              </a:spcAft>
            </a:pPr>
            <a:r>
              <a:rPr lang="en-US" sz="1800" dirty="0">
                <a:solidFill>
                  <a:srgbClr val="1C32FF"/>
                </a:solidFill>
              </a:rPr>
              <a:t>Mutual funds can only be bought or sold at the end of each trading day for its net asset value</a:t>
            </a:r>
          </a:p>
          <a:p>
            <a:pPr marL="914400" indent="-336550">
              <a:spcBef>
                <a:spcPts val="0"/>
              </a:spcBef>
              <a:spcAft>
                <a:spcPts val="1200"/>
              </a:spcAft>
            </a:pPr>
            <a:r>
              <a:rPr lang="en-US" sz="1800" dirty="0">
                <a:solidFill>
                  <a:srgbClr val="1C32FF"/>
                </a:solidFill>
              </a:rPr>
              <a:t>Closed-end fund trades throughout the trading day at prices that may be more or less than its net asset value. </a:t>
            </a:r>
          </a:p>
          <a:p>
            <a:pPr>
              <a:spcBef>
                <a:spcPts val="0"/>
              </a:spcBef>
              <a:spcAft>
                <a:spcPts val="1200"/>
              </a:spcAft>
            </a:pPr>
            <a:r>
              <a:rPr lang="en-US" sz="2000" dirty="0"/>
              <a:t>Closed-end funds are not considered to be ETFs, even though they are funds and are traded on an exchange. </a:t>
            </a:r>
          </a:p>
          <a:p>
            <a:pPr>
              <a:spcBef>
                <a:spcPts val="0"/>
              </a:spcBef>
              <a:spcAft>
                <a:spcPts val="1200"/>
              </a:spcAft>
            </a:pPr>
            <a:r>
              <a:rPr lang="en-US" sz="2000" dirty="0"/>
              <a:t>ETFs have been available in the US since 1993 (SPY) and in Europe since 1999. </a:t>
            </a:r>
          </a:p>
          <a:p>
            <a:pPr>
              <a:spcBef>
                <a:spcPts val="0"/>
              </a:spcBef>
              <a:spcAft>
                <a:spcPts val="1200"/>
              </a:spcAft>
            </a:pPr>
            <a:r>
              <a:rPr lang="en-US" sz="2000" dirty="0"/>
              <a:t>ETFs traditionally have been index funds, but in 2008 the U.S. Securities and Exchange Commission began to authorize the creation of actively managed ETFs.</a:t>
            </a:r>
          </a:p>
          <a:p>
            <a:pPr>
              <a:spcBef>
                <a:spcPts val="0"/>
              </a:spcBef>
              <a:spcAft>
                <a:spcPts val="1200"/>
              </a:spcAft>
            </a:pPr>
            <a:endParaRPr lang="en-US" sz="2000" dirty="0"/>
          </a:p>
        </p:txBody>
      </p:sp>
    </p:spTree>
    <p:extLst>
      <p:ext uri="{BB962C8B-B14F-4D97-AF65-F5344CB8AC3E}">
        <p14:creationId xmlns:p14="http://schemas.microsoft.com/office/powerpoint/2010/main" val="5266518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2564</TotalTime>
  <Words>1599</Words>
  <Application>Microsoft Macintosh PowerPoint</Application>
  <PresentationFormat>On-screen Show (4:3)</PresentationFormat>
  <Paragraphs>78</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Lecture 6</vt:lpstr>
      <vt:lpstr>Exchange Traded Funds https://en.wikipedia.org/wiki/Exchange-traded_fund</vt:lpstr>
      <vt:lpstr>A Universe of ETFs https://www.stocktrader.com/etfs/</vt:lpstr>
      <vt:lpstr>ETF Authorized Participants https://en.wikipedia.org/wiki/Exchange-traded_fund</vt:lpstr>
      <vt:lpstr>ETF Tracking Error http://www.investopedia.com/articles/exchangetradedfunds/09/tracking-error-etf-funds.asp</vt:lpstr>
      <vt:lpstr>Comparison: Mutual Fund Mechanics https://www.flexshares.com/education/what-are-etfs/how-do-etfs-work</vt:lpstr>
      <vt:lpstr>ETF Mechanics https://www.flexshares.com/education/what-are-etfs/how-do-etfs-work</vt:lpstr>
      <vt:lpstr>ETF Mechanics https://www.flexshares.com/education/what-are-etfs/how-do-etfs-work</vt:lpstr>
      <vt:lpstr>ETFs – History https://en.wikipedia.org/wiki/Exchange-traded_fund</vt:lpstr>
      <vt:lpstr>Markets and Exchanges https://en.wikipedia.org/wiki/Financial_market</vt:lpstr>
      <vt:lpstr>Components of Markets https://en.wikipedia.org/wiki/Financial_market</vt:lpstr>
      <vt:lpstr>Examples of Exchanges</vt:lpstr>
      <vt:lpstr>Trading</vt:lpstr>
      <vt:lpstr>High Frequency Trading https://en.wikipedia.org/wiki/High-frequency_trading</vt:lpstr>
      <vt:lpstr>High Frequency Trading http://www.rifuture.org/providence-sues-wall-street-over-high-frequency-trading/high-frequency-trading/</vt:lpstr>
      <vt:lpstr>Growth in HFT http://greenvestmentcenter.com/financial-reform/does-high-frequency-trading-create-market-efficiency</vt:lpstr>
      <vt:lpstr>High Frequency Trading http://www.economist.com/node/21547988</vt:lpstr>
      <vt:lpstr>High Frequency Trading https://en.wikipedia.org/wiki/High-frequency_trading</vt:lpstr>
      <vt:lpstr>High Frequency Trading - History https://en.wikipedia.org/wiki/High-frequency_trading</vt:lpstr>
      <vt:lpstr>High Frequency Trading - Problems https://en.wikipedia.org/wiki/High-frequency_trading</vt:lpstr>
      <vt:lpstr>Free Stock Market Simulator http://www.investopedia.com/simulator/?source=dfp&amp;subid=dfp-note-pf</vt:lpstr>
      <vt:lpstr>High Frequency Trading http://www.economist.com/node/21547988</vt:lpstr>
    </vt:vector>
  </TitlesOfParts>
  <Company>University of California, Davis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6</dc:title>
  <dc:creator>John Rundle</dc:creator>
  <cp:lastModifiedBy>Microsoft Office User</cp:lastModifiedBy>
  <cp:revision>24</cp:revision>
  <dcterms:created xsi:type="dcterms:W3CDTF">2017-01-29T20:27:07Z</dcterms:created>
  <dcterms:modified xsi:type="dcterms:W3CDTF">2020-12-31T23:54:12Z</dcterms:modified>
</cp:coreProperties>
</file>