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62" r:id="rId4"/>
    <p:sldId id="258" r:id="rId5"/>
    <p:sldId id="259" r:id="rId6"/>
    <p:sldId id="260" r:id="rId7"/>
    <p:sldId id="272" r:id="rId8"/>
    <p:sldId id="261" r:id="rId9"/>
    <p:sldId id="273" r:id="rId10"/>
    <p:sldId id="274" r:id="rId11"/>
    <p:sldId id="275" r:id="rId12"/>
    <p:sldId id="263" r:id="rId13"/>
    <p:sldId id="279" r:id="rId14"/>
    <p:sldId id="264" r:id="rId15"/>
    <p:sldId id="265" r:id="rId16"/>
    <p:sldId id="266" r:id="rId17"/>
    <p:sldId id="267" r:id="rId18"/>
    <p:sldId id="268" r:id="rId19"/>
    <p:sldId id="269" r:id="rId20"/>
    <p:sldId id="270" r:id="rId21"/>
    <p:sldId id="271" r:id="rId22"/>
    <p:sldId id="280" r:id="rId23"/>
    <p:sldId id="276" r:id="rId24"/>
    <p:sldId id="277" r:id="rId25"/>
    <p:sldId id="27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5"/>
    <p:restoredTop sz="94643"/>
  </p:normalViewPr>
  <p:slideViewPr>
    <p:cSldViewPr snapToGrid="0" snapToObjects="1">
      <p:cViewPr varScale="1">
        <p:scale>
          <a:sx n="120" d="100"/>
          <a:sy n="120" d="100"/>
        </p:scale>
        <p:origin x="131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51C83F-3B7B-F641-BA7B-4F00A7D2FF8A}" type="datetimeFigureOut">
              <a:rPr lang="en-US" smtClean="0"/>
              <a:t>12/31/20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4F3A79-A794-9E4E-B5A2-5A5798E8B9D4}" type="slidenum">
              <a:rPr lang="en-US" smtClean="0"/>
              <a:t>‹#›</a:t>
            </a:fld>
            <a:endParaRPr lang="en-US"/>
          </a:p>
        </p:txBody>
      </p:sp>
    </p:spTree>
    <p:extLst>
      <p:ext uri="{BB962C8B-B14F-4D97-AF65-F5344CB8AC3E}">
        <p14:creationId xmlns:p14="http://schemas.microsoft.com/office/powerpoint/2010/main" val="5199232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50FB0E16-A08B-4DF4-B981-AA3247A7ADF5}" type="slidenum">
              <a:rPr lang="en-US" smtClean="0"/>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6FA5D6-FFBC-3941-B043-1DABB5E26134}" type="datetimeFigureOut">
              <a:rPr lang="en-US" smtClean="0"/>
              <a:pPr/>
              <a:t>12/31/20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04C54-AC8D-F641-885A-A4B5E453C3E4}" type="slidenum">
              <a:rPr lang="en-US" smtClean="0"/>
              <a:pPr/>
              <a:t>‹#›</a:t>
            </a:fld>
            <a:endParaRPr lang="en-US"/>
          </a:p>
        </p:txBody>
      </p:sp>
    </p:spTree>
    <p:extLst>
      <p:ext uri="{BB962C8B-B14F-4D97-AF65-F5344CB8AC3E}">
        <p14:creationId xmlns:p14="http://schemas.microsoft.com/office/powerpoint/2010/main" val="2579834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FA5D6-FFBC-3941-B043-1DABB5E26134}" type="datetimeFigureOut">
              <a:rPr lang="en-US" smtClean="0"/>
              <a:pPr/>
              <a:t>12/31/20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04C54-AC8D-F641-885A-A4B5E453C3E4}" type="slidenum">
              <a:rPr lang="en-US" smtClean="0"/>
              <a:pPr/>
              <a:t>‹#›</a:t>
            </a:fld>
            <a:endParaRPr lang="en-US"/>
          </a:p>
        </p:txBody>
      </p:sp>
    </p:spTree>
    <p:extLst>
      <p:ext uri="{BB962C8B-B14F-4D97-AF65-F5344CB8AC3E}">
        <p14:creationId xmlns:p14="http://schemas.microsoft.com/office/powerpoint/2010/main" val="2101384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FA5D6-FFBC-3941-B043-1DABB5E26134}" type="datetimeFigureOut">
              <a:rPr lang="en-US" smtClean="0"/>
              <a:pPr/>
              <a:t>12/31/20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04C54-AC8D-F641-885A-A4B5E453C3E4}" type="slidenum">
              <a:rPr lang="en-US" smtClean="0"/>
              <a:pPr/>
              <a:t>‹#›</a:t>
            </a:fld>
            <a:endParaRPr lang="en-US"/>
          </a:p>
        </p:txBody>
      </p:sp>
    </p:spTree>
    <p:extLst>
      <p:ext uri="{BB962C8B-B14F-4D97-AF65-F5344CB8AC3E}">
        <p14:creationId xmlns:p14="http://schemas.microsoft.com/office/powerpoint/2010/main" val="208878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FA5D6-FFBC-3941-B043-1DABB5E26134}" type="datetimeFigureOut">
              <a:rPr lang="en-US" smtClean="0"/>
              <a:pPr/>
              <a:t>12/31/20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04C54-AC8D-F641-885A-A4B5E453C3E4}" type="slidenum">
              <a:rPr lang="en-US" smtClean="0"/>
              <a:pPr/>
              <a:t>‹#›</a:t>
            </a:fld>
            <a:endParaRPr lang="en-US"/>
          </a:p>
        </p:txBody>
      </p:sp>
    </p:spTree>
    <p:extLst>
      <p:ext uri="{BB962C8B-B14F-4D97-AF65-F5344CB8AC3E}">
        <p14:creationId xmlns:p14="http://schemas.microsoft.com/office/powerpoint/2010/main" val="209168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FA5D6-FFBC-3941-B043-1DABB5E26134}" type="datetimeFigureOut">
              <a:rPr lang="en-US" smtClean="0"/>
              <a:pPr/>
              <a:t>12/31/20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04C54-AC8D-F641-885A-A4B5E453C3E4}" type="slidenum">
              <a:rPr lang="en-US" smtClean="0"/>
              <a:pPr/>
              <a:t>‹#›</a:t>
            </a:fld>
            <a:endParaRPr lang="en-US"/>
          </a:p>
        </p:txBody>
      </p:sp>
    </p:spTree>
    <p:extLst>
      <p:ext uri="{BB962C8B-B14F-4D97-AF65-F5344CB8AC3E}">
        <p14:creationId xmlns:p14="http://schemas.microsoft.com/office/powerpoint/2010/main" val="390338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6FA5D6-FFBC-3941-B043-1DABB5E26134}" type="datetimeFigureOut">
              <a:rPr lang="en-US" smtClean="0"/>
              <a:pPr/>
              <a:t>12/31/20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04C54-AC8D-F641-885A-A4B5E453C3E4}" type="slidenum">
              <a:rPr lang="en-US" smtClean="0"/>
              <a:pPr/>
              <a:t>‹#›</a:t>
            </a:fld>
            <a:endParaRPr lang="en-US"/>
          </a:p>
        </p:txBody>
      </p:sp>
    </p:spTree>
    <p:extLst>
      <p:ext uri="{BB962C8B-B14F-4D97-AF65-F5344CB8AC3E}">
        <p14:creationId xmlns:p14="http://schemas.microsoft.com/office/powerpoint/2010/main" val="363233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6FA5D6-FFBC-3941-B043-1DABB5E26134}" type="datetimeFigureOut">
              <a:rPr lang="en-US" smtClean="0"/>
              <a:pPr/>
              <a:t>12/31/20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C04C54-AC8D-F641-885A-A4B5E453C3E4}" type="slidenum">
              <a:rPr lang="en-US" smtClean="0"/>
              <a:pPr/>
              <a:t>‹#›</a:t>
            </a:fld>
            <a:endParaRPr lang="en-US"/>
          </a:p>
        </p:txBody>
      </p:sp>
    </p:spTree>
    <p:extLst>
      <p:ext uri="{BB962C8B-B14F-4D97-AF65-F5344CB8AC3E}">
        <p14:creationId xmlns:p14="http://schemas.microsoft.com/office/powerpoint/2010/main" val="331011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6FA5D6-FFBC-3941-B043-1DABB5E26134}" type="datetimeFigureOut">
              <a:rPr lang="en-US" smtClean="0"/>
              <a:pPr/>
              <a:t>12/31/20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C04C54-AC8D-F641-885A-A4B5E453C3E4}" type="slidenum">
              <a:rPr lang="en-US" smtClean="0"/>
              <a:pPr/>
              <a:t>‹#›</a:t>
            </a:fld>
            <a:endParaRPr lang="en-US"/>
          </a:p>
        </p:txBody>
      </p:sp>
    </p:spTree>
    <p:extLst>
      <p:ext uri="{BB962C8B-B14F-4D97-AF65-F5344CB8AC3E}">
        <p14:creationId xmlns:p14="http://schemas.microsoft.com/office/powerpoint/2010/main" val="3595430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FA5D6-FFBC-3941-B043-1DABB5E26134}" type="datetimeFigureOut">
              <a:rPr lang="en-US" smtClean="0"/>
              <a:pPr/>
              <a:t>12/31/20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C04C54-AC8D-F641-885A-A4B5E453C3E4}" type="slidenum">
              <a:rPr lang="en-US" smtClean="0"/>
              <a:pPr/>
              <a:t>‹#›</a:t>
            </a:fld>
            <a:endParaRPr lang="en-US"/>
          </a:p>
        </p:txBody>
      </p:sp>
    </p:spTree>
    <p:extLst>
      <p:ext uri="{BB962C8B-B14F-4D97-AF65-F5344CB8AC3E}">
        <p14:creationId xmlns:p14="http://schemas.microsoft.com/office/powerpoint/2010/main" val="938959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FA5D6-FFBC-3941-B043-1DABB5E26134}" type="datetimeFigureOut">
              <a:rPr lang="en-US" smtClean="0"/>
              <a:pPr/>
              <a:t>12/31/20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04C54-AC8D-F641-885A-A4B5E453C3E4}" type="slidenum">
              <a:rPr lang="en-US" smtClean="0"/>
              <a:pPr/>
              <a:t>‹#›</a:t>
            </a:fld>
            <a:endParaRPr lang="en-US"/>
          </a:p>
        </p:txBody>
      </p:sp>
    </p:spTree>
    <p:extLst>
      <p:ext uri="{BB962C8B-B14F-4D97-AF65-F5344CB8AC3E}">
        <p14:creationId xmlns:p14="http://schemas.microsoft.com/office/powerpoint/2010/main" val="4267612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FA5D6-FFBC-3941-B043-1DABB5E26134}" type="datetimeFigureOut">
              <a:rPr lang="en-US" smtClean="0"/>
              <a:pPr/>
              <a:t>12/31/20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04C54-AC8D-F641-885A-A4B5E453C3E4}" type="slidenum">
              <a:rPr lang="en-US" smtClean="0"/>
              <a:pPr/>
              <a:t>‹#›</a:t>
            </a:fld>
            <a:endParaRPr lang="en-US"/>
          </a:p>
        </p:txBody>
      </p:sp>
    </p:spTree>
    <p:extLst>
      <p:ext uri="{BB962C8B-B14F-4D97-AF65-F5344CB8AC3E}">
        <p14:creationId xmlns:p14="http://schemas.microsoft.com/office/powerpoint/2010/main" val="209397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FA5D6-FFBC-3941-B043-1DABB5E26134}" type="datetimeFigureOut">
              <a:rPr lang="en-US" smtClean="0"/>
              <a:pPr/>
              <a:t>12/31/20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04C54-AC8D-F641-885A-A4B5E453C3E4}" type="slidenum">
              <a:rPr lang="en-US" smtClean="0"/>
              <a:pPr/>
              <a:t>‹#›</a:t>
            </a:fld>
            <a:endParaRPr lang="en-US"/>
          </a:p>
        </p:txBody>
      </p:sp>
    </p:spTree>
    <p:extLst>
      <p:ext uri="{BB962C8B-B14F-4D97-AF65-F5344CB8AC3E}">
        <p14:creationId xmlns:p14="http://schemas.microsoft.com/office/powerpoint/2010/main" val="288628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Lecture 5</a:t>
            </a:r>
          </a:p>
        </p:txBody>
      </p:sp>
      <p:sp>
        <p:nvSpPr>
          <p:cNvPr id="3" name="Subtitle 2"/>
          <p:cNvSpPr>
            <a:spLocks noGrp="1"/>
          </p:cNvSpPr>
          <p:nvPr>
            <p:ph type="subTitle" idx="1"/>
          </p:nvPr>
        </p:nvSpPr>
        <p:spPr/>
        <p:txBody>
          <a:bodyPr/>
          <a:lstStyle/>
          <a:p>
            <a:r>
              <a:rPr lang="en-US" dirty="0">
                <a:solidFill>
                  <a:srgbClr val="0000FF"/>
                </a:solidFill>
              </a:rPr>
              <a:t>Types of Markets</a:t>
            </a:r>
          </a:p>
          <a:p>
            <a:r>
              <a:rPr lang="en-US" dirty="0">
                <a:solidFill>
                  <a:srgbClr val="0000FF"/>
                </a:solidFill>
              </a:rPr>
              <a:t>John Rundle </a:t>
            </a:r>
            <a:r>
              <a:rPr lang="en-US" dirty="0" err="1">
                <a:solidFill>
                  <a:srgbClr val="0000FF"/>
                </a:solidFill>
              </a:rPr>
              <a:t>Econophysics</a:t>
            </a:r>
            <a:r>
              <a:rPr lang="en-US" dirty="0">
                <a:solidFill>
                  <a:srgbClr val="0000FF"/>
                </a:solidFill>
              </a:rPr>
              <a:t> PHYS 250</a:t>
            </a:r>
          </a:p>
        </p:txBody>
      </p:sp>
    </p:spTree>
    <p:extLst>
      <p:ext uri="{BB962C8B-B14F-4D97-AF65-F5344CB8AC3E}">
        <p14:creationId xmlns:p14="http://schemas.microsoft.com/office/powerpoint/2010/main" val="3790968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21507" y="1284625"/>
            <a:ext cx="4163109" cy="5377431"/>
          </a:xfrm>
        </p:spPr>
        <p:txBody>
          <a:bodyPr>
            <a:noAutofit/>
          </a:bodyPr>
          <a:lstStyle/>
          <a:p>
            <a:pPr>
              <a:spcBef>
                <a:spcPts val="0"/>
              </a:spcBef>
              <a:spcAft>
                <a:spcPts val="1200"/>
              </a:spcAft>
            </a:pPr>
            <a:r>
              <a:rPr lang="en-US" sz="1800" b="1" dirty="0" err="1"/>
              <a:t>Contango</a:t>
            </a:r>
            <a:r>
              <a:rPr lang="en-US" sz="1800" dirty="0"/>
              <a:t> is a situation where the futures price (or forward price) of a commodity is higher than the spot price.</a:t>
            </a:r>
          </a:p>
          <a:p>
            <a:pPr>
              <a:spcBef>
                <a:spcPts val="0"/>
              </a:spcBef>
              <a:spcAft>
                <a:spcPts val="1200"/>
              </a:spcAft>
            </a:pPr>
            <a:r>
              <a:rPr lang="en-US" sz="1800" dirty="0"/>
              <a:t>In a </a:t>
            </a:r>
            <a:r>
              <a:rPr lang="en-US" sz="1800" dirty="0" err="1"/>
              <a:t>contango</a:t>
            </a:r>
            <a:r>
              <a:rPr lang="en-US" sz="1800" dirty="0"/>
              <a:t> situation, hedgers (commodity producers and commodity users) or arbitrageurs/speculators (non-commercial investors), are "willing to pay more [now] for a commodity at some point in the future than the actual expected price of the commodity [at that future point]. </a:t>
            </a:r>
          </a:p>
          <a:p>
            <a:pPr>
              <a:spcBef>
                <a:spcPts val="0"/>
              </a:spcBef>
              <a:spcAft>
                <a:spcPts val="1200"/>
              </a:spcAft>
            </a:pPr>
            <a:r>
              <a:rPr lang="en-US" sz="1800" dirty="0"/>
              <a:t>This may be due to people's desire to pay a premium to have the commodity in the future rather than paying the costs of storage and carry costs of buying the commodity today."</a:t>
            </a:r>
          </a:p>
        </p:txBody>
      </p:sp>
      <p:pic>
        <p:nvPicPr>
          <p:cNvPr id="7" name="Content Placeholder 6" descr="1280px-Contangobackwardation.png"/>
          <p:cNvPicPr>
            <a:picLocks noGrp="1" noChangeAspect="1"/>
          </p:cNvPicPr>
          <p:nvPr>
            <p:ph sz="half" idx="2"/>
          </p:nvPr>
        </p:nvPicPr>
        <p:blipFill>
          <a:blip r:embed="rId2">
            <a:extLst>
              <a:ext uri="{28A0092B-C50C-407E-A947-70E740481C1C}">
                <a14:useLocalDpi xmlns:a14="http://schemas.microsoft.com/office/drawing/2010/main" val="0"/>
              </a:ext>
            </a:extLst>
          </a:blip>
          <a:srcRect t="-25657" b="-25657"/>
          <a:stretch>
            <a:fillRect/>
          </a:stretch>
        </p:blipFill>
        <p:spPr/>
      </p:pic>
      <p:sp>
        <p:nvSpPr>
          <p:cNvPr id="6" name="Title 1"/>
          <p:cNvSpPr txBox="1">
            <a:spLocks noGrp="1"/>
          </p:cNvSpPr>
          <p:nvPr>
            <p:ph type="title"/>
          </p:nvPr>
        </p:nvSpPr>
        <p:spPr>
          <a:xfrm>
            <a:off x="3742722" y="274638"/>
            <a:ext cx="4944077" cy="1143000"/>
          </a:xfrm>
          <a:prstGeom prst="rect">
            <a:avLst/>
          </a:prstGeom>
        </p:spPr>
        <p:txBody>
          <a:bodyP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rPr>
              <a:t>Futures – “</a:t>
            </a:r>
            <a:r>
              <a:rPr lang="en-US" dirty="0" err="1">
                <a:solidFill>
                  <a:srgbClr val="FF0000"/>
                </a:solidFill>
              </a:rPr>
              <a:t>Contango</a:t>
            </a:r>
            <a:r>
              <a:rPr lang="en-US" dirty="0">
                <a:solidFill>
                  <a:srgbClr val="FF0000"/>
                </a:solidFill>
              </a:rPr>
              <a:t>”</a:t>
            </a:r>
            <a:br>
              <a:rPr lang="en-US" dirty="0">
                <a:solidFill>
                  <a:srgbClr val="FF0000"/>
                </a:solidFill>
              </a:rPr>
            </a:br>
            <a:r>
              <a:rPr lang="en-US" sz="2000" dirty="0">
                <a:solidFill>
                  <a:srgbClr val="0000FF"/>
                </a:solidFill>
              </a:rPr>
              <a:t>https://</a:t>
            </a:r>
            <a:r>
              <a:rPr lang="en-US" sz="2000" dirty="0" err="1">
                <a:solidFill>
                  <a:srgbClr val="0000FF"/>
                </a:solidFill>
              </a:rPr>
              <a:t>en.wikipedia.org/wiki/Futures_contract</a:t>
            </a:r>
            <a:endParaRPr lang="en-US" sz="2000" dirty="0">
              <a:solidFill>
                <a:srgbClr val="0000FF"/>
              </a:solidFill>
            </a:endParaRPr>
          </a:p>
        </p:txBody>
      </p:sp>
      <p:cxnSp>
        <p:nvCxnSpPr>
          <p:cNvPr id="5" name="Straight Connector 4">
            <a:extLst>
              <a:ext uri="{FF2B5EF4-FFF2-40B4-BE49-F238E27FC236}">
                <a16:creationId xmlns:a16="http://schemas.microsoft.com/office/drawing/2014/main" id="{424A5289-E63F-EB4C-A42D-68600842DE98}"/>
              </a:ext>
            </a:extLst>
          </p:cNvPr>
          <p:cNvCxnSpPr/>
          <p:nvPr/>
        </p:nvCxnSpPr>
        <p:spPr>
          <a:xfrm>
            <a:off x="4807131" y="3863181"/>
            <a:ext cx="4040778" cy="0"/>
          </a:xfrm>
          <a:prstGeom prst="line">
            <a:avLst/>
          </a:prstGeom>
          <a:ln>
            <a:solidFill>
              <a:srgbClr val="00B050"/>
            </a:solidFill>
            <a:prstDash val="dash"/>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1DDA7A1-327F-444B-9263-921C6B56CA2F}"/>
              </a:ext>
            </a:extLst>
          </p:cNvPr>
          <p:cNvSpPr txBox="1"/>
          <p:nvPr/>
        </p:nvSpPr>
        <p:spPr>
          <a:xfrm>
            <a:off x="3975461" y="5734108"/>
            <a:ext cx="1663337" cy="276999"/>
          </a:xfrm>
          <a:prstGeom prst="rect">
            <a:avLst/>
          </a:prstGeom>
          <a:noFill/>
        </p:spPr>
        <p:txBody>
          <a:bodyPr wrap="square" rtlCol="0">
            <a:spAutoFit/>
          </a:bodyPr>
          <a:lstStyle/>
          <a:p>
            <a:pPr algn="ctr"/>
            <a:r>
              <a:rPr lang="en-US" sz="1200" dirty="0"/>
              <a:t>Current Price</a:t>
            </a:r>
          </a:p>
        </p:txBody>
      </p:sp>
      <p:sp>
        <p:nvSpPr>
          <p:cNvPr id="2" name="TextBox 1">
            <a:extLst>
              <a:ext uri="{FF2B5EF4-FFF2-40B4-BE49-F238E27FC236}">
                <a16:creationId xmlns:a16="http://schemas.microsoft.com/office/drawing/2014/main" id="{624FCB58-54E1-EF4A-8D10-CB2DFB1CD790}"/>
              </a:ext>
            </a:extLst>
          </p:cNvPr>
          <p:cNvSpPr txBox="1"/>
          <p:nvPr/>
        </p:nvSpPr>
        <p:spPr>
          <a:xfrm>
            <a:off x="4284616" y="1485195"/>
            <a:ext cx="4402183" cy="584775"/>
          </a:xfrm>
          <a:prstGeom prst="rect">
            <a:avLst/>
          </a:prstGeom>
          <a:noFill/>
        </p:spPr>
        <p:txBody>
          <a:bodyPr wrap="square" rtlCol="0">
            <a:spAutoFit/>
          </a:bodyPr>
          <a:lstStyle/>
          <a:p>
            <a:r>
              <a:rPr lang="en-US" sz="1600" dirty="0">
                <a:solidFill>
                  <a:srgbClr val="C00000"/>
                </a:solidFill>
              </a:rPr>
              <a:t>The default assumption is that prices don’t change much during the period covered by the contract</a:t>
            </a:r>
          </a:p>
        </p:txBody>
      </p:sp>
      <p:sp>
        <p:nvSpPr>
          <p:cNvPr id="3" name="Down Arrow 2">
            <a:extLst>
              <a:ext uri="{FF2B5EF4-FFF2-40B4-BE49-F238E27FC236}">
                <a16:creationId xmlns:a16="http://schemas.microsoft.com/office/drawing/2014/main" id="{8559CAA2-6C43-D64B-9809-B011909E4D75}"/>
              </a:ext>
            </a:extLst>
          </p:cNvPr>
          <p:cNvSpPr/>
          <p:nvPr/>
        </p:nvSpPr>
        <p:spPr>
          <a:xfrm>
            <a:off x="8420985" y="3285460"/>
            <a:ext cx="265814" cy="395159"/>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9807A2F-56F3-304E-A222-F5C416202E65}"/>
              </a:ext>
            </a:extLst>
          </p:cNvPr>
          <p:cNvSpPr txBox="1"/>
          <p:nvPr/>
        </p:nvSpPr>
        <p:spPr>
          <a:xfrm>
            <a:off x="7453424" y="2848695"/>
            <a:ext cx="1415751" cy="461665"/>
          </a:xfrm>
          <a:prstGeom prst="rect">
            <a:avLst/>
          </a:prstGeom>
          <a:noFill/>
        </p:spPr>
        <p:txBody>
          <a:bodyPr wrap="square" rtlCol="0">
            <a:spAutoFit/>
          </a:bodyPr>
          <a:lstStyle/>
          <a:p>
            <a:pPr algn="r"/>
            <a:r>
              <a:rPr lang="en-US" sz="1200" dirty="0"/>
              <a:t>Spot Price at </a:t>
            </a:r>
          </a:p>
          <a:p>
            <a:pPr algn="r"/>
            <a:r>
              <a:rPr lang="en-US" sz="1200" dirty="0"/>
              <a:t>maturity</a:t>
            </a:r>
          </a:p>
        </p:txBody>
      </p:sp>
      <p:sp>
        <p:nvSpPr>
          <p:cNvPr id="10" name="Down Arrow 9">
            <a:extLst>
              <a:ext uri="{FF2B5EF4-FFF2-40B4-BE49-F238E27FC236}">
                <a16:creationId xmlns:a16="http://schemas.microsoft.com/office/drawing/2014/main" id="{8A041D6B-43F3-6845-99B7-F40C97588663}"/>
              </a:ext>
            </a:extLst>
          </p:cNvPr>
          <p:cNvSpPr/>
          <p:nvPr/>
        </p:nvSpPr>
        <p:spPr>
          <a:xfrm rot="10800000">
            <a:off x="4674543" y="5294886"/>
            <a:ext cx="265176" cy="395159"/>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7EF17FE-3DDE-D24D-BB18-FF5E2F147359}"/>
              </a:ext>
            </a:extLst>
          </p:cNvPr>
          <p:cNvSpPr txBox="1"/>
          <p:nvPr/>
        </p:nvSpPr>
        <p:spPr>
          <a:xfrm>
            <a:off x="5664926" y="2763222"/>
            <a:ext cx="1663337" cy="276999"/>
          </a:xfrm>
          <a:prstGeom prst="rect">
            <a:avLst/>
          </a:prstGeom>
          <a:noFill/>
        </p:spPr>
        <p:txBody>
          <a:bodyPr wrap="square" rtlCol="0">
            <a:spAutoFit/>
          </a:bodyPr>
          <a:lstStyle/>
          <a:p>
            <a:pPr algn="ctr"/>
            <a:r>
              <a:rPr lang="en-US" sz="1200" dirty="0" err="1"/>
              <a:t>Contango</a:t>
            </a:r>
            <a:endParaRPr lang="en-US" sz="1200" dirty="0"/>
          </a:p>
        </p:txBody>
      </p:sp>
      <p:sp>
        <p:nvSpPr>
          <p:cNvPr id="12" name="TextBox 11">
            <a:extLst>
              <a:ext uri="{FF2B5EF4-FFF2-40B4-BE49-F238E27FC236}">
                <a16:creationId xmlns:a16="http://schemas.microsoft.com/office/drawing/2014/main" id="{5014AB6F-C1C2-8C44-91F0-0496B654123C}"/>
              </a:ext>
            </a:extLst>
          </p:cNvPr>
          <p:cNvSpPr txBox="1"/>
          <p:nvPr/>
        </p:nvSpPr>
        <p:spPr>
          <a:xfrm>
            <a:off x="5486401" y="4547641"/>
            <a:ext cx="1663337" cy="276999"/>
          </a:xfrm>
          <a:prstGeom prst="rect">
            <a:avLst/>
          </a:prstGeom>
          <a:noFill/>
        </p:spPr>
        <p:txBody>
          <a:bodyPr wrap="square" rtlCol="0">
            <a:spAutoFit/>
          </a:bodyPr>
          <a:lstStyle/>
          <a:p>
            <a:pPr algn="ctr"/>
            <a:r>
              <a:rPr lang="en-US" sz="1200" dirty="0"/>
              <a:t>Backwardation</a:t>
            </a:r>
          </a:p>
        </p:txBody>
      </p:sp>
    </p:spTree>
    <p:extLst>
      <p:ext uri="{BB962C8B-B14F-4D97-AF65-F5344CB8AC3E}">
        <p14:creationId xmlns:p14="http://schemas.microsoft.com/office/powerpoint/2010/main" val="2827144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pPr>
              <a:spcBef>
                <a:spcPts val="0"/>
              </a:spcBef>
              <a:spcAft>
                <a:spcPts val="1200"/>
              </a:spcAft>
            </a:pPr>
            <a:r>
              <a:rPr lang="en-US" sz="2000" dirty="0"/>
              <a:t>The opposite market condition to </a:t>
            </a:r>
            <a:r>
              <a:rPr lang="en-US" sz="2000" dirty="0" err="1"/>
              <a:t>contango</a:t>
            </a:r>
            <a:r>
              <a:rPr lang="en-US" sz="2000" dirty="0"/>
              <a:t> is known as </a:t>
            </a:r>
            <a:r>
              <a:rPr lang="en-US" sz="2000" b="1" dirty="0"/>
              <a:t>Backwardation</a:t>
            </a:r>
          </a:p>
          <a:p>
            <a:pPr>
              <a:spcBef>
                <a:spcPts val="0"/>
              </a:spcBef>
              <a:spcAft>
                <a:spcPts val="1200"/>
              </a:spcAft>
            </a:pPr>
            <a:r>
              <a:rPr lang="en-US" sz="2000" dirty="0"/>
              <a:t> A market is “in backwardation” when the current futures price is below the spot price for a particular commodity. </a:t>
            </a:r>
          </a:p>
          <a:p>
            <a:pPr>
              <a:spcBef>
                <a:spcPts val="0"/>
              </a:spcBef>
              <a:spcAft>
                <a:spcPts val="1200"/>
              </a:spcAft>
            </a:pPr>
            <a:r>
              <a:rPr lang="en-US" sz="2000" dirty="0"/>
              <a:t>This is favorable for investors who have </a:t>
            </a:r>
            <a:r>
              <a:rPr lang="en-US" sz="2000" b="1" dirty="0"/>
              <a:t>long positions </a:t>
            </a:r>
            <a:r>
              <a:rPr lang="en-US" sz="2000" dirty="0"/>
              <a:t>since they want the futures price to rise to the level of the current spot price.</a:t>
            </a:r>
          </a:p>
          <a:p>
            <a:pPr>
              <a:spcBef>
                <a:spcPts val="0"/>
              </a:spcBef>
              <a:spcAft>
                <a:spcPts val="1200"/>
              </a:spcAft>
            </a:pPr>
            <a:endParaRPr lang="en-US" sz="2000" dirty="0"/>
          </a:p>
        </p:txBody>
      </p:sp>
      <p:pic>
        <p:nvPicPr>
          <p:cNvPr id="7" name="Content Placeholder 6" descr="1280px-Contangobackwardation.png"/>
          <p:cNvPicPr>
            <a:picLocks noGrp="1" noChangeAspect="1"/>
          </p:cNvPicPr>
          <p:nvPr>
            <p:ph sz="half" idx="2"/>
          </p:nvPr>
        </p:nvPicPr>
        <p:blipFill>
          <a:blip r:embed="rId2">
            <a:extLst>
              <a:ext uri="{28A0092B-C50C-407E-A947-70E740481C1C}">
                <a14:useLocalDpi xmlns:a14="http://schemas.microsoft.com/office/drawing/2010/main" val="0"/>
              </a:ext>
            </a:extLst>
          </a:blip>
          <a:srcRect t="-25657" b="-25657"/>
          <a:stretch>
            <a:fillRect/>
          </a:stretch>
        </p:blipFill>
        <p:spPr/>
      </p:pic>
      <p:sp>
        <p:nvSpPr>
          <p:cNvPr id="6" name="Title 1"/>
          <p:cNvSpPr txBox="1">
            <a:spLocks noGrp="1"/>
          </p:cNvSpPr>
          <p:nvPr>
            <p:ph type="title"/>
          </p:nvPr>
        </p:nvSpPr>
        <p:spPr>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rPr>
              <a:t>Futures – “Backwardation”</a:t>
            </a:r>
            <a:br>
              <a:rPr lang="en-US" dirty="0">
                <a:solidFill>
                  <a:srgbClr val="FF0000"/>
                </a:solidFill>
              </a:rPr>
            </a:br>
            <a:r>
              <a:rPr lang="en-US" sz="2700" dirty="0">
                <a:solidFill>
                  <a:srgbClr val="0000FF"/>
                </a:solidFill>
              </a:rPr>
              <a:t>https://</a:t>
            </a:r>
            <a:r>
              <a:rPr lang="en-US" sz="2700" dirty="0" err="1">
                <a:solidFill>
                  <a:srgbClr val="0000FF"/>
                </a:solidFill>
              </a:rPr>
              <a:t>en.wikipedia.org/wiki/Futures_contract</a:t>
            </a:r>
            <a:endParaRPr lang="en-US" sz="2700" dirty="0">
              <a:solidFill>
                <a:srgbClr val="0000FF"/>
              </a:solidFill>
            </a:endParaRPr>
          </a:p>
        </p:txBody>
      </p:sp>
      <p:cxnSp>
        <p:nvCxnSpPr>
          <p:cNvPr id="5" name="Straight Connector 4">
            <a:extLst>
              <a:ext uri="{FF2B5EF4-FFF2-40B4-BE49-F238E27FC236}">
                <a16:creationId xmlns:a16="http://schemas.microsoft.com/office/drawing/2014/main" id="{41FA3FE0-3EB0-AA47-8B5A-FF97456EEC97}"/>
              </a:ext>
            </a:extLst>
          </p:cNvPr>
          <p:cNvCxnSpPr/>
          <p:nvPr/>
        </p:nvCxnSpPr>
        <p:spPr>
          <a:xfrm>
            <a:off x="4807131" y="3863181"/>
            <a:ext cx="4040778" cy="0"/>
          </a:xfrm>
          <a:prstGeom prst="line">
            <a:avLst/>
          </a:prstGeom>
          <a:ln>
            <a:solidFill>
              <a:srgbClr val="00B050"/>
            </a:solidFill>
            <a:prstDash val="dash"/>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390DA5C-CEF0-AD43-9E99-63C06880C65E}"/>
              </a:ext>
            </a:extLst>
          </p:cNvPr>
          <p:cNvSpPr txBox="1"/>
          <p:nvPr/>
        </p:nvSpPr>
        <p:spPr>
          <a:xfrm>
            <a:off x="5664926" y="2763222"/>
            <a:ext cx="1663337" cy="276999"/>
          </a:xfrm>
          <a:prstGeom prst="rect">
            <a:avLst/>
          </a:prstGeom>
          <a:noFill/>
        </p:spPr>
        <p:txBody>
          <a:bodyPr wrap="square" rtlCol="0">
            <a:spAutoFit/>
          </a:bodyPr>
          <a:lstStyle/>
          <a:p>
            <a:pPr algn="ctr"/>
            <a:r>
              <a:rPr lang="en-US" sz="1200" dirty="0" err="1"/>
              <a:t>Contango</a:t>
            </a:r>
            <a:endParaRPr lang="en-US" sz="1200" dirty="0"/>
          </a:p>
        </p:txBody>
      </p:sp>
      <p:sp>
        <p:nvSpPr>
          <p:cNvPr id="9" name="TextBox 8">
            <a:extLst>
              <a:ext uri="{FF2B5EF4-FFF2-40B4-BE49-F238E27FC236}">
                <a16:creationId xmlns:a16="http://schemas.microsoft.com/office/drawing/2014/main" id="{D79674CF-7902-C34C-A334-84EAC50F66DB}"/>
              </a:ext>
            </a:extLst>
          </p:cNvPr>
          <p:cNvSpPr txBox="1"/>
          <p:nvPr/>
        </p:nvSpPr>
        <p:spPr>
          <a:xfrm>
            <a:off x="5486401" y="4547641"/>
            <a:ext cx="1663337" cy="276999"/>
          </a:xfrm>
          <a:prstGeom prst="rect">
            <a:avLst/>
          </a:prstGeom>
          <a:noFill/>
        </p:spPr>
        <p:txBody>
          <a:bodyPr wrap="square" rtlCol="0">
            <a:spAutoFit/>
          </a:bodyPr>
          <a:lstStyle/>
          <a:p>
            <a:pPr algn="ctr"/>
            <a:r>
              <a:rPr lang="en-US" sz="1200" dirty="0"/>
              <a:t>Backwardation</a:t>
            </a:r>
          </a:p>
        </p:txBody>
      </p:sp>
      <p:sp>
        <p:nvSpPr>
          <p:cNvPr id="10" name="TextBox 9">
            <a:extLst>
              <a:ext uri="{FF2B5EF4-FFF2-40B4-BE49-F238E27FC236}">
                <a16:creationId xmlns:a16="http://schemas.microsoft.com/office/drawing/2014/main" id="{4F37D79A-2D3D-0543-AE16-0472360F7AE9}"/>
              </a:ext>
            </a:extLst>
          </p:cNvPr>
          <p:cNvSpPr txBox="1"/>
          <p:nvPr/>
        </p:nvSpPr>
        <p:spPr>
          <a:xfrm>
            <a:off x="3975461" y="5734108"/>
            <a:ext cx="1663337" cy="276999"/>
          </a:xfrm>
          <a:prstGeom prst="rect">
            <a:avLst/>
          </a:prstGeom>
          <a:noFill/>
        </p:spPr>
        <p:txBody>
          <a:bodyPr wrap="square" rtlCol="0">
            <a:spAutoFit/>
          </a:bodyPr>
          <a:lstStyle/>
          <a:p>
            <a:pPr algn="ctr"/>
            <a:r>
              <a:rPr lang="en-US" sz="1200" dirty="0"/>
              <a:t>Current Price</a:t>
            </a:r>
          </a:p>
        </p:txBody>
      </p:sp>
      <p:sp>
        <p:nvSpPr>
          <p:cNvPr id="11" name="Down Arrow 10">
            <a:extLst>
              <a:ext uri="{FF2B5EF4-FFF2-40B4-BE49-F238E27FC236}">
                <a16:creationId xmlns:a16="http://schemas.microsoft.com/office/drawing/2014/main" id="{38163384-1D48-4C4B-A2E1-BC3C7FAD7C99}"/>
              </a:ext>
            </a:extLst>
          </p:cNvPr>
          <p:cNvSpPr/>
          <p:nvPr/>
        </p:nvSpPr>
        <p:spPr>
          <a:xfrm>
            <a:off x="8420985" y="3285460"/>
            <a:ext cx="265814" cy="395159"/>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CE6D452-800E-1743-BD85-CAFA69B3FD76}"/>
              </a:ext>
            </a:extLst>
          </p:cNvPr>
          <p:cNvSpPr txBox="1"/>
          <p:nvPr/>
        </p:nvSpPr>
        <p:spPr>
          <a:xfrm>
            <a:off x="7453424" y="2848695"/>
            <a:ext cx="1415751" cy="461665"/>
          </a:xfrm>
          <a:prstGeom prst="rect">
            <a:avLst/>
          </a:prstGeom>
          <a:noFill/>
        </p:spPr>
        <p:txBody>
          <a:bodyPr wrap="square" rtlCol="0">
            <a:spAutoFit/>
          </a:bodyPr>
          <a:lstStyle/>
          <a:p>
            <a:pPr algn="r"/>
            <a:r>
              <a:rPr lang="en-US" sz="1200" dirty="0"/>
              <a:t>Spot Price at </a:t>
            </a:r>
          </a:p>
          <a:p>
            <a:pPr algn="r"/>
            <a:r>
              <a:rPr lang="en-US" sz="1200" dirty="0"/>
              <a:t>maturity</a:t>
            </a:r>
          </a:p>
        </p:txBody>
      </p:sp>
      <p:sp>
        <p:nvSpPr>
          <p:cNvPr id="13" name="Down Arrow 12">
            <a:extLst>
              <a:ext uri="{FF2B5EF4-FFF2-40B4-BE49-F238E27FC236}">
                <a16:creationId xmlns:a16="http://schemas.microsoft.com/office/drawing/2014/main" id="{39B8BF5E-F5B0-6341-B845-183717AC26EF}"/>
              </a:ext>
            </a:extLst>
          </p:cNvPr>
          <p:cNvSpPr/>
          <p:nvPr/>
        </p:nvSpPr>
        <p:spPr>
          <a:xfrm rot="10800000">
            <a:off x="4674543" y="5294886"/>
            <a:ext cx="265176" cy="395159"/>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0270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Trading Futures</a:t>
            </a:r>
            <a:br>
              <a:rPr lang="en-US" dirty="0">
                <a:solidFill>
                  <a:srgbClr val="FF0000"/>
                </a:solidFill>
              </a:rPr>
            </a:br>
            <a:r>
              <a:rPr lang="en-US" sz="2700" dirty="0">
                <a:solidFill>
                  <a:srgbClr val="0000FF"/>
                </a:solidFill>
              </a:rPr>
              <a:t>https://</a:t>
            </a:r>
            <a:r>
              <a:rPr lang="en-US" sz="2700" dirty="0" err="1">
                <a:solidFill>
                  <a:srgbClr val="0000FF"/>
                </a:solidFill>
              </a:rPr>
              <a:t>en.wikipedia.org/wiki/Futures_contract</a:t>
            </a:r>
            <a:endParaRPr lang="en-US" sz="2700" dirty="0">
              <a:solidFill>
                <a:srgbClr val="0000FF"/>
              </a:solidFill>
            </a:endParaRPr>
          </a:p>
        </p:txBody>
      </p:sp>
      <p:sp>
        <p:nvSpPr>
          <p:cNvPr id="3" name="Content Placeholder 2"/>
          <p:cNvSpPr>
            <a:spLocks noGrp="1"/>
          </p:cNvSpPr>
          <p:nvPr>
            <p:ph idx="1"/>
          </p:nvPr>
        </p:nvSpPr>
        <p:spPr/>
        <p:txBody>
          <a:bodyPr>
            <a:noAutofit/>
          </a:bodyPr>
          <a:lstStyle/>
          <a:p>
            <a:pPr>
              <a:spcBef>
                <a:spcPts val="0"/>
              </a:spcBef>
              <a:spcAft>
                <a:spcPts val="1200"/>
              </a:spcAft>
            </a:pPr>
            <a:r>
              <a:rPr lang="en-US" sz="1800" dirty="0"/>
              <a:t>Futures contracts also offer opportunities for speculation in that a trader who predicts that the price of an asset will move in a particular direction can contract to buy or sell it in the future at a price which (if the prediction is correct) will yield a profit.</a:t>
            </a:r>
          </a:p>
          <a:p>
            <a:pPr>
              <a:spcBef>
                <a:spcPts val="0"/>
              </a:spcBef>
              <a:spcAft>
                <a:spcPts val="1200"/>
              </a:spcAft>
            </a:pPr>
            <a:r>
              <a:rPr lang="en-US" sz="1800" dirty="0"/>
              <a:t>Futures contracts are often </a:t>
            </a:r>
            <a:r>
              <a:rPr lang="en-US" sz="1800" b="1" dirty="0"/>
              <a:t>highly levered</a:t>
            </a:r>
            <a:r>
              <a:rPr lang="en-US" sz="1800" dirty="0"/>
              <a:t>, meaning that a small investment of money can control a much more valuable contract.</a:t>
            </a:r>
          </a:p>
          <a:p>
            <a:pPr>
              <a:spcBef>
                <a:spcPts val="0"/>
              </a:spcBef>
              <a:spcAft>
                <a:spcPts val="1200"/>
              </a:spcAft>
            </a:pPr>
            <a:r>
              <a:rPr lang="en-US" sz="1800" dirty="0"/>
              <a:t>For example, the e-mini futures contract on the SP500 is typically levered 25 to 1, meaning that a margin of $5000 might control a contract valued at $130,000</a:t>
            </a:r>
          </a:p>
          <a:p>
            <a:pPr>
              <a:spcBef>
                <a:spcPts val="0"/>
              </a:spcBef>
              <a:spcAft>
                <a:spcPts val="1200"/>
              </a:spcAft>
            </a:pPr>
            <a:r>
              <a:rPr lang="en-US" sz="1800" dirty="0"/>
              <a:t>To mitigate the risk of default, the product is marked to market on a daily basis where the difference between the initial agreed-upon price and the actual daily futures price is reevaluated daily. </a:t>
            </a:r>
          </a:p>
          <a:p>
            <a:pPr>
              <a:spcBef>
                <a:spcPts val="0"/>
              </a:spcBef>
              <a:spcAft>
                <a:spcPts val="1200"/>
              </a:spcAft>
            </a:pPr>
            <a:r>
              <a:rPr lang="en-US" sz="1800" dirty="0"/>
              <a:t>This is sometimes known as the </a:t>
            </a:r>
            <a:r>
              <a:rPr lang="en-US" sz="1800" b="1" dirty="0"/>
              <a:t>variation margin</a:t>
            </a:r>
            <a:r>
              <a:rPr lang="en-US" sz="1800" dirty="0"/>
              <a:t>, where the Futures Exchange will draw money out of the losing party's margin account and put it into that of the other party, ensuring the correct loss or profit is reflected daily.</a:t>
            </a:r>
          </a:p>
          <a:p>
            <a:pPr>
              <a:spcBef>
                <a:spcPts val="0"/>
              </a:spcBef>
              <a:spcAft>
                <a:spcPts val="1200"/>
              </a:spcAft>
            </a:pPr>
            <a:endParaRPr lang="en-US" sz="1800" dirty="0"/>
          </a:p>
        </p:txBody>
      </p:sp>
    </p:spTree>
    <p:extLst>
      <p:ext uri="{BB962C8B-B14F-4D97-AF65-F5344CB8AC3E}">
        <p14:creationId xmlns:p14="http://schemas.microsoft.com/office/powerpoint/2010/main" val="1388966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rgbClr val="FF0000"/>
                </a:solidFill>
              </a:rPr>
              <a:t>Trading Futures</a:t>
            </a:r>
            <a:br>
              <a:rPr lang="en-US">
                <a:solidFill>
                  <a:srgbClr val="FF0000"/>
                </a:solidFill>
              </a:rPr>
            </a:br>
            <a:r>
              <a:rPr lang="en-US" sz="2000" dirty="0">
                <a:solidFill>
                  <a:srgbClr val="0000FF"/>
                </a:solidFill>
              </a:rPr>
              <a:t>http://</a:t>
            </a:r>
            <a:r>
              <a:rPr lang="en-US" sz="2000" dirty="0" err="1">
                <a:solidFill>
                  <a:srgbClr val="0000FF"/>
                </a:solidFill>
              </a:rPr>
              <a:t>www.investopedia.com</a:t>
            </a:r>
            <a:r>
              <a:rPr lang="en-US" sz="2000" dirty="0">
                <a:solidFill>
                  <a:srgbClr val="0000FF"/>
                </a:solidFill>
              </a:rPr>
              <a:t>/ask/answers/042315/how-do-sp-500-futures-work.asp</a:t>
            </a:r>
          </a:p>
        </p:txBody>
      </p:sp>
      <p:sp>
        <p:nvSpPr>
          <p:cNvPr id="3" name="Content Placeholder 2"/>
          <p:cNvSpPr>
            <a:spLocks noGrp="1"/>
          </p:cNvSpPr>
          <p:nvPr>
            <p:ph idx="1"/>
          </p:nvPr>
        </p:nvSpPr>
        <p:spPr/>
        <p:txBody>
          <a:bodyPr>
            <a:normAutofit fontScale="85000" lnSpcReduction="20000"/>
          </a:bodyPr>
          <a:lstStyle/>
          <a:p>
            <a:pPr>
              <a:spcBef>
                <a:spcPts val="0"/>
              </a:spcBef>
              <a:spcAft>
                <a:spcPts val="1200"/>
              </a:spcAft>
            </a:pPr>
            <a:r>
              <a:rPr lang="en-US" sz="2000" dirty="0"/>
              <a:t>The first S&amp;P 500 futures contracts were introduced by the CME in 1982. The CME added the e-mini option in 1997. </a:t>
            </a:r>
          </a:p>
          <a:p>
            <a:pPr>
              <a:spcBef>
                <a:spcPts val="0"/>
              </a:spcBef>
              <a:spcAft>
                <a:spcPts val="1200"/>
              </a:spcAft>
            </a:pPr>
            <a:r>
              <a:rPr lang="en-US" sz="2000" dirty="0"/>
              <a:t>The big futures contract was originally priced by multiplying the quoted futures price by $500. </a:t>
            </a:r>
          </a:p>
          <a:p>
            <a:pPr>
              <a:spcBef>
                <a:spcPts val="0"/>
              </a:spcBef>
              <a:spcAft>
                <a:spcPts val="1200"/>
              </a:spcAft>
            </a:pPr>
            <a:r>
              <a:rPr lang="en-US" sz="2000" dirty="0"/>
              <a:t>For example, if the S&amp;P was trading at $800, the value of the big contract was $400,000, or $500 x $800. </a:t>
            </a:r>
          </a:p>
          <a:p>
            <a:pPr>
              <a:spcBef>
                <a:spcPts val="0"/>
              </a:spcBef>
              <a:spcAft>
                <a:spcPts val="1200"/>
              </a:spcAft>
            </a:pPr>
            <a:r>
              <a:rPr lang="en-US" sz="2000" dirty="0"/>
              <a:t>Eventually, the CME cut the contract multiplier in half to $250 times the price of the futures index.</a:t>
            </a:r>
          </a:p>
          <a:p>
            <a:pPr>
              <a:spcBef>
                <a:spcPts val="0"/>
              </a:spcBef>
              <a:spcAft>
                <a:spcPts val="1200"/>
              </a:spcAft>
            </a:pPr>
            <a:r>
              <a:rPr lang="en-US" sz="2000" dirty="0"/>
              <a:t>E-mini futures are one-tenth the value of the big contract. If the S&amp;P 500 futures price is $800, this results in an e-mini being valued at $40,000. The "e" in e-mini stands for electronic.</a:t>
            </a:r>
          </a:p>
          <a:p>
            <a:pPr>
              <a:spcBef>
                <a:spcPts val="0"/>
              </a:spcBef>
              <a:spcAft>
                <a:spcPts val="1200"/>
              </a:spcAft>
            </a:pPr>
            <a:r>
              <a:rPr lang="en-US" sz="2000" dirty="0"/>
              <a:t>As with all futures, investors are only required to front a fraction of the contract value (the margin) to take a position.</a:t>
            </a:r>
          </a:p>
          <a:p>
            <a:pPr>
              <a:spcBef>
                <a:spcPts val="0"/>
              </a:spcBef>
              <a:spcAft>
                <a:spcPts val="1200"/>
              </a:spcAft>
            </a:pPr>
            <a:r>
              <a:rPr lang="en-US" sz="2000" dirty="0"/>
              <a:t> This represents the margin on the futures contract - futures margins show "skin in the game," which must be offset or settled.</a:t>
            </a:r>
          </a:p>
          <a:p>
            <a:pPr>
              <a:spcBef>
                <a:spcPts val="0"/>
              </a:spcBef>
              <a:spcAft>
                <a:spcPts val="1200"/>
              </a:spcAft>
            </a:pPr>
            <a:endParaRPr lang="en-US" sz="2000" dirty="0"/>
          </a:p>
        </p:txBody>
      </p:sp>
    </p:spTree>
    <p:extLst>
      <p:ext uri="{BB962C8B-B14F-4D97-AF65-F5344CB8AC3E}">
        <p14:creationId xmlns:p14="http://schemas.microsoft.com/office/powerpoint/2010/main" val="2310473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Options (Details Later)</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/wiki/Option_(finance)</a:t>
            </a:r>
          </a:p>
        </p:txBody>
      </p:sp>
      <p:sp>
        <p:nvSpPr>
          <p:cNvPr id="3" name="Content Placeholder 2"/>
          <p:cNvSpPr>
            <a:spLocks noGrp="1"/>
          </p:cNvSpPr>
          <p:nvPr>
            <p:ph idx="1"/>
          </p:nvPr>
        </p:nvSpPr>
        <p:spPr>
          <a:xfrm>
            <a:off x="457200" y="1397550"/>
            <a:ext cx="8229600" cy="4525963"/>
          </a:xfrm>
        </p:spPr>
        <p:txBody>
          <a:bodyPr>
            <a:noAutofit/>
          </a:bodyPr>
          <a:lstStyle/>
          <a:p>
            <a:pPr>
              <a:spcBef>
                <a:spcPts val="0"/>
              </a:spcBef>
              <a:spcAft>
                <a:spcPts val="1200"/>
              </a:spcAft>
            </a:pPr>
            <a:r>
              <a:rPr lang="en-US" sz="1800" dirty="0"/>
              <a:t>In finance, an option is a contract which gives the buyer (the owner or holder of the option) the right, but not the obligation, to buy or sell an underlying asset or instrument at a specified strike price on a specified date, depending on the form of the option. </a:t>
            </a:r>
          </a:p>
          <a:p>
            <a:pPr>
              <a:spcBef>
                <a:spcPts val="0"/>
              </a:spcBef>
              <a:spcAft>
                <a:spcPts val="1200"/>
              </a:spcAft>
            </a:pPr>
            <a:r>
              <a:rPr lang="en-US" sz="1800" dirty="0"/>
              <a:t>The strike price may be set by reference to the spot price (market price) of the underlying security or commodity on the day an option is taken out, or it may be fixed at a discount or at a premium. </a:t>
            </a:r>
          </a:p>
          <a:p>
            <a:pPr>
              <a:spcBef>
                <a:spcPts val="0"/>
              </a:spcBef>
              <a:spcAft>
                <a:spcPts val="1200"/>
              </a:spcAft>
            </a:pPr>
            <a:r>
              <a:rPr lang="en-US" sz="1800" dirty="0"/>
              <a:t>The seller has the corresponding obligation to fulfill the transaction – to sell or buy – if the buyer (owner) "exercises" the option. </a:t>
            </a:r>
          </a:p>
          <a:p>
            <a:pPr>
              <a:spcBef>
                <a:spcPts val="0"/>
              </a:spcBef>
              <a:spcAft>
                <a:spcPts val="1200"/>
              </a:spcAft>
            </a:pPr>
            <a:r>
              <a:rPr lang="en-US" sz="1800" dirty="0"/>
              <a:t>An option that conveys to the owner the right to buy at a specific price is referred to as a call</a:t>
            </a:r>
          </a:p>
          <a:p>
            <a:pPr>
              <a:spcBef>
                <a:spcPts val="0"/>
              </a:spcBef>
              <a:spcAft>
                <a:spcPts val="1200"/>
              </a:spcAft>
            </a:pPr>
            <a:r>
              <a:rPr lang="en-US" sz="1800" dirty="0"/>
              <a:t>An option that conveys the right of the owner to sell at a specific price is referred to as a put. </a:t>
            </a:r>
          </a:p>
          <a:p>
            <a:pPr>
              <a:spcBef>
                <a:spcPts val="0"/>
              </a:spcBef>
              <a:spcAft>
                <a:spcPts val="1200"/>
              </a:spcAft>
            </a:pPr>
            <a:r>
              <a:rPr lang="en-US" sz="1800" dirty="0"/>
              <a:t>There are “American” and “European” options with different characteristics</a:t>
            </a:r>
          </a:p>
          <a:p>
            <a:pPr>
              <a:spcBef>
                <a:spcPts val="0"/>
              </a:spcBef>
              <a:spcAft>
                <a:spcPts val="1200"/>
              </a:spcAft>
            </a:pPr>
            <a:endParaRPr lang="en-US" sz="1800" dirty="0"/>
          </a:p>
        </p:txBody>
      </p:sp>
      <p:sp>
        <p:nvSpPr>
          <p:cNvPr id="4" name="TextBox 3"/>
          <p:cNvSpPr txBox="1"/>
          <p:nvPr/>
        </p:nvSpPr>
        <p:spPr>
          <a:xfrm>
            <a:off x="4475018" y="6276109"/>
            <a:ext cx="3699164" cy="369332"/>
          </a:xfrm>
          <a:prstGeom prst="rect">
            <a:avLst/>
          </a:prstGeom>
          <a:noFill/>
        </p:spPr>
        <p:txBody>
          <a:bodyPr wrap="square" rtlCol="0">
            <a:spAutoFit/>
          </a:bodyPr>
          <a:lstStyle/>
          <a:p>
            <a:pPr algn="ctr"/>
            <a:r>
              <a:rPr lang="en-US"/>
              <a:t>Start here 1/24/2019</a:t>
            </a:r>
          </a:p>
        </p:txBody>
      </p:sp>
    </p:spTree>
    <p:extLst>
      <p:ext uri="{BB962C8B-B14F-4D97-AF65-F5344CB8AC3E}">
        <p14:creationId xmlns:p14="http://schemas.microsoft.com/office/powerpoint/2010/main" val="1935510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Swaps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/wiki/Swap_(finance)</a:t>
            </a:r>
          </a:p>
        </p:txBody>
      </p:sp>
      <p:sp>
        <p:nvSpPr>
          <p:cNvPr id="3" name="Content Placeholder 2"/>
          <p:cNvSpPr>
            <a:spLocks noGrp="1"/>
          </p:cNvSpPr>
          <p:nvPr>
            <p:ph idx="1"/>
          </p:nvPr>
        </p:nvSpPr>
        <p:spPr/>
        <p:txBody>
          <a:bodyPr>
            <a:noAutofit/>
          </a:bodyPr>
          <a:lstStyle/>
          <a:p>
            <a:pPr>
              <a:spcBef>
                <a:spcPts val="0"/>
              </a:spcBef>
              <a:spcAft>
                <a:spcPts val="1200"/>
              </a:spcAft>
            </a:pPr>
            <a:r>
              <a:rPr lang="en-US" sz="2000" dirty="0"/>
              <a:t>A swap is a derivative in which two counterparties exchange cash flows of one party's financial instrument for those of the other party's financial instrument. </a:t>
            </a:r>
          </a:p>
          <a:p>
            <a:pPr>
              <a:spcBef>
                <a:spcPts val="0"/>
              </a:spcBef>
              <a:spcAft>
                <a:spcPts val="1200"/>
              </a:spcAft>
            </a:pPr>
            <a:r>
              <a:rPr lang="en-US" sz="2000" dirty="0"/>
              <a:t>The benefits in question depend on the type of financial instruments involved. </a:t>
            </a:r>
          </a:p>
          <a:p>
            <a:pPr>
              <a:spcBef>
                <a:spcPts val="0"/>
              </a:spcBef>
              <a:spcAft>
                <a:spcPts val="1200"/>
              </a:spcAft>
            </a:pPr>
            <a:r>
              <a:rPr lang="en-US" sz="2000" dirty="0"/>
              <a:t>For example, in the case of a swap involving two bonds, the benefits in question can be the periodic interest (coupon) payments associated with such bonds. </a:t>
            </a:r>
          </a:p>
          <a:p>
            <a:pPr>
              <a:spcBef>
                <a:spcPts val="0"/>
              </a:spcBef>
              <a:spcAft>
                <a:spcPts val="1200"/>
              </a:spcAft>
            </a:pPr>
            <a:r>
              <a:rPr lang="en-US" sz="2000" dirty="0"/>
              <a:t>Often this involves swapping a variable rate of interest for a fixed rate</a:t>
            </a:r>
          </a:p>
          <a:p>
            <a:pPr>
              <a:spcBef>
                <a:spcPts val="0"/>
              </a:spcBef>
              <a:spcAft>
                <a:spcPts val="1200"/>
              </a:spcAft>
            </a:pPr>
            <a:r>
              <a:rPr lang="en-US" sz="2000" dirty="0"/>
              <a:t>Specifically, two counterparties agree to exchange one stream of cash flows against another stream. </a:t>
            </a:r>
          </a:p>
          <a:p>
            <a:pPr>
              <a:spcBef>
                <a:spcPts val="0"/>
              </a:spcBef>
              <a:spcAft>
                <a:spcPts val="1200"/>
              </a:spcAft>
            </a:pPr>
            <a:endParaRPr lang="en-US" sz="2000" dirty="0"/>
          </a:p>
        </p:txBody>
      </p:sp>
    </p:spTree>
    <p:extLst>
      <p:ext uri="{BB962C8B-B14F-4D97-AF65-F5344CB8AC3E}">
        <p14:creationId xmlns:p14="http://schemas.microsoft.com/office/powerpoint/2010/main" val="3687021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Trading Swaps for Hedging</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/wiki/Swap_(finance)</a:t>
            </a:r>
          </a:p>
        </p:txBody>
      </p:sp>
      <p:sp>
        <p:nvSpPr>
          <p:cNvPr id="3" name="Content Placeholder 2"/>
          <p:cNvSpPr>
            <a:spLocks noGrp="1"/>
          </p:cNvSpPr>
          <p:nvPr>
            <p:ph idx="1"/>
          </p:nvPr>
        </p:nvSpPr>
        <p:spPr/>
        <p:txBody>
          <a:bodyPr>
            <a:normAutofit/>
          </a:bodyPr>
          <a:lstStyle/>
          <a:p>
            <a:pPr>
              <a:spcBef>
                <a:spcPts val="0"/>
              </a:spcBef>
              <a:spcAft>
                <a:spcPts val="1200"/>
              </a:spcAft>
            </a:pPr>
            <a:r>
              <a:rPr lang="en-US" sz="2000" dirty="0"/>
              <a:t>Swaps can be used to hedge certain risks such as interest rate risk, or to speculate on changes in the expected direction of underlying prices.</a:t>
            </a:r>
          </a:p>
          <a:p>
            <a:pPr>
              <a:spcBef>
                <a:spcPts val="0"/>
              </a:spcBef>
              <a:spcAft>
                <a:spcPts val="1200"/>
              </a:spcAft>
            </a:pPr>
            <a:r>
              <a:rPr lang="en-US" sz="2000" dirty="0"/>
              <a:t>Swaps were first introduced to the public in 1981 when IBM and the World Bank entered into a swap agreement.</a:t>
            </a:r>
          </a:p>
          <a:p>
            <a:pPr>
              <a:spcBef>
                <a:spcPts val="0"/>
              </a:spcBef>
              <a:spcAft>
                <a:spcPts val="1200"/>
              </a:spcAft>
            </a:pPr>
            <a:r>
              <a:rPr lang="en-US" sz="2000" dirty="0"/>
              <a:t>Today, swaps are among the most heavily traded financial contracts in the world: the total amount of interest rates and currency swaps outstanding is more than $348 trillion in 2010, according to Bank for International Settlements (BIS).</a:t>
            </a:r>
          </a:p>
          <a:p>
            <a:pPr>
              <a:spcBef>
                <a:spcPts val="0"/>
              </a:spcBef>
              <a:spcAft>
                <a:spcPts val="1200"/>
              </a:spcAft>
            </a:pPr>
            <a:endParaRPr lang="en-US" sz="2000" dirty="0"/>
          </a:p>
        </p:txBody>
      </p:sp>
    </p:spTree>
    <p:extLst>
      <p:ext uri="{BB962C8B-B14F-4D97-AF65-F5344CB8AC3E}">
        <p14:creationId xmlns:p14="http://schemas.microsoft.com/office/powerpoint/2010/main" val="910990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FF0000"/>
                </a:solidFill>
              </a:rPr>
              <a:t>Total Value of Derivatives (Swaps)</a:t>
            </a:r>
            <a:br>
              <a:rPr lang="en-US" dirty="0">
                <a:solidFill>
                  <a:srgbClr val="FF0000"/>
                </a:solidFill>
              </a:rPr>
            </a:br>
            <a:r>
              <a:rPr lang="en-US" sz="2700" dirty="0">
                <a:solidFill>
                  <a:srgbClr val="0000FF"/>
                </a:solidFill>
              </a:rPr>
              <a:t>https://</a:t>
            </a:r>
            <a:r>
              <a:rPr lang="en-US" sz="2700" dirty="0" err="1">
                <a:solidFill>
                  <a:srgbClr val="0000FF"/>
                </a:solidFill>
              </a:rPr>
              <a:t>en.wikipedia.org/wiki/Swap_(finance</a:t>
            </a:r>
            <a:r>
              <a:rPr lang="en-US" sz="2700" dirty="0">
                <a:solidFill>
                  <a:srgbClr val="0000FF"/>
                </a:solidFill>
              </a:rPr>
              <a:t>)</a:t>
            </a:r>
            <a:endParaRPr lang="en-US" sz="2700" dirty="0">
              <a:solidFill>
                <a:srgbClr val="FF0000"/>
              </a:solidFill>
            </a:endParaRPr>
          </a:p>
        </p:txBody>
      </p:sp>
      <p:sp>
        <p:nvSpPr>
          <p:cNvPr id="5" name="Content Placeholder 4"/>
          <p:cNvSpPr>
            <a:spLocks noGrp="1"/>
          </p:cNvSpPr>
          <p:nvPr>
            <p:ph idx="1"/>
          </p:nvPr>
        </p:nvSpPr>
        <p:spPr>
          <a:xfrm>
            <a:off x="457200" y="1725920"/>
            <a:ext cx="8229600" cy="1679131"/>
          </a:xfrm>
        </p:spPr>
        <p:txBody>
          <a:bodyPr>
            <a:normAutofit/>
          </a:bodyPr>
          <a:lstStyle/>
          <a:p>
            <a:pPr>
              <a:spcBef>
                <a:spcPts val="0"/>
              </a:spcBef>
              <a:spcAft>
                <a:spcPts val="1200"/>
              </a:spcAft>
            </a:pPr>
            <a:r>
              <a:rPr lang="en-US" sz="2000" dirty="0"/>
              <a:t>The Bank for International Settlements (BIS) publishes statistics on the notional amounts outstanding in the OTC derivatives market. </a:t>
            </a:r>
          </a:p>
          <a:p>
            <a:pPr>
              <a:spcBef>
                <a:spcPts val="0"/>
              </a:spcBef>
              <a:spcAft>
                <a:spcPts val="1200"/>
              </a:spcAft>
            </a:pPr>
            <a:r>
              <a:rPr lang="en-US" sz="2000" dirty="0"/>
              <a:t>At the end of 2006, this was USD 415.2 trillion, more than 8.5 times the 2006 gross world product. </a:t>
            </a:r>
          </a:p>
          <a:p>
            <a:pPr>
              <a:spcBef>
                <a:spcPts val="0"/>
              </a:spcBef>
              <a:spcAft>
                <a:spcPts val="1200"/>
              </a:spcAft>
            </a:pPr>
            <a:endParaRPr lang="en-US" sz="2000" dirty="0"/>
          </a:p>
        </p:txBody>
      </p:sp>
      <p:pic>
        <p:nvPicPr>
          <p:cNvPr id="3" name="Picture 2" descr="Screen Shot 2017-01-16 at 4.14.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76" y="3507373"/>
            <a:ext cx="7988300" cy="3111500"/>
          </a:xfrm>
          <a:prstGeom prst="rect">
            <a:avLst/>
          </a:prstGeom>
        </p:spPr>
      </p:pic>
    </p:spTree>
    <p:extLst>
      <p:ext uri="{BB962C8B-B14F-4D97-AF65-F5344CB8AC3E}">
        <p14:creationId xmlns:p14="http://schemas.microsoft.com/office/powerpoint/2010/main" val="530703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Credit Default Swaps (CDS)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Credit_default_swap</a:t>
            </a:r>
            <a:endParaRPr lang="en-US" sz="2700" dirty="0">
              <a:solidFill>
                <a:srgbClr val="0000FF"/>
              </a:solidFill>
            </a:endParaRPr>
          </a:p>
        </p:txBody>
      </p:sp>
      <p:sp>
        <p:nvSpPr>
          <p:cNvPr id="3" name="Content Placeholder 2"/>
          <p:cNvSpPr>
            <a:spLocks noGrp="1"/>
          </p:cNvSpPr>
          <p:nvPr>
            <p:ph idx="1"/>
          </p:nvPr>
        </p:nvSpPr>
        <p:spPr/>
        <p:txBody>
          <a:bodyPr>
            <a:normAutofit/>
          </a:bodyPr>
          <a:lstStyle/>
          <a:p>
            <a:pPr>
              <a:spcBef>
                <a:spcPts val="0"/>
              </a:spcBef>
              <a:spcAft>
                <a:spcPts val="1200"/>
              </a:spcAft>
            </a:pPr>
            <a:r>
              <a:rPr lang="en-US" sz="2000" dirty="0"/>
              <a:t>A credit default swap (CDS) is a financial swap agreement that the seller of the CDS will compensate the buyer (usually the creditor of the reference loan) in the event of a loan default (by the debtor) or other credit event. </a:t>
            </a:r>
          </a:p>
          <a:p>
            <a:pPr>
              <a:spcBef>
                <a:spcPts val="0"/>
              </a:spcBef>
              <a:spcAft>
                <a:spcPts val="1200"/>
              </a:spcAft>
            </a:pPr>
            <a:r>
              <a:rPr lang="en-US" sz="2000" dirty="0"/>
              <a:t>The seller of the CDS insures the buyer against some reference loan defaulting. </a:t>
            </a:r>
          </a:p>
          <a:p>
            <a:pPr>
              <a:spcBef>
                <a:spcPts val="0"/>
              </a:spcBef>
              <a:spcAft>
                <a:spcPts val="1200"/>
              </a:spcAft>
            </a:pPr>
            <a:r>
              <a:rPr lang="en-US" sz="2000" dirty="0"/>
              <a:t>The buyer of the CDS makes a series of payments (the CDS "fee" or "spread") to the seller and, in exchange, receives a payoff if the loan defaults. It was invented by Blythe Masters from JP Morgan in 1994.</a:t>
            </a:r>
          </a:p>
          <a:p>
            <a:pPr>
              <a:spcBef>
                <a:spcPts val="0"/>
              </a:spcBef>
              <a:spcAft>
                <a:spcPts val="1200"/>
              </a:spcAft>
            </a:pPr>
            <a:endParaRPr lang="en-US" sz="2000" dirty="0"/>
          </a:p>
        </p:txBody>
      </p:sp>
    </p:spTree>
    <p:extLst>
      <p:ext uri="{BB962C8B-B14F-4D97-AF65-F5344CB8AC3E}">
        <p14:creationId xmlns:p14="http://schemas.microsoft.com/office/powerpoint/2010/main" val="22702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CDS: Mechanics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Credit_default_swap</a:t>
            </a:r>
            <a:endParaRPr lang="en-US" sz="2700" dirty="0">
              <a:solidFill>
                <a:srgbClr val="0000FF"/>
              </a:solidFill>
            </a:endParaRPr>
          </a:p>
        </p:txBody>
      </p:sp>
      <p:sp>
        <p:nvSpPr>
          <p:cNvPr id="3" name="Content Placeholder 2"/>
          <p:cNvSpPr>
            <a:spLocks noGrp="1"/>
          </p:cNvSpPr>
          <p:nvPr>
            <p:ph idx="1"/>
          </p:nvPr>
        </p:nvSpPr>
        <p:spPr/>
        <p:txBody>
          <a:bodyPr>
            <a:noAutofit/>
          </a:bodyPr>
          <a:lstStyle/>
          <a:p>
            <a:pPr>
              <a:spcBef>
                <a:spcPts val="0"/>
              </a:spcBef>
              <a:spcAft>
                <a:spcPts val="1200"/>
              </a:spcAft>
            </a:pPr>
            <a:r>
              <a:rPr lang="en-US" sz="2000" dirty="0"/>
              <a:t>In the event of default the buyer of the CDS receives compensation (usually the face value of the loan), and the seller of the CDS takes possession of the defaulted loan. </a:t>
            </a:r>
          </a:p>
          <a:p>
            <a:pPr>
              <a:spcBef>
                <a:spcPts val="0"/>
              </a:spcBef>
              <a:spcAft>
                <a:spcPts val="1200"/>
              </a:spcAft>
            </a:pPr>
            <a:r>
              <a:rPr lang="en-US" sz="2000" dirty="0"/>
              <a:t>However, anyone can purchase a CDS, even buyers who do not hold the loan instrument and who have no direct insurable interest in the loan (these are called "naked" CDSs)</a:t>
            </a:r>
          </a:p>
          <a:p>
            <a:pPr>
              <a:spcBef>
                <a:spcPts val="0"/>
              </a:spcBef>
              <a:spcAft>
                <a:spcPts val="1200"/>
              </a:spcAft>
            </a:pPr>
            <a:r>
              <a:rPr lang="en-US" sz="2000" dirty="0"/>
              <a:t>Credit default swaps have existed since 1994, and increased in use after 2003. By the end of 2007, the outstanding CDS amount was $62.2 trillion, falling to $26.3 trillion by mid-year 2010 and reportedly $25.5 trillion in early 2012. </a:t>
            </a:r>
          </a:p>
          <a:p>
            <a:pPr>
              <a:spcBef>
                <a:spcPts val="0"/>
              </a:spcBef>
              <a:spcAft>
                <a:spcPts val="1200"/>
              </a:spcAft>
            </a:pPr>
            <a:r>
              <a:rPr lang="en-US" sz="2000" dirty="0"/>
              <a:t>CDSs are not traded on an exchange and there is </a:t>
            </a:r>
            <a:r>
              <a:rPr lang="en-US" sz="2000" b="1" dirty="0"/>
              <a:t>no required reporting of transactions</a:t>
            </a:r>
            <a:r>
              <a:rPr lang="en-US" sz="2000" dirty="0"/>
              <a:t> to a government agency.</a:t>
            </a:r>
          </a:p>
          <a:p>
            <a:pPr>
              <a:spcBef>
                <a:spcPts val="0"/>
              </a:spcBef>
              <a:spcAft>
                <a:spcPts val="1200"/>
              </a:spcAft>
            </a:pPr>
            <a:endParaRPr lang="en-US" sz="2000" dirty="0"/>
          </a:p>
        </p:txBody>
      </p:sp>
    </p:spTree>
    <p:extLst>
      <p:ext uri="{BB962C8B-B14F-4D97-AF65-F5344CB8AC3E}">
        <p14:creationId xmlns:p14="http://schemas.microsoft.com/office/powerpoint/2010/main" val="204021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Market Slang</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Financial_market</a:t>
            </a:r>
            <a:endParaRPr lang="en-US" sz="2700" dirty="0">
              <a:solidFill>
                <a:srgbClr val="0000FF"/>
              </a:solidFill>
            </a:endParaRPr>
          </a:p>
        </p:txBody>
      </p:sp>
      <p:sp>
        <p:nvSpPr>
          <p:cNvPr id="3" name="Content Placeholder 2"/>
          <p:cNvSpPr>
            <a:spLocks noGrp="1"/>
          </p:cNvSpPr>
          <p:nvPr>
            <p:ph idx="1"/>
          </p:nvPr>
        </p:nvSpPr>
        <p:spPr/>
        <p:txBody>
          <a:bodyPr>
            <a:noAutofit/>
          </a:bodyPr>
          <a:lstStyle/>
          <a:p>
            <a:pPr>
              <a:spcBef>
                <a:spcPts val="0"/>
              </a:spcBef>
              <a:spcAft>
                <a:spcPts val="1200"/>
              </a:spcAft>
            </a:pPr>
            <a:r>
              <a:rPr lang="en-US" sz="1600" b="1" dirty="0"/>
              <a:t>Bps</a:t>
            </a:r>
            <a:r>
              <a:rPr lang="en-US" sz="1600" dirty="0"/>
              <a:t>, meaning basis points. A basis point is a financial unit of measurement used to describe the magnitude of percent change in a variable. One basis point is the equivalent of one hundredth of a percent. For example, if a stock price were to rise 100 bps, it means it would increase 1%.</a:t>
            </a:r>
          </a:p>
          <a:p>
            <a:pPr>
              <a:spcBef>
                <a:spcPts val="0"/>
              </a:spcBef>
              <a:spcAft>
                <a:spcPts val="1200"/>
              </a:spcAft>
            </a:pPr>
            <a:r>
              <a:rPr lang="en-US" sz="1600" b="1" dirty="0"/>
              <a:t>Quant</a:t>
            </a:r>
            <a:r>
              <a:rPr lang="en-US" sz="1600" dirty="0"/>
              <a:t>, a quantitative analyst with advanced training in mathematics and statistical methods.</a:t>
            </a:r>
          </a:p>
          <a:p>
            <a:pPr>
              <a:spcBef>
                <a:spcPts val="0"/>
              </a:spcBef>
              <a:spcAft>
                <a:spcPts val="1200"/>
              </a:spcAft>
            </a:pPr>
            <a:r>
              <a:rPr lang="en-US" sz="1600" b="1" dirty="0"/>
              <a:t>Rocket scientist</a:t>
            </a:r>
            <a:r>
              <a:rPr lang="en-US" sz="1600" dirty="0"/>
              <a:t>, a financial consultant at the zenith of mathematical and computer programming skill. They are able to invent derivatives of high complexity and construct sophisticated pricing models. They generally handle the most advanced computing techniques adopted by the financial markets since the early 1980s. Typically, they are physicists and engineers by training.  </a:t>
            </a:r>
            <a:r>
              <a:rPr lang="en-US" sz="1600" b="1" dirty="0"/>
              <a:t>(i.e., that is us!!)</a:t>
            </a:r>
          </a:p>
          <a:p>
            <a:pPr>
              <a:spcBef>
                <a:spcPts val="0"/>
              </a:spcBef>
              <a:spcAft>
                <a:spcPts val="1200"/>
              </a:spcAft>
            </a:pPr>
            <a:r>
              <a:rPr lang="en-US" sz="1600" b="1" dirty="0"/>
              <a:t>IPO</a:t>
            </a:r>
            <a:r>
              <a:rPr lang="en-US" sz="1600" dirty="0"/>
              <a:t>, stands for initial public offering, which is the process a new private company goes through to "go public" or become a publicly traded company on some index.</a:t>
            </a:r>
          </a:p>
          <a:p>
            <a:pPr>
              <a:spcBef>
                <a:spcPts val="0"/>
              </a:spcBef>
              <a:spcAft>
                <a:spcPts val="1200"/>
              </a:spcAft>
            </a:pPr>
            <a:r>
              <a:rPr lang="en-US" sz="1600" b="1" dirty="0"/>
              <a:t>Spread</a:t>
            </a:r>
            <a:r>
              <a:rPr lang="en-US" sz="1600" dirty="0"/>
              <a:t>, the difference between the highest bid and the lowest offer.</a:t>
            </a:r>
          </a:p>
          <a:p>
            <a:pPr>
              <a:spcBef>
                <a:spcPts val="0"/>
              </a:spcBef>
              <a:spcAft>
                <a:spcPts val="1200"/>
              </a:spcAft>
            </a:pPr>
            <a:r>
              <a:rPr lang="en-US" sz="1600" b="1" dirty="0"/>
              <a:t>Pegging</a:t>
            </a:r>
            <a:r>
              <a:rPr lang="en-US" sz="1600" dirty="0"/>
              <a:t>, when a country wants to obtain price stability, it can use pegging to fix their exchange rate relative to another currency</a:t>
            </a:r>
          </a:p>
          <a:p>
            <a:pPr>
              <a:spcBef>
                <a:spcPts val="0"/>
              </a:spcBef>
              <a:spcAft>
                <a:spcPts val="1200"/>
              </a:spcAft>
            </a:pPr>
            <a:r>
              <a:rPr lang="en-US" sz="1600" b="1" dirty="0"/>
              <a:t>Counterparties</a:t>
            </a:r>
            <a:r>
              <a:rPr lang="en-US" sz="1600" dirty="0"/>
              <a:t>, the (generally) two groups involved in a contract</a:t>
            </a:r>
          </a:p>
          <a:p>
            <a:pPr>
              <a:spcBef>
                <a:spcPts val="0"/>
              </a:spcBef>
              <a:spcAft>
                <a:spcPts val="1200"/>
              </a:spcAft>
            </a:pPr>
            <a:endParaRPr lang="en-US" sz="1600" dirty="0"/>
          </a:p>
        </p:txBody>
      </p:sp>
    </p:spTree>
    <p:extLst>
      <p:ext uri="{BB962C8B-B14F-4D97-AF65-F5344CB8AC3E}">
        <p14:creationId xmlns:p14="http://schemas.microsoft.com/office/powerpoint/2010/main" val="918429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Comparison of Swaps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Credit_default_swap</a:t>
            </a:r>
            <a:endParaRPr lang="en-US" sz="2700" dirty="0">
              <a:solidFill>
                <a:srgbClr val="0000FF"/>
              </a:solidFill>
            </a:endParaRPr>
          </a:p>
        </p:txBody>
      </p:sp>
      <p:pic>
        <p:nvPicPr>
          <p:cNvPr id="4" name="Content Placeholder 3" descr="450px-Notional_swaps_chart.png"/>
          <p:cNvPicPr>
            <a:picLocks noGrp="1" noChangeAspect="1"/>
          </p:cNvPicPr>
          <p:nvPr>
            <p:ph idx="1"/>
          </p:nvPr>
        </p:nvPicPr>
        <p:blipFill>
          <a:blip r:embed="rId2">
            <a:extLst>
              <a:ext uri="{28A0092B-C50C-407E-A947-70E740481C1C}">
                <a14:useLocalDpi xmlns:a14="http://schemas.microsoft.com/office/drawing/2010/main" val="0"/>
              </a:ext>
            </a:extLst>
          </a:blip>
          <a:srcRect l="-4549" r="-4549"/>
          <a:stretch>
            <a:fillRect/>
          </a:stretch>
        </p:blipFill>
        <p:spPr/>
      </p:pic>
    </p:spTree>
    <p:extLst>
      <p:ext uri="{BB962C8B-B14F-4D97-AF65-F5344CB8AC3E}">
        <p14:creationId xmlns:p14="http://schemas.microsoft.com/office/powerpoint/2010/main" val="2073664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Complexity!</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Credit_default_swap</a:t>
            </a:r>
            <a:endParaRPr lang="en-US" sz="2700" dirty="0">
              <a:solidFill>
                <a:srgbClr val="0000FF"/>
              </a:solidFill>
            </a:endParaRPr>
          </a:p>
        </p:txBody>
      </p:sp>
      <p:sp>
        <p:nvSpPr>
          <p:cNvPr id="3" name="Content Placeholder 2"/>
          <p:cNvSpPr>
            <a:spLocks noGrp="1"/>
          </p:cNvSpPr>
          <p:nvPr>
            <p:ph idx="1"/>
          </p:nvPr>
        </p:nvSpPr>
        <p:spPr/>
        <p:txBody>
          <a:bodyPr>
            <a:normAutofit/>
          </a:bodyPr>
          <a:lstStyle/>
          <a:p>
            <a:pPr>
              <a:spcBef>
                <a:spcPts val="0"/>
              </a:spcBef>
              <a:spcAft>
                <a:spcPts val="1200"/>
              </a:spcAft>
            </a:pPr>
            <a:r>
              <a:rPr lang="en-US" sz="2000" dirty="0"/>
              <a:t>Most CDSs are documented using standard forms drafted by the International Swaps and Derivatives Association (ISDA), although there are many variants.</a:t>
            </a:r>
          </a:p>
          <a:p>
            <a:pPr>
              <a:spcBef>
                <a:spcPts val="0"/>
              </a:spcBef>
              <a:spcAft>
                <a:spcPts val="1200"/>
              </a:spcAft>
            </a:pPr>
            <a:r>
              <a:rPr lang="en-US" sz="2000" dirty="0"/>
              <a:t>In addition to the basic, single-name swaps, there are basket default swaps (BDSs), index CDSs, funded CDSs (also called credit-linked notes), as well as loan-only credit default swaps (LCDS). </a:t>
            </a:r>
          </a:p>
          <a:p>
            <a:pPr>
              <a:spcBef>
                <a:spcPts val="0"/>
              </a:spcBef>
              <a:spcAft>
                <a:spcPts val="1200"/>
              </a:spcAft>
            </a:pPr>
            <a:r>
              <a:rPr lang="en-US" sz="2000" dirty="0"/>
              <a:t>In addition to corporations and governments, the reference entity can include a special purpose vehicle issuing asset-backed securities.</a:t>
            </a:r>
          </a:p>
          <a:p>
            <a:pPr>
              <a:spcBef>
                <a:spcPts val="0"/>
              </a:spcBef>
              <a:spcAft>
                <a:spcPts val="1200"/>
              </a:spcAft>
            </a:pPr>
            <a:r>
              <a:rPr lang="en-US" sz="2000" dirty="0"/>
              <a:t>The many feedback loops allow for the possibility of growth of instabilities!! (as happened in 2008)</a:t>
            </a:r>
          </a:p>
          <a:p>
            <a:pPr>
              <a:spcBef>
                <a:spcPts val="0"/>
              </a:spcBef>
              <a:spcAft>
                <a:spcPts val="1200"/>
              </a:spcAft>
            </a:pPr>
            <a:endParaRPr lang="en-US" sz="2000" dirty="0"/>
          </a:p>
        </p:txBody>
      </p:sp>
    </p:spTree>
    <p:extLst>
      <p:ext uri="{BB962C8B-B14F-4D97-AF65-F5344CB8AC3E}">
        <p14:creationId xmlns:p14="http://schemas.microsoft.com/office/powerpoint/2010/main" val="1879359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sealbg"/>
          <p:cNvPicPr>
            <a:picLocks noChangeAspect="1" noChangeArrowheads="1"/>
          </p:cNvPicPr>
          <p:nvPr/>
        </p:nvPicPr>
        <p:blipFill>
          <a:blip r:embed="rId3">
            <a:clrChange>
              <a:clrFrom>
                <a:srgbClr val="FFFFFF"/>
              </a:clrFrom>
              <a:clrTo>
                <a:srgbClr val="FFFFFF">
                  <a:alpha val="0"/>
                </a:srgbClr>
              </a:clrTo>
            </a:clrChange>
            <a:lum contrast="-12000"/>
          </a:blip>
          <a:srcRect l="39543" t="3241"/>
          <a:stretch>
            <a:fillRect/>
          </a:stretch>
        </p:blipFill>
        <p:spPr bwMode="auto">
          <a:xfrm>
            <a:off x="5638800" y="554038"/>
            <a:ext cx="3582988" cy="5313362"/>
          </a:xfrm>
          <a:prstGeom prst="rect">
            <a:avLst/>
          </a:prstGeom>
          <a:noFill/>
          <a:ln w="9525">
            <a:noFill/>
            <a:miter lim="800000"/>
            <a:headEnd/>
            <a:tailEnd/>
          </a:ln>
        </p:spPr>
      </p:pic>
      <p:pic>
        <p:nvPicPr>
          <p:cNvPr id="29699" name="Picture 1" descr="Pages from Morgan Stanley Cat Bond Introduction 11-07-07-1.jpg"/>
          <p:cNvPicPr>
            <a:picLocks noChangeAspect="1"/>
          </p:cNvPicPr>
          <p:nvPr/>
        </p:nvPicPr>
        <p:blipFill>
          <a:blip r:embed="rId4"/>
          <a:srcRect/>
          <a:stretch>
            <a:fillRect/>
          </a:stretch>
        </p:blipFill>
        <p:spPr bwMode="auto">
          <a:xfrm>
            <a:off x="134937" y="0"/>
            <a:ext cx="8874125" cy="6858000"/>
          </a:xfrm>
          <a:prstGeom prst="rect">
            <a:avLst/>
          </a:prstGeom>
          <a:noFill/>
          <a:ln w="9525">
            <a:noFill/>
            <a:miter lim="800000"/>
            <a:headEnd/>
            <a:tailEnd/>
          </a:ln>
        </p:spPr>
      </p:pic>
      <p:sp>
        <p:nvSpPr>
          <p:cNvPr id="4" name="TextBox 3"/>
          <p:cNvSpPr txBox="1"/>
          <p:nvPr/>
        </p:nvSpPr>
        <p:spPr>
          <a:xfrm>
            <a:off x="2137925" y="0"/>
            <a:ext cx="5256367" cy="584776"/>
          </a:xfrm>
          <a:prstGeom prst="rect">
            <a:avLst/>
          </a:prstGeom>
          <a:noFill/>
        </p:spPr>
        <p:txBody>
          <a:bodyPr wrap="none" rtlCol="0">
            <a:spAutoFit/>
          </a:bodyPr>
          <a:lstStyle/>
          <a:p>
            <a:pPr algn="ctr"/>
            <a:r>
              <a:rPr lang="en-US" sz="3200" dirty="0">
                <a:solidFill>
                  <a:srgbClr val="FF0000"/>
                </a:solidFill>
                <a:effectLst>
                  <a:outerShdw blurRad="38100" dist="38100" dir="2700000" algn="tl">
                    <a:srgbClr val="000000">
                      <a:alpha val="43137"/>
                    </a:srgbClr>
                  </a:outerShdw>
                </a:effectLst>
              </a:rPr>
              <a:t>Securitized Cat Bond Structure</a:t>
            </a:r>
          </a:p>
        </p:txBody>
      </p:sp>
    </p:spTree>
    <p:extLst>
      <p:ext uri="{BB962C8B-B14F-4D97-AF65-F5344CB8AC3E}">
        <p14:creationId xmlns:p14="http://schemas.microsoft.com/office/powerpoint/2010/main" val="426738034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mbar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95" y="1223290"/>
            <a:ext cx="8288368" cy="5352641"/>
          </a:xfrm>
          <a:prstGeom prst="rect">
            <a:avLst/>
          </a:prstGeom>
        </p:spPr>
      </p:pic>
      <p:sp>
        <p:nvSpPr>
          <p:cNvPr id="5" name="Title 4"/>
          <p:cNvSpPr>
            <a:spLocks noGrp="1"/>
          </p:cNvSpPr>
          <p:nvPr>
            <p:ph type="title"/>
          </p:nvPr>
        </p:nvSpPr>
        <p:spPr/>
        <p:txBody>
          <a:bodyPr>
            <a:normAutofit fontScale="90000"/>
          </a:bodyPr>
          <a:lstStyle/>
          <a:p>
            <a:r>
              <a:rPr lang="en-US" dirty="0">
                <a:solidFill>
                  <a:srgbClr val="FF0000"/>
                </a:solidFill>
              </a:rPr>
              <a:t>Stability</a:t>
            </a:r>
            <a:br>
              <a:rPr lang="en-US" dirty="0"/>
            </a:br>
            <a:r>
              <a:rPr lang="en-US" sz="2000" dirty="0">
                <a:solidFill>
                  <a:srgbClr val="0000FF"/>
                </a:solidFill>
              </a:rPr>
              <a:t>http://</a:t>
            </a:r>
            <a:r>
              <a:rPr lang="en-US" sz="2000" dirty="0" err="1">
                <a:solidFill>
                  <a:srgbClr val="0000FF"/>
                </a:solidFill>
              </a:rPr>
              <a:t>www.bi.go.id</a:t>
            </a:r>
            <a:r>
              <a:rPr lang="en-US" sz="2000" dirty="0">
                <a:solidFill>
                  <a:srgbClr val="0000FF"/>
                </a:solidFill>
              </a:rPr>
              <a:t>/en/</a:t>
            </a:r>
            <a:r>
              <a:rPr lang="en-US" sz="2000" dirty="0" err="1">
                <a:solidFill>
                  <a:srgbClr val="0000FF"/>
                </a:solidFill>
              </a:rPr>
              <a:t>perbankan</a:t>
            </a:r>
            <a:r>
              <a:rPr lang="en-US" sz="2000" dirty="0">
                <a:solidFill>
                  <a:srgbClr val="0000FF"/>
                </a:solidFill>
              </a:rPr>
              <a:t>/</a:t>
            </a:r>
            <a:r>
              <a:rPr lang="en-US" sz="2000" dirty="0" err="1">
                <a:solidFill>
                  <a:srgbClr val="0000FF"/>
                </a:solidFill>
              </a:rPr>
              <a:t>ssk</a:t>
            </a:r>
            <a:r>
              <a:rPr lang="en-US" sz="2000" dirty="0">
                <a:solidFill>
                  <a:srgbClr val="0000FF"/>
                </a:solidFill>
              </a:rPr>
              <a:t>/</a:t>
            </a:r>
            <a:r>
              <a:rPr lang="en-US" sz="2000" dirty="0" err="1">
                <a:solidFill>
                  <a:srgbClr val="0000FF"/>
                </a:solidFill>
              </a:rPr>
              <a:t>ikhtisar</a:t>
            </a:r>
            <a:r>
              <a:rPr lang="en-US" sz="2000" dirty="0">
                <a:solidFill>
                  <a:srgbClr val="0000FF"/>
                </a:solidFill>
              </a:rPr>
              <a:t>/</a:t>
            </a:r>
            <a:r>
              <a:rPr lang="en-US" sz="2000" dirty="0" err="1">
                <a:solidFill>
                  <a:srgbClr val="0000FF"/>
                </a:solidFill>
              </a:rPr>
              <a:t>definisi</a:t>
            </a:r>
            <a:r>
              <a:rPr lang="en-US" sz="2000" dirty="0">
                <a:solidFill>
                  <a:srgbClr val="0000FF"/>
                </a:solidFill>
              </a:rPr>
              <a:t>/Contents/</a:t>
            </a:r>
            <a:r>
              <a:rPr lang="en-US" sz="2000" dirty="0" err="1">
                <a:solidFill>
                  <a:srgbClr val="0000FF"/>
                </a:solidFill>
              </a:rPr>
              <a:t>Default.aspx</a:t>
            </a:r>
            <a:endParaRPr lang="en-US" sz="2000" dirty="0">
              <a:solidFill>
                <a:srgbClr val="0000FF"/>
              </a:solidFill>
            </a:endParaRPr>
          </a:p>
        </p:txBody>
      </p:sp>
    </p:spTree>
    <p:extLst>
      <p:ext uri="{BB962C8B-B14F-4D97-AF65-F5344CB8AC3E}">
        <p14:creationId xmlns:p14="http://schemas.microsoft.com/office/powerpoint/2010/main" val="119991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China’s Financial System</a:t>
            </a:r>
            <a:br>
              <a:rPr lang="en-US" dirty="0"/>
            </a:br>
            <a:r>
              <a:rPr lang="en-US" sz="2000" dirty="0">
                <a:solidFill>
                  <a:srgbClr val="0000FF"/>
                </a:solidFill>
              </a:rPr>
              <a:t>https://</a:t>
            </a:r>
            <a:r>
              <a:rPr lang="en-US" sz="2000" dirty="0" err="1">
                <a:solidFill>
                  <a:srgbClr val="0000FF"/>
                </a:solidFill>
              </a:rPr>
              <a:t>tfasasia.wordpress.com</a:t>
            </a:r>
            <a:r>
              <a:rPr lang="en-US" sz="2000" dirty="0">
                <a:solidFill>
                  <a:srgbClr val="0000FF"/>
                </a:solidFill>
              </a:rPr>
              <a:t>/2012/05/30/understanding-</a:t>
            </a:r>
            <a:r>
              <a:rPr lang="en-US" sz="2000" dirty="0" err="1">
                <a:solidFill>
                  <a:srgbClr val="0000FF"/>
                </a:solidFill>
              </a:rPr>
              <a:t>chinas</a:t>
            </a:r>
            <a:r>
              <a:rPr lang="en-US" sz="2000" dirty="0">
                <a:solidFill>
                  <a:srgbClr val="0000FF"/>
                </a:solidFill>
              </a:rPr>
              <a:t>-financial-system/</a:t>
            </a:r>
          </a:p>
        </p:txBody>
      </p:sp>
      <p:pic>
        <p:nvPicPr>
          <p:cNvPr id="3" name="Picture 2" descr="chinas-financial-syste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34" y="1638071"/>
            <a:ext cx="8077200" cy="5076825"/>
          </a:xfrm>
          <a:prstGeom prst="rect">
            <a:avLst/>
          </a:prstGeom>
        </p:spPr>
      </p:pic>
    </p:spTree>
    <p:extLst>
      <p:ext uri="{BB962C8B-B14F-4D97-AF65-F5344CB8AC3E}">
        <p14:creationId xmlns:p14="http://schemas.microsoft.com/office/powerpoint/2010/main" val="2521002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USD Clearing Network</a:t>
            </a:r>
            <a:br>
              <a:rPr lang="en-US" dirty="0"/>
            </a:br>
            <a:r>
              <a:rPr lang="en-US" sz="1800" dirty="0">
                <a:solidFill>
                  <a:srgbClr val="0000FF"/>
                </a:solidFill>
              </a:rPr>
              <a:t>http://</a:t>
            </a:r>
            <a:r>
              <a:rPr lang="en-US" sz="1800" dirty="0" err="1">
                <a:solidFill>
                  <a:srgbClr val="0000FF"/>
                </a:solidFill>
              </a:rPr>
              <a:t>simonthorpesideas.blogspot.com</a:t>
            </a:r>
            <a:r>
              <a:rPr lang="en-US" sz="1800" dirty="0">
                <a:solidFill>
                  <a:srgbClr val="0000FF"/>
                </a:solidFill>
              </a:rPr>
              <a:t>/2013/03/how-us-financial-system-</a:t>
            </a:r>
            <a:r>
              <a:rPr lang="en-US" sz="1800" dirty="0" err="1">
                <a:solidFill>
                  <a:srgbClr val="0000FF"/>
                </a:solidFill>
              </a:rPr>
              <a:t>processes.html</a:t>
            </a:r>
            <a:endParaRPr lang="en-US" sz="1800" dirty="0">
              <a:solidFill>
                <a:srgbClr val="0000FF"/>
              </a:solidFill>
            </a:endParaRPr>
          </a:p>
        </p:txBody>
      </p:sp>
      <p:pic>
        <p:nvPicPr>
          <p:cNvPr id="3" name="Picture 2" descr="USDClearing&amp;SettlementNetwo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381" y="1637495"/>
            <a:ext cx="6318079" cy="4934292"/>
          </a:xfrm>
          <a:prstGeom prst="rect">
            <a:avLst/>
          </a:prstGeom>
        </p:spPr>
      </p:pic>
    </p:spTree>
    <p:extLst>
      <p:ext uri="{BB962C8B-B14F-4D97-AF65-F5344CB8AC3E}">
        <p14:creationId xmlns:p14="http://schemas.microsoft.com/office/powerpoint/2010/main" val="2407308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History of Futures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Futures_contract</a:t>
            </a:r>
            <a:endParaRPr lang="en-US" sz="2700" dirty="0">
              <a:solidFill>
                <a:srgbClr val="0000FF"/>
              </a:solidFill>
            </a:endParaRPr>
          </a:p>
        </p:txBody>
      </p:sp>
      <p:sp>
        <p:nvSpPr>
          <p:cNvPr id="3" name="Content Placeholder 2"/>
          <p:cNvSpPr>
            <a:spLocks noGrp="1"/>
          </p:cNvSpPr>
          <p:nvPr>
            <p:ph idx="1"/>
          </p:nvPr>
        </p:nvSpPr>
        <p:spPr>
          <a:xfrm>
            <a:off x="244220" y="1600200"/>
            <a:ext cx="8645384" cy="4525963"/>
          </a:xfrm>
        </p:spPr>
        <p:txBody>
          <a:bodyPr>
            <a:noAutofit/>
          </a:bodyPr>
          <a:lstStyle/>
          <a:p>
            <a:pPr>
              <a:spcBef>
                <a:spcPts val="0"/>
              </a:spcBef>
              <a:spcAft>
                <a:spcPts val="1200"/>
              </a:spcAft>
            </a:pPr>
            <a:r>
              <a:rPr lang="en-US" sz="2000" dirty="0"/>
              <a:t>The first futures exchange market was the </a:t>
            </a:r>
            <a:r>
              <a:rPr lang="en-US" sz="2000" dirty="0" err="1"/>
              <a:t>Dōjima</a:t>
            </a:r>
            <a:r>
              <a:rPr lang="en-US" sz="2000" dirty="0"/>
              <a:t> Rice Exchange in Japan in the 1730s, to meet the needs of samurai who—being paid in rice, and after a series of bad harvests—needed a stable conversion to coin.</a:t>
            </a:r>
          </a:p>
          <a:p>
            <a:pPr>
              <a:spcBef>
                <a:spcPts val="0"/>
              </a:spcBef>
              <a:spcAft>
                <a:spcPts val="1200"/>
              </a:spcAft>
            </a:pPr>
            <a:r>
              <a:rPr lang="en-US" sz="2000" dirty="0"/>
              <a:t>The Chicago Board of Trade (CBOT) listed the first-ever standardized 'exchange traded' forward contracts in 1864, which were called futures contracts. </a:t>
            </a:r>
          </a:p>
          <a:p>
            <a:pPr>
              <a:spcBef>
                <a:spcPts val="0"/>
              </a:spcBef>
              <a:spcAft>
                <a:spcPts val="1200"/>
              </a:spcAft>
            </a:pPr>
            <a:r>
              <a:rPr lang="en-US" sz="2000" dirty="0"/>
              <a:t>The 1972 creation of the International Monetary Market (IMM), the world's first financial futures exchange, launched currency futures. </a:t>
            </a:r>
          </a:p>
          <a:p>
            <a:pPr>
              <a:spcBef>
                <a:spcPts val="0"/>
              </a:spcBef>
              <a:spcAft>
                <a:spcPts val="1200"/>
              </a:spcAft>
            </a:pPr>
            <a:r>
              <a:rPr lang="en-US" sz="2000" dirty="0"/>
              <a:t>In 1976, the IMM added interest rate futures on US treasury bills, and in 1982 they added stock market index futures.</a:t>
            </a:r>
          </a:p>
          <a:p>
            <a:pPr>
              <a:spcBef>
                <a:spcPts val="0"/>
              </a:spcBef>
              <a:spcAft>
                <a:spcPts val="1200"/>
              </a:spcAft>
            </a:pPr>
            <a:endParaRPr lang="en-US" sz="2000" dirty="0"/>
          </a:p>
        </p:txBody>
      </p:sp>
    </p:spTree>
    <p:extLst>
      <p:ext uri="{BB962C8B-B14F-4D97-AF65-F5344CB8AC3E}">
        <p14:creationId xmlns:p14="http://schemas.microsoft.com/office/powerpoint/2010/main" val="1616504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Futures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Futures_contract</a:t>
            </a:r>
            <a:endParaRPr lang="en-US" sz="2700" dirty="0">
              <a:solidFill>
                <a:srgbClr val="0000FF"/>
              </a:solidFill>
            </a:endParaRPr>
          </a:p>
        </p:txBody>
      </p:sp>
      <p:sp>
        <p:nvSpPr>
          <p:cNvPr id="3" name="Content Placeholder 2"/>
          <p:cNvSpPr>
            <a:spLocks noGrp="1"/>
          </p:cNvSpPr>
          <p:nvPr>
            <p:ph idx="1"/>
          </p:nvPr>
        </p:nvSpPr>
        <p:spPr/>
        <p:txBody>
          <a:bodyPr>
            <a:normAutofit/>
          </a:bodyPr>
          <a:lstStyle/>
          <a:p>
            <a:pPr>
              <a:spcBef>
                <a:spcPts val="0"/>
              </a:spcBef>
              <a:spcAft>
                <a:spcPts val="1200"/>
              </a:spcAft>
            </a:pPr>
            <a:r>
              <a:rPr lang="en-US" sz="2000" dirty="0"/>
              <a:t>In finance, a futures contract (more colloquially, futures) is a standardized contract which can be easily traded between parties other than the two initial parties to the contract.</a:t>
            </a:r>
          </a:p>
          <a:p>
            <a:pPr>
              <a:spcBef>
                <a:spcPts val="0"/>
              </a:spcBef>
              <a:spcAft>
                <a:spcPts val="1200"/>
              </a:spcAft>
            </a:pPr>
            <a:r>
              <a:rPr lang="en-US" sz="2000" dirty="0"/>
              <a:t>The parties initially agree to buy and sell an asset for a price agreed upon today (the forward price), with delivery and payment occurring at a future point, the delivery date. </a:t>
            </a:r>
          </a:p>
          <a:p>
            <a:pPr>
              <a:spcBef>
                <a:spcPts val="0"/>
              </a:spcBef>
              <a:spcAft>
                <a:spcPts val="1200"/>
              </a:spcAft>
            </a:pPr>
            <a:r>
              <a:rPr lang="en-US" sz="2000" dirty="0"/>
              <a:t>Because it is a function of an underlying asset, a futures contract is a derivative product.</a:t>
            </a:r>
          </a:p>
          <a:p>
            <a:pPr>
              <a:spcBef>
                <a:spcPts val="0"/>
              </a:spcBef>
              <a:spcAft>
                <a:spcPts val="1200"/>
              </a:spcAft>
            </a:pPr>
            <a:r>
              <a:rPr lang="en-US" sz="2000" dirty="0"/>
              <a:t>A </a:t>
            </a:r>
            <a:r>
              <a:rPr lang="en-US" sz="2000" b="1" dirty="0"/>
              <a:t>forward</a:t>
            </a:r>
            <a:r>
              <a:rPr lang="en-US" sz="2000" dirty="0"/>
              <a:t> is a non-standard type of future that is likewise conducted between counterparties, but is generally not traded.</a:t>
            </a:r>
          </a:p>
          <a:p>
            <a:pPr>
              <a:spcBef>
                <a:spcPts val="0"/>
              </a:spcBef>
              <a:spcAft>
                <a:spcPts val="1200"/>
              </a:spcAft>
            </a:pPr>
            <a:endParaRPr lang="en-US" sz="2000" dirty="0"/>
          </a:p>
        </p:txBody>
      </p:sp>
    </p:spTree>
    <p:extLst>
      <p:ext uri="{BB962C8B-B14F-4D97-AF65-F5344CB8AC3E}">
        <p14:creationId xmlns:p14="http://schemas.microsoft.com/office/powerpoint/2010/main" val="17514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Futures Exchanges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Futures_contract</a:t>
            </a:r>
            <a:endParaRPr lang="en-US" sz="2700" dirty="0">
              <a:solidFill>
                <a:srgbClr val="0000FF"/>
              </a:solidFill>
            </a:endParaRPr>
          </a:p>
        </p:txBody>
      </p:sp>
      <p:sp>
        <p:nvSpPr>
          <p:cNvPr id="3" name="Content Placeholder 2"/>
          <p:cNvSpPr>
            <a:spLocks noGrp="1"/>
          </p:cNvSpPr>
          <p:nvPr>
            <p:ph idx="1"/>
          </p:nvPr>
        </p:nvSpPr>
        <p:spPr/>
        <p:txBody>
          <a:bodyPr>
            <a:normAutofit/>
          </a:bodyPr>
          <a:lstStyle/>
          <a:p>
            <a:pPr>
              <a:spcBef>
                <a:spcPts val="0"/>
              </a:spcBef>
              <a:spcAft>
                <a:spcPts val="1200"/>
              </a:spcAft>
            </a:pPr>
            <a:r>
              <a:rPr lang="en-US" sz="2000" dirty="0"/>
              <a:t>Contracts are negotiated at futures </a:t>
            </a:r>
            <a:r>
              <a:rPr lang="en-US" sz="2000" b="1" dirty="0"/>
              <a:t>exchanges</a:t>
            </a:r>
            <a:r>
              <a:rPr lang="en-US" sz="2000" dirty="0"/>
              <a:t>, which act as a marketplace between buyers and sellers. </a:t>
            </a:r>
          </a:p>
          <a:p>
            <a:pPr>
              <a:spcBef>
                <a:spcPts val="0"/>
              </a:spcBef>
              <a:spcAft>
                <a:spcPts val="1200"/>
              </a:spcAft>
            </a:pPr>
            <a:r>
              <a:rPr lang="en-US" sz="2000" dirty="0"/>
              <a:t>There are generally no exchanges for </a:t>
            </a:r>
            <a:r>
              <a:rPr lang="en-US" sz="2000" b="1" dirty="0"/>
              <a:t>forwards</a:t>
            </a:r>
          </a:p>
          <a:p>
            <a:pPr>
              <a:spcBef>
                <a:spcPts val="0"/>
              </a:spcBef>
              <a:spcAft>
                <a:spcPts val="1200"/>
              </a:spcAft>
            </a:pPr>
            <a:r>
              <a:rPr lang="en-US" sz="2000" dirty="0"/>
              <a:t>The buyer of a contract is said to be long position holder, and the selling party is said to be short position holder.</a:t>
            </a:r>
          </a:p>
          <a:p>
            <a:pPr>
              <a:spcBef>
                <a:spcPts val="0"/>
              </a:spcBef>
              <a:spcAft>
                <a:spcPts val="1200"/>
              </a:spcAft>
            </a:pPr>
            <a:r>
              <a:rPr lang="en-US" sz="2000" dirty="0"/>
              <a:t>As both parties risk their counter-party walking away if the price goes against them, the contract may involve both parties lodging a </a:t>
            </a:r>
            <a:r>
              <a:rPr lang="en-US" sz="2000" b="1" dirty="0"/>
              <a:t>margin</a:t>
            </a:r>
            <a:r>
              <a:rPr lang="en-US" sz="2000" dirty="0"/>
              <a:t> (or fraction) of the value of the contract with a mutually trusted third party (“</a:t>
            </a:r>
            <a:r>
              <a:rPr lang="en-US" sz="2000" b="1" dirty="0"/>
              <a:t>clearing house</a:t>
            </a:r>
            <a:r>
              <a:rPr lang="en-US" sz="2000" dirty="0"/>
              <a:t>”). </a:t>
            </a:r>
          </a:p>
          <a:p>
            <a:pPr>
              <a:spcBef>
                <a:spcPts val="0"/>
              </a:spcBef>
              <a:spcAft>
                <a:spcPts val="1200"/>
              </a:spcAft>
            </a:pPr>
            <a:r>
              <a:rPr lang="en-US" sz="2000" dirty="0"/>
              <a:t>For example, in gold futures trading, the margin varies between 2% and 20% (more typically 5%-15%) depending on the volatility of the spot market</a:t>
            </a:r>
          </a:p>
        </p:txBody>
      </p:sp>
    </p:spTree>
    <p:extLst>
      <p:ext uri="{BB962C8B-B14F-4D97-AF65-F5344CB8AC3E}">
        <p14:creationId xmlns:p14="http://schemas.microsoft.com/office/powerpoint/2010/main" val="3864295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Margins in Futures Contracts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Futures_contract</a:t>
            </a:r>
            <a:endParaRPr lang="en-US" sz="2700" dirty="0">
              <a:solidFill>
                <a:srgbClr val="0000FF"/>
              </a:solidFill>
            </a:endParaRPr>
          </a:p>
        </p:txBody>
      </p:sp>
      <p:sp>
        <p:nvSpPr>
          <p:cNvPr id="3" name="Content Placeholder 2"/>
          <p:cNvSpPr>
            <a:spLocks noGrp="1"/>
          </p:cNvSpPr>
          <p:nvPr>
            <p:ph idx="1"/>
          </p:nvPr>
        </p:nvSpPr>
        <p:spPr/>
        <p:txBody>
          <a:bodyPr>
            <a:noAutofit/>
          </a:bodyPr>
          <a:lstStyle/>
          <a:p>
            <a:pPr>
              <a:spcBef>
                <a:spcPts val="0"/>
              </a:spcBef>
              <a:spcAft>
                <a:spcPts val="1200"/>
              </a:spcAft>
            </a:pPr>
            <a:r>
              <a:rPr lang="en-US" sz="2000" dirty="0"/>
              <a:t>The first futures contracts were negotiated for agricultural commodities, and later futures contracts were negotiated for natural resources such as oil. </a:t>
            </a:r>
          </a:p>
          <a:p>
            <a:pPr>
              <a:spcBef>
                <a:spcPts val="0"/>
              </a:spcBef>
              <a:spcAft>
                <a:spcPts val="1200"/>
              </a:spcAft>
            </a:pPr>
            <a:r>
              <a:rPr lang="en-US" sz="2000" dirty="0"/>
              <a:t>Financial futures were introduced in 1972, and in recent decades, currency futures, interest rate futures and stock market index futures have played an increasingly large role in the overall futures markets.</a:t>
            </a:r>
          </a:p>
          <a:p>
            <a:pPr>
              <a:spcBef>
                <a:spcPts val="0"/>
              </a:spcBef>
              <a:spcAft>
                <a:spcPts val="1200"/>
              </a:spcAft>
            </a:pPr>
            <a:r>
              <a:rPr lang="en-US" sz="2000" dirty="0"/>
              <a:t>The original use of futures contracts was to </a:t>
            </a:r>
            <a:r>
              <a:rPr lang="en-US" sz="2000" b="1" dirty="0"/>
              <a:t>mitigate the risk </a:t>
            </a:r>
            <a:r>
              <a:rPr lang="en-US" sz="2000" dirty="0"/>
              <a:t>of price or exchange rate movements by allowing parties to fix prices or rates in advance for future transactions. </a:t>
            </a:r>
          </a:p>
          <a:p>
            <a:pPr>
              <a:spcBef>
                <a:spcPts val="0"/>
              </a:spcBef>
              <a:spcAft>
                <a:spcPts val="1200"/>
              </a:spcAft>
            </a:pPr>
            <a:r>
              <a:rPr lang="en-US" sz="2000" dirty="0"/>
              <a:t>This could be advantageous when (for example) a party expects to receive payment in foreign currency in the future, and wishes to guard against an unfavorable movement of the currency in the interval before payment is received.</a:t>
            </a:r>
          </a:p>
          <a:p>
            <a:pPr>
              <a:spcBef>
                <a:spcPts val="0"/>
              </a:spcBef>
              <a:spcAft>
                <a:spcPts val="1200"/>
              </a:spcAft>
            </a:pPr>
            <a:endParaRPr lang="en-US" sz="2000" dirty="0"/>
          </a:p>
        </p:txBody>
      </p:sp>
    </p:spTree>
    <p:extLst>
      <p:ext uri="{BB962C8B-B14F-4D97-AF65-F5344CB8AC3E}">
        <p14:creationId xmlns:p14="http://schemas.microsoft.com/office/powerpoint/2010/main" val="245348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1600200"/>
            <a:ext cx="4343400" cy="4525963"/>
          </a:xfrm>
        </p:spPr>
        <p:txBody>
          <a:bodyPr>
            <a:noAutofit/>
          </a:bodyPr>
          <a:lstStyle/>
          <a:p>
            <a:pPr>
              <a:spcBef>
                <a:spcPts val="0"/>
              </a:spcBef>
              <a:spcAft>
                <a:spcPts val="1200"/>
              </a:spcAft>
            </a:pPr>
            <a:r>
              <a:rPr lang="en-US" sz="1600" dirty="0"/>
              <a:t>To minimize credit risk to the exchange, traders must post a margin or a performance bond, typically 5%-15% of the contract's value. </a:t>
            </a:r>
          </a:p>
          <a:p>
            <a:pPr>
              <a:spcBef>
                <a:spcPts val="0"/>
              </a:spcBef>
              <a:spcAft>
                <a:spcPts val="1200"/>
              </a:spcAft>
            </a:pPr>
            <a:r>
              <a:rPr lang="en-US" sz="1600" dirty="0"/>
              <a:t>To minimize counterparty risk to traders, trades executed on regulated futures exchanges are guaranteed by the clearing house. </a:t>
            </a:r>
          </a:p>
          <a:p>
            <a:pPr>
              <a:spcBef>
                <a:spcPts val="0"/>
              </a:spcBef>
              <a:spcAft>
                <a:spcPts val="1200"/>
              </a:spcAft>
            </a:pPr>
            <a:r>
              <a:rPr lang="en-US" sz="1600" dirty="0"/>
              <a:t>The clearing house becomes the buyer to each seller, and the seller to each buyer, so that in the event of a counterparty default the clearing house assumes the risk of loss.</a:t>
            </a:r>
          </a:p>
          <a:p>
            <a:pPr>
              <a:spcBef>
                <a:spcPts val="0"/>
              </a:spcBef>
              <a:spcAft>
                <a:spcPts val="1200"/>
              </a:spcAft>
            </a:pPr>
            <a:r>
              <a:rPr lang="en-US" sz="1600" dirty="0"/>
              <a:t> This enables traders to transact without needing to perform due diligence on their counterparty.</a:t>
            </a:r>
          </a:p>
          <a:p>
            <a:pPr>
              <a:spcBef>
                <a:spcPts val="0"/>
              </a:spcBef>
              <a:spcAft>
                <a:spcPts val="1200"/>
              </a:spcAft>
            </a:pPr>
            <a:endParaRPr lang="en-US" sz="1600" dirty="0"/>
          </a:p>
        </p:txBody>
      </p:sp>
      <p:pic>
        <p:nvPicPr>
          <p:cNvPr id="8" name="Content Placeholder 7" descr="Futures_Trading_Composition.jpeg"/>
          <p:cNvPicPr>
            <a:picLocks noGrp="1" noChangeAspect="1"/>
          </p:cNvPicPr>
          <p:nvPr>
            <p:ph sz="half" idx="2"/>
          </p:nvPr>
        </p:nvPicPr>
        <p:blipFill>
          <a:blip r:embed="rId2">
            <a:extLst>
              <a:ext uri="{28A0092B-C50C-407E-A947-70E740481C1C}">
                <a14:useLocalDpi xmlns:a14="http://schemas.microsoft.com/office/drawing/2010/main" val="0"/>
              </a:ext>
            </a:extLst>
          </a:blip>
          <a:srcRect l="-6318" r="-6318"/>
          <a:stretch>
            <a:fillRect/>
          </a:stretch>
        </p:blipFill>
        <p:spPr/>
      </p:pic>
      <p:sp>
        <p:nvSpPr>
          <p:cNvPr id="9" name="Title 1"/>
          <p:cNvSpPr>
            <a:spLocks noGrp="1"/>
          </p:cNvSpPr>
          <p:nvPr>
            <p:ph type="title"/>
          </p:nvPr>
        </p:nvSpPr>
        <p:spPr/>
        <p:txBody>
          <a:bodyPr>
            <a:normAutofit fontScale="90000"/>
          </a:bodyPr>
          <a:lstStyle/>
          <a:p>
            <a:r>
              <a:rPr lang="en-US" dirty="0">
                <a:solidFill>
                  <a:srgbClr val="FF0000"/>
                </a:solidFill>
              </a:rPr>
              <a:t>Futures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Futures_contract</a:t>
            </a:r>
            <a:endParaRPr lang="en-US" sz="2700" dirty="0">
              <a:solidFill>
                <a:srgbClr val="0000FF"/>
              </a:solidFill>
            </a:endParaRPr>
          </a:p>
        </p:txBody>
      </p:sp>
    </p:spTree>
    <p:extLst>
      <p:ext uri="{BB962C8B-B14F-4D97-AF65-F5344CB8AC3E}">
        <p14:creationId xmlns:p14="http://schemas.microsoft.com/office/powerpoint/2010/main" val="2751855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Marking to Market</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Futures_contract</a:t>
            </a:r>
            <a:endParaRPr lang="en-US" sz="2700" dirty="0">
              <a:solidFill>
                <a:srgbClr val="0000FF"/>
              </a:solidFill>
            </a:endParaRPr>
          </a:p>
        </p:txBody>
      </p:sp>
      <p:sp>
        <p:nvSpPr>
          <p:cNvPr id="3" name="Content Placeholder 2"/>
          <p:cNvSpPr>
            <a:spLocks noGrp="1"/>
          </p:cNvSpPr>
          <p:nvPr>
            <p:ph idx="1"/>
          </p:nvPr>
        </p:nvSpPr>
        <p:spPr/>
        <p:txBody>
          <a:bodyPr>
            <a:normAutofit/>
          </a:bodyPr>
          <a:lstStyle/>
          <a:p>
            <a:pPr>
              <a:spcBef>
                <a:spcPts val="0"/>
              </a:spcBef>
              <a:spcAft>
                <a:spcPts val="1200"/>
              </a:spcAft>
            </a:pPr>
            <a:r>
              <a:rPr lang="en-US" sz="2000" dirty="0"/>
              <a:t>If the margin account goes below a certain value set by the Exchange, then a margin call is made and the account owner must replenish the margin account. </a:t>
            </a:r>
          </a:p>
          <a:p>
            <a:pPr>
              <a:spcBef>
                <a:spcPts val="0"/>
              </a:spcBef>
              <a:spcAft>
                <a:spcPts val="1200"/>
              </a:spcAft>
            </a:pPr>
            <a:r>
              <a:rPr lang="en-US" sz="2000" dirty="0"/>
              <a:t>This process is known as </a:t>
            </a:r>
            <a:r>
              <a:rPr lang="en-US" sz="2000" b="1" dirty="0"/>
              <a:t>marking to market</a:t>
            </a:r>
            <a:r>
              <a:rPr lang="en-US" sz="2000" dirty="0"/>
              <a:t>. </a:t>
            </a:r>
          </a:p>
          <a:p>
            <a:pPr>
              <a:spcBef>
                <a:spcPts val="0"/>
              </a:spcBef>
              <a:spcAft>
                <a:spcPts val="1200"/>
              </a:spcAft>
            </a:pPr>
            <a:r>
              <a:rPr lang="en-US" sz="2000" dirty="0"/>
              <a:t>Thus on the delivery date, the amount exchanged is not the specified price on the contract but the spot value (i.e. the original value agreed upon, </a:t>
            </a:r>
            <a:r>
              <a:rPr lang="en-US" sz="2000" b="1" dirty="0"/>
              <a:t>since any gain or loss has already been previously settled</a:t>
            </a:r>
            <a:r>
              <a:rPr lang="en-US" sz="2000" dirty="0"/>
              <a:t> by marking to market).</a:t>
            </a:r>
          </a:p>
          <a:p>
            <a:pPr>
              <a:spcBef>
                <a:spcPts val="0"/>
              </a:spcBef>
              <a:spcAft>
                <a:spcPts val="1200"/>
              </a:spcAft>
            </a:pPr>
            <a:endParaRPr lang="en-US" sz="2000" dirty="0"/>
          </a:p>
        </p:txBody>
      </p:sp>
    </p:spTree>
    <p:extLst>
      <p:ext uri="{BB962C8B-B14F-4D97-AF65-F5344CB8AC3E}">
        <p14:creationId xmlns:p14="http://schemas.microsoft.com/office/powerpoint/2010/main" val="158903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ort_(finan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606" y="1326443"/>
            <a:ext cx="7623726" cy="5281125"/>
          </a:xfrm>
          <a:prstGeom prst="rect">
            <a:avLst/>
          </a:prstGeom>
        </p:spPr>
      </p:pic>
      <p:sp>
        <p:nvSpPr>
          <p:cNvPr id="5" name="Title 1"/>
          <p:cNvSpPr txBox="1">
            <a:spLocks/>
          </p:cNvSpPr>
          <p:nvPr/>
        </p:nvSpPr>
        <p:spPr>
          <a:xfrm>
            <a:off x="457200" y="42094"/>
            <a:ext cx="8229600" cy="114300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rPr>
              <a:t>Futures – Short Selling (Repo)</a:t>
            </a:r>
            <a:br>
              <a:rPr lang="en-US" dirty="0">
                <a:solidFill>
                  <a:srgbClr val="FF0000"/>
                </a:solidFill>
              </a:rPr>
            </a:br>
            <a:r>
              <a:rPr lang="en-US" sz="2700" dirty="0">
                <a:solidFill>
                  <a:srgbClr val="0000FF"/>
                </a:solidFill>
              </a:rPr>
              <a:t>https://</a:t>
            </a:r>
            <a:r>
              <a:rPr lang="en-US" sz="2700" dirty="0" err="1">
                <a:solidFill>
                  <a:srgbClr val="0000FF"/>
                </a:solidFill>
              </a:rPr>
              <a:t>en.wikipedia.org/wiki/Futures_contract</a:t>
            </a:r>
            <a:endParaRPr lang="en-US" sz="2700" dirty="0">
              <a:solidFill>
                <a:srgbClr val="0000FF"/>
              </a:solidFill>
            </a:endParaRPr>
          </a:p>
        </p:txBody>
      </p:sp>
    </p:spTree>
    <p:extLst>
      <p:ext uri="{BB962C8B-B14F-4D97-AF65-F5344CB8AC3E}">
        <p14:creationId xmlns:p14="http://schemas.microsoft.com/office/powerpoint/2010/main" val="2506323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301</TotalTime>
  <Words>2670</Words>
  <Application>Microsoft Macintosh PowerPoint</Application>
  <PresentationFormat>On-screen Show (4:3)</PresentationFormat>
  <Paragraphs>116</Paragraphs>
  <Slides>25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Lecture 5</vt:lpstr>
      <vt:lpstr>Market Slang https://en.wikipedia.org/wiki/Financial_market</vt:lpstr>
      <vt:lpstr>History of Futures https://en.wikipedia.org/wiki/Futures_contract</vt:lpstr>
      <vt:lpstr>Futures https://en.wikipedia.org/wiki/Futures_contract</vt:lpstr>
      <vt:lpstr>Futures Exchanges https://en.wikipedia.org/wiki/Futures_contract</vt:lpstr>
      <vt:lpstr>Margins in Futures Contracts https://en.wikipedia.org/wiki/Futures_contract</vt:lpstr>
      <vt:lpstr>Futures https://en.wikipedia.org/wiki/Futures_contract</vt:lpstr>
      <vt:lpstr>Marking to Market https://en.wikipedia.org/wiki/Futures_contract</vt:lpstr>
      <vt:lpstr>PowerPoint Presentation</vt:lpstr>
      <vt:lpstr>Futures – “Contango” https://en.wikipedia.org/wiki/Futures_contract</vt:lpstr>
      <vt:lpstr>Futures – “Backwardation” https://en.wikipedia.org/wiki/Futures_contract</vt:lpstr>
      <vt:lpstr>Trading Futures https://en.wikipedia.org/wiki/Futures_contract</vt:lpstr>
      <vt:lpstr>Trading Futures http://www.investopedia.com/ask/answers/042315/how-do-sp-500-futures-work.asp</vt:lpstr>
      <vt:lpstr>Options (Details Later) https://en.wikipedia.org/wiki/Option_(finance)</vt:lpstr>
      <vt:lpstr>Swaps https://en.wikipedia.org/wiki/Swap_(finance)</vt:lpstr>
      <vt:lpstr>Trading Swaps for Hedging https://en.wikipedia.org/wiki/Swap_(finance)</vt:lpstr>
      <vt:lpstr>Total Value of Derivatives (Swaps) https://en.wikipedia.org/wiki/Swap_(finance)</vt:lpstr>
      <vt:lpstr>Credit Default Swaps (CDS) https://en.wikipedia.org/wiki/Credit_default_swap</vt:lpstr>
      <vt:lpstr>CDS: Mechanics https://en.wikipedia.org/wiki/Credit_default_swap</vt:lpstr>
      <vt:lpstr>Comparison of Swaps https://en.wikipedia.org/wiki/Credit_default_swap</vt:lpstr>
      <vt:lpstr>Complexity! https://en.wikipedia.org/wiki/Credit_default_swap</vt:lpstr>
      <vt:lpstr>PowerPoint Presentation</vt:lpstr>
      <vt:lpstr>Stability http://www.bi.go.id/en/perbankan/ssk/ikhtisar/definisi/Contents/Default.aspx</vt:lpstr>
      <vt:lpstr>China’s Financial System https://tfasasia.wordpress.com/2012/05/30/understanding-chinas-financial-system/</vt:lpstr>
      <vt:lpstr>USD Clearing Network http://simonthorpesideas.blogspot.com/2013/03/how-us-financial-system-processes.html</vt:lpstr>
    </vt:vector>
  </TitlesOfParts>
  <Company>University of California, Davis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dc:title>
  <dc:creator>John Rundle</dc:creator>
  <cp:lastModifiedBy>Microsoft Office User</cp:lastModifiedBy>
  <cp:revision>51</cp:revision>
  <dcterms:created xsi:type="dcterms:W3CDTF">2017-01-23T21:21:07Z</dcterms:created>
  <dcterms:modified xsi:type="dcterms:W3CDTF">2020-12-31T23:34:17Z</dcterms:modified>
</cp:coreProperties>
</file>