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4" r:id="rId6"/>
    <p:sldId id="265" r:id="rId7"/>
    <p:sldId id="266" r:id="rId8"/>
    <p:sldId id="267" r:id="rId9"/>
    <p:sldId id="289" r:id="rId10"/>
    <p:sldId id="268" r:id="rId11"/>
    <p:sldId id="270" r:id="rId12"/>
    <p:sldId id="290" r:id="rId13"/>
    <p:sldId id="291" r:id="rId14"/>
    <p:sldId id="293" r:id="rId15"/>
    <p:sldId id="295" r:id="rId16"/>
    <p:sldId id="292" r:id="rId17"/>
    <p:sldId id="269" r:id="rId18"/>
    <p:sldId id="274" r:id="rId19"/>
    <p:sldId id="275" r:id="rId20"/>
    <p:sldId id="271" r:id="rId21"/>
    <p:sldId id="272" r:id="rId22"/>
    <p:sldId id="273" r:id="rId23"/>
    <p:sldId id="276" r:id="rId24"/>
    <p:sldId id="277" r:id="rId25"/>
    <p:sldId id="294" r:id="rId26"/>
    <p:sldId id="279" r:id="rId27"/>
    <p:sldId id="280" r:id="rId28"/>
    <p:sldId id="278" r:id="rId29"/>
    <p:sldId id="284" r:id="rId30"/>
    <p:sldId id="281" r:id="rId31"/>
    <p:sldId id="285" r:id="rId32"/>
    <p:sldId id="282" r:id="rId33"/>
    <p:sldId id="286" r:id="rId34"/>
    <p:sldId id="287" r:id="rId35"/>
    <p:sldId id="288"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6"/>
    <p:restoredTop sz="94714"/>
  </p:normalViewPr>
  <p:slideViewPr>
    <p:cSldViewPr snapToGrid="0" snapToObjects="1">
      <p:cViewPr varScale="1">
        <p:scale>
          <a:sx n="119" d="100"/>
          <a:sy n="119" d="100"/>
        </p:scale>
        <p:origin x="216" y="36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EC75-350C-B940-8CB4-C3F8A1FBB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AD22AC-4FDF-3A4D-9B8A-DA07DD205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5D3EE-C44A-F94F-8043-AEA0FB32EA72}"/>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BFC812E9-0BFF-5B4D-B308-ADACD0880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71B46-B3B2-2A4B-9F81-DE0AD731D20C}"/>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417136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6247-5147-C147-9C71-9B71190FFE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40D773-0448-AB47-A5BE-49F4A64B45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B92FB-686A-024E-8905-81CE7E930270}"/>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868DFE76-A9FE-EF4B-B99E-0ED806DE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5E56C-ED6F-9246-BA4B-2C01692555B7}"/>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141832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DEB2C-770C-E64A-ABC3-BB6FCDC6D8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A3456-781C-8D4E-B3F3-64AC9AE362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D139C-3E93-7740-9F88-26114351CFE6}"/>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2179320C-77B9-084B-8C68-4A1991EE1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AE1E7-CBA8-C945-A792-D90B3CF9576C}"/>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129056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BD6D-A621-E349-8790-8B3E1145E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A6FD1-CC80-2B4D-B439-AA56A4445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8E4F4-9E30-E845-AF02-5E562C3296C2}"/>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FD8293CF-96E0-2044-B9F8-12C33355D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68170-71CF-5140-A56D-3448B241D1EA}"/>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420115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FC22-B99C-4043-961C-F26A1E0A5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B36311-6EA4-8D44-A566-94A559150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BF97BB-5319-BE4E-9148-1C513C61CCC1}"/>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571CBA9D-063E-A845-A1D7-2D420FE4C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CD23B-227F-DE4F-B2C9-235BC4716380}"/>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152418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EABE-3E7A-E046-A9D1-B25F9E3DC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269E0-B32C-904F-81CE-5E46CA98C8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863BC9-2592-ED4B-AB9F-8A0DCCA06E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641818-3570-F74C-9164-35A86C8E1648}"/>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6" name="Footer Placeholder 5">
            <a:extLst>
              <a:ext uri="{FF2B5EF4-FFF2-40B4-BE49-F238E27FC236}">
                <a16:creationId xmlns:a16="http://schemas.microsoft.com/office/drawing/2014/main" id="{AC32C06E-6E14-C841-9B9B-03C29595A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48FCD-EA30-8245-97E9-690B3F36F558}"/>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88910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0E14-1C31-A341-9D9A-98C7C9C93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9D2BC-B21C-664E-9FFA-837EAA7EB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98706C-9FD4-144E-B122-7F93EA916C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2BF16-F60A-7543-AF6A-9A9EEF9A6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1CBEAD-9783-804F-B26E-9AC790DBCA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54B299-65D5-754E-9929-EFBF3B47CE76}"/>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8" name="Footer Placeholder 7">
            <a:extLst>
              <a:ext uri="{FF2B5EF4-FFF2-40B4-BE49-F238E27FC236}">
                <a16:creationId xmlns:a16="http://schemas.microsoft.com/office/drawing/2014/main" id="{EFAE6692-9232-A445-BBA4-9BDE0A420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CF47EE-8477-0841-B0DB-C274C540F225}"/>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328199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8F2-F3E1-7846-8713-44A04DB58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75323-B313-834A-9829-457D129D9510}"/>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4" name="Footer Placeholder 3">
            <a:extLst>
              <a:ext uri="{FF2B5EF4-FFF2-40B4-BE49-F238E27FC236}">
                <a16:creationId xmlns:a16="http://schemas.microsoft.com/office/drawing/2014/main" id="{6B625873-C68C-4C47-AAB4-375BFD704E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81627-158E-9E45-876E-FFFE8CE6867F}"/>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24886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984BE-4696-604E-9E15-4B66ABBBDCB7}"/>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3" name="Footer Placeholder 2">
            <a:extLst>
              <a:ext uri="{FF2B5EF4-FFF2-40B4-BE49-F238E27FC236}">
                <a16:creationId xmlns:a16="http://schemas.microsoft.com/office/drawing/2014/main" id="{1CF695EA-40AD-0642-8D60-47E3CAB419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AD53D-8D7E-FB4B-BD37-4D9D263E8374}"/>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263372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748A-62D5-4D41-B0B0-877F53371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3E37A6-EAF4-5948-8B67-2D7570076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9883C-9762-4C45-A9DA-9D3E3A177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E58DD7-E049-FE4A-BC99-4D4E0334CAD9}"/>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6" name="Footer Placeholder 5">
            <a:extLst>
              <a:ext uri="{FF2B5EF4-FFF2-40B4-BE49-F238E27FC236}">
                <a16:creationId xmlns:a16="http://schemas.microsoft.com/office/drawing/2014/main" id="{42E2A938-8C19-4A48-9D8E-75703D643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8D85F-7482-FA4A-A6D8-6E451AEAFF48}"/>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121356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FF3C-CFA3-6548-B424-1D8E74576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1C175-D567-9448-8D83-F3CE64AB2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AA2E8F-4918-884E-9C92-05F1D36DF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4B2FB-6B7C-CC45-9B5F-3EBB99D0726E}"/>
              </a:ext>
            </a:extLst>
          </p:cNvPr>
          <p:cNvSpPr>
            <a:spLocks noGrp="1"/>
          </p:cNvSpPr>
          <p:nvPr>
            <p:ph type="dt" sz="half" idx="10"/>
          </p:nvPr>
        </p:nvSpPr>
        <p:spPr/>
        <p:txBody>
          <a:bodyPr/>
          <a:lstStyle/>
          <a:p>
            <a:fld id="{63ABBF8E-67E6-D74D-B9D4-F9870056ADAF}" type="datetimeFigureOut">
              <a:rPr lang="en-US" smtClean="0"/>
              <a:t>1/5/21</a:t>
            </a:fld>
            <a:endParaRPr lang="en-US"/>
          </a:p>
        </p:txBody>
      </p:sp>
      <p:sp>
        <p:nvSpPr>
          <p:cNvPr id="6" name="Footer Placeholder 5">
            <a:extLst>
              <a:ext uri="{FF2B5EF4-FFF2-40B4-BE49-F238E27FC236}">
                <a16:creationId xmlns:a16="http://schemas.microsoft.com/office/drawing/2014/main" id="{245C8DD0-853F-6844-8A25-74E5F4540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0F61C-7877-1B41-9973-743A63BD52BA}"/>
              </a:ext>
            </a:extLst>
          </p:cNvPr>
          <p:cNvSpPr>
            <a:spLocks noGrp="1"/>
          </p:cNvSpPr>
          <p:nvPr>
            <p:ph type="sldNum" sz="quarter" idx="12"/>
          </p:nvPr>
        </p:nvSpPr>
        <p:spPr/>
        <p:txBody>
          <a:bodyPr/>
          <a:lstStyle/>
          <a:p>
            <a:fld id="{97867D97-5924-BD47-84DD-B4D15AAEBCA2}" type="slidenum">
              <a:rPr lang="en-US" smtClean="0"/>
              <a:t>‹#›</a:t>
            </a:fld>
            <a:endParaRPr lang="en-US"/>
          </a:p>
        </p:txBody>
      </p:sp>
    </p:spTree>
    <p:extLst>
      <p:ext uri="{BB962C8B-B14F-4D97-AF65-F5344CB8AC3E}">
        <p14:creationId xmlns:p14="http://schemas.microsoft.com/office/powerpoint/2010/main" val="199750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ECE26-3E62-9948-8923-42FCB8CA5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9EBD-FC93-2647-B507-83CCAF53AD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8A19E-D2E2-F143-B88A-4584A8CCE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BBF8E-67E6-D74D-B9D4-F9870056ADAF}" type="datetimeFigureOut">
              <a:rPr lang="en-US" smtClean="0"/>
              <a:t>1/5/21</a:t>
            </a:fld>
            <a:endParaRPr lang="en-US"/>
          </a:p>
        </p:txBody>
      </p:sp>
      <p:sp>
        <p:nvSpPr>
          <p:cNvPr id="5" name="Footer Placeholder 4">
            <a:extLst>
              <a:ext uri="{FF2B5EF4-FFF2-40B4-BE49-F238E27FC236}">
                <a16:creationId xmlns:a16="http://schemas.microsoft.com/office/drawing/2014/main" id="{1878FD4F-A598-C04B-82D9-59030D820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FB16F3-A672-7D42-8EB5-D51FCA739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67D97-5924-BD47-84DD-B4D15AAEBCA2}" type="slidenum">
              <a:rPr lang="en-US" smtClean="0"/>
              <a:t>‹#›</a:t>
            </a:fld>
            <a:endParaRPr lang="en-US"/>
          </a:p>
        </p:txBody>
      </p:sp>
    </p:spTree>
    <p:extLst>
      <p:ext uri="{BB962C8B-B14F-4D97-AF65-F5344CB8AC3E}">
        <p14:creationId xmlns:p14="http://schemas.microsoft.com/office/powerpoint/2010/main" val="20140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The_Wealth_of_Nations" TargetMode="External"/><Relationship Id="rId1" Type="http://schemas.openxmlformats.org/officeDocument/2006/relationships/slideLayout" Target="../slideLayouts/slideLayout4.xml"/><Relationship Id="rId4" Type="http://schemas.openxmlformats.org/officeDocument/2006/relationships/hyperlink" Target="https://en.wikipedia.org/wiki/World_Ban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Tragedy_of_the_comm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ohn_Maynard_Keynes"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economics.utoronto.ca/jfloyd/modules/islm.html"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Okun's_law"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2</a:t>
            </a:r>
          </a:p>
        </p:txBody>
      </p:sp>
      <p:sp>
        <p:nvSpPr>
          <p:cNvPr id="3" name="Subtitle 2"/>
          <p:cNvSpPr>
            <a:spLocks noGrp="1"/>
          </p:cNvSpPr>
          <p:nvPr>
            <p:ph type="subTitle" idx="1"/>
          </p:nvPr>
        </p:nvSpPr>
        <p:spPr/>
        <p:txBody>
          <a:bodyPr/>
          <a:lstStyle/>
          <a:p>
            <a:r>
              <a:rPr lang="en-US" dirty="0">
                <a:solidFill>
                  <a:srgbClr val="0000FF"/>
                </a:solidFill>
              </a:rPr>
              <a:t>Basics of Economics</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a:p>
            <a:r>
              <a:rPr lang="en-US" dirty="0">
                <a:solidFill>
                  <a:srgbClr val="0000FF"/>
                </a:solidFill>
              </a:rPr>
              <a:t>https://</a:t>
            </a:r>
            <a:r>
              <a:rPr lang="en-US" dirty="0" err="1">
                <a:solidFill>
                  <a:srgbClr val="0000FF"/>
                </a:solidFill>
              </a:rPr>
              <a:t>en.wikipedia.org</a:t>
            </a:r>
            <a:r>
              <a:rPr lang="en-US" dirty="0">
                <a:solidFill>
                  <a:srgbClr val="0000FF"/>
                </a:solidFill>
              </a:rPr>
              <a:t>/wiki/Economics</a:t>
            </a:r>
          </a:p>
        </p:txBody>
      </p:sp>
    </p:spTree>
    <p:extLst>
      <p:ext uri="{BB962C8B-B14F-4D97-AF65-F5344CB8AC3E}">
        <p14:creationId xmlns:p14="http://schemas.microsoft.com/office/powerpoint/2010/main" val="23442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3627-E866-4F41-9DDB-709D07A03B05}"/>
              </a:ext>
            </a:extLst>
          </p:cNvPr>
          <p:cNvSpPr>
            <a:spLocks noGrp="1"/>
          </p:cNvSpPr>
          <p:nvPr>
            <p:ph type="title"/>
          </p:nvPr>
        </p:nvSpPr>
        <p:spPr/>
        <p:txBody>
          <a:bodyPr/>
          <a:lstStyle/>
          <a:p>
            <a:r>
              <a:rPr lang="en-US" dirty="0">
                <a:solidFill>
                  <a:srgbClr val="FF0000"/>
                </a:solidFill>
              </a:rPr>
              <a:t>Inflation and Monetary Policy</a:t>
            </a:r>
          </a:p>
        </p:txBody>
      </p:sp>
      <p:sp>
        <p:nvSpPr>
          <p:cNvPr id="5" name="Content Placeholder 4">
            <a:extLst>
              <a:ext uri="{FF2B5EF4-FFF2-40B4-BE49-F238E27FC236}">
                <a16:creationId xmlns:a16="http://schemas.microsoft.com/office/drawing/2014/main" id="{5A8765F2-8D85-7C41-B538-10589E43496B}"/>
              </a:ext>
            </a:extLst>
          </p:cNvPr>
          <p:cNvSpPr>
            <a:spLocks noGrp="1"/>
          </p:cNvSpPr>
          <p:nvPr>
            <p:ph idx="1"/>
          </p:nvPr>
        </p:nvSpPr>
        <p:spPr/>
        <p:txBody>
          <a:bodyPr>
            <a:normAutofit fontScale="55000" lnSpcReduction="20000"/>
          </a:bodyPr>
          <a:lstStyle/>
          <a:p>
            <a:pPr>
              <a:lnSpc>
                <a:spcPct val="140000"/>
              </a:lnSpc>
              <a:spcBef>
                <a:spcPts val="0"/>
              </a:spcBef>
              <a:spcAft>
                <a:spcPts val="600"/>
              </a:spcAft>
            </a:pPr>
            <a:r>
              <a:rPr lang="en-US" dirty="0"/>
              <a:t>Money is a means of final payment for goods in most price system economies, and is the unit of account in which prices are typically stated. </a:t>
            </a:r>
          </a:p>
          <a:p>
            <a:pPr>
              <a:lnSpc>
                <a:spcPct val="140000"/>
              </a:lnSpc>
              <a:spcBef>
                <a:spcPts val="0"/>
              </a:spcBef>
              <a:spcAft>
                <a:spcPts val="600"/>
              </a:spcAft>
            </a:pPr>
            <a:r>
              <a:rPr lang="en-US" dirty="0"/>
              <a:t>Money has general acceptability, relative consistency in value, divisibility, durability, portability, elasticity in supply, and longevity with mass public confidence. </a:t>
            </a:r>
          </a:p>
          <a:p>
            <a:pPr>
              <a:lnSpc>
                <a:spcPct val="140000"/>
              </a:lnSpc>
              <a:spcBef>
                <a:spcPts val="0"/>
              </a:spcBef>
              <a:spcAft>
                <a:spcPts val="600"/>
              </a:spcAft>
            </a:pPr>
            <a:r>
              <a:rPr lang="en-US" dirty="0"/>
              <a:t>It includes currency held by the nonbank public and checkable deposits. </a:t>
            </a:r>
          </a:p>
          <a:p>
            <a:pPr>
              <a:lnSpc>
                <a:spcPct val="140000"/>
              </a:lnSpc>
              <a:spcBef>
                <a:spcPts val="0"/>
              </a:spcBef>
              <a:spcAft>
                <a:spcPts val="600"/>
              </a:spcAft>
            </a:pPr>
            <a:r>
              <a:rPr lang="en-US" dirty="0"/>
              <a:t>As a medium of exchange, money facilitates trade. </a:t>
            </a:r>
          </a:p>
          <a:p>
            <a:pPr>
              <a:lnSpc>
                <a:spcPct val="140000"/>
              </a:lnSpc>
              <a:spcBef>
                <a:spcPts val="0"/>
              </a:spcBef>
              <a:spcAft>
                <a:spcPts val="600"/>
              </a:spcAft>
            </a:pPr>
            <a:r>
              <a:rPr lang="en-US" dirty="0"/>
              <a:t>It is essentially a measure of value and more importantly, a store of value being a basis for credit creation. </a:t>
            </a:r>
          </a:p>
          <a:p>
            <a:pPr>
              <a:lnSpc>
                <a:spcPct val="140000"/>
              </a:lnSpc>
              <a:spcBef>
                <a:spcPts val="0"/>
              </a:spcBef>
              <a:spcAft>
                <a:spcPts val="600"/>
              </a:spcAft>
            </a:pPr>
            <a:r>
              <a:rPr lang="en-US" dirty="0"/>
              <a:t>Its economic function can be contrasted with barter (non-monetary exchange). </a:t>
            </a:r>
          </a:p>
          <a:p>
            <a:pPr>
              <a:lnSpc>
                <a:spcPct val="140000"/>
              </a:lnSpc>
              <a:spcBef>
                <a:spcPts val="0"/>
              </a:spcBef>
              <a:spcAft>
                <a:spcPts val="600"/>
              </a:spcAft>
            </a:pPr>
            <a:r>
              <a:rPr lang="en-US" dirty="0"/>
              <a:t>Money can reduce the transaction cost of exchange because of its ready acceptability. Then it is less costly for the seller to accept money in exchange, rather than what the buyer produces. </a:t>
            </a:r>
          </a:p>
          <a:p>
            <a:pPr>
              <a:lnSpc>
                <a:spcPct val="140000"/>
              </a:lnSpc>
              <a:spcBef>
                <a:spcPts val="0"/>
              </a:spcBef>
              <a:spcAft>
                <a:spcPts val="600"/>
              </a:spcAft>
            </a:pPr>
            <a:r>
              <a:rPr lang="en-US" dirty="0"/>
              <a:t>At the level of an economy, theory and evidence are consistent with a positive relationship running from the total money supply to the nominal value of total output and to the general price level. For this reason, management of the money supply is a key aspect of monetary policy.</a:t>
            </a:r>
          </a:p>
          <a:p>
            <a:pPr>
              <a:lnSpc>
                <a:spcPct val="140000"/>
              </a:lnSpc>
              <a:spcBef>
                <a:spcPts val="0"/>
              </a:spcBef>
              <a:spcAft>
                <a:spcPts val="600"/>
              </a:spcAft>
            </a:pPr>
            <a:endParaRPr lang="en-US" dirty="0"/>
          </a:p>
        </p:txBody>
      </p:sp>
    </p:spTree>
    <p:extLst>
      <p:ext uri="{BB962C8B-B14F-4D97-AF65-F5344CB8AC3E}">
        <p14:creationId xmlns:p14="http://schemas.microsoft.com/office/powerpoint/2010/main" val="295463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DCF6-B6DE-E847-A1A1-649EA480D74B}"/>
              </a:ext>
            </a:extLst>
          </p:cNvPr>
          <p:cNvSpPr>
            <a:spLocks noGrp="1"/>
          </p:cNvSpPr>
          <p:nvPr>
            <p:ph type="title"/>
          </p:nvPr>
        </p:nvSpPr>
        <p:spPr/>
        <p:txBody>
          <a:bodyPr/>
          <a:lstStyle/>
          <a:p>
            <a:r>
              <a:rPr lang="en-US" dirty="0">
                <a:solidFill>
                  <a:srgbClr val="FF0000"/>
                </a:solidFill>
              </a:rPr>
              <a:t>Fiscal Policy</a:t>
            </a:r>
          </a:p>
        </p:txBody>
      </p:sp>
      <p:sp>
        <p:nvSpPr>
          <p:cNvPr id="3" name="Content Placeholder 2">
            <a:extLst>
              <a:ext uri="{FF2B5EF4-FFF2-40B4-BE49-F238E27FC236}">
                <a16:creationId xmlns:a16="http://schemas.microsoft.com/office/drawing/2014/main" id="{B60CB013-7ACE-B143-B369-2C27554E02E1}"/>
              </a:ext>
            </a:extLst>
          </p:cNvPr>
          <p:cNvSpPr>
            <a:spLocks noGrp="1"/>
          </p:cNvSpPr>
          <p:nvPr>
            <p:ph idx="1"/>
          </p:nvPr>
        </p:nvSpPr>
        <p:spPr>
          <a:xfrm>
            <a:off x="838200" y="1379309"/>
            <a:ext cx="10515600" cy="4825547"/>
          </a:xfrm>
        </p:spPr>
        <p:txBody>
          <a:bodyPr>
            <a:noAutofit/>
          </a:bodyPr>
          <a:lstStyle/>
          <a:p>
            <a:pPr>
              <a:lnSpc>
                <a:spcPct val="140000"/>
              </a:lnSpc>
              <a:spcBef>
                <a:spcPts val="0"/>
              </a:spcBef>
            </a:pPr>
            <a:r>
              <a:rPr lang="en-US" sz="1600" dirty="0"/>
              <a:t>Governments implement </a:t>
            </a:r>
            <a:r>
              <a:rPr lang="en-US" sz="1600" dirty="0">
                <a:solidFill>
                  <a:schemeClr val="accent1"/>
                </a:solidFill>
              </a:rPr>
              <a:t>fiscal policy </a:t>
            </a:r>
            <a:r>
              <a:rPr lang="en-US" sz="1600" dirty="0"/>
              <a:t>to influence macroeconomic conditions by adjusting spending and taxation policies to alter aggregate demand. </a:t>
            </a:r>
          </a:p>
          <a:p>
            <a:pPr>
              <a:lnSpc>
                <a:spcPct val="140000"/>
              </a:lnSpc>
              <a:spcBef>
                <a:spcPts val="0"/>
              </a:spcBef>
            </a:pPr>
            <a:r>
              <a:rPr lang="en-US" sz="1600" dirty="0"/>
              <a:t>When aggregate demand falls below the potential output of the economy, there is an output gap where some productive capacity is left unemployed. </a:t>
            </a:r>
          </a:p>
          <a:p>
            <a:pPr>
              <a:lnSpc>
                <a:spcPct val="140000"/>
              </a:lnSpc>
              <a:spcBef>
                <a:spcPts val="0"/>
              </a:spcBef>
            </a:pPr>
            <a:r>
              <a:rPr lang="en-US" sz="1600" dirty="0"/>
              <a:t>Governments increase spending and cut taxes to boost aggregate demand. </a:t>
            </a:r>
          </a:p>
          <a:p>
            <a:pPr>
              <a:lnSpc>
                <a:spcPct val="140000"/>
              </a:lnSpc>
              <a:spcBef>
                <a:spcPts val="0"/>
              </a:spcBef>
            </a:pPr>
            <a:r>
              <a:rPr lang="en-US" sz="1600" dirty="0"/>
              <a:t>For example:</a:t>
            </a:r>
          </a:p>
          <a:p>
            <a:pPr lvl="1">
              <a:lnSpc>
                <a:spcPct val="140000"/>
              </a:lnSpc>
              <a:spcBef>
                <a:spcPts val="0"/>
              </a:spcBef>
            </a:pPr>
            <a:r>
              <a:rPr lang="en-US" sz="1400" dirty="0">
                <a:solidFill>
                  <a:schemeClr val="accent1"/>
                </a:solidFill>
              </a:rPr>
              <a:t>Unemployed home builders can be hired to expand highways. </a:t>
            </a:r>
          </a:p>
          <a:p>
            <a:pPr lvl="1">
              <a:lnSpc>
                <a:spcPct val="140000"/>
              </a:lnSpc>
              <a:spcBef>
                <a:spcPts val="0"/>
              </a:spcBef>
            </a:pPr>
            <a:r>
              <a:rPr lang="en-US" sz="1400" dirty="0">
                <a:solidFill>
                  <a:schemeClr val="accent1"/>
                </a:solidFill>
              </a:rPr>
              <a:t>Tax cuts allow consumers to increase their spending, which boosts aggregate demand. </a:t>
            </a:r>
          </a:p>
          <a:p>
            <a:pPr lvl="1">
              <a:lnSpc>
                <a:spcPct val="140000"/>
              </a:lnSpc>
              <a:spcBef>
                <a:spcPts val="0"/>
              </a:spcBef>
            </a:pPr>
            <a:r>
              <a:rPr lang="en-US" sz="1400" dirty="0">
                <a:solidFill>
                  <a:schemeClr val="accent1"/>
                </a:solidFill>
              </a:rPr>
              <a:t>Both tax cuts and spending have multiplier effects where the initial increase in demand from the policy percolates through the economy and generates additional economic activity.</a:t>
            </a:r>
          </a:p>
          <a:p>
            <a:pPr>
              <a:lnSpc>
                <a:spcPct val="140000"/>
              </a:lnSpc>
              <a:spcBef>
                <a:spcPts val="0"/>
              </a:spcBef>
            </a:pPr>
            <a:r>
              <a:rPr lang="en-US" sz="1600" dirty="0"/>
              <a:t>The effects of fiscal policy can be limited by crowding out. </a:t>
            </a:r>
          </a:p>
          <a:p>
            <a:pPr>
              <a:lnSpc>
                <a:spcPct val="140000"/>
              </a:lnSpc>
              <a:spcBef>
                <a:spcPts val="0"/>
              </a:spcBef>
            </a:pPr>
            <a:r>
              <a:rPr lang="en-US" sz="1600" dirty="0"/>
              <a:t>When there is no output gap, the economy is producing at full capacity and there are no excess productive resources. </a:t>
            </a:r>
          </a:p>
          <a:p>
            <a:pPr>
              <a:lnSpc>
                <a:spcPct val="140000"/>
              </a:lnSpc>
              <a:spcBef>
                <a:spcPts val="0"/>
              </a:spcBef>
            </a:pPr>
            <a:r>
              <a:rPr lang="en-US" sz="1600" dirty="0"/>
              <a:t>If the government increases spending in this situation, the government uses resources that otherwise would have been used by the private sector, so there is no increase in overall output. </a:t>
            </a:r>
          </a:p>
        </p:txBody>
      </p:sp>
    </p:spTree>
    <p:extLst>
      <p:ext uri="{BB962C8B-B14F-4D97-AF65-F5344CB8AC3E}">
        <p14:creationId xmlns:p14="http://schemas.microsoft.com/office/powerpoint/2010/main" val="132604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396C7-D667-B043-BC14-5C55EE325DA7}"/>
              </a:ext>
            </a:extLst>
          </p:cNvPr>
          <p:cNvSpPr>
            <a:spLocks noGrp="1"/>
          </p:cNvSpPr>
          <p:nvPr>
            <p:ph type="title"/>
          </p:nvPr>
        </p:nvSpPr>
        <p:spPr/>
        <p:txBody>
          <a:bodyPr>
            <a:normAutofit/>
          </a:bodyPr>
          <a:lstStyle/>
          <a:p>
            <a:r>
              <a:rPr lang="en-US" dirty="0">
                <a:solidFill>
                  <a:srgbClr val="FF0000"/>
                </a:solidFill>
              </a:rPr>
              <a:t>Quantitative Easing (“QE”)</a:t>
            </a:r>
            <a:br>
              <a:rPr lang="en-US" dirty="0">
                <a:solidFill>
                  <a:srgbClr val="FF0000"/>
                </a:solidFill>
              </a:rPr>
            </a:br>
            <a:r>
              <a:rPr lang="en-US" sz="3100" dirty="0">
                <a:solidFill>
                  <a:schemeClr val="accent1"/>
                </a:solidFill>
              </a:rPr>
              <a:t>https://</a:t>
            </a:r>
            <a:r>
              <a:rPr lang="en-US" sz="3100" dirty="0" err="1">
                <a:solidFill>
                  <a:schemeClr val="accent1"/>
                </a:solidFill>
              </a:rPr>
              <a:t>en.wikipedia.org</a:t>
            </a:r>
            <a:r>
              <a:rPr lang="en-US" sz="3100" dirty="0">
                <a:solidFill>
                  <a:schemeClr val="accent1"/>
                </a:solidFill>
              </a:rPr>
              <a:t>/wiki/</a:t>
            </a:r>
            <a:r>
              <a:rPr lang="en-US" sz="3100" dirty="0" err="1">
                <a:solidFill>
                  <a:schemeClr val="accent1"/>
                </a:solidFill>
              </a:rPr>
              <a:t>Quantitative_easing</a:t>
            </a:r>
            <a:endParaRPr lang="en-US" sz="3100" dirty="0">
              <a:solidFill>
                <a:schemeClr val="accent1"/>
              </a:solidFill>
            </a:endParaRPr>
          </a:p>
        </p:txBody>
      </p:sp>
      <p:sp>
        <p:nvSpPr>
          <p:cNvPr id="5" name="Content Placeholder 4">
            <a:extLst>
              <a:ext uri="{FF2B5EF4-FFF2-40B4-BE49-F238E27FC236}">
                <a16:creationId xmlns:a16="http://schemas.microsoft.com/office/drawing/2014/main" id="{1EB4A9CA-B8B6-4049-B52A-4FE8B989CE04}"/>
              </a:ext>
            </a:extLst>
          </p:cNvPr>
          <p:cNvSpPr>
            <a:spLocks noGrp="1"/>
          </p:cNvSpPr>
          <p:nvPr>
            <p:ph idx="1"/>
          </p:nvPr>
        </p:nvSpPr>
        <p:spPr/>
        <p:txBody>
          <a:bodyPr>
            <a:noAutofit/>
          </a:bodyPr>
          <a:lstStyle/>
          <a:p>
            <a:r>
              <a:rPr lang="en-US" sz="2000" dirty="0"/>
              <a:t>Quantitative easing (QE), also known as large-scale asset purchases, is an expansionary monetary policy whereby a central bank buys predetermined amounts of government bonds or other financial assets in order to stimulate the economy and increase liquidity. </a:t>
            </a:r>
          </a:p>
          <a:p>
            <a:r>
              <a:rPr lang="en-US" sz="2000" dirty="0"/>
              <a:t>An unconventional form of monetary policy, it is usually used when inflation is very low or negative, and standard expansionary monetary policy has become ineffective. </a:t>
            </a:r>
          </a:p>
          <a:p>
            <a:r>
              <a:rPr lang="en-US" sz="2000" dirty="0"/>
              <a:t>A central bank implements quantitative easing by buying specified amounts of financial assets from commercial banks and other financial institutions, thus raising the prices of those financial assets and lowering their yield, while simultaneously lowering short term interest rates which increases the money supply. </a:t>
            </a:r>
          </a:p>
          <a:p>
            <a:r>
              <a:rPr lang="en-US" sz="2000" dirty="0"/>
              <a:t>This differs from the more usual policy of buying or selling short-term government bonds to keep interbank interest rates at a specified target value. </a:t>
            </a:r>
          </a:p>
        </p:txBody>
      </p:sp>
    </p:spTree>
    <p:extLst>
      <p:ext uri="{BB962C8B-B14F-4D97-AF65-F5344CB8AC3E}">
        <p14:creationId xmlns:p14="http://schemas.microsoft.com/office/powerpoint/2010/main" val="353202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39620-6DB6-5B4E-B6FC-816B73DDA635}"/>
              </a:ext>
            </a:extLst>
          </p:cNvPr>
          <p:cNvSpPr>
            <a:spLocks noGrp="1"/>
          </p:cNvSpPr>
          <p:nvPr>
            <p:ph type="title"/>
          </p:nvPr>
        </p:nvSpPr>
        <p:spPr/>
        <p:txBody>
          <a:bodyPr/>
          <a:lstStyle/>
          <a:p>
            <a:r>
              <a:rPr lang="en-US" dirty="0">
                <a:solidFill>
                  <a:srgbClr val="FF0000"/>
                </a:solidFill>
              </a:rPr>
              <a:t>Yield Curve (Recent, ~11/2018)</a:t>
            </a:r>
          </a:p>
        </p:txBody>
      </p:sp>
      <p:sp>
        <p:nvSpPr>
          <p:cNvPr id="3" name="Content Placeholder 2">
            <a:extLst>
              <a:ext uri="{FF2B5EF4-FFF2-40B4-BE49-F238E27FC236}">
                <a16:creationId xmlns:a16="http://schemas.microsoft.com/office/drawing/2014/main" id="{1E0E3ED1-EA29-B144-8A1B-3C8EF5229651}"/>
              </a:ext>
            </a:extLst>
          </p:cNvPr>
          <p:cNvSpPr>
            <a:spLocks noGrp="1"/>
          </p:cNvSpPr>
          <p:nvPr>
            <p:ph sz="half" idx="1"/>
          </p:nvPr>
        </p:nvSpPr>
        <p:spPr/>
        <p:txBody>
          <a:bodyPr>
            <a:normAutofit/>
          </a:bodyPr>
          <a:lstStyle/>
          <a:p>
            <a:r>
              <a:rPr lang="en-US" sz="2000" dirty="0"/>
              <a:t>Expansionary monetary policy to stimulate the economy typically involves the central bank buying short-term government bonds to lower short-term market interest rates. </a:t>
            </a:r>
          </a:p>
          <a:p>
            <a:r>
              <a:rPr lang="en-US" sz="2000" dirty="0"/>
              <a:t>However, when short-term interest rates reach or approach zero, this method can no longer work. </a:t>
            </a:r>
          </a:p>
          <a:p>
            <a:r>
              <a:rPr lang="en-US" sz="2000" dirty="0"/>
              <a:t>In such circumstances, monetary authorities may then use quantitative easing to further stimulate the economy, by buying riskier or longer maturity assets (other than short-term government bonds), thereby lowering interest rates further out on the yield curve. </a:t>
            </a:r>
          </a:p>
          <a:p>
            <a:endParaRPr lang="en-US" sz="2000" dirty="0"/>
          </a:p>
        </p:txBody>
      </p:sp>
      <p:pic>
        <p:nvPicPr>
          <p:cNvPr id="7" name="Content Placeholder 6">
            <a:extLst>
              <a:ext uri="{FF2B5EF4-FFF2-40B4-BE49-F238E27FC236}">
                <a16:creationId xmlns:a16="http://schemas.microsoft.com/office/drawing/2014/main" id="{C7818BFD-9FF3-654F-8AFF-717EB096AFDE}"/>
              </a:ext>
            </a:extLst>
          </p:cNvPr>
          <p:cNvPicPr>
            <a:picLocks noGrp="1" noChangeAspect="1"/>
          </p:cNvPicPr>
          <p:nvPr>
            <p:ph sz="half" idx="2"/>
          </p:nvPr>
        </p:nvPicPr>
        <p:blipFill>
          <a:blip r:embed="rId2"/>
          <a:stretch>
            <a:fillRect/>
          </a:stretch>
        </p:blipFill>
        <p:spPr>
          <a:xfrm>
            <a:off x="6172200" y="2199388"/>
            <a:ext cx="5181600" cy="3603811"/>
          </a:xfrm>
        </p:spPr>
      </p:pic>
    </p:spTree>
    <p:extLst>
      <p:ext uri="{BB962C8B-B14F-4D97-AF65-F5344CB8AC3E}">
        <p14:creationId xmlns:p14="http://schemas.microsoft.com/office/powerpoint/2010/main" val="269622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F52D5A-FDB7-0E4F-A717-DE89FCE0C2CC}"/>
              </a:ext>
            </a:extLst>
          </p:cNvPr>
          <p:cNvPicPr>
            <a:picLocks noChangeAspect="1"/>
          </p:cNvPicPr>
          <p:nvPr/>
        </p:nvPicPr>
        <p:blipFill rotWithShape="1">
          <a:blip r:embed="rId2"/>
          <a:srcRect t="6558"/>
          <a:stretch/>
        </p:blipFill>
        <p:spPr>
          <a:xfrm>
            <a:off x="267253" y="1538344"/>
            <a:ext cx="11657494" cy="5212076"/>
          </a:xfrm>
          <a:prstGeom prst="rect">
            <a:avLst/>
          </a:prstGeom>
        </p:spPr>
      </p:pic>
      <p:sp>
        <p:nvSpPr>
          <p:cNvPr id="7" name="TextBox 6">
            <a:extLst>
              <a:ext uri="{FF2B5EF4-FFF2-40B4-BE49-F238E27FC236}">
                <a16:creationId xmlns:a16="http://schemas.microsoft.com/office/drawing/2014/main" id="{BD92BE50-67DA-6848-8EE0-89C7BC6AC6FA}"/>
              </a:ext>
            </a:extLst>
          </p:cNvPr>
          <p:cNvSpPr txBox="1"/>
          <p:nvPr/>
        </p:nvSpPr>
        <p:spPr>
          <a:xfrm>
            <a:off x="3178629" y="195943"/>
            <a:ext cx="6400800" cy="738664"/>
          </a:xfrm>
          <a:prstGeom prst="rect">
            <a:avLst/>
          </a:prstGeom>
          <a:noFill/>
        </p:spPr>
        <p:txBody>
          <a:bodyPr wrap="square" rtlCol="0">
            <a:spAutoFit/>
          </a:bodyPr>
          <a:lstStyle/>
          <a:p>
            <a:pPr algn="ctr"/>
            <a:r>
              <a:rPr lang="en-US" sz="2400" dirty="0">
                <a:solidFill>
                  <a:srgbClr val="FF0000"/>
                </a:solidFill>
              </a:rPr>
              <a:t>Yield Curve as of 1/9/2019</a:t>
            </a:r>
          </a:p>
          <a:p>
            <a:pPr algn="ctr"/>
            <a:r>
              <a:rPr lang="en-US" dirty="0">
                <a:solidFill>
                  <a:srgbClr val="0070C0"/>
                </a:solidFill>
              </a:rPr>
              <a:t>https://</a:t>
            </a:r>
            <a:r>
              <a:rPr lang="en-US" dirty="0" err="1">
                <a:solidFill>
                  <a:srgbClr val="0070C0"/>
                </a:solidFill>
              </a:rPr>
              <a:t>www.gurufocus.com</a:t>
            </a:r>
            <a:r>
              <a:rPr lang="en-US" dirty="0">
                <a:solidFill>
                  <a:srgbClr val="0070C0"/>
                </a:solidFill>
              </a:rPr>
              <a:t>/</a:t>
            </a:r>
            <a:r>
              <a:rPr lang="en-US" dirty="0" err="1">
                <a:solidFill>
                  <a:srgbClr val="0070C0"/>
                </a:solidFill>
              </a:rPr>
              <a:t>yield_curve.php</a:t>
            </a:r>
            <a:endParaRPr lang="en-US" dirty="0">
              <a:solidFill>
                <a:srgbClr val="0070C0"/>
              </a:solidFill>
            </a:endParaRPr>
          </a:p>
        </p:txBody>
      </p:sp>
    </p:spTree>
    <p:extLst>
      <p:ext uri="{BB962C8B-B14F-4D97-AF65-F5344CB8AC3E}">
        <p14:creationId xmlns:p14="http://schemas.microsoft.com/office/powerpoint/2010/main" val="368357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92BE50-67DA-6848-8EE0-89C7BC6AC6FA}"/>
              </a:ext>
            </a:extLst>
          </p:cNvPr>
          <p:cNvSpPr txBox="1"/>
          <p:nvPr/>
        </p:nvSpPr>
        <p:spPr>
          <a:xfrm>
            <a:off x="3178629" y="195943"/>
            <a:ext cx="6400800" cy="738664"/>
          </a:xfrm>
          <a:prstGeom prst="rect">
            <a:avLst/>
          </a:prstGeom>
          <a:noFill/>
        </p:spPr>
        <p:txBody>
          <a:bodyPr wrap="square" rtlCol="0">
            <a:spAutoFit/>
          </a:bodyPr>
          <a:lstStyle/>
          <a:p>
            <a:pPr algn="ctr"/>
            <a:r>
              <a:rPr lang="en-US" sz="2400" dirty="0">
                <a:solidFill>
                  <a:srgbClr val="FF0000"/>
                </a:solidFill>
              </a:rPr>
              <a:t>Yield Curve as of 12/28/2020</a:t>
            </a:r>
          </a:p>
          <a:p>
            <a:pPr algn="ctr"/>
            <a:r>
              <a:rPr lang="en-US" dirty="0">
                <a:solidFill>
                  <a:srgbClr val="0070C0"/>
                </a:solidFill>
              </a:rPr>
              <a:t>https://</a:t>
            </a:r>
            <a:r>
              <a:rPr lang="en-US" dirty="0" err="1">
                <a:solidFill>
                  <a:srgbClr val="0070C0"/>
                </a:solidFill>
              </a:rPr>
              <a:t>www.gurufocus.com</a:t>
            </a:r>
            <a:r>
              <a:rPr lang="en-US" dirty="0">
                <a:solidFill>
                  <a:srgbClr val="0070C0"/>
                </a:solidFill>
              </a:rPr>
              <a:t>/</a:t>
            </a:r>
            <a:r>
              <a:rPr lang="en-US" dirty="0" err="1">
                <a:solidFill>
                  <a:srgbClr val="0070C0"/>
                </a:solidFill>
              </a:rPr>
              <a:t>yield_curve.php</a:t>
            </a:r>
            <a:endParaRPr lang="en-US" dirty="0">
              <a:solidFill>
                <a:srgbClr val="0070C0"/>
              </a:solidFill>
            </a:endParaRPr>
          </a:p>
        </p:txBody>
      </p:sp>
      <p:pic>
        <p:nvPicPr>
          <p:cNvPr id="5" name="Picture 4">
            <a:extLst>
              <a:ext uri="{FF2B5EF4-FFF2-40B4-BE49-F238E27FC236}">
                <a16:creationId xmlns:a16="http://schemas.microsoft.com/office/drawing/2014/main" id="{3BFF9F80-342E-F540-ABD3-A806F1482872}"/>
              </a:ext>
            </a:extLst>
          </p:cNvPr>
          <p:cNvPicPr>
            <a:picLocks/>
          </p:cNvPicPr>
          <p:nvPr/>
        </p:nvPicPr>
        <p:blipFill rotWithShape="1">
          <a:blip r:embed="rId2"/>
          <a:srcRect t="7136"/>
          <a:stretch/>
        </p:blipFill>
        <p:spPr>
          <a:xfrm>
            <a:off x="243840" y="1570616"/>
            <a:ext cx="11704320" cy="5179804"/>
          </a:xfrm>
          <a:prstGeom prst="rect">
            <a:avLst/>
          </a:prstGeom>
        </p:spPr>
      </p:pic>
    </p:spTree>
    <p:extLst>
      <p:ext uri="{BB962C8B-B14F-4D97-AF65-F5344CB8AC3E}">
        <p14:creationId xmlns:p14="http://schemas.microsoft.com/office/powerpoint/2010/main" val="223511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DCA0-2186-B547-BE00-9248A4D7502A}"/>
              </a:ext>
            </a:extLst>
          </p:cNvPr>
          <p:cNvSpPr>
            <a:spLocks noGrp="1"/>
          </p:cNvSpPr>
          <p:nvPr>
            <p:ph type="title"/>
          </p:nvPr>
        </p:nvSpPr>
        <p:spPr/>
        <p:txBody>
          <a:bodyPr/>
          <a:lstStyle/>
          <a:p>
            <a:r>
              <a:rPr lang="en-US" dirty="0">
                <a:solidFill>
                  <a:srgbClr val="FF0000"/>
                </a:solidFill>
              </a:rPr>
              <a:t>Effects of QE</a:t>
            </a:r>
          </a:p>
        </p:txBody>
      </p:sp>
      <p:sp>
        <p:nvSpPr>
          <p:cNvPr id="3" name="Content Placeholder 2">
            <a:extLst>
              <a:ext uri="{FF2B5EF4-FFF2-40B4-BE49-F238E27FC236}">
                <a16:creationId xmlns:a16="http://schemas.microsoft.com/office/drawing/2014/main" id="{D8028EF8-E6A2-7B42-ACA8-35A85A3F9E1D}"/>
              </a:ext>
            </a:extLst>
          </p:cNvPr>
          <p:cNvSpPr>
            <a:spLocks noGrp="1"/>
          </p:cNvSpPr>
          <p:nvPr>
            <p:ph sz="half" idx="1"/>
          </p:nvPr>
        </p:nvSpPr>
        <p:spPr/>
        <p:txBody>
          <a:bodyPr>
            <a:noAutofit/>
          </a:bodyPr>
          <a:lstStyle/>
          <a:p>
            <a:r>
              <a:rPr lang="en-US" sz="2000" dirty="0"/>
              <a:t>Quantitative easing can help ensure that inflation does not fall below a target.</a:t>
            </a:r>
          </a:p>
          <a:p>
            <a:r>
              <a:rPr lang="en-US" sz="2000" dirty="0"/>
              <a:t>Risks include the policy being more effective than intended in acting against deflation (leading to higher inflation in the longer term, due to increased money supply), or not being effective enough if banks remain reluctant to lend and potential borrowers are unwilling to borrow. </a:t>
            </a:r>
          </a:p>
          <a:p>
            <a:r>
              <a:rPr lang="en-US" sz="2000" dirty="0"/>
              <a:t>According to the International Monetary Fund, the U.S. Federal Reserve System, and various economists, quantitative easing undertaken since the global financial crisis of 2007–08 has mitigated some of the economic problems since the crisis. </a:t>
            </a:r>
          </a:p>
        </p:txBody>
      </p:sp>
      <p:pic>
        <p:nvPicPr>
          <p:cNvPr id="6" name="Content Placeholder 5">
            <a:extLst>
              <a:ext uri="{FF2B5EF4-FFF2-40B4-BE49-F238E27FC236}">
                <a16:creationId xmlns:a16="http://schemas.microsoft.com/office/drawing/2014/main" id="{81EAC418-29AB-B643-B31D-2E78776473A4}"/>
              </a:ext>
            </a:extLst>
          </p:cNvPr>
          <p:cNvPicPr>
            <a:picLocks noGrp="1" noChangeAspect="1"/>
          </p:cNvPicPr>
          <p:nvPr>
            <p:ph sz="half" idx="2"/>
          </p:nvPr>
        </p:nvPicPr>
        <p:blipFill>
          <a:blip r:embed="rId2"/>
          <a:stretch>
            <a:fillRect/>
          </a:stretch>
        </p:blipFill>
        <p:spPr>
          <a:xfrm>
            <a:off x="6430955" y="1825625"/>
            <a:ext cx="4664090" cy="4351338"/>
          </a:xfrm>
        </p:spPr>
      </p:pic>
    </p:spTree>
    <p:extLst>
      <p:ext uri="{BB962C8B-B14F-4D97-AF65-F5344CB8AC3E}">
        <p14:creationId xmlns:p14="http://schemas.microsoft.com/office/powerpoint/2010/main" val="347891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8E4-BD30-B942-B5AC-2F6150AA7C7B}"/>
              </a:ext>
            </a:extLst>
          </p:cNvPr>
          <p:cNvSpPr>
            <a:spLocks noGrp="1"/>
          </p:cNvSpPr>
          <p:nvPr>
            <p:ph type="title"/>
          </p:nvPr>
        </p:nvSpPr>
        <p:spPr/>
        <p:txBody>
          <a:bodyPr/>
          <a:lstStyle/>
          <a:p>
            <a:r>
              <a:rPr lang="en-US" dirty="0">
                <a:solidFill>
                  <a:srgbClr val="FF0000"/>
                </a:solidFill>
              </a:rPr>
              <a:t>Example:  The Capitol Hill Babysitting Cooperative</a:t>
            </a:r>
          </a:p>
        </p:txBody>
      </p:sp>
      <p:sp>
        <p:nvSpPr>
          <p:cNvPr id="3" name="Content Placeholder 2">
            <a:extLst>
              <a:ext uri="{FF2B5EF4-FFF2-40B4-BE49-F238E27FC236}">
                <a16:creationId xmlns:a16="http://schemas.microsoft.com/office/drawing/2014/main" id="{97109695-2D99-684F-B415-8EE001337074}"/>
              </a:ext>
            </a:extLst>
          </p:cNvPr>
          <p:cNvSpPr>
            <a:spLocks noGrp="1"/>
          </p:cNvSpPr>
          <p:nvPr>
            <p:ph sz="half" idx="1"/>
          </p:nvPr>
        </p:nvSpPr>
        <p:spPr>
          <a:xfrm>
            <a:off x="402771" y="1825625"/>
            <a:ext cx="5878285" cy="4351338"/>
          </a:xfrm>
        </p:spPr>
        <p:txBody>
          <a:bodyPr>
            <a:noAutofit/>
          </a:bodyPr>
          <a:lstStyle/>
          <a:p>
            <a:pPr>
              <a:lnSpc>
                <a:spcPct val="140000"/>
              </a:lnSpc>
              <a:spcBef>
                <a:spcPts val="0"/>
              </a:spcBef>
              <a:spcAft>
                <a:spcPts val="600"/>
              </a:spcAft>
            </a:pPr>
            <a:r>
              <a:rPr lang="en-US" sz="1400" dirty="0"/>
              <a:t>The Capitol Hill Babysitting Cooperative (CHBC) is a cooperative located in Washington D.C., whose purpose is to fairly distribute the responsibility of babysitting between its members. </a:t>
            </a:r>
          </a:p>
          <a:p>
            <a:pPr>
              <a:lnSpc>
                <a:spcPct val="140000"/>
              </a:lnSpc>
              <a:spcBef>
                <a:spcPts val="0"/>
              </a:spcBef>
              <a:spcAft>
                <a:spcPts val="600"/>
              </a:spcAft>
            </a:pPr>
            <a:r>
              <a:rPr lang="en-US" sz="1400" dirty="0"/>
              <a:t>The co-op is often used as an allegory for a demand-oriented model of an economy. </a:t>
            </a:r>
          </a:p>
          <a:p>
            <a:pPr>
              <a:lnSpc>
                <a:spcPct val="140000"/>
              </a:lnSpc>
              <a:spcBef>
                <a:spcPts val="0"/>
              </a:spcBef>
              <a:spcAft>
                <a:spcPts val="600"/>
              </a:spcAft>
            </a:pPr>
            <a:r>
              <a:rPr lang="en-US" sz="1400" dirty="0"/>
              <a:t>The allegory illustrates several economic concepts, including the paradox of thrift and the importance of the money supply to an economy's well being. </a:t>
            </a:r>
          </a:p>
          <a:p>
            <a:pPr>
              <a:lnSpc>
                <a:spcPct val="140000"/>
              </a:lnSpc>
              <a:spcBef>
                <a:spcPts val="0"/>
              </a:spcBef>
              <a:spcAft>
                <a:spcPts val="600"/>
              </a:spcAft>
            </a:pPr>
            <a:r>
              <a:rPr lang="en-US" sz="1400" dirty="0"/>
              <a:t>The allegory has received continuing attention, particularly in the wake of the late-2000s recession.</a:t>
            </a:r>
          </a:p>
          <a:p>
            <a:pPr>
              <a:lnSpc>
                <a:spcPct val="140000"/>
              </a:lnSpc>
              <a:spcBef>
                <a:spcPts val="0"/>
              </a:spcBef>
              <a:spcAft>
                <a:spcPts val="600"/>
              </a:spcAft>
            </a:pPr>
            <a:r>
              <a:rPr lang="en-US" sz="1400" dirty="0"/>
              <a:t>Former members Joan Sweeney and Richard James Sweeney first presented the co-op as an allegory for an economy in a 1977 article, but it was little known until popularized by Paul Krugman in his book Peddling Prosperity and subsequent writings. </a:t>
            </a:r>
          </a:p>
        </p:txBody>
      </p:sp>
      <p:pic>
        <p:nvPicPr>
          <p:cNvPr id="6" name="Content Placeholder 5">
            <a:extLst>
              <a:ext uri="{FF2B5EF4-FFF2-40B4-BE49-F238E27FC236}">
                <a16:creationId xmlns:a16="http://schemas.microsoft.com/office/drawing/2014/main" id="{B55BCD2C-5612-DC4D-9895-1181A7EFACFF}"/>
              </a:ext>
            </a:extLst>
          </p:cNvPr>
          <p:cNvPicPr>
            <a:picLocks noGrp="1" noChangeAspect="1"/>
          </p:cNvPicPr>
          <p:nvPr>
            <p:ph sz="half" idx="2"/>
          </p:nvPr>
        </p:nvPicPr>
        <p:blipFill>
          <a:blip r:embed="rId2"/>
          <a:stretch>
            <a:fillRect/>
          </a:stretch>
        </p:blipFill>
        <p:spPr>
          <a:xfrm>
            <a:off x="6686836" y="2612571"/>
            <a:ext cx="4666964" cy="3121680"/>
          </a:xfrm>
        </p:spPr>
      </p:pic>
    </p:spTree>
    <p:extLst>
      <p:ext uri="{BB962C8B-B14F-4D97-AF65-F5344CB8AC3E}">
        <p14:creationId xmlns:p14="http://schemas.microsoft.com/office/powerpoint/2010/main" val="391145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8E4-BD30-B942-B5AC-2F6150AA7C7B}"/>
              </a:ext>
            </a:extLst>
          </p:cNvPr>
          <p:cNvSpPr>
            <a:spLocks noGrp="1"/>
          </p:cNvSpPr>
          <p:nvPr>
            <p:ph type="title"/>
          </p:nvPr>
        </p:nvSpPr>
        <p:spPr/>
        <p:txBody>
          <a:bodyPr>
            <a:normAutofit/>
          </a:bodyPr>
          <a:lstStyle/>
          <a:p>
            <a:r>
              <a:rPr lang="en-US" sz="3200" dirty="0">
                <a:solidFill>
                  <a:srgbClr val="FF0000"/>
                </a:solidFill>
              </a:rPr>
              <a:t>Example:  The Capitol Hill Babysitting Cooperative - Recession</a:t>
            </a:r>
          </a:p>
        </p:txBody>
      </p:sp>
      <p:sp>
        <p:nvSpPr>
          <p:cNvPr id="3" name="Content Placeholder 2">
            <a:extLst>
              <a:ext uri="{FF2B5EF4-FFF2-40B4-BE49-F238E27FC236}">
                <a16:creationId xmlns:a16="http://schemas.microsoft.com/office/drawing/2014/main" id="{97109695-2D99-684F-B415-8EE001337074}"/>
              </a:ext>
            </a:extLst>
          </p:cNvPr>
          <p:cNvSpPr>
            <a:spLocks noGrp="1"/>
          </p:cNvSpPr>
          <p:nvPr>
            <p:ph idx="1"/>
          </p:nvPr>
        </p:nvSpPr>
        <p:spPr>
          <a:xfrm>
            <a:off x="838200" y="1690688"/>
            <a:ext cx="10515600" cy="4949598"/>
          </a:xfrm>
        </p:spPr>
        <p:txBody>
          <a:bodyPr>
            <a:noAutofit/>
          </a:bodyPr>
          <a:lstStyle/>
          <a:p>
            <a:r>
              <a:rPr lang="en-US" sz="1600" dirty="0"/>
              <a:t>The co-op gave each new member twenty hours worth of "scrip," and required them to return the same amount when they left the co-op.</a:t>
            </a:r>
          </a:p>
          <a:p>
            <a:r>
              <a:rPr lang="en-US" sz="1600" dirty="0"/>
              <a:t> Members of the co-op used scrip to pay for babysitting. </a:t>
            </a:r>
          </a:p>
          <a:p>
            <a:r>
              <a:rPr lang="en-US" sz="1600" dirty="0"/>
              <a:t>Each piece of scrip was contractually deemed to pay for half an hour of babysitting. </a:t>
            </a:r>
          </a:p>
          <a:p>
            <a:r>
              <a:rPr lang="en-US" sz="1600" dirty="0"/>
              <a:t>To earn more scrip, couples babysat other member's children. </a:t>
            </a:r>
          </a:p>
          <a:p>
            <a:r>
              <a:rPr lang="en-US" sz="1600" dirty="0"/>
              <a:t>Administrators in the co-op were responsible for various tasks, such as matching couples needing a babysitter with couples that wanted to babysit. </a:t>
            </a:r>
          </a:p>
          <a:p>
            <a:r>
              <a:rPr lang="en-US" sz="1600" dirty="0"/>
              <a:t>To "pay" for the administrative costs of the system, </a:t>
            </a:r>
            <a:r>
              <a:rPr lang="en-US" sz="1600" dirty="0">
                <a:solidFill>
                  <a:srgbClr val="091BFF"/>
                </a:solidFill>
              </a:rPr>
              <a:t>each member had an obligation to contribute fourteen hours worth of scrip a year (i.e. 28 scrip). </a:t>
            </a:r>
            <a:r>
              <a:rPr lang="en-US" sz="1600" dirty="0"/>
              <a:t>Some of the administration's scrip went to administrators to be spent and some was simply saved.</a:t>
            </a:r>
          </a:p>
          <a:p>
            <a:r>
              <a:rPr lang="en-US" sz="1600" dirty="0"/>
              <a:t>At first, new members of the co-op felt, on average, that they should save more scrip before they began spending. </a:t>
            </a:r>
          </a:p>
          <a:p>
            <a:r>
              <a:rPr lang="en-US" sz="1600" dirty="0">
                <a:solidFill>
                  <a:srgbClr val="091BFF"/>
                </a:solidFill>
              </a:rPr>
              <a:t>So they babysat whenever the opportunity arose, but did not spend the scrip they acquired</a:t>
            </a:r>
            <a:r>
              <a:rPr lang="en-US" sz="1600" dirty="0">
                <a:solidFill>
                  <a:srgbClr val="0070C0"/>
                </a:solidFill>
              </a:rPr>
              <a:t>. </a:t>
            </a:r>
          </a:p>
          <a:p>
            <a:r>
              <a:rPr lang="en-US" sz="1600" dirty="0"/>
              <a:t>Since babysitting opportunities only arise when other couples want to go out, there was a shortage of demand for babysitting</a:t>
            </a:r>
            <a:r>
              <a:rPr lang="en-US" sz="1600" dirty="0">
                <a:solidFill>
                  <a:srgbClr val="0070C0"/>
                </a:solidFill>
              </a:rPr>
              <a:t>. </a:t>
            </a:r>
            <a:r>
              <a:rPr lang="en-US" sz="1600" dirty="0">
                <a:solidFill>
                  <a:srgbClr val="091BFF"/>
                </a:solidFill>
              </a:rPr>
              <a:t>(failure of demand)</a:t>
            </a:r>
          </a:p>
          <a:p>
            <a:r>
              <a:rPr lang="en-US" sz="1600" dirty="0"/>
              <a:t>As a result, the co-op fell into a "recession".</a:t>
            </a:r>
          </a:p>
          <a:p>
            <a:r>
              <a:rPr lang="en-US" sz="1600" dirty="0"/>
              <a:t>This illustrates the phenomenon known as the paradox of thrift.</a:t>
            </a:r>
          </a:p>
          <a:p>
            <a:pPr>
              <a:lnSpc>
                <a:spcPct val="140000"/>
              </a:lnSpc>
              <a:spcBef>
                <a:spcPts val="0"/>
              </a:spcBef>
              <a:spcAft>
                <a:spcPts val="600"/>
              </a:spcAft>
            </a:pPr>
            <a:endParaRPr lang="en-US" sz="1600" dirty="0"/>
          </a:p>
        </p:txBody>
      </p:sp>
    </p:spTree>
    <p:extLst>
      <p:ext uri="{BB962C8B-B14F-4D97-AF65-F5344CB8AC3E}">
        <p14:creationId xmlns:p14="http://schemas.microsoft.com/office/powerpoint/2010/main" val="25041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8E4-BD30-B942-B5AC-2F6150AA7C7B}"/>
              </a:ext>
            </a:extLst>
          </p:cNvPr>
          <p:cNvSpPr>
            <a:spLocks noGrp="1"/>
          </p:cNvSpPr>
          <p:nvPr>
            <p:ph type="title"/>
          </p:nvPr>
        </p:nvSpPr>
        <p:spPr/>
        <p:txBody>
          <a:bodyPr>
            <a:normAutofit fontScale="90000"/>
          </a:bodyPr>
          <a:lstStyle/>
          <a:p>
            <a:r>
              <a:rPr lang="en-US" sz="3200" dirty="0">
                <a:solidFill>
                  <a:srgbClr val="FF0000"/>
                </a:solidFill>
              </a:rPr>
              <a:t>Example:  The Capitol Hill Babysitting Cooperative – Solution:  </a:t>
            </a:r>
            <a:br>
              <a:rPr lang="en-US" sz="3200" dirty="0">
                <a:solidFill>
                  <a:srgbClr val="FF0000"/>
                </a:solidFill>
              </a:rPr>
            </a:br>
            <a:r>
              <a:rPr lang="en-US" sz="3100" dirty="0">
                <a:solidFill>
                  <a:schemeClr val="accent1"/>
                </a:solidFill>
              </a:rPr>
              <a:t>Control the Supply of “Money” in Circulation through a “Central Bank”</a:t>
            </a:r>
          </a:p>
        </p:txBody>
      </p:sp>
      <p:sp>
        <p:nvSpPr>
          <p:cNvPr id="4" name="Content Placeholder 3">
            <a:extLst>
              <a:ext uri="{FF2B5EF4-FFF2-40B4-BE49-F238E27FC236}">
                <a16:creationId xmlns:a16="http://schemas.microsoft.com/office/drawing/2014/main" id="{553FB124-66F0-F24C-AFFC-7D6FB5E19BA2}"/>
              </a:ext>
            </a:extLst>
          </p:cNvPr>
          <p:cNvSpPr>
            <a:spLocks noGrp="1"/>
          </p:cNvSpPr>
          <p:nvPr>
            <p:ph sz="half" idx="1"/>
          </p:nvPr>
        </p:nvSpPr>
        <p:spPr/>
        <p:txBody>
          <a:bodyPr>
            <a:noAutofit/>
          </a:bodyPr>
          <a:lstStyle/>
          <a:p>
            <a:r>
              <a:rPr lang="en-US" sz="1600" dirty="0"/>
              <a:t>The administration's initial reaction to the co-op's recession was add new rules. </a:t>
            </a:r>
          </a:p>
          <a:p>
            <a:r>
              <a:rPr lang="en-US" sz="1600" dirty="0"/>
              <a:t>But the measures did not resolve the inadequate demand for babysitting. </a:t>
            </a:r>
          </a:p>
          <a:p>
            <a:r>
              <a:rPr lang="en-US" sz="1600" dirty="0"/>
              <a:t>Eventually, the co-op was able to alleviate the issue by giving new members thirty hours worth of scrip, but only requiring them to return twenty when they left the co-op.</a:t>
            </a:r>
          </a:p>
          <a:p>
            <a:r>
              <a:rPr lang="en-US" sz="1600" dirty="0"/>
              <a:t>Within a few years a new problem arose. </a:t>
            </a:r>
          </a:p>
          <a:p>
            <a:r>
              <a:rPr lang="en-US" sz="1600" dirty="0"/>
              <a:t>There was too much scrip and a shortage of babysitting. </a:t>
            </a:r>
          </a:p>
          <a:p>
            <a:r>
              <a:rPr lang="en-US" sz="1600" dirty="0"/>
              <a:t>As new members joined, more scrip was added to the system until couples had too much, but new members were not able to spend it because no one else wanted to babysit. </a:t>
            </a:r>
          </a:p>
          <a:p>
            <a:r>
              <a:rPr lang="en-US" sz="1600" dirty="0"/>
              <a:t>In general, the cooperative experienced regular problems because the administration took in more than it spent, and at times the system added too much scrip into the system via the amount issued to new members.</a:t>
            </a:r>
          </a:p>
          <a:p>
            <a:endParaRPr lang="en-US" sz="1600" dirty="0"/>
          </a:p>
        </p:txBody>
      </p:sp>
      <p:pic>
        <p:nvPicPr>
          <p:cNvPr id="7" name="Content Placeholder 6">
            <a:extLst>
              <a:ext uri="{FF2B5EF4-FFF2-40B4-BE49-F238E27FC236}">
                <a16:creationId xmlns:a16="http://schemas.microsoft.com/office/drawing/2014/main" id="{3CDEF8A2-9BDD-CA4C-8F92-7B83AE92091C}"/>
              </a:ext>
            </a:extLst>
          </p:cNvPr>
          <p:cNvPicPr>
            <a:picLocks noGrp="1" noChangeAspect="1"/>
          </p:cNvPicPr>
          <p:nvPr>
            <p:ph sz="half" idx="2"/>
          </p:nvPr>
        </p:nvPicPr>
        <p:blipFill>
          <a:blip r:embed="rId2"/>
          <a:stretch>
            <a:fillRect/>
          </a:stretch>
        </p:blipFill>
        <p:spPr>
          <a:xfrm>
            <a:off x="7023100" y="1690688"/>
            <a:ext cx="4089400" cy="3505200"/>
          </a:xfrm>
        </p:spPr>
      </p:pic>
      <p:sp>
        <p:nvSpPr>
          <p:cNvPr id="8" name="TextBox 7">
            <a:extLst>
              <a:ext uri="{FF2B5EF4-FFF2-40B4-BE49-F238E27FC236}">
                <a16:creationId xmlns:a16="http://schemas.microsoft.com/office/drawing/2014/main" id="{54D03E35-24B5-534A-868C-C110339A39EE}"/>
              </a:ext>
            </a:extLst>
          </p:cNvPr>
          <p:cNvSpPr txBox="1"/>
          <p:nvPr/>
        </p:nvSpPr>
        <p:spPr>
          <a:xfrm>
            <a:off x="7023100" y="5529943"/>
            <a:ext cx="4089400" cy="646331"/>
          </a:xfrm>
          <a:prstGeom prst="rect">
            <a:avLst/>
          </a:prstGeom>
          <a:noFill/>
        </p:spPr>
        <p:txBody>
          <a:bodyPr wrap="square" rtlCol="0">
            <a:spAutoFit/>
          </a:bodyPr>
          <a:lstStyle/>
          <a:p>
            <a:pPr algn="ctr"/>
            <a:r>
              <a:rPr lang="en-US" dirty="0">
                <a:solidFill>
                  <a:schemeClr val="accent1"/>
                </a:solidFill>
              </a:rPr>
              <a:t>The co-op issued scrip, each piece was worth ½ hour of babysitting time.</a:t>
            </a:r>
          </a:p>
        </p:txBody>
      </p:sp>
    </p:spTree>
    <p:extLst>
      <p:ext uri="{BB962C8B-B14F-4D97-AF65-F5344CB8AC3E}">
        <p14:creationId xmlns:p14="http://schemas.microsoft.com/office/powerpoint/2010/main" val="354464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BB8D-F5DC-964A-B478-79E612481670}"/>
              </a:ext>
            </a:extLst>
          </p:cNvPr>
          <p:cNvSpPr>
            <a:spLocks noGrp="1"/>
          </p:cNvSpPr>
          <p:nvPr>
            <p:ph type="title"/>
          </p:nvPr>
        </p:nvSpPr>
        <p:spPr/>
        <p:txBody>
          <a:bodyPr/>
          <a:lstStyle/>
          <a:p>
            <a:r>
              <a:rPr lang="en-US" dirty="0">
                <a:solidFill>
                  <a:srgbClr val="FF0000"/>
                </a:solidFill>
              </a:rPr>
              <a:t>Introduction</a:t>
            </a:r>
          </a:p>
        </p:txBody>
      </p:sp>
      <p:sp>
        <p:nvSpPr>
          <p:cNvPr id="3" name="Content Placeholder 2">
            <a:extLst>
              <a:ext uri="{FF2B5EF4-FFF2-40B4-BE49-F238E27FC236}">
                <a16:creationId xmlns:a16="http://schemas.microsoft.com/office/drawing/2014/main" id="{C6599D18-A780-484B-84D3-DED9A03BE93D}"/>
              </a:ext>
            </a:extLst>
          </p:cNvPr>
          <p:cNvSpPr>
            <a:spLocks noGrp="1"/>
          </p:cNvSpPr>
          <p:nvPr>
            <p:ph idx="1"/>
          </p:nvPr>
        </p:nvSpPr>
        <p:spPr/>
        <p:txBody>
          <a:bodyPr>
            <a:normAutofit fontScale="62500" lnSpcReduction="20000"/>
          </a:bodyPr>
          <a:lstStyle/>
          <a:p>
            <a:pPr>
              <a:lnSpc>
                <a:spcPct val="140000"/>
              </a:lnSpc>
              <a:spcBef>
                <a:spcPts val="0"/>
              </a:spcBef>
              <a:spcAft>
                <a:spcPts val="1200"/>
              </a:spcAft>
            </a:pPr>
            <a:r>
              <a:rPr lang="en-US" dirty="0">
                <a:solidFill>
                  <a:schemeClr val="accent1"/>
                </a:solidFill>
              </a:rPr>
              <a:t>Economics</a:t>
            </a:r>
            <a:r>
              <a:rPr lang="en-US" dirty="0"/>
              <a:t> is the social science that studies the production, distribution, and consumption of goods and services.</a:t>
            </a:r>
          </a:p>
          <a:p>
            <a:pPr>
              <a:lnSpc>
                <a:spcPct val="140000"/>
              </a:lnSpc>
              <a:spcBef>
                <a:spcPts val="0"/>
              </a:spcBef>
              <a:spcAft>
                <a:spcPts val="1200"/>
              </a:spcAft>
            </a:pPr>
            <a:r>
              <a:rPr lang="en-US" dirty="0"/>
              <a:t>Economics focuses on the behavior and interactions of economic agents and how economies work. </a:t>
            </a:r>
          </a:p>
          <a:p>
            <a:pPr>
              <a:lnSpc>
                <a:spcPct val="140000"/>
              </a:lnSpc>
              <a:spcBef>
                <a:spcPts val="0"/>
              </a:spcBef>
              <a:spcAft>
                <a:spcPts val="1200"/>
              </a:spcAft>
            </a:pPr>
            <a:r>
              <a:rPr lang="en-US" dirty="0">
                <a:solidFill>
                  <a:srgbClr val="FF0000"/>
                </a:solidFill>
              </a:rPr>
              <a:t>Macroeconomics </a:t>
            </a:r>
            <a:r>
              <a:rPr lang="en-US" dirty="0"/>
              <a:t>analyzes the entire economy (meaning aggregated production, consumption, savings, and investment) and issues affecting it, including unemployment of resources (labor, capital, and land), inflation, economic growth, and the public policies that address these issues (monetary, fiscal, and other policies  (</a:t>
            </a:r>
            <a:r>
              <a:rPr lang="en-US" dirty="0">
                <a:solidFill>
                  <a:schemeClr val="accent1"/>
                </a:solidFill>
              </a:rPr>
              <a:t>Think “thermodynamics”</a:t>
            </a:r>
            <a:r>
              <a:rPr lang="en-US" dirty="0"/>
              <a:t>)</a:t>
            </a:r>
          </a:p>
          <a:p>
            <a:pPr>
              <a:lnSpc>
                <a:spcPct val="140000"/>
              </a:lnSpc>
              <a:spcBef>
                <a:spcPts val="0"/>
              </a:spcBef>
              <a:spcAft>
                <a:spcPts val="1200"/>
              </a:spcAft>
            </a:pPr>
            <a:r>
              <a:rPr lang="en-US" dirty="0">
                <a:solidFill>
                  <a:srgbClr val="FF0000"/>
                </a:solidFill>
              </a:rPr>
              <a:t>Microeconomics </a:t>
            </a:r>
            <a:r>
              <a:rPr lang="en-US" dirty="0"/>
              <a:t>analyzes basic elements in the economy, including individual agents and markets, their interactions, and the outcomes of interactions. Individual agents may include, for example, households, firms, buyers, and sellers.  (</a:t>
            </a:r>
            <a:r>
              <a:rPr lang="en-US" dirty="0">
                <a:solidFill>
                  <a:schemeClr val="accent1"/>
                </a:solidFill>
              </a:rPr>
              <a:t>Think “statistical mechanics”</a:t>
            </a:r>
            <a:r>
              <a:rPr lang="en-US" dirty="0"/>
              <a:t>)</a:t>
            </a:r>
          </a:p>
          <a:p>
            <a:pPr>
              <a:lnSpc>
                <a:spcPct val="140000"/>
              </a:lnSpc>
              <a:spcBef>
                <a:spcPts val="0"/>
              </a:spcBef>
              <a:spcAft>
                <a:spcPts val="1200"/>
              </a:spcAft>
            </a:pPr>
            <a:endParaRPr lang="en-US" dirty="0"/>
          </a:p>
        </p:txBody>
      </p:sp>
    </p:spTree>
    <p:extLst>
      <p:ext uri="{BB962C8B-B14F-4D97-AF65-F5344CB8AC3E}">
        <p14:creationId xmlns:p14="http://schemas.microsoft.com/office/powerpoint/2010/main" val="194838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BD37-FCCD-734C-8667-067455185320}"/>
              </a:ext>
            </a:extLst>
          </p:cNvPr>
          <p:cNvSpPr>
            <a:spLocks noGrp="1"/>
          </p:cNvSpPr>
          <p:nvPr>
            <p:ph type="title"/>
          </p:nvPr>
        </p:nvSpPr>
        <p:spPr/>
        <p:txBody>
          <a:bodyPr/>
          <a:lstStyle/>
          <a:p>
            <a:r>
              <a:rPr lang="en-US" dirty="0">
                <a:solidFill>
                  <a:srgbClr val="FF0000"/>
                </a:solidFill>
              </a:rPr>
              <a:t>International Economics</a:t>
            </a:r>
          </a:p>
        </p:txBody>
      </p:sp>
      <p:sp>
        <p:nvSpPr>
          <p:cNvPr id="3" name="Content Placeholder 2">
            <a:extLst>
              <a:ext uri="{FF2B5EF4-FFF2-40B4-BE49-F238E27FC236}">
                <a16:creationId xmlns:a16="http://schemas.microsoft.com/office/drawing/2014/main" id="{09474064-3291-2E4C-902D-581080A1B2B7}"/>
              </a:ext>
            </a:extLst>
          </p:cNvPr>
          <p:cNvSpPr>
            <a:spLocks noGrp="1"/>
          </p:cNvSpPr>
          <p:nvPr>
            <p:ph sz="half" idx="1"/>
          </p:nvPr>
        </p:nvSpPr>
        <p:spPr/>
        <p:txBody>
          <a:bodyPr>
            <a:normAutofit/>
          </a:bodyPr>
          <a:lstStyle/>
          <a:p>
            <a:pPr>
              <a:spcBef>
                <a:spcPts val="0"/>
              </a:spcBef>
              <a:spcAft>
                <a:spcPts val="600"/>
              </a:spcAft>
            </a:pPr>
            <a:r>
              <a:rPr lang="en-US" sz="1800" dirty="0"/>
              <a:t>International trade studies determinants of goods-and-services flows across international boundaries. </a:t>
            </a:r>
          </a:p>
          <a:p>
            <a:pPr>
              <a:spcBef>
                <a:spcPts val="0"/>
              </a:spcBef>
              <a:spcAft>
                <a:spcPts val="600"/>
              </a:spcAft>
            </a:pPr>
            <a:r>
              <a:rPr lang="en-US" sz="1800" dirty="0"/>
              <a:t>It also concerns the size and distribution of gains from trade. Policy applications include estimating the effects of changing tariff rates and trade quotas. </a:t>
            </a:r>
          </a:p>
          <a:p>
            <a:pPr>
              <a:spcBef>
                <a:spcPts val="0"/>
              </a:spcBef>
              <a:spcAft>
                <a:spcPts val="600"/>
              </a:spcAft>
            </a:pPr>
            <a:r>
              <a:rPr lang="en-US" sz="1800" dirty="0"/>
              <a:t>International finance is a macroeconomic field which examines the flow of capital across international borders, and the effects of these movements on exchange rates. </a:t>
            </a:r>
          </a:p>
          <a:p>
            <a:pPr>
              <a:spcBef>
                <a:spcPts val="0"/>
              </a:spcBef>
              <a:spcAft>
                <a:spcPts val="600"/>
              </a:spcAft>
            </a:pPr>
            <a:r>
              <a:rPr lang="en-US" sz="1800" dirty="0"/>
              <a:t>Increased trade in goods, services and capital between countries is a major effect of contemporary globalization.</a:t>
            </a:r>
          </a:p>
          <a:p>
            <a:pPr>
              <a:spcBef>
                <a:spcPts val="0"/>
              </a:spcBef>
              <a:spcAft>
                <a:spcPts val="600"/>
              </a:spcAft>
            </a:pPr>
            <a:r>
              <a:rPr lang="en-US" sz="1800" dirty="0"/>
              <a:t>Levels of international trade are strongly influenced by the Foreign Exchange Rates (FOREX) between currencies</a:t>
            </a:r>
          </a:p>
        </p:txBody>
      </p:sp>
      <p:pic>
        <p:nvPicPr>
          <p:cNvPr id="6" name="Content Placeholder 5">
            <a:extLst>
              <a:ext uri="{FF2B5EF4-FFF2-40B4-BE49-F238E27FC236}">
                <a16:creationId xmlns:a16="http://schemas.microsoft.com/office/drawing/2014/main" id="{DA3ED5AE-95E4-4B45-93DE-81495C8BE007}"/>
              </a:ext>
            </a:extLst>
          </p:cNvPr>
          <p:cNvPicPr>
            <a:picLocks noGrp="1" noChangeAspect="1"/>
          </p:cNvPicPr>
          <p:nvPr>
            <p:ph sz="half" idx="2"/>
          </p:nvPr>
        </p:nvPicPr>
        <p:blipFill>
          <a:blip r:embed="rId2"/>
          <a:stretch>
            <a:fillRect/>
          </a:stretch>
        </p:blipFill>
        <p:spPr>
          <a:xfrm>
            <a:off x="6409870" y="1825625"/>
            <a:ext cx="4706259" cy="4351338"/>
          </a:xfrm>
        </p:spPr>
      </p:pic>
      <p:sp>
        <p:nvSpPr>
          <p:cNvPr id="7" name="TextBox 6">
            <a:extLst>
              <a:ext uri="{FF2B5EF4-FFF2-40B4-BE49-F238E27FC236}">
                <a16:creationId xmlns:a16="http://schemas.microsoft.com/office/drawing/2014/main" id="{5162208C-1A80-CC48-A2B8-D7CECDF699DB}"/>
              </a:ext>
            </a:extLst>
          </p:cNvPr>
          <p:cNvSpPr txBox="1"/>
          <p:nvPr/>
        </p:nvSpPr>
        <p:spPr>
          <a:xfrm>
            <a:off x="6226630" y="6368143"/>
            <a:ext cx="5388428" cy="307777"/>
          </a:xfrm>
          <a:prstGeom prst="rect">
            <a:avLst/>
          </a:prstGeom>
          <a:noFill/>
        </p:spPr>
        <p:txBody>
          <a:bodyPr wrap="square" rtlCol="0">
            <a:spAutoFit/>
          </a:bodyPr>
          <a:lstStyle/>
          <a:p>
            <a:pPr algn="ctr"/>
            <a:r>
              <a:rPr lang="en-US" sz="1400" dirty="0">
                <a:solidFill>
                  <a:schemeClr val="accent1"/>
                </a:solidFill>
              </a:rPr>
              <a:t>https://</a:t>
            </a:r>
            <a:r>
              <a:rPr lang="en-US" sz="1400" dirty="0" err="1">
                <a:solidFill>
                  <a:schemeClr val="accent1"/>
                </a:solidFill>
              </a:rPr>
              <a:t>www.investing.com</a:t>
            </a:r>
            <a:r>
              <a:rPr lang="en-US" sz="1400" dirty="0">
                <a:solidFill>
                  <a:schemeClr val="accent1"/>
                </a:solidFill>
              </a:rPr>
              <a:t>/currencies/streaming-forex-rates-majors</a:t>
            </a:r>
          </a:p>
        </p:txBody>
      </p:sp>
      <p:sp>
        <p:nvSpPr>
          <p:cNvPr id="8" name="TextBox 7">
            <a:extLst>
              <a:ext uri="{FF2B5EF4-FFF2-40B4-BE49-F238E27FC236}">
                <a16:creationId xmlns:a16="http://schemas.microsoft.com/office/drawing/2014/main" id="{3422A5B3-623E-694A-95CB-0CD5B0101B50}"/>
              </a:ext>
            </a:extLst>
          </p:cNvPr>
          <p:cNvSpPr txBox="1"/>
          <p:nvPr/>
        </p:nvSpPr>
        <p:spPr>
          <a:xfrm>
            <a:off x="6248403" y="1478501"/>
            <a:ext cx="5105397" cy="307777"/>
          </a:xfrm>
          <a:prstGeom prst="rect">
            <a:avLst/>
          </a:prstGeom>
          <a:noFill/>
        </p:spPr>
        <p:txBody>
          <a:bodyPr wrap="square" rtlCol="0">
            <a:spAutoFit/>
          </a:bodyPr>
          <a:lstStyle/>
          <a:p>
            <a:pPr algn="ctr"/>
            <a:r>
              <a:rPr lang="en-US" sz="1400" dirty="0">
                <a:solidFill>
                  <a:schemeClr val="accent1"/>
                </a:solidFill>
              </a:rPr>
              <a:t>Currency exchange rates as of 11/23/2018 @ 13:37 PM PT</a:t>
            </a:r>
          </a:p>
        </p:txBody>
      </p:sp>
    </p:spTree>
    <p:extLst>
      <p:ext uri="{BB962C8B-B14F-4D97-AF65-F5344CB8AC3E}">
        <p14:creationId xmlns:p14="http://schemas.microsoft.com/office/powerpoint/2010/main" val="187596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1DD10-4903-6D4C-99AB-1B88C22AC4F8}"/>
              </a:ext>
            </a:extLst>
          </p:cNvPr>
          <p:cNvSpPr>
            <a:spLocks noGrp="1"/>
          </p:cNvSpPr>
          <p:nvPr>
            <p:ph idx="1"/>
          </p:nvPr>
        </p:nvSpPr>
        <p:spPr/>
        <p:txBody>
          <a:bodyPr>
            <a:normAutofit fontScale="92500" lnSpcReduction="20000"/>
          </a:bodyPr>
          <a:lstStyle/>
          <a:p>
            <a:pPr marL="0" indent="0">
              <a:lnSpc>
                <a:spcPct val="110000"/>
              </a:lnSpc>
              <a:spcBef>
                <a:spcPts val="0"/>
              </a:spcBef>
              <a:spcAft>
                <a:spcPts val="1200"/>
              </a:spcAft>
              <a:buNone/>
            </a:pPr>
            <a:r>
              <a:rPr lang="en-US" sz="1800" dirty="0"/>
              <a:t>International economics is concerned with the effects upon economic activity from international differences in productive resources and consumer preferences and the international institutions that affect them. It seeks to explain the patterns and consequences of transactions and interactions between the inhabitants of different countries, including trade, investment and migration.</a:t>
            </a:r>
          </a:p>
          <a:p>
            <a:pPr lvl="0">
              <a:lnSpc>
                <a:spcPct val="110000"/>
              </a:lnSpc>
              <a:spcBef>
                <a:spcPts val="0"/>
              </a:spcBef>
              <a:spcAft>
                <a:spcPts val="1200"/>
              </a:spcAft>
            </a:pPr>
            <a:r>
              <a:rPr lang="en-US" sz="1800" dirty="0">
                <a:solidFill>
                  <a:schemeClr val="accent1"/>
                </a:solidFill>
              </a:rPr>
              <a:t>International trade </a:t>
            </a:r>
            <a:r>
              <a:rPr lang="en-US" sz="1800" dirty="0"/>
              <a:t>studies goods-and-services flows across international boundaries from supply-and-demand factors, economic integration, international factor movements, and policy variables such as tariff rates and trade quotas.</a:t>
            </a:r>
          </a:p>
          <a:p>
            <a:pPr lvl="0">
              <a:lnSpc>
                <a:spcPct val="110000"/>
              </a:lnSpc>
              <a:spcBef>
                <a:spcPts val="0"/>
              </a:spcBef>
              <a:spcAft>
                <a:spcPts val="1200"/>
              </a:spcAft>
            </a:pPr>
            <a:r>
              <a:rPr lang="en-US" sz="1800" dirty="0">
                <a:solidFill>
                  <a:schemeClr val="accent1"/>
                </a:solidFill>
              </a:rPr>
              <a:t>International finance </a:t>
            </a:r>
            <a:r>
              <a:rPr lang="en-US" sz="1800" dirty="0"/>
              <a:t>studies the flow of capital across international financial markets, and the effects of these movements on exchange rates.</a:t>
            </a:r>
          </a:p>
          <a:p>
            <a:pPr lvl="0">
              <a:lnSpc>
                <a:spcPct val="110000"/>
              </a:lnSpc>
              <a:spcBef>
                <a:spcPts val="0"/>
              </a:spcBef>
              <a:spcAft>
                <a:spcPts val="1200"/>
              </a:spcAft>
            </a:pPr>
            <a:r>
              <a:rPr lang="en-US" sz="1800" dirty="0">
                <a:solidFill>
                  <a:schemeClr val="accent1"/>
                </a:solidFill>
              </a:rPr>
              <a:t>International monetary economics </a:t>
            </a:r>
            <a:r>
              <a:rPr lang="en-US" sz="1800" dirty="0"/>
              <a:t>and international macroeconomics study flows of money across countries and the resulting effects on their economies as a whole.</a:t>
            </a:r>
          </a:p>
          <a:p>
            <a:pPr lvl="0">
              <a:lnSpc>
                <a:spcPct val="110000"/>
              </a:lnSpc>
              <a:spcBef>
                <a:spcPts val="0"/>
              </a:spcBef>
              <a:spcAft>
                <a:spcPts val="1200"/>
              </a:spcAft>
            </a:pPr>
            <a:r>
              <a:rPr lang="en-US" sz="1800" dirty="0">
                <a:solidFill>
                  <a:schemeClr val="accent1"/>
                </a:solidFill>
              </a:rPr>
              <a:t>International political economy</a:t>
            </a:r>
            <a:r>
              <a:rPr lang="en-US" sz="1800" dirty="0"/>
              <a:t>, a sub-category of international relations, studies issues and impacts from for example international conflicts, international negotiations, and international sanctions; national security and economic nationalism; and international agreements and observance.</a:t>
            </a:r>
          </a:p>
          <a:p>
            <a:pPr>
              <a:lnSpc>
                <a:spcPct val="110000"/>
              </a:lnSpc>
              <a:spcBef>
                <a:spcPts val="0"/>
              </a:spcBef>
              <a:spcAft>
                <a:spcPts val="1200"/>
              </a:spcAft>
            </a:pPr>
            <a:endParaRPr lang="en-US" sz="1800" dirty="0"/>
          </a:p>
        </p:txBody>
      </p:sp>
      <p:sp>
        <p:nvSpPr>
          <p:cNvPr id="4" name="Title 1">
            <a:extLst>
              <a:ext uri="{FF2B5EF4-FFF2-40B4-BE49-F238E27FC236}">
                <a16:creationId xmlns:a16="http://schemas.microsoft.com/office/drawing/2014/main" id="{B19F8BFB-5A6E-684A-86B2-ED6742C2E969}"/>
              </a:ext>
            </a:extLst>
          </p:cNvPr>
          <p:cNvSpPr>
            <a:spLocks noGrp="1"/>
          </p:cNvSpPr>
          <p:nvPr>
            <p:ph type="title"/>
          </p:nvPr>
        </p:nvSpPr>
        <p:spPr/>
        <p:txBody>
          <a:bodyPr/>
          <a:lstStyle/>
          <a:p>
            <a:r>
              <a:rPr lang="en-US" dirty="0">
                <a:solidFill>
                  <a:srgbClr val="FF0000"/>
                </a:solidFill>
              </a:rPr>
              <a:t>International Economics</a:t>
            </a:r>
          </a:p>
        </p:txBody>
      </p:sp>
    </p:spTree>
    <p:extLst>
      <p:ext uri="{BB962C8B-B14F-4D97-AF65-F5344CB8AC3E}">
        <p14:creationId xmlns:p14="http://schemas.microsoft.com/office/powerpoint/2010/main" val="325945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3BA3-B23B-5D47-9F32-C2EDC752706D}"/>
              </a:ext>
            </a:extLst>
          </p:cNvPr>
          <p:cNvSpPr>
            <a:spLocks noGrp="1"/>
          </p:cNvSpPr>
          <p:nvPr>
            <p:ph type="title"/>
          </p:nvPr>
        </p:nvSpPr>
        <p:spPr/>
        <p:txBody>
          <a:bodyPr>
            <a:normAutofit fontScale="90000"/>
          </a:bodyPr>
          <a:lstStyle/>
          <a:p>
            <a:r>
              <a:rPr lang="en-US" dirty="0">
                <a:solidFill>
                  <a:srgbClr val="FF0000"/>
                </a:solidFill>
              </a:rPr>
              <a:t>Microeconomics</a:t>
            </a:r>
            <a:br>
              <a:rPr lang="en-US" dirty="0">
                <a:solidFill>
                  <a:srgbClr val="FF0000"/>
                </a:solidFill>
              </a:rPr>
            </a:br>
            <a:r>
              <a:rPr lang="en-US" sz="3200" dirty="0">
                <a:solidFill>
                  <a:srgbClr val="4472C4"/>
                </a:solidFill>
              </a:rPr>
              <a:t>Study of the Approach to Market “Equilibrium”</a:t>
            </a:r>
            <a:br>
              <a:rPr lang="en-US" sz="3200" dirty="0">
                <a:solidFill>
                  <a:srgbClr val="4472C4"/>
                </a:solidFill>
              </a:rPr>
            </a:br>
            <a:r>
              <a:rPr lang="en-US" sz="2700" dirty="0">
                <a:solidFill>
                  <a:srgbClr val="4472C4"/>
                </a:solidFill>
              </a:rPr>
              <a:t>Think: “Statistical Mechanics” (e.g., mechanisms to reach equilibrium)</a:t>
            </a:r>
            <a:endParaRPr lang="en-US" sz="2700" dirty="0">
              <a:solidFill>
                <a:srgbClr val="FF0000"/>
              </a:solidFill>
            </a:endParaRPr>
          </a:p>
        </p:txBody>
      </p:sp>
      <p:sp>
        <p:nvSpPr>
          <p:cNvPr id="3" name="Content Placeholder 2">
            <a:extLst>
              <a:ext uri="{FF2B5EF4-FFF2-40B4-BE49-F238E27FC236}">
                <a16:creationId xmlns:a16="http://schemas.microsoft.com/office/drawing/2014/main" id="{35D32BA1-1DA2-8B4C-BCB1-4D7AFD8756BB}"/>
              </a:ext>
            </a:extLst>
          </p:cNvPr>
          <p:cNvSpPr>
            <a:spLocks noGrp="1"/>
          </p:cNvSpPr>
          <p:nvPr>
            <p:ph sz="half" idx="1"/>
          </p:nvPr>
        </p:nvSpPr>
        <p:spPr/>
        <p:txBody>
          <a:bodyPr>
            <a:normAutofit fontScale="92500" lnSpcReduction="10000"/>
          </a:bodyPr>
          <a:lstStyle/>
          <a:p>
            <a:pPr>
              <a:lnSpc>
                <a:spcPct val="120000"/>
              </a:lnSpc>
              <a:spcBef>
                <a:spcPts val="0"/>
              </a:spcBef>
            </a:pPr>
            <a:r>
              <a:rPr lang="en-US" sz="1800" dirty="0"/>
              <a:t>Microeconomics (from Greek prefix </a:t>
            </a:r>
            <a:r>
              <a:rPr lang="en-US" sz="1800" dirty="0" err="1"/>
              <a:t>mikro</a:t>
            </a:r>
            <a:r>
              <a:rPr lang="en-US" sz="1800" dirty="0"/>
              <a:t>- meaning "small" + economics) is a branch of economics that studies the behavior of individuals and firms in making decisions regarding the allocation of scarce resources and the interactions among these individuals and firms. </a:t>
            </a:r>
          </a:p>
          <a:p>
            <a:pPr>
              <a:lnSpc>
                <a:spcPct val="120000"/>
              </a:lnSpc>
              <a:spcBef>
                <a:spcPts val="0"/>
              </a:spcBef>
            </a:pPr>
            <a:r>
              <a:rPr lang="en-US" sz="1800" dirty="0"/>
              <a:t>One goal of microeconomics is to analyze the market mechanisms that establish relative prices among goods and services and allocate limited resources among alternative uses. </a:t>
            </a:r>
          </a:p>
          <a:p>
            <a:pPr>
              <a:lnSpc>
                <a:spcPct val="120000"/>
              </a:lnSpc>
              <a:spcBef>
                <a:spcPts val="0"/>
              </a:spcBef>
            </a:pPr>
            <a:r>
              <a:rPr lang="en-US" sz="1800" dirty="0"/>
              <a:t>Microeconomics shows conditions under which free markets lead to desirable allocations. </a:t>
            </a:r>
          </a:p>
          <a:p>
            <a:pPr>
              <a:lnSpc>
                <a:spcPct val="120000"/>
              </a:lnSpc>
              <a:spcBef>
                <a:spcPts val="0"/>
              </a:spcBef>
            </a:pPr>
            <a:r>
              <a:rPr lang="en-US" sz="1800" dirty="0"/>
              <a:t>It also analyzes market failure, where markets fail to produce efficient results.</a:t>
            </a:r>
          </a:p>
          <a:p>
            <a:pPr>
              <a:lnSpc>
                <a:spcPct val="120000"/>
              </a:lnSpc>
              <a:spcBef>
                <a:spcPts val="0"/>
              </a:spcBef>
            </a:pPr>
            <a:endParaRPr lang="en-US" sz="1800" dirty="0"/>
          </a:p>
        </p:txBody>
      </p:sp>
      <p:pic>
        <p:nvPicPr>
          <p:cNvPr id="6" name="Content Placeholder 5">
            <a:extLst>
              <a:ext uri="{FF2B5EF4-FFF2-40B4-BE49-F238E27FC236}">
                <a16:creationId xmlns:a16="http://schemas.microsoft.com/office/drawing/2014/main" id="{C13715D4-14C5-0141-AE84-B5EBE034EA5A}"/>
              </a:ext>
            </a:extLst>
          </p:cNvPr>
          <p:cNvPicPr>
            <a:picLocks noGrp="1" noChangeAspect="1"/>
          </p:cNvPicPr>
          <p:nvPr>
            <p:ph sz="half" idx="2"/>
          </p:nvPr>
        </p:nvPicPr>
        <p:blipFill>
          <a:blip r:embed="rId2"/>
          <a:stretch>
            <a:fillRect/>
          </a:stretch>
        </p:blipFill>
        <p:spPr>
          <a:xfrm>
            <a:off x="6330940" y="1926771"/>
            <a:ext cx="4728946" cy="3467894"/>
          </a:xfrm>
        </p:spPr>
      </p:pic>
      <p:sp>
        <p:nvSpPr>
          <p:cNvPr id="7" name="TextBox 6">
            <a:extLst>
              <a:ext uri="{FF2B5EF4-FFF2-40B4-BE49-F238E27FC236}">
                <a16:creationId xmlns:a16="http://schemas.microsoft.com/office/drawing/2014/main" id="{D3520848-5BDB-0543-B9BC-22660C1FDE0B}"/>
              </a:ext>
            </a:extLst>
          </p:cNvPr>
          <p:cNvSpPr txBox="1"/>
          <p:nvPr/>
        </p:nvSpPr>
        <p:spPr>
          <a:xfrm>
            <a:off x="6226629" y="5682343"/>
            <a:ext cx="5127171" cy="830997"/>
          </a:xfrm>
          <a:prstGeom prst="rect">
            <a:avLst/>
          </a:prstGeom>
          <a:noFill/>
        </p:spPr>
        <p:txBody>
          <a:bodyPr wrap="square" rtlCol="0">
            <a:spAutoFit/>
          </a:bodyPr>
          <a:lstStyle/>
          <a:p>
            <a:pPr algn="just"/>
            <a:r>
              <a:rPr lang="en-US" sz="1600" dirty="0">
                <a:solidFill>
                  <a:schemeClr val="accent1"/>
                </a:solidFill>
              </a:rPr>
              <a:t>Economists study trade, production and consumption decisions, such as those that occur in a traditional marketplace.</a:t>
            </a:r>
          </a:p>
        </p:txBody>
      </p:sp>
    </p:spTree>
    <p:extLst>
      <p:ext uri="{BB962C8B-B14F-4D97-AF65-F5344CB8AC3E}">
        <p14:creationId xmlns:p14="http://schemas.microsoft.com/office/powerpoint/2010/main" val="20442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A9B3E5-E525-8E42-8922-F8F6B9E7E862}"/>
              </a:ext>
            </a:extLst>
          </p:cNvPr>
          <p:cNvSpPr>
            <a:spLocks noGrp="1"/>
          </p:cNvSpPr>
          <p:nvPr>
            <p:ph type="title"/>
          </p:nvPr>
        </p:nvSpPr>
        <p:spPr/>
        <p:txBody>
          <a:bodyPr/>
          <a:lstStyle/>
          <a:p>
            <a:r>
              <a:rPr lang="en-US" dirty="0">
                <a:solidFill>
                  <a:srgbClr val="FF0000"/>
                </a:solidFill>
              </a:rPr>
              <a:t>Market Structures</a:t>
            </a:r>
          </a:p>
        </p:txBody>
      </p:sp>
      <p:sp>
        <p:nvSpPr>
          <p:cNvPr id="6" name="Content Placeholder 5">
            <a:extLst>
              <a:ext uri="{FF2B5EF4-FFF2-40B4-BE49-F238E27FC236}">
                <a16:creationId xmlns:a16="http://schemas.microsoft.com/office/drawing/2014/main" id="{631249CE-4C43-244A-80FA-C1885350D4AB}"/>
              </a:ext>
            </a:extLst>
          </p:cNvPr>
          <p:cNvSpPr>
            <a:spLocks noGrp="1"/>
          </p:cNvSpPr>
          <p:nvPr>
            <p:ph idx="1"/>
          </p:nvPr>
        </p:nvSpPr>
        <p:spPr>
          <a:xfrm>
            <a:off x="838200" y="1379310"/>
            <a:ext cx="10515600" cy="4705804"/>
          </a:xfrm>
        </p:spPr>
        <p:txBody>
          <a:bodyPr>
            <a:noAutofit/>
          </a:bodyPr>
          <a:lstStyle/>
          <a:p>
            <a:pPr marL="0" indent="0">
              <a:lnSpc>
                <a:spcPct val="100000"/>
              </a:lnSpc>
              <a:spcBef>
                <a:spcPts val="0"/>
              </a:spcBef>
              <a:spcAft>
                <a:spcPts val="600"/>
              </a:spcAft>
              <a:buNone/>
            </a:pPr>
            <a:r>
              <a:rPr lang="en-US" sz="1600" dirty="0"/>
              <a:t>Various </a:t>
            </a:r>
            <a:r>
              <a:rPr lang="en-US" sz="1600" dirty="0">
                <a:solidFill>
                  <a:schemeClr val="accent1"/>
                </a:solidFill>
              </a:rPr>
              <a:t>market structures </a:t>
            </a:r>
            <a:r>
              <a:rPr lang="en-US" sz="1600" dirty="0"/>
              <a:t>exist. </a:t>
            </a:r>
          </a:p>
          <a:p>
            <a:pPr>
              <a:lnSpc>
                <a:spcPct val="100000"/>
              </a:lnSpc>
              <a:spcBef>
                <a:spcPts val="0"/>
              </a:spcBef>
              <a:spcAft>
                <a:spcPts val="600"/>
              </a:spcAft>
            </a:pPr>
            <a:r>
              <a:rPr lang="en-US" sz="1600" dirty="0"/>
              <a:t>In perfectly competitive markets, no participants are large enough to have the market power to set the price of a homogeneous product. </a:t>
            </a:r>
          </a:p>
          <a:p>
            <a:pPr>
              <a:lnSpc>
                <a:spcPct val="100000"/>
              </a:lnSpc>
              <a:spcBef>
                <a:spcPts val="0"/>
              </a:spcBef>
              <a:spcAft>
                <a:spcPts val="600"/>
              </a:spcAft>
            </a:pPr>
            <a:r>
              <a:rPr lang="en-US" sz="1600" dirty="0"/>
              <a:t>In other words, every participant is a "price taker" as no participant influences the price of a product. In the real world, markets often experience imperfect competition.</a:t>
            </a:r>
          </a:p>
          <a:p>
            <a:pPr>
              <a:lnSpc>
                <a:spcPct val="100000"/>
              </a:lnSpc>
              <a:spcBef>
                <a:spcPts val="0"/>
              </a:spcBef>
              <a:spcAft>
                <a:spcPts val="600"/>
              </a:spcAft>
            </a:pPr>
            <a:r>
              <a:rPr lang="en-US" sz="1600" dirty="0"/>
              <a:t>Forms of markets include:</a:t>
            </a:r>
          </a:p>
          <a:p>
            <a:pPr lvl="1">
              <a:lnSpc>
                <a:spcPct val="100000"/>
              </a:lnSpc>
              <a:spcBef>
                <a:spcPts val="0"/>
              </a:spcBef>
              <a:spcAft>
                <a:spcPts val="600"/>
              </a:spcAft>
            </a:pPr>
            <a:r>
              <a:rPr lang="en-US" sz="1600" dirty="0">
                <a:solidFill>
                  <a:schemeClr val="accent1"/>
                </a:solidFill>
              </a:rPr>
              <a:t>Monopoly (in which there is only one seller of a good), </a:t>
            </a:r>
          </a:p>
          <a:p>
            <a:pPr lvl="1">
              <a:lnSpc>
                <a:spcPct val="100000"/>
              </a:lnSpc>
              <a:spcBef>
                <a:spcPts val="0"/>
              </a:spcBef>
              <a:spcAft>
                <a:spcPts val="600"/>
              </a:spcAft>
            </a:pPr>
            <a:r>
              <a:rPr lang="en-US" sz="1600" dirty="0">
                <a:solidFill>
                  <a:schemeClr val="accent1"/>
                </a:solidFill>
              </a:rPr>
              <a:t>Duopoly (in which there are only two sellers of a good), </a:t>
            </a:r>
          </a:p>
          <a:p>
            <a:pPr lvl="1">
              <a:lnSpc>
                <a:spcPct val="100000"/>
              </a:lnSpc>
              <a:spcBef>
                <a:spcPts val="0"/>
              </a:spcBef>
              <a:spcAft>
                <a:spcPts val="600"/>
              </a:spcAft>
            </a:pPr>
            <a:r>
              <a:rPr lang="en-US" sz="1600" dirty="0">
                <a:solidFill>
                  <a:schemeClr val="accent1"/>
                </a:solidFill>
              </a:rPr>
              <a:t>Oligopoly (in which there are few sellers of a good), </a:t>
            </a:r>
          </a:p>
          <a:p>
            <a:pPr lvl="1">
              <a:lnSpc>
                <a:spcPct val="100000"/>
              </a:lnSpc>
              <a:spcBef>
                <a:spcPts val="0"/>
              </a:spcBef>
              <a:spcAft>
                <a:spcPts val="600"/>
              </a:spcAft>
            </a:pPr>
            <a:r>
              <a:rPr lang="en-US" sz="1600" dirty="0">
                <a:solidFill>
                  <a:schemeClr val="accent1"/>
                </a:solidFill>
              </a:rPr>
              <a:t>Monopolistic competition (in which there are many sellers producing highly differentiated goods), </a:t>
            </a:r>
          </a:p>
          <a:p>
            <a:pPr lvl="1">
              <a:lnSpc>
                <a:spcPct val="100000"/>
              </a:lnSpc>
              <a:spcBef>
                <a:spcPts val="0"/>
              </a:spcBef>
              <a:spcAft>
                <a:spcPts val="600"/>
              </a:spcAft>
            </a:pPr>
            <a:r>
              <a:rPr lang="en-US" sz="1600" dirty="0">
                <a:solidFill>
                  <a:schemeClr val="accent1"/>
                </a:solidFill>
              </a:rPr>
              <a:t>Monopsony (in which there is only one buyer of a good), and</a:t>
            </a:r>
          </a:p>
          <a:p>
            <a:pPr lvl="1">
              <a:lnSpc>
                <a:spcPct val="100000"/>
              </a:lnSpc>
              <a:spcBef>
                <a:spcPts val="0"/>
              </a:spcBef>
              <a:spcAft>
                <a:spcPts val="600"/>
              </a:spcAft>
            </a:pPr>
            <a:r>
              <a:rPr lang="en-US" sz="1600" dirty="0">
                <a:solidFill>
                  <a:schemeClr val="accent1"/>
                </a:solidFill>
              </a:rPr>
              <a:t>Oligopsony (in which there are few buyers of a good). </a:t>
            </a:r>
          </a:p>
          <a:p>
            <a:pPr marL="295275" lvl="1" indent="-285750">
              <a:lnSpc>
                <a:spcPct val="100000"/>
              </a:lnSpc>
              <a:spcBef>
                <a:spcPts val="0"/>
              </a:spcBef>
              <a:spcAft>
                <a:spcPts val="600"/>
              </a:spcAft>
            </a:pPr>
            <a:r>
              <a:rPr lang="en-US" sz="1600" dirty="0"/>
              <a:t>Unlike perfect competition, imperfect competition invariably means market power is unequally distributed. </a:t>
            </a:r>
          </a:p>
          <a:p>
            <a:pPr marL="295275" lvl="1" indent="-285750">
              <a:lnSpc>
                <a:spcPct val="100000"/>
              </a:lnSpc>
              <a:spcBef>
                <a:spcPts val="0"/>
              </a:spcBef>
              <a:spcAft>
                <a:spcPts val="600"/>
              </a:spcAft>
            </a:pPr>
            <a:r>
              <a:rPr lang="en-US" sz="1600" dirty="0"/>
              <a:t>Firms under imperfect competition have the potential to be "price makers", which means that, by holding a disproportionately high share of market power, they can influence the prices of their products.</a:t>
            </a:r>
          </a:p>
          <a:p>
            <a:pPr>
              <a:lnSpc>
                <a:spcPct val="100000"/>
              </a:lnSpc>
              <a:spcBef>
                <a:spcPts val="0"/>
              </a:spcBef>
              <a:spcAft>
                <a:spcPts val="600"/>
              </a:spcAft>
            </a:pPr>
            <a:endParaRPr lang="en-US" sz="1600" dirty="0"/>
          </a:p>
        </p:txBody>
      </p:sp>
    </p:spTree>
    <p:extLst>
      <p:ext uri="{BB962C8B-B14F-4D97-AF65-F5344CB8AC3E}">
        <p14:creationId xmlns:p14="http://schemas.microsoft.com/office/powerpoint/2010/main" val="342006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D83-1C39-3F47-A26A-E555F30AB067}"/>
              </a:ext>
            </a:extLst>
          </p:cNvPr>
          <p:cNvSpPr>
            <a:spLocks noGrp="1"/>
          </p:cNvSpPr>
          <p:nvPr>
            <p:ph type="title"/>
          </p:nvPr>
        </p:nvSpPr>
        <p:spPr/>
        <p:txBody>
          <a:bodyPr/>
          <a:lstStyle/>
          <a:p>
            <a:r>
              <a:rPr lang="en-US" dirty="0">
                <a:solidFill>
                  <a:srgbClr val="FF0000"/>
                </a:solidFill>
              </a:rPr>
              <a:t>Market Dynamics</a:t>
            </a:r>
          </a:p>
        </p:txBody>
      </p:sp>
      <p:sp>
        <p:nvSpPr>
          <p:cNvPr id="3" name="Content Placeholder 2">
            <a:extLst>
              <a:ext uri="{FF2B5EF4-FFF2-40B4-BE49-F238E27FC236}">
                <a16:creationId xmlns:a16="http://schemas.microsoft.com/office/drawing/2014/main" id="{1C72484D-3FC9-6144-845A-AB07145E2E3B}"/>
              </a:ext>
            </a:extLst>
          </p:cNvPr>
          <p:cNvSpPr>
            <a:spLocks noGrp="1"/>
          </p:cNvSpPr>
          <p:nvPr>
            <p:ph sz="half" idx="1"/>
          </p:nvPr>
        </p:nvSpPr>
        <p:spPr>
          <a:xfrm>
            <a:off x="337456" y="1825625"/>
            <a:ext cx="5181600" cy="4351338"/>
          </a:xfrm>
        </p:spPr>
        <p:txBody>
          <a:bodyPr>
            <a:normAutofit fontScale="62500" lnSpcReduction="20000"/>
          </a:bodyPr>
          <a:lstStyle/>
          <a:p>
            <a:pPr>
              <a:lnSpc>
                <a:spcPct val="110000"/>
              </a:lnSpc>
              <a:spcBef>
                <a:spcPts val="0"/>
              </a:spcBef>
              <a:spcAft>
                <a:spcPts val="600"/>
              </a:spcAft>
            </a:pPr>
            <a:r>
              <a:rPr lang="en-US" dirty="0"/>
              <a:t>Microeconomics studies individual markets via simplifying the economic system.  </a:t>
            </a:r>
          </a:p>
          <a:p>
            <a:pPr>
              <a:lnSpc>
                <a:spcPct val="110000"/>
              </a:lnSpc>
              <a:spcBef>
                <a:spcPts val="0"/>
              </a:spcBef>
              <a:spcAft>
                <a:spcPts val="600"/>
              </a:spcAft>
            </a:pPr>
            <a:r>
              <a:rPr lang="en-US" dirty="0"/>
              <a:t>It assumes that </a:t>
            </a:r>
            <a:r>
              <a:rPr lang="en-US" dirty="0">
                <a:solidFill>
                  <a:schemeClr val="accent1"/>
                </a:solidFill>
              </a:rPr>
              <a:t>activity in the market being analyzed does not affect other markets (no correlations!)</a:t>
            </a:r>
          </a:p>
          <a:p>
            <a:pPr>
              <a:lnSpc>
                <a:spcPct val="110000"/>
              </a:lnSpc>
              <a:spcBef>
                <a:spcPts val="0"/>
              </a:spcBef>
              <a:spcAft>
                <a:spcPts val="600"/>
              </a:spcAft>
            </a:pPr>
            <a:r>
              <a:rPr lang="en-US" dirty="0"/>
              <a:t>This method of analysis is known as </a:t>
            </a:r>
            <a:r>
              <a:rPr lang="en-US" dirty="0">
                <a:solidFill>
                  <a:schemeClr val="accent1"/>
                </a:solidFill>
              </a:rPr>
              <a:t>partial-equilibrium analysis</a:t>
            </a:r>
            <a:r>
              <a:rPr lang="en-US" dirty="0"/>
              <a:t> (supply and demand). </a:t>
            </a:r>
          </a:p>
          <a:p>
            <a:pPr>
              <a:lnSpc>
                <a:spcPct val="110000"/>
              </a:lnSpc>
              <a:spcBef>
                <a:spcPts val="0"/>
              </a:spcBef>
              <a:spcAft>
                <a:spcPts val="600"/>
              </a:spcAft>
            </a:pPr>
            <a:r>
              <a:rPr lang="en-US" dirty="0"/>
              <a:t>This method aggregates (the sum of all activity) in only one market. </a:t>
            </a:r>
            <a:endParaRPr lang="en-US" dirty="0">
              <a:solidFill>
                <a:schemeClr val="accent1"/>
              </a:solidFill>
            </a:endParaRPr>
          </a:p>
          <a:p>
            <a:pPr>
              <a:lnSpc>
                <a:spcPct val="110000"/>
              </a:lnSpc>
              <a:spcBef>
                <a:spcPts val="0"/>
              </a:spcBef>
              <a:spcAft>
                <a:spcPts val="600"/>
              </a:spcAft>
            </a:pPr>
            <a:r>
              <a:rPr lang="en-US" dirty="0">
                <a:solidFill>
                  <a:schemeClr val="accent1"/>
                </a:solidFill>
              </a:rPr>
              <a:t>General-equilibrium theory</a:t>
            </a:r>
            <a:r>
              <a:rPr lang="en-US" dirty="0"/>
              <a:t> studies various markets and their behavior. </a:t>
            </a:r>
          </a:p>
          <a:p>
            <a:pPr>
              <a:lnSpc>
                <a:spcPct val="110000"/>
              </a:lnSpc>
              <a:spcBef>
                <a:spcPts val="0"/>
              </a:spcBef>
              <a:spcAft>
                <a:spcPts val="600"/>
              </a:spcAft>
            </a:pPr>
            <a:r>
              <a:rPr lang="en-US" dirty="0"/>
              <a:t>It aggregates (the sum of all activity) across all markets. </a:t>
            </a:r>
          </a:p>
          <a:p>
            <a:pPr>
              <a:lnSpc>
                <a:spcPct val="110000"/>
              </a:lnSpc>
              <a:spcBef>
                <a:spcPts val="0"/>
              </a:spcBef>
              <a:spcAft>
                <a:spcPts val="600"/>
              </a:spcAft>
            </a:pPr>
            <a:r>
              <a:rPr lang="en-US" dirty="0"/>
              <a:t>This method studies both changes in markets and their interactions leading towards equilibrium.</a:t>
            </a:r>
          </a:p>
          <a:p>
            <a:pPr>
              <a:lnSpc>
                <a:spcPct val="110000"/>
              </a:lnSpc>
              <a:spcBef>
                <a:spcPts val="0"/>
              </a:spcBef>
              <a:spcAft>
                <a:spcPts val="600"/>
              </a:spcAft>
            </a:pPr>
            <a:endParaRPr lang="en-US" dirty="0"/>
          </a:p>
        </p:txBody>
      </p:sp>
      <p:pic>
        <p:nvPicPr>
          <p:cNvPr id="6" name="Content Placeholder 5">
            <a:extLst>
              <a:ext uri="{FF2B5EF4-FFF2-40B4-BE49-F238E27FC236}">
                <a16:creationId xmlns:a16="http://schemas.microsoft.com/office/drawing/2014/main" id="{021785DA-6A7F-6B49-862B-675CF0AF8ED0}"/>
              </a:ext>
            </a:extLst>
          </p:cNvPr>
          <p:cNvPicPr>
            <a:picLocks noGrp="1" noChangeAspect="1"/>
          </p:cNvPicPr>
          <p:nvPr>
            <p:ph sz="half" idx="2"/>
          </p:nvPr>
        </p:nvPicPr>
        <p:blipFill>
          <a:blip r:embed="rId2"/>
          <a:stretch>
            <a:fillRect/>
          </a:stretch>
        </p:blipFill>
        <p:spPr>
          <a:xfrm>
            <a:off x="5870974" y="1825625"/>
            <a:ext cx="5669835" cy="2960914"/>
          </a:xfrm>
        </p:spPr>
      </p:pic>
      <p:sp>
        <p:nvSpPr>
          <p:cNvPr id="7" name="TextBox 6">
            <a:extLst>
              <a:ext uri="{FF2B5EF4-FFF2-40B4-BE49-F238E27FC236}">
                <a16:creationId xmlns:a16="http://schemas.microsoft.com/office/drawing/2014/main" id="{6DF10D9C-82C4-CA40-AA84-AEF2FDF26C7C}"/>
              </a:ext>
            </a:extLst>
          </p:cNvPr>
          <p:cNvSpPr txBox="1"/>
          <p:nvPr/>
        </p:nvSpPr>
        <p:spPr>
          <a:xfrm>
            <a:off x="5870974" y="5203371"/>
            <a:ext cx="5669835" cy="1077218"/>
          </a:xfrm>
          <a:prstGeom prst="rect">
            <a:avLst/>
          </a:prstGeom>
          <a:noFill/>
        </p:spPr>
        <p:txBody>
          <a:bodyPr wrap="square" rtlCol="0">
            <a:spAutoFit/>
          </a:bodyPr>
          <a:lstStyle/>
          <a:p>
            <a:pPr algn="just"/>
            <a:r>
              <a:rPr lang="en-US" sz="1600" dirty="0">
                <a:solidFill>
                  <a:schemeClr val="accent1"/>
                </a:solidFill>
              </a:rPr>
              <a:t>Electronic trading brings together buyers and sellers through an electronic trading platform and network to create virtual market places. Pictured: São Paulo Stock Exchange, Brazil.</a:t>
            </a:r>
          </a:p>
          <a:p>
            <a:pPr algn="just"/>
            <a:endParaRPr lang="en-US" sz="1600" dirty="0">
              <a:solidFill>
                <a:schemeClr val="accent1"/>
              </a:solidFill>
            </a:endParaRPr>
          </a:p>
        </p:txBody>
      </p:sp>
    </p:spTree>
    <p:extLst>
      <p:ext uri="{BB962C8B-B14F-4D97-AF65-F5344CB8AC3E}">
        <p14:creationId xmlns:p14="http://schemas.microsoft.com/office/powerpoint/2010/main" val="89989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0F44A-913E-DC48-80D7-FED26D8C1E70}"/>
              </a:ext>
            </a:extLst>
          </p:cNvPr>
          <p:cNvSpPr>
            <a:spLocks noGrp="1"/>
          </p:cNvSpPr>
          <p:nvPr>
            <p:ph type="title"/>
          </p:nvPr>
        </p:nvSpPr>
        <p:spPr/>
        <p:txBody>
          <a:bodyPr/>
          <a:lstStyle/>
          <a:p>
            <a:r>
              <a:rPr lang="en-US" dirty="0">
                <a:solidFill>
                  <a:srgbClr val="FF0000"/>
                </a:solidFill>
              </a:rPr>
              <a:t>Role of Consumption in Economics</a:t>
            </a:r>
          </a:p>
        </p:txBody>
      </p:sp>
      <p:sp>
        <p:nvSpPr>
          <p:cNvPr id="6" name="Content Placeholder 5">
            <a:extLst>
              <a:ext uri="{FF2B5EF4-FFF2-40B4-BE49-F238E27FC236}">
                <a16:creationId xmlns:a16="http://schemas.microsoft.com/office/drawing/2014/main" id="{59E652CB-4A57-6042-B4DE-3A77A2D8FC84}"/>
              </a:ext>
            </a:extLst>
          </p:cNvPr>
          <p:cNvSpPr>
            <a:spLocks noGrp="1"/>
          </p:cNvSpPr>
          <p:nvPr>
            <p:ph idx="1"/>
          </p:nvPr>
        </p:nvSpPr>
        <p:spPr/>
        <p:txBody>
          <a:bodyPr>
            <a:normAutofit/>
          </a:bodyPr>
          <a:lstStyle/>
          <a:p>
            <a:r>
              <a:rPr lang="en-US" sz="2400" dirty="0">
                <a:solidFill>
                  <a:srgbClr val="0070C0"/>
                </a:solidFill>
              </a:rPr>
              <a:t>Krugman:  “My spending is your income, your spending is my income”</a:t>
            </a:r>
          </a:p>
          <a:p>
            <a:r>
              <a:rPr lang="en-US" sz="2400" dirty="0">
                <a:solidFill>
                  <a:srgbClr val="0070C0"/>
                </a:solidFill>
              </a:rPr>
              <a:t>Krugman:  “Recessions represent a failure of demand”</a:t>
            </a:r>
          </a:p>
          <a:p>
            <a:r>
              <a:rPr lang="en-US" sz="2000" dirty="0"/>
              <a:t>Consumption is a major concept in economics and is also studied in many other social sciences. </a:t>
            </a:r>
          </a:p>
          <a:p>
            <a:r>
              <a:rPr lang="en-US" sz="2000" dirty="0"/>
              <a:t>Economists are particularly interested in the relationship between consumption and income, as modeled with the consumption function. </a:t>
            </a:r>
          </a:p>
          <a:p>
            <a:r>
              <a:rPr lang="en-US" sz="2000" dirty="0"/>
              <a:t>Different schools of economists define production and consumption differently. </a:t>
            </a:r>
          </a:p>
          <a:p>
            <a:r>
              <a:rPr lang="en-US" sz="2000" dirty="0"/>
              <a:t>According to mainstream economists, only the final purchase of goods and services by individuals constitutes consumption, while other types of expenditure — in particular, fixed investment, intermediate consumption, and government spending — are placed in separate categories </a:t>
            </a:r>
          </a:p>
          <a:p>
            <a:r>
              <a:rPr lang="en-US" sz="2000" dirty="0"/>
              <a:t>Other economists define consumption much more broadly, as the aggregate of all economic activity that does not entail the design, production and marketing of goods and services (e.g. the selection, adoption, use, disposal and recycling of goods and services)</a:t>
            </a:r>
          </a:p>
          <a:p>
            <a:endParaRPr lang="en-US" sz="2000" dirty="0"/>
          </a:p>
        </p:txBody>
      </p:sp>
    </p:spTree>
    <p:extLst>
      <p:ext uri="{BB962C8B-B14F-4D97-AF65-F5344CB8AC3E}">
        <p14:creationId xmlns:p14="http://schemas.microsoft.com/office/powerpoint/2010/main" val="1525802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A9F5C-198A-6C45-AE53-A1F208535FD4}"/>
              </a:ext>
            </a:extLst>
          </p:cNvPr>
          <p:cNvSpPr>
            <a:spLocks noGrp="1"/>
          </p:cNvSpPr>
          <p:nvPr>
            <p:ph type="title"/>
          </p:nvPr>
        </p:nvSpPr>
        <p:spPr/>
        <p:txBody>
          <a:bodyPr/>
          <a:lstStyle/>
          <a:p>
            <a:r>
              <a:rPr lang="en-US" dirty="0">
                <a:solidFill>
                  <a:srgbClr val="FF0000"/>
                </a:solidFill>
              </a:rPr>
              <a:t>Production</a:t>
            </a:r>
          </a:p>
        </p:txBody>
      </p:sp>
      <p:sp>
        <p:nvSpPr>
          <p:cNvPr id="3" name="Content Placeholder 2">
            <a:extLst>
              <a:ext uri="{FF2B5EF4-FFF2-40B4-BE49-F238E27FC236}">
                <a16:creationId xmlns:a16="http://schemas.microsoft.com/office/drawing/2014/main" id="{F70B8909-51BB-A649-97F4-7A4601D84054}"/>
              </a:ext>
            </a:extLst>
          </p:cNvPr>
          <p:cNvSpPr>
            <a:spLocks noGrp="1"/>
          </p:cNvSpPr>
          <p:nvPr>
            <p:ph idx="1"/>
          </p:nvPr>
        </p:nvSpPr>
        <p:spPr>
          <a:xfrm>
            <a:off x="838200" y="1618797"/>
            <a:ext cx="10515600" cy="4351338"/>
          </a:xfrm>
        </p:spPr>
        <p:txBody>
          <a:bodyPr>
            <a:noAutofit/>
          </a:bodyPr>
          <a:lstStyle/>
          <a:p>
            <a:pPr>
              <a:lnSpc>
                <a:spcPct val="110000"/>
              </a:lnSpc>
              <a:spcBef>
                <a:spcPts val="0"/>
              </a:spcBef>
              <a:spcAft>
                <a:spcPts val="600"/>
              </a:spcAft>
            </a:pPr>
            <a:r>
              <a:rPr lang="en-US" sz="1800" dirty="0"/>
              <a:t>In microeconomics, production is the conversion of inputs into outputs. </a:t>
            </a:r>
          </a:p>
          <a:p>
            <a:pPr>
              <a:lnSpc>
                <a:spcPct val="110000"/>
              </a:lnSpc>
              <a:spcBef>
                <a:spcPts val="0"/>
              </a:spcBef>
              <a:spcAft>
                <a:spcPts val="600"/>
              </a:spcAft>
            </a:pPr>
            <a:r>
              <a:rPr lang="en-US" sz="1800" dirty="0"/>
              <a:t>It is an economic process that uses inputs to create a commodity or a service for exchange or direct use. </a:t>
            </a:r>
          </a:p>
          <a:p>
            <a:pPr>
              <a:lnSpc>
                <a:spcPct val="110000"/>
              </a:lnSpc>
              <a:spcBef>
                <a:spcPts val="0"/>
              </a:spcBef>
              <a:spcAft>
                <a:spcPts val="600"/>
              </a:spcAft>
            </a:pPr>
            <a:r>
              <a:rPr lang="en-US" sz="1800" dirty="0"/>
              <a:t>Production is a flow and thus a rate of output per period of time. </a:t>
            </a:r>
          </a:p>
          <a:p>
            <a:pPr>
              <a:lnSpc>
                <a:spcPct val="110000"/>
              </a:lnSpc>
              <a:spcBef>
                <a:spcPts val="0"/>
              </a:spcBef>
              <a:spcAft>
                <a:spcPts val="600"/>
              </a:spcAft>
            </a:pPr>
            <a:r>
              <a:rPr lang="en-US" sz="1800" dirty="0"/>
              <a:t>Distinctions include such production alternatives as for consumption (food, haircuts, etc.) vs. investment goods (new tractors, buildings, roads, etc.), public goods (national defense, smallpox vaccinations, etc.) or private goods (new computers, bananas, etc.), and </a:t>
            </a:r>
            <a:r>
              <a:rPr lang="en-US" sz="1800" dirty="0">
                <a:solidFill>
                  <a:srgbClr val="0070C0"/>
                </a:solidFill>
              </a:rPr>
              <a:t>"guns" vs "butter"</a:t>
            </a:r>
            <a:r>
              <a:rPr lang="en-US" sz="1800" dirty="0"/>
              <a:t>.</a:t>
            </a:r>
          </a:p>
          <a:p>
            <a:pPr>
              <a:lnSpc>
                <a:spcPct val="110000"/>
              </a:lnSpc>
              <a:spcBef>
                <a:spcPts val="0"/>
              </a:spcBef>
              <a:spcAft>
                <a:spcPts val="600"/>
              </a:spcAft>
            </a:pPr>
            <a:r>
              <a:rPr lang="en-US" sz="1800" dirty="0"/>
              <a:t>Inputs used in the production process include such primary factors of production as labor services, capital (durable produced goods used in production, such as an existing factory), and land (including natural resources). </a:t>
            </a:r>
          </a:p>
          <a:p>
            <a:pPr>
              <a:lnSpc>
                <a:spcPct val="110000"/>
              </a:lnSpc>
              <a:spcBef>
                <a:spcPts val="0"/>
              </a:spcBef>
              <a:spcAft>
                <a:spcPts val="600"/>
              </a:spcAft>
            </a:pPr>
            <a:r>
              <a:rPr lang="en-US" sz="1800" dirty="0"/>
              <a:t>Other inputs may include intermediate goods used in production of final goods, such as the steel in a new car.</a:t>
            </a:r>
          </a:p>
          <a:p>
            <a:pPr>
              <a:lnSpc>
                <a:spcPct val="110000"/>
              </a:lnSpc>
              <a:spcBef>
                <a:spcPts val="0"/>
              </a:spcBef>
              <a:spcAft>
                <a:spcPts val="600"/>
              </a:spcAft>
            </a:pPr>
            <a:r>
              <a:rPr lang="en-US" sz="1800" dirty="0"/>
              <a:t>Economic efficiency measures how well a system generates desired output with a given set of inputs and available technology.</a:t>
            </a:r>
          </a:p>
          <a:p>
            <a:pPr>
              <a:lnSpc>
                <a:spcPct val="110000"/>
              </a:lnSpc>
              <a:spcBef>
                <a:spcPts val="0"/>
              </a:spcBef>
              <a:spcAft>
                <a:spcPts val="600"/>
              </a:spcAft>
            </a:pPr>
            <a:endParaRPr lang="en-US" sz="1800" dirty="0"/>
          </a:p>
          <a:p>
            <a:pPr>
              <a:lnSpc>
                <a:spcPct val="110000"/>
              </a:lnSpc>
              <a:spcBef>
                <a:spcPts val="0"/>
              </a:spcBef>
              <a:spcAft>
                <a:spcPts val="600"/>
              </a:spcAft>
            </a:pPr>
            <a:endParaRPr lang="en-US" sz="1800" dirty="0"/>
          </a:p>
          <a:p>
            <a:pPr>
              <a:lnSpc>
                <a:spcPct val="110000"/>
              </a:lnSpc>
              <a:spcBef>
                <a:spcPts val="0"/>
              </a:spcBef>
              <a:spcAft>
                <a:spcPts val="600"/>
              </a:spcAft>
            </a:pPr>
            <a:endParaRPr lang="en-US" sz="1800" dirty="0"/>
          </a:p>
        </p:txBody>
      </p:sp>
    </p:spTree>
    <p:extLst>
      <p:ext uri="{BB962C8B-B14F-4D97-AF65-F5344CB8AC3E}">
        <p14:creationId xmlns:p14="http://schemas.microsoft.com/office/powerpoint/2010/main" val="154195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7382-D66F-3545-8574-A7931A8C6CDE}"/>
              </a:ext>
            </a:extLst>
          </p:cNvPr>
          <p:cNvSpPr>
            <a:spLocks noGrp="1"/>
          </p:cNvSpPr>
          <p:nvPr>
            <p:ph type="title"/>
          </p:nvPr>
        </p:nvSpPr>
        <p:spPr>
          <a:xfrm>
            <a:off x="315686" y="365125"/>
            <a:ext cx="11038114" cy="1325563"/>
          </a:xfrm>
        </p:spPr>
        <p:txBody>
          <a:bodyPr/>
          <a:lstStyle/>
          <a:p>
            <a:r>
              <a:rPr lang="en-US" dirty="0">
                <a:solidFill>
                  <a:srgbClr val="FF0000"/>
                </a:solidFill>
              </a:rPr>
              <a:t>Scarcity and Tradeoff</a:t>
            </a:r>
          </a:p>
        </p:txBody>
      </p:sp>
      <p:sp>
        <p:nvSpPr>
          <p:cNvPr id="3" name="Content Placeholder 2">
            <a:extLst>
              <a:ext uri="{FF2B5EF4-FFF2-40B4-BE49-F238E27FC236}">
                <a16:creationId xmlns:a16="http://schemas.microsoft.com/office/drawing/2014/main" id="{397980FF-5255-5845-BBE9-7B1BA12E3845}"/>
              </a:ext>
            </a:extLst>
          </p:cNvPr>
          <p:cNvSpPr>
            <a:spLocks noGrp="1"/>
          </p:cNvSpPr>
          <p:nvPr>
            <p:ph sz="half" idx="1"/>
          </p:nvPr>
        </p:nvSpPr>
        <p:spPr>
          <a:xfrm>
            <a:off x="119743" y="1825625"/>
            <a:ext cx="5900057" cy="4509862"/>
          </a:xfrm>
        </p:spPr>
        <p:txBody>
          <a:bodyPr>
            <a:noAutofit/>
          </a:bodyPr>
          <a:lstStyle/>
          <a:p>
            <a:pPr>
              <a:spcBef>
                <a:spcPts val="0"/>
              </a:spcBef>
              <a:spcAft>
                <a:spcPts val="600"/>
              </a:spcAft>
            </a:pPr>
            <a:r>
              <a:rPr lang="en-US" sz="1600" dirty="0"/>
              <a:t>The production–possibility frontier (PPF) is an expository figure for representing scarcity, cost, and efficiency. In the simplest case an economy can produce just two goods (say "guns" and "butter"). </a:t>
            </a:r>
          </a:p>
          <a:p>
            <a:pPr>
              <a:spcBef>
                <a:spcPts val="0"/>
              </a:spcBef>
              <a:spcAft>
                <a:spcPts val="600"/>
              </a:spcAft>
            </a:pPr>
            <a:r>
              <a:rPr lang="en-US" sz="1600" dirty="0"/>
              <a:t>The PPF is a table or graph (as at the right) showing the different quantity combinations of the two goods producible with a given technology and total factor inputs, which limit feasible total output. </a:t>
            </a:r>
          </a:p>
          <a:p>
            <a:pPr>
              <a:spcBef>
                <a:spcPts val="0"/>
              </a:spcBef>
              <a:spcAft>
                <a:spcPts val="600"/>
              </a:spcAft>
            </a:pPr>
            <a:r>
              <a:rPr lang="en-US" sz="1600" dirty="0"/>
              <a:t>Each point on the curve shows potential total output for the economy, which is the maximum feasible output of one good, given a feasible output quantity of the other good. </a:t>
            </a:r>
          </a:p>
          <a:p>
            <a:pPr>
              <a:spcBef>
                <a:spcPts val="0"/>
              </a:spcBef>
              <a:spcAft>
                <a:spcPts val="600"/>
              </a:spcAft>
            </a:pPr>
            <a:r>
              <a:rPr lang="en-US" sz="1600" dirty="0"/>
              <a:t>Scarcity is represented in the figure by people being willing but unable in the aggregate to consume beyond the PPF (such as at X) and by the negative slope of the curve.</a:t>
            </a:r>
          </a:p>
          <a:p>
            <a:pPr>
              <a:spcBef>
                <a:spcPts val="0"/>
              </a:spcBef>
              <a:spcAft>
                <a:spcPts val="600"/>
              </a:spcAft>
            </a:pPr>
            <a:r>
              <a:rPr lang="en-US" sz="1600" dirty="0"/>
              <a:t>If production of one good increases along the curve, production of the other good decreases, an inverse relationship. </a:t>
            </a:r>
          </a:p>
          <a:p>
            <a:pPr>
              <a:spcBef>
                <a:spcPts val="0"/>
              </a:spcBef>
              <a:spcAft>
                <a:spcPts val="600"/>
              </a:spcAft>
            </a:pPr>
            <a:r>
              <a:rPr lang="en-US" sz="1600" dirty="0"/>
              <a:t>This is because increasing output of one good requires transferring inputs to it from production of the other good, decreasing the latter. </a:t>
            </a:r>
          </a:p>
        </p:txBody>
      </p:sp>
      <p:pic>
        <p:nvPicPr>
          <p:cNvPr id="6" name="Content Placeholder 5">
            <a:extLst>
              <a:ext uri="{FF2B5EF4-FFF2-40B4-BE49-F238E27FC236}">
                <a16:creationId xmlns:a16="http://schemas.microsoft.com/office/drawing/2014/main" id="{F5D0ABB7-7937-CE4F-9431-40EC1E9A1CC9}"/>
              </a:ext>
            </a:extLst>
          </p:cNvPr>
          <p:cNvPicPr>
            <a:picLocks noGrp="1" noChangeAspect="1"/>
          </p:cNvPicPr>
          <p:nvPr>
            <p:ph sz="half" idx="2"/>
          </p:nvPr>
        </p:nvPicPr>
        <p:blipFill>
          <a:blip r:embed="rId2"/>
          <a:stretch>
            <a:fillRect/>
          </a:stretch>
        </p:blipFill>
        <p:spPr>
          <a:xfrm>
            <a:off x="6546600" y="475797"/>
            <a:ext cx="4302170" cy="4351338"/>
          </a:xfrm>
        </p:spPr>
      </p:pic>
      <p:sp>
        <p:nvSpPr>
          <p:cNvPr id="7" name="TextBox 6">
            <a:extLst>
              <a:ext uri="{FF2B5EF4-FFF2-40B4-BE49-F238E27FC236}">
                <a16:creationId xmlns:a16="http://schemas.microsoft.com/office/drawing/2014/main" id="{CA966D9D-5137-D54A-ABC7-C5AFC3AC373D}"/>
              </a:ext>
            </a:extLst>
          </p:cNvPr>
          <p:cNvSpPr txBox="1"/>
          <p:nvPr/>
        </p:nvSpPr>
        <p:spPr>
          <a:xfrm>
            <a:off x="8220858" y="685563"/>
            <a:ext cx="3385457" cy="369332"/>
          </a:xfrm>
          <a:prstGeom prst="rect">
            <a:avLst/>
          </a:prstGeom>
          <a:noFill/>
        </p:spPr>
        <p:txBody>
          <a:bodyPr wrap="square" rtlCol="0">
            <a:spAutoFit/>
          </a:bodyPr>
          <a:lstStyle/>
          <a:p>
            <a:pPr algn="ctr"/>
            <a:r>
              <a:rPr lang="en-US" dirty="0">
                <a:solidFill>
                  <a:srgbClr val="C00000"/>
                </a:solidFill>
              </a:rPr>
              <a:t>Classic “guns vs butter” chart</a:t>
            </a:r>
          </a:p>
        </p:txBody>
      </p:sp>
      <p:sp>
        <p:nvSpPr>
          <p:cNvPr id="8" name="TextBox 7">
            <a:extLst>
              <a:ext uri="{FF2B5EF4-FFF2-40B4-BE49-F238E27FC236}">
                <a16:creationId xmlns:a16="http://schemas.microsoft.com/office/drawing/2014/main" id="{A76BE394-BA19-2E4E-A2F9-4B14BB3FFB58}"/>
              </a:ext>
            </a:extLst>
          </p:cNvPr>
          <p:cNvSpPr txBox="1"/>
          <p:nvPr/>
        </p:nvSpPr>
        <p:spPr>
          <a:xfrm>
            <a:off x="6738259" y="5036901"/>
            <a:ext cx="4704771" cy="1384995"/>
          </a:xfrm>
          <a:prstGeom prst="rect">
            <a:avLst/>
          </a:prstGeom>
          <a:noFill/>
        </p:spPr>
        <p:txBody>
          <a:bodyPr wrap="square" rtlCol="0">
            <a:spAutoFit/>
          </a:bodyPr>
          <a:lstStyle/>
          <a:p>
            <a:r>
              <a:rPr lang="en-US" sz="1400" dirty="0">
                <a:solidFill>
                  <a:srgbClr val="C00000"/>
                </a:solidFill>
              </a:rPr>
              <a:t>By construction, each point on the curve shows </a:t>
            </a:r>
            <a:r>
              <a:rPr lang="en-US" sz="1400" i="1" dirty="0">
                <a:solidFill>
                  <a:srgbClr val="C00000"/>
                </a:solidFill>
              </a:rPr>
              <a:t>productive efficiency</a:t>
            </a:r>
            <a:r>
              <a:rPr lang="en-US" sz="1400" dirty="0">
                <a:solidFill>
                  <a:srgbClr val="C00000"/>
                </a:solidFill>
              </a:rPr>
              <a:t> in maximizing output for given total inputs. </a:t>
            </a:r>
          </a:p>
          <a:p>
            <a:r>
              <a:rPr lang="en-US" sz="1400" dirty="0">
                <a:solidFill>
                  <a:srgbClr val="C00000"/>
                </a:solidFill>
              </a:rPr>
              <a:t>A point </a:t>
            </a:r>
            <a:r>
              <a:rPr lang="en-US" sz="1400" i="1" dirty="0">
                <a:solidFill>
                  <a:srgbClr val="C00000"/>
                </a:solidFill>
              </a:rPr>
              <a:t>inside</a:t>
            </a:r>
            <a:r>
              <a:rPr lang="en-US" sz="1400" dirty="0">
                <a:solidFill>
                  <a:srgbClr val="C00000"/>
                </a:solidFill>
              </a:rPr>
              <a:t> the curve (as at </a:t>
            </a:r>
            <a:r>
              <a:rPr lang="en-US" sz="1400" i="1" dirty="0">
                <a:solidFill>
                  <a:srgbClr val="C00000"/>
                </a:solidFill>
              </a:rPr>
              <a:t>A</a:t>
            </a:r>
            <a:r>
              <a:rPr lang="en-US" sz="1400" dirty="0">
                <a:solidFill>
                  <a:srgbClr val="C00000"/>
                </a:solidFill>
              </a:rPr>
              <a:t>), is feasible but represents </a:t>
            </a:r>
            <a:r>
              <a:rPr lang="en-US" sz="1400" i="1" dirty="0">
                <a:solidFill>
                  <a:srgbClr val="C00000"/>
                </a:solidFill>
              </a:rPr>
              <a:t>production inefficiency</a:t>
            </a:r>
            <a:r>
              <a:rPr lang="en-US" sz="1400" dirty="0">
                <a:solidFill>
                  <a:srgbClr val="C00000"/>
                </a:solidFill>
              </a:rPr>
              <a:t> (wasteful use of inputs), in that output of </a:t>
            </a:r>
            <a:r>
              <a:rPr lang="en-US" sz="1400" i="1" dirty="0">
                <a:solidFill>
                  <a:srgbClr val="C00000"/>
                </a:solidFill>
              </a:rPr>
              <a:t>one or both goods</a:t>
            </a:r>
            <a:r>
              <a:rPr lang="en-US" sz="1400" dirty="0">
                <a:solidFill>
                  <a:srgbClr val="C00000"/>
                </a:solidFill>
              </a:rPr>
              <a:t> could increase by moving in a northeast direction to a point on the curve.</a:t>
            </a:r>
          </a:p>
        </p:txBody>
      </p:sp>
    </p:spTree>
    <p:extLst>
      <p:ext uri="{BB962C8B-B14F-4D97-AF65-F5344CB8AC3E}">
        <p14:creationId xmlns:p14="http://schemas.microsoft.com/office/powerpoint/2010/main" val="42805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98AA-E37B-B74B-8D3B-D1628293646D}"/>
              </a:ext>
            </a:extLst>
          </p:cNvPr>
          <p:cNvSpPr>
            <a:spLocks noGrp="1"/>
          </p:cNvSpPr>
          <p:nvPr>
            <p:ph type="title"/>
          </p:nvPr>
        </p:nvSpPr>
        <p:spPr/>
        <p:txBody>
          <a:bodyPr/>
          <a:lstStyle/>
          <a:p>
            <a:r>
              <a:rPr lang="en-US" dirty="0">
                <a:solidFill>
                  <a:srgbClr val="FF0000"/>
                </a:solidFill>
              </a:rPr>
              <a:t>Specialization</a:t>
            </a:r>
            <a:br>
              <a:rPr lang="en-US" sz="3200" dirty="0">
                <a:solidFill>
                  <a:srgbClr val="FF0000"/>
                </a:solidFill>
              </a:rPr>
            </a:br>
            <a:r>
              <a:rPr lang="en-US" sz="2800" dirty="0">
                <a:solidFill>
                  <a:schemeClr val="accent1"/>
                </a:solidFill>
              </a:rPr>
              <a:t>(And the advantages of International Trade)</a:t>
            </a:r>
          </a:p>
        </p:txBody>
      </p:sp>
      <p:sp>
        <p:nvSpPr>
          <p:cNvPr id="3" name="Content Placeholder 2">
            <a:extLst>
              <a:ext uri="{FF2B5EF4-FFF2-40B4-BE49-F238E27FC236}">
                <a16:creationId xmlns:a16="http://schemas.microsoft.com/office/drawing/2014/main" id="{2AF398C3-66DE-5249-AFD1-57EC7B16618C}"/>
              </a:ext>
            </a:extLst>
          </p:cNvPr>
          <p:cNvSpPr>
            <a:spLocks noGrp="1"/>
          </p:cNvSpPr>
          <p:nvPr>
            <p:ph sz="half" idx="1"/>
          </p:nvPr>
        </p:nvSpPr>
        <p:spPr>
          <a:xfrm>
            <a:off x="609600" y="1684109"/>
            <a:ext cx="5410200" cy="4351338"/>
          </a:xfrm>
        </p:spPr>
        <p:txBody>
          <a:bodyPr>
            <a:noAutofit/>
          </a:bodyPr>
          <a:lstStyle/>
          <a:p>
            <a:pPr>
              <a:lnSpc>
                <a:spcPct val="110000"/>
              </a:lnSpc>
              <a:spcBef>
                <a:spcPts val="0"/>
              </a:spcBef>
              <a:spcAft>
                <a:spcPts val="600"/>
              </a:spcAft>
            </a:pPr>
            <a:r>
              <a:rPr lang="en-US" sz="1400" dirty="0"/>
              <a:t>Specialization is considered key to economic efficiency based on theoretical and empirical considerations. </a:t>
            </a:r>
          </a:p>
          <a:p>
            <a:pPr>
              <a:lnSpc>
                <a:spcPct val="110000"/>
              </a:lnSpc>
              <a:spcBef>
                <a:spcPts val="0"/>
              </a:spcBef>
              <a:spcAft>
                <a:spcPts val="600"/>
              </a:spcAft>
            </a:pPr>
            <a:r>
              <a:rPr lang="en-US" sz="1400" dirty="0"/>
              <a:t>Different individuals or nations may have different real opportunity costs of production, say from differences in stocks of human capital per worker or capital/labor ratios. </a:t>
            </a:r>
          </a:p>
          <a:p>
            <a:pPr>
              <a:lnSpc>
                <a:spcPct val="110000"/>
              </a:lnSpc>
              <a:spcBef>
                <a:spcPts val="0"/>
              </a:spcBef>
              <a:spcAft>
                <a:spcPts val="600"/>
              </a:spcAft>
            </a:pPr>
            <a:r>
              <a:rPr lang="en-US" sz="1400" dirty="0"/>
              <a:t>According to theory, this may give a </a:t>
            </a:r>
            <a:r>
              <a:rPr lang="en-US" sz="1400" dirty="0">
                <a:solidFill>
                  <a:schemeClr val="accent1"/>
                </a:solidFill>
              </a:rPr>
              <a:t>comparative advantage </a:t>
            </a:r>
            <a:r>
              <a:rPr lang="en-US" sz="1400" dirty="0"/>
              <a:t>in production of goods that make more intensive use of the relatively more abundant, thus relatively cheaper, input. </a:t>
            </a:r>
          </a:p>
          <a:p>
            <a:pPr>
              <a:lnSpc>
                <a:spcPct val="110000"/>
              </a:lnSpc>
              <a:spcBef>
                <a:spcPts val="0"/>
              </a:spcBef>
              <a:spcAft>
                <a:spcPts val="600"/>
              </a:spcAft>
            </a:pPr>
            <a:r>
              <a:rPr lang="en-US" sz="1400" dirty="0"/>
              <a:t>Even if one region has an absolute advantage as to the ratio of its outputs to inputs in every type of output, it may still specialize in the output in which it has a comparative advantage and thereby gain from trading with a region that lacks any absolute advantage but has a comparative advantage in producing something else. </a:t>
            </a:r>
          </a:p>
          <a:p>
            <a:pPr>
              <a:lnSpc>
                <a:spcPct val="110000"/>
              </a:lnSpc>
              <a:spcBef>
                <a:spcPts val="0"/>
              </a:spcBef>
              <a:spcAft>
                <a:spcPts val="600"/>
              </a:spcAft>
            </a:pPr>
            <a:r>
              <a:rPr lang="en-US" sz="1400" dirty="0"/>
              <a:t>An example that combines features above is a country that specializes in the production of high-tech knowledge products, as developed countries do (e.g. USA), and trades with developing nations (e.g. China) for goods produced in factories where labor is relatively cheap and plentiful, resulting in different in opportunity costs of production.</a:t>
            </a:r>
          </a:p>
          <a:p>
            <a:pPr>
              <a:lnSpc>
                <a:spcPct val="110000"/>
              </a:lnSpc>
              <a:spcBef>
                <a:spcPts val="0"/>
              </a:spcBef>
              <a:spcAft>
                <a:spcPts val="600"/>
              </a:spcAft>
            </a:pPr>
            <a:endParaRPr lang="en-US" sz="1400" dirty="0"/>
          </a:p>
        </p:txBody>
      </p:sp>
      <p:pic>
        <p:nvPicPr>
          <p:cNvPr id="6" name="Content Placeholder 5">
            <a:extLst>
              <a:ext uri="{FF2B5EF4-FFF2-40B4-BE49-F238E27FC236}">
                <a16:creationId xmlns:a16="http://schemas.microsoft.com/office/drawing/2014/main" id="{8E20D2F6-3ED9-4743-AB75-551B0DF4C766}"/>
              </a:ext>
            </a:extLst>
          </p:cNvPr>
          <p:cNvPicPr>
            <a:picLocks noGrp="1" noChangeAspect="1"/>
          </p:cNvPicPr>
          <p:nvPr>
            <p:ph sz="half" idx="2"/>
          </p:nvPr>
        </p:nvPicPr>
        <p:blipFill>
          <a:blip r:embed="rId2"/>
          <a:stretch>
            <a:fillRect/>
          </a:stretch>
        </p:blipFill>
        <p:spPr>
          <a:xfrm>
            <a:off x="6096000" y="1924396"/>
            <a:ext cx="5181600" cy="3304709"/>
          </a:xfrm>
        </p:spPr>
      </p:pic>
      <p:sp>
        <p:nvSpPr>
          <p:cNvPr id="7" name="TextBox 6">
            <a:extLst>
              <a:ext uri="{FF2B5EF4-FFF2-40B4-BE49-F238E27FC236}">
                <a16:creationId xmlns:a16="http://schemas.microsoft.com/office/drawing/2014/main" id="{79D4F29D-A718-1346-84B0-0C98823208D8}"/>
              </a:ext>
            </a:extLst>
          </p:cNvPr>
          <p:cNvSpPr txBox="1"/>
          <p:nvPr/>
        </p:nvSpPr>
        <p:spPr>
          <a:xfrm>
            <a:off x="6237514" y="5529943"/>
            <a:ext cx="5040086" cy="584775"/>
          </a:xfrm>
          <a:prstGeom prst="rect">
            <a:avLst/>
          </a:prstGeom>
          <a:noFill/>
        </p:spPr>
        <p:txBody>
          <a:bodyPr wrap="square" rtlCol="0">
            <a:spAutoFit/>
          </a:bodyPr>
          <a:lstStyle/>
          <a:p>
            <a:pPr algn="ctr"/>
            <a:r>
              <a:rPr lang="en-US" sz="1600" dirty="0">
                <a:solidFill>
                  <a:srgbClr val="C00000"/>
                </a:solidFill>
              </a:rPr>
              <a:t>Map showing the main trade routes for goods within late medieval Europe.</a:t>
            </a:r>
          </a:p>
        </p:txBody>
      </p:sp>
    </p:spTree>
    <p:extLst>
      <p:ext uri="{BB962C8B-B14F-4D97-AF65-F5344CB8AC3E}">
        <p14:creationId xmlns:p14="http://schemas.microsoft.com/office/powerpoint/2010/main" val="2657939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5B44-0B2D-E248-8860-0C8A2C3BBCEF}"/>
              </a:ext>
            </a:extLst>
          </p:cNvPr>
          <p:cNvSpPr>
            <a:spLocks noGrp="1"/>
          </p:cNvSpPr>
          <p:nvPr>
            <p:ph type="title"/>
          </p:nvPr>
        </p:nvSpPr>
        <p:spPr/>
        <p:txBody>
          <a:bodyPr/>
          <a:lstStyle/>
          <a:p>
            <a:r>
              <a:rPr lang="en-US" dirty="0">
                <a:solidFill>
                  <a:srgbClr val="FF0000"/>
                </a:solidFill>
              </a:rPr>
              <a:t>Supply and Demand</a:t>
            </a:r>
          </a:p>
        </p:txBody>
      </p:sp>
      <p:sp>
        <p:nvSpPr>
          <p:cNvPr id="3" name="Content Placeholder 2">
            <a:extLst>
              <a:ext uri="{FF2B5EF4-FFF2-40B4-BE49-F238E27FC236}">
                <a16:creationId xmlns:a16="http://schemas.microsoft.com/office/drawing/2014/main" id="{B7FB3453-C37D-444E-AB09-80FDA2D854AA}"/>
              </a:ext>
            </a:extLst>
          </p:cNvPr>
          <p:cNvSpPr>
            <a:spLocks noGrp="1"/>
          </p:cNvSpPr>
          <p:nvPr>
            <p:ph sz="half" idx="1"/>
          </p:nvPr>
        </p:nvSpPr>
        <p:spPr>
          <a:xfrm>
            <a:off x="5932715" y="1901825"/>
            <a:ext cx="5856514" cy="4351338"/>
          </a:xfrm>
        </p:spPr>
        <p:txBody>
          <a:bodyPr>
            <a:noAutofit/>
          </a:bodyPr>
          <a:lstStyle/>
          <a:p>
            <a:pPr>
              <a:lnSpc>
                <a:spcPct val="110000"/>
              </a:lnSpc>
              <a:spcBef>
                <a:spcPts val="0"/>
              </a:spcBef>
              <a:spcAft>
                <a:spcPts val="600"/>
              </a:spcAft>
            </a:pPr>
            <a:r>
              <a:rPr lang="en-US" sz="2400" i="1" dirty="0">
                <a:solidFill>
                  <a:schemeClr val="accent1"/>
                </a:solidFill>
              </a:rPr>
              <a:t>Demand</a:t>
            </a:r>
            <a:r>
              <a:rPr lang="en-US" sz="2400" dirty="0"/>
              <a:t> </a:t>
            </a:r>
            <a:r>
              <a:rPr lang="en-US" sz="1800" dirty="0"/>
              <a:t>is the relation of the quantity that all buyers would be prepared to purchase at each unit price of the good.</a:t>
            </a:r>
          </a:p>
          <a:p>
            <a:pPr>
              <a:lnSpc>
                <a:spcPct val="110000"/>
              </a:lnSpc>
              <a:spcBef>
                <a:spcPts val="0"/>
              </a:spcBef>
              <a:spcAft>
                <a:spcPts val="600"/>
              </a:spcAft>
            </a:pPr>
            <a:r>
              <a:rPr lang="en-US" sz="1800" dirty="0"/>
              <a:t> Demand is often represented by a table or a graph showing price and quantity demanded. </a:t>
            </a:r>
          </a:p>
          <a:p>
            <a:pPr>
              <a:lnSpc>
                <a:spcPct val="110000"/>
              </a:lnSpc>
              <a:spcBef>
                <a:spcPts val="0"/>
              </a:spcBef>
              <a:spcAft>
                <a:spcPts val="600"/>
              </a:spcAft>
            </a:pPr>
            <a:r>
              <a:rPr lang="en-US" sz="1800" dirty="0"/>
              <a:t>Demand theory describes individual consumers as rationally choosing the most preferred quantity of each good, given income, prices, tastes, etc. </a:t>
            </a:r>
          </a:p>
          <a:p>
            <a:pPr>
              <a:lnSpc>
                <a:spcPct val="110000"/>
              </a:lnSpc>
              <a:spcBef>
                <a:spcPts val="0"/>
              </a:spcBef>
              <a:spcAft>
                <a:spcPts val="600"/>
              </a:spcAft>
            </a:pPr>
            <a:r>
              <a:rPr lang="en-US" sz="1800" dirty="0"/>
              <a:t>A term for this is "constrained utility maximization" (with income and wealth as the constraints on demand). </a:t>
            </a:r>
          </a:p>
          <a:p>
            <a:pPr>
              <a:lnSpc>
                <a:spcPct val="110000"/>
              </a:lnSpc>
              <a:spcBef>
                <a:spcPts val="0"/>
              </a:spcBef>
              <a:spcAft>
                <a:spcPts val="600"/>
              </a:spcAft>
            </a:pPr>
            <a:r>
              <a:rPr lang="en-US" sz="1800" dirty="0"/>
              <a:t>Here, utility refers to the hypothesized relation of each individual consumer for ranking different commodity bundles as more or less preferred.</a:t>
            </a:r>
          </a:p>
        </p:txBody>
      </p:sp>
      <p:sp>
        <p:nvSpPr>
          <p:cNvPr id="4" name="Content Placeholder 3">
            <a:extLst>
              <a:ext uri="{FF2B5EF4-FFF2-40B4-BE49-F238E27FC236}">
                <a16:creationId xmlns:a16="http://schemas.microsoft.com/office/drawing/2014/main" id="{76637325-DAD7-834D-8938-A9E30AB031EE}"/>
              </a:ext>
            </a:extLst>
          </p:cNvPr>
          <p:cNvSpPr>
            <a:spLocks noGrp="1"/>
          </p:cNvSpPr>
          <p:nvPr>
            <p:ph sz="half" idx="2"/>
          </p:nvPr>
        </p:nvSpPr>
        <p:spPr>
          <a:xfrm>
            <a:off x="446314" y="1901825"/>
            <a:ext cx="5573486" cy="4351338"/>
          </a:xfrm>
        </p:spPr>
        <p:txBody>
          <a:bodyPr>
            <a:noAutofit/>
          </a:bodyPr>
          <a:lstStyle/>
          <a:p>
            <a:pPr>
              <a:lnSpc>
                <a:spcPct val="110000"/>
              </a:lnSpc>
              <a:spcBef>
                <a:spcPts val="0"/>
              </a:spcBef>
              <a:spcAft>
                <a:spcPts val="600"/>
              </a:spcAft>
            </a:pPr>
            <a:r>
              <a:rPr lang="en-US" sz="2400" i="1" dirty="0">
                <a:solidFill>
                  <a:schemeClr val="accent1"/>
                </a:solidFill>
              </a:rPr>
              <a:t>Supply</a:t>
            </a:r>
            <a:r>
              <a:rPr lang="en-US" sz="1800" dirty="0"/>
              <a:t> is the relation between the price of a good and the quantity available for sale at that price. </a:t>
            </a:r>
          </a:p>
          <a:p>
            <a:pPr>
              <a:lnSpc>
                <a:spcPct val="110000"/>
              </a:lnSpc>
              <a:spcBef>
                <a:spcPts val="0"/>
              </a:spcBef>
              <a:spcAft>
                <a:spcPts val="600"/>
              </a:spcAft>
            </a:pPr>
            <a:r>
              <a:rPr lang="en-US" sz="1800" dirty="0"/>
              <a:t>It may be represented as a table or graph relating price and quantity supplied.</a:t>
            </a:r>
          </a:p>
          <a:p>
            <a:pPr>
              <a:lnSpc>
                <a:spcPct val="110000"/>
              </a:lnSpc>
              <a:spcBef>
                <a:spcPts val="0"/>
              </a:spcBef>
              <a:spcAft>
                <a:spcPts val="600"/>
              </a:spcAft>
            </a:pPr>
            <a:r>
              <a:rPr lang="en-US" sz="1800" dirty="0"/>
              <a:t> Producers, for example business firms, are hypothesized to be </a:t>
            </a:r>
            <a:r>
              <a:rPr lang="en-US" sz="1800" i="1" dirty="0"/>
              <a:t>profit maximizers</a:t>
            </a:r>
            <a:r>
              <a:rPr lang="en-US" sz="1800" dirty="0"/>
              <a:t>, meaning that they attempt to produce and supply the amount of goods that will bring them the highest profit. </a:t>
            </a:r>
          </a:p>
          <a:p>
            <a:pPr>
              <a:lnSpc>
                <a:spcPct val="110000"/>
              </a:lnSpc>
              <a:spcBef>
                <a:spcPts val="0"/>
              </a:spcBef>
              <a:spcAft>
                <a:spcPts val="600"/>
              </a:spcAft>
            </a:pPr>
            <a:r>
              <a:rPr lang="en-US" sz="1800" dirty="0"/>
              <a:t>Supply is typically represented as a function relating price and quantity, if other factors are unchanged.</a:t>
            </a:r>
          </a:p>
        </p:txBody>
      </p:sp>
    </p:spTree>
    <p:extLst>
      <p:ext uri="{BB962C8B-B14F-4D97-AF65-F5344CB8AC3E}">
        <p14:creationId xmlns:p14="http://schemas.microsoft.com/office/powerpoint/2010/main" val="261706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BB8D-F5DC-964A-B478-79E612481670}"/>
              </a:ext>
            </a:extLst>
          </p:cNvPr>
          <p:cNvSpPr>
            <a:spLocks noGrp="1"/>
          </p:cNvSpPr>
          <p:nvPr>
            <p:ph type="title"/>
          </p:nvPr>
        </p:nvSpPr>
        <p:spPr/>
        <p:txBody>
          <a:bodyPr/>
          <a:lstStyle/>
          <a:p>
            <a:r>
              <a:rPr lang="en-US" dirty="0">
                <a:solidFill>
                  <a:srgbClr val="FF0000"/>
                </a:solidFill>
              </a:rPr>
              <a:t>Introduction</a:t>
            </a:r>
          </a:p>
        </p:txBody>
      </p:sp>
      <p:sp>
        <p:nvSpPr>
          <p:cNvPr id="6" name="Content Placeholder 5">
            <a:extLst>
              <a:ext uri="{FF2B5EF4-FFF2-40B4-BE49-F238E27FC236}">
                <a16:creationId xmlns:a16="http://schemas.microsoft.com/office/drawing/2014/main" id="{4BF7AC6F-DD25-3D4E-ACF3-F8839A11B287}"/>
              </a:ext>
            </a:extLst>
          </p:cNvPr>
          <p:cNvSpPr>
            <a:spLocks noGrp="1"/>
          </p:cNvSpPr>
          <p:nvPr>
            <p:ph sz="half" idx="1"/>
          </p:nvPr>
        </p:nvSpPr>
        <p:spPr>
          <a:xfrm>
            <a:off x="587830" y="1934481"/>
            <a:ext cx="3439886" cy="4351338"/>
          </a:xfrm>
        </p:spPr>
        <p:txBody>
          <a:bodyPr>
            <a:noAutofit/>
          </a:bodyPr>
          <a:lstStyle/>
          <a:p>
            <a:pPr>
              <a:lnSpc>
                <a:spcPct val="110000"/>
              </a:lnSpc>
              <a:spcBef>
                <a:spcPts val="0"/>
              </a:spcBef>
              <a:spcAft>
                <a:spcPts val="600"/>
              </a:spcAft>
            </a:pPr>
            <a:r>
              <a:rPr lang="en-US" sz="1600" dirty="0"/>
              <a:t>There are a variety of modern definitions of economics</a:t>
            </a:r>
          </a:p>
          <a:p>
            <a:pPr>
              <a:lnSpc>
                <a:spcPct val="110000"/>
              </a:lnSpc>
              <a:spcBef>
                <a:spcPts val="0"/>
              </a:spcBef>
              <a:spcAft>
                <a:spcPts val="600"/>
              </a:spcAft>
            </a:pPr>
            <a:r>
              <a:rPr lang="en-US" sz="1600" dirty="0"/>
              <a:t>Some reflect evolving views of the subject or different views among economists.</a:t>
            </a:r>
          </a:p>
          <a:p>
            <a:pPr>
              <a:lnSpc>
                <a:spcPct val="110000"/>
              </a:lnSpc>
              <a:spcBef>
                <a:spcPts val="0"/>
              </a:spcBef>
              <a:spcAft>
                <a:spcPts val="600"/>
              </a:spcAft>
            </a:pPr>
            <a:r>
              <a:rPr lang="en-US" sz="1600" dirty="0"/>
              <a:t>Scottish philosopher </a:t>
            </a:r>
            <a:r>
              <a:rPr lang="en-US" sz="1600" dirty="0">
                <a:hlinkClick r:id="rId2"/>
              </a:rPr>
              <a:t>Adam Smith </a:t>
            </a:r>
            <a:r>
              <a:rPr lang="en-US" sz="1600" dirty="0"/>
              <a:t>(1776) defined what was then called political economy as "an inquiry into the nature and causes of the wealth of nations”</a:t>
            </a:r>
          </a:p>
          <a:p>
            <a:pPr>
              <a:lnSpc>
                <a:spcPct val="110000"/>
              </a:lnSpc>
              <a:spcBef>
                <a:spcPts val="0"/>
              </a:spcBef>
              <a:spcAft>
                <a:spcPts val="600"/>
              </a:spcAft>
            </a:pPr>
            <a:r>
              <a:rPr lang="en-US" sz="1600" dirty="0"/>
              <a:t>Various definitions of economics by:  </a:t>
            </a:r>
          </a:p>
          <a:p>
            <a:pPr lvl="1">
              <a:lnSpc>
                <a:spcPct val="110000"/>
              </a:lnSpc>
              <a:spcBef>
                <a:spcPts val="0"/>
              </a:spcBef>
              <a:spcAft>
                <a:spcPts val="600"/>
              </a:spcAft>
            </a:pPr>
            <a:r>
              <a:rPr lang="en-US" sz="1600" dirty="0"/>
              <a:t>Jean-Baptiste Say (1803)</a:t>
            </a:r>
          </a:p>
          <a:p>
            <a:pPr lvl="1">
              <a:lnSpc>
                <a:spcPct val="110000"/>
              </a:lnSpc>
              <a:spcBef>
                <a:spcPts val="0"/>
              </a:spcBef>
              <a:spcAft>
                <a:spcPts val="600"/>
              </a:spcAft>
            </a:pPr>
            <a:r>
              <a:rPr lang="en-US" sz="1600" dirty="0"/>
              <a:t>Alfred Marshall (1890)</a:t>
            </a:r>
          </a:p>
          <a:p>
            <a:pPr lvl="1">
              <a:lnSpc>
                <a:spcPct val="110000"/>
              </a:lnSpc>
              <a:spcBef>
                <a:spcPts val="0"/>
              </a:spcBef>
              <a:spcAft>
                <a:spcPts val="600"/>
              </a:spcAft>
            </a:pPr>
            <a:r>
              <a:rPr lang="en-US" sz="1600" dirty="0"/>
              <a:t>Lionel Robbins (1932)</a:t>
            </a:r>
          </a:p>
          <a:p>
            <a:pPr marL="236538" lvl="1" indent="-236538">
              <a:lnSpc>
                <a:spcPct val="110000"/>
              </a:lnSpc>
              <a:spcBef>
                <a:spcPts val="0"/>
              </a:spcBef>
              <a:spcAft>
                <a:spcPts val="600"/>
              </a:spcAft>
            </a:pPr>
            <a:endParaRPr lang="en-US" sz="1600" dirty="0"/>
          </a:p>
        </p:txBody>
      </p:sp>
      <p:pic>
        <p:nvPicPr>
          <p:cNvPr id="9" name="Content Placeholder 8">
            <a:extLst>
              <a:ext uri="{FF2B5EF4-FFF2-40B4-BE49-F238E27FC236}">
                <a16:creationId xmlns:a16="http://schemas.microsoft.com/office/drawing/2014/main" id="{4496D2E1-40C4-A346-AAEC-94BDF091DA75}"/>
              </a:ext>
            </a:extLst>
          </p:cNvPr>
          <p:cNvPicPr>
            <a:picLocks noGrp="1" noChangeAspect="1"/>
          </p:cNvPicPr>
          <p:nvPr>
            <p:ph sz="half" idx="2"/>
          </p:nvPr>
        </p:nvPicPr>
        <p:blipFill>
          <a:blip r:embed="rId3"/>
          <a:stretch>
            <a:fillRect/>
          </a:stretch>
        </p:blipFill>
        <p:spPr>
          <a:xfrm>
            <a:off x="4176220" y="1690688"/>
            <a:ext cx="7741127" cy="3556226"/>
          </a:xfrm>
        </p:spPr>
      </p:pic>
      <p:sp>
        <p:nvSpPr>
          <p:cNvPr id="10" name="TextBox 9">
            <a:extLst>
              <a:ext uri="{FF2B5EF4-FFF2-40B4-BE49-F238E27FC236}">
                <a16:creationId xmlns:a16="http://schemas.microsoft.com/office/drawing/2014/main" id="{DAE20AF0-C573-264E-AE94-957AFE645955}"/>
              </a:ext>
            </a:extLst>
          </p:cNvPr>
          <p:cNvSpPr txBox="1"/>
          <p:nvPr/>
        </p:nvSpPr>
        <p:spPr>
          <a:xfrm>
            <a:off x="5421086" y="5584371"/>
            <a:ext cx="5682343" cy="923330"/>
          </a:xfrm>
          <a:prstGeom prst="rect">
            <a:avLst/>
          </a:prstGeom>
          <a:noFill/>
        </p:spPr>
        <p:txBody>
          <a:bodyPr wrap="square" rtlCol="0">
            <a:spAutoFit/>
          </a:bodyPr>
          <a:lstStyle/>
          <a:p>
            <a:r>
              <a:rPr lang="en-US" dirty="0"/>
              <a:t>A map of world economies by size of Gross Domestic Product (nominal) in USD, </a:t>
            </a:r>
            <a:r>
              <a:rPr lang="en-US" i="1" dirty="0">
                <a:hlinkClick r:id="rId4" tooltip="World Bank"/>
              </a:rPr>
              <a:t>World Bank</a:t>
            </a:r>
            <a:r>
              <a:rPr lang="en-US" dirty="0"/>
              <a:t>, 2014.  GDP is the value of all goods and services produced by a country</a:t>
            </a:r>
          </a:p>
        </p:txBody>
      </p:sp>
    </p:spTree>
    <p:extLst>
      <p:ext uri="{BB962C8B-B14F-4D97-AF65-F5344CB8AC3E}">
        <p14:creationId xmlns:p14="http://schemas.microsoft.com/office/powerpoint/2010/main" val="338941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2497-9D28-0B4E-A5A2-37021352BB74}"/>
              </a:ext>
            </a:extLst>
          </p:cNvPr>
          <p:cNvSpPr>
            <a:spLocks noGrp="1"/>
          </p:cNvSpPr>
          <p:nvPr>
            <p:ph type="title"/>
          </p:nvPr>
        </p:nvSpPr>
        <p:spPr/>
        <p:txBody>
          <a:bodyPr/>
          <a:lstStyle/>
          <a:p>
            <a:r>
              <a:rPr lang="en-US" dirty="0">
                <a:solidFill>
                  <a:srgbClr val="FF0000"/>
                </a:solidFill>
              </a:rPr>
              <a:t>Supply and Demand</a:t>
            </a:r>
          </a:p>
        </p:txBody>
      </p:sp>
      <p:sp>
        <p:nvSpPr>
          <p:cNvPr id="3" name="Content Placeholder 2">
            <a:extLst>
              <a:ext uri="{FF2B5EF4-FFF2-40B4-BE49-F238E27FC236}">
                <a16:creationId xmlns:a16="http://schemas.microsoft.com/office/drawing/2014/main" id="{3F633A46-E05A-7441-A9BC-C1053996E80F}"/>
              </a:ext>
            </a:extLst>
          </p:cNvPr>
          <p:cNvSpPr>
            <a:spLocks noGrp="1"/>
          </p:cNvSpPr>
          <p:nvPr>
            <p:ph sz="half" idx="1"/>
          </p:nvPr>
        </p:nvSpPr>
        <p:spPr/>
        <p:txBody>
          <a:bodyPr>
            <a:noAutofit/>
          </a:bodyPr>
          <a:lstStyle/>
          <a:p>
            <a:pPr>
              <a:lnSpc>
                <a:spcPct val="110000"/>
              </a:lnSpc>
              <a:spcBef>
                <a:spcPts val="0"/>
              </a:spcBef>
              <a:spcAft>
                <a:spcPts val="600"/>
              </a:spcAft>
            </a:pPr>
            <a:r>
              <a:rPr lang="en-US" sz="1600" dirty="0"/>
              <a:t>Prices and quantities have been described as the most directly observable attributes of goods produced and exchanged in a market economy.</a:t>
            </a:r>
          </a:p>
          <a:p>
            <a:pPr>
              <a:lnSpc>
                <a:spcPct val="110000"/>
              </a:lnSpc>
              <a:spcBef>
                <a:spcPts val="0"/>
              </a:spcBef>
              <a:spcAft>
                <a:spcPts val="600"/>
              </a:spcAft>
            </a:pPr>
            <a:r>
              <a:rPr lang="en-US" sz="1600" dirty="0"/>
              <a:t>The theory of supply and demand is an organizing principle for explaining how prices coordinate the amounts produced and consumed. </a:t>
            </a:r>
          </a:p>
          <a:p>
            <a:pPr>
              <a:lnSpc>
                <a:spcPct val="110000"/>
              </a:lnSpc>
              <a:spcBef>
                <a:spcPts val="0"/>
              </a:spcBef>
              <a:spcAft>
                <a:spcPts val="600"/>
              </a:spcAft>
            </a:pPr>
            <a:r>
              <a:rPr lang="en-US" sz="1600" dirty="0"/>
              <a:t>In microeconomics, it applies to price and output determination for a market with </a:t>
            </a:r>
            <a:r>
              <a:rPr lang="en-US" sz="1600" dirty="0">
                <a:solidFill>
                  <a:schemeClr val="accent1"/>
                </a:solidFill>
              </a:rPr>
              <a:t>perfect competition</a:t>
            </a:r>
            <a:r>
              <a:rPr lang="en-US" sz="1600" dirty="0"/>
              <a:t>, which includes the condition of no buyers or sellers large enough to have price-setting power. </a:t>
            </a:r>
          </a:p>
          <a:p>
            <a:pPr>
              <a:lnSpc>
                <a:spcPct val="110000"/>
              </a:lnSpc>
              <a:spcBef>
                <a:spcPts val="0"/>
              </a:spcBef>
              <a:spcAft>
                <a:spcPts val="600"/>
              </a:spcAft>
            </a:pPr>
            <a:r>
              <a:rPr lang="en-US" sz="1600" dirty="0"/>
              <a:t>Demand theory describes individual consumers as </a:t>
            </a:r>
            <a:r>
              <a:rPr lang="en-US" sz="1600" dirty="0">
                <a:solidFill>
                  <a:srgbClr val="0070C0"/>
                </a:solidFill>
              </a:rPr>
              <a:t>rationally choosing </a:t>
            </a:r>
            <a:r>
              <a:rPr lang="en-US" sz="1600" dirty="0"/>
              <a:t>the most preferred quantity of each good, given income, prices, tastes, etc. </a:t>
            </a:r>
          </a:p>
        </p:txBody>
      </p:sp>
      <p:pic>
        <p:nvPicPr>
          <p:cNvPr id="6" name="Content Placeholder 5">
            <a:extLst>
              <a:ext uri="{FF2B5EF4-FFF2-40B4-BE49-F238E27FC236}">
                <a16:creationId xmlns:a16="http://schemas.microsoft.com/office/drawing/2014/main" id="{0DB02D47-B10A-B54F-93FD-78A55DD20FBA}"/>
              </a:ext>
            </a:extLst>
          </p:cNvPr>
          <p:cNvPicPr>
            <a:picLocks noGrp="1" noChangeAspect="1"/>
          </p:cNvPicPr>
          <p:nvPr>
            <p:ph sz="half" idx="2"/>
          </p:nvPr>
        </p:nvPicPr>
        <p:blipFill>
          <a:blip r:embed="rId2"/>
          <a:stretch>
            <a:fillRect/>
          </a:stretch>
        </p:blipFill>
        <p:spPr>
          <a:xfrm>
            <a:off x="7002462" y="545759"/>
            <a:ext cx="4351338" cy="4351338"/>
          </a:xfrm>
        </p:spPr>
      </p:pic>
      <p:sp>
        <p:nvSpPr>
          <p:cNvPr id="7" name="TextBox 6">
            <a:extLst>
              <a:ext uri="{FF2B5EF4-FFF2-40B4-BE49-F238E27FC236}">
                <a16:creationId xmlns:a16="http://schemas.microsoft.com/office/drawing/2014/main" id="{81B7C6D3-50D1-144B-BD77-EB2520BC4F65}"/>
              </a:ext>
            </a:extLst>
          </p:cNvPr>
          <p:cNvSpPr txBox="1"/>
          <p:nvPr/>
        </p:nvSpPr>
        <p:spPr>
          <a:xfrm>
            <a:off x="7002462" y="5077731"/>
            <a:ext cx="50292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C00000"/>
                </a:solidFill>
              </a:rPr>
              <a:t>The supply and demand model describes how prices vary as a result of a balance between product availability and demand. </a:t>
            </a:r>
          </a:p>
          <a:p>
            <a:pPr marL="285750" indent="-285750">
              <a:buFont typeface="Arial" panose="020B0604020202020204" pitchFamily="34" charset="0"/>
              <a:buChar char="•"/>
            </a:pPr>
            <a:r>
              <a:rPr lang="en-US" sz="1400" dirty="0">
                <a:solidFill>
                  <a:srgbClr val="C00000"/>
                </a:solidFill>
              </a:rPr>
              <a:t>The graph depicts an increase (that is, right-shift) in demand from D1 to D2 along with the consequent increase in price and quantity required to reach a new equilibrium point on the supply curve (S).</a:t>
            </a:r>
          </a:p>
        </p:txBody>
      </p:sp>
      <p:sp>
        <p:nvSpPr>
          <p:cNvPr id="4" name="TextBox 3">
            <a:extLst>
              <a:ext uri="{FF2B5EF4-FFF2-40B4-BE49-F238E27FC236}">
                <a16:creationId xmlns:a16="http://schemas.microsoft.com/office/drawing/2014/main" id="{2014ABF1-EB92-8F4A-AD18-0C8659FBCD04}"/>
              </a:ext>
            </a:extLst>
          </p:cNvPr>
          <p:cNvSpPr txBox="1"/>
          <p:nvPr/>
        </p:nvSpPr>
        <p:spPr>
          <a:xfrm>
            <a:off x="8893629" y="125637"/>
            <a:ext cx="2558142" cy="646331"/>
          </a:xfrm>
          <a:prstGeom prst="rect">
            <a:avLst/>
          </a:prstGeom>
          <a:noFill/>
        </p:spPr>
        <p:txBody>
          <a:bodyPr wrap="square" rtlCol="0">
            <a:spAutoFit/>
          </a:bodyPr>
          <a:lstStyle/>
          <a:p>
            <a:r>
              <a:rPr lang="en-US" dirty="0"/>
              <a:t>Price is independent variable in economics</a:t>
            </a:r>
          </a:p>
        </p:txBody>
      </p:sp>
    </p:spTree>
    <p:extLst>
      <p:ext uri="{BB962C8B-B14F-4D97-AF65-F5344CB8AC3E}">
        <p14:creationId xmlns:p14="http://schemas.microsoft.com/office/powerpoint/2010/main" val="4015254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2497-9D28-0B4E-A5A2-37021352BB74}"/>
              </a:ext>
            </a:extLst>
          </p:cNvPr>
          <p:cNvSpPr>
            <a:spLocks noGrp="1"/>
          </p:cNvSpPr>
          <p:nvPr>
            <p:ph type="title"/>
          </p:nvPr>
        </p:nvSpPr>
        <p:spPr/>
        <p:txBody>
          <a:bodyPr/>
          <a:lstStyle/>
          <a:p>
            <a:r>
              <a:rPr lang="en-US" dirty="0">
                <a:solidFill>
                  <a:srgbClr val="FF0000"/>
                </a:solidFill>
              </a:rPr>
              <a:t>Dynamics</a:t>
            </a:r>
          </a:p>
        </p:txBody>
      </p:sp>
      <p:sp>
        <p:nvSpPr>
          <p:cNvPr id="3" name="Content Placeholder 2">
            <a:extLst>
              <a:ext uri="{FF2B5EF4-FFF2-40B4-BE49-F238E27FC236}">
                <a16:creationId xmlns:a16="http://schemas.microsoft.com/office/drawing/2014/main" id="{3F633A46-E05A-7441-A9BC-C1053996E80F}"/>
              </a:ext>
            </a:extLst>
          </p:cNvPr>
          <p:cNvSpPr>
            <a:spLocks noGrp="1"/>
          </p:cNvSpPr>
          <p:nvPr>
            <p:ph sz="half" idx="1"/>
          </p:nvPr>
        </p:nvSpPr>
        <p:spPr>
          <a:xfrm>
            <a:off x="838200" y="1825625"/>
            <a:ext cx="5791200" cy="4351338"/>
          </a:xfrm>
        </p:spPr>
        <p:txBody>
          <a:bodyPr>
            <a:noAutofit/>
          </a:bodyPr>
          <a:lstStyle/>
          <a:p>
            <a:pPr>
              <a:lnSpc>
                <a:spcPct val="110000"/>
              </a:lnSpc>
              <a:spcBef>
                <a:spcPts val="0"/>
              </a:spcBef>
              <a:spcAft>
                <a:spcPts val="600"/>
              </a:spcAft>
            </a:pPr>
            <a:r>
              <a:rPr lang="en-US" sz="1600" dirty="0">
                <a:solidFill>
                  <a:srgbClr val="0070C0"/>
                </a:solidFill>
              </a:rPr>
              <a:t>The law of demand states that, in general, price and quantity demanded in a given market are inversely related. </a:t>
            </a:r>
          </a:p>
          <a:p>
            <a:pPr>
              <a:lnSpc>
                <a:spcPct val="110000"/>
              </a:lnSpc>
              <a:spcBef>
                <a:spcPts val="0"/>
              </a:spcBef>
              <a:spcAft>
                <a:spcPts val="600"/>
              </a:spcAft>
            </a:pPr>
            <a:r>
              <a:rPr lang="en-US" sz="1600" dirty="0"/>
              <a:t>That is, the higher the price of a product, the less of it people would be prepared to buy (other things unchanged). </a:t>
            </a:r>
          </a:p>
          <a:p>
            <a:pPr>
              <a:lnSpc>
                <a:spcPct val="110000"/>
              </a:lnSpc>
              <a:spcBef>
                <a:spcPts val="0"/>
              </a:spcBef>
              <a:spcAft>
                <a:spcPts val="600"/>
              </a:spcAft>
            </a:pPr>
            <a:r>
              <a:rPr lang="en-US" sz="1600" dirty="0"/>
              <a:t>As the price of a commodity falls, consumers move toward it from relatively more expensive goods (the substitution effect). </a:t>
            </a:r>
          </a:p>
          <a:p>
            <a:pPr>
              <a:lnSpc>
                <a:spcPct val="110000"/>
              </a:lnSpc>
              <a:spcBef>
                <a:spcPts val="0"/>
              </a:spcBef>
              <a:spcAft>
                <a:spcPts val="600"/>
              </a:spcAft>
            </a:pPr>
            <a:r>
              <a:rPr lang="en-US" sz="1600" dirty="0"/>
              <a:t>In addition, purchasing power from the price decline increases ability to buy (the income effect). </a:t>
            </a:r>
          </a:p>
          <a:p>
            <a:pPr>
              <a:lnSpc>
                <a:spcPct val="110000"/>
              </a:lnSpc>
              <a:spcBef>
                <a:spcPts val="0"/>
              </a:spcBef>
              <a:spcAft>
                <a:spcPts val="600"/>
              </a:spcAft>
            </a:pPr>
            <a:r>
              <a:rPr lang="en-US" sz="1600" dirty="0"/>
              <a:t>Other factors can change demand; for example an increase in income will shift the demand curve for a normal good outward relative to the origin, as in the figure. </a:t>
            </a:r>
          </a:p>
          <a:p>
            <a:pPr>
              <a:lnSpc>
                <a:spcPct val="110000"/>
              </a:lnSpc>
              <a:spcBef>
                <a:spcPts val="0"/>
              </a:spcBef>
              <a:spcAft>
                <a:spcPts val="600"/>
              </a:spcAft>
            </a:pPr>
            <a:r>
              <a:rPr lang="en-US" sz="1600" dirty="0"/>
              <a:t>All determinants are predominantly taken as constant factors of demand and supply.</a:t>
            </a:r>
          </a:p>
        </p:txBody>
      </p:sp>
      <p:pic>
        <p:nvPicPr>
          <p:cNvPr id="6" name="Content Placeholder 5">
            <a:extLst>
              <a:ext uri="{FF2B5EF4-FFF2-40B4-BE49-F238E27FC236}">
                <a16:creationId xmlns:a16="http://schemas.microsoft.com/office/drawing/2014/main" id="{0DB02D47-B10A-B54F-93FD-78A55DD20FBA}"/>
              </a:ext>
            </a:extLst>
          </p:cNvPr>
          <p:cNvPicPr>
            <a:picLocks noGrp="1" noChangeAspect="1"/>
          </p:cNvPicPr>
          <p:nvPr>
            <p:ph sz="half" idx="2"/>
          </p:nvPr>
        </p:nvPicPr>
        <p:blipFill>
          <a:blip r:embed="rId2"/>
          <a:stretch>
            <a:fillRect/>
          </a:stretch>
        </p:blipFill>
        <p:spPr>
          <a:xfrm>
            <a:off x="7002462" y="545759"/>
            <a:ext cx="4351338" cy="4351338"/>
          </a:xfrm>
        </p:spPr>
      </p:pic>
      <p:sp>
        <p:nvSpPr>
          <p:cNvPr id="7" name="TextBox 6">
            <a:extLst>
              <a:ext uri="{FF2B5EF4-FFF2-40B4-BE49-F238E27FC236}">
                <a16:creationId xmlns:a16="http://schemas.microsoft.com/office/drawing/2014/main" id="{81B7C6D3-50D1-144B-BD77-EB2520BC4F65}"/>
              </a:ext>
            </a:extLst>
          </p:cNvPr>
          <p:cNvSpPr txBox="1"/>
          <p:nvPr/>
        </p:nvSpPr>
        <p:spPr>
          <a:xfrm>
            <a:off x="7002462" y="5077731"/>
            <a:ext cx="50292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C00000"/>
                </a:solidFill>
              </a:rPr>
              <a:t>The supply and demand model describes how prices vary as a result of a balance between product availability and demand. </a:t>
            </a:r>
          </a:p>
          <a:p>
            <a:pPr marL="285750" indent="-285750">
              <a:buFont typeface="Arial" panose="020B0604020202020204" pitchFamily="34" charset="0"/>
              <a:buChar char="•"/>
            </a:pPr>
            <a:r>
              <a:rPr lang="en-US" sz="1400" dirty="0">
                <a:solidFill>
                  <a:srgbClr val="C00000"/>
                </a:solidFill>
              </a:rPr>
              <a:t>The graph depicts an increase (that is, right-shift) in demand from D1 to D2 along with the consequent increase in price and quantity required to reach a new equilibrium point on the supply curve (S).</a:t>
            </a:r>
          </a:p>
        </p:txBody>
      </p:sp>
      <p:sp>
        <p:nvSpPr>
          <p:cNvPr id="8" name="TextBox 7">
            <a:extLst>
              <a:ext uri="{FF2B5EF4-FFF2-40B4-BE49-F238E27FC236}">
                <a16:creationId xmlns:a16="http://schemas.microsoft.com/office/drawing/2014/main" id="{6C076FD1-8E22-7F4D-B570-8E61090AAE59}"/>
              </a:ext>
            </a:extLst>
          </p:cNvPr>
          <p:cNvSpPr txBox="1"/>
          <p:nvPr/>
        </p:nvSpPr>
        <p:spPr>
          <a:xfrm>
            <a:off x="8893629" y="125637"/>
            <a:ext cx="2558142" cy="646331"/>
          </a:xfrm>
          <a:prstGeom prst="rect">
            <a:avLst/>
          </a:prstGeom>
          <a:noFill/>
        </p:spPr>
        <p:txBody>
          <a:bodyPr wrap="square" rtlCol="0">
            <a:spAutoFit/>
          </a:bodyPr>
          <a:lstStyle/>
          <a:p>
            <a:r>
              <a:rPr lang="en-US" dirty="0"/>
              <a:t>Price is independent variable in economics</a:t>
            </a:r>
          </a:p>
        </p:txBody>
      </p:sp>
    </p:spTree>
    <p:extLst>
      <p:ext uri="{BB962C8B-B14F-4D97-AF65-F5344CB8AC3E}">
        <p14:creationId xmlns:p14="http://schemas.microsoft.com/office/powerpoint/2010/main" val="197207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F9D8-3A57-DB4D-A36C-627108BF55AC}"/>
              </a:ext>
            </a:extLst>
          </p:cNvPr>
          <p:cNvSpPr>
            <a:spLocks noGrp="1"/>
          </p:cNvSpPr>
          <p:nvPr>
            <p:ph type="title"/>
          </p:nvPr>
        </p:nvSpPr>
        <p:spPr>
          <a:xfrm>
            <a:off x="838200" y="365125"/>
            <a:ext cx="5181600" cy="1325563"/>
          </a:xfrm>
        </p:spPr>
        <p:txBody>
          <a:bodyPr/>
          <a:lstStyle/>
          <a:p>
            <a:r>
              <a:rPr lang="en-US" dirty="0">
                <a:solidFill>
                  <a:srgbClr val="FF0000"/>
                </a:solidFill>
              </a:rPr>
              <a:t>“Equilibrium”</a:t>
            </a:r>
          </a:p>
        </p:txBody>
      </p:sp>
      <p:sp>
        <p:nvSpPr>
          <p:cNvPr id="3" name="Content Placeholder 2">
            <a:extLst>
              <a:ext uri="{FF2B5EF4-FFF2-40B4-BE49-F238E27FC236}">
                <a16:creationId xmlns:a16="http://schemas.microsoft.com/office/drawing/2014/main" id="{EF3CBD83-689F-F248-9E29-BB5775C23BDB}"/>
              </a:ext>
            </a:extLst>
          </p:cNvPr>
          <p:cNvSpPr>
            <a:spLocks noGrp="1"/>
          </p:cNvSpPr>
          <p:nvPr>
            <p:ph sz="half" idx="1"/>
          </p:nvPr>
        </p:nvSpPr>
        <p:spPr/>
        <p:txBody>
          <a:bodyPr>
            <a:noAutofit/>
          </a:bodyPr>
          <a:lstStyle/>
          <a:p>
            <a:pPr>
              <a:lnSpc>
                <a:spcPct val="110000"/>
              </a:lnSpc>
              <a:spcBef>
                <a:spcPts val="0"/>
              </a:spcBef>
              <a:spcAft>
                <a:spcPts val="600"/>
              </a:spcAft>
            </a:pPr>
            <a:r>
              <a:rPr lang="en-US" sz="1600" dirty="0"/>
              <a:t>Generally speaking, an </a:t>
            </a:r>
            <a:r>
              <a:rPr lang="en-US" sz="1600" dirty="0">
                <a:solidFill>
                  <a:schemeClr val="accent1"/>
                </a:solidFill>
              </a:rPr>
              <a:t>equilibrium</a:t>
            </a:r>
            <a:r>
              <a:rPr lang="en-US" sz="1600" dirty="0"/>
              <a:t> is defined to be the price-quantity pair where the </a:t>
            </a:r>
            <a:r>
              <a:rPr lang="en-US" sz="1600" dirty="0">
                <a:solidFill>
                  <a:schemeClr val="accent1"/>
                </a:solidFill>
              </a:rPr>
              <a:t>quantity demanded is equal to the quantity supplied</a:t>
            </a:r>
            <a:r>
              <a:rPr lang="en-US" sz="1600" dirty="0"/>
              <a:t>. It is represented by the intersection of the demand and supply curves.</a:t>
            </a:r>
          </a:p>
          <a:p>
            <a:pPr>
              <a:lnSpc>
                <a:spcPct val="110000"/>
              </a:lnSpc>
              <a:spcBef>
                <a:spcPts val="0"/>
              </a:spcBef>
              <a:spcAft>
                <a:spcPts val="600"/>
              </a:spcAft>
            </a:pPr>
            <a:r>
              <a:rPr lang="en-US" sz="1600" dirty="0"/>
              <a:t>The analysis of various equilibria is a fundamental aspect of microeconomics: </a:t>
            </a:r>
          </a:p>
          <a:p>
            <a:pPr lvl="1">
              <a:lnSpc>
                <a:spcPct val="110000"/>
              </a:lnSpc>
              <a:spcBef>
                <a:spcPts val="0"/>
              </a:spcBef>
              <a:spcAft>
                <a:spcPts val="600"/>
              </a:spcAft>
            </a:pPr>
            <a:r>
              <a:rPr lang="en-US" sz="1400" dirty="0">
                <a:solidFill>
                  <a:schemeClr val="accent1"/>
                </a:solidFill>
              </a:rPr>
              <a:t>Market equilibrium</a:t>
            </a:r>
            <a:r>
              <a:rPr lang="en-US" sz="1400" dirty="0"/>
              <a:t>: A situation in a market when the price is such that the quantity demanded by consumers is correctly balanced by the quantity that firms wish to supply. In this situation, the market clears.</a:t>
            </a:r>
          </a:p>
          <a:p>
            <a:pPr lvl="1">
              <a:lnSpc>
                <a:spcPct val="110000"/>
              </a:lnSpc>
              <a:spcBef>
                <a:spcPts val="0"/>
              </a:spcBef>
              <a:spcAft>
                <a:spcPts val="600"/>
              </a:spcAft>
            </a:pPr>
            <a:r>
              <a:rPr lang="en-US" sz="1400" dirty="0">
                <a:solidFill>
                  <a:schemeClr val="accent1"/>
                </a:solidFill>
              </a:rPr>
              <a:t>Changes in market equilibrium</a:t>
            </a:r>
            <a:r>
              <a:rPr lang="en-US" sz="1400" dirty="0"/>
              <a:t>: Practical uses of supply and demand analysis often center on the different variables that change equilibrium price and quantity, represented as shifts in the respective curves. Comparative statics of such a shift traces the effects from the initial equilibrium to the new equilibrium. </a:t>
            </a:r>
          </a:p>
          <a:p>
            <a:pPr>
              <a:lnSpc>
                <a:spcPct val="110000"/>
              </a:lnSpc>
              <a:spcBef>
                <a:spcPts val="0"/>
              </a:spcBef>
              <a:spcAft>
                <a:spcPts val="600"/>
              </a:spcAft>
            </a:pPr>
            <a:endParaRPr lang="en-US" sz="1600" dirty="0"/>
          </a:p>
        </p:txBody>
      </p:sp>
      <p:sp>
        <p:nvSpPr>
          <p:cNvPr id="4" name="Content Placeholder 3">
            <a:extLst>
              <a:ext uri="{FF2B5EF4-FFF2-40B4-BE49-F238E27FC236}">
                <a16:creationId xmlns:a16="http://schemas.microsoft.com/office/drawing/2014/main" id="{30679E0C-DC33-6045-B665-0E065E562FFD}"/>
              </a:ext>
            </a:extLst>
          </p:cNvPr>
          <p:cNvSpPr>
            <a:spLocks noGrp="1"/>
          </p:cNvSpPr>
          <p:nvPr>
            <p:ph sz="half" idx="2"/>
          </p:nvPr>
        </p:nvSpPr>
        <p:spPr>
          <a:xfrm>
            <a:off x="6466114" y="1825625"/>
            <a:ext cx="5181600" cy="4237718"/>
          </a:xfrm>
        </p:spPr>
        <p:txBody>
          <a:bodyPr>
            <a:noAutofit/>
          </a:bodyPr>
          <a:lstStyle/>
          <a:p>
            <a:pPr>
              <a:lnSpc>
                <a:spcPct val="110000"/>
              </a:lnSpc>
              <a:spcBef>
                <a:spcPts val="0"/>
              </a:spcBef>
              <a:spcAft>
                <a:spcPts val="600"/>
              </a:spcAft>
            </a:pPr>
            <a:r>
              <a:rPr lang="en-US" sz="1600" dirty="0">
                <a:solidFill>
                  <a:schemeClr val="accent1"/>
                </a:solidFill>
              </a:rPr>
              <a:t>Partial equilibrium</a:t>
            </a:r>
            <a:r>
              <a:rPr lang="en-US" sz="1600" dirty="0"/>
              <a:t>, as the name suggests, takes into consideration only a part of the market to attain equilibrium. </a:t>
            </a:r>
          </a:p>
          <a:p>
            <a:pPr>
              <a:lnSpc>
                <a:spcPct val="110000"/>
              </a:lnSpc>
              <a:spcBef>
                <a:spcPts val="0"/>
              </a:spcBef>
              <a:spcAft>
                <a:spcPts val="600"/>
              </a:spcAft>
            </a:pPr>
            <a:r>
              <a:rPr lang="en-US" sz="1600" dirty="0"/>
              <a:t>The </a:t>
            </a:r>
            <a:r>
              <a:rPr lang="en-US" sz="1600" dirty="0">
                <a:solidFill>
                  <a:schemeClr val="accent1"/>
                </a:solidFill>
              </a:rPr>
              <a:t>supply-and-demand model is a partial equilibrium model of economic equilibrium</a:t>
            </a:r>
            <a:r>
              <a:rPr lang="en-US" sz="1600" dirty="0"/>
              <a:t>, where the clearance on the market of some specific goods is obtained independently from prices and quantities in other markets. </a:t>
            </a:r>
          </a:p>
          <a:p>
            <a:pPr>
              <a:lnSpc>
                <a:spcPct val="110000"/>
              </a:lnSpc>
              <a:spcBef>
                <a:spcPts val="0"/>
              </a:spcBef>
              <a:spcAft>
                <a:spcPts val="600"/>
              </a:spcAft>
            </a:pPr>
            <a:r>
              <a:rPr lang="en-US" sz="1600" dirty="0"/>
              <a:t>Here the </a:t>
            </a:r>
            <a:r>
              <a:rPr lang="en-US" sz="1600" dirty="0">
                <a:solidFill>
                  <a:schemeClr val="accent1"/>
                </a:solidFill>
              </a:rPr>
              <a:t>dynamic process is that prices adjust until supply equals demand</a:t>
            </a:r>
            <a:r>
              <a:rPr lang="en-US" sz="1600" dirty="0"/>
              <a:t>. It is a powerfully simple technique that allows one to study equilibrium, efficiency and comparative statics. The stringency of the simplifying assumptions may produce results which do not effectively model real world economic phenomena. </a:t>
            </a:r>
          </a:p>
          <a:p>
            <a:pPr>
              <a:lnSpc>
                <a:spcPct val="110000"/>
              </a:lnSpc>
              <a:spcBef>
                <a:spcPts val="0"/>
              </a:spcBef>
              <a:spcAft>
                <a:spcPts val="600"/>
              </a:spcAft>
            </a:pPr>
            <a:endParaRPr lang="en-US" sz="1600" dirty="0"/>
          </a:p>
        </p:txBody>
      </p:sp>
      <p:sp>
        <p:nvSpPr>
          <p:cNvPr id="5" name="TextBox 4">
            <a:extLst>
              <a:ext uri="{FF2B5EF4-FFF2-40B4-BE49-F238E27FC236}">
                <a16:creationId xmlns:a16="http://schemas.microsoft.com/office/drawing/2014/main" id="{C4B06FAD-1619-154D-9C2D-9BF40CC10000}"/>
              </a:ext>
            </a:extLst>
          </p:cNvPr>
          <p:cNvSpPr txBox="1"/>
          <p:nvPr/>
        </p:nvSpPr>
        <p:spPr>
          <a:xfrm>
            <a:off x="1132115" y="6237512"/>
            <a:ext cx="9612086" cy="523220"/>
          </a:xfrm>
          <a:prstGeom prst="rect">
            <a:avLst/>
          </a:prstGeom>
          <a:noFill/>
        </p:spPr>
        <p:txBody>
          <a:bodyPr wrap="square" rtlCol="0">
            <a:spAutoFit/>
          </a:bodyPr>
          <a:lstStyle/>
          <a:p>
            <a:pPr algn="ctr"/>
            <a:r>
              <a:rPr lang="en-US" sz="2800" dirty="0">
                <a:solidFill>
                  <a:srgbClr val="FF0000"/>
                </a:solidFill>
              </a:rPr>
              <a:t>Question:  Are economic equilibria stable or unstable??</a:t>
            </a:r>
          </a:p>
        </p:txBody>
      </p:sp>
    </p:spTree>
    <p:extLst>
      <p:ext uri="{BB962C8B-B14F-4D97-AF65-F5344CB8AC3E}">
        <p14:creationId xmlns:p14="http://schemas.microsoft.com/office/powerpoint/2010/main" val="216116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62FC5-556B-3241-B108-A59DC2A3B786}"/>
              </a:ext>
            </a:extLst>
          </p:cNvPr>
          <p:cNvSpPr>
            <a:spLocks noGrp="1"/>
          </p:cNvSpPr>
          <p:nvPr>
            <p:ph type="title"/>
          </p:nvPr>
        </p:nvSpPr>
        <p:spPr>
          <a:xfrm>
            <a:off x="838200" y="365125"/>
            <a:ext cx="4648200" cy="1325563"/>
          </a:xfrm>
        </p:spPr>
        <p:txBody>
          <a:bodyPr/>
          <a:lstStyle/>
          <a:p>
            <a:r>
              <a:rPr lang="en-US" dirty="0">
                <a:solidFill>
                  <a:srgbClr val="FF0000"/>
                </a:solidFill>
              </a:rPr>
              <a:t>”Equilibrium”</a:t>
            </a:r>
          </a:p>
        </p:txBody>
      </p:sp>
      <p:sp>
        <p:nvSpPr>
          <p:cNvPr id="6" name="Content Placeholder 5">
            <a:extLst>
              <a:ext uri="{FF2B5EF4-FFF2-40B4-BE49-F238E27FC236}">
                <a16:creationId xmlns:a16="http://schemas.microsoft.com/office/drawing/2014/main" id="{FDD1E703-C666-7D40-845B-204C9E8706FD}"/>
              </a:ext>
            </a:extLst>
          </p:cNvPr>
          <p:cNvSpPr>
            <a:spLocks noGrp="1"/>
          </p:cNvSpPr>
          <p:nvPr>
            <p:ph idx="1"/>
          </p:nvPr>
        </p:nvSpPr>
        <p:spPr>
          <a:xfrm>
            <a:off x="4800600" y="114747"/>
            <a:ext cx="7086600" cy="6329595"/>
          </a:xfrm>
        </p:spPr>
        <p:txBody>
          <a:bodyPr>
            <a:noAutofit/>
          </a:bodyPr>
          <a:lstStyle/>
          <a:p>
            <a:pPr>
              <a:lnSpc>
                <a:spcPct val="110000"/>
              </a:lnSpc>
              <a:spcBef>
                <a:spcPts val="0"/>
              </a:spcBef>
              <a:spcAft>
                <a:spcPts val="600"/>
              </a:spcAft>
            </a:pPr>
            <a:r>
              <a:rPr lang="en-US" sz="2000" dirty="0">
                <a:solidFill>
                  <a:srgbClr val="091BFF"/>
                </a:solidFill>
              </a:rPr>
              <a:t>Market equilib</a:t>
            </a:r>
            <a:r>
              <a:rPr lang="en-US" sz="2000" dirty="0">
                <a:solidFill>
                  <a:schemeClr val="accent1"/>
                </a:solidFill>
              </a:rPr>
              <a:t>rium </a:t>
            </a:r>
            <a:r>
              <a:rPr lang="en-US" sz="1600" dirty="0"/>
              <a:t>occurs where quantity supplied equals quantity demanded, the intersection of the supply and demand curves in the figure.</a:t>
            </a:r>
          </a:p>
          <a:p>
            <a:r>
              <a:rPr lang="en-US" sz="1600" dirty="0"/>
              <a:t>At a price below equilibrium, there is a shortage of quantity supplied compared to quantity demanded. </a:t>
            </a:r>
          </a:p>
          <a:p>
            <a:r>
              <a:rPr lang="en-US" sz="1600" dirty="0"/>
              <a:t>This is assumed to bid the price up. </a:t>
            </a:r>
          </a:p>
          <a:p>
            <a:r>
              <a:rPr lang="en-US" sz="1600" dirty="0"/>
              <a:t>At a price above equilibrium, there is a surplus of quantity supplied compared to quantity demanded. </a:t>
            </a:r>
          </a:p>
          <a:p>
            <a:r>
              <a:rPr lang="en-US" sz="1600" dirty="0"/>
              <a:t>This pushes the price down. </a:t>
            </a:r>
          </a:p>
          <a:p>
            <a:r>
              <a:rPr lang="en-US" sz="1600" dirty="0"/>
              <a:t>The model of supply and demand predicts that for given supply and demand curves, price and quantity will stabilize at the price that makes quantity supplied equal to quantity demanded. </a:t>
            </a:r>
          </a:p>
          <a:p>
            <a:r>
              <a:rPr lang="en-US" sz="1600" dirty="0"/>
              <a:t>Similarly, demand-and-supply theory predicts a new price-quantity combination from a shift in demand (as to the figure), or in supply. </a:t>
            </a:r>
          </a:p>
          <a:p>
            <a:r>
              <a:rPr lang="en-US" sz="1600" dirty="0"/>
              <a:t>For a given quantity of a consumer good, the point on the demand curve indicates the value, or </a:t>
            </a:r>
            <a:r>
              <a:rPr lang="en-US" sz="1600" dirty="0">
                <a:solidFill>
                  <a:srgbClr val="091BFF"/>
                </a:solidFill>
              </a:rPr>
              <a:t>marginal utility</a:t>
            </a:r>
            <a:r>
              <a:rPr lang="en-US" sz="1600" dirty="0"/>
              <a:t>, to consumers for that unit. </a:t>
            </a:r>
          </a:p>
          <a:p>
            <a:r>
              <a:rPr lang="en-US" sz="1600" dirty="0"/>
              <a:t>It measures what the consumer would be prepared to pay for that unit.</a:t>
            </a:r>
          </a:p>
          <a:p>
            <a:r>
              <a:rPr lang="en-US" sz="1600" dirty="0"/>
              <a:t>The corresponding point on the supply curve measures </a:t>
            </a:r>
            <a:r>
              <a:rPr lang="en-US" sz="1600" dirty="0">
                <a:solidFill>
                  <a:srgbClr val="091BFF"/>
                </a:solidFill>
              </a:rPr>
              <a:t>marginal cost</a:t>
            </a:r>
            <a:r>
              <a:rPr lang="en-US" sz="1600" dirty="0"/>
              <a:t>, the increase in total cost to the supplier for the corresponding unit of the good. </a:t>
            </a:r>
          </a:p>
          <a:p>
            <a:r>
              <a:rPr lang="en-US" sz="1600" dirty="0"/>
              <a:t>The price in equilibrium is determined by supply and demand. </a:t>
            </a:r>
          </a:p>
          <a:p>
            <a:r>
              <a:rPr lang="en-US" sz="1600" dirty="0">
                <a:solidFill>
                  <a:srgbClr val="091BFF"/>
                </a:solidFill>
              </a:rPr>
              <a:t>In a perfectly competitive market, supply and demand equate marginal cost and marginal utility at equilibrium.</a:t>
            </a:r>
          </a:p>
          <a:p>
            <a:endParaRPr lang="en-US" sz="1600" dirty="0"/>
          </a:p>
        </p:txBody>
      </p:sp>
      <p:pic>
        <p:nvPicPr>
          <p:cNvPr id="8" name="Content Placeholder 5">
            <a:extLst>
              <a:ext uri="{FF2B5EF4-FFF2-40B4-BE49-F238E27FC236}">
                <a16:creationId xmlns:a16="http://schemas.microsoft.com/office/drawing/2014/main" id="{D28CCF7B-DAE3-284C-BBAA-5CC89FC0A98D}"/>
              </a:ext>
            </a:extLst>
          </p:cNvPr>
          <p:cNvPicPr>
            <a:picLocks noChangeAspect="1"/>
          </p:cNvPicPr>
          <p:nvPr/>
        </p:nvPicPr>
        <p:blipFill>
          <a:blip r:embed="rId2"/>
          <a:stretch>
            <a:fillRect/>
          </a:stretch>
        </p:blipFill>
        <p:spPr>
          <a:xfrm>
            <a:off x="430779" y="1828800"/>
            <a:ext cx="4051188" cy="4051188"/>
          </a:xfrm>
          <a:prstGeom prst="rect">
            <a:avLst/>
          </a:prstGeom>
        </p:spPr>
      </p:pic>
      <p:sp>
        <p:nvSpPr>
          <p:cNvPr id="7" name="TextBox 6">
            <a:extLst>
              <a:ext uri="{FF2B5EF4-FFF2-40B4-BE49-F238E27FC236}">
                <a16:creationId xmlns:a16="http://schemas.microsoft.com/office/drawing/2014/main" id="{CD9BEF9E-7E8C-6C4C-B799-359C20510A15}"/>
              </a:ext>
            </a:extLst>
          </p:cNvPr>
          <p:cNvSpPr txBox="1"/>
          <p:nvPr/>
        </p:nvSpPr>
        <p:spPr>
          <a:xfrm>
            <a:off x="1341761" y="5908674"/>
            <a:ext cx="2558142" cy="646331"/>
          </a:xfrm>
          <a:prstGeom prst="rect">
            <a:avLst/>
          </a:prstGeom>
          <a:noFill/>
        </p:spPr>
        <p:txBody>
          <a:bodyPr wrap="square" rtlCol="0">
            <a:spAutoFit/>
          </a:bodyPr>
          <a:lstStyle/>
          <a:p>
            <a:r>
              <a:rPr lang="en-US" dirty="0"/>
              <a:t>Price is independent variable in economics</a:t>
            </a:r>
          </a:p>
        </p:txBody>
      </p:sp>
    </p:spTree>
    <p:extLst>
      <p:ext uri="{BB962C8B-B14F-4D97-AF65-F5344CB8AC3E}">
        <p14:creationId xmlns:p14="http://schemas.microsoft.com/office/powerpoint/2010/main" val="2536801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7076-8F2D-F749-B0C4-1D619F6E61A9}"/>
              </a:ext>
            </a:extLst>
          </p:cNvPr>
          <p:cNvSpPr>
            <a:spLocks noGrp="1"/>
          </p:cNvSpPr>
          <p:nvPr>
            <p:ph type="title"/>
          </p:nvPr>
        </p:nvSpPr>
        <p:spPr/>
        <p:txBody>
          <a:bodyPr/>
          <a:lstStyle/>
          <a:p>
            <a:r>
              <a:rPr lang="en-US" dirty="0">
                <a:solidFill>
                  <a:srgbClr val="FF0000"/>
                </a:solidFill>
              </a:rPr>
              <a:t>Uncertainty and Game Theory</a:t>
            </a:r>
          </a:p>
        </p:txBody>
      </p:sp>
      <p:sp>
        <p:nvSpPr>
          <p:cNvPr id="3" name="Content Placeholder 2">
            <a:extLst>
              <a:ext uri="{FF2B5EF4-FFF2-40B4-BE49-F238E27FC236}">
                <a16:creationId xmlns:a16="http://schemas.microsoft.com/office/drawing/2014/main" id="{BF09A5FF-525B-8D49-8D22-F71A299476D9}"/>
              </a:ext>
            </a:extLst>
          </p:cNvPr>
          <p:cNvSpPr>
            <a:spLocks noGrp="1"/>
          </p:cNvSpPr>
          <p:nvPr>
            <p:ph idx="1"/>
          </p:nvPr>
        </p:nvSpPr>
        <p:spPr/>
        <p:txBody>
          <a:bodyPr>
            <a:normAutofit/>
          </a:bodyPr>
          <a:lstStyle/>
          <a:p>
            <a:pPr>
              <a:spcBef>
                <a:spcPts val="0"/>
              </a:spcBef>
              <a:spcAft>
                <a:spcPts val="1200"/>
              </a:spcAft>
            </a:pPr>
            <a:r>
              <a:rPr lang="en-US" sz="2000" dirty="0"/>
              <a:t>Uncertainty in economics is an unknown prospect of gain or loss, whether quantifiable as risk or not. </a:t>
            </a:r>
          </a:p>
          <a:p>
            <a:pPr>
              <a:spcBef>
                <a:spcPts val="0"/>
              </a:spcBef>
              <a:spcAft>
                <a:spcPts val="1200"/>
              </a:spcAft>
            </a:pPr>
            <a:r>
              <a:rPr lang="en-US" sz="2000" dirty="0">
                <a:solidFill>
                  <a:srgbClr val="091BFF"/>
                </a:solidFill>
              </a:rPr>
              <a:t>Game theory </a:t>
            </a:r>
            <a:r>
              <a:rPr lang="en-US" sz="2000" dirty="0"/>
              <a:t>is a branch of applied mathematics that considers </a:t>
            </a:r>
            <a:r>
              <a:rPr lang="en-US" sz="2000" dirty="0">
                <a:solidFill>
                  <a:srgbClr val="091BFF"/>
                </a:solidFill>
              </a:rPr>
              <a:t>strategic interactions between agents</a:t>
            </a:r>
            <a:r>
              <a:rPr lang="en-US" sz="2000" dirty="0"/>
              <a:t>, one kind of uncertainty. </a:t>
            </a:r>
          </a:p>
          <a:p>
            <a:pPr>
              <a:spcBef>
                <a:spcPts val="0"/>
              </a:spcBef>
              <a:spcAft>
                <a:spcPts val="1200"/>
              </a:spcAft>
            </a:pPr>
            <a:r>
              <a:rPr lang="en-US" sz="2000" dirty="0"/>
              <a:t>It provides a mathematical foundation of industrial organization, discussed above, to model different types of firm behavior, for example in an industry with few sellers, but equally applicable to wage negotiations, bargaining, contract design, and any situation where individual agents are few enough to have perceptible effects on each other. </a:t>
            </a:r>
          </a:p>
          <a:p>
            <a:pPr>
              <a:spcBef>
                <a:spcPts val="0"/>
              </a:spcBef>
              <a:spcAft>
                <a:spcPts val="1200"/>
              </a:spcAft>
            </a:pPr>
            <a:r>
              <a:rPr lang="en-US" sz="2000" dirty="0"/>
              <a:t>In behavioral economics, it has been used to model the strategies agents choose when interacting with others whose interests are at least partially adverse to their own.</a:t>
            </a:r>
          </a:p>
          <a:p>
            <a:pPr>
              <a:spcBef>
                <a:spcPts val="0"/>
              </a:spcBef>
              <a:spcAft>
                <a:spcPts val="1200"/>
              </a:spcAft>
            </a:pPr>
            <a:endParaRPr lang="en-US" sz="2000" dirty="0"/>
          </a:p>
        </p:txBody>
      </p:sp>
    </p:spTree>
    <p:extLst>
      <p:ext uri="{BB962C8B-B14F-4D97-AF65-F5344CB8AC3E}">
        <p14:creationId xmlns:p14="http://schemas.microsoft.com/office/powerpoint/2010/main" val="2957307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7116-594C-8845-BFB6-86666AC58B0F}"/>
              </a:ext>
            </a:extLst>
          </p:cNvPr>
          <p:cNvSpPr>
            <a:spLocks noGrp="1"/>
          </p:cNvSpPr>
          <p:nvPr>
            <p:ph type="title"/>
          </p:nvPr>
        </p:nvSpPr>
        <p:spPr/>
        <p:txBody>
          <a:bodyPr/>
          <a:lstStyle/>
          <a:p>
            <a:r>
              <a:rPr lang="en-US" dirty="0">
                <a:solidFill>
                  <a:srgbClr val="FF0000"/>
                </a:solidFill>
              </a:rPr>
              <a:t>Market Failures</a:t>
            </a:r>
          </a:p>
        </p:txBody>
      </p:sp>
      <p:sp>
        <p:nvSpPr>
          <p:cNvPr id="3" name="Content Placeholder 2">
            <a:extLst>
              <a:ext uri="{FF2B5EF4-FFF2-40B4-BE49-F238E27FC236}">
                <a16:creationId xmlns:a16="http://schemas.microsoft.com/office/drawing/2014/main" id="{A76C3700-9983-444D-9BA4-E6B1E85FBA11}"/>
              </a:ext>
            </a:extLst>
          </p:cNvPr>
          <p:cNvSpPr>
            <a:spLocks noGrp="1"/>
          </p:cNvSpPr>
          <p:nvPr>
            <p:ph idx="1"/>
          </p:nvPr>
        </p:nvSpPr>
        <p:spPr>
          <a:xfrm>
            <a:off x="838200" y="1531711"/>
            <a:ext cx="10515600" cy="4351338"/>
          </a:xfrm>
        </p:spPr>
        <p:txBody>
          <a:bodyPr>
            <a:noAutofit/>
          </a:bodyPr>
          <a:lstStyle/>
          <a:p>
            <a:r>
              <a:rPr lang="en-US" sz="1600" dirty="0"/>
              <a:t>The term "market failure" encompasses several problems which may undermine standard economic assumptions. </a:t>
            </a:r>
          </a:p>
          <a:p>
            <a:pPr lvl="1"/>
            <a:r>
              <a:rPr lang="en-US" sz="1600" dirty="0">
                <a:solidFill>
                  <a:srgbClr val="091BFF"/>
                </a:solidFill>
              </a:rPr>
              <a:t>Information asymmetries </a:t>
            </a:r>
            <a:r>
              <a:rPr lang="en-US" sz="1600" dirty="0"/>
              <a:t>and incomplete markets may result in economic inefficiency but also a possibility of improving efficiency through market, legal, and regulatory remedies</a:t>
            </a:r>
          </a:p>
          <a:p>
            <a:pPr lvl="1"/>
            <a:r>
              <a:rPr lang="en-US" sz="1600" dirty="0">
                <a:solidFill>
                  <a:srgbClr val="091BFF"/>
                </a:solidFill>
              </a:rPr>
              <a:t>Natural monopoly</a:t>
            </a:r>
            <a:r>
              <a:rPr lang="en-US" sz="1600" dirty="0"/>
              <a:t>, or the overlapping concepts of "practical" and "technical" monopoly, is an extreme case of failure of competition as a restraint on producers. Extreme economies of scale are one possible cause. </a:t>
            </a:r>
          </a:p>
          <a:p>
            <a:pPr lvl="1"/>
            <a:r>
              <a:rPr lang="en-US" sz="1600" dirty="0">
                <a:solidFill>
                  <a:srgbClr val="091BFF"/>
                </a:solidFill>
              </a:rPr>
              <a:t>Externalities</a:t>
            </a:r>
            <a:r>
              <a:rPr lang="en-US" sz="1600" dirty="0"/>
              <a:t> occur where there are significant social costs or benefits from production or consumption that are not reflected in market prices. For example, air pollution may generate a negative externality, and education may generate a positive externality (less crime, etc.)</a:t>
            </a:r>
          </a:p>
          <a:p>
            <a:pPr lvl="1"/>
            <a:r>
              <a:rPr lang="en-US" sz="1600" dirty="0">
                <a:solidFill>
                  <a:srgbClr val="091BFF"/>
                </a:solidFill>
              </a:rPr>
              <a:t>Public goods </a:t>
            </a:r>
            <a:r>
              <a:rPr lang="en-US" sz="1600" dirty="0"/>
              <a:t>are goods which are under-supplied in a typical market. The defining features are that people can consume public goods without having to pay for them and that more than one person can consume the good at the same time.  Related to the </a:t>
            </a:r>
            <a:r>
              <a:rPr lang="en-US" sz="1600" dirty="0">
                <a:solidFill>
                  <a:srgbClr val="091BFF"/>
                </a:solidFill>
                <a:hlinkClick r:id="rId2">
                  <a:extLst>
                    <a:ext uri="{A12FA001-AC4F-418D-AE19-62706E023703}">
                      <ahyp:hlinkClr xmlns:ahyp="http://schemas.microsoft.com/office/drawing/2018/hyperlinkcolor" val="tx"/>
                    </a:ext>
                  </a:extLst>
                </a:hlinkClick>
              </a:rPr>
              <a:t>Tragedy of the Commons</a:t>
            </a:r>
            <a:endParaRPr lang="en-US" sz="1600" dirty="0">
              <a:solidFill>
                <a:srgbClr val="091BFF"/>
              </a:solidFill>
            </a:endParaRPr>
          </a:p>
          <a:p>
            <a:r>
              <a:rPr lang="en-US" sz="1600" dirty="0"/>
              <a:t>Governments often tax and otherwise restrict the sale of goods that have negative externalities and subsidize or otherwise promote the purchase of goods that have positive externalities in an effort to correct the price distortions caused by these externalities.</a:t>
            </a:r>
          </a:p>
          <a:p>
            <a:r>
              <a:rPr lang="en-US" sz="1800" dirty="0">
                <a:solidFill>
                  <a:srgbClr val="091BFF"/>
                </a:solidFill>
              </a:rPr>
              <a:t>Elementary demand-and-supply theory predicts equilibrium but not the speed of adjustment for changes of equilibrium due to a shift in demand or supply.</a:t>
            </a:r>
          </a:p>
          <a:p>
            <a:endParaRPr lang="en-US" sz="1600" dirty="0"/>
          </a:p>
        </p:txBody>
      </p:sp>
    </p:spTree>
    <p:extLst>
      <p:ext uri="{BB962C8B-B14F-4D97-AF65-F5344CB8AC3E}">
        <p14:creationId xmlns:p14="http://schemas.microsoft.com/office/powerpoint/2010/main" val="2742684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F483-8528-F34D-9E8A-818919A25B2C}"/>
              </a:ext>
            </a:extLst>
          </p:cNvPr>
          <p:cNvSpPr>
            <a:spLocks noGrp="1"/>
          </p:cNvSpPr>
          <p:nvPr>
            <p:ph type="title"/>
          </p:nvPr>
        </p:nvSpPr>
        <p:spPr/>
        <p:txBody>
          <a:bodyPr/>
          <a:lstStyle/>
          <a:p>
            <a:r>
              <a:rPr lang="en-US" dirty="0">
                <a:solidFill>
                  <a:srgbClr val="FF0000"/>
                </a:solidFill>
              </a:rPr>
              <a:t>History</a:t>
            </a:r>
          </a:p>
        </p:txBody>
      </p:sp>
      <p:sp>
        <p:nvSpPr>
          <p:cNvPr id="5" name="Content Placeholder 4">
            <a:extLst>
              <a:ext uri="{FF2B5EF4-FFF2-40B4-BE49-F238E27FC236}">
                <a16:creationId xmlns:a16="http://schemas.microsoft.com/office/drawing/2014/main" id="{3CA3A64E-1F73-A546-8655-55BBCB733D81}"/>
              </a:ext>
            </a:extLst>
          </p:cNvPr>
          <p:cNvSpPr>
            <a:spLocks noGrp="1"/>
          </p:cNvSpPr>
          <p:nvPr>
            <p:ph sz="half" idx="1"/>
          </p:nvPr>
        </p:nvSpPr>
        <p:spPr>
          <a:xfrm>
            <a:off x="838200" y="1825625"/>
            <a:ext cx="6466114" cy="4351338"/>
          </a:xfrm>
        </p:spPr>
        <p:txBody>
          <a:bodyPr>
            <a:noAutofit/>
          </a:bodyPr>
          <a:lstStyle/>
          <a:p>
            <a:pPr>
              <a:lnSpc>
                <a:spcPct val="110000"/>
              </a:lnSpc>
              <a:spcBef>
                <a:spcPts val="0"/>
              </a:spcBef>
              <a:spcAft>
                <a:spcPts val="600"/>
              </a:spcAft>
            </a:pPr>
            <a:r>
              <a:rPr lang="en-US" sz="1600" dirty="0"/>
              <a:t>The phrase "</a:t>
            </a:r>
            <a:r>
              <a:rPr lang="en-US" sz="1600" dirty="0">
                <a:solidFill>
                  <a:srgbClr val="091BFF"/>
                </a:solidFill>
              </a:rPr>
              <a:t>supply and demand</a:t>
            </a:r>
            <a:r>
              <a:rPr lang="en-US" sz="1600" dirty="0"/>
              <a:t>" was first used by James Denham-</a:t>
            </a:r>
            <a:r>
              <a:rPr lang="en-US" sz="1600" dirty="0" err="1"/>
              <a:t>Steuart</a:t>
            </a:r>
            <a:r>
              <a:rPr lang="en-US" sz="1600" dirty="0"/>
              <a:t> in his Inquiry into the Principles of Political Economy, published in 1767. </a:t>
            </a:r>
          </a:p>
          <a:p>
            <a:pPr>
              <a:lnSpc>
                <a:spcPct val="110000"/>
              </a:lnSpc>
              <a:spcBef>
                <a:spcPts val="0"/>
              </a:spcBef>
              <a:spcAft>
                <a:spcPts val="600"/>
              </a:spcAft>
            </a:pPr>
            <a:r>
              <a:rPr lang="en-US" sz="1600" dirty="0"/>
              <a:t>Adam Smith used the phrase in his 1776 book The Wealth of Nations, and David Ricardo titled one chapter of his 1817 work Principles of Political Economy and Taxation "On the Influence of Demand and Supply on Price".</a:t>
            </a:r>
          </a:p>
          <a:p>
            <a:pPr>
              <a:lnSpc>
                <a:spcPct val="110000"/>
              </a:lnSpc>
              <a:spcBef>
                <a:spcPts val="0"/>
              </a:spcBef>
              <a:spcAft>
                <a:spcPts val="600"/>
              </a:spcAft>
            </a:pPr>
            <a:r>
              <a:rPr lang="en-US" sz="1600" dirty="0"/>
              <a:t>In </a:t>
            </a:r>
            <a:r>
              <a:rPr lang="en-US" sz="1600" dirty="0">
                <a:solidFill>
                  <a:srgbClr val="091BFF"/>
                </a:solidFill>
              </a:rPr>
              <a:t>The Wealth of Nations</a:t>
            </a:r>
            <a:r>
              <a:rPr lang="en-US" sz="1600" dirty="0"/>
              <a:t>, Smith generally assumed that the supply price was fixed but that its "merit" (value) would decrease as its "scarcity" increased, in effect what was later called the law of demand also.</a:t>
            </a:r>
          </a:p>
          <a:p>
            <a:pPr>
              <a:lnSpc>
                <a:spcPct val="110000"/>
              </a:lnSpc>
              <a:spcBef>
                <a:spcPts val="0"/>
              </a:spcBef>
              <a:spcAft>
                <a:spcPts val="600"/>
              </a:spcAft>
            </a:pPr>
            <a:r>
              <a:rPr lang="en-US" sz="1600" dirty="0"/>
              <a:t>Ricardo, in </a:t>
            </a:r>
            <a:r>
              <a:rPr lang="en-US" sz="1600" dirty="0">
                <a:solidFill>
                  <a:srgbClr val="091BFF"/>
                </a:solidFill>
              </a:rPr>
              <a:t>Principles of Political Economy and Taxation</a:t>
            </a:r>
            <a:r>
              <a:rPr lang="en-US" sz="1600" dirty="0"/>
              <a:t>, more rigorously laid down the idea of the assumptions that were used to build his ideas of supply and demand. </a:t>
            </a:r>
          </a:p>
          <a:p>
            <a:pPr>
              <a:lnSpc>
                <a:spcPct val="110000"/>
              </a:lnSpc>
              <a:spcBef>
                <a:spcPts val="0"/>
              </a:spcBef>
              <a:spcAft>
                <a:spcPts val="600"/>
              </a:spcAft>
            </a:pPr>
            <a:r>
              <a:rPr lang="en-US" sz="1600" dirty="0"/>
              <a:t>Antoine Augustin Cournot first developed a mathematical model of supply and demand in his 1838 </a:t>
            </a:r>
            <a:r>
              <a:rPr lang="en-US" sz="1600" dirty="0">
                <a:solidFill>
                  <a:srgbClr val="091BFF"/>
                </a:solidFill>
              </a:rPr>
              <a:t>Researches into the Mathematical Principles of Wealth</a:t>
            </a:r>
            <a:r>
              <a:rPr lang="en-US" sz="1600" dirty="0"/>
              <a:t>, including diagrams. </a:t>
            </a:r>
          </a:p>
          <a:p>
            <a:pPr>
              <a:lnSpc>
                <a:spcPct val="110000"/>
              </a:lnSpc>
              <a:spcBef>
                <a:spcPts val="0"/>
              </a:spcBef>
              <a:spcAft>
                <a:spcPts val="600"/>
              </a:spcAft>
            </a:pPr>
            <a:endParaRPr lang="en-US" sz="1600" dirty="0"/>
          </a:p>
        </p:txBody>
      </p:sp>
      <p:pic>
        <p:nvPicPr>
          <p:cNvPr id="8" name="Content Placeholder 7">
            <a:extLst>
              <a:ext uri="{FF2B5EF4-FFF2-40B4-BE49-F238E27FC236}">
                <a16:creationId xmlns:a16="http://schemas.microsoft.com/office/drawing/2014/main" id="{CFD3B5A5-8398-1C47-B38D-AAA3BF52F0DD}"/>
              </a:ext>
            </a:extLst>
          </p:cNvPr>
          <p:cNvPicPr>
            <a:picLocks noGrp="1" noChangeAspect="1"/>
          </p:cNvPicPr>
          <p:nvPr>
            <p:ph sz="half" idx="2"/>
          </p:nvPr>
        </p:nvPicPr>
        <p:blipFill>
          <a:blip r:embed="rId2"/>
          <a:stretch>
            <a:fillRect/>
          </a:stretch>
        </p:blipFill>
        <p:spPr>
          <a:xfrm>
            <a:off x="8327570" y="1027906"/>
            <a:ext cx="3026229" cy="4483302"/>
          </a:xfrm>
        </p:spPr>
      </p:pic>
      <p:sp>
        <p:nvSpPr>
          <p:cNvPr id="9" name="TextBox 8">
            <a:extLst>
              <a:ext uri="{FF2B5EF4-FFF2-40B4-BE49-F238E27FC236}">
                <a16:creationId xmlns:a16="http://schemas.microsoft.com/office/drawing/2014/main" id="{97AB7ACC-C322-8D41-AE04-B21139560046}"/>
              </a:ext>
            </a:extLst>
          </p:cNvPr>
          <p:cNvSpPr txBox="1"/>
          <p:nvPr/>
        </p:nvSpPr>
        <p:spPr>
          <a:xfrm>
            <a:off x="8327571" y="5725886"/>
            <a:ext cx="3026229" cy="370114"/>
          </a:xfrm>
          <a:prstGeom prst="rect">
            <a:avLst/>
          </a:prstGeom>
          <a:noFill/>
        </p:spPr>
        <p:txBody>
          <a:bodyPr wrap="square" rtlCol="0">
            <a:spAutoFit/>
          </a:bodyPr>
          <a:lstStyle/>
          <a:p>
            <a:pPr algn="ctr"/>
            <a:r>
              <a:rPr lang="en-US" dirty="0"/>
              <a:t>Adam Smith</a:t>
            </a:r>
          </a:p>
        </p:txBody>
      </p:sp>
    </p:spTree>
    <p:extLst>
      <p:ext uri="{BB962C8B-B14F-4D97-AF65-F5344CB8AC3E}">
        <p14:creationId xmlns:p14="http://schemas.microsoft.com/office/powerpoint/2010/main" val="220445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B133-6A73-8942-A439-F24B21BCF350}"/>
              </a:ext>
            </a:extLst>
          </p:cNvPr>
          <p:cNvSpPr>
            <a:spLocks noGrp="1"/>
          </p:cNvSpPr>
          <p:nvPr>
            <p:ph type="title"/>
          </p:nvPr>
        </p:nvSpPr>
        <p:spPr/>
        <p:txBody>
          <a:bodyPr>
            <a:normAutofit fontScale="90000"/>
          </a:bodyPr>
          <a:lstStyle/>
          <a:p>
            <a:r>
              <a:rPr lang="en-US" dirty="0">
                <a:solidFill>
                  <a:srgbClr val="FF0000"/>
                </a:solidFill>
              </a:rPr>
              <a:t>Macroeconomics</a:t>
            </a:r>
            <a:br>
              <a:rPr lang="en-US" dirty="0">
                <a:solidFill>
                  <a:srgbClr val="FF0000"/>
                </a:solidFill>
              </a:rPr>
            </a:br>
            <a:r>
              <a:rPr lang="en-US" sz="3200" dirty="0">
                <a:solidFill>
                  <a:schemeClr val="accent1"/>
                </a:solidFill>
              </a:rPr>
              <a:t>Study of Market “Equilibrium”</a:t>
            </a:r>
            <a:br>
              <a:rPr lang="en-US" sz="3200" dirty="0">
                <a:solidFill>
                  <a:schemeClr val="accent1"/>
                </a:solidFill>
              </a:rPr>
            </a:br>
            <a:r>
              <a:rPr lang="en-US" sz="2700" dirty="0">
                <a:solidFill>
                  <a:schemeClr val="accent1"/>
                </a:solidFill>
              </a:rPr>
              <a:t>Think:  “Thermodynamics”</a:t>
            </a:r>
          </a:p>
        </p:txBody>
      </p:sp>
      <p:sp>
        <p:nvSpPr>
          <p:cNvPr id="4" name="Content Placeholder 3">
            <a:extLst>
              <a:ext uri="{FF2B5EF4-FFF2-40B4-BE49-F238E27FC236}">
                <a16:creationId xmlns:a16="http://schemas.microsoft.com/office/drawing/2014/main" id="{7EDA1394-B568-B644-A1A6-05B0839DA680}"/>
              </a:ext>
            </a:extLst>
          </p:cNvPr>
          <p:cNvSpPr>
            <a:spLocks noGrp="1"/>
          </p:cNvSpPr>
          <p:nvPr>
            <p:ph sz="half" idx="1"/>
          </p:nvPr>
        </p:nvSpPr>
        <p:spPr/>
        <p:txBody>
          <a:bodyPr>
            <a:normAutofit/>
          </a:bodyPr>
          <a:lstStyle/>
          <a:p>
            <a:r>
              <a:rPr lang="en-US" sz="1800" dirty="0"/>
              <a:t>Macroeconomics examines the economy as a whole to explain broad aggregates and their interactions "top down", that is, using a simplified form of general-equilibrium theory.</a:t>
            </a:r>
          </a:p>
          <a:p>
            <a:r>
              <a:rPr lang="en-US" sz="1800" dirty="0"/>
              <a:t>Such aggregates include national income and output, the unemployment rate, and price inflation and sub-aggregates like total consumption and investment spending and their components. </a:t>
            </a:r>
          </a:p>
          <a:p>
            <a:r>
              <a:rPr lang="en-US" sz="1800" dirty="0"/>
              <a:t>It also studies effects of monetary policy and fiscal policy.</a:t>
            </a:r>
          </a:p>
          <a:p>
            <a:r>
              <a:rPr lang="en-US" sz="1800" dirty="0"/>
              <a:t>Since at least the 1960s, macroeconomics has been characterized by further integration as to micro-based modelling of sectors, including rationality of players, efficient use of market information, and imperfect competition.</a:t>
            </a:r>
          </a:p>
          <a:p>
            <a:pPr>
              <a:lnSpc>
                <a:spcPct val="140000"/>
              </a:lnSpc>
              <a:spcBef>
                <a:spcPts val="0"/>
              </a:spcBef>
              <a:spcAft>
                <a:spcPts val="1200"/>
              </a:spcAft>
            </a:pPr>
            <a:endParaRPr lang="en-US" sz="1800" dirty="0"/>
          </a:p>
        </p:txBody>
      </p:sp>
      <p:pic>
        <p:nvPicPr>
          <p:cNvPr id="7" name="Content Placeholder 6">
            <a:extLst>
              <a:ext uri="{FF2B5EF4-FFF2-40B4-BE49-F238E27FC236}">
                <a16:creationId xmlns:a16="http://schemas.microsoft.com/office/drawing/2014/main" id="{BC58B58B-34DC-2140-BEF8-34896ACA3D5D}"/>
              </a:ext>
            </a:extLst>
          </p:cNvPr>
          <p:cNvPicPr>
            <a:picLocks noGrp="1" noChangeAspect="1"/>
          </p:cNvPicPr>
          <p:nvPr>
            <p:ph sz="half" idx="2"/>
          </p:nvPr>
        </p:nvPicPr>
        <p:blipFill>
          <a:blip r:embed="rId2"/>
          <a:stretch>
            <a:fillRect/>
          </a:stretch>
        </p:blipFill>
        <p:spPr>
          <a:xfrm>
            <a:off x="6923314" y="-9284"/>
            <a:ext cx="4746172" cy="6709095"/>
          </a:xfrm>
        </p:spPr>
      </p:pic>
      <p:sp>
        <p:nvSpPr>
          <p:cNvPr id="8" name="TextBox 7">
            <a:extLst>
              <a:ext uri="{FF2B5EF4-FFF2-40B4-BE49-F238E27FC236}">
                <a16:creationId xmlns:a16="http://schemas.microsoft.com/office/drawing/2014/main" id="{CF46CEF2-DFDB-1A4A-9F33-098810748768}"/>
              </a:ext>
            </a:extLst>
          </p:cNvPr>
          <p:cNvSpPr txBox="1"/>
          <p:nvPr/>
        </p:nvSpPr>
        <p:spPr>
          <a:xfrm>
            <a:off x="7489371" y="6068103"/>
            <a:ext cx="3995058" cy="646331"/>
          </a:xfrm>
          <a:prstGeom prst="rect">
            <a:avLst/>
          </a:prstGeom>
          <a:noFill/>
        </p:spPr>
        <p:txBody>
          <a:bodyPr wrap="square" rtlCol="0">
            <a:spAutoFit/>
          </a:bodyPr>
          <a:lstStyle/>
          <a:p>
            <a:r>
              <a:rPr lang="en-US" dirty="0">
                <a:solidFill>
                  <a:schemeClr val="accent1"/>
                </a:solidFill>
              </a:rPr>
              <a:t>The circulation of money in an economy in a macroeconomic model.</a:t>
            </a:r>
          </a:p>
        </p:txBody>
      </p:sp>
    </p:spTree>
    <p:extLst>
      <p:ext uri="{BB962C8B-B14F-4D97-AF65-F5344CB8AC3E}">
        <p14:creationId xmlns:p14="http://schemas.microsoft.com/office/powerpoint/2010/main" val="2474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DD88A-1A25-0748-B145-74DA4FD2A0FA}"/>
              </a:ext>
            </a:extLst>
          </p:cNvPr>
          <p:cNvSpPr>
            <a:spLocks noGrp="1"/>
          </p:cNvSpPr>
          <p:nvPr>
            <p:ph type="title"/>
          </p:nvPr>
        </p:nvSpPr>
        <p:spPr/>
        <p:txBody>
          <a:bodyPr/>
          <a:lstStyle/>
          <a:p>
            <a:r>
              <a:rPr lang="en-US" dirty="0">
                <a:solidFill>
                  <a:srgbClr val="FF0000"/>
                </a:solidFill>
              </a:rPr>
              <a:t>Growth Economics</a:t>
            </a:r>
          </a:p>
        </p:txBody>
      </p:sp>
      <p:pic>
        <p:nvPicPr>
          <p:cNvPr id="8" name="Content Placeholder 7">
            <a:extLst>
              <a:ext uri="{FF2B5EF4-FFF2-40B4-BE49-F238E27FC236}">
                <a16:creationId xmlns:a16="http://schemas.microsoft.com/office/drawing/2014/main" id="{6E4B7BD5-1260-9541-B3AF-03BD17EE31BB}"/>
              </a:ext>
            </a:extLst>
          </p:cNvPr>
          <p:cNvPicPr>
            <a:picLocks noGrp="1" noChangeAspect="1"/>
          </p:cNvPicPr>
          <p:nvPr>
            <p:ph sz="half" idx="1"/>
          </p:nvPr>
        </p:nvPicPr>
        <p:blipFill>
          <a:blip r:embed="rId2"/>
          <a:stretch>
            <a:fillRect/>
          </a:stretch>
        </p:blipFill>
        <p:spPr>
          <a:xfrm>
            <a:off x="195318" y="1415142"/>
            <a:ext cx="5741894" cy="3200400"/>
          </a:xfrm>
        </p:spPr>
      </p:pic>
      <p:pic>
        <p:nvPicPr>
          <p:cNvPr id="10" name="Content Placeholder 9">
            <a:extLst>
              <a:ext uri="{FF2B5EF4-FFF2-40B4-BE49-F238E27FC236}">
                <a16:creationId xmlns:a16="http://schemas.microsoft.com/office/drawing/2014/main" id="{20E27077-D990-D548-9C72-4C31E7ED8E3D}"/>
              </a:ext>
            </a:extLst>
          </p:cNvPr>
          <p:cNvPicPr>
            <a:picLocks noGrp="1" noChangeAspect="1"/>
          </p:cNvPicPr>
          <p:nvPr>
            <p:ph sz="half" idx="2"/>
          </p:nvPr>
        </p:nvPicPr>
        <p:blipFill>
          <a:blip r:embed="rId3"/>
          <a:stretch>
            <a:fillRect/>
          </a:stretch>
        </p:blipFill>
        <p:spPr>
          <a:xfrm>
            <a:off x="6344812" y="1085582"/>
            <a:ext cx="5313788" cy="3615118"/>
          </a:xfrm>
        </p:spPr>
      </p:pic>
      <p:sp>
        <p:nvSpPr>
          <p:cNvPr id="2" name="TextBox 1">
            <a:extLst>
              <a:ext uri="{FF2B5EF4-FFF2-40B4-BE49-F238E27FC236}">
                <a16:creationId xmlns:a16="http://schemas.microsoft.com/office/drawing/2014/main" id="{1451AF04-C5C7-4444-A4BE-1924FA3886C2}"/>
              </a:ext>
            </a:extLst>
          </p:cNvPr>
          <p:cNvSpPr txBox="1"/>
          <p:nvPr/>
        </p:nvSpPr>
        <p:spPr>
          <a:xfrm>
            <a:off x="272143" y="4865914"/>
            <a:ext cx="115824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Growth economics studies factors that explain economic growth – the increase in output per capita of a country over a long period of time.</a:t>
            </a:r>
          </a:p>
          <a:p>
            <a:pPr marL="285750" indent="-285750">
              <a:buFont typeface="Arial" panose="020B0604020202020204" pitchFamily="34" charset="0"/>
              <a:buChar char="•"/>
            </a:pPr>
            <a:r>
              <a:rPr lang="en-US" sz="1600" dirty="0"/>
              <a:t>The same factors are used to explain differences in the level of output per capita between countries, in particular why some countries grow faster than others, and whether countries converge at the same rates of growth. </a:t>
            </a:r>
          </a:p>
          <a:p>
            <a:pPr marL="285750" indent="-285750">
              <a:buFont typeface="Arial" panose="020B0604020202020204" pitchFamily="34" charset="0"/>
              <a:buChar char="•"/>
            </a:pPr>
            <a:r>
              <a:rPr lang="en-US" sz="1600" dirty="0"/>
              <a:t>Much-studied factors include the rate of investment, population growth, and technological change. </a:t>
            </a:r>
          </a:p>
          <a:p>
            <a:pPr marL="285750" indent="-285750">
              <a:buFont typeface="Arial" panose="020B0604020202020204" pitchFamily="34" charset="0"/>
              <a:buChar char="•"/>
            </a:pPr>
            <a:r>
              <a:rPr lang="en-US" sz="1600" dirty="0"/>
              <a:t>These are represented in theoretical and empirical forms (as in the neoclassical and endogenous growth models) and in growth accounting.</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9249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3EAE-4B41-B94D-95C8-84F520844EBE}"/>
              </a:ext>
            </a:extLst>
          </p:cNvPr>
          <p:cNvSpPr>
            <a:spLocks noGrp="1"/>
          </p:cNvSpPr>
          <p:nvPr>
            <p:ph type="title"/>
          </p:nvPr>
        </p:nvSpPr>
        <p:spPr/>
        <p:txBody>
          <a:bodyPr/>
          <a:lstStyle/>
          <a:p>
            <a:r>
              <a:rPr lang="en-US" dirty="0">
                <a:solidFill>
                  <a:srgbClr val="FF0000"/>
                </a:solidFill>
              </a:rPr>
              <a:t>Business Cycle</a:t>
            </a:r>
          </a:p>
        </p:txBody>
      </p:sp>
      <p:pic>
        <p:nvPicPr>
          <p:cNvPr id="12" name="Content Placeholder 11">
            <a:extLst>
              <a:ext uri="{FF2B5EF4-FFF2-40B4-BE49-F238E27FC236}">
                <a16:creationId xmlns:a16="http://schemas.microsoft.com/office/drawing/2014/main" id="{8A7B10A1-1911-614D-8CE2-1A5524629D21}"/>
              </a:ext>
            </a:extLst>
          </p:cNvPr>
          <p:cNvPicPr>
            <a:picLocks noGrp="1" noChangeAspect="1"/>
          </p:cNvPicPr>
          <p:nvPr>
            <p:ph sz="half" idx="2"/>
          </p:nvPr>
        </p:nvPicPr>
        <p:blipFill>
          <a:blip r:embed="rId2"/>
          <a:stretch>
            <a:fillRect/>
          </a:stretch>
        </p:blipFill>
        <p:spPr>
          <a:xfrm>
            <a:off x="6694714" y="1825625"/>
            <a:ext cx="5532830" cy="3701142"/>
          </a:xfrm>
        </p:spPr>
      </p:pic>
      <p:sp>
        <p:nvSpPr>
          <p:cNvPr id="10" name="Content Placeholder 9">
            <a:extLst>
              <a:ext uri="{FF2B5EF4-FFF2-40B4-BE49-F238E27FC236}">
                <a16:creationId xmlns:a16="http://schemas.microsoft.com/office/drawing/2014/main" id="{618444D9-5E8B-1C41-B34D-827057A289D6}"/>
              </a:ext>
            </a:extLst>
          </p:cNvPr>
          <p:cNvSpPr>
            <a:spLocks noGrp="1"/>
          </p:cNvSpPr>
          <p:nvPr>
            <p:ph sz="half" idx="1"/>
          </p:nvPr>
        </p:nvSpPr>
        <p:spPr>
          <a:xfrm>
            <a:off x="348343" y="1444625"/>
            <a:ext cx="6248400" cy="4422775"/>
          </a:xfrm>
        </p:spPr>
        <p:txBody>
          <a:bodyPr>
            <a:noAutofit/>
          </a:bodyPr>
          <a:lstStyle/>
          <a:p>
            <a:r>
              <a:rPr lang="en-US" sz="1600" dirty="0"/>
              <a:t>The economics of the Great Depression were the spur for the creation of "macroeconomics" as a separate discipline field of study. </a:t>
            </a:r>
          </a:p>
          <a:p>
            <a:r>
              <a:rPr lang="en-US" sz="1600" dirty="0"/>
              <a:t>During the Great Depression of the 1930s, </a:t>
            </a:r>
            <a:r>
              <a:rPr lang="en-US" sz="1600" dirty="0">
                <a:hlinkClick r:id="rId3"/>
              </a:rPr>
              <a:t>John Maynard Keynes </a:t>
            </a:r>
            <a:r>
              <a:rPr lang="en-US" sz="1600" dirty="0"/>
              <a:t>authored a book entitled </a:t>
            </a:r>
            <a:r>
              <a:rPr lang="en-US" sz="1600" b="1" dirty="0"/>
              <a:t>The General Theory of Employment, Interest and Money</a:t>
            </a:r>
            <a:r>
              <a:rPr lang="en-US" sz="1600" dirty="0"/>
              <a:t> outlining the key theories of Keynesian economics. </a:t>
            </a:r>
          </a:p>
          <a:p>
            <a:r>
              <a:rPr lang="en-US" sz="1600" dirty="0"/>
              <a:t>Keynes contended that aggregate demand for goods might be insufficient during economic downturns, leading to unnecessarily high unemployment and losses of potential output. (Failure of Demand)</a:t>
            </a:r>
          </a:p>
          <a:p>
            <a:r>
              <a:rPr lang="en-US" sz="1600" dirty="0"/>
              <a:t>He therefore advocated active policy responses by the public sector, including monetary policy actions by the central bank and fiscal policy actions by the government to stabilize output over the business cycle.</a:t>
            </a:r>
          </a:p>
          <a:p>
            <a:r>
              <a:rPr lang="en-US" sz="1600" dirty="0"/>
              <a:t>Thus, a central conclusion of Keynesian economics is that, in some situations, no strong automatic mechanism moves output and employment towards full employment levels. </a:t>
            </a:r>
          </a:p>
          <a:p>
            <a:r>
              <a:rPr lang="en-US" sz="1600" dirty="0"/>
              <a:t>John Hicks' IS/LM model has been the most influential interpretation of The General Theory.</a:t>
            </a:r>
          </a:p>
          <a:p>
            <a:pPr>
              <a:lnSpc>
                <a:spcPct val="110000"/>
              </a:lnSpc>
              <a:spcBef>
                <a:spcPts val="0"/>
              </a:spcBef>
              <a:spcAft>
                <a:spcPts val="1200"/>
              </a:spcAft>
            </a:pPr>
            <a:endParaRPr lang="en-US" sz="1600" dirty="0"/>
          </a:p>
        </p:txBody>
      </p:sp>
    </p:spTree>
    <p:extLst>
      <p:ext uri="{BB962C8B-B14F-4D97-AF65-F5344CB8AC3E}">
        <p14:creationId xmlns:p14="http://schemas.microsoft.com/office/powerpoint/2010/main" val="340906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7D94-0FB3-9E40-8C73-59A461E6890D}"/>
              </a:ext>
            </a:extLst>
          </p:cNvPr>
          <p:cNvSpPr>
            <a:spLocks noGrp="1"/>
          </p:cNvSpPr>
          <p:nvPr>
            <p:ph type="title"/>
          </p:nvPr>
        </p:nvSpPr>
        <p:spPr/>
        <p:txBody>
          <a:bodyPr>
            <a:normAutofit fontScale="90000"/>
          </a:bodyPr>
          <a:lstStyle/>
          <a:p>
            <a:r>
              <a:rPr lang="en-US" dirty="0">
                <a:solidFill>
                  <a:srgbClr val="FF0000"/>
                </a:solidFill>
              </a:rPr>
              <a:t>IS–LM model</a:t>
            </a:r>
            <a:br>
              <a:rPr lang="en-US" sz="3200" dirty="0">
                <a:solidFill>
                  <a:srgbClr val="FF0000"/>
                </a:solidFill>
              </a:rPr>
            </a:br>
            <a:r>
              <a:rPr lang="en-US" sz="3200" dirty="0">
                <a:solidFill>
                  <a:srgbClr val="0070C0"/>
                </a:solidFill>
              </a:rPr>
              <a:t>(Investment-Savings / Liquidity Money)</a:t>
            </a:r>
            <a:br>
              <a:rPr lang="en-US" sz="3200" dirty="0">
                <a:solidFill>
                  <a:srgbClr val="0070C0"/>
                </a:solidFill>
              </a:rPr>
            </a:br>
            <a:r>
              <a:rPr lang="en-US" sz="2200" dirty="0">
                <a:solidFill>
                  <a:srgbClr val="C00000"/>
                </a:solidFill>
              </a:rPr>
              <a:t>https://</a:t>
            </a:r>
            <a:r>
              <a:rPr lang="en-US" sz="2200" dirty="0" err="1">
                <a:solidFill>
                  <a:srgbClr val="C00000"/>
                </a:solidFill>
              </a:rPr>
              <a:t>en.wikipedia.org</a:t>
            </a:r>
            <a:r>
              <a:rPr lang="en-US" sz="2200" dirty="0">
                <a:solidFill>
                  <a:srgbClr val="C00000"/>
                </a:solidFill>
              </a:rPr>
              <a:t>/wiki/IS%E2%80%93LM_model</a:t>
            </a:r>
          </a:p>
        </p:txBody>
      </p:sp>
      <p:pic>
        <p:nvPicPr>
          <p:cNvPr id="6" name="Content Placeholder 5">
            <a:extLst>
              <a:ext uri="{FF2B5EF4-FFF2-40B4-BE49-F238E27FC236}">
                <a16:creationId xmlns:a16="http://schemas.microsoft.com/office/drawing/2014/main" id="{92EEE06A-D72C-6E47-8BD2-C2CDF6B52B68}"/>
              </a:ext>
            </a:extLst>
          </p:cNvPr>
          <p:cNvPicPr>
            <a:picLocks noGrp="1" noChangeAspect="1"/>
          </p:cNvPicPr>
          <p:nvPr>
            <p:ph sz="half" idx="2"/>
          </p:nvPr>
        </p:nvPicPr>
        <p:blipFill>
          <a:blip r:embed="rId2"/>
          <a:stretch>
            <a:fillRect/>
          </a:stretch>
        </p:blipFill>
        <p:spPr>
          <a:xfrm>
            <a:off x="6580963" y="1869588"/>
            <a:ext cx="3755571" cy="3755571"/>
          </a:xfrm>
        </p:spPr>
      </p:pic>
      <p:sp>
        <p:nvSpPr>
          <p:cNvPr id="7" name="TextBox 6">
            <a:extLst>
              <a:ext uri="{FF2B5EF4-FFF2-40B4-BE49-F238E27FC236}">
                <a16:creationId xmlns:a16="http://schemas.microsoft.com/office/drawing/2014/main" id="{ED79AD2C-CF72-5943-BBEB-FFBEAB0999A6}"/>
              </a:ext>
            </a:extLst>
          </p:cNvPr>
          <p:cNvSpPr txBox="1"/>
          <p:nvPr/>
        </p:nvSpPr>
        <p:spPr>
          <a:xfrm>
            <a:off x="1039037" y="6187849"/>
            <a:ext cx="10406742" cy="584775"/>
          </a:xfrm>
          <a:prstGeom prst="rect">
            <a:avLst/>
          </a:prstGeom>
          <a:noFill/>
        </p:spPr>
        <p:txBody>
          <a:bodyPr wrap="square" rtlCol="0">
            <a:spAutoFit/>
          </a:bodyPr>
          <a:lstStyle/>
          <a:p>
            <a:pPr algn="ctr"/>
            <a:r>
              <a:rPr lang="en-US" sz="1600" dirty="0">
                <a:solidFill>
                  <a:schemeClr val="accent1"/>
                </a:solidFill>
              </a:rPr>
              <a:t>The IS curve moves to the right, causing higher interest rates (</a:t>
            </a:r>
            <a:r>
              <a:rPr lang="en-US" sz="1600" dirty="0" err="1">
                <a:solidFill>
                  <a:schemeClr val="accent1"/>
                </a:solidFill>
              </a:rPr>
              <a:t>i</a:t>
            </a:r>
            <a:r>
              <a:rPr lang="en-US" sz="1600" dirty="0">
                <a:solidFill>
                  <a:schemeClr val="accent1"/>
                </a:solidFill>
              </a:rPr>
              <a:t>) and expansion in the "real" economy (real GDP, or Y)</a:t>
            </a:r>
          </a:p>
          <a:p>
            <a:pPr algn="ctr"/>
            <a:r>
              <a:rPr lang="en-US" sz="1600" dirty="0">
                <a:solidFill>
                  <a:schemeClr val="accent1"/>
                </a:solidFill>
              </a:rPr>
              <a:t>A more complete explanation is given here: </a:t>
            </a:r>
            <a:r>
              <a:rPr lang="en-US" sz="1600" dirty="0">
                <a:solidFill>
                  <a:srgbClr val="C00000"/>
                </a:solidFill>
                <a:hlinkClick r:id="rId3">
                  <a:extLst>
                    <a:ext uri="{A12FA001-AC4F-418D-AE19-62706E023703}">
                      <ahyp:hlinkClr xmlns:ahyp="http://schemas.microsoft.com/office/drawing/2018/hyperlinkcolor" val="tx"/>
                    </a:ext>
                  </a:extLst>
                </a:hlinkClick>
              </a:rPr>
              <a:t>https://</a:t>
            </a:r>
            <a:r>
              <a:rPr lang="en-US" sz="1600" dirty="0" err="1">
                <a:solidFill>
                  <a:srgbClr val="C00000"/>
                </a:solidFill>
                <a:hlinkClick r:id="rId3">
                  <a:extLst>
                    <a:ext uri="{A12FA001-AC4F-418D-AE19-62706E023703}">
                      <ahyp:hlinkClr xmlns:ahyp="http://schemas.microsoft.com/office/drawing/2018/hyperlinkcolor" val="tx"/>
                    </a:ext>
                  </a:extLst>
                </a:hlinkClick>
              </a:rPr>
              <a:t>www.economics.utoronto.ca</a:t>
            </a:r>
            <a:r>
              <a:rPr lang="en-US" sz="1600" dirty="0">
                <a:solidFill>
                  <a:srgbClr val="C00000"/>
                </a:solidFill>
                <a:hlinkClick r:id="rId3">
                  <a:extLst>
                    <a:ext uri="{A12FA001-AC4F-418D-AE19-62706E023703}">
                      <ahyp:hlinkClr xmlns:ahyp="http://schemas.microsoft.com/office/drawing/2018/hyperlinkcolor" val="tx"/>
                    </a:ext>
                  </a:extLst>
                </a:hlinkClick>
              </a:rPr>
              <a:t>/</a:t>
            </a:r>
            <a:r>
              <a:rPr lang="en-US" sz="1600" dirty="0" err="1">
                <a:solidFill>
                  <a:srgbClr val="C00000"/>
                </a:solidFill>
                <a:hlinkClick r:id="rId3">
                  <a:extLst>
                    <a:ext uri="{A12FA001-AC4F-418D-AE19-62706E023703}">
                      <ahyp:hlinkClr xmlns:ahyp="http://schemas.microsoft.com/office/drawing/2018/hyperlinkcolor" val="tx"/>
                    </a:ext>
                  </a:extLst>
                </a:hlinkClick>
              </a:rPr>
              <a:t>jfloyd</a:t>
            </a:r>
            <a:r>
              <a:rPr lang="en-US" sz="1600" dirty="0">
                <a:solidFill>
                  <a:srgbClr val="C00000"/>
                </a:solidFill>
                <a:hlinkClick r:id="rId3">
                  <a:extLst>
                    <a:ext uri="{A12FA001-AC4F-418D-AE19-62706E023703}">
                      <ahyp:hlinkClr xmlns:ahyp="http://schemas.microsoft.com/office/drawing/2018/hyperlinkcolor" val="tx"/>
                    </a:ext>
                  </a:extLst>
                </a:hlinkClick>
              </a:rPr>
              <a:t>/modules/</a:t>
            </a:r>
            <a:r>
              <a:rPr lang="en-US" sz="1600" dirty="0" err="1">
                <a:solidFill>
                  <a:srgbClr val="C00000"/>
                </a:solidFill>
                <a:hlinkClick r:id="rId3">
                  <a:extLst>
                    <a:ext uri="{A12FA001-AC4F-418D-AE19-62706E023703}">
                      <ahyp:hlinkClr xmlns:ahyp="http://schemas.microsoft.com/office/drawing/2018/hyperlinkcolor" val="tx"/>
                    </a:ext>
                  </a:extLst>
                </a:hlinkClick>
              </a:rPr>
              <a:t>islm.html</a:t>
            </a:r>
            <a:endParaRPr lang="en-US" sz="1600" dirty="0">
              <a:solidFill>
                <a:srgbClr val="C00000"/>
              </a:solidFill>
            </a:endParaRPr>
          </a:p>
        </p:txBody>
      </p:sp>
      <p:sp>
        <p:nvSpPr>
          <p:cNvPr id="8" name="TextBox 7">
            <a:extLst>
              <a:ext uri="{FF2B5EF4-FFF2-40B4-BE49-F238E27FC236}">
                <a16:creationId xmlns:a16="http://schemas.microsoft.com/office/drawing/2014/main" id="{465250D3-0F91-2A4D-8DD3-5E2DAF45D3F3}"/>
              </a:ext>
            </a:extLst>
          </p:cNvPr>
          <p:cNvSpPr txBox="1"/>
          <p:nvPr/>
        </p:nvSpPr>
        <p:spPr>
          <a:xfrm rot="16200000">
            <a:off x="5641886" y="3606268"/>
            <a:ext cx="1814151" cy="338554"/>
          </a:xfrm>
          <a:prstGeom prst="rect">
            <a:avLst/>
          </a:prstGeom>
          <a:noFill/>
        </p:spPr>
        <p:txBody>
          <a:bodyPr wrap="none" rtlCol="0">
            <a:spAutoFit/>
          </a:bodyPr>
          <a:lstStyle/>
          <a:p>
            <a:r>
              <a:rPr lang="en-US" sz="1600" dirty="0">
                <a:solidFill>
                  <a:schemeClr val="accent1"/>
                </a:solidFill>
              </a:rPr>
              <a:t>Real Interest Rate R</a:t>
            </a:r>
          </a:p>
        </p:txBody>
      </p:sp>
      <p:sp>
        <p:nvSpPr>
          <p:cNvPr id="9" name="TextBox 8">
            <a:extLst>
              <a:ext uri="{FF2B5EF4-FFF2-40B4-BE49-F238E27FC236}">
                <a16:creationId xmlns:a16="http://schemas.microsoft.com/office/drawing/2014/main" id="{9D6B0857-10AA-1149-85DD-3FF32D48B3BE}"/>
              </a:ext>
            </a:extLst>
          </p:cNvPr>
          <p:cNvSpPr txBox="1"/>
          <p:nvPr/>
        </p:nvSpPr>
        <p:spPr>
          <a:xfrm>
            <a:off x="6718238" y="5492471"/>
            <a:ext cx="3956851" cy="338554"/>
          </a:xfrm>
          <a:prstGeom prst="rect">
            <a:avLst/>
          </a:prstGeom>
          <a:noFill/>
        </p:spPr>
        <p:txBody>
          <a:bodyPr wrap="square" rtlCol="0">
            <a:spAutoFit/>
          </a:bodyPr>
          <a:lstStyle/>
          <a:p>
            <a:r>
              <a:rPr lang="en-US" sz="1600" dirty="0">
                <a:solidFill>
                  <a:schemeClr val="accent1"/>
                </a:solidFill>
              </a:rPr>
              <a:t>Output in Goods and Services + Cash =  GDP</a:t>
            </a:r>
          </a:p>
        </p:txBody>
      </p:sp>
      <p:sp>
        <p:nvSpPr>
          <p:cNvPr id="10" name="TextBox 9">
            <a:extLst>
              <a:ext uri="{FF2B5EF4-FFF2-40B4-BE49-F238E27FC236}">
                <a16:creationId xmlns:a16="http://schemas.microsoft.com/office/drawing/2014/main" id="{831FF68C-FAD2-B946-93D3-343E7B0EF015}"/>
              </a:ext>
            </a:extLst>
          </p:cNvPr>
          <p:cNvSpPr txBox="1"/>
          <p:nvPr/>
        </p:nvSpPr>
        <p:spPr>
          <a:xfrm>
            <a:off x="7293429" y="365125"/>
            <a:ext cx="4441371" cy="1077218"/>
          </a:xfrm>
          <a:prstGeom prst="rect">
            <a:avLst/>
          </a:prstGeom>
          <a:noFill/>
        </p:spPr>
        <p:txBody>
          <a:bodyPr wrap="square" rtlCol="0">
            <a:spAutoFit/>
          </a:bodyPr>
          <a:lstStyle/>
          <a:p>
            <a:r>
              <a:rPr lang="en-US" sz="1600" dirty="0">
                <a:solidFill>
                  <a:srgbClr val="C00000"/>
                </a:solidFill>
              </a:rPr>
              <a:t>Quirk of this chart.  Independent variable is on the ordinate, the real interest rate R.  Dependent variable GDP is on the abscissa. Intersection of LM and IS curves represents economic “equilibrium”</a:t>
            </a:r>
          </a:p>
        </p:txBody>
      </p:sp>
      <p:sp>
        <p:nvSpPr>
          <p:cNvPr id="11" name="TextBox 10">
            <a:extLst>
              <a:ext uri="{FF2B5EF4-FFF2-40B4-BE49-F238E27FC236}">
                <a16:creationId xmlns:a16="http://schemas.microsoft.com/office/drawing/2014/main" id="{CEDD3D5A-53B4-3E4A-96BC-1D1DC91D7424}"/>
              </a:ext>
            </a:extLst>
          </p:cNvPr>
          <p:cNvSpPr txBox="1"/>
          <p:nvPr/>
        </p:nvSpPr>
        <p:spPr>
          <a:xfrm>
            <a:off x="9965135" y="3404541"/>
            <a:ext cx="2144485" cy="954107"/>
          </a:xfrm>
          <a:prstGeom prst="rect">
            <a:avLst/>
          </a:prstGeom>
          <a:noFill/>
        </p:spPr>
        <p:txBody>
          <a:bodyPr wrap="square" rtlCol="0">
            <a:spAutoFit/>
          </a:bodyPr>
          <a:lstStyle/>
          <a:p>
            <a:r>
              <a:rPr lang="en-US" sz="1400" dirty="0">
                <a:solidFill>
                  <a:schemeClr val="accent1"/>
                </a:solidFill>
              </a:rPr>
              <a:t>A higher level of output (GDP) is associated with higher interest rates R in economic “equilibrium”</a:t>
            </a:r>
          </a:p>
        </p:txBody>
      </p:sp>
      <p:sp>
        <p:nvSpPr>
          <p:cNvPr id="12" name="Content Placeholder 11">
            <a:extLst>
              <a:ext uri="{FF2B5EF4-FFF2-40B4-BE49-F238E27FC236}">
                <a16:creationId xmlns:a16="http://schemas.microsoft.com/office/drawing/2014/main" id="{08DEE1AC-81E9-5A46-B117-E61851403CA0}"/>
              </a:ext>
            </a:extLst>
          </p:cNvPr>
          <p:cNvSpPr>
            <a:spLocks noGrp="1"/>
          </p:cNvSpPr>
          <p:nvPr>
            <p:ph sz="half" idx="1"/>
          </p:nvPr>
        </p:nvSpPr>
        <p:spPr>
          <a:xfrm>
            <a:off x="370114" y="1825625"/>
            <a:ext cx="5769430" cy="4351338"/>
          </a:xfrm>
        </p:spPr>
        <p:txBody>
          <a:bodyPr>
            <a:noAutofit/>
          </a:bodyPr>
          <a:lstStyle/>
          <a:p>
            <a:pPr>
              <a:lnSpc>
                <a:spcPct val="100000"/>
              </a:lnSpc>
              <a:spcBef>
                <a:spcPts val="0"/>
              </a:spcBef>
              <a:spcAft>
                <a:spcPts val="1200"/>
              </a:spcAft>
            </a:pPr>
            <a:r>
              <a:rPr lang="en-US" sz="1400" dirty="0"/>
              <a:t>The IS–LM model, or Hicks–Hansen model, is a macroeconomic tool that shows the relationship between interest rates (ordinate) and the assets market (also known as the real output in goods and services market plus money market, as abscissa). </a:t>
            </a:r>
          </a:p>
          <a:p>
            <a:pPr>
              <a:lnSpc>
                <a:spcPct val="100000"/>
              </a:lnSpc>
              <a:spcBef>
                <a:spcPts val="0"/>
              </a:spcBef>
              <a:spcAft>
                <a:spcPts val="1200"/>
              </a:spcAft>
            </a:pPr>
            <a:r>
              <a:rPr lang="en-US" sz="1400" dirty="0"/>
              <a:t>The intersection of the "investment–saving" (IS) and "liquidity preference–money supply" (LM) curves models "general equilibrium" where supposed simultaneous equilibrium occurs in both interest and asset markets.</a:t>
            </a:r>
          </a:p>
          <a:p>
            <a:pPr>
              <a:lnSpc>
                <a:spcPct val="100000"/>
              </a:lnSpc>
              <a:spcBef>
                <a:spcPts val="0"/>
              </a:spcBef>
              <a:spcAft>
                <a:spcPts val="1200"/>
              </a:spcAft>
            </a:pPr>
            <a:r>
              <a:rPr lang="en-US" sz="1400" dirty="0"/>
              <a:t>The </a:t>
            </a:r>
            <a:r>
              <a:rPr lang="en-US" sz="1400" dirty="0">
                <a:solidFill>
                  <a:schemeClr val="accent1"/>
                </a:solidFill>
              </a:rPr>
              <a:t>IS curve slopes downward and to the right</a:t>
            </a:r>
            <a:r>
              <a:rPr lang="en-US" sz="1400" dirty="0"/>
              <a:t>, implying that the level of investment and consumption is negatively correlated with the interest rate but positively correlated with gross output. (The higher the interest rate, the lower the level of consumption and investment in fixed assets of companies because they have to borrow funds at the higher interest rate.) </a:t>
            </a:r>
          </a:p>
          <a:p>
            <a:pPr>
              <a:lnSpc>
                <a:spcPct val="100000"/>
              </a:lnSpc>
              <a:spcBef>
                <a:spcPts val="0"/>
              </a:spcBef>
              <a:spcAft>
                <a:spcPts val="1200"/>
              </a:spcAft>
            </a:pPr>
            <a:r>
              <a:rPr lang="en-US" sz="1400" dirty="0"/>
              <a:t>By contrast, </a:t>
            </a:r>
            <a:r>
              <a:rPr lang="en-US" sz="1400" dirty="0">
                <a:solidFill>
                  <a:schemeClr val="accent1"/>
                </a:solidFill>
              </a:rPr>
              <a:t>the LM curve slopes upward</a:t>
            </a:r>
            <a:r>
              <a:rPr lang="en-US" sz="1400" dirty="0"/>
              <a:t>, suggesting the quantity of money demanded is positively correlated with the interest rate and with increases in total spending, or income. (Higher interest rates are required to compete with other forms of investment if GDP is high)</a:t>
            </a:r>
          </a:p>
          <a:p>
            <a:pPr>
              <a:lnSpc>
                <a:spcPct val="100000"/>
              </a:lnSpc>
              <a:spcBef>
                <a:spcPts val="0"/>
              </a:spcBef>
              <a:spcAft>
                <a:spcPts val="1200"/>
              </a:spcAft>
            </a:pPr>
            <a:endParaRPr lang="en-US" sz="1400" dirty="0"/>
          </a:p>
        </p:txBody>
      </p:sp>
      <p:sp>
        <p:nvSpPr>
          <p:cNvPr id="14" name="TextBox 13">
            <a:extLst>
              <a:ext uri="{FF2B5EF4-FFF2-40B4-BE49-F238E27FC236}">
                <a16:creationId xmlns:a16="http://schemas.microsoft.com/office/drawing/2014/main" id="{74BBF25B-D530-4D4A-A5DF-94CDFBF78654}"/>
              </a:ext>
            </a:extLst>
          </p:cNvPr>
          <p:cNvSpPr txBox="1"/>
          <p:nvPr/>
        </p:nvSpPr>
        <p:spPr>
          <a:xfrm>
            <a:off x="9951896" y="2391417"/>
            <a:ext cx="1978846" cy="738664"/>
          </a:xfrm>
          <a:prstGeom prst="rect">
            <a:avLst/>
          </a:prstGeom>
          <a:noFill/>
        </p:spPr>
        <p:txBody>
          <a:bodyPr wrap="square" rtlCol="0">
            <a:spAutoFit/>
          </a:bodyPr>
          <a:lstStyle/>
          <a:p>
            <a:pPr algn="just"/>
            <a:r>
              <a:rPr lang="en-US" sz="1400" dirty="0">
                <a:solidFill>
                  <a:schemeClr val="accent1"/>
                </a:solidFill>
              </a:rPr>
              <a:t>LM Curve is fixed.  IS curve moves when interest </a:t>
            </a:r>
            <a:r>
              <a:rPr lang="en-US" sz="1400">
                <a:solidFill>
                  <a:schemeClr val="accent1"/>
                </a:solidFill>
              </a:rPr>
              <a:t>rates change</a:t>
            </a:r>
            <a:endParaRPr lang="en-US" sz="1400" dirty="0">
              <a:solidFill>
                <a:schemeClr val="accent1"/>
              </a:solidFill>
            </a:endParaRPr>
          </a:p>
        </p:txBody>
      </p:sp>
      <p:sp>
        <p:nvSpPr>
          <p:cNvPr id="3" name="TextBox 2">
            <a:extLst>
              <a:ext uri="{FF2B5EF4-FFF2-40B4-BE49-F238E27FC236}">
                <a16:creationId xmlns:a16="http://schemas.microsoft.com/office/drawing/2014/main" id="{C02417A1-81E6-1D48-B22F-343E243EB336}"/>
              </a:ext>
            </a:extLst>
          </p:cNvPr>
          <p:cNvSpPr txBox="1"/>
          <p:nvPr/>
        </p:nvSpPr>
        <p:spPr>
          <a:xfrm>
            <a:off x="8146749" y="2230411"/>
            <a:ext cx="1095820" cy="646331"/>
          </a:xfrm>
          <a:prstGeom prst="rect">
            <a:avLst/>
          </a:prstGeom>
          <a:noFill/>
        </p:spPr>
        <p:txBody>
          <a:bodyPr wrap="square" rtlCol="0">
            <a:spAutoFit/>
          </a:bodyPr>
          <a:lstStyle/>
          <a:p>
            <a:pPr algn="r"/>
            <a:r>
              <a:rPr lang="en-US" sz="1200" dirty="0"/>
              <a:t>Supply of Money</a:t>
            </a:r>
          </a:p>
          <a:p>
            <a:pPr algn="r"/>
            <a:r>
              <a:rPr lang="en-US" sz="1200" dirty="0"/>
              <a:t>(from the FED)</a:t>
            </a:r>
          </a:p>
        </p:txBody>
      </p:sp>
      <p:sp>
        <p:nvSpPr>
          <p:cNvPr id="4" name="TextBox 3">
            <a:extLst>
              <a:ext uri="{FF2B5EF4-FFF2-40B4-BE49-F238E27FC236}">
                <a16:creationId xmlns:a16="http://schemas.microsoft.com/office/drawing/2014/main" id="{7E578774-38F7-F345-842C-D849F8FB267E}"/>
              </a:ext>
            </a:extLst>
          </p:cNvPr>
          <p:cNvSpPr txBox="1"/>
          <p:nvPr/>
        </p:nvSpPr>
        <p:spPr>
          <a:xfrm>
            <a:off x="7188807" y="2639656"/>
            <a:ext cx="1095218" cy="830997"/>
          </a:xfrm>
          <a:prstGeom prst="rect">
            <a:avLst/>
          </a:prstGeom>
          <a:noFill/>
        </p:spPr>
        <p:txBody>
          <a:bodyPr wrap="square" rtlCol="0">
            <a:spAutoFit/>
          </a:bodyPr>
          <a:lstStyle/>
          <a:p>
            <a:r>
              <a:rPr lang="en-US" sz="1200" dirty="0"/>
              <a:t>Demand for Money </a:t>
            </a:r>
          </a:p>
          <a:p>
            <a:r>
              <a:rPr lang="en-US" sz="1200" dirty="0"/>
              <a:t>(from bank loans etc. )</a:t>
            </a:r>
          </a:p>
        </p:txBody>
      </p:sp>
    </p:spTree>
    <p:extLst>
      <p:ext uri="{BB962C8B-B14F-4D97-AF65-F5344CB8AC3E}">
        <p14:creationId xmlns:p14="http://schemas.microsoft.com/office/powerpoint/2010/main" val="329964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5545-AE2E-2B47-BD6A-20A9FA693103}"/>
              </a:ext>
            </a:extLst>
          </p:cNvPr>
          <p:cNvSpPr>
            <a:spLocks noGrp="1"/>
          </p:cNvSpPr>
          <p:nvPr>
            <p:ph type="title"/>
          </p:nvPr>
        </p:nvSpPr>
        <p:spPr/>
        <p:txBody>
          <a:bodyPr/>
          <a:lstStyle/>
          <a:p>
            <a:r>
              <a:rPr lang="en-US" dirty="0">
                <a:solidFill>
                  <a:srgbClr val="FF0000"/>
                </a:solidFill>
              </a:rPr>
              <a:t>Unemployment</a:t>
            </a:r>
          </a:p>
        </p:txBody>
      </p:sp>
      <p:sp>
        <p:nvSpPr>
          <p:cNvPr id="8" name="Content Placeholder 7">
            <a:extLst>
              <a:ext uri="{FF2B5EF4-FFF2-40B4-BE49-F238E27FC236}">
                <a16:creationId xmlns:a16="http://schemas.microsoft.com/office/drawing/2014/main" id="{68DDF305-1EBE-5340-B828-887EBDA9A013}"/>
              </a:ext>
            </a:extLst>
          </p:cNvPr>
          <p:cNvSpPr>
            <a:spLocks noGrp="1"/>
          </p:cNvSpPr>
          <p:nvPr>
            <p:ph sz="half" idx="1"/>
          </p:nvPr>
        </p:nvSpPr>
        <p:spPr>
          <a:xfrm>
            <a:off x="533400" y="1825624"/>
            <a:ext cx="4572000" cy="4041775"/>
          </a:xfrm>
        </p:spPr>
        <p:txBody>
          <a:bodyPr>
            <a:noAutofit/>
          </a:bodyPr>
          <a:lstStyle/>
          <a:p>
            <a:r>
              <a:rPr lang="en-US" sz="1600" dirty="0"/>
              <a:t>The amount of unemployment in an economy is measured by the unemployment rate, the percentage of workers without jobs in the labor force. </a:t>
            </a:r>
          </a:p>
          <a:p>
            <a:r>
              <a:rPr lang="en-US" sz="1600" dirty="0"/>
              <a:t>The labor force only includes workers actively looking for jobs. </a:t>
            </a:r>
          </a:p>
          <a:p>
            <a:r>
              <a:rPr lang="en-US" sz="1600" dirty="0"/>
              <a:t>People who are retired, pursuing education, or discouraged from seeking work by a lack of job prospects are excluded from the </a:t>
            </a:r>
            <a:r>
              <a:rPr lang="en-US" sz="1600" dirty="0" err="1"/>
              <a:t>labour</a:t>
            </a:r>
            <a:r>
              <a:rPr lang="en-US" sz="1600" dirty="0"/>
              <a:t> force. </a:t>
            </a:r>
          </a:p>
          <a:p>
            <a:r>
              <a:rPr lang="en-US" sz="1600" dirty="0"/>
              <a:t>Classical models of unemployment occurs when wages are too high for employers to be willing to hire more workers. </a:t>
            </a:r>
          </a:p>
          <a:p>
            <a:r>
              <a:rPr lang="en-US" sz="1600" dirty="0"/>
              <a:t>While some types of unemployment may occur regardless of the condition of the economy, cyclical unemployment occurs when growth stagnates.</a:t>
            </a:r>
          </a:p>
          <a:p>
            <a:pPr>
              <a:spcBef>
                <a:spcPts val="0"/>
              </a:spcBef>
              <a:spcAft>
                <a:spcPts val="600"/>
              </a:spcAft>
            </a:pPr>
            <a:endParaRPr lang="en-US" sz="1600" dirty="0"/>
          </a:p>
        </p:txBody>
      </p:sp>
      <p:pic>
        <p:nvPicPr>
          <p:cNvPr id="14" name="Content Placeholder 13">
            <a:extLst>
              <a:ext uri="{FF2B5EF4-FFF2-40B4-BE49-F238E27FC236}">
                <a16:creationId xmlns:a16="http://schemas.microsoft.com/office/drawing/2014/main" id="{575DEAF3-EBCD-074A-8FF6-D5F1B338F044}"/>
              </a:ext>
            </a:extLst>
          </p:cNvPr>
          <p:cNvPicPr>
            <a:picLocks noGrp="1" noChangeAspect="1"/>
          </p:cNvPicPr>
          <p:nvPr>
            <p:ph sz="half" idx="2"/>
          </p:nvPr>
        </p:nvPicPr>
        <p:blipFill>
          <a:blip r:embed="rId2"/>
          <a:stretch>
            <a:fillRect/>
          </a:stretch>
        </p:blipFill>
        <p:spPr>
          <a:xfrm>
            <a:off x="4996544" y="917802"/>
            <a:ext cx="6870470" cy="4089985"/>
          </a:xfrm>
        </p:spPr>
      </p:pic>
      <p:sp>
        <p:nvSpPr>
          <p:cNvPr id="15" name="TextBox 14">
            <a:extLst>
              <a:ext uri="{FF2B5EF4-FFF2-40B4-BE49-F238E27FC236}">
                <a16:creationId xmlns:a16="http://schemas.microsoft.com/office/drawing/2014/main" id="{ABE4DEBF-C030-C14A-BCDD-E21D49E54A95}"/>
              </a:ext>
            </a:extLst>
          </p:cNvPr>
          <p:cNvSpPr txBox="1"/>
          <p:nvPr/>
        </p:nvSpPr>
        <p:spPr>
          <a:xfrm>
            <a:off x="5128757" y="5205679"/>
            <a:ext cx="6738257" cy="1323439"/>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400" dirty="0">
                <a:hlinkClick r:id="rId3" tooltip="Okun's law"/>
              </a:rPr>
              <a:t>Okun's law</a:t>
            </a:r>
            <a:r>
              <a:rPr lang="en-US" sz="1400" dirty="0"/>
              <a:t> represents the empirical relationship between unemployment and economic growth.</a:t>
            </a:r>
          </a:p>
          <a:p>
            <a:pPr marL="285750" indent="-285750">
              <a:spcBef>
                <a:spcPts val="0"/>
              </a:spcBef>
              <a:spcAft>
                <a:spcPts val="600"/>
              </a:spcAft>
              <a:buFont typeface="Arial" panose="020B0604020202020204" pitchFamily="34" charset="0"/>
              <a:buChar char="•"/>
            </a:pPr>
            <a:r>
              <a:rPr lang="en-US" sz="1400" dirty="0"/>
              <a:t>The original version of Okun's law states that a 3% increase in output would lead to a 1% decrease in unemployment.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19812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6A31D-5FAF-3544-BB33-4A484DB0A667}"/>
              </a:ext>
            </a:extLst>
          </p:cNvPr>
          <p:cNvSpPr>
            <a:spLocks noGrp="1"/>
          </p:cNvSpPr>
          <p:nvPr>
            <p:ph type="title"/>
          </p:nvPr>
        </p:nvSpPr>
        <p:spPr>
          <a:xfrm>
            <a:off x="228600" y="757002"/>
            <a:ext cx="4195760" cy="1325563"/>
          </a:xfrm>
        </p:spPr>
        <p:txBody>
          <a:bodyPr>
            <a:normAutofit/>
          </a:bodyPr>
          <a:lstStyle/>
          <a:p>
            <a:r>
              <a:rPr lang="en-US" sz="3600" dirty="0">
                <a:solidFill>
                  <a:srgbClr val="FF0000"/>
                </a:solidFill>
              </a:rPr>
              <a:t>“Don’t Fight the Fed”</a:t>
            </a:r>
          </a:p>
        </p:txBody>
      </p:sp>
      <p:pic>
        <p:nvPicPr>
          <p:cNvPr id="8" name="Content Placeholder 7">
            <a:extLst>
              <a:ext uri="{FF2B5EF4-FFF2-40B4-BE49-F238E27FC236}">
                <a16:creationId xmlns:a16="http://schemas.microsoft.com/office/drawing/2014/main" id="{48582324-5B31-BA43-9EB6-75502C9EEF5F}"/>
              </a:ext>
            </a:extLst>
          </p:cNvPr>
          <p:cNvPicPr>
            <a:picLocks noGrp="1" noChangeAspect="1"/>
          </p:cNvPicPr>
          <p:nvPr>
            <p:ph idx="1"/>
          </p:nvPr>
        </p:nvPicPr>
        <p:blipFill>
          <a:blip r:embed="rId2"/>
          <a:stretch>
            <a:fillRect/>
          </a:stretch>
        </p:blipFill>
        <p:spPr>
          <a:xfrm>
            <a:off x="4424360" y="283026"/>
            <a:ext cx="7375754" cy="6323843"/>
          </a:xfrm>
        </p:spPr>
      </p:pic>
      <p:sp>
        <p:nvSpPr>
          <p:cNvPr id="9" name="TextBox 8">
            <a:extLst>
              <a:ext uri="{FF2B5EF4-FFF2-40B4-BE49-F238E27FC236}">
                <a16:creationId xmlns:a16="http://schemas.microsoft.com/office/drawing/2014/main" id="{50685E19-BB40-EC47-ADFB-E3929FA11B23}"/>
              </a:ext>
            </a:extLst>
          </p:cNvPr>
          <p:cNvSpPr txBox="1"/>
          <p:nvPr/>
        </p:nvSpPr>
        <p:spPr>
          <a:xfrm>
            <a:off x="424543" y="1919282"/>
            <a:ext cx="3657600" cy="1477328"/>
          </a:xfrm>
          <a:prstGeom prst="rect">
            <a:avLst/>
          </a:prstGeom>
          <a:noFill/>
        </p:spPr>
        <p:txBody>
          <a:bodyPr wrap="square" rtlCol="0">
            <a:spAutoFit/>
          </a:bodyPr>
          <a:lstStyle/>
          <a:p>
            <a:r>
              <a:rPr lang="en-US" dirty="0">
                <a:solidFill>
                  <a:schemeClr val="accent1"/>
                </a:solidFill>
              </a:rPr>
              <a:t>Historical record of Federal Open Market Committee (FOMC, or “the Fed”) cycles of raising and lowering overnight interest rates to control inflation and the business cycle</a:t>
            </a:r>
          </a:p>
        </p:txBody>
      </p:sp>
    </p:spTree>
    <p:extLst>
      <p:ext uri="{BB962C8B-B14F-4D97-AF65-F5344CB8AC3E}">
        <p14:creationId xmlns:p14="http://schemas.microsoft.com/office/powerpoint/2010/main" val="1095824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5785</Words>
  <Application>Microsoft Macintosh PowerPoint</Application>
  <PresentationFormat>Widescreen</PresentationFormat>
  <Paragraphs>273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Lecture 2</vt:lpstr>
      <vt:lpstr>Introduction</vt:lpstr>
      <vt:lpstr>Introduction</vt:lpstr>
      <vt:lpstr>Macroeconomics Study of Market “Equilibrium” Think:  “Thermodynamics”</vt:lpstr>
      <vt:lpstr>Growth Economics</vt:lpstr>
      <vt:lpstr>Business Cycle</vt:lpstr>
      <vt:lpstr>IS–LM model (Investment-Savings / Liquidity Money) https://en.wikipedia.org/wiki/IS%E2%80%93LM_model</vt:lpstr>
      <vt:lpstr>Unemployment</vt:lpstr>
      <vt:lpstr>“Don’t Fight the Fed”</vt:lpstr>
      <vt:lpstr>Inflation and Monetary Policy</vt:lpstr>
      <vt:lpstr>Fiscal Policy</vt:lpstr>
      <vt:lpstr>Quantitative Easing (“QE”) https://en.wikipedia.org/wiki/Quantitative_easing</vt:lpstr>
      <vt:lpstr>Yield Curve (Recent, ~11/2018)</vt:lpstr>
      <vt:lpstr>PowerPoint Presentation</vt:lpstr>
      <vt:lpstr>PowerPoint Presentation</vt:lpstr>
      <vt:lpstr>Effects of QE</vt:lpstr>
      <vt:lpstr>Example:  The Capitol Hill Babysitting Cooperative</vt:lpstr>
      <vt:lpstr>Example:  The Capitol Hill Babysitting Cooperative - Recession</vt:lpstr>
      <vt:lpstr>Example:  The Capitol Hill Babysitting Cooperative – Solution:   Control the Supply of “Money” in Circulation through a “Central Bank”</vt:lpstr>
      <vt:lpstr>International Economics</vt:lpstr>
      <vt:lpstr>International Economics</vt:lpstr>
      <vt:lpstr>Microeconomics Study of the Approach to Market “Equilibrium” Think: “Statistical Mechanics” (e.g., mechanisms to reach equilibrium)</vt:lpstr>
      <vt:lpstr>Market Structures</vt:lpstr>
      <vt:lpstr>Market Dynamics</vt:lpstr>
      <vt:lpstr>Role of Consumption in Economics</vt:lpstr>
      <vt:lpstr>Production</vt:lpstr>
      <vt:lpstr>Scarcity and Tradeoff</vt:lpstr>
      <vt:lpstr>Specialization (And the advantages of International Trade)</vt:lpstr>
      <vt:lpstr>Supply and Demand</vt:lpstr>
      <vt:lpstr>Supply and Demand</vt:lpstr>
      <vt:lpstr>Dynamics</vt:lpstr>
      <vt:lpstr>“Equilibrium”</vt:lpstr>
      <vt:lpstr>”Equilibrium”</vt:lpstr>
      <vt:lpstr>Uncertainty and Game Theory</vt:lpstr>
      <vt:lpstr>Market Failures</vt:lpstr>
      <vt:lpstr>History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2-3</dc:title>
  <dc:creator>Microsoft Office User</dc:creator>
  <cp:lastModifiedBy>Microsoft Office User</cp:lastModifiedBy>
  <cp:revision>60</cp:revision>
  <dcterms:created xsi:type="dcterms:W3CDTF">2018-11-21T22:02:01Z</dcterms:created>
  <dcterms:modified xsi:type="dcterms:W3CDTF">2021-01-06T00:55:28Z</dcterms:modified>
</cp:coreProperties>
</file>