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61" r:id="rId2"/>
    <p:sldId id="260" r:id="rId3"/>
    <p:sldId id="258" r:id="rId4"/>
    <p:sldId id="259" r:id="rId5"/>
    <p:sldId id="262" r:id="rId6"/>
    <p:sldId id="263" r:id="rId7"/>
    <p:sldId id="264" r:id="rId8"/>
    <p:sldId id="283" r:id="rId9"/>
    <p:sldId id="280" r:id="rId10"/>
    <p:sldId id="291" r:id="rId11"/>
    <p:sldId id="265" r:id="rId12"/>
    <p:sldId id="294" r:id="rId13"/>
    <p:sldId id="299" r:id="rId14"/>
    <p:sldId id="266" r:id="rId15"/>
    <p:sldId id="267" r:id="rId16"/>
    <p:sldId id="269" r:id="rId17"/>
    <p:sldId id="292" r:id="rId18"/>
    <p:sldId id="268" r:id="rId19"/>
    <p:sldId id="290" r:id="rId20"/>
    <p:sldId id="271" r:id="rId21"/>
    <p:sldId id="272" r:id="rId22"/>
    <p:sldId id="270" r:id="rId23"/>
    <p:sldId id="273" r:id="rId24"/>
    <p:sldId id="274" r:id="rId25"/>
    <p:sldId id="275" r:id="rId26"/>
    <p:sldId id="293" r:id="rId27"/>
    <p:sldId id="277" r:id="rId28"/>
    <p:sldId id="276" r:id="rId29"/>
    <p:sldId id="278" r:id="rId30"/>
    <p:sldId id="279" r:id="rId31"/>
    <p:sldId id="284" r:id="rId32"/>
    <p:sldId id="285" r:id="rId33"/>
    <p:sldId id="286" r:id="rId34"/>
    <p:sldId id="287" r:id="rId35"/>
    <p:sldId id="288" r:id="rId36"/>
    <p:sldId id="295" r:id="rId37"/>
    <p:sldId id="296" r:id="rId38"/>
    <p:sldId id="297" r:id="rId39"/>
    <p:sldId id="298" r:id="rId40"/>
    <p:sldId id="305" r:id="rId41"/>
    <p:sldId id="300" r:id="rId42"/>
    <p:sldId id="306" r:id="rId43"/>
    <p:sldId id="307" r:id="rId44"/>
    <p:sldId id="301" r:id="rId45"/>
    <p:sldId id="303" r:id="rId46"/>
    <p:sldId id="304" r:id="rId47"/>
    <p:sldId id="28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9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4"/>
    <p:restoredTop sz="94620"/>
  </p:normalViewPr>
  <p:slideViewPr>
    <p:cSldViewPr snapToGrid="0" snapToObjects="1">
      <p:cViewPr varScale="1">
        <p:scale>
          <a:sx n="137" d="100"/>
          <a:sy n="137" d="100"/>
        </p:scale>
        <p:origin x="728" y="20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20A6A-CDA5-2249-93DB-21C555FB676F}" type="datetimeFigureOut">
              <a:rPr lang="en-US" smtClean="0"/>
              <a:t>2/24/21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3383B-A978-AC49-A3D2-32A8FA14DED4}" type="slidenum">
              <a:rPr lang="en-US" smtClean="0"/>
              <a:t>‹#›</a:t>
            </a:fld>
            <a:endParaRPr lang="en-US"/>
          </a:p>
        </p:txBody>
      </p:sp>
    </p:spTree>
    <p:extLst>
      <p:ext uri="{BB962C8B-B14F-4D97-AF65-F5344CB8AC3E}">
        <p14:creationId xmlns:p14="http://schemas.microsoft.com/office/powerpoint/2010/main" val="28801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ea typeface="Cambria Math" panose="02040503050406030204" pitchFamily="18" charset="0"/>
                  </a:rPr>
                  <a:t>𝜎</a:t>
                </a:r>
                <a:endParaRPr lang="en-US" dirty="0"/>
              </a:p>
            </p:txBody>
          </p:sp>
        </mc:Fallback>
      </mc:AlternateContent>
      <p:sp>
        <p:nvSpPr>
          <p:cNvPr id="4" name="Slide Number Placeholder 3"/>
          <p:cNvSpPr>
            <a:spLocks noGrp="1"/>
          </p:cNvSpPr>
          <p:nvPr>
            <p:ph type="sldNum" sz="quarter" idx="5"/>
          </p:nvPr>
        </p:nvSpPr>
        <p:spPr/>
        <p:txBody>
          <a:bodyPr/>
          <a:lstStyle/>
          <a:p>
            <a:fld id="{2D53383B-A978-AC49-A3D2-32A8FA14DED4}" type="slidenum">
              <a:rPr lang="en-US" smtClean="0"/>
              <a:t>41</a:t>
            </a:fld>
            <a:endParaRPr lang="en-US"/>
          </a:p>
        </p:txBody>
      </p:sp>
    </p:spTree>
    <p:extLst>
      <p:ext uri="{BB962C8B-B14F-4D97-AF65-F5344CB8AC3E}">
        <p14:creationId xmlns:p14="http://schemas.microsoft.com/office/powerpoint/2010/main" val="45326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98F66F-FD18-0544-8B65-8AD2D13EC9E6}" type="datetimeFigureOut">
              <a:rPr lang="en-US" smtClean="0"/>
              <a:pPr/>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13044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8F66F-FD18-0544-8B65-8AD2D13EC9E6}" type="datetimeFigureOut">
              <a:rPr lang="en-US" smtClean="0"/>
              <a:pPr/>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87533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8F66F-FD18-0544-8B65-8AD2D13EC9E6}" type="datetimeFigureOut">
              <a:rPr lang="en-US" smtClean="0"/>
              <a:pPr/>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271134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8F66F-FD18-0544-8B65-8AD2D13EC9E6}" type="datetimeFigureOut">
              <a:rPr lang="en-US" smtClean="0"/>
              <a:pPr/>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63352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98F66F-FD18-0544-8B65-8AD2D13EC9E6}" type="datetimeFigureOut">
              <a:rPr lang="en-US" smtClean="0"/>
              <a:pPr/>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313841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98F66F-FD18-0544-8B65-8AD2D13EC9E6}" type="datetimeFigureOut">
              <a:rPr lang="en-US" smtClean="0"/>
              <a:pPr/>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11811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98F66F-FD18-0544-8B65-8AD2D13EC9E6}" type="datetimeFigureOut">
              <a:rPr lang="en-US" smtClean="0"/>
              <a:pPr/>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235261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98F66F-FD18-0544-8B65-8AD2D13EC9E6}" type="datetimeFigureOut">
              <a:rPr lang="en-US" smtClean="0"/>
              <a:pPr/>
              <a:t>2/24/21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305225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8F66F-FD18-0544-8B65-8AD2D13EC9E6}" type="datetimeFigureOut">
              <a:rPr lang="en-US" smtClean="0"/>
              <a:pPr/>
              <a:t>2/24/21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428970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8F66F-FD18-0544-8B65-8AD2D13EC9E6}" type="datetimeFigureOut">
              <a:rPr lang="en-US" smtClean="0"/>
              <a:pPr/>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32786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8F66F-FD18-0544-8B65-8AD2D13EC9E6}" type="datetimeFigureOut">
              <a:rPr lang="en-US" smtClean="0"/>
              <a:pPr/>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DE2C8-531C-CD4A-95BA-51C56A04F178}" type="slidenum">
              <a:rPr lang="en-US" smtClean="0"/>
              <a:pPr/>
              <a:t>‹#›</a:t>
            </a:fld>
            <a:endParaRPr lang="en-US"/>
          </a:p>
        </p:txBody>
      </p:sp>
    </p:spTree>
    <p:extLst>
      <p:ext uri="{BB962C8B-B14F-4D97-AF65-F5344CB8AC3E}">
        <p14:creationId xmlns:p14="http://schemas.microsoft.com/office/powerpoint/2010/main" val="73833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8F66F-FD18-0544-8B65-8AD2D13EC9E6}" type="datetimeFigureOut">
              <a:rPr lang="en-US" smtClean="0"/>
              <a:pPr/>
              <a:t>2/24/21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DE2C8-531C-CD4A-95BA-51C56A04F178}" type="slidenum">
              <a:rPr lang="en-US" smtClean="0"/>
              <a:pPr/>
              <a:t>‹#›</a:t>
            </a:fld>
            <a:endParaRPr lang="en-US"/>
          </a:p>
        </p:txBody>
      </p:sp>
    </p:spTree>
    <p:extLst>
      <p:ext uri="{BB962C8B-B14F-4D97-AF65-F5344CB8AC3E}">
        <p14:creationId xmlns:p14="http://schemas.microsoft.com/office/powerpoint/2010/main" val="176081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Journal_of_Finan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Fibonacci_ratio" TargetMode="External"/><Relationship Id="rId13" Type="http://schemas.openxmlformats.org/officeDocument/2006/relationships/hyperlink" Target="https://en.wikipedia.org/wiki/Market_trend" TargetMode="External"/><Relationship Id="rId3" Type="http://schemas.openxmlformats.org/officeDocument/2006/relationships/hyperlink" Target="https://en.wikipedia.org/wiki/Breakout_(technical_analysis)" TargetMode="External"/><Relationship Id="rId7" Type="http://schemas.openxmlformats.org/officeDocument/2006/relationships/hyperlink" Target="https://en.wikipedia.org/wiki/Elliott_wave_principle" TargetMode="External"/><Relationship Id="rId12" Type="http://schemas.openxmlformats.org/officeDocument/2006/relationships/hyperlink" Target="https://en.wikipedia.org/wiki/Support_(technical_analysis)" TargetMode="External"/><Relationship Id="rId2" Type="http://schemas.openxmlformats.org/officeDocument/2006/relationships/hyperlink" Target="https://en.wikipedia.org/wiki/Average_true_range" TargetMode="External"/><Relationship Id="rId1" Type="http://schemas.openxmlformats.org/officeDocument/2006/relationships/slideLayout" Target="../slideLayouts/slideLayout2.xml"/><Relationship Id="rId6" Type="http://schemas.openxmlformats.org/officeDocument/2006/relationships/hyperlink" Target="https://en.wikipedia.org/wiki/Dead_cat_bounce" TargetMode="External"/><Relationship Id="rId11" Type="http://schemas.openxmlformats.org/officeDocument/2006/relationships/hyperlink" Target="https://en.wikipedia.org/wiki/Resistance_(technical_analysis)" TargetMode="External"/><Relationship Id="rId5" Type="http://schemas.openxmlformats.org/officeDocument/2006/relationships/hyperlink" Target="https://en.wikipedia.org/wiki/Stock_market_cycles" TargetMode="External"/><Relationship Id="rId10" Type="http://schemas.openxmlformats.org/officeDocument/2006/relationships/hyperlink" Target="https://en.wikipedia.org/wiki/Point_and_figure_chart" TargetMode="External"/><Relationship Id="rId4" Type="http://schemas.openxmlformats.org/officeDocument/2006/relationships/hyperlink" Target="https://en.wikipedia.org/wiki/Chart_pattern" TargetMode="External"/><Relationship Id="rId9" Type="http://schemas.openxmlformats.org/officeDocument/2006/relationships/hyperlink" Target="https://en.wikipedia.org/wiki/Momentum_(technical_analysi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Trend_lines_(technical_analysis)" TargetMode="External"/><Relationship Id="rId3" Type="http://schemas.openxmlformats.org/officeDocument/2006/relationships/hyperlink" Target="https://en.wikipedia.org/wiki/Price_channels" TargetMode="External"/><Relationship Id="rId7" Type="http://schemas.openxmlformats.org/officeDocument/2006/relationships/hyperlink" Target="https://en.wikipedia.org/wiki/Pivot_point_(stock_market)" TargetMode="External"/><Relationship Id="rId2" Type="http://schemas.openxmlformats.org/officeDocument/2006/relationships/hyperlink" Target="https://en.wikipedia.org/wiki/Bollinger_bands" TargetMode="External"/><Relationship Id="rId1" Type="http://schemas.openxmlformats.org/officeDocument/2006/relationships/slideLayout" Target="../slideLayouts/slideLayout2.xml"/><Relationship Id="rId6" Type="http://schemas.openxmlformats.org/officeDocument/2006/relationships/hyperlink" Target="https://en.wikipedia.org/wiki/Parabolic_SAR" TargetMode="External"/><Relationship Id="rId5" Type="http://schemas.openxmlformats.org/officeDocument/2006/relationships/hyperlink" Target="https://en.wikipedia.org/wiki/Moving_average" TargetMode="External"/><Relationship Id="rId4" Type="http://schemas.openxmlformats.org/officeDocument/2006/relationships/hyperlink" Target="https://en.wikipedia.org/wiki/Ichimok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McClellan_Oscillator" TargetMode="External"/><Relationship Id="rId2" Type="http://schemas.openxmlformats.org/officeDocument/2006/relationships/hyperlink" Target="https://en.wikipedia.org/wiki/Advance%E2%80%93decline_li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ndex.php?title=Relative_Vigor_Index&amp;action=edit&amp;redlink=1" TargetMode="External"/><Relationship Id="rId3" Type="http://schemas.openxmlformats.org/officeDocument/2006/relationships/hyperlink" Target="https://en.wikipedia.org/wiki/Average_directional_index" TargetMode="External"/><Relationship Id="rId7" Type="http://schemas.openxmlformats.org/officeDocument/2006/relationships/hyperlink" Target="https://en.wikipedia.org/wiki/Relative_strength_index" TargetMode="External"/><Relationship Id="rId2" Type="http://schemas.openxmlformats.org/officeDocument/2006/relationships/hyperlink" Target="https://en.wikipedia.org/w/index.php?title=Percent_Contraction_Index&amp;action=edit&amp;redlink=1" TargetMode="External"/><Relationship Id="rId1" Type="http://schemas.openxmlformats.org/officeDocument/2006/relationships/slideLayout" Target="../slideLayouts/slideLayout2.xml"/><Relationship Id="rId6" Type="http://schemas.openxmlformats.org/officeDocument/2006/relationships/hyperlink" Target="https://en.wikipedia.org/wiki/Momentum_(technical_analysis)" TargetMode="External"/><Relationship Id="rId5" Type="http://schemas.openxmlformats.org/officeDocument/2006/relationships/hyperlink" Target="https://en.wikipedia.org/wiki/MACD" TargetMode="External"/><Relationship Id="rId10" Type="http://schemas.openxmlformats.org/officeDocument/2006/relationships/hyperlink" Target="https://en.wikipedia.org/wiki/Trix_(technical_analysis)" TargetMode="External"/><Relationship Id="rId4" Type="http://schemas.openxmlformats.org/officeDocument/2006/relationships/hyperlink" Target="https://en.wikipedia.org/wiki/Commodity_Channel_Index" TargetMode="External"/><Relationship Id="rId9" Type="http://schemas.openxmlformats.org/officeDocument/2006/relationships/hyperlink" Target="https://en.wikipedia.org/wiki/Stochastic_oscillato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0.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15</a:t>
            </a:r>
          </a:p>
        </p:txBody>
      </p:sp>
      <p:sp>
        <p:nvSpPr>
          <p:cNvPr id="3" name="Subtitle 2"/>
          <p:cNvSpPr>
            <a:spLocks noGrp="1"/>
          </p:cNvSpPr>
          <p:nvPr>
            <p:ph type="subTitle" idx="1"/>
          </p:nvPr>
        </p:nvSpPr>
        <p:spPr>
          <a:xfrm>
            <a:off x="1124857" y="3886200"/>
            <a:ext cx="6966857" cy="1752600"/>
          </a:xfrm>
        </p:spPr>
        <p:txBody>
          <a:bodyPr>
            <a:normAutofit/>
          </a:bodyPr>
          <a:lstStyle/>
          <a:p>
            <a:r>
              <a:rPr lang="en-US" dirty="0">
                <a:solidFill>
                  <a:srgbClr val="0000FF"/>
                </a:solidFill>
              </a:rPr>
              <a:t>Technical Analysis and Trading</a:t>
            </a:r>
          </a:p>
          <a:p>
            <a:r>
              <a:rPr lang="en-US" dirty="0">
                <a:solidFill>
                  <a:srgbClr val="0000FF"/>
                </a:solidFill>
              </a:rPr>
              <a:t>John Rundle </a:t>
            </a:r>
            <a:r>
              <a:rPr lang="en-US" dirty="0" err="1">
                <a:solidFill>
                  <a:srgbClr val="0000FF"/>
                </a:solidFill>
              </a:rPr>
              <a:t>Econophysics</a:t>
            </a:r>
            <a:r>
              <a:rPr lang="en-US" dirty="0">
                <a:solidFill>
                  <a:srgbClr val="0000FF"/>
                </a:solidFill>
              </a:rPr>
              <a:t> PHYS 255</a:t>
            </a:r>
          </a:p>
        </p:txBody>
      </p:sp>
    </p:spTree>
    <p:extLst>
      <p:ext uri="{BB962C8B-B14F-4D97-AF65-F5344CB8AC3E}">
        <p14:creationId xmlns:p14="http://schemas.microsoft.com/office/powerpoint/2010/main" val="164515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“Candlesticks”</a:t>
            </a:r>
            <a:br>
              <a:rPr lang="en-US" dirty="0">
                <a:solidFill>
                  <a:srgbClr val="FF0000"/>
                </a:solidFill>
              </a:rPr>
            </a:br>
            <a:r>
              <a:rPr lang="en-US" sz="2700" dirty="0">
                <a:solidFill>
                  <a:srgbClr val="0000FF"/>
                </a:solidFill>
              </a:rPr>
              <a:t>http://</a:t>
            </a:r>
            <a:r>
              <a:rPr lang="en-US" sz="2700" dirty="0" err="1">
                <a:solidFill>
                  <a:srgbClr val="0000FF"/>
                </a:solidFill>
              </a:rPr>
              <a:t>wikifinancepedia.com</a:t>
            </a:r>
            <a:r>
              <a:rPr lang="en-US" sz="2700" dirty="0">
                <a:solidFill>
                  <a:srgbClr val="0000FF"/>
                </a:solidFill>
              </a:rPr>
              <a:t>/</a:t>
            </a:r>
            <a:r>
              <a:rPr lang="en-US" sz="2700" dirty="0" err="1">
                <a:solidFill>
                  <a:srgbClr val="0000FF"/>
                </a:solidFill>
              </a:rPr>
              <a:t>wikifinance</a:t>
            </a:r>
            <a:r>
              <a:rPr lang="en-US" sz="2700" dirty="0">
                <a:solidFill>
                  <a:srgbClr val="0000FF"/>
                </a:solidFill>
              </a:rPr>
              <a:t>/investing/trading/technical-analysis</a:t>
            </a:r>
          </a:p>
        </p:txBody>
      </p:sp>
      <p:pic>
        <p:nvPicPr>
          <p:cNvPr id="4" name="Content Placeholder 3" descr="Wikifinancepedia-What-is-candlestick-chart-Definition-with-examples-learn-Bullish-and-Bearish-Candlestick-pattern-of-technical-analysis.png"/>
          <p:cNvPicPr>
            <a:picLocks noGrp="1" noChangeAspect="1"/>
          </p:cNvPicPr>
          <p:nvPr>
            <p:ph idx="1"/>
          </p:nvPr>
        </p:nvPicPr>
        <p:blipFill>
          <a:blip r:embed="rId2">
            <a:extLst>
              <a:ext uri="{28A0092B-C50C-407E-A947-70E740481C1C}">
                <a14:useLocalDpi xmlns:a14="http://schemas.microsoft.com/office/drawing/2010/main" val="0"/>
              </a:ext>
            </a:extLst>
          </a:blip>
          <a:srcRect t="-10297" b="-10297"/>
          <a:stretch>
            <a:fillRect/>
          </a:stretch>
        </p:blipFill>
        <p:spPr/>
      </p:pic>
    </p:spTree>
    <p:extLst>
      <p:ext uri="{BB962C8B-B14F-4D97-AF65-F5344CB8AC3E}">
        <p14:creationId xmlns:p14="http://schemas.microsoft.com/office/powerpoint/2010/main" val="353055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Fundamental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rmAutofit/>
          </a:bodyPr>
          <a:lstStyle/>
          <a:p>
            <a:r>
              <a:rPr lang="en-US" sz="2400" dirty="0"/>
              <a:t>Contrasting with Technical Analysis is </a:t>
            </a:r>
            <a:r>
              <a:rPr lang="en-US" sz="2400" b="1" dirty="0"/>
              <a:t>Fundamental Analysis</a:t>
            </a:r>
            <a:r>
              <a:rPr lang="en-US" sz="2400" dirty="0"/>
              <a:t>, the study of economic factors that influence the way investors price financial markets. </a:t>
            </a:r>
          </a:p>
          <a:p>
            <a:r>
              <a:rPr lang="en-US" sz="2400" dirty="0"/>
              <a:t>Technical analysis holds that prices already reflect all the underlying fundamental factors. </a:t>
            </a:r>
          </a:p>
          <a:p>
            <a:r>
              <a:rPr lang="en-US" sz="2400" dirty="0"/>
              <a:t>Uncovering the trends is what technical indicators are designed to do, although neither technical nor fundamental indicators are perfect. </a:t>
            </a:r>
          </a:p>
          <a:p>
            <a:r>
              <a:rPr lang="en-US" sz="2400" dirty="0"/>
              <a:t>Some traders use technical or fundamental analysis exclusively, while others use both types to make trading decisions.</a:t>
            </a:r>
          </a:p>
          <a:p>
            <a:endParaRPr lang="en-US" sz="2400" dirty="0"/>
          </a:p>
          <a:p>
            <a:endParaRPr lang="en-US" sz="2400" dirty="0"/>
          </a:p>
        </p:txBody>
      </p:sp>
    </p:spTree>
    <p:extLst>
      <p:ext uri="{BB962C8B-B14F-4D97-AF65-F5344CB8AC3E}">
        <p14:creationId xmlns:p14="http://schemas.microsoft.com/office/powerpoint/2010/main" val="394092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Fundamental Analysis</a:t>
            </a:r>
            <a:br>
              <a:rPr lang="en-US" dirty="0">
                <a:solidFill>
                  <a:srgbClr val="FF0000"/>
                </a:solidFill>
              </a:rPr>
            </a:br>
            <a:r>
              <a:rPr lang="en-US" sz="2200" dirty="0">
                <a:solidFill>
                  <a:srgbClr val="0000FF"/>
                </a:solidFill>
              </a:rPr>
              <a:t>http://</a:t>
            </a:r>
            <a:r>
              <a:rPr lang="en-US" sz="2200" dirty="0" err="1">
                <a:solidFill>
                  <a:srgbClr val="0000FF"/>
                </a:solidFill>
              </a:rPr>
              <a:t>wikifinancepedia.com</a:t>
            </a:r>
            <a:r>
              <a:rPr lang="en-US" sz="2200" dirty="0">
                <a:solidFill>
                  <a:srgbClr val="0000FF"/>
                </a:solidFill>
              </a:rPr>
              <a:t>/</a:t>
            </a:r>
            <a:r>
              <a:rPr lang="en-US" sz="2200" dirty="0" err="1">
                <a:solidFill>
                  <a:srgbClr val="0000FF"/>
                </a:solidFill>
              </a:rPr>
              <a:t>wikifinance</a:t>
            </a:r>
            <a:r>
              <a:rPr lang="en-US" sz="2200" dirty="0">
                <a:solidFill>
                  <a:srgbClr val="0000FF"/>
                </a:solidFill>
              </a:rPr>
              <a:t>/investing/trading/technical-analysis</a:t>
            </a:r>
          </a:p>
        </p:txBody>
      </p:sp>
      <p:pic>
        <p:nvPicPr>
          <p:cNvPr id="5" name="Content Placeholder 4" descr="What-is-Fundamental-Analysis-Definition-Types-Examples-of-Analysis-Strategies.png"/>
          <p:cNvPicPr>
            <a:picLocks noGrp="1" noChangeAspect="1"/>
          </p:cNvPicPr>
          <p:nvPr>
            <p:ph idx="1"/>
          </p:nvPr>
        </p:nvPicPr>
        <p:blipFill>
          <a:blip r:embed="rId2">
            <a:extLst>
              <a:ext uri="{28A0092B-C50C-407E-A947-70E740481C1C}">
                <a14:useLocalDpi xmlns:a14="http://schemas.microsoft.com/office/drawing/2010/main" val="0"/>
              </a:ext>
            </a:extLst>
          </a:blip>
          <a:srcRect l="-23426" r="-23426"/>
          <a:stretch>
            <a:fillRect/>
          </a:stretch>
        </p:blipFill>
        <p:spPr/>
      </p:pic>
    </p:spTree>
    <p:extLst>
      <p:ext uri="{BB962C8B-B14F-4D97-AF65-F5344CB8AC3E}">
        <p14:creationId xmlns:p14="http://schemas.microsoft.com/office/powerpoint/2010/main" val="420471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0000"/>
                </a:solidFill>
              </a:rPr>
              <a:t>Fundamental Analysis</a:t>
            </a:r>
            <a:br>
              <a:rPr lang="en-US" sz="4000" dirty="0">
                <a:solidFill>
                  <a:srgbClr val="FF0000"/>
                </a:solidFill>
              </a:rPr>
            </a:br>
            <a:r>
              <a:rPr lang="en-US" sz="1800" dirty="0">
                <a:solidFill>
                  <a:srgbClr val="0000FF"/>
                </a:solidFill>
              </a:rPr>
              <a:t>https://</a:t>
            </a:r>
            <a:r>
              <a:rPr lang="en-US" sz="1800" dirty="0" err="1">
                <a:solidFill>
                  <a:srgbClr val="0000FF"/>
                </a:solidFill>
              </a:rPr>
              <a:t>www.google.com</a:t>
            </a:r>
            <a:r>
              <a:rPr lang="en-US" sz="1800" dirty="0">
                <a:solidFill>
                  <a:srgbClr val="0000FF"/>
                </a:solidFill>
              </a:rPr>
              <a:t>/</a:t>
            </a:r>
            <a:r>
              <a:rPr lang="en-US" sz="1800" dirty="0" err="1">
                <a:solidFill>
                  <a:srgbClr val="0000FF"/>
                </a:solidFill>
              </a:rPr>
              <a:t>finance?q</a:t>
            </a:r>
            <a:r>
              <a:rPr lang="en-US" sz="1800" dirty="0">
                <a:solidFill>
                  <a:srgbClr val="0000FF"/>
                </a:solidFill>
              </a:rPr>
              <a:t>=NYSEARCA%3ASPY&amp;ei=hCrUUfjdJ5qAlgPtOw</a:t>
            </a:r>
          </a:p>
        </p:txBody>
      </p:sp>
      <p:pic>
        <p:nvPicPr>
          <p:cNvPr id="4" name="Content Placeholder 3" descr="Screen Shot 2017-02-24 at 1.08.12 PM.png"/>
          <p:cNvPicPr>
            <a:picLocks noGrp="1" noChangeAspect="1"/>
          </p:cNvPicPr>
          <p:nvPr>
            <p:ph idx="1"/>
          </p:nvPr>
        </p:nvPicPr>
        <p:blipFill>
          <a:blip r:embed="rId2">
            <a:extLst>
              <a:ext uri="{28A0092B-C50C-407E-A947-70E740481C1C}">
                <a14:useLocalDpi xmlns:a14="http://schemas.microsoft.com/office/drawing/2010/main" val="0"/>
              </a:ext>
            </a:extLst>
          </a:blip>
          <a:srcRect l="-7645" r="-7645"/>
          <a:stretch>
            <a:fillRect/>
          </a:stretch>
        </p:blipFill>
        <p:spPr/>
      </p:pic>
    </p:spTree>
    <p:extLst>
      <p:ext uri="{BB962C8B-B14F-4D97-AF65-F5344CB8AC3E}">
        <p14:creationId xmlns:p14="http://schemas.microsoft.com/office/powerpoint/2010/main" val="119524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Fundamental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rmAutofit/>
          </a:bodyPr>
          <a:lstStyle/>
          <a:p>
            <a:r>
              <a:rPr lang="en-US" sz="2000" dirty="0"/>
              <a:t>Fundamental analysts focus on the equation M = P/E,  where M is the stock </a:t>
            </a:r>
            <a:r>
              <a:rPr lang="en-US" sz="2000" b="1" dirty="0"/>
              <a:t>multiple</a:t>
            </a:r>
            <a:r>
              <a:rPr lang="en-US" sz="2000" dirty="0"/>
              <a:t>. </a:t>
            </a:r>
          </a:p>
          <a:p>
            <a:r>
              <a:rPr lang="en-US" sz="2000" dirty="0"/>
              <a:t>Stock multiples involve psychology, i.e. the extent of willingness to buy/sell. </a:t>
            </a:r>
          </a:p>
          <a:p>
            <a:r>
              <a:rPr lang="en-US" sz="2000" dirty="0"/>
              <a:t>Also in M is the ability to pay as, for instance, a spent-out bull can't make the market go higher and a well-heeled bear won't. </a:t>
            </a:r>
          </a:p>
          <a:p>
            <a:r>
              <a:rPr lang="en-US" sz="2000" dirty="0"/>
              <a:t>Technical analysis analyzes price, volume, psychology, money flow and other market information, whereas fundamental analysis looks at the facts of the company, market, currency or commodity. </a:t>
            </a:r>
          </a:p>
          <a:p>
            <a:r>
              <a:rPr lang="en-US" sz="2000" dirty="0"/>
              <a:t>Most large brokerage, trading group, or financial institutions will typically have both a technical analysis and fundamental analysis team.</a:t>
            </a:r>
          </a:p>
        </p:txBody>
      </p:sp>
    </p:spTree>
    <p:extLst>
      <p:ext uri="{BB962C8B-B14F-4D97-AF65-F5344CB8AC3E}">
        <p14:creationId xmlns:p14="http://schemas.microsoft.com/office/powerpoint/2010/main" val="394092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Autofit/>
          </a:bodyPr>
          <a:lstStyle/>
          <a:p>
            <a:r>
              <a:rPr lang="en-US" sz="1800" dirty="0"/>
              <a:t>Technical analysis is widely used among traders and financial professionals and is very often used by active day traders, market makers and pit traders. </a:t>
            </a:r>
          </a:p>
          <a:p>
            <a:r>
              <a:rPr lang="en-US" sz="1800" dirty="0"/>
              <a:t>In the 1960s and 1970s it was widely dismissed by academics. </a:t>
            </a:r>
          </a:p>
          <a:p>
            <a:r>
              <a:rPr lang="en-US" sz="1800" dirty="0"/>
              <a:t>In a recent review, Irwin and Park reported that 56 of 95 modern studies found that it produces positive results but noted that many of the positive results were rendered dubious by issues such as data snooping*, so that the evidence in support of technical analysis was inconclusive</a:t>
            </a:r>
          </a:p>
          <a:p>
            <a:r>
              <a:rPr lang="en-US" sz="1800" dirty="0">
                <a:solidFill>
                  <a:srgbClr val="0619C0"/>
                </a:solidFill>
              </a:rPr>
              <a:t>It is still considered by many academics to be pseudoscience.</a:t>
            </a:r>
          </a:p>
          <a:p>
            <a:r>
              <a:rPr lang="en-US" sz="1800" dirty="0"/>
              <a:t>Academics such as Eugene </a:t>
            </a:r>
            <a:r>
              <a:rPr lang="en-US" sz="1800" dirty="0" err="1"/>
              <a:t>Fama</a:t>
            </a:r>
            <a:r>
              <a:rPr lang="en-US" sz="1800" dirty="0"/>
              <a:t> say the evidence for technical analysis is sparse and is inconsistent with the weak form of the efficient-market hypothesis.</a:t>
            </a:r>
          </a:p>
          <a:p>
            <a:r>
              <a:rPr lang="en-US" sz="1800" dirty="0"/>
              <a:t>Users hold that even if technical analysis cannot predict the future, it helps to identify trends, tendencies, and trading opportunities.</a:t>
            </a:r>
          </a:p>
          <a:p>
            <a:endParaRPr lang="en-US" sz="1800" dirty="0"/>
          </a:p>
        </p:txBody>
      </p:sp>
      <p:sp>
        <p:nvSpPr>
          <p:cNvPr id="3" name="TextBox 2">
            <a:extLst>
              <a:ext uri="{FF2B5EF4-FFF2-40B4-BE49-F238E27FC236}">
                <a16:creationId xmlns:a16="http://schemas.microsoft.com/office/drawing/2014/main" id="{B3691523-33CF-9542-99AD-3EB0CEE92809}"/>
              </a:ext>
            </a:extLst>
          </p:cNvPr>
          <p:cNvSpPr txBox="1"/>
          <p:nvPr/>
        </p:nvSpPr>
        <p:spPr>
          <a:xfrm>
            <a:off x="679269" y="5512526"/>
            <a:ext cx="7733211" cy="523220"/>
          </a:xfrm>
          <a:prstGeom prst="rect">
            <a:avLst/>
          </a:prstGeom>
          <a:noFill/>
        </p:spPr>
        <p:txBody>
          <a:bodyPr wrap="square" rtlCol="0">
            <a:spAutoFit/>
          </a:bodyPr>
          <a:lstStyle/>
          <a:p>
            <a:r>
              <a:rPr lang="en-US" sz="1400" dirty="0"/>
              <a:t>*</a:t>
            </a:r>
            <a:r>
              <a:rPr lang="en-US" sz="1400" b="1" dirty="0"/>
              <a:t>Data snooping</a:t>
            </a:r>
            <a:r>
              <a:rPr lang="en-US" sz="1400" dirty="0"/>
              <a:t> refers to statistical inference that the researcher decides to perform </a:t>
            </a:r>
            <a:r>
              <a:rPr lang="en-US" sz="1400" b="1" dirty="0"/>
              <a:t>after </a:t>
            </a:r>
            <a:r>
              <a:rPr lang="en-US" sz="1400" dirty="0"/>
              <a:t>looking at the data (as contrasted with pre-planned inference, which the researcher plans </a:t>
            </a:r>
            <a:r>
              <a:rPr lang="en-US" sz="1400" b="1" dirty="0"/>
              <a:t>before</a:t>
            </a:r>
            <a:r>
              <a:rPr lang="en-US" sz="1400" dirty="0"/>
              <a:t> looking at the data).</a:t>
            </a:r>
          </a:p>
        </p:txBody>
      </p:sp>
    </p:spTree>
    <p:extLst>
      <p:ext uri="{BB962C8B-B14F-4D97-AF65-F5344CB8AC3E}">
        <p14:creationId xmlns:p14="http://schemas.microsoft.com/office/powerpoint/2010/main" val="394092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Components of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Autofit/>
          </a:bodyPr>
          <a:lstStyle/>
          <a:p>
            <a:r>
              <a:rPr lang="en-US" sz="1800" dirty="0"/>
              <a:t>John Murphy states that the principal sources of information available to technicians are price, volume and open interest.</a:t>
            </a:r>
          </a:p>
          <a:p>
            <a:r>
              <a:rPr lang="en-US" sz="1800" dirty="0"/>
              <a:t>However, many technical analysts reach outside pure technical analysis, combining other market forecast methods with their technical work. </a:t>
            </a:r>
          </a:p>
          <a:p>
            <a:r>
              <a:rPr lang="en-US" sz="1800" dirty="0"/>
              <a:t>One advocate for this approach is John Bollinger, who coined the term </a:t>
            </a:r>
            <a:r>
              <a:rPr lang="en-US" sz="1800" b="1" dirty="0"/>
              <a:t>rational analysis</a:t>
            </a:r>
            <a:r>
              <a:rPr lang="en-US" sz="1800" dirty="0"/>
              <a:t> in the middle 1980s for the intersection of technical analysis and fundamental analysis.</a:t>
            </a:r>
          </a:p>
          <a:p>
            <a:r>
              <a:rPr lang="en-US" sz="1800" dirty="0"/>
              <a:t>Another such approach, </a:t>
            </a:r>
            <a:r>
              <a:rPr lang="en-US" sz="1800" b="1" dirty="0"/>
              <a:t>fusion analysis</a:t>
            </a:r>
            <a:r>
              <a:rPr lang="en-US" sz="1800" dirty="0"/>
              <a:t>, overlays fundamental analysis with technical, in an attempt to improve portfolio manager performance.</a:t>
            </a:r>
          </a:p>
          <a:p>
            <a:r>
              <a:rPr lang="en-US" sz="1800" dirty="0"/>
              <a:t>Technical analysis is also often combined with quantitative analysis and economics. </a:t>
            </a:r>
          </a:p>
          <a:p>
            <a:r>
              <a:rPr lang="en-US" sz="1800" dirty="0"/>
              <a:t>For example, neural networks may be used to help identify intermarket relationships.</a:t>
            </a:r>
          </a:p>
          <a:p>
            <a:r>
              <a:rPr lang="en-US" sz="1800" dirty="0"/>
              <a:t>Investor and newsletter polls, and magazine cover sentiment indicators, are also used by technical analysts.</a:t>
            </a:r>
          </a:p>
          <a:p>
            <a:endParaRPr lang="en-US" sz="1800" dirty="0"/>
          </a:p>
        </p:txBody>
      </p:sp>
    </p:spTree>
    <p:extLst>
      <p:ext uri="{BB962C8B-B14F-4D97-AF65-F5344CB8AC3E}">
        <p14:creationId xmlns:p14="http://schemas.microsoft.com/office/powerpoint/2010/main" val="394092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Support and Resistance</a:t>
            </a:r>
            <a:br>
              <a:rPr lang="en-US" dirty="0"/>
            </a:br>
            <a:r>
              <a:rPr lang="en-US" sz="2700" dirty="0">
                <a:solidFill>
                  <a:srgbClr val="0000FF"/>
                </a:solidFill>
              </a:rPr>
              <a:t>http://</a:t>
            </a:r>
            <a:r>
              <a:rPr lang="en-US" sz="2700" dirty="0" err="1">
                <a:solidFill>
                  <a:srgbClr val="0000FF"/>
                </a:solidFill>
              </a:rPr>
              <a:t>wikifinancepedia.com</a:t>
            </a:r>
            <a:r>
              <a:rPr lang="en-US" sz="2700" dirty="0">
                <a:solidFill>
                  <a:srgbClr val="0000FF"/>
                </a:solidFill>
              </a:rPr>
              <a:t>/</a:t>
            </a:r>
            <a:r>
              <a:rPr lang="en-US" sz="2700" dirty="0" err="1">
                <a:solidFill>
                  <a:srgbClr val="0000FF"/>
                </a:solidFill>
              </a:rPr>
              <a:t>wikifinance</a:t>
            </a:r>
            <a:r>
              <a:rPr lang="en-US" sz="2700" dirty="0">
                <a:solidFill>
                  <a:srgbClr val="0000FF"/>
                </a:solidFill>
              </a:rPr>
              <a:t>/investing/trading/technical-analysis</a:t>
            </a:r>
          </a:p>
        </p:txBody>
      </p:sp>
      <p:pic>
        <p:nvPicPr>
          <p:cNvPr id="4" name="Content Placeholder 3" descr="Wikifinancepedia-What-is-Support-and-Resistance-in-Technical-Analysis-Definition-and-Examples-of-Support-and-Resistance.png"/>
          <p:cNvPicPr>
            <a:picLocks noGrp="1" noChangeAspect="1"/>
          </p:cNvPicPr>
          <p:nvPr>
            <p:ph idx="1"/>
          </p:nvPr>
        </p:nvPicPr>
        <p:blipFill>
          <a:blip r:embed="rId2">
            <a:extLst>
              <a:ext uri="{28A0092B-C50C-407E-A947-70E740481C1C}">
                <a14:useLocalDpi xmlns:a14="http://schemas.microsoft.com/office/drawing/2010/main" val="0"/>
              </a:ext>
            </a:extLst>
          </a:blip>
          <a:srcRect l="-3004" r="-3004"/>
          <a:stretch>
            <a:fillRect/>
          </a:stretch>
        </p:blipFill>
        <p:spPr/>
      </p:pic>
      <p:sp>
        <p:nvSpPr>
          <p:cNvPr id="3" name="TextBox 2">
            <a:extLst>
              <a:ext uri="{FF2B5EF4-FFF2-40B4-BE49-F238E27FC236}">
                <a16:creationId xmlns:a16="http://schemas.microsoft.com/office/drawing/2014/main" id="{44DB86BA-4FA8-7D4D-8E18-E8BA15C4D2B1}"/>
              </a:ext>
            </a:extLst>
          </p:cNvPr>
          <p:cNvSpPr txBox="1"/>
          <p:nvPr/>
        </p:nvSpPr>
        <p:spPr>
          <a:xfrm>
            <a:off x="722811" y="6322423"/>
            <a:ext cx="3082835" cy="369332"/>
          </a:xfrm>
          <a:prstGeom prst="rect">
            <a:avLst/>
          </a:prstGeom>
          <a:noFill/>
        </p:spPr>
        <p:txBody>
          <a:bodyPr wrap="square" rtlCol="0">
            <a:spAutoFit/>
          </a:bodyPr>
          <a:lstStyle/>
          <a:p>
            <a:pPr algn="ctr"/>
            <a:r>
              <a:rPr lang="en-US" dirty="0"/>
              <a:t>New high = “resistance level”</a:t>
            </a:r>
          </a:p>
        </p:txBody>
      </p:sp>
      <p:sp>
        <p:nvSpPr>
          <p:cNvPr id="5" name="TextBox 4">
            <a:extLst>
              <a:ext uri="{FF2B5EF4-FFF2-40B4-BE49-F238E27FC236}">
                <a16:creationId xmlns:a16="http://schemas.microsoft.com/office/drawing/2014/main" id="{304096B5-9D5A-9740-8EF6-D6B84FF2C4FB}"/>
              </a:ext>
            </a:extLst>
          </p:cNvPr>
          <p:cNvSpPr txBox="1"/>
          <p:nvPr/>
        </p:nvSpPr>
        <p:spPr>
          <a:xfrm>
            <a:off x="4341223" y="6308725"/>
            <a:ext cx="3082835" cy="369332"/>
          </a:xfrm>
          <a:prstGeom prst="rect">
            <a:avLst/>
          </a:prstGeom>
          <a:noFill/>
        </p:spPr>
        <p:txBody>
          <a:bodyPr wrap="square" rtlCol="0">
            <a:spAutoFit/>
          </a:bodyPr>
          <a:lstStyle/>
          <a:p>
            <a:pPr algn="ctr"/>
            <a:r>
              <a:rPr lang="en-US" dirty="0"/>
              <a:t>New low = “support level”</a:t>
            </a:r>
          </a:p>
        </p:txBody>
      </p:sp>
    </p:spTree>
    <p:extLst>
      <p:ext uri="{BB962C8B-B14F-4D97-AF65-F5344CB8AC3E}">
        <p14:creationId xmlns:p14="http://schemas.microsoft.com/office/powerpoint/2010/main" val="385429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Technical Analysis: Criticisms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Autofit/>
          </a:bodyPr>
          <a:lstStyle/>
          <a:p>
            <a:r>
              <a:rPr lang="en-US" sz="1800" dirty="0"/>
              <a:t>Whether technical analysis actually works is a matter of controversy. </a:t>
            </a:r>
          </a:p>
          <a:p>
            <a:r>
              <a:rPr lang="en-US" sz="1800" dirty="0"/>
              <a:t>Methods vary greatly, and different technical analysts can sometimes make contradictory predictions from the same data. </a:t>
            </a:r>
          </a:p>
          <a:p>
            <a:r>
              <a:rPr lang="en-US" sz="1800" dirty="0"/>
              <a:t>Many investors claim that they experience positive returns, but academic appraisals often find that it has little predictive power.</a:t>
            </a:r>
          </a:p>
          <a:p>
            <a:r>
              <a:rPr lang="en-US" sz="1800" dirty="0"/>
              <a:t>Of 95 modern studies, 56 concluded that technical analysis had positive results, although data-snooping bias and other problems make the analysis difficult. </a:t>
            </a:r>
          </a:p>
          <a:p>
            <a:r>
              <a:rPr lang="en-US" sz="1800" dirty="0"/>
              <a:t>Nonlinear prediction using neural networks occasionally produces statistically significant prediction results.</a:t>
            </a:r>
          </a:p>
          <a:p>
            <a:r>
              <a:rPr lang="en-US" sz="1800" dirty="0"/>
              <a:t>A Federal Reserve working paper regarding support and resistance levels in short-term foreign exchange rates "offers strong evidence that the levels help to predict intraday trend interruptions," although the "predictive power" of those levels was "found to vary across the exchange rates and firms examined".</a:t>
            </a:r>
          </a:p>
          <a:p>
            <a:endParaRPr lang="en-US" sz="1800" dirty="0"/>
          </a:p>
        </p:txBody>
      </p:sp>
    </p:spTree>
    <p:extLst>
      <p:ext uri="{BB962C8B-B14F-4D97-AF65-F5344CB8AC3E}">
        <p14:creationId xmlns:p14="http://schemas.microsoft.com/office/powerpoint/2010/main" val="394092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0000"/>
                </a:solidFill>
              </a:rPr>
              <a:t>Burton </a:t>
            </a:r>
            <a:r>
              <a:rPr lang="en-US" dirty="0" err="1">
                <a:solidFill>
                  <a:srgbClr val="FF0000"/>
                </a:solidFill>
              </a:rPr>
              <a:t>Malkiel</a:t>
            </a:r>
            <a:endParaRPr lang="en-US" dirty="0">
              <a:solidFill>
                <a:srgbClr val="FF0000"/>
              </a:solidFill>
            </a:endParaRPr>
          </a:p>
        </p:txBody>
      </p:sp>
      <p:pic>
        <p:nvPicPr>
          <p:cNvPr id="8" name="Content Placeholder 7" descr="images.jpeg"/>
          <p:cNvPicPr>
            <a:picLocks noGrp="1" noChangeAspect="1"/>
          </p:cNvPicPr>
          <p:nvPr>
            <p:ph sz="half" idx="1"/>
          </p:nvPr>
        </p:nvPicPr>
        <p:blipFill>
          <a:blip r:embed="rId2">
            <a:extLst>
              <a:ext uri="{28A0092B-C50C-407E-A947-70E740481C1C}">
                <a14:useLocalDpi xmlns:a14="http://schemas.microsoft.com/office/drawing/2010/main" val="0"/>
              </a:ext>
            </a:extLst>
          </a:blip>
          <a:srcRect l="-9565" r="-9565"/>
          <a:stretch>
            <a:fillRect/>
          </a:stretch>
        </p:blipFill>
        <p:spPr/>
      </p:pic>
      <p:pic>
        <p:nvPicPr>
          <p:cNvPr id="7" name="Content Placeholder 6" descr="Screen Shot 2017-02-07 at 11.07.55 AM.png"/>
          <p:cNvPicPr>
            <a:picLocks noGrp="1" noChangeAspect="1"/>
          </p:cNvPicPr>
          <p:nvPr>
            <p:ph sz="half" idx="2"/>
          </p:nvPr>
        </p:nvPicPr>
        <p:blipFill>
          <a:blip r:embed="rId3">
            <a:extLst>
              <a:ext uri="{28A0092B-C50C-407E-A947-70E740481C1C}">
                <a14:useLocalDpi xmlns:a14="http://schemas.microsoft.com/office/drawing/2010/main" val="0"/>
              </a:ext>
            </a:extLst>
          </a:blip>
          <a:srcRect l="-16851" r="-16851"/>
          <a:stretch>
            <a:fillRect/>
          </a:stretch>
        </p:blipFill>
        <p:spPr/>
      </p:pic>
      <p:sp>
        <p:nvSpPr>
          <p:cNvPr id="2" name="TextBox 1">
            <a:extLst>
              <a:ext uri="{FF2B5EF4-FFF2-40B4-BE49-F238E27FC236}">
                <a16:creationId xmlns:a16="http://schemas.microsoft.com/office/drawing/2014/main" id="{0EE2119E-A3DE-C24D-98B1-7FB2831D467A}"/>
              </a:ext>
            </a:extLst>
          </p:cNvPr>
          <p:cNvSpPr txBox="1"/>
          <p:nvPr/>
        </p:nvSpPr>
        <p:spPr>
          <a:xfrm>
            <a:off x="827314" y="6322423"/>
            <a:ext cx="3387635" cy="307777"/>
          </a:xfrm>
          <a:prstGeom prst="rect">
            <a:avLst/>
          </a:prstGeom>
          <a:noFill/>
        </p:spPr>
        <p:txBody>
          <a:bodyPr wrap="square" rtlCol="0">
            <a:spAutoFit/>
          </a:bodyPr>
          <a:lstStyle/>
          <a:p>
            <a:r>
              <a:rPr lang="en-US" sz="1400" dirty="0"/>
              <a:t>My Econ 101 Professor at Princeton in 1972</a:t>
            </a:r>
          </a:p>
        </p:txBody>
      </p:sp>
    </p:spTree>
    <p:extLst>
      <p:ext uri="{BB962C8B-B14F-4D97-AF65-F5344CB8AC3E}">
        <p14:creationId xmlns:p14="http://schemas.microsoft.com/office/powerpoint/2010/main" val="381127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400" dirty="0"/>
              <a:t>In finance, </a:t>
            </a:r>
            <a:r>
              <a:rPr lang="en-US" sz="2400" dirty="0">
                <a:solidFill>
                  <a:srgbClr val="0619C0"/>
                </a:solidFill>
              </a:rPr>
              <a:t>technical analysis </a:t>
            </a:r>
            <a:r>
              <a:rPr lang="en-US" sz="2400" dirty="0"/>
              <a:t>is a security analysis methodology for forecasting the direction of prices through the study of past market data, primarily price and volume.</a:t>
            </a:r>
          </a:p>
          <a:p>
            <a:r>
              <a:rPr lang="en-US" sz="2400" dirty="0"/>
              <a:t>Behavioral economics and quantitative analysis use many of the same tools of technical analysis, which, being an aspect of active management, stands in contradiction to much of modern portfolio theory. </a:t>
            </a:r>
          </a:p>
          <a:p>
            <a:r>
              <a:rPr lang="en-US" sz="2400" dirty="0"/>
              <a:t>The efficacy of both technical and fundamental analysis is disputed by the efficient-market hypothesis which states that stock market prices are essentially unpredictable.</a:t>
            </a:r>
          </a:p>
          <a:p>
            <a:endParaRPr lang="en-US" sz="2400" dirty="0"/>
          </a:p>
        </p:txBody>
      </p:sp>
    </p:spTree>
    <p:extLst>
      <p:ext uri="{BB962C8B-B14F-4D97-AF65-F5344CB8AC3E}">
        <p14:creationId xmlns:p14="http://schemas.microsoft.com/office/powerpoint/2010/main" val="379222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Burton </a:t>
            </a:r>
            <a:r>
              <a:rPr lang="en-US" dirty="0" err="1">
                <a:solidFill>
                  <a:srgbClr val="FF0000"/>
                </a:solidFill>
              </a:rPr>
              <a:t>Malkiel</a:t>
            </a:r>
            <a:r>
              <a:rPr lang="en-US" dirty="0">
                <a:solidFill>
                  <a:srgbClr val="FF0000"/>
                </a:solidFill>
              </a:rPr>
              <a:t> on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rmAutofit/>
          </a:bodyPr>
          <a:lstStyle/>
          <a:p>
            <a:r>
              <a:rPr lang="en-US" sz="2000" dirty="0"/>
              <a:t>The random walk hypothesis may be derived from the weak-form efficient markets hypothesis, which is based on the assumption that market participants take full account of any information contained in past price movements (but not necessarily other public information). </a:t>
            </a:r>
          </a:p>
          <a:p>
            <a:r>
              <a:rPr lang="en-US" sz="2000" dirty="0"/>
              <a:t>In his book </a:t>
            </a:r>
            <a:r>
              <a:rPr lang="en-US" sz="2000" b="1" dirty="0"/>
              <a:t>A Random Walk Down Wall Street</a:t>
            </a:r>
            <a:r>
              <a:rPr lang="en-US" sz="2000" dirty="0"/>
              <a:t>, Princeton economist </a:t>
            </a:r>
            <a:r>
              <a:rPr lang="en-US" sz="2000" dirty="0">
                <a:solidFill>
                  <a:srgbClr val="0619C0"/>
                </a:solidFill>
              </a:rPr>
              <a:t>Burton </a:t>
            </a:r>
            <a:r>
              <a:rPr lang="en-US" sz="2000" dirty="0" err="1">
                <a:solidFill>
                  <a:srgbClr val="0619C0"/>
                </a:solidFill>
              </a:rPr>
              <a:t>Malkiel</a:t>
            </a:r>
            <a:r>
              <a:rPr lang="en-US" sz="2000" dirty="0"/>
              <a:t> said that technical forecasting tools such as pattern analysis must ultimately be self-defeating: </a:t>
            </a:r>
          </a:p>
          <a:p>
            <a:r>
              <a:rPr lang="en-US" sz="2000" dirty="0"/>
              <a:t>"</a:t>
            </a:r>
            <a:r>
              <a:rPr lang="en-US" sz="2000" dirty="0">
                <a:solidFill>
                  <a:srgbClr val="0619C0"/>
                </a:solidFill>
              </a:rPr>
              <a:t>The problem is that once such a regularity is known to market participants, people will act in such a way that prevents it from happening in the future</a:t>
            </a:r>
            <a:r>
              <a:rPr lang="en-US" sz="2000" dirty="0"/>
              <a:t>.”</a:t>
            </a:r>
          </a:p>
          <a:p>
            <a:r>
              <a:rPr lang="en-US" sz="2000" dirty="0" err="1"/>
              <a:t>Malkiel</a:t>
            </a:r>
            <a:r>
              <a:rPr lang="en-US" sz="2000" dirty="0"/>
              <a:t> has stated that while momentum may explain some stock price movements, there is not enough momentum to make excess profits.</a:t>
            </a:r>
          </a:p>
          <a:p>
            <a:r>
              <a:rPr lang="en-US" sz="2000" dirty="0" err="1"/>
              <a:t>Malkiel</a:t>
            </a:r>
            <a:r>
              <a:rPr lang="en-US" sz="2000" dirty="0"/>
              <a:t> has compared technical analysis to "astrology”.</a:t>
            </a:r>
          </a:p>
        </p:txBody>
      </p:sp>
    </p:spTree>
    <p:extLst>
      <p:ext uri="{BB962C8B-B14F-4D97-AF65-F5344CB8AC3E}">
        <p14:creationId xmlns:p14="http://schemas.microsoft.com/office/powerpoint/2010/main" val="394092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sz="2000" dirty="0"/>
              <a:t>In the late 1980s, Andrew Lo and Craig </a:t>
            </a:r>
            <a:r>
              <a:rPr lang="en-US" sz="2000" dirty="0" err="1"/>
              <a:t>McKinlay</a:t>
            </a:r>
            <a:r>
              <a:rPr lang="en-US" sz="2000" dirty="0"/>
              <a:t> published a paper which cast doubt on the random walk hypothesis. </a:t>
            </a:r>
          </a:p>
          <a:p>
            <a:r>
              <a:rPr lang="en-US" sz="2000" dirty="0"/>
              <a:t>In a 1999 response to </a:t>
            </a:r>
            <a:r>
              <a:rPr lang="en-US" sz="2000" dirty="0" err="1"/>
              <a:t>Malkiel</a:t>
            </a:r>
            <a:r>
              <a:rPr lang="en-US" sz="2000" dirty="0"/>
              <a:t>, Lo and </a:t>
            </a:r>
            <a:r>
              <a:rPr lang="en-US" sz="2000" dirty="0" err="1"/>
              <a:t>McKinlay</a:t>
            </a:r>
            <a:r>
              <a:rPr lang="en-US" sz="2000" dirty="0"/>
              <a:t> collected empirical papers that questioned the hypothesis' applicability that suggested a non-random and possibly predictive component to stock price movement, though they were careful to point out that rejecting random walk does not necessarily invalidate EMH, which is an entirely separate concept from RWH. </a:t>
            </a:r>
          </a:p>
          <a:p>
            <a:r>
              <a:rPr lang="en-US" sz="2000" dirty="0"/>
              <a:t>In a 2000 paper, </a:t>
            </a:r>
            <a:r>
              <a:rPr lang="en-US" sz="2000" dirty="0">
                <a:solidFill>
                  <a:srgbClr val="0619C0"/>
                </a:solidFill>
              </a:rPr>
              <a:t>Andrew Lo </a:t>
            </a:r>
            <a:r>
              <a:rPr lang="en-US" sz="2000" dirty="0"/>
              <a:t>back-analyzed data from U.S. from 1962 to 1996 and found that "several technical indicators do provide incremental information and may have some practical value”. </a:t>
            </a:r>
          </a:p>
          <a:p>
            <a:r>
              <a:rPr lang="en-US" sz="2000" dirty="0"/>
              <a:t>Burton </a:t>
            </a:r>
            <a:r>
              <a:rPr lang="en-US" sz="2000" dirty="0" err="1"/>
              <a:t>Malkiel</a:t>
            </a:r>
            <a:r>
              <a:rPr lang="en-US" sz="2000" dirty="0"/>
              <a:t> dismissed the irregularities mentioned by Lo and </a:t>
            </a:r>
            <a:r>
              <a:rPr lang="en-US" sz="2000" dirty="0" err="1"/>
              <a:t>McKinlay</a:t>
            </a:r>
            <a:r>
              <a:rPr lang="en-US" sz="2000" dirty="0"/>
              <a:t> as being too small to profit from</a:t>
            </a:r>
          </a:p>
          <a:p>
            <a:r>
              <a:rPr lang="en-US" sz="2000" dirty="0"/>
              <a:t>The success of Jim Simons’ Renaissance Technologies Medallion Fund may lend some support to Lo and </a:t>
            </a:r>
            <a:r>
              <a:rPr lang="en-US" sz="2000" dirty="0" err="1"/>
              <a:t>McKinlay’s</a:t>
            </a:r>
            <a:r>
              <a:rPr lang="en-US" sz="2000" dirty="0"/>
              <a:t> conclusions</a:t>
            </a:r>
          </a:p>
          <a:p>
            <a:endParaRPr lang="en-US" sz="2000" dirty="0"/>
          </a:p>
        </p:txBody>
      </p:sp>
      <p:sp>
        <p:nvSpPr>
          <p:cNvPr id="5" name="Title 1"/>
          <p:cNvSpPr>
            <a:spLocks noGrp="1"/>
          </p:cNvSpPr>
          <p:nvPr>
            <p:ph type="title"/>
          </p:nvPr>
        </p:nvSpPr>
        <p:spPr/>
        <p:txBody>
          <a:bodyPr>
            <a:normAutofit fontScale="90000"/>
          </a:bodyPr>
          <a:lstStyle/>
          <a:p>
            <a:r>
              <a:rPr lang="en-US" dirty="0">
                <a:solidFill>
                  <a:srgbClr val="FF0000"/>
                </a:solidFill>
              </a:rPr>
              <a:t>Andrew Lo on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356728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Andrew Lo on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a:xfrm>
            <a:off x="457200" y="1600200"/>
            <a:ext cx="8229600" cy="4525963"/>
          </a:xfrm>
        </p:spPr>
        <p:txBody>
          <a:bodyPr>
            <a:noAutofit/>
          </a:bodyPr>
          <a:lstStyle/>
          <a:p>
            <a:pPr marL="0" indent="0">
              <a:buNone/>
            </a:pPr>
            <a:r>
              <a:rPr lang="en-US" sz="1600" dirty="0"/>
              <a:t>From a paper published in the </a:t>
            </a:r>
            <a:r>
              <a:rPr lang="en-US" sz="1600" dirty="0">
                <a:hlinkClick r:id="rId2" tooltip="Journal of Finance"/>
              </a:rPr>
              <a:t>Journal of Finance</a:t>
            </a:r>
            <a:r>
              <a:rPr lang="en-US" sz="1600" dirty="0"/>
              <a:t> by Dr. Andrew W. Lo, director MIT Laboratory for Financial Engineering, working with Harry </a:t>
            </a:r>
            <a:r>
              <a:rPr lang="en-US" sz="1600" dirty="0" err="1"/>
              <a:t>Mamaysky</a:t>
            </a:r>
            <a:r>
              <a:rPr lang="en-US" sz="1600" dirty="0"/>
              <a:t> and Jiang Wang found that:</a:t>
            </a:r>
          </a:p>
          <a:p>
            <a:pPr marL="0" indent="0">
              <a:buNone/>
            </a:pPr>
            <a:endParaRPr lang="en-US" sz="1600" dirty="0"/>
          </a:p>
          <a:p>
            <a:r>
              <a:rPr lang="en-US" sz="1400" dirty="0">
                <a:solidFill>
                  <a:srgbClr val="0619C0"/>
                </a:solidFill>
              </a:rPr>
              <a:t>“Technical analysis, also known as "charting", has been a part of financial practice for many decades, but this discipline has not received the same level of academic scrutiny and acceptance as more traditional approaches such as fundamental analysis. </a:t>
            </a:r>
          </a:p>
          <a:p>
            <a:r>
              <a:rPr lang="en-US" sz="1400" dirty="0">
                <a:solidFill>
                  <a:srgbClr val="0619C0"/>
                </a:solidFill>
              </a:rPr>
              <a:t>One of the main obstacles is the highly subjective nature of technical analysis – the presence of geometric shapes in historical price charts is often in the eyes of the beholder. </a:t>
            </a:r>
          </a:p>
          <a:p>
            <a:r>
              <a:rPr lang="en-US" sz="1400" dirty="0">
                <a:solidFill>
                  <a:srgbClr val="0619C0"/>
                </a:solidFill>
              </a:rPr>
              <a:t>In this paper, we propose a systematic and automatic approach to technical pattern recognition using nonparametric kernel regression, and apply this method to a large number of U.S. stocks from 1962 to 1996 to evaluate the effectiveness of technical analysis. </a:t>
            </a:r>
          </a:p>
          <a:p>
            <a:r>
              <a:rPr lang="en-US" sz="1400" dirty="0">
                <a:solidFill>
                  <a:srgbClr val="0619C0"/>
                </a:solidFill>
              </a:rPr>
              <a:t>By comparing the unconditional empirical distribution of daily stock returns to the conditional distribution – conditioned on specific technical indicators such as head-and-shoulders or double-bottoms – </a:t>
            </a:r>
            <a:r>
              <a:rPr lang="en-US" sz="1400" b="1" dirty="0"/>
              <a:t>we find that over the 31-year sample period, several technical indicators do provide incremental information and may have some practical value</a:t>
            </a:r>
            <a:r>
              <a:rPr lang="en-US" sz="1400" b="1" baseline="30000" dirty="0"/>
              <a:t>1</a:t>
            </a:r>
            <a:r>
              <a:rPr lang="en-US" sz="1400" dirty="0">
                <a:solidFill>
                  <a:srgbClr val="0619C0"/>
                </a:solidFill>
              </a:rPr>
              <a:t>.” </a:t>
            </a:r>
            <a:endParaRPr lang="en-US" sz="1400" baseline="30000" dirty="0">
              <a:solidFill>
                <a:srgbClr val="0619C0"/>
              </a:solidFill>
            </a:endParaRPr>
          </a:p>
          <a:p>
            <a:pPr marL="0" indent="0">
              <a:buNone/>
            </a:pPr>
            <a:endParaRPr lang="en-US" sz="1600" baseline="30000" dirty="0"/>
          </a:p>
          <a:p>
            <a:pPr marL="0" indent="0">
              <a:buNone/>
            </a:pPr>
            <a:r>
              <a:rPr lang="en-US" sz="1600" dirty="0"/>
              <a:t>[1] Foundations of Technical Analysis: Computational Algorithms, Statistical Inference, and Empirical Implementation, Andrew Lo, Harry </a:t>
            </a:r>
            <a:r>
              <a:rPr lang="en-US" sz="1600" dirty="0" err="1"/>
              <a:t>Mamaysky</a:t>
            </a:r>
            <a:r>
              <a:rPr lang="en-US" sz="1600" dirty="0"/>
              <a:t> and Jiang Wang, Journal of Finance 55(2000), 1705-1765.</a:t>
            </a:r>
          </a:p>
          <a:p>
            <a:endParaRPr lang="en-US" sz="1600" dirty="0"/>
          </a:p>
        </p:txBody>
      </p:sp>
    </p:spTree>
    <p:extLst>
      <p:ext uri="{BB962C8B-B14F-4D97-AF65-F5344CB8AC3E}">
        <p14:creationId xmlns:p14="http://schemas.microsoft.com/office/powerpoint/2010/main" val="394092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2000" dirty="0"/>
              <a:t>Technicians claim that the EMH and random walk theories both ignore the realities of markets, in that participants are not completely rational and that current price moves are not independent of previous moves.</a:t>
            </a:r>
          </a:p>
          <a:p>
            <a:r>
              <a:rPr lang="en-US" sz="2000" dirty="0"/>
              <a:t>Other signal processing researchers dispute the random walk hypothesis, that stock market prices resemble Wiener processes, because the statistical moments of such processes and real stock data vary significantly with respect to window size and similarity measure. </a:t>
            </a:r>
          </a:p>
          <a:p>
            <a:r>
              <a:rPr lang="en-US" sz="2000" dirty="0"/>
              <a:t>They argue that feature transformations used for the description of audio and </a:t>
            </a:r>
            <a:r>
              <a:rPr lang="en-US" sz="2000" dirty="0" err="1"/>
              <a:t>biosignals</a:t>
            </a:r>
            <a:r>
              <a:rPr lang="en-US" sz="2000" dirty="0"/>
              <a:t> can also be used to predict stock market prices successfully which would contradict the random walk hypothesis.</a:t>
            </a:r>
          </a:p>
          <a:p>
            <a:endParaRPr lang="en-US" sz="2000" dirty="0"/>
          </a:p>
        </p:txBody>
      </p:sp>
      <p:sp>
        <p:nvSpPr>
          <p:cNvPr id="5" name="Title 1"/>
          <p:cNvSpPr>
            <a:spLocks noGrp="1"/>
          </p:cNvSpPr>
          <p:nvPr>
            <p:ph type="title"/>
          </p:nvPr>
        </p:nvSpPr>
        <p:spPr/>
        <p:txBody>
          <a:bodyPr>
            <a:normAutofit fontScale="90000"/>
          </a:bodyPr>
          <a:lstStyle/>
          <a:p>
            <a:r>
              <a:rPr lang="en-US" dirty="0">
                <a:solidFill>
                  <a:srgbClr val="FF0000"/>
                </a:solidFill>
              </a:rPr>
              <a:t>On the Other Hand</a:t>
            </a:r>
            <a:r>
              <a:rPr lang="is-IS" dirty="0">
                <a:solidFill>
                  <a:srgbClr val="FF0000"/>
                </a:solidFill>
              </a:rPr>
              <a: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356728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4300534"/>
          </a:xfrm>
        </p:spPr>
        <p:txBody>
          <a:bodyPr>
            <a:noAutofit/>
          </a:bodyPr>
          <a:lstStyle/>
          <a:p>
            <a:r>
              <a:rPr lang="en-US" sz="1800" dirty="0" err="1"/>
              <a:t>Caginalp</a:t>
            </a:r>
            <a:r>
              <a:rPr lang="en-US" sz="1800" dirty="0"/>
              <a:t> and </a:t>
            </a:r>
            <a:r>
              <a:rPr lang="en-US" sz="1800" dirty="0" err="1"/>
              <a:t>Balenovich</a:t>
            </a:r>
            <a:r>
              <a:rPr lang="en-US" sz="1800" dirty="0"/>
              <a:t> in 1994</a:t>
            </a:r>
            <a:r>
              <a:rPr lang="en-US" sz="1800" baseline="30000" dirty="0"/>
              <a:t>1</a:t>
            </a:r>
            <a:r>
              <a:rPr lang="en-US" sz="1800" dirty="0"/>
              <a:t> used their asset-flow differential equations model to show that the </a:t>
            </a:r>
            <a:r>
              <a:rPr lang="en-US" sz="1800" dirty="0">
                <a:solidFill>
                  <a:srgbClr val="0619C0"/>
                </a:solidFill>
              </a:rPr>
              <a:t>major patterns of technical analysis could be generated with some basic assumptions</a:t>
            </a:r>
            <a:r>
              <a:rPr lang="en-US" sz="1800" dirty="0"/>
              <a:t>. </a:t>
            </a:r>
          </a:p>
          <a:p>
            <a:r>
              <a:rPr lang="en-US" sz="1800" dirty="0"/>
              <a:t>Some of the patterns such as a triangle continuation or reversal pattern can be generated with the assumption of two distinct groups of investors with different assessments of valuation.</a:t>
            </a:r>
          </a:p>
          <a:p>
            <a:r>
              <a:rPr lang="en-US" sz="1800" dirty="0"/>
              <a:t>The major assumptions of the models are that the finiteness of assets and the use of trend as well as valuation in decision making. </a:t>
            </a:r>
          </a:p>
          <a:p>
            <a:r>
              <a:rPr lang="en-US" sz="1800" dirty="0"/>
              <a:t>Many of the patterns follow as mathematically logical consequences of these assumptions.</a:t>
            </a:r>
          </a:p>
          <a:p>
            <a:r>
              <a:rPr lang="en-US" sz="1800" b="1" dirty="0"/>
              <a:t>One of the problems with conventional technical analysis has been the difficulty of specifying the patterns in a manner that permits objective testing</a:t>
            </a:r>
            <a:r>
              <a:rPr lang="en-US" sz="1800" dirty="0"/>
              <a:t>.</a:t>
            </a:r>
          </a:p>
          <a:p>
            <a:r>
              <a:rPr lang="en-US" sz="1800" dirty="0"/>
              <a:t>It is possible that this situation may change with better pattern recognition classifiers</a:t>
            </a:r>
          </a:p>
        </p:txBody>
      </p:sp>
      <p:sp>
        <p:nvSpPr>
          <p:cNvPr id="3" name="TextBox 2"/>
          <p:cNvSpPr txBox="1"/>
          <p:nvPr/>
        </p:nvSpPr>
        <p:spPr>
          <a:xfrm>
            <a:off x="705605" y="5900735"/>
            <a:ext cx="7981195" cy="923330"/>
          </a:xfrm>
          <a:prstGeom prst="rect">
            <a:avLst/>
          </a:prstGeom>
          <a:noFill/>
        </p:spPr>
        <p:txBody>
          <a:bodyPr wrap="square" rtlCol="0">
            <a:spAutoFit/>
          </a:bodyPr>
          <a:lstStyle/>
          <a:p>
            <a:r>
              <a:rPr lang="en-US" dirty="0"/>
              <a:t>[1] </a:t>
            </a:r>
            <a:r>
              <a:rPr lang="en-US" dirty="0" err="1"/>
              <a:t>Gunduz</a:t>
            </a:r>
            <a:r>
              <a:rPr lang="en-US" dirty="0"/>
              <a:t> </a:t>
            </a:r>
            <a:r>
              <a:rPr lang="en-US" dirty="0" err="1"/>
              <a:t>Caginalp</a:t>
            </a:r>
            <a:r>
              <a:rPr lang="en-US" dirty="0"/>
              <a:t> &amp; Donald </a:t>
            </a:r>
            <a:r>
              <a:rPr lang="en-US" dirty="0" err="1"/>
              <a:t>Balenovich</a:t>
            </a:r>
            <a:r>
              <a:rPr lang="en-US" dirty="0"/>
              <a:t> (2003), A theoretical foundation for technical analysis, Journal of Technical Analysis. 59: 5–22.</a:t>
            </a:r>
          </a:p>
          <a:p>
            <a:endParaRPr lang="en-US" dirty="0"/>
          </a:p>
        </p:txBody>
      </p:sp>
      <p:sp>
        <p:nvSpPr>
          <p:cNvPr id="7" name="Title 1"/>
          <p:cNvSpPr>
            <a:spLocks noGrp="1"/>
          </p:cNvSpPr>
          <p:nvPr>
            <p:ph type="title"/>
          </p:nvPr>
        </p:nvSpPr>
        <p:spPr/>
        <p:txBody>
          <a:bodyPr>
            <a:normAutofit fontScale="90000"/>
          </a:bodyPr>
          <a:lstStyle/>
          <a:p>
            <a:r>
              <a:rPr lang="en-US" dirty="0">
                <a:solidFill>
                  <a:srgbClr val="FF0000"/>
                </a:solidFill>
              </a:rPr>
              <a:t>On the Other Hand</a:t>
            </a:r>
            <a:r>
              <a:rPr lang="is-IS" dirty="0">
                <a:solidFill>
                  <a:srgbClr val="FF0000"/>
                </a:solidFill>
              </a:rPr>
              <a: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356728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Charting Terms and Indicators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a:xfrm>
            <a:off x="457200" y="1424570"/>
            <a:ext cx="8229600" cy="4525963"/>
          </a:xfrm>
        </p:spPr>
        <p:txBody>
          <a:bodyPr>
            <a:noAutofit/>
          </a:bodyPr>
          <a:lstStyle/>
          <a:p>
            <a:r>
              <a:rPr lang="en-US" sz="1400" dirty="0">
                <a:hlinkClick r:id="rId2" tooltip="Average true range"/>
              </a:rPr>
              <a:t>Average true range</a:t>
            </a:r>
            <a:r>
              <a:rPr lang="en-US" sz="1400" dirty="0"/>
              <a:t> – averaged daily trading range, adjusted for price gaps.</a:t>
            </a:r>
          </a:p>
          <a:p>
            <a:r>
              <a:rPr lang="en-US" sz="1400" dirty="0">
                <a:hlinkClick r:id="rId3" tooltip="Breakout (technical analysis)"/>
              </a:rPr>
              <a:t>Breakout</a:t>
            </a:r>
            <a:r>
              <a:rPr lang="en-US" sz="1400" dirty="0"/>
              <a:t> – the concept whereby prices forcefully penetrate an area of prior support or resistance, usually, but not always, accompanied by an increase in volume.</a:t>
            </a:r>
          </a:p>
          <a:p>
            <a:r>
              <a:rPr lang="en-US" sz="1400" dirty="0">
                <a:hlinkClick r:id="rId4" tooltip="Chart pattern"/>
              </a:rPr>
              <a:t>Chart pattern</a:t>
            </a:r>
            <a:r>
              <a:rPr lang="en-US" sz="1400" dirty="0"/>
              <a:t> – distinctive pattern created by the movement of security prices on a chart</a:t>
            </a:r>
          </a:p>
          <a:p>
            <a:r>
              <a:rPr lang="en-US" sz="1400" dirty="0">
                <a:hlinkClick r:id="rId5" tooltip="Stock market cycles"/>
              </a:rPr>
              <a:t>Cycles</a:t>
            </a:r>
            <a:r>
              <a:rPr lang="en-US" sz="1400" dirty="0"/>
              <a:t> – time targets for potential change in price action (price only moves up, down, or sideways)</a:t>
            </a:r>
          </a:p>
          <a:p>
            <a:r>
              <a:rPr lang="en-US" sz="1400" dirty="0">
                <a:hlinkClick r:id="rId6" tooltip="Dead cat bounce"/>
              </a:rPr>
              <a:t>Dead cat bounce</a:t>
            </a:r>
            <a:r>
              <a:rPr lang="en-US" sz="1400" dirty="0"/>
              <a:t> – the phenomenon whereby a spectacular decline in the price of a stock is immediately followed by a moderate and temporary rise before resuming its downward movement</a:t>
            </a:r>
          </a:p>
          <a:p>
            <a:r>
              <a:rPr lang="en-US" sz="1400" dirty="0">
                <a:hlinkClick r:id="rId7" tooltip="Elliott wave principle"/>
              </a:rPr>
              <a:t>Elliott wave principle</a:t>
            </a:r>
            <a:r>
              <a:rPr lang="en-US" sz="1400" dirty="0"/>
              <a:t> and the golden ratio to calculate successive price movements and retracements</a:t>
            </a:r>
          </a:p>
          <a:p>
            <a:r>
              <a:rPr lang="en-US" sz="1400" dirty="0">
                <a:hlinkClick r:id="rId8" tooltip="Fibonacci ratio"/>
              </a:rPr>
              <a:t>Fibonacci ratios</a:t>
            </a:r>
            <a:r>
              <a:rPr lang="en-US" sz="1400" dirty="0"/>
              <a:t> – used as a guide to determine support and resistance (see below)</a:t>
            </a:r>
          </a:p>
          <a:p>
            <a:r>
              <a:rPr lang="en-US" sz="1400" dirty="0">
                <a:hlinkClick r:id="rId9" tooltip="Momentum (technical analysis)"/>
              </a:rPr>
              <a:t>Momentum</a:t>
            </a:r>
            <a:r>
              <a:rPr lang="en-US" sz="1400" dirty="0"/>
              <a:t> – the rate of price change</a:t>
            </a:r>
          </a:p>
          <a:p>
            <a:r>
              <a:rPr lang="en-US" sz="1400" dirty="0">
                <a:hlinkClick r:id="rId10" tooltip="Point and figure chart"/>
              </a:rPr>
              <a:t>Point and figure analysis</a:t>
            </a:r>
            <a:r>
              <a:rPr lang="en-US" sz="1400" dirty="0"/>
              <a:t> – A priced-based analytical approach employing numerical filters which may incorporate time references, though ignores time entirely in its construction</a:t>
            </a:r>
          </a:p>
          <a:p>
            <a:r>
              <a:rPr lang="en-US" sz="1400" dirty="0">
                <a:hlinkClick r:id="rId11" tooltip="Resistance (technical analysis)"/>
              </a:rPr>
              <a:t>Resistance</a:t>
            </a:r>
            <a:r>
              <a:rPr lang="en-US" sz="1400" dirty="0"/>
              <a:t> – a price level that may prompt a net increase of selling activity</a:t>
            </a:r>
          </a:p>
          <a:p>
            <a:r>
              <a:rPr lang="en-US" sz="1400" dirty="0">
                <a:hlinkClick r:id="rId12" tooltip="Support (technical analysis)"/>
              </a:rPr>
              <a:t>Support</a:t>
            </a:r>
            <a:r>
              <a:rPr lang="en-US" sz="1400" dirty="0"/>
              <a:t> – a price level that may prompt a net increase of buying activity</a:t>
            </a:r>
          </a:p>
          <a:p>
            <a:r>
              <a:rPr lang="en-US" sz="1400" dirty="0">
                <a:hlinkClick r:id="rId13" tooltip="Market trend"/>
              </a:rPr>
              <a:t>Trending</a:t>
            </a:r>
            <a:r>
              <a:rPr lang="en-US" sz="1400" dirty="0"/>
              <a:t> – the phenomenon by which price movement tends to persist in one direction for an extended period of time</a:t>
            </a:r>
          </a:p>
          <a:p>
            <a:endParaRPr lang="en-US" sz="1400"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solidFill>
                <a:srgbClr val="0000FF"/>
              </a:solidFill>
            </a:endParaRPr>
          </a:p>
        </p:txBody>
      </p:sp>
    </p:spTree>
    <p:extLst>
      <p:ext uri="{BB962C8B-B14F-4D97-AF65-F5344CB8AC3E}">
        <p14:creationId xmlns:p14="http://schemas.microsoft.com/office/powerpoint/2010/main" val="356728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Indicators</a:t>
            </a:r>
            <a:br>
              <a:rPr lang="en-US" dirty="0">
                <a:solidFill>
                  <a:srgbClr val="FF0000"/>
                </a:solidFill>
              </a:rPr>
            </a:br>
            <a:r>
              <a:rPr lang="en-US" sz="2700" dirty="0">
                <a:solidFill>
                  <a:srgbClr val="0000FF"/>
                </a:solidFill>
              </a:rPr>
              <a:t>http://</a:t>
            </a:r>
            <a:r>
              <a:rPr lang="en-US" sz="2700" dirty="0" err="1">
                <a:solidFill>
                  <a:srgbClr val="0000FF"/>
                </a:solidFill>
              </a:rPr>
              <a:t>wikifinancepedia.com</a:t>
            </a:r>
            <a:r>
              <a:rPr lang="en-US" sz="2700" dirty="0">
                <a:solidFill>
                  <a:srgbClr val="0000FF"/>
                </a:solidFill>
              </a:rPr>
              <a:t>/</a:t>
            </a:r>
            <a:r>
              <a:rPr lang="en-US" sz="2700" dirty="0" err="1">
                <a:solidFill>
                  <a:srgbClr val="0000FF"/>
                </a:solidFill>
              </a:rPr>
              <a:t>wikifinance</a:t>
            </a:r>
            <a:r>
              <a:rPr lang="en-US" sz="2700" dirty="0">
                <a:solidFill>
                  <a:srgbClr val="0000FF"/>
                </a:solidFill>
              </a:rPr>
              <a:t>/investing/trading/technical-analysis</a:t>
            </a:r>
          </a:p>
        </p:txBody>
      </p:sp>
      <p:pic>
        <p:nvPicPr>
          <p:cNvPr id="6" name="Picture 5" descr="Wikifinancepedia-What-are-Technical-Indicators-in-Technical-Analysis-Types-of-Technical-Indicators-with-Examp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17" y="1606469"/>
            <a:ext cx="8944864" cy="3285868"/>
          </a:xfrm>
          <a:prstGeom prst="rect">
            <a:avLst/>
          </a:prstGeom>
        </p:spPr>
      </p:pic>
      <p:sp>
        <p:nvSpPr>
          <p:cNvPr id="3" name="TextBox 2">
            <a:extLst>
              <a:ext uri="{FF2B5EF4-FFF2-40B4-BE49-F238E27FC236}">
                <a16:creationId xmlns:a16="http://schemas.microsoft.com/office/drawing/2014/main" id="{E6FC2517-A299-E749-9854-DC25C2DA48CB}"/>
              </a:ext>
            </a:extLst>
          </p:cNvPr>
          <p:cNvSpPr txBox="1"/>
          <p:nvPr/>
        </p:nvSpPr>
        <p:spPr>
          <a:xfrm>
            <a:off x="110817" y="5042260"/>
            <a:ext cx="8789343"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MACD indicator (or "oscillator") is a collection of three time series calculated from historical price data, most often the closing price. </a:t>
            </a:r>
          </a:p>
          <a:p>
            <a:pPr marL="285750" indent="-285750">
              <a:buFont typeface="Arial" panose="020B0604020202020204" pitchFamily="34" charset="0"/>
              <a:buChar char="•"/>
            </a:pPr>
            <a:r>
              <a:rPr lang="en-US" sz="1400" dirty="0"/>
              <a:t>These three series are: the MACD series proper, the "signal" or "average" series, and the "divergence" series which is the difference between the two. </a:t>
            </a:r>
          </a:p>
          <a:p>
            <a:pPr marL="285750" indent="-285750">
              <a:buFont typeface="Arial" panose="020B0604020202020204" pitchFamily="34" charset="0"/>
              <a:buChar char="•"/>
            </a:pPr>
            <a:r>
              <a:rPr lang="en-US" sz="1400" dirty="0"/>
              <a:t>The MACD series is the difference between a "fast" (short period) exponential moving average (EMA), and a "slow" (longer period) EMA of the price series. </a:t>
            </a:r>
          </a:p>
          <a:p>
            <a:pPr marL="285750" indent="-285750">
              <a:buFont typeface="Arial" panose="020B0604020202020204" pitchFamily="34" charset="0"/>
              <a:buChar char="•"/>
            </a:pPr>
            <a:r>
              <a:rPr lang="en-US" sz="1400" dirty="0"/>
              <a:t>The average series is an EMA of the MACD series itself. </a:t>
            </a:r>
          </a:p>
        </p:txBody>
      </p:sp>
    </p:spTree>
    <p:extLst>
      <p:ext uri="{BB962C8B-B14F-4D97-AF65-F5344CB8AC3E}">
        <p14:creationId xmlns:p14="http://schemas.microsoft.com/office/powerpoint/2010/main" val="195536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a:solidFill>
                  <a:srgbClr val="0619C0"/>
                </a:solidFill>
              </a:rPr>
              <a:t>Candlestick chart</a:t>
            </a:r>
            <a:r>
              <a:rPr lang="en-US" sz="1800" dirty="0"/>
              <a:t> – Of Japanese origin and similar to OHLC, candlesticks widen and fill the interval between the open and close prices to emphasize the open/close relationship. </a:t>
            </a:r>
          </a:p>
          <a:p>
            <a:r>
              <a:rPr lang="en-US" sz="1800" dirty="0"/>
              <a:t>In the West, often black or red candle bodies represent a close lower than the open, while white, green or blue candles represent a close higher than the open price.</a:t>
            </a:r>
          </a:p>
          <a:p>
            <a:r>
              <a:rPr lang="en-US" sz="1800" dirty="0">
                <a:solidFill>
                  <a:srgbClr val="0619C0"/>
                </a:solidFill>
              </a:rPr>
              <a:t>Line chart</a:t>
            </a:r>
            <a:r>
              <a:rPr lang="en-US" sz="1800" dirty="0"/>
              <a:t> – Connects the closing price values with line segments.</a:t>
            </a:r>
          </a:p>
          <a:p>
            <a:r>
              <a:rPr lang="en-US" sz="1800" dirty="0">
                <a:solidFill>
                  <a:srgbClr val="0619C0"/>
                </a:solidFill>
              </a:rPr>
              <a:t>Open-high-low-close chart</a:t>
            </a:r>
            <a:r>
              <a:rPr lang="en-US" sz="1800" dirty="0"/>
              <a:t> – OHLC charts, also known as bar charts, plot the span between the high and low prices of a trading period as a vertical line segment at the trading time, and the open and close prices with horizontal tick marks on the range line, usually a tick to the left for the open price and a tick to the right for the closing price.</a:t>
            </a:r>
          </a:p>
          <a:p>
            <a:r>
              <a:rPr lang="en-US" sz="1800" dirty="0">
                <a:solidFill>
                  <a:srgbClr val="0619C0"/>
                </a:solidFill>
              </a:rPr>
              <a:t>Point and figure chart</a:t>
            </a:r>
            <a:r>
              <a:rPr lang="en-US" sz="1800" dirty="0"/>
              <a:t> – a chart type employing numerical filters with only passing references to time, and which ignores time entirely in its construction.</a:t>
            </a:r>
          </a:p>
          <a:p>
            <a:endParaRPr lang="en-US" sz="1800" dirty="0"/>
          </a:p>
        </p:txBody>
      </p:sp>
      <p:sp>
        <p:nvSpPr>
          <p:cNvPr id="6" name="Title 2"/>
          <p:cNvSpPr>
            <a:spLocks noGrp="1"/>
          </p:cNvSpPr>
          <p:nvPr>
            <p:ph type="title"/>
          </p:nvPr>
        </p:nvSpPr>
        <p:spPr/>
        <p:txBody>
          <a:bodyPr>
            <a:normAutofit fontScale="90000"/>
          </a:bodyPr>
          <a:lstStyle/>
          <a:p>
            <a:r>
              <a:rPr lang="en-US" dirty="0">
                <a:solidFill>
                  <a:srgbClr val="FF0000"/>
                </a:solidFill>
              </a:rPr>
              <a:t>Types of Charts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398193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0000" lnSpcReduction="20000"/>
          </a:bodyPr>
          <a:lstStyle/>
          <a:p>
            <a:pPr marL="0" indent="0">
              <a:buNone/>
            </a:pPr>
            <a:r>
              <a:rPr lang="en-US" sz="3400" dirty="0"/>
              <a:t>Overlays are generally superimposed over the main price chart:</a:t>
            </a:r>
          </a:p>
          <a:p>
            <a:r>
              <a:rPr lang="en-US" sz="2900" dirty="0">
                <a:hlinkClick r:id="rId2" tooltip="Bollinger bands"/>
              </a:rPr>
              <a:t>Bollinger bands</a:t>
            </a:r>
            <a:r>
              <a:rPr lang="en-US" sz="2900" dirty="0"/>
              <a:t> – a range of price volatility based on standard deviations</a:t>
            </a:r>
          </a:p>
          <a:p>
            <a:r>
              <a:rPr lang="en-US" sz="2900" dirty="0">
                <a:hlinkClick r:id="rId3" tooltip="Price channels"/>
              </a:rPr>
              <a:t>Channel</a:t>
            </a:r>
            <a:r>
              <a:rPr lang="en-US" sz="2900" dirty="0"/>
              <a:t> – a pair of parallel trend lines</a:t>
            </a:r>
          </a:p>
          <a:p>
            <a:r>
              <a:rPr lang="en-US" sz="2900" dirty="0">
                <a:hlinkClick r:id="rId4" tooltip="Ichimoku"/>
              </a:rPr>
              <a:t>Ichimoku kinko hyo</a:t>
            </a:r>
            <a:r>
              <a:rPr lang="en-US" sz="2900" dirty="0"/>
              <a:t> – a moving average-based system that factors in time and the average point between a candle's high and low</a:t>
            </a:r>
          </a:p>
          <a:p>
            <a:r>
              <a:rPr lang="en-US" sz="2900" dirty="0">
                <a:hlinkClick r:id="rId5" tooltip="Moving average"/>
              </a:rPr>
              <a:t>Moving average</a:t>
            </a:r>
            <a:r>
              <a:rPr lang="en-US" sz="2900" dirty="0"/>
              <a:t> – an average over a window of time before and after a given time point that is repeated at each time point in the given chart. A moving average can be thought of as a kind of dynamic trend-line.</a:t>
            </a:r>
          </a:p>
          <a:p>
            <a:r>
              <a:rPr lang="en-US" sz="2900" dirty="0">
                <a:hlinkClick r:id="rId6" tooltip="Parabolic SAR"/>
              </a:rPr>
              <a:t>Parabolic SAR</a:t>
            </a:r>
            <a:r>
              <a:rPr lang="en-US" sz="2900" dirty="0"/>
              <a:t> – Wilder's trailing stop based on prices tending to stay within a parabolic curve during a strong trend</a:t>
            </a:r>
          </a:p>
          <a:p>
            <a:r>
              <a:rPr lang="en-US" sz="2900" dirty="0">
                <a:hlinkClick r:id="rId7" tooltip="Pivot point (stock market)"/>
              </a:rPr>
              <a:t>Pivot point</a:t>
            </a:r>
            <a:r>
              <a:rPr lang="en-US" sz="2900" dirty="0"/>
              <a:t> – derived by calculating the numerical average of a particular currency's or stock's high, low and closing prices</a:t>
            </a:r>
          </a:p>
          <a:p>
            <a:r>
              <a:rPr lang="en-US" sz="2900" dirty="0">
                <a:hlinkClick r:id="rId8" tooltip="Trend lines (technical analysis)"/>
              </a:rPr>
              <a:t>Trend line</a:t>
            </a:r>
            <a:r>
              <a:rPr lang="en-US" sz="2900" dirty="0"/>
              <a:t> – a sloping line described by at least two peaks or two troughs</a:t>
            </a:r>
          </a:p>
          <a:p>
            <a:endParaRPr lang="en-US" dirty="0"/>
          </a:p>
        </p:txBody>
      </p:sp>
      <p:sp>
        <p:nvSpPr>
          <p:cNvPr id="9" name="Title 2"/>
          <p:cNvSpPr>
            <a:spLocks noGrp="1"/>
          </p:cNvSpPr>
          <p:nvPr>
            <p:ph type="title"/>
          </p:nvPr>
        </p:nvSpPr>
        <p:spPr/>
        <p:txBody>
          <a:bodyPr>
            <a:normAutofit fontScale="90000"/>
          </a:bodyPr>
          <a:lstStyle/>
          <a:p>
            <a:r>
              <a:rPr lang="en-US" dirty="0">
                <a:solidFill>
                  <a:srgbClr val="FF0000"/>
                </a:solidFill>
              </a:rPr>
              <a:t>Overlays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16892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Breadth Indicators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400" dirty="0"/>
              <a:t>These indicators are based on statistics derived from the broad market.</a:t>
            </a:r>
          </a:p>
          <a:p>
            <a:r>
              <a:rPr lang="en-US" sz="2000" dirty="0">
                <a:hlinkClick r:id="rId2" tooltip="Advance–decline line"/>
              </a:rPr>
              <a:t>Advance–decline line</a:t>
            </a:r>
            <a:r>
              <a:rPr lang="en-US" sz="2000" dirty="0"/>
              <a:t> – a popular indicator of market breadth.</a:t>
            </a:r>
          </a:p>
          <a:p>
            <a:r>
              <a:rPr lang="en-US" sz="2000" dirty="0">
                <a:hlinkClick r:id="rId3" tooltip="McClellan Oscillator"/>
              </a:rPr>
              <a:t>McClellan Oscillator</a:t>
            </a:r>
            <a:r>
              <a:rPr lang="en-US" sz="2000" dirty="0"/>
              <a:t> - a popular closed-form indicator of breadth.</a:t>
            </a:r>
          </a:p>
          <a:p>
            <a:r>
              <a:rPr lang="en-US" sz="2000" dirty="0">
                <a:hlinkClick r:id="rId3" tooltip="McClellan Oscillator"/>
              </a:rPr>
              <a:t>McClellan Summation Index</a:t>
            </a:r>
            <a:r>
              <a:rPr lang="en-US" sz="2000" dirty="0"/>
              <a:t> - a popular open-form indicator of breadth.</a:t>
            </a:r>
          </a:p>
          <a:p>
            <a:endParaRPr lang="en-US" sz="2400" dirty="0"/>
          </a:p>
        </p:txBody>
      </p:sp>
    </p:spTree>
    <p:extLst>
      <p:ext uri="{BB962C8B-B14F-4D97-AF65-F5344CB8AC3E}">
        <p14:creationId xmlns:p14="http://schemas.microsoft.com/office/powerpoint/2010/main" val="185201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The principles of technical analysis are derived from hundreds of years of financial market data.</a:t>
            </a:r>
          </a:p>
          <a:p>
            <a:r>
              <a:rPr lang="en-US" sz="2000" dirty="0"/>
              <a:t>In the 1920s and 1930s Richard W. </a:t>
            </a:r>
            <a:r>
              <a:rPr lang="en-US" sz="2000" dirty="0" err="1"/>
              <a:t>Schabacker</a:t>
            </a:r>
            <a:r>
              <a:rPr lang="en-US" sz="2000" dirty="0"/>
              <a:t> published several books which continued the work of Charles Dow and William Peter Hamilton in their books Stock Market Theory and Practice and Technical Market Analysis. </a:t>
            </a:r>
          </a:p>
          <a:p>
            <a:r>
              <a:rPr lang="en-US" sz="2000" dirty="0"/>
              <a:t>In 1948 </a:t>
            </a:r>
            <a:r>
              <a:rPr lang="en-US" sz="2000" b="1" dirty="0"/>
              <a:t>Robert D. Edwards and John Magee </a:t>
            </a:r>
            <a:r>
              <a:rPr lang="en-US" sz="2000" dirty="0"/>
              <a:t>published </a:t>
            </a:r>
            <a:r>
              <a:rPr lang="en-US" sz="2000" b="1" dirty="0"/>
              <a:t>Technical Analysis of Stock Trends </a:t>
            </a:r>
            <a:r>
              <a:rPr lang="en-US" sz="2000" dirty="0"/>
              <a:t>which is widely considered to be one of the seminal works of the discipline. </a:t>
            </a:r>
          </a:p>
          <a:p>
            <a:r>
              <a:rPr lang="en-US" sz="2000" dirty="0"/>
              <a:t>It is exclusively concerned with trend analysis and chart patterns and remains in use to the present.</a:t>
            </a:r>
          </a:p>
          <a:p>
            <a:r>
              <a:rPr lang="en-US" sz="2000" dirty="0"/>
              <a:t> Early technical analysis was almost exclusively the analysis of charts, because the processing power of computers was not available for the modern degree of statistical analysis. </a:t>
            </a:r>
          </a:p>
          <a:p>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17457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These indicators are generally shown below or above the main price chart.</a:t>
            </a:r>
          </a:p>
          <a:p>
            <a:r>
              <a:rPr lang="en-US" dirty="0">
                <a:hlinkClick r:id="rId2" tooltip="Percent Contraction Index (page does not exist)"/>
              </a:rPr>
              <a:t>%C</a:t>
            </a:r>
            <a:r>
              <a:rPr lang="en-US" dirty="0"/>
              <a:t> – denotes current markets environment as range expansion or a range contraction, it also forecast when extremes in trend or choppiness are being reached, so the trader can expect change.</a:t>
            </a:r>
          </a:p>
          <a:p>
            <a:r>
              <a:rPr lang="en-US" dirty="0">
                <a:hlinkClick r:id="rId3" tooltip="Average directional index"/>
              </a:rPr>
              <a:t>Average directional index</a:t>
            </a:r>
            <a:r>
              <a:rPr lang="en-US" dirty="0"/>
              <a:t> – a widely used indicator of trend strength.</a:t>
            </a:r>
          </a:p>
          <a:p>
            <a:r>
              <a:rPr lang="en-US" dirty="0">
                <a:hlinkClick r:id="rId4" tooltip="Commodity Channel Index"/>
              </a:rPr>
              <a:t>Commodity Channel Index</a:t>
            </a:r>
            <a:r>
              <a:rPr lang="en-US" dirty="0"/>
              <a:t> – identifies cyclical trends.</a:t>
            </a:r>
          </a:p>
          <a:p>
            <a:r>
              <a:rPr lang="en-US" dirty="0">
                <a:hlinkClick r:id="rId5" tooltip="MACD"/>
              </a:rPr>
              <a:t>MACD</a:t>
            </a:r>
            <a:r>
              <a:rPr lang="en-US" dirty="0"/>
              <a:t> – moving average convergence/divergence.</a:t>
            </a:r>
          </a:p>
          <a:p>
            <a:r>
              <a:rPr lang="en-US" dirty="0">
                <a:hlinkClick r:id="rId6" tooltip="Momentum (technical analysis)"/>
              </a:rPr>
              <a:t>Momentum</a:t>
            </a:r>
            <a:r>
              <a:rPr lang="en-US" dirty="0"/>
              <a:t> – the rate of price change.</a:t>
            </a:r>
          </a:p>
          <a:p>
            <a:r>
              <a:rPr lang="en-US" dirty="0">
                <a:hlinkClick r:id="rId7" tooltip="Relative strength index"/>
              </a:rPr>
              <a:t>Relative strength index</a:t>
            </a:r>
            <a:r>
              <a:rPr lang="en-US" dirty="0"/>
              <a:t> (RSI) – oscillator showing price strength.</a:t>
            </a:r>
          </a:p>
          <a:p>
            <a:r>
              <a:rPr lang="en-US" dirty="0">
                <a:hlinkClick r:id="rId8" tooltip="Relative Vigor Index (page does not exist)"/>
              </a:rPr>
              <a:t>Relative Vigor Index</a:t>
            </a:r>
            <a:r>
              <a:rPr lang="en-US" dirty="0"/>
              <a:t> (RVI) – oscillator measures the conviction of a recent price action and the likelihood that it will continue.</a:t>
            </a:r>
          </a:p>
          <a:p>
            <a:r>
              <a:rPr lang="en-US" dirty="0">
                <a:hlinkClick r:id="rId9" tooltip="Stochastic oscillator"/>
              </a:rPr>
              <a:t>Stochastic oscillator</a:t>
            </a:r>
            <a:r>
              <a:rPr lang="en-US" dirty="0"/>
              <a:t> – close position within recent trading range.</a:t>
            </a:r>
          </a:p>
          <a:p>
            <a:r>
              <a:rPr lang="en-US" dirty="0">
                <a:hlinkClick r:id="rId10" tooltip="Trix (technical analysis)"/>
              </a:rPr>
              <a:t>Trix</a:t>
            </a:r>
            <a:r>
              <a:rPr lang="en-US" dirty="0"/>
              <a:t> – an oscillator showing the slope of a triple-smoothed exponential moving average.</a:t>
            </a:r>
          </a:p>
          <a:p>
            <a:endParaRPr lang="en-US" dirty="0"/>
          </a:p>
        </p:txBody>
      </p:sp>
      <p:sp>
        <p:nvSpPr>
          <p:cNvPr id="4" name="Title 1"/>
          <p:cNvSpPr>
            <a:spLocks noGrp="1"/>
          </p:cNvSpPr>
          <p:nvPr>
            <p:ph type="title"/>
          </p:nvPr>
        </p:nvSpPr>
        <p:spPr/>
        <p:txBody>
          <a:bodyPr>
            <a:normAutofit fontScale="90000"/>
          </a:bodyPr>
          <a:lstStyle/>
          <a:p>
            <a:r>
              <a:rPr lang="en-US" dirty="0">
                <a:solidFill>
                  <a:srgbClr val="FF0000"/>
                </a:solidFill>
              </a:rPr>
              <a:t>Price-Based Indicators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Tree>
    <p:extLst>
      <p:ext uri="{BB962C8B-B14F-4D97-AF65-F5344CB8AC3E}">
        <p14:creationId xmlns:p14="http://schemas.microsoft.com/office/powerpoint/2010/main" val="371498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Examples of Chart Patterns</a:t>
            </a:r>
            <a:br>
              <a:rPr lang="en-US" dirty="0"/>
            </a:br>
            <a:r>
              <a:rPr lang="en-US" sz="2200" dirty="0">
                <a:solidFill>
                  <a:srgbClr val="0000FF"/>
                </a:solidFill>
              </a:rPr>
              <a:t>http://</a:t>
            </a:r>
            <a:r>
              <a:rPr lang="en-US" sz="2200" dirty="0" err="1">
                <a:solidFill>
                  <a:srgbClr val="0000FF"/>
                </a:solidFill>
              </a:rPr>
              <a:t>stockcharts.com</a:t>
            </a:r>
            <a:r>
              <a:rPr lang="en-US" sz="2200" dirty="0">
                <a:solidFill>
                  <a:srgbClr val="0000FF"/>
                </a:solidFill>
              </a:rPr>
              <a:t>/school/</a:t>
            </a:r>
            <a:r>
              <a:rPr lang="en-US" sz="2200" dirty="0" err="1">
                <a:solidFill>
                  <a:srgbClr val="0000FF"/>
                </a:solidFill>
              </a:rPr>
              <a:t>doku.php?id</a:t>
            </a:r>
            <a:r>
              <a:rPr lang="en-US" sz="2200" dirty="0">
                <a:solidFill>
                  <a:srgbClr val="0000FF"/>
                </a:solidFill>
              </a:rPr>
              <a:t>=</a:t>
            </a:r>
            <a:r>
              <a:rPr lang="en-US" sz="2200" dirty="0" err="1">
                <a:solidFill>
                  <a:srgbClr val="0000FF"/>
                </a:solidFill>
              </a:rPr>
              <a:t>chart_school:chart_analysis:introduction_to_chart_patterns</a:t>
            </a:r>
            <a:endParaRPr lang="en-US" sz="2200" dirty="0">
              <a:solidFill>
                <a:srgbClr val="0000FF"/>
              </a:solidFill>
            </a:endParaRPr>
          </a:p>
        </p:txBody>
      </p:sp>
      <p:sp>
        <p:nvSpPr>
          <p:cNvPr id="3" name="Content Placeholder 2"/>
          <p:cNvSpPr>
            <a:spLocks noGrp="1"/>
          </p:cNvSpPr>
          <p:nvPr>
            <p:ph sz="half" idx="1"/>
          </p:nvPr>
        </p:nvSpPr>
        <p:spPr/>
        <p:txBody>
          <a:bodyPr>
            <a:noAutofit/>
          </a:bodyPr>
          <a:lstStyle/>
          <a:p>
            <a:r>
              <a:rPr lang="en-US" sz="1600" dirty="0"/>
              <a:t>The ascending triangle is a bullish formation that usually forms during an uptrend as a continuation pattern. </a:t>
            </a:r>
          </a:p>
          <a:p>
            <a:r>
              <a:rPr lang="en-US" sz="1600" dirty="0"/>
              <a:t>There are instances when ascending triangles form as reversal patterns at the end of a downtrend, but they are typically continuation patterns. </a:t>
            </a:r>
          </a:p>
          <a:p>
            <a:r>
              <a:rPr lang="en-US" sz="1600" dirty="0"/>
              <a:t>Regardless of where they form, ascending triangles are bullish patterns that indicate accumulation.</a:t>
            </a:r>
          </a:p>
          <a:p>
            <a:r>
              <a:rPr lang="en-US" sz="1600" dirty="0"/>
              <a:t>Two or more equal highs form a horizontal line at the top. </a:t>
            </a:r>
          </a:p>
          <a:p>
            <a:r>
              <a:rPr lang="en-US" sz="1600" dirty="0"/>
              <a:t>Two or more rising troughs form an ascending trend line that converges on the horizontal line as it rises. If both lines were extended right, the ascending trend line could act as the hypotenuse of a right triangle.</a:t>
            </a:r>
          </a:p>
        </p:txBody>
      </p:sp>
      <p:pic>
        <p:nvPicPr>
          <p:cNvPr id="4" name="Content Placeholder 3" descr="asctri-conti-wag.png"/>
          <p:cNvPicPr>
            <a:picLocks noGrp="1" noChangeAspect="1"/>
          </p:cNvPicPr>
          <p:nvPr>
            <p:ph sz="half" idx="2"/>
          </p:nvPr>
        </p:nvPicPr>
        <p:blipFill>
          <a:blip r:embed="rId2">
            <a:extLst>
              <a:ext uri="{28A0092B-C50C-407E-A947-70E740481C1C}">
                <a14:useLocalDpi xmlns:a14="http://schemas.microsoft.com/office/drawing/2010/main" val="0"/>
              </a:ext>
            </a:extLst>
          </a:blip>
          <a:srcRect t="-9723" b="-9723"/>
          <a:stretch>
            <a:fillRect/>
          </a:stretch>
        </p:blipFill>
        <p:spPr/>
      </p:pic>
    </p:spTree>
    <p:extLst>
      <p:ext uri="{BB962C8B-B14F-4D97-AF65-F5344CB8AC3E}">
        <p14:creationId xmlns:p14="http://schemas.microsoft.com/office/powerpoint/2010/main" val="332106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Examples of Chart Patterns</a:t>
            </a:r>
            <a:br>
              <a:rPr lang="en-US" dirty="0"/>
            </a:br>
            <a:r>
              <a:rPr lang="en-US" sz="2200" dirty="0">
                <a:solidFill>
                  <a:srgbClr val="0000FF"/>
                </a:solidFill>
              </a:rPr>
              <a:t>http://</a:t>
            </a:r>
            <a:r>
              <a:rPr lang="en-US" sz="2200" dirty="0" err="1">
                <a:solidFill>
                  <a:srgbClr val="0000FF"/>
                </a:solidFill>
              </a:rPr>
              <a:t>stockcharts.com</a:t>
            </a:r>
            <a:r>
              <a:rPr lang="en-US" sz="2200" dirty="0">
                <a:solidFill>
                  <a:srgbClr val="0000FF"/>
                </a:solidFill>
              </a:rPr>
              <a:t>/school/</a:t>
            </a:r>
            <a:r>
              <a:rPr lang="en-US" sz="2200" dirty="0" err="1">
                <a:solidFill>
                  <a:srgbClr val="0000FF"/>
                </a:solidFill>
              </a:rPr>
              <a:t>doku.php?id</a:t>
            </a:r>
            <a:r>
              <a:rPr lang="en-US" sz="2200" dirty="0">
                <a:solidFill>
                  <a:srgbClr val="0000FF"/>
                </a:solidFill>
              </a:rPr>
              <a:t>=</a:t>
            </a:r>
            <a:r>
              <a:rPr lang="en-US" sz="2200" dirty="0" err="1">
                <a:solidFill>
                  <a:srgbClr val="0000FF"/>
                </a:solidFill>
              </a:rPr>
              <a:t>chart_school:chart_analysis:introduction_to_chart_patterns</a:t>
            </a:r>
            <a:endParaRPr lang="en-US" sz="2200" dirty="0">
              <a:solidFill>
                <a:srgbClr val="0000FF"/>
              </a:solidFill>
            </a:endParaRPr>
          </a:p>
        </p:txBody>
      </p:sp>
      <p:sp>
        <p:nvSpPr>
          <p:cNvPr id="3" name="Content Placeholder 2"/>
          <p:cNvSpPr>
            <a:spLocks noGrp="1"/>
          </p:cNvSpPr>
          <p:nvPr>
            <p:ph sz="half" idx="1"/>
          </p:nvPr>
        </p:nvSpPr>
        <p:spPr>
          <a:xfrm>
            <a:off x="457200" y="2309965"/>
            <a:ext cx="4038600" cy="3243674"/>
          </a:xfrm>
        </p:spPr>
        <p:txBody>
          <a:bodyPr>
            <a:noAutofit/>
          </a:bodyPr>
          <a:lstStyle/>
          <a:p>
            <a:r>
              <a:rPr lang="en-US" sz="2000" dirty="0"/>
              <a:t>A price channel is a continuation pattern that slopes up or down and is bound by an upper and lower trend line. </a:t>
            </a:r>
          </a:p>
          <a:p>
            <a:r>
              <a:rPr lang="en-US" sz="2000" dirty="0"/>
              <a:t>The upper trend line marks resistance and the lower trend line marks support. </a:t>
            </a:r>
          </a:p>
          <a:p>
            <a:r>
              <a:rPr lang="en-US" sz="2000" dirty="0"/>
              <a:t>Price channels with </a:t>
            </a:r>
            <a:r>
              <a:rPr lang="en-US" sz="2000" b="1" dirty="0"/>
              <a:t>negative slopes </a:t>
            </a:r>
            <a:r>
              <a:rPr lang="en-US" sz="2000" dirty="0"/>
              <a:t>(down) are considered </a:t>
            </a:r>
            <a:r>
              <a:rPr lang="en-US" sz="2000" b="1" dirty="0"/>
              <a:t>bearish</a:t>
            </a:r>
            <a:r>
              <a:rPr lang="en-US" sz="2000" dirty="0"/>
              <a:t> and those with </a:t>
            </a:r>
            <a:r>
              <a:rPr lang="en-US" sz="2000" b="1" dirty="0"/>
              <a:t>positive slopes </a:t>
            </a:r>
            <a:r>
              <a:rPr lang="en-US" sz="2000" dirty="0"/>
              <a:t>(up) </a:t>
            </a:r>
            <a:r>
              <a:rPr lang="en-US" sz="2000" b="1" dirty="0"/>
              <a:t>bullish</a:t>
            </a:r>
            <a:r>
              <a:rPr lang="en-US" sz="2000" dirty="0"/>
              <a:t>. </a:t>
            </a:r>
          </a:p>
          <a:p>
            <a:pPr marL="0" indent="0">
              <a:buNone/>
            </a:pPr>
            <a:r>
              <a:rPr lang="en-US" sz="2000" dirty="0"/>
              <a:t> </a:t>
            </a:r>
          </a:p>
        </p:txBody>
      </p:sp>
      <p:pic>
        <p:nvPicPr>
          <p:cNvPr id="4" name="Content Placeholder 3" descr="pricechannel-chv.png"/>
          <p:cNvPicPr>
            <a:picLocks noGrp="1" noChangeAspect="1"/>
          </p:cNvPicPr>
          <p:nvPr>
            <p:ph sz="half" idx="2"/>
          </p:nvPr>
        </p:nvPicPr>
        <p:blipFill>
          <a:blip r:embed="rId2">
            <a:extLst>
              <a:ext uri="{28A0092B-C50C-407E-A947-70E740481C1C}">
                <a14:useLocalDpi xmlns:a14="http://schemas.microsoft.com/office/drawing/2010/main" val="0"/>
              </a:ext>
            </a:extLst>
          </a:blip>
          <a:srcRect t="-41099" b="-41099"/>
          <a:stretch>
            <a:fillRect/>
          </a:stretch>
        </p:blipFill>
        <p:spPr/>
      </p:pic>
    </p:spTree>
    <p:extLst>
      <p:ext uri="{BB962C8B-B14F-4D97-AF65-F5344CB8AC3E}">
        <p14:creationId xmlns:p14="http://schemas.microsoft.com/office/powerpoint/2010/main" val="332106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1600" dirty="0"/>
              <a:t>The </a:t>
            </a:r>
            <a:r>
              <a:rPr lang="en-US" sz="1600" b="1" dirty="0"/>
              <a:t>symmetrical triangle</a:t>
            </a:r>
            <a:r>
              <a:rPr lang="en-US" sz="1600" dirty="0"/>
              <a:t>, which can also be referred to as a </a:t>
            </a:r>
            <a:r>
              <a:rPr lang="en-US" sz="1600" b="1" dirty="0"/>
              <a:t>coil</a:t>
            </a:r>
            <a:r>
              <a:rPr lang="en-US" sz="1600" dirty="0"/>
              <a:t>, usually forms during a trend as a continuation pattern. </a:t>
            </a:r>
          </a:p>
          <a:p>
            <a:r>
              <a:rPr lang="en-US" sz="1600" dirty="0"/>
              <a:t>The pattern contains at least two lower highs and two higher lows. </a:t>
            </a:r>
          </a:p>
          <a:p>
            <a:r>
              <a:rPr lang="en-US" sz="1600" dirty="0"/>
              <a:t>When these points are connected, the lines converge as they are extended and the symmetrical triangle takes shape. </a:t>
            </a:r>
          </a:p>
          <a:p>
            <a:r>
              <a:rPr lang="en-US" sz="1600" dirty="0"/>
              <a:t>You could also think of it as a contracting wedge, wide at the beginning and narrowing over time. </a:t>
            </a:r>
          </a:p>
          <a:p>
            <a:r>
              <a:rPr lang="en-US" sz="1600" dirty="0"/>
              <a:t>While there are instances when symmetrical triangles mark important trend reversals, they more often mark a continuation of the current trend.</a:t>
            </a:r>
          </a:p>
          <a:p>
            <a:r>
              <a:rPr lang="en-US" sz="1600" dirty="0"/>
              <a:t>Regardless of the nature of the pattern, continuation or reversal, the direction of the next major move can only be determined after a valid breakout. </a:t>
            </a:r>
          </a:p>
        </p:txBody>
      </p:sp>
      <p:pic>
        <p:nvPicPr>
          <p:cNvPr id="4" name="Content Placeholder 3" descr="symtri-conti-sun2.png"/>
          <p:cNvPicPr>
            <a:picLocks noGrp="1" noChangeAspect="1"/>
          </p:cNvPicPr>
          <p:nvPr>
            <p:ph sz="half" idx="2"/>
          </p:nvPr>
        </p:nvPicPr>
        <p:blipFill>
          <a:blip r:embed="rId2">
            <a:extLst>
              <a:ext uri="{28A0092B-C50C-407E-A947-70E740481C1C}">
                <a14:useLocalDpi xmlns:a14="http://schemas.microsoft.com/office/drawing/2010/main" val="0"/>
              </a:ext>
            </a:extLst>
          </a:blip>
          <a:srcRect t="-17920" b="-17920"/>
          <a:stretch>
            <a:fillRect/>
          </a:stretch>
        </p:blipFill>
        <p:spPr/>
      </p:pic>
      <p:sp>
        <p:nvSpPr>
          <p:cNvPr id="6" name="Title 1"/>
          <p:cNvSpPr>
            <a:spLocks noGrp="1"/>
          </p:cNvSpPr>
          <p:nvPr>
            <p:ph type="title"/>
          </p:nvPr>
        </p:nvSpPr>
        <p:spPr/>
        <p:txBody>
          <a:bodyPr>
            <a:normAutofit fontScale="90000"/>
          </a:bodyPr>
          <a:lstStyle/>
          <a:p>
            <a:r>
              <a:rPr lang="en-US" dirty="0">
                <a:solidFill>
                  <a:srgbClr val="FF0000"/>
                </a:solidFill>
              </a:rPr>
              <a:t>Examples of Chart Patterns</a:t>
            </a:r>
            <a:br>
              <a:rPr lang="en-US" dirty="0"/>
            </a:br>
            <a:r>
              <a:rPr lang="en-US" sz="2200" dirty="0">
                <a:solidFill>
                  <a:srgbClr val="0000FF"/>
                </a:solidFill>
              </a:rPr>
              <a:t>http://</a:t>
            </a:r>
            <a:r>
              <a:rPr lang="en-US" sz="2200" dirty="0" err="1">
                <a:solidFill>
                  <a:srgbClr val="0000FF"/>
                </a:solidFill>
              </a:rPr>
              <a:t>stockcharts.com</a:t>
            </a:r>
            <a:r>
              <a:rPr lang="en-US" sz="2200" dirty="0">
                <a:solidFill>
                  <a:srgbClr val="0000FF"/>
                </a:solidFill>
              </a:rPr>
              <a:t>/school/</a:t>
            </a:r>
            <a:r>
              <a:rPr lang="en-US" sz="2200" dirty="0" err="1">
                <a:solidFill>
                  <a:srgbClr val="0000FF"/>
                </a:solidFill>
              </a:rPr>
              <a:t>doku.php?id</a:t>
            </a:r>
            <a:r>
              <a:rPr lang="en-US" sz="2200" dirty="0">
                <a:solidFill>
                  <a:srgbClr val="0000FF"/>
                </a:solidFill>
              </a:rPr>
              <a:t>=</a:t>
            </a:r>
            <a:r>
              <a:rPr lang="en-US" sz="2200" dirty="0" err="1">
                <a:solidFill>
                  <a:srgbClr val="0000FF"/>
                </a:solidFill>
              </a:rPr>
              <a:t>chart_school:chart_analysis:introduction_to_chart_patterns</a:t>
            </a:r>
            <a:endParaRPr lang="en-US" sz="2200" dirty="0">
              <a:solidFill>
                <a:srgbClr val="0000FF"/>
              </a:solidFill>
            </a:endParaRPr>
          </a:p>
        </p:txBody>
      </p:sp>
    </p:spTree>
    <p:extLst>
      <p:ext uri="{BB962C8B-B14F-4D97-AF65-F5344CB8AC3E}">
        <p14:creationId xmlns:p14="http://schemas.microsoft.com/office/powerpoint/2010/main" val="3321063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08056"/>
            <a:ext cx="4038600" cy="2197694"/>
          </a:xfrm>
        </p:spPr>
        <p:txBody>
          <a:bodyPr>
            <a:normAutofit/>
          </a:bodyPr>
          <a:lstStyle/>
          <a:p>
            <a:r>
              <a:rPr lang="en-US" sz="1600" dirty="0"/>
              <a:t>Flags and Pennants are short-term continuation patterns that mark a small consolidation before the previous move resumes. </a:t>
            </a:r>
          </a:p>
          <a:p>
            <a:r>
              <a:rPr lang="en-US" sz="1600" dirty="0"/>
              <a:t>These patterns are usually preceded by a sharp advance or decline with heavy volume, and mark a mid-point of the move. </a:t>
            </a:r>
          </a:p>
        </p:txBody>
      </p:sp>
      <p:pic>
        <p:nvPicPr>
          <p:cNvPr id="4" name="Content Placeholder 3" descr="flagpennant-dell.png"/>
          <p:cNvPicPr>
            <a:picLocks noGrp="1" noChangeAspect="1"/>
          </p:cNvPicPr>
          <p:nvPr>
            <p:ph sz="half" idx="2"/>
          </p:nvPr>
        </p:nvPicPr>
        <p:blipFill>
          <a:blip r:embed="rId2">
            <a:extLst>
              <a:ext uri="{28A0092B-C50C-407E-A947-70E740481C1C}">
                <a14:useLocalDpi xmlns:a14="http://schemas.microsoft.com/office/drawing/2010/main" val="0"/>
              </a:ext>
            </a:extLst>
          </a:blip>
          <a:srcRect t="-22243" b="-22243"/>
          <a:stretch>
            <a:fillRect/>
          </a:stretch>
        </p:blipFill>
        <p:spPr/>
      </p:pic>
      <p:sp>
        <p:nvSpPr>
          <p:cNvPr id="6" name="Title 1"/>
          <p:cNvSpPr>
            <a:spLocks noGrp="1"/>
          </p:cNvSpPr>
          <p:nvPr>
            <p:ph type="title"/>
          </p:nvPr>
        </p:nvSpPr>
        <p:spPr/>
        <p:txBody>
          <a:bodyPr>
            <a:normAutofit fontScale="90000"/>
          </a:bodyPr>
          <a:lstStyle/>
          <a:p>
            <a:r>
              <a:rPr lang="en-US" dirty="0">
                <a:solidFill>
                  <a:srgbClr val="FF0000"/>
                </a:solidFill>
              </a:rPr>
              <a:t>Examples of Chart Patterns</a:t>
            </a:r>
            <a:br>
              <a:rPr lang="en-US" dirty="0"/>
            </a:br>
            <a:r>
              <a:rPr lang="en-US" sz="2200" dirty="0">
                <a:solidFill>
                  <a:srgbClr val="0000FF"/>
                </a:solidFill>
              </a:rPr>
              <a:t>http://</a:t>
            </a:r>
            <a:r>
              <a:rPr lang="en-US" sz="2200" dirty="0" err="1">
                <a:solidFill>
                  <a:srgbClr val="0000FF"/>
                </a:solidFill>
              </a:rPr>
              <a:t>stockcharts.com</a:t>
            </a:r>
            <a:r>
              <a:rPr lang="en-US" sz="2200" dirty="0">
                <a:solidFill>
                  <a:srgbClr val="0000FF"/>
                </a:solidFill>
              </a:rPr>
              <a:t>/school/</a:t>
            </a:r>
            <a:r>
              <a:rPr lang="en-US" sz="2200" dirty="0" err="1">
                <a:solidFill>
                  <a:srgbClr val="0000FF"/>
                </a:solidFill>
              </a:rPr>
              <a:t>doku.php?id</a:t>
            </a:r>
            <a:r>
              <a:rPr lang="en-US" sz="2200" dirty="0">
                <a:solidFill>
                  <a:srgbClr val="0000FF"/>
                </a:solidFill>
              </a:rPr>
              <a:t>=</a:t>
            </a:r>
            <a:r>
              <a:rPr lang="en-US" sz="2200" dirty="0" err="1">
                <a:solidFill>
                  <a:srgbClr val="0000FF"/>
                </a:solidFill>
              </a:rPr>
              <a:t>chart_school:chart_analysis:introduction_to_chart_patterns</a:t>
            </a:r>
            <a:endParaRPr lang="en-US" sz="2200" dirty="0">
              <a:solidFill>
                <a:srgbClr val="0000FF"/>
              </a:solidFill>
            </a:endParaRPr>
          </a:p>
        </p:txBody>
      </p:sp>
    </p:spTree>
    <p:extLst>
      <p:ext uri="{BB962C8B-B14F-4D97-AF65-F5344CB8AC3E}">
        <p14:creationId xmlns:p14="http://schemas.microsoft.com/office/powerpoint/2010/main" val="3321063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My Favorite</a:t>
            </a:r>
            <a:br>
              <a:rPr lang="en-US" dirty="0">
                <a:solidFill>
                  <a:srgbClr val="FF0000"/>
                </a:solidFill>
              </a:rPr>
            </a:br>
            <a:r>
              <a:rPr lang="en-US" sz="1800" dirty="0">
                <a:solidFill>
                  <a:srgbClr val="0000FF"/>
                </a:solidFill>
              </a:rPr>
              <a:t>http://</a:t>
            </a:r>
            <a:r>
              <a:rPr lang="en-US" sz="1800" dirty="0" err="1">
                <a:solidFill>
                  <a:srgbClr val="0000FF"/>
                </a:solidFill>
              </a:rPr>
              <a:t>jeffhirsch.tumblr.com</a:t>
            </a:r>
            <a:r>
              <a:rPr lang="en-US" sz="1800" dirty="0">
                <a:solidFill>
                  <a:srgbClr val="0000FF"/>
                </a:solidFill>
              </a:rPr>
              <a:t>/post/123059521013/three-peaks-and-a-domed-house-top</a:t>
            </a:r>
          </a:p>
        </p:txBody>
      </p:sp>
      <p:pic>
        <p:nvPicPr>
          <p:cNvPr id="7" name="Content Placeholder 6" descr="Screen Shot 2017-02-07 at 10.37.1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83" r="18334" b="26131"/>
          <a:stretch/>
        </p:blipFill>
        <p:spPr>
          <a:xfrm>
            <a:off x="1245146" y="1674912"/>
            <a:ext cx="6866202" cy="4463977"/>
          </a:xfrm>
        </p:spPr>
      </p:pic>
    </p:spTree>
    <p:extLst>
      <p:ext uri="{BB962C8B-B14F-4D97-AF65-F5344CB8AC3E}">
        <p14:creationId xmlns:p14="http://schemas.microsoft.com/office/powerpoint/2010/main" val="19401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Fibonacci Retracement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Fibonacci_retracement</a:t>
            </a:r>
            <a:endParaRPr lang="en-US" sz="2700" dirty="0">
              <a:solidFill>
                <a:srgbClr val="0000FF"/>
              </a:solidFill>
            </a:endParaRPr>
          </a:p>
        </p:txBody>
      </p:sp>
      <p:sp>
        <p:nvSpPr>
          <p:cNvPr id="5" name="Content Placeholder 4"/>
          <p:cNvSpPr>
            <a:spLocks noGrp="1"/>
          </p:cNvSpPr>
          <p:nvPr>
            <p:ph idx="1"/>
          </p:nvPr>
        </p:nvSpPr>
        <p:spPr/>
        <p:txBody>
          <a:bodyPr/>
          <a:lstStyle/>
          <a:p>
            <a:pPr marL="0" indent="0">
              <a:buNone/>
            </a:pPr>
            <a:r>
              <a:rPr lang="en-US" dirty="0"/>
              <a:t>Fibonacci sequence:</a:t>
            </a:r>
          </a:p>
          <a:p>
            <a:pPr marL="0" indent="0">
              <a:buNone/>
            </a:pPr>
            <a:r>
              <a:rPr lang="en-US" dirty="0"/>
              <a:t>			[</a:t>
            </a:r>
            <a:r>
              <a:rPr lang="en-US" dirty="0" err="1"/>
              <a:t>X</a:t>
            </a:r>
            <a:r>
              <a:rPr lang="en-US" baseline="-25000" dirty="0" err="1"/>
              <a:t>n</a:t>
            </a:r>
            <a:r>
              <a:rPr lang="en-US" dirty="0"/>
              <a:t>] = 1, 1, 2, 3, 5, 8, 13, 21, 34, 55, </a:t>
            </a:r>
            <a:r>
              <a:rPr lang="is-IS" dirty="0"/>
              <a:t>…</a:t>
            </a:r>
          </a:p>
          <a:p>
            <a:pPr marL="0" indent="0">
              <a:buNone/>
            </a:pPr>
            <a:endParaRPr lang="en-US" dirty="0"/>
          </a:p>
          <a:p>
            <a:pPr marL="0" indent="0">
              <a:buNone/>
            </a:pPr>
            <a:r>
              <a:rPr lang="en-US" dirty="0"/>
              <a:t>Retracement points:</a:t>
            </a:r>
          </a:p>
          <a:p>
            <a:pPr marL="0" indent="0">
              <a:buNone/>
            </a:pPr>
            <a:r>
              <a:rPr lang="en-US" dirty="0"/>
              <a:t>	1</a:t>
            </a:r>
            <a:r>
              <a:rPr lang="en-US" baseline="30000" dirty="0"/>
              <a:t>st</a:t>
            </a:r>
            <a:r>
              <a:rPr lang="en-US" dirty="0"/>
              <a:t>:  </a:t>
            </a:r>
            <a:r>
              <a:rPr lang="en-US" dirty="0" err="1"/>
              <a:t>X</a:t>
            </a:r>
            <a:r>
              <a:rPr lang="en-US" baseline="-25000" dirty="0" err="1"/>
              <a:t>n</a:t>
            </a:r>
            <a:r>
              <a:rPr lang="en-US" dirty="0"/>
              <a:t>/X</a:t>
            </a:r>
            <a:r>
              <a:rPr lang="en-US" baseline="-25000" dirty="0"/>
              <a:t>n+1</a:t>
            </a:r>
            <a:r>
              <a:rPr lang="en-US" dirty="0"/>
              <a:t>  -&gt;  0.618</a:t>
            </a:r>
          </a:p>
          <a:p>
            <a:pPr marL="0" indent="0">
              <a:buNone/>
            </a:pPr>
            <a:r>
              <a:rPr lang="en-US" dirty="0"/>
              <a:t>	2</a:t>
            </a:r>
            <a:r>
              <a:rPr lang="en-US" baseline="30000" dirty="0"/>
              <a:t>nd</a:t>
            </a:r>
            <a:r>
              <a:rPr lang="en-US" dirty="0"/>
              <a:t>: </a:t>
            </a:r>
            <a:r>
              <a:rPr lang="en-US" dirty="0" err="1"/>
              <a:t>X</a:t>
            </a:r>
            <a:r>
              <a:rPr lang="en-US" baseline="-25000" dirty="0" err="1"/>
              <a:t>n</a:t>
            </a:r>
            <a:r>
              <a:rPr lang="en-US" dirty="0"/>
              <a:t>/X</a:t>
            </a:r>
            <a:r>
              <a:rPr lang="en-US" baseline="-25000" dirty="0"/>
              <a:t>n+2</a:t>
            </a:r>
            <a:r>
              <a:rPr lang="en-US" dirty="0"/>
              <a:t>  -&gt;  0.382</a:t>
            </a:r>
          </a:p>
        </p:txBody>
      </p:sp>
    </p:spTree>
    <p:extLst>
      <p:ext uri="{BB962C8B-B14F-4D97-AF65-F5344CB8AC3E}">
        <p14:creationId xmlns:p14="http://schemas.microsoft.com/office/powerpoint/2010/main" val="3301260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000" dirty="0"/>
              <a:t>In finance, </a:t>
            </a:r>
            <a:r>
              <a:rPr lang="en-US" sz="2000" b="1" dirty="0"/>
              <a:t>Fibonacci retracement </a:t>
            </a:r>
            <a:r>
              <a:rPr lang="en-US" sz="2000" dirty="0"/>
              <a:t>is a method of technical analysis for determining support and resistance levels.</a:t>
            </a:r>
          </a:p>
          <a:p>
            <a:r>
              <a:rPr lang="en-US" sz="2000" dirty="0"/>
              <a:t>They are named after their use of the Fibonacci sequence.</a:t>
            </a:r>
          </a:p>
          <a:p>
            <a:r>
              <a:rPr lang="en-US" sz="2000" dirty="0"/>
              <a:t>Fibonacci retracement is based on the idea that markets will retrace a predictable portion of a move, after which they will continue to move in the original direction.</a:t>
            </a:r>
          </a:p>
          <a:p>
            <a:endParaRPr lang="en-US" sz="2000" dirty="0"/>
          </a:p>
        </p:txBody>
      </p:sp>
      <p:pic>
        <p:nvPicPr>
          <p:cNvPr id="6" name="Content Placeholder 5" descr="Screen Shot 2017-02-17 at 1.25.07 PM.png"/>
          <p:cNvPicPr>
            <a:picLocks noGrp="1" noChangeAspect="1"/>
          </p:cNvPicPr>
          <p:nvPr>
            <p:ph sz="half" idx="2"/>
          </p:nvPr>
        </p:nvPicPr>
        <p:blipFill>
          <a:blip r:embed="rId2">
            <a:extLst>
              <a:ext uri="{28A0092B-C50C-407E-A947-70E740481C1C}">
                <a14:useLocalDpi xmlns:a14="http://schemas.microsoft.com/office/drawing/2010/main" val="0"/>
              </a:ext>
            </a:extLst>
          </a:blip>
          <a:srcRect t="-21590" b="-21590"/>
          <a:stretch>
            <a:fillRect/>
          </a:stretch>
        </p:blipFill>
        <p:spPr/>
      </p:pic>
      <p:sp>
        <p:nvSpPr>
          <p:cNvPr id="7" name="Title 3"/>
          <p:cNvSpPr>
            <a:spLocks noGrp="1"/>
          </p:cNvSpPr>
          <p:nvPr>
            <p:ph type="title"/>
          </p:nvPr>
        </p:nvSpPr>
        <p:spPr/>
        <p:txBody>
          <a:bodyPr>
            <a:normAutofit fontScale="90000"/>
          </a:bodyPr>
          <a:lstStyle/>
          <a:p>
            <a:r>
              <a:rPr lang="en-US" dirty="0">
                <a:solidFill>
                  <a:srgbClr val="FF0000"/>
                </a:solidFill>
              </a:rPr>
              <a:t>Fibonacci Retracement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Fibonacci_retracement</a:t>
            </a:r>
            <a:endParaRPr lang="en-US" sz="2700" dirty="0">
              <a:solidFill>
                <a:srgbClr val="0000FF"/>
              </a:solidFill>
            </a:endParaRPr>
          </a:p>
        </p:txBody>
      </p:sp>
    </p:spTree>
    <p:extLst>
      <p:ext uri="{BB962C8B-B14F-4D97-AF65-F5344CB8AC3E}">
        <p14:creationId xmlns:p14="http://schemas.microsoft.com/office/powerpoint/2010/main" val="978960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sz="2000" dirty="0"/>
              <a:t>The appearance of retracement can be ascribed to ordinary price volatility as described by Burton </a:t>
            </a:r>
            <a:r>
              <a:rPr lang="en-US" sz="2000" dirty="0" err="1"/>
              <a:t>Malkiel</a:t>
            </a:r>
            <a:r>
              <a:rPr lang="en-US" sz="2000" dirty="0"/>
              <a:t>, a Princeton economist in his book A Random Walk Down Wall Street, who found no reliable predictions in technical analysis methods taken as a whole.</a:t>
            </a:r>
          </a:p>
          <a:p>
            <a:r>
              <a:rPr lang="en-US" sz="2000" dirty="0" err="1"/>
              <a:t>Malkiel</a:t>
            </a:r>
            <a:r>
              <a:rPr lang="en-US" sz="2000" dirty="0"/>
              <a:t> argues that asset prices typically exhibit signs of random walk and that one cannot consistently outperform market averages. </a:t>
            </a:r>
          </a:p>
          <a:p>
            <a:endParaRPr lang="en-US" sz="2000" dirty="0"/>
          </a:p>
        </p:txBody>
      </p:sp>
      <p:pic>
        <p:nvPicPr>
          <p:cNvPr id="11" name="Content Placeholder 10" descr="Screen Shot 2017-02-17 at 1.25.11 PM.png"/>
          <p:cNvPicPr>
            <a:picLocks noGrp="1" noChangeAspect="1"/>
          </p:cNvPicPr>
          <p:nvPr>
            <p:ph sz="half" idx="2"/>
          </p:nvPr>
        </p:nvPicPr>
        <p:blipFill>
          <a:blip r:embed="rId2">
            <a:extLst>
              <a:ext uri="{28A0092B-C50C-407E-A947-70E740481C1C}">
                <a14:useLocalDpi xmlns:a14="http://schemas.microsoft.com/office/drawing/2010/main" val="0"/>
              </a:ext>
            </a:extLst>
          </a:blip>
          <a:srcRect l="-12493" r="-12493"/>
          <a:stretch>
            <a:fillRect/>
          </a:stretch>
        </p:blipFill>
        <p:spPr/>
      </p:pic>
      <p:sp>
        <p:nvSpPr>
          <p:cNvPr id="12" name="Title 3"/>
          <p:cNvSpPr>
            <a:spLocks noGrp="1"/>
          </p:cNvSpPr>
          <p:nvPr>
            <p:ph type="title"/>
          </p:nvPr>
        </p:nvSpPr>
        <p:spPr/>
        <p:txBody>
          <a:bodyPr>
            <a:normAutofit fontScale="90000"/>
          </a:bodyPr>
          <a:lstStyle/>
          <a:p>
            <a:r>
              <a:rPr lang="en-US" dirty="0">
                <a:solidFill>
                  <a:srgbClr val="FF0000"/>
                </a:solidFill>
              </a:rPr>
              <a:t>Fibonacci Retracement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Fibonacci_retracement</a:t>
            </a:r>
            <a:endParaRPr lang="en-US" sz="2700" dirty="0">
              <a:solidFill>
                <a:srgbClr val="0000FF"/>
              </a:solidFill>
            </a:endParaRPr>
          </a:p>
        </p:txBody>
      </p:sp>
    </p:spTree>
    <p:extLst>
      <p:ext uri="{BB962C8B-B14F-4D97-AF65-F5344CB8AC3E}">
        <p14:creationId xmlns:p14="http://schemas.microsoft.com/office/powerpoint/2010/main" val="2716683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495800" y="274638"/>
            <a:ext cx="4191000" cy="1143000"/>
          </a:xfrm>
        </p:spPr>
        <p:txBody>
          <a:bodyPr>
            <a:normAutofit fontScale="90000"/>
          </a:bodyPr>
          <a:lstStyle/>
          <a:p>
            <a:r>
              <a:rPr lang="en-US" sz="3600" dirty="0">
                <a:solidFill>
                  <a:srgbClr val="FF0000"/>
                </a:solidFill>
              </a:rPr>
              <a:t>Fibonacci Retracement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Fibonacci_retracement</a:t>
            </a:r>
            <a:endParaRPr lang="en-US" sz="2700" dirty="0">
              <a:solidFill>
                <a:srgbClr val="0000FF"/>
              </a:solidFill>
            </a:endParaRPr>
          </a:p>
        </p:txBody>
      </p:sp>
      <p:sp>
        <p:nvSpPr>
          <p:cNvPr id="8" name="Content Placeholder 7"/>
          <p:cNvSpPr>
            <a:spLocks noGrp="1"/>
          </p:cNvSpPr>
          <p:nvPr>
            <p:ph sz="half" idx="1"/>
          </p:nvPr>
        </p:nvSpPr>
        <p:spPr>
          <a:xfrm>
            <a:off x="229508" y="1314179"/>
            <a:ext cx="4266292" cy="5016953"/>
          </a:xfrm>
        </p:spPr>
        <p:txBody>
          <a:bodyPr>
            <a:noAutofit/>
          </a:bodyPr>
          <a:lstStyle/>
          <a:p>
            <a:r>
              <a:rPr lang="en-US" sz="1600" dirty="0"/>
              <a:t>Fibonacci retracement is created by taking two extreme points on a chart and dividing the vertical distance by the key Fibonacci ratios. </a:t>
            </a:r>
          </a:p>
          <a:p>
            <a:r>
              <a:rPr lang="en-US" sz="1600" dirty="0"/>
              <a:t>0.0% is considered to be the start of the retracement, while 100.0% is a complete reversal to the original part of the move.</a:t>
            </a:r>
          </a:p>
          <a:p>
            <a:r>
              <a:rPr lang="en-US" sz="1600" dirty="0"/>
              <a:t>Once these levels are identified, horizontal lines are drawn and used to identify possible support and resistance levels. </a:t>
            </a:r>
          </a:p>
          <a:p>
            <a:r>
              <a:rPr lang="en-US" sz="1600" dirty="0"/>
              <a:t>The significance of such levels, however, could not have been statistically confirmed.[</a:t>
            </a:r>
          </a:p>
          <a:p>
            <a:r>
              <a:rPr lang="en-US" sz="1600" b="1" dirty="0"/>
              <a:t>Arthur Merrill, CMT (Chartered Market Technician) determined there is no reliable standard retracement; not 50%, 33%, 38.2,61.8%,or any other</a:t>
            </a:r>
            <a:r>
              <a:rPr lang="en-US" sz="1600" dirty="0"/>
              <a:t>. </a:t>
            </a:r>
          </a:p>
          <a:p>
            <a:r>
              <a:rPr lang="en-US" sz="1600" dirty="0"/>
              <a:t>The 0.618 Fibonacci retracement that is often used by stock analysts approximates to the "golden ratio”.</a:t>
            </a:r>
          </a:p>
          <a:p>
            <a:endParaRPr lang="en-US" sz="1600" dirty="0"/>
          </a:p>
        </p:txBody>
      </p:sp>
      <p:pic>
        <p:nvPicPr>
          <p:cNvPr id="10" name="Content Placeholder 9" descr="Screen Shot 2017-02-17 at 1.27.30 PM.png"/>
          <p:cNvPicPr>
            <a:picLocks noGrp="1" noChangeAspect="1"/>
          </p:cNvPicPr>
          <p:nvPr>
            <p:ph sz="half" idx="2"/>
          </p:nvPr>
        </p:nvPicPr>
        <p:blipFill>
          <a:blip r:embed="rId2">
            <a:extLst>
              <a:ext uri="{28A0092B-C50C-407E-A947-70E740481C1C}">
                <a14:useLocalDpi xmlns:a14="http://schemas.microsoft.com/office/drawing/2010/main" val="0"/>
              </a:ext>
            </a:extLst>
          </a:blip>
          <a:srcRect t="-501" b="-501"/>
          <a:stretch>
            <a:fillRect/>
          </a:stretch>
        </p:blipFill>
        <p:spPr>
          <a:xfrm>
            <a:off x="4648200" y="1982675"/>
            <a:ext cx="4038600" cy="4525963"/>
          </a:xfrm>
        </p:spPr>
      </p:pic>
    </p:spTree>
    <p:extLst>
      <p:ext uri="{BB962C8B-B14F-4D97-AF65-F5344CB8AC3E}">
        <p14:creationId xmlns:p14="http://schemas.microsoft.com/office/powerpoint/2010/main" val="276463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07 at 8.53.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574"/>
            <a:ext cx="9144000" cy="5937034"/>
          </a:xfrm>
          <a:prstGeom prst="rect">
            <a:avLst/>
          </a:prstGeom>
        </p:spPr>
      </p:pic>
    </p:spTree>
    <p:extLst>
      <p:ext uri="{BB962C8B-B14F-4D97-AF65-F5344CB8AC3E}">
        <p14:creationId xmlns:p14="http://schemas.microsoft.com/office/powerpoint/2010/main" val="2093444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86CD41-EA96-CA45-A598-D194D068C3A4}"/>
              </a:ext>
            </a:extLst>
          </p:cNvPr>
          <p:cNvPicPr>
            <a:picLocks noChangeAspect="1"/>
          </p:cNvPicPr>
          <p:nvPr/>
        </p:nvPicPr>
        <p:blipFill rotWithShape="1">
          <a:blip r:embed="rId2"/>
          <a:srcRect t="7347"/>
          <a:stretch/>
        </p:blipFill>
        <p:spPr>
          <a:xfrm>
            <a:off x="3952097" y="233253"/>
            <a:ext cx="3852380" cy="6354147"/>
          </a:xfrm>
          <a:prstGeom prst="rect">
            <a:avLst/>
          </a:prstGeom>
        </p:spPr>
      </p:pic>
      <p:sp>
        <p:nvSpPr>
          <p:cNvPr id="9" name="TextBox 8">
            <a:extLst>
              <a:ext uri="{FF2B5EF4-FFF2-40B4-BE49-F238E27FC236}">
                <a16:creationId xmlns:a16="http://schemas.microsoft.com/office/drawing/2014/main" id="{91602B4B-C910-DF4C-BCBB-E9F9EBA2BA5C}"/>
              </a:ext>
            </a:extLst>
          </p:cNvPr>
          <p:cNvSpPr txBox="1"/>
          <p:nvPr/>
        </p:nvSpPr>
        <p:spPr>
          <a:xfrm>
            <a:off x="363894" y="2565919"/>
            <a:ext cx="3442996" cy="1815882"/>
          </a:xfrm>
          <a:prstGeom prst="rect">
            <a:avLst/>
          </a:prstGeom>
          <a:noFill/>
        </p:spPr>
        <p:txBody>
          <a:bodyPr wrap="square" rtlCol="0">
            <a:spAutoFit/>
          </a:bodyPr>
          <a:lstStyle/>
          <a:p>
            <a:r>
              <a:rPr lang="en-US" sz="2800" dirty="0">
                <a:solidFill>
                  <a:srgbClr val="FF0000"/>
                </a:solidFill>
              </a:rPr>
              <a:t>Example of a pattern that didn’t pan out: </a:t>
            </a:r>
          </a:p>
          <a:p>
            <a:endParaRPr lang="en-US" sz="2800" dirty="0">
              <a:solidFill>
                <a:srgbClr val="FF0000"/>
              </a:solidFill>
            </a:endParaRPr>
          </a:p>
          <a:p>
            <a:r>
              <a:rPr lang="en-US" sz="2800" dirty="0">
                <a:solidFill>
                  <a:srgbClr val="FF0000"/>
                </a:solidFill>
              </a:rPr>
              <a:t>SPY “Bull Trap”</a:t>
            </a:r>
          </a:p>
        </p:txBody>
      </p:sp>
      <p:sp>
        <p:nvSpPr>
          <p:cNvPr id="10" name="TextBox 9">
            <a:extLst>
              <a:ext uri="{FF2B5EF4-FFF2-40B4-BE49-F238E27FC236}">
                <a16:creationId xmlns:a16="http://schemas.microsoft.com/office/drawing/2014/main" id="{B5EA0622-70AB-BD45-A327-A9E07E0691C5}"/>
              </a:ext>
            </a:extLst>
          </p:cNvPr>
          <p:cNvSpPr txBox="1"/>
          <p:nvPr/>
        </p:nvSpPr>
        <p:spPr>
          <a:xfrm>
            <a:off x="156579" y="4954555"/>
            <a:ext cx="2481943" cy="523220"/>
          </a:xfrm>
          <a:prstGeom prst="rect">
            <a:avLst/>
          </a:prstGeom>
          <a:noFill/>
        </p:spPr>
        <p:txBody>
          <a:bodyPr wrap="square" rtlCol="0">
            <a:spAutoFit/>
          </a:bodyPr>
          <a:lstStyle/>
          <a:p>
            <a:pPr algn="ctr"/>
            <a:r>
              <a:rPr lang="en-US" sz="2800" dirty="0">
                <a:solidFill>
                  <a:srgbClr val="FF0000"/>
                </a:solidFill>
              </a:rPr>
              <a:t>(Investopedia)</a:t>
            </a:r>
          </a:p>
        </p:txBody>
      </p:sp>
    </p:spTree>
    <p:extLst>
      <p:ext uri="{BB962C8B-B14F-4D97-AF65-F5344CB8AC3E}">
        <p14:creationId xmlns:p14="http://schemas.microsoft.com/office/powerpoint/2010/main" val="777748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C23B1-A624-C747-B212-1E0C9D0A376D}"/>
              </a:ext>
            </a:extLst>
          </p:cNvPr>
          <p:cNvSpPr>
            <a:spLocks noGrp="1"/>
          </p:cNvSpPr>
          <p:nvPr>
            <p:ph type="title"/>
          </p:nvPr>
        </p:nvSpPr>
        <p:spPr>
          <a:xfrm>
            <a:off x="447150" y="83720"/>
            <a:ext cx="8425543" cy="1143000"/>
          </a:xfrm>
        </p:spPr>
        <p:txBody>
          <a:bodyPr>
            <a:normAutofit/>
          </a:bodyPr>
          <a:lstStyle/>
          <a:p>
            <a:r>
              <a:rPr lang="en-US" sz="3200" dirty="0">
                <a:solidFill>
                  <a:srgbClr val="C00000"/>
                </a:solidFill>
              </a:rPr>
              <a:t>The Case for a “Bull Trap” (2/2/2019)</a:t>
            </a:r>
            <a:br>
              <a:rPr lang="en-US" sz="3200" dirty="0">
                <a:solidFill>
                  <a:srgbClr val="C00000"/>
                </a:solidFill>
              </a:rPr>
            </a:br>
            <a:r>
              <a:rPr lang="en-US" sz="1600" dirty="0">
                <a:solidFill>
                  <a:srgbClr val="0070C0"/>
                </a:solidFill>
              </a:rPr>
              <a:t>https://</a:t>
            </a:r>
            <a:r>
              <a:rPr lang="en-US" sz="1600" dirty="0" err="1">
                <a:solidFill>
                  <a:srgbClr val="0070C0"/>
                </a:solidFill>
              </a:rPr>
              <a:t>www.marketwatch.com</a:t>
            </a:r>
            <a:r>
              <a:rPr lang="en-US" sz="1600" dirty="0">
                <a:solidFill>
                  <a:srgbClr val="0070C0"/>
                </a:solidFill>
              </a:rPr>
              <a:t>/story/the-evidence-is-in-stocks-are-in-a-bull-trap-2019-02-02</a:t>
            </a:r>
          </a:p>
        </p:txBody>
      </p:sp>
      <p:pic>
        <p:nvPicPr>
          <p:cNvPr id="7" name="Picture 6">
            <a:extLst>
              <a:ext uri="{FF2B5EF4-FFF2-40B4-BE49-F238E27FC236}">
                <a16:creationId xmlns:a16="http://schemas.microsoft.com/office/drawing/2014/main" id="{7557D02D-E792-A743-A885-9D5B8ED235BA}"/>
              </a:ext>
            </a:extLst>
          </p:cNvPr>
          <p:cNvPicPr>
            <a:picLocks noChangeAspect="1"/>
          </p:cNvPicPr>
          <p:nvPr/>
        </p:nvPicPr>
        <p:blipFill>
          <a:blip r:embed="rId3"/>
          <a:stretch>
            <a:fillRect/>
          </a:stretch>
        </p:blipFill>
        <p:spPr>
          <a:xfrm>
            <a:off x="4139921" y="1443956"/>
            <a:ext cx="4916434" cy="5333081"/>
          </a:xfrm>
          <a:prstGeom prst="rect">
            <a:avLst/>
          </a:prstGeom>
        </p:spPr>
      </p:pic>
      <p:sp>
        <p:nvSpPr>
          <p:cNvPr id="8" name="TextBox 7">
            <a:extLst>
              <a:ext uri="{FF2B5EF4-FFF2-40B4-BE49-F238E27FC236}">
                <a16:creationId xmlns:a16="http://schemas.microsoft.com/office/drawing/2014/main" id="{31658F6C-BB61-7B4A-A467-DE5930EC6FEF}"/>
              </a:ext>
            </a:extLst>
          </p:cNvPr>
          <p:cNvSpPr txBox="1"/>
          <p:nvPr/>
        </p:nvSpPr>
        <p:spPr>
          <a:xfrm>
            <a:off x="1502230" y="1555768"/>
            <a:ext cx="2542232" cy="307777"/>
          </a:xfrm>
          <a:prstGeom prst="rect">
            <a:avLst/>
          </a:prstGeom>
          <a:noFill/>
        </p:spPr>
        <p:txBody>
          <a:bodyPr wrap="square" rtlCol="0">
            <a:spAutoFit/>
          </a:bodyPr>
          <a:lstStyle/>
          <a:p>
            <a:pPr algn="r"/>
            <a:r>
              <a:rPr lang="en-US" sz="1400" dirty="0"/>
              <a:t>Relative Strength Index</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F01939-1FDF-9B44-B24D-0EE7D4A8405F}"/>
                  </a:ext>
                </a:extLst>
              </p:cNvPr>
              <p:cNvSpPr txBox="1"/>
              <p:nvPr/>
            </p:nvSpPr>
            <p:spPr>
              <a:xfrm>
                <a:off x="70338" y="2980240"/>
                <a:ext cx="3974124" cy="523220"/>
              </a:xfrm>
              <a:prstGeom prst="rect">
                <a:avLst/>
              </a:prstGeom>
              <a:noFill/>
            </p:spPr>
            <p:txBody>
              <a:bodyPr wrap="square" rtlCol="0">
                <a:spAutoFit/>
              </a:bodyPr>
              <a:lstStyle/>
              <a:p>
                <a:pPr algn="r"/>
                <a:r>
                  <a:rPr lang="en-US" sz="1400" dirty="0"/>
                  <a:t>Closing Price with Bollinger Bands</a:t>
                </a:r>
              </a:p>
              <a:p>
                <a:pPr algn="r"/>
                <a:r>
                  <a:rPr lang="en-US" sz="1400" dirty="0"/>
                  <a:t>(1</a:t>
                </a:r>
                <a14:m>
                  <m:oMath xmlns:m="http://schemas.openxmlformats.org/officeDocument/2006/math">
                    <m:r>
                      <a:rPr lang="en-US" sz="1400" i="1" smtClean="0">
                        <a:latin typeface="Cambria Math" panose="02040503050406030204" pitchFamily="18" charset="0"/>
                        <a:ea typeface="Cambria Math" panose="02040503050406030204" pitchFamily="18" charset="0"/>
                      </a:rPr>
                      <m:t>𝜎</m:t>
                    </m:r>
                  </m:oMath>
                </a14:m>
                <a:r>
                  <a:rPr lang="en-US" sz="1400" dirty="0"/>
                  <a:t> around 1 Year Exponential Moving Average)</a:t>
                </a:r>
              </a:p>
            </p:txBody>
          </p:sp>
        </mc:Choice>
        <mc:Fallback xmlns="">
          <p:sp>
            <p:nvSpPr>
              <p:cNvPr id="9" name="TextBox 8">
                <a:extLst>
                  <a:ext uri="{FF2B5EF4-FFF2-40B4-BE49-F238E27FC236}">
                    <a16:creationId xmlns:a16="http://schemas.microsoft.com/office/drawing/2014/main" id="{D2F01939-1FDF-9B44-B24D-0EE7D4A8405F}"/>
                  </a:ext>
                </a:extLst>
              </p:cNvPr>
              <p:cNvSpPr txBox="1">
                <a:spLocks noRot="1" noChangeAspect="1" noMove="1" noResize="1" noEditPoints="1" noAdjustHandles="1" noChangeArrowheads="1" noChangeShapeType="1" noTextEdit="1"/>
              </p:cNvSpPr>
              <p:nvPr/>
            </p:nvSpPr>
            <p:spPr>
              <a:xfrm>
                <a:off x="70338" y="2980240"/>
                <a:ext cx="3974124" cy="523220"/>
              </a:xfrm>
              <a:prstGeom prst="rect">
                <a:avLst/>
              </a:prstGeom>
              <a:blipFill>
                <a:blip r:embed="rId4"/>
                <a:stretch>
                  <a:fillRect t="-2381" r="-639" b="-952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407A3B6-42CC-2F49-BF29-944CAF5C9B1F}"/>
              </a:ext>
            </a:extLst>
          </p:cNvPr>
          <p:cNvSpPr txBox="1"/>
          <p:nvPr/>
        </p:nvSpPr>
        <p:spPr>
          <a:xfrm>
            <a:off x="447150" y="4595631"/>
            <a:ext cx="3697793" cy="307777"/>
          </a:xfrm>
          <a:prstGeom prst="rect">
            <a:avLst/>
          </a:prstGeom>
          <a:noFill/>
        </p:spPr>
        <p:txBody>
          <a:bodyPr wrap="square" rtlCol="0">
            <a:spAutoFit/>
          </a:bodyPr>
          <a:lstStyle/>
          <a:p>
            <a:pPr algn="r"/>
            <a:r>
              <a:rPr lang="en-US" sz="1400" dirty="0"/>
              <a:t>Moving Average Convergence Divergence)</a:t>
            </a:r>
          </a:p>
        </p:txBody>
      </p:sp>
      <p:sp>
        <p:nvSpPr>
          <p:cNvPr id="11" name="TextBox 10">
            <a:extLst>
              <a:ext uri="{FF2B5EF4-FFF2-40B4-BE49-F238E27FC236}">
                <a16:creationId xmlns:a16="http://schemas.microsoft.com/office/drawing/2014/main" id="{7F656C3B-F878-3A4C-A65F-5315B16B0335}"/>
              </a:ext>
            </a:extLst>
          </p:cNvPr>
          <p:cNvSpPr txBox="1"/>
          <p:nvPr/>
        </p:nvSpPr>
        <p:spPr>
          <a:xfrm>
            <a:off x="351693" y="6381588"/>
            <a:ext cx="3697793" cy="307777"/>
          </a:xfrm>
          <a:prstGeom prst="rect">
            <a:avLst/>
          </a:prstGeom>
          <a:noFill/>
        </p:spPr>
        <p:txBody>
          <a:bodyPr wrap="square" rtlCol="0">
            <a:spAutoFit/>
          </a:bodyPr>
          <a:lstStyle/>
          <a:p>
            <a:pPr algn="r"/>
            <a:r>
              <a:rPr lang="en-US" sz="1400" dirty="0"/>
              <a:t>TNX 10 Year Bond Yield </a:t>
            </a:r>
          </a:p>
        </p:txBody>
      </p:sp>
      <p:sp>
        <p:nvSpPr>
          <p:cNvPr id="12" name="TextBox 11">
            <a:extLst>
              <a:ext uri="{FF2B5EF4-FFF2-40B4-BE49-F238E27FC236}">
                <a16:creationId xmlns:a16="http://schemas.microsoft.com/office/drawing/2014/main" id="{5CCCCF34-D36A-4745-A561-EDE3302114CE}"/>
              </a:ext>
            </a:extLst>
          </p:cNvPr>
          <p:cNvSpPr txBox="1"/>
          <p:nvPr/>
        </p:nvSpPr>
        <p:spPr>
          <a:xfrm>
            <a:off x="346669" y="5436986"/>
            <a:ext cx="3697793" cy="307777"/>
          </a:xfrm>
          <a:prstGeom prst="rect">
            <a:avLst/>
          </a:prstGeom>
          <a:noFill/>
        </p:spPr>
        <p:txBody>
          <a:bodyPr wrap="square" rtlCol="0">
            <a:spAutoFit/>
          </a:bodyPr>
          <a:lstStyle/>
          <a:p>
            <a:pPr algn="r"/>
            <a:r>
              <a:rPr lang="en-US" sz="1400" dirty="0"/>
              <a:t>Unemployment Rate</a:t>
            </a:r>
          </a:p>
        </p:txBody>
      </p:sp>
      <p:sp>
        <p:nvSpPr>
          <p:cNvPr id="2" name="TextBox 1">
            <a:extLst>
              <a:ext uri="{FF2B5EF4-FFF2-40B4-BE49-F238E27FC236}">
                <a16:creationId xmlns:a16="http://schemas.microsoft.com/office/drawing/2014/main" id="{DC274E36-AE2D-2344-A3E9-C8D8A5E84AC4}"/>
              </a:ext>
            </a:extLst>
          </p:cNvPr>
          <p:cNvSpPr txBox="1"/>
          <p:nvPr/>
        </p:nvSpPr>
        <p:spPr>
          <a:xfrm>
            <a:off x="4226767" y="2911151"/>
            <a:ext cx="634482" cy="276999"/>
          </a:xfrm>
          <a:prstGeom prst="rect">
            <a:avLst/>
          </a:prstGeom>
          <a:noFill/>
        </p:spPr>
        <p:txBody>
          <a:bodyPr wrap="square" rtlCol="0">
            <a:spAutoFit/>
          </a:bodyPr>
          <a:lstStyle/>
          <a:p>
            <a:r>
              <a:rPr lang="en-US" sz="1200" dirty="0"/>
              <a:t>2/1995</a:t>
            </a:r>
          </a:p>
        </p:txBody>
      </p:sp>
      <p:cxnSp>
        <p:nvCxnSpPr>
          <p:cNvPr id="4" name="Straight Arrow Connector 3">
            <a:extLst>
              <a:ext uri="{FF2B5EF4-FFF2-40B4-BE49-F238E27FC236}">
                <a16:creationId xmlns:a16="http://schemas.microsoft.com/office/drawing/2014/main" id="{DD763314-CAA2-7445-97C3-3312101CBBA7}"/>
              </a:ext>
            </a:extLst>
          </p:cNvPr>
          <p:cNvCxnSpPr/>
          <p:nvPr/>
        </p:nvCxnSpPr>
        <p:spPr>
          <a:xfrm flipH="1">
            <a:off x="4301412" y="3188150"/>
            <a:ext cx="130629" cy="8893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472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BCC72-CE3B-DC4D-9C36-855CCD2D029C}"/>
              </a:ext>
            </a:extLst>
          </p:cNvPr>
          <p:cNvPicPr>
            <a:picLocks noChangeAspect="1"/>
          </p:cNvPicPr>
          <p:nvPr/>
        </p:nvPicPr>
        <p:blipFill>
          <a:blip r:embed="rId2"/>
          <a:stretch>
            <a:fillRect/>
          </a:stretch>
        </p:blipFill>
        <p:spPr>
          <a:xfrm>
            <a:off x="1317356" y="-9331"/>
            <a:ext cx="6509288" cy="6858000"/>
          </a:xfrm>
          <a:prstGeom prst="rect">
            <a:avLst/>
          </a:prstGeom>
        </p:spPr>
      </p:pic>
      <p:sp>
        <p:nvSpPr>
          <p:cNvPr id="5" name="TextBox 4">
            <a:extLst>
              <a:ext uri="{FF2B5EF4-FFF2-40B4-BE49-F238E27FC236}">
                <a16:creationId xmlns:a16="http://schemas.microsoft.com/office/drawing/2014/main" id="{5E9A932F-E298-CE4E-BCC3-28EA9F517624}"/>
              </a:ext>
            </a:extLst>
          </p:cNvPr>
          <p:cNvSpPr txBox="1"/>
          <p:nvPr/>
        </p:nvSpPr>
        <p:spPr>
          <a:xfrm>
            <a:off x="5635690" y="3853543"/>
            <a:ext cx="2481943" cy="523220"/>
          </a:xfrm>
          <a:prstGeom prst="rect">
            <a:avLst/>
          </a:prstGeom>
          <a:noFill/>
        </p:spPr>
        <p:txBody>
          <a:bodyPr wrap="square" rtlCol="0">
            <a:spAutoFit/>
          </a:bodyPr>
          <a:lstStyle/>
          <a:p>
            <a:pPr algn="ctr"/>
            <a:r>
              <a:rPr lang="en-US" sz="2800" dirty="0">
                <a:solidFill>
                  <a:srgbClr val="FF0000"/>
                </a:solidFill>
              </a:rPr>
              <a:t>Investopedia</a:t>
            </a:r>
          </a:p>
        </p:txBody>
      </p:sp>
    </p:spTree>
    <p:extLst>
      <p:ext uri="{BB962C8B-B14F-4D97-AF65-F5344CB8AC3E}">
        <p14:creationId xmlns:p14="http://schemas.microsoft.com/office/powerpoint/2010/main" val="2599943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1D0B66-E356-4C45-9E57-B9AEC25B3A41}"/>
              </a:ext>
            </a:extLst>
          </p:cNvPr>
          <p:cNvPicPr>
            <a:picLocks noChangeAspect="1"/>
          </p:cNvPicPr>
          <p:nvPr/>
        </p:nvPicPr>
        <p:blipFill>
          <a:blip r:embed="rId2"/>
          <a:stretch>
            <a:fillRect/>
          </a:stretch>
        </p:blipFill>
        <p:spPr>
          <a:xfrm>
            <a:off x="1784525" y="0"/>
            <a:ext cx="5574949" cy="6858000"/>
          </a:xfrm>
          <a:prstGeom prst="rect">
            <a:avLst/>
          </a:prstGeom>
        </p:spPr>
      </p:pic>
      <p:sp>
        <p:nvSpPr>
          <p:cNvPr id="5" name="TextBox 4">
            <a:extLst>
              <a:ext uri="{FF2B5EF4-FFF2-40B4-BE49-F238E27FC236}">
                <a16:creationId xmlns:a16="http://schemas.microsoft.com/office/drawing/2014/main" id="{782DF271-A297-A641-8CC4-28DFD2D5C8F8}"/>
              </a:ext>
            </a:extLst>
          </p:cNvPr>
          <p:cNvSpPr txBox="1"/>
          <p:nvPr/>
        </p:nvSpPr>
        <p:spPr>
          <a:xfrm>
            <a:off x="5673012" y="3429000"/>
            <a:ext cx="2481943" cy="523220"/>
          </a:xfrm>
          <a:prstGeom prst="rect">
            <a:avLst/>
          </a:prstGeom>
          <a:noFill/>
        </p:spPr>
        <p:txBody>
          <a:bodyPr wrap="square" rtlCol="0">
            <a:spAutoFit/>
          </a:bodyPr>
          <a:lstStyle/>
          <a:p>
            <a:pPr algn="ctr"/>
            <a:r>
              <a:rPr lang="en-US" sz="2800" dirty="0">
                <a:solidFill>
                  <a:srgbClr val="FF0000"/>
                </a:solidFill>
              </a:rPr>
              <a:t>Investopedia</a:t>
            </a:r>
          </a:p>
        </p:txBody>
      </p:sp>
    </p:spTree>
    <p:extLst>
      <p:ext uri="{BB962C8B-B14F-4D97-AF65-F5344CB8AC3E}">
        <p14:creationId xmlns:p14="http://schemas.microsoft.com/office/powerpoint/2010/main" val="4205372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05518C-9EBC-0C44-B146-42838F1C3897}"/>
              </a:ext>
            </a:extLst>
          </p:cNvPr>
          <p:cNvSpPr>
            <a:spLocks noGrp="1"/>
          </p:cNvSpPr>
          <p:nvPr>
            <p:ph type="title"/>
          </p:nvPr>
        </p:nvSpPr>
        <p:spPr/>
        <p:txBody>
          <a:bodyPr>
            <a:normAutofit fontScale="90000"/>
          </a:bodyPr>
          <a:lstStyle/>
          <a:p>
            <a:r>
              <a:rPr lang="en-US" dirty="0">
                <a:solidFill>
                  <a:srgbClr val="C00000"/>
                </a:solidFill>
              </a:rPr>
              <a:t>The Case for a “Bull Trap” (2/2/2019)</a:t>
            </a:r>
            <a:br>
              <a:rPr lang="en-US" dirty="0">
                <a:solidFill>
                  <a:srgbClr val="C00000"/>
                </a:solidFill>
              </a:rPr>
            </a:br>
            <a:r>
              <a:rPr lang="en-US" sz="3600" dirty="0">
                <a:solidFill>
                  <a:srgbClr val="0070C0"/>
                </a:solidFill>
              </a:rPr>
              <a:t>Analysis of Data</a:t>
            </a:r>
          </a:p>
        </p:txBody>
      </p:sp>
      <p:sp>
        <p:nvSpPr>
          <p:cNvPr id="6" name="Content Placeholder 5">
            <a:extLst>
              <a:ext uri="{FF2B5EF4-FFF2-40B4-BE49-F238E27FC236}">
                <a16:creationId xmlns:a16="http://schemas.microsoft.com/office/drawing/2014/main" id="{D0F172A0-9316-CF44-8D52-2E85FD8877A4}"/>
              </a:ext>
            </a:extLst>
          </p:cNvPr>
          <p:cNvSpPr>
            <a:spLocks noGrp="1"/>
          </p:cNvSpPr>
          <p:nvPr>
            <p:ph idx="1"/>
          </p:nvPr>
        </p:nvSpPr>
        <p:spPr>
          <a:xfrm>
            <a:off x="457200" y="1600200"/>
            <a:ext cx="4942414" cy="4525963"/>
          </a:xfrm>
        </p:spPr>
        <p:txBody>
          <a:bodyPr>
            <a:noAutofit/>
          </a:bodyPr>
          <a:lstStyle/>
          <a:p>
            <a:pPr marL="176213" indent="-176213">
              <a:buSzPct val="120000"/>
            </a:pPr>
            <a:r>
              <a:rPr lang="en-US" sz="1400" dirty="0"/>
              <a:t>New market highs tagging the upper monthly Bollinger band on a monthly negative RSI (relative strength index) divergence — check.</a:t>
            </a:r>
          </a:p>
          <a:p>
            <a:pPr marL="176213" indent="-176213">
              <a:buSzPct val="120000"/>
            </a:pPr>
            <a:r>
              <a:rPr lang="en-US" sz="1400" dirty="0"/>
              <a:t>A steep correction off the highs that breaks a multi-year trend line — check.</a:t>
            </a:r>
          </a:p>
          <a:p>
            <a:pPr marL="176213" indent="-176213">
              <a:buSzPct val="120000"/>
            </a:pPr>
            <a:r>
              <a:rPr lang="en-US" sz="1400" dirty="0"/>
              <a:t>A turning of the monthly MACD (Moving Average Convergence Divergence) toward south and the histogram to negative — check.</a:t>
            </a:r>
          </a:p>
          <a:p>
            <a:pPr marL="176213" indent="-176213">
              <a:buSzPct val="120000"/>
            </a:pPr>
            <a:r>
              <a:rPr lang="en-US" sz="1400" dirty="0"/>
              <a:t>A correction that transverses all the way from the upper monthly Bollinger band to the lower monthly Bollinger band before bouncing — check.</a:t>
            </a:r>
          </a:p>
          <a:p>
            <a:pPr marL="176213" indent="-176213">
              <a:buSzPct val="120000"/>
            </a:pPr>
            <a:r>
              <a:rPr lang="en-US" sz="1400" dirty="0"/>
              <a:t>A counter rally that moves all the way from the lower Bollinger band to the middle Bollinger band, the 20MA — check.</a:t>
            </a:r>
          </a:p>
          <a:p>
            <a:pPr marL="176213" indent="-176213">
              <a:buSzPct val="120000"/>
            </a:pPr>
            <a:r>
              <a:rPr lang="en-US" sz="1400" dirty="0"/>
              <a:t>A counter rally that produces a bump in the RSI around the middle zone, alleviating oversold conditions — check.</a:t>
            </a:r>
          </a:p>
          <a:p>
            <a:pPr marL="176213" indent="-176213">
              <a:buSzPct val="120000"/>
            </a:pPr>
            <a:r>
              <a:rPr lang="en-US" sz="1400" dirty="0"/>
              <a:t>All these events occurring following an extended trend of lower unemployment, signaling the coming end of a business cycle — check.</a:t>
            </a:r>
          </a:p>
          <a:p>
            <a:pPr marL="176213" indent="-176213">
              <a:buSzPct val="120000"/>
            </a:pPr>
            <a:r>
              <a:rPr lang="en-US" sz="1400" dirty="0"/>
              <a:t>All these events coinciding with a reversal in yields — check.</a:t>
            </a:r>
          </a:p>
          <a:p>
            <a:pPr marL="176213" indent="-176213">
              <a:buSzPct val="120000"/>
            </a:pPr>
            <a:r>
              <a:rPr lang="en-US" sz="1400" dirty="0"/>
              <a:t>All these events coinciding with a Federal Reserve suddenly halting its rate hike cycle — check.</a:t>
            </a:r>
          </a:p>
          <a:p>
            <a:pPr marL="0" indent="0">
              <a:buNone/>
            </a:pPr>
            <a:endParaRPr lang="en-US" sz="1400" dirty="0"/>
          </a:p>
        </p:txBody>
      </p:sp>
      <p:pic>
        <p:nvPicPr>
          <p:cNvPr id="8" name="Picture 7">
            <a:extLst>
              <a:ext uri="{FF2B5EF4-FFF2-40B4-BE49-F238E27FC236}">
                <a16:creationId xmlns:a16="http://schemas.microsoft.com/office/drawing/2014/main" id="{74A82CAB-FBB9-4044-9879-AB7C5DEBE49F}"/>
              </a:ext>
            </a:extLst>
          </p:cNvPr>
          <p:cNvPicPr>
            <a:picLocks noChangeAspect="1"/>
          </p:cNvPicPr>
          <p:nvPr/>
        </p:nvPicPr>
        <p:blipFill>
          <a:blip r:embed="rId2"/>
          <a:stretch>
            <a:fillRect/>
          </a:stretch>
        </p:blipFill>
        <p:spPr>
          <a:xfrm>
            <a:off x="5399614" y="1848897"/>
            <a:ext cx="3425629" cy="3715936"/>
          </a:xfrm>
          <a:prstGeom prst="rect">
            <a:avLst/>
          </a:prstGeom>
        </p:spPr>
      </p:pic>
    </p:spTree>
    <p:extLst>
      <p:ext uri="{BB962C8B-B14F-4D97-AF65-F5344CB8AC3E}">
        <p14:creationId xmlns:p14="http://schemas.microsoft.com/office/powerpoint/2010/main" val="3898535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000961-F876-9042-9F3F-508EC66C43A2}"/>
              </a:ext>
            </a:extLst>
          </p:cNvPr>
          <p:cNvPicPr>
            <a:picLocks noChangeAspect="1"/>
          </p:cNvPicPr>
          <p:nvPr/>
        </p:nvPicPr>
        <p:blipFill>
          <a:blip r:embed="rId2"/>
          <a:stretch>
            <a:fillRect/>
          </a:stretch>
        </p:blipFill>
        <p:spPr>
          <a:xfrm>
            <a:off x="1405615" y="0"/>
            <a:ext cx="6332770" cy="6858000"/>
          </a:xfrm>
          <a:prstGeom prst="rect">
            <a:avLst/>
          </a:prstGeom>
        </p:spPr>
      </p:pic>
      <p:sp>
        <p:nvSpPr>
          <p:cNvPr id="6" name="TextBox 5">
            <a:extLst>
              <a:ext uri="{FF2B5EF4-FFF2-40B4-BE49-F238E27FC236}">
                <a16:creationId xmlns:a16="http://schemas.microsoft.com/office/drawing/2014/main" id="{B55289F7-9B00-0A45-AA43-B913FE216B29}"/>
              </a:ext>
            </a:extLst>
          </p:cNvPr>
          <p:cNvSpPr txBox="1"/>
          <p:nvPr/>
        </p:nvSpPr>
        <p:spPr>
          <a:xfrm>
            <a:off x="5439747" y="1268963"/>
            <a:ext cx="2967135" cy="369332"/>
          </a:xfrm>
          <a:prstGeom prst="rect">
            <a:avLst/>
          </a:prstGeom>
          <a:noFill/>
        </p:spPr>
        <p:txBody>
          <a:bodyPr wrap="square" rtlCol="0">
            <a:spAutoFit/>
          </a:bodyPr>
          <a:lstStyle/>
          <a:p>
            <a:pPr algn="ctr"/>
            <a:r>
              <a:rPr lang="en-US" dirty="0">
                <a:solidFill>
                  <a:srgbClr val="FF0000"/>
                </a:solidFill>
              </a:rPr>
              <a:t>Charting Web Site</a:t>
            </a:r>
          </a:p>
        </p:txBody>
      </p:sp>
    </p:spTree>
    <p:extLst>
      <p:ext uri="{BB962C8B-B14F-4D97-AF65-F5344CB8AC3E}">
        <p14:creationId xmlns:p14="http://schemas.microsoft.com/office/powerpoint/2010/main" val="1240774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B81C1-D686-B14D-9981-05BFBDD07186}"/>
              </a:ext>
            </a:extLst>
          </p:cNvPr>
          <p:cNvPicPr>
            <a:picLocks noChangeAspect="1"/>
          </p:cNvPicPr>
          <p:nvPr/>
        </p:nvPicPr>
        <p:blipFill>
          <a:blip r:embed="rId2"/>
          <a:stretch>
            <a:fillRect/>
          </a:stretch>
        </p:blipFill>
        <p:spPr>
          <a:xfrm>
            <a:off x="0" y="376936"/>
            <a:ext cx="9144000" cy="6104128"/>
          </a:xfrm>
          <a:prstGeom prst="rect">
            <a:avLst/>
          </a:prstGeom>
        </p:spPr>
      </p:pic>
      <p:sp>
        <p:nvSpPr>
          <p:cNvPr id="4" name="TextBox 3">
            <a:extLst>
              <a:ext uri="{FF2B5EF4-FFF2-40B4-BE49-F238E27FC236}">
                <a16:creationId xmlns:a16="http://schemas.microsoft.com/office/drawing/2014/main" id="{B8C12B62-9B09-8149-AFC0-D03336F98733}"/>
              </a:ext>
            </a:extLst>
          </p:cNvPr>
          <p:cNvSpPr txBox="1"/>
          <p:nvPr/>
        </p:nvSpPr>
        <p:spPr>
          <a:xfrm>
            <a:off x="4711958" y="102637"/>
            <a:ext cx="2108719" cy="369332"/>
          </a:xfrm>
          <a:prstGeom prst="rect">
            <a:avLst/>
          </a:prstGeom>
          <a:noFill/>
        </p:spPr>
        <p:txBody>
          <a:bodyPr wrap="square" rtlCol="0">
            <a:spAutoFit/>
          </a:bodyPr>
          <a:lstStyle/>
          <a:p>
            <a:pPr algn="ctr"/>
            <a:r>
              <a:rPr lang="en-US" dirty="0"/>
              <a:t>2/26/2021</a:t>
            </a:r>
          </a:p>
        </p:txBody>
      </p:sp>
      <p:sp>
        <p:nvSpPr>
          <p:cNvPr id="5" name="TextBox 4">
            <a:extLst>
              <a:ext uri="{FF2B5EF4-FFF2-40B4-BE49-F238E27FC236}">
                <a16:creationId xmlns:a16="http://schemas.microsoft.com/office/drawing/2014/main" id="{DF35B718-52E7-FC4A-AA9E-18EB3BE1FD4F}"/>
              </a:ext>
            </a:extLst>
          </p:cNvPr>
          <p:cNvSpPr txBox="1"/>
          <p:nvPr/>
        </p:nvSpPr>
        <p:spPr>
          <a:xfrm>
            <a:off x="4805265" y="3676261"/>
            <a:ext cx="690466" cy="276999"/>
          </a:xfrm>
          <a:prstGeom prst="rect">
            <a:avLst/>
          </a:prstGeom>
          <a:noFill/>
        </p:spPr>
        <p:txBody>
          <a:bodyPr wrap="square" rtlCol="0">
            <a:spAutoFit/>
          </a:bodyPr>
          <a:lstStyle/>
          <a:p>
            <a:pPr algn="ctr"/>
            <a:r>
              <a:rPr lang="en-US" sz="1200" dirty="0"/>
              <a:t>2/1995</a:t>
            </a:r>
          </a:p>
        </p:txBody>
      </p:sp>
      <p:cxnSp>
        <p:nvCxnSpPr>
          <p:cNvPr id="6" name="Straight Arrow Connector 5">
            <a:extLst>
              <a:ext uri="{FF2B5EF4-FFF2-40B4-BE49-F238E27FC236}">
                <a16:creationId xmlns:a16="http://schemas.microsoft.com/office/drawing/2014/main" id="{DA32852E-BE65-B440-95B4-B6353F946053}"/>
              </a:ext>
            </a:extLst>
          </p:cNvPr>
          <p:cNvCxnSpPr>
            <a:cxnSpLocks/>
          </p:cNvCxnSpPr>
          <p:nvPr/>
        </p:nvCxnSpPr>
        <p:spPr>
          <a:xfrm flipH="1">
            <a:off x="4945225" y="3953260"/>
            <a:ext cx="205273" cy="778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673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Nassim</a:t>
            </a:r>
            <a:r>
              <a:rPr lang="en-US" dirty="0">
                <a:solidFill>
                  <a:srgbClr val="FF0000"/>
                </a:solidFill>
              </a:rPr>
              <a:t> Nicholas </a:t>
            </a:r>
            <a:r>
              <a:rPr lang="en-US" dirty="0" err="1">
                <a:solidFill>
                  <a:srgbClr val="FF0000"/>
                </a:solidFill>
              </a:rPr>
              <a:t>Taleb</a:t>
            </a:r>
            <a:endParaRPr lang="en-US" dirty="0">
              <a:solidFill>
                <a:srgbClr val="FF0000"/>
              </a:solidFill>
            </a:endParaRPr>
          </a:p>
        </p:txBody>
      </p:sp>
      <p:pic>
        <p:nvPicPr>
          <p:cNvPr id="6" name="Content Placeholder 5" descr="Screen Shot 2017-02-07 at 11.05.08 AM.png"/>
          <p:cNvPicPr>
            <a:picLocks noGrp="1" noChangeAspect="1"/>
          </p:cNvPicPr>
          <p:nvPr>
            <p:ph idx="1"/>
          </p:nvPr>
        </p:nvPicPr>
        <p:blipFill>
          <a:blip r:embed="rId2">
            <a:extLst>
              <a:ext uri="{28A0092B-C50C-407E-A947-70E740481C1C}">
                <a14:useLocalDpi xmlns:a14="http://schemas.microsoft.com/office/drawing/2010/main" val="0"/>
              </a:ext>
            </a:extLst>
          </a:blip>
          <a:srcRect l="-3096" r="-3096"/>
          <a:stretch>
            <a:fillRect/>
          </a:stretch>
        </p:blipFill>
        <p:spPr/>
      </p:pic>
    </p:spTree>
    <p:extLst>
      <p:ext uri="{BB962C8B-B14F-4D97-AF65-F5344CB8AC3E}">
        <p14:creationId xmlns:p14="http://schemas.microsoft.com/office/powerpoint/2010/main" val="68619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Fundamental vs.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000" dirty="0"/>
              <a:t>Fundamental analysts examine earnings, dividends, assets, quality, ratio, new products, research and the like.</a:t>
            </a:r>
          </a:p>
          <a:p>
            <a:r>
              <a:rPr lang="en-US" sz="2000" dirty="0"/>
              <a:t>Technicians employ many methods, tools and techniques as well, one of which is the use of charts. </a:t>
            </a:r>
          </a:p>
          <a:p>
            <a:r>
              <a:rPr lang="en-US" sz="2000" dirty="0"/>
              <a:t>Using charts, technical analysts seek to identify price patterns and market trends in financial markets and attempt to exploit those patterns.</a:t>
            </a:r>
          </a:p>
          <a:p>
            <a:r>
              <a:rPr lang="en-US" sz="2000" dirty="0"/>
              <a:t>Technicians using charts search for archetypal price chart patterns, such as the well-known </a:t>
            </a:r>
            <a:r>
              <a:rPr lang="en-US" sz="2000" dirty="0">
                <a:solidFill>
                  <a:srgbClr val="0619C0"/>
                </a:solidFill>
              </a:rPr>
              <a:t>head and shoulders </a:t>
            </a:r>
            <a:r>
              <a:rPr lang="en-US" sz="2000" dirty="0"/>
              <a:t>or </a:t>
            </a:r>
            <a:r>
              <a:rPr lang="en-US" sz="2000" dirty="0">
                <a:solidFill>
                  <a:srgbClr val="0619C0"/>
                </a:solidFill>
              </a:rPr>
              <a:t>double top/bottom reversal</a:t>
            </a:r>
            <a:r>
              <a:rPr lang="en-US" sz="2000" dirty="0"/>
              <a:t> patterns, study technical indicators, moving averages, and look for forms such as lines of support, resistance, channels, and more obscure formations such as </a:t>
            </a:r>
            <a:r>
              <a:rPr lang="en-US" sz="2000" dirty="0">
                <a:solidFill>
                  <a:srgbClr val="0619C0"/>
                </a:solidFill>
              </a:rPr>
              <a:t>flags, pennants, balance days and cup and handle patterns</a:t>
            </a:r>
            <a:r>
              <a:rPr lang="en-US" sz="2000" dirty="0"/>
              <a:t>.</a:t>
            </a:r>
          </a:p>
          <a:p>
            <a:endParaRPr lang="en-US" sz="2000" dirty="0"/>
          </a:p>
        </p:txBody>
      </p:sp>
    </p:spTree>
    <p:extLst>
      <p:ext uri="{BB962C8B-B14F-4D97-AF65-F5344CB8AC3E}">
        <p14:creationId xmlns:p14="http://schemas.microsoft.com/office/powerpoint/2010/main" val="71869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Fundamental vs.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rmAutofit/>
          </a:bodyPr>
          <a:lstStyle/>
          <a:p>
            <a:r>
              <a:rPr lang="en-US" sz="2000" dirty="0"/>
              <a:t>Technical analysts also widely use market indicators of many sorts, some of which are mathematical transformations of price, often including up and down </a:t>
            </a:r>
            <a:r>
              <a:rPr lang="en-US" sz="2000" b="1" dirty="0"/>
              <a:t>volume</a:t>
            </a:r>
            <a:r>
              <a:rPr lang="en-US" sz="2000" dirty="0"/>
              <a:t>, </a:t>
            </a:r>
            <a:r>
              <a:rPr lang="en-US" sz="2000" b="1" dirty="0"/>
              <a:t>advance/decline </a:t>
            </a:r>
            <a:r>
              <a:rPr lang="en-US" sz="2000" dirty="0"/>
              <a:t>data and other inputs. </a:t>
            </a:r>
          </a:p>
          <a:p>
            <a:r>
              <a:rPr lang="en-US" sz="2000" dirty="0"/>
              <a:t>These indicators are used to help assess whether an asset is trending, and if it is, the probability of its direction and of continuation. </a:t>
            </a:r>
          </a:p>
          <a:p>
            <a:r>
              <a:rPr lang="en-US" sz="2000" dirty="0"/>
              <a:t>Technicians also look for relationships between price/volume indices and market indicators. Examples include the moving average, relative strength index, and MACD (Moving Average Convergence-Divergence). </a:t>
            </a:r>
          </a:p>
          <a:p>
            <a:r>
              <a:rPr lang="en-US" sz="2000" dirty="0"/>
              <a:t>Other avenues of study include correlations between changes in Options (</a:t>
            </a:r>
            <a:r>
              <a:rPr lang="en-US" sz="2000" b="1" dirty="0"/>
              <a:t>implied volatility</a:t>
            </a:r>
            <a:r>
              <a:rPr lang="en-US" sz="2000" dirty="0"/>
              <a:t>=VIX for SP500) and </a:t>
            </a:r>
            <a:r>
              <a:rPr lang="en-US" sz="2000" b="1" dirty="0"/>
              <a:t>put/call ratios</a:t>
            </a:r>
            <a:r>
              <a:rPr lang="en-US" sz="2000" dirty="0"/>
              <a:t> with price. </a:t>
            </a:r>
          </a:p>
          <a:p>
            <a:r>
              <a:rPr lang="en-US" sz="2000" dirty="0"/>
              <a:t>Also important are sentiment indicators such as Put/Call ratios, bull/bear ratios, short interest, Implied Volatility, etc.</a:t>
            </a:r>
          </a:p>
          <a:p>
            <a:endParaRPr lang="en-US" sz="2000" dirty="0"/>
          </a:p>
        </p:txBody>
      </p:sp>
    </p:spTree>
    <p:extLst>
      <p:ext uri="{BB962C8B-B14F-4D97-AF65-F5344CB8AC3E}">
        <p14:creationId xmlns:p14="http://schemas.microsoft.com/office/powerpoint/2010/main" val="391065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Fundamental vs. Technical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Technical_analysis</a:t>
            </a:r>
            <a:endParaRPr lang="en-US" sz="2700" dirty="0">
              <a:solidFill>
                <a:srgbClr val="0000FF"/>
              </a:solidFill>
            </a:endParaRPr>
          </a:p>
        </p:txBody>
      </p:sp>
      <p:sp>
        <p:nvSpPr>
          <p:cNvPr id="4" name="Content Placeholder 3"/>
          <p:cNvSpPr>
            <a:spLocks noGrp="1"/>
          </p:cNvSpPr>
          <p:nvPr>
            <p:ph idx="1"/>
          </p:nvPr>
        </p:nvSpPr>
        <p:spPr/>
        <p:txBody>
          <a:bodyPr>
            <a:noAutofit/>
          </a:bodyPr>
          <a:lstStyle/>
          <a:p>
            <a:r>
              <a:rPr lang="en-US" sz="2400" dirty="0"/>
              <a:t>There are many techniques in technical analysis. </a:t>
            </a:r>
          </a:p>
          <a:p>
            <a:r>
              <a:rPr lang="en-US" sz="2400" dirty="0"/>
              <a:t>Adherents of different techniques (for example, candlestick charting, Dow theory, and Elliott wave theory) may ignore the other approaches, yet many traders combine elements from more than one technique. </a:t>
            </a:r>
          </a:p>
          <a:p>
            <a:r>
              <a:rPr lang="en-US" sz="2400" dirty="0"/>
              <a:t>Some technical analysts use subjective judgment to decide which pattern(s) a particular instrument reflects at a given time and what the interpretation of that pattern should be. </a:t>
            </a:r>
          </a:p>
          <a:p>
            <a:r>
              <a:rPr lang="en-US" sz="2400" dirty="0"/>
              <a:t>Others employ a strictly mechanical or systematic approach to pattern identification and interpretation.</a:t>
            </a:r>
          </a:p>
        </p:txBody>
      </p:sp>
    </p:spTree>
    <p:extLst>
      <p:ext uri="{BB962C8B-B14F-4D97-AF65-F5344CB8AC3E}">
        <p14:creationId xmlns:p14="http://schemas.microsoft.com/office/powerpoint/2010/main" val="391065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Examples of Chart Patterns</a:t>
            </a:r>
            <a:br>
              <a:rPr lang="en-US" dirty="0"/>
            </a:br>
            <a:r>
              <a:rPr lang="en-US" sz="2200" dirty="0">
                <a:solidFill>
                  <a:srgbClr val="0000FF"/>
                </a:solidFill>
              </a:rPr>
              <a:t>http://</a:t>
            </a:r>
            <a:r>
              <a:rPr lang="en-US" sz="2200" dirty="0" err="1">
                <a:solidFill>
                  <a:srgbClr val="0000FF"/>
                </a:solidFill>
              </a:rPr>
              <a:t>stockcharts.com</a:t>
            </a:r>
            <a:r>
              <a:rPr lang="en-US" sz="2200" dirty="0">
                <a:solidFill>
                  <a:srgbClr val="0000FF"/>
                </a:solidFill>
              </a:rPr>
              <a:t>/school/</a:t>
            </a:r>
            <a:r>
              <a:rPr lang="en-US" sz="2200" dirty="0" err="1">
                <a:solidFill>
                  <a:srgbClr val="0000FF"/>
                </a:solidFill>
              </a:rPr>
              <a:t>doku.php?id</a:t>
            </a:r>
            <a:r>
              <a:rPr lang="en-US" sz="2200" dirty="0">
                <a:solidFill>
                  <a:srgbClr val="0000FF"/>
                </a:solidFill>
              </a:rPr>
              <a:t>=</a:t>
            </a:r>
            <a:r>
              <a:rPr lang="en-US" sz="2200" dirty="0" err="1">
                <a:solidFill>
                  <a:srgbClr val="0000FF"/>
                </a:solidFill>
              </a:rPr>
              <a:t>chart_school:chart_analysis:introduction_to_chart_patterns</a:t>
            </a:r>
            <a:endParaRPr lang="en-US" sz="2200" dirty="0">
              <a:solidFill>
                <a:srgbClr val="0000FF"/>
              </a:solidFill>
            </a:endParaRPr>
          </a:p>
        </p:txBody>
      </p:sp>
      <p:sp>
        <p:nvSpPr>
          <p:cNvPr id="3" name="Content Placeholder 2"/>
          <p:cNvSpPr>
            <a:spLocks noGrp="1"/>
          </p:cNvSpPr>
          <p:nvPr>
            <p:ph sz="half" idx="1"/>
          </p:nvPr>
        </p:nvSpPr>
        <p:spPr/>
        <p:txBody>
          <a:bodyPr>
            <a:normAutofit/>
          </a:bodyPr>
          <a:lstStyle/>
          <a:p>
            <a:r>
              <a:rPr lang="en-US" sz="1600" dirty="0"/>
              <a:t>A </a:t>
            </a:r>
            <a:r>
              <a:rPr lang="en-US" sz="1600" dirty="0">
                <a:solidFill>
                  <a:srgbClr val="0619C0"/>
                </a:solidFill>
              </a:rPr>
              <a:t>Head and Shoulders </a:t>
            </a:r>
            <a:r>
              <a:rPr lang="en-US" sz="1600" dirty="0"/>
              <a:t>(</a:t>
            </a:r>
            <a:r>
              <a:rPr lang="en-US" sz="1600" b="1" dirty="0"/>
              <a:t>Top</a:t>
            </a:r>
            <a:r>
              <a:rPr lang="en-US" sz="1600" dirty="0"/>
              <a:t>) reversal pattern forms after an uptrend, and its completion marks a trend reversal. </a:t>
            </a:r>
          </a:p>
          <a:p>
            <a:r>
              <a:rPr lang="en-US" sz="1600" dirty="0"/>
              <a:t>The pattern contains three successive peaks with the middle peak (head) being the highest and the two outside peaks (shoulders) being low and roughly equal.</a:t>
            </a:r>
          </a:p>
          <a:p>
            <a:r>
              <a:rPr lang="en-US" sz="1600" dirty="0"/>
              <a:t>The reaction lows of each peak can be connected to form support, or a neckline. </a:t>
            </a:r>
          </a:p>
          <a:p>
            <a:r>
              <a:rPr lang="en-US" sz="1600" dirty="0"/>
              <a:t>As its name implies, the Head and Shoulders reversal pattern is made up of a left shoulder, a head, a right shoulder, and a neckline. </a:t>
            </a:r>
          </a:p>
          <a:p>
            <a:r>
              <a:rPr lang="en-US" sz="1600" dirty="0"/>
              <a:t>Other parts playing a role in the pattern are volume, the breakout, price target and support turned resistance. </a:t>
            </a:r>
          </a:p>
        </p:txBody>
      </p:sp>
      <p:pic>
        <p:nvPicPr>
          <p:cNvPr id="7" name="Content Placeholder 6" descr="hs-basicflat-cnet.png"/>
          <p:cNvPicPr>
            <a:picLocks noGrp="1" noChangeAspect="1"/>
          </p:cNvPicPr>
          <p:nvPr>
            <p:ph sz="half" idx="2"/>
          </p:nvPr>
        </p:nvPicPr>
        <p:blipFill>
          <a:blip r:embed="rId2">
            <a:extLst>
              <a:ext uri="{28A0092B-C50C-407E-A947-70E740481C1C}">
                <a14:useLocalDpi xmlns:a14="http://schemas.microsoft.com/office/drawing/2010/main" val="0"/>
              </a:ext>
            </a:extLst>
          </a:blip>
          <a:srcRect t="-41451" b="-41451"/>
          <a:stretch>
            <a:fillRect/>
          </a:stretch>
        </p:blipFill>
        <p:spPr/>
      </p:pic>
    </p:spTree>
    <p:extLst>
      <p:ext uri="{BB962C8B-B14F-4D97-AF65-F5344CB8AC3E}">
        <p14:creationId xmlns:p14="http://schemas.microsoft.com/office/powerpoint/2010/main" val="79687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95071" y="1600200"/>
            <a:ext cx="4200729" cy="5159989"/>
          </a:xfrm>
        </p:spPr>
        <p:txBody>
          <a:bodyPr>
            <a:noAutofit/>
          </a:bodyPr>
          <a:lstStyle/>
          <a:p>
            <a:r>
              <a:rPr lang="en-US" sz="1600" dirty="0"/>
              <a:t>The </a:t>
            </a:r>
            <a:r>
              <a:rPr lang="en-US" sz="1600" dirty="0">
                <a:solidFill>
                  <a:srgbClr val="0619C0"/>
                </a:solidFill>
              </a:rPr>
              <a:t>Head and Shoulders </a:t>
            </a:r>
            <a:r>
              <a:rPr lang="en-US" sz="1600" dirty="0"/>
              <a:t>(</a:t>
            </a:r>
            <a:r>
              <a:rPr lang="en-US" sz="1600" b="1" dirty="0"/>
              <a:t>Bottom</a:t>
            </a:r>
            <a:r>
              <a:rPr lang="en-US" sz="1600" dirty="0"/>
              <a:t>), sometimes referred to as an Inverse Head and Shoulders, is a pattern that shares many common characteristics with its comparable partner, but relies more heavily on volume patterns for confirmation. </a:t>
            </a:r>
          </a:p>
          <a:p>
            <a:r>
              <a:rPr lang="en-US" sz="1600" dirty="0"/>
              <a:t>As a major reversal pattern, the Head and Shoulders Bottom forms after a downtrend, and its completion marks a change in trend.</a:t>
            </a:r>
          </a:p>
          <a:p>
            <a:r>
              <a:rPr lang="en-US" sz="1600" dirty="0"/>
              <a:t>The pattern contains three successive troughs with the middle trough (head) being the deepest and the two outside troughs (shoulders) being shallower. </a:t>
            </a:r>
          </a:p>
          <a:p>
            <a:r>
              <a:rPr lang="en-US" sz="1600" dirty="0"/>
              <a:t>Ideally, the two shoulders would be equal in height and width. </a:t>
            </a:r>
          </a:p>
          <a:p>
            <a:r>
              <a:rPr lang="en-US" sz="1600" dirty="0"/>
              <a:t>The reaction highs in the middle of the pattern can be connected to form resistance, or a neckline. </a:t>
            </a:r>
          </a:p>
          <a:p>
            <a:endParaRPr lang="en-US" sz="1600" dirty="0"/>
          </a:p>
        </p:txBody>
      </p:sp>
      <p:pic>
        <p:nvPicPr>
          <p:cNvPr id="6" name="Content Placeholder 5" descr="hs-botslopup-frx.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820" b="-3657"/>
          <a:stretch/>
        </p:blipFill>
        <p:spPr>
          <a:xfrm>
            <a:off x="4648200" y="2514226"/>
            <a:ext cx="4038600" cy="2693813"/>
          </a:xfrm>
        </p:spPr>
      </p:pic>
      <p:sp>
        <p:nvSpPr>
          <p:cNvPr id="7" name="Title 1"/>
          <p:cNvSpPr>
            <a:spLocks noGrp="1"/>
          </p:cNvSpPr>
          <p:nvPr>
            <p:ph type="title"/>
          </p:nvPr>
        </p:nvSpPr>
        <p:spPr/>
        <p:txBody>
          <a:bodyPr>
            <a:normAutofit fontScale="90000"/>
          </a:bodyPr>
          <a:lstStyle/>
          <a:p>
            <a:r>
              <a:rPr lang="en-US" dirty="0">
                <a:solidFill>
                  <a:srgbClr val="FF0000"/>
                </a:solidFill>
              </a:rPr>
              <a:t>Examples of Chart Patterns</a:t>
            </a:r>
            <a:br>
              <a:rPr lang="en-US" dirty="0"/>
            </a:br>
            <a:r>
              <a:rPr lang="en-US" sz="2200" dirty="0">
                <a:solidFill>
                  <a:srgbClr val="0000FF"/>
                </a:solidFill>
              </a:rPr>
              <a:t>http://</a:t>
            </a:r>
            <a:r>
              <a:rPr lang="en-US" sz="2200" dirty="0" err="1">
                <a:solidFill>
                  <a:srgbClr val="0000FF"/>
                </a:solidFill>
              </a:rPr>
              <a:t>stockcharts.com</a:t>
            </a:r>
            <a:r>
              <a:rPr lang="en-US" sz="2200" dirty="0">
                <a:solidFill>
                  <a:srgbClr val="0000FF"/>
                </a:solidFill>
              </a:rPr>
              <a:t>/school/</a:t>
            </a:r>
            <a:r>
              <a:rPr lang="en-US" sz="2200" dirty="0" err="1">
                <a:solidFill>
                  <a:srgbClr val="0000FF"/>
                </a:solidFill>
              </a:rPr>
              <a:t>doku.php?id</a:t>
            </a:r>
            <a:r>
              <a:rPr lang="en-US" sz="2200" dirty="0">
                <a:solidFill>
                  <a:srgbClr val="0000FF"/>
                </a:solidFill>
              </a:rPr>
              <a:t>=</a:t>
            </a:r>
            <a:r>
              <a:rPr lang="en-US" sz="2200" dirty="0" err="1">
                <a:solidFill>
                  <a:srgbClr val="0000FF"/>
                </a:solidFill>
              </a:rPr>
              <a:t>chart_school:chart_analysis:introduction_to_chart_patterns</a:t>
            </a:r>
            <a:endParaRPr lang="en-US" sz="2200" dirty="0">
              <a:solidFill>
                <a:srgbClr val="0000FF"/>
              </a:solidFill>
            </a:endParaRPr>
          </a:p>
        </p:txBody>
      </p:sp>
    </p:spTree>
    <p:extLst>
      <p:ext uri="{BB962C8B-B14F-4D97-AF65-F5344CB8AC3E}">
        <p14:creationId xmlns:p14="http://schemas.microsoft.com/office/powerpoint/2010/main" val="3227143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3274</TotalTime>
  <Words>4824</Words>
  <Application>Microsoft Macintosh PowerPoint</Application>
  <PresentationFormat>On-screen Show (4:3)</PresentationFormat>
  <Paragraphs>238</Paragraphs>
  <Slides>47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Cambria Math</vt:lpstr>
      <vt:lpstr>Office Theme</vt:lpstr>
      <vt:lpstr>Lecture 15</vt:lpstr>
      <vt:lpstr>Technical Analysis https://en.wikipedia.org/wiki/Technical_analysis</vt:lpstr>
      <vt:lpstr>Technical Analysis https://en.wikipedia.org/wiki/Technical_analysis</vt:lpstr>
      <vt:lpstr>PowerPoint Presentation</vt:lpstr>
      <vt:lpstr>Fundamental vs. Technical Analysis https://en.wikipedia.org/wiki/Technical_analysis</vt:lpstr>
      <vt:lpstr>Fundamental vs. Technical Analysis https://en.wikipedia.org/wiki/Technical_analysis</vt:lpstr>
      <vt:lpstr>Fundamental vs. Technical Analysis https://en.wikipedia.org/wiki/Technical_analysis</vt:lpstr>
      <vt:lpstr>Examples of Chart Patterns http://stockcharts.com/school/doku.php?id=chart_school:chart_analysis:introduction_to_chart_patterns</vt:lpstr>
      <vt:lpstr>Examples of Chart Patterns http://stockcharts.com/school/doku.php?id=chart_school:chart_analysis:introduction_to_chart_patterns</vt:lpstr>
      <vt:lpstr>“Candlesticks” http://wikifinancepedia.com/wikifinance/investing/trading/technical-analysis</vt:lpstr>
      <vt:lpstr>Fundamental Analysis https://en.wikipedia.org/wiki/Technical_analysis</vt:lpstr>
      <vt:lpstr>Fundamental Analysis http://wikifinancepedia.com/wikifinance/investing/trading/technical-analysis</vt:lpstr>
      <vt:lpstr>Fundamental Analysis https://www.google.com/finance?q=NYSEARCA%3ASPY&amp;ei=hCrUUfjdJ5qAlgPtOw</vt:lpstr>
      <vt:lpstr>Fundamental Analysis https://en.wikipedia.org/wiki/Technical_analysis</vt:lpstr>
      <vt:lpstr>Technical Analysis https://en.wikipedia.org/wiki/Technical_analysis</vt:lpstr>
      <vt:lpstr>Components of Technical Analysis https://en.wikipedia.org/wiki/Technical_analysis</vt:lpstr>
      <vt:lpstr>Support and Resistance http://wikifinancepedia.com/wikifinance/investing/trading/technical-analysis</vt:lpstr>
      <vt:lpstr>Technical Analysis: Criticisms https://en.wikipedia.org/wiki/Technical_analysis</vt:lpstr>
      <vt:lpstr>Burton Malkiel</vt:lpstr>
      <vt:lpstr>Burton Malkiel on Technical Analysis https://en.wikipedia.org/wiki/Technical_analysis</vt:lpstr>
      <vt:lpstr>Andrew Lo on Technical Analysis https://en.wikipedia.org/wiki/Technical_analysis</vt:lpstr>
      <vt:lpstr>Andrew Lo on Technical Analysis https://en.wikipedia.org/wiki/Technical_analysis</vt:lpstr>
      <vt:lpstr>On the Other Hand… https://en.wikipedia.org/wiki/Technical_analysis</vt:lpstr>
      <vt:lpstr>On the Other Hand… https://en.wikipedia.org/wiki/Technical_analysis</vt:lpstr>
      <vt:lpstr>Charting Terms and Indicators https://en.wikipedia.org/wiki/Technical_analysis</vt:lpstr>
      <vt:lpstr>Indicators http://wikifinancepedia.com/wikifinance/investing/trading/technical-analysis</vt:lpstr>
      <vt:lpstr>Types of Charts https://en.wikipedia.org/wiki/Technical_analysis</vt:lpstr>
      <vt:lpstr>Overlays https://en.wikipedia.org/wiki/Technical_analysis</vt:lpstr>
      <vt:lpstr>Breadth Indicators https://en.wikipedia.org/wiki/Technical_analysis</vt:lpstr>
      <vt:lpstr>Price-Based Indicators https://en.wikipedia.org/wiki/Technical_analysis</vt:lpstr>
      <vt:lpstr>Examples of Chart Patterns http://stockcharts.com/school/doku.php?id=chart_school:chart_analysis:introduction_to_chart_patterns</vt:lpstr>
      <vt:lpstr>Examples of Chart Patterns http://stockcharts.com/school/doku.php?id=chart_school:chart_analysis:introduction_to_chart_patterns</vt:lpstr>
      <vt:lpstr>Examples of Chart Patterns http://stockcharts.com/school/doku.php?id=chart_school:chart_analysis:introduction_to_chart_patterns</vt:lpstr>
      <vt:lpstr>Examples of Chart Patterns http://stockcharts.com/school/doku.php?id=chart_school:chart_analysis:introduction_to_chart_patterns</vt:lpstr>
      <vt:lpstr>My Favorite http://jeffhirsch.tumblr.com/post/123059521013/three-peaks-and-a-domed-house-top</vt:lpstr>
      <vt:lpstr>Fibonacci Retracement https://en.wikipedia.org/wiki/Fibonacci_retracement</vt:lpstr>
      <vt:lpstr>Fibonacci Retracement https://en.wikipedia.org/wiki/Fibonacci_retracement</vt:lpstr>
      <vt:lpstr>Fibonacci Retracement https://en.wikipedia.org/wiki/Fibonacci_retracement</vt:lpstr>
      <vt:lpstr>Fibonacci Retracement https://en.wikipedia.org/wiki/Fibonacci_retracement</vt:lpstr>
      <vt:lpstr>PowerPoint Presentation</vt:lpstr>
      <vt:lpstr>The Case for a “Bull Trap” (2/2/2019) https://www.marketwatch.com/story/the-evidence-is-in-stocks-are-in-a-bull-trap-2019-02-02</vt:lpstr>
      <vt:lpstr>PowerPoint Presentation</vt:lpstr>
      <vt:lpstr>PowerPoint Presentation</vt:lpstr>
      <vt:lpstr>The Case for a “Bull Trap” (2/2/2019) Analysis of Data</vt:lpstr>
      <vt:lpstr>PowerPoint Presentation</vt:lpstr>
      <vt:lpstr>PowerPoint Presentation</vt:lpstr>
      <vt:lpstr>Nassim Nicholas Taleb</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16</dc:title>
  <dc:creator>John Rundle</dc:creator>
  <cp:lastModifiedBy>Microsoft Office User</cp:lastModifiedBy>
  <cp:revision>86</cp:revision>
  <dcterms:created xsi:type="dcterms:W3CDTF">2017-02-27T18:18:58Z</dcterms:created>
  <dcterms:modified xsi:type="dcterms:W3CDTF">2021-02-26T22:00:25Z</dcterms:modified>
</cp:coreProperties>
</file>