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88" r:id="rId6"/>
    <p:sldId id="271" r:id="rId7"/>
    <p:sldId id="273" r:id="rId8"/>
    <p:sldId id="274" r:id="rId9"/>
    <p:sldId id="275" r:id="rId10"/>
    <p:sldId id="260" r:id="rId11"/>
    <p:sldId id="261" r:id="rId12"/>
    <p:sldId id="262" r:id="rId13"/>
    <p:sldId id="263" r:id="rId14"/>
    <p:sldId id="264" r:id="rId15"/>
    <p:sldId id="266" r:id="rId16"/>
    <p:sldId id="265" r:id="rId17"/>
    <p:sldId id="269" r:id="rId18"/>
    <p:sldId id="268" r:id="rId19"/>
    <p:sldId id="267" r:id="rId20"/>
    <p:sldId id="289" r:id="rId21"/>
    <p:sldId id="279" r:id="rId22"/>
    <p:sldId id="277" r:id="rId23"/>
    <p:sldId id="278" r:id="rId24"/>
    <p:sldId id="299" r:id="rId25"/>
    <p:sldId id="297" r:id="rId26"/>
    <p:sldId id="298" r:id="rId27"/>
    <p:sldId id="280" r:id="rId28"/>
    <p:sldId id="281" r:id="rId29"/>
    <p:sldId id="282" r:id="rId30"/>
    <p:sldId id="283" r:id="rId31"/>
    <p:sldId id="294" r:id="rId32"/>
    <p:sldId id="295" r:id="rId33"/>
    <p:sldId id="293" r:id="rId34"/>
    <p:sldId id="291" r:id="rId35"/>
    <p:sldId id="292" r:id="rId36"/>
    <p:sldId id="296" r:id="rId37"/>
    <p:sldId id="287" r:id="rId38"/>
    <p:sldId id="286" r:id="rId39"/>
    <p:sldId id="284" r:id="rId40"/>
    <p:sldId id="300" r:id="rId41"/>
    <p:sldId id="301" r:id="rId42"/>
    <p:sldId id="285" r:id="rId43"/>
    <p:sldId id="302" r:id="rId44"/>
    <p:sldId id="29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9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79" autoAdjust="0"/>
    <p:restoredTop sz="94780"/>
  </p:normalViewPr>
  <p:slideViewPr>
    <p:cSldViewPr snapToGrid="0" snapToObjects="1">
      <p:cViewPr varScale="1">
        <p:scale>
          <a:sx n="115" d="100"/>
          <a:sy n="115" d="100"/>
        </p:scale>
        <p:origin x="728" y="2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7504D3-11F1-874B-97AA-F69C11D5B8E3}" type="datetimeFigureOut">
              <a:rPr lang="en-US" smtClean="0"/>
              <a:pPr/>
              <a:t>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413047-957B-E546-8EA7-071D9DFBBE28}" type="slidenum">
              <a:rPr lang="en-US" smtClean="0"/>
              <a:pPr/>
              <a:t>‹#›</a:t>
            </a:fld>
            <a:endParaRPr lang="en-US"/>
          </a:p>
        </p:txBody>
      </p:sp>
    </p:spTree>
    <p:extLst>
      <p:ext uri="{BB962C8B-B14F-4D97-AF65-F5344CB8AC3E}">
        <p14:creationId xmlns:p14="http://schemas.microsoft.com/office/powerpoint/2010/main" val="4091413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51F44-C37C-764E-9F6B-CF9E0E70193F}" type="datetimeFigureOut">
              <a:rPr lang="en-US" smtClean="0"/>
              <a:pPr/>
              <a:t>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19AAA-5E4C-4940-B734-0423525A1F6C}" type="slidenum">
              <a:rPr lang="en-US" smtClean="0"/>
              <a:pPr/>
              <a:t>‹#›</a:t>
            </a:fld>
            <a:endParaRPr lang="en-US"/>
          </a:p>
        </p:txBody>
      </p:sp>
    </p:spTree>
    <p:extLst>
      <p:ext uri="{BB962C8B-B14F-4D97-AF65-F5344CB8AC3E}">
        <p14:creationId xmlns:p14="http://schemas.microsoft.com/office/powerpoint/2010/main" val="38675004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8EDBF8-6AC6-3A4B-8B66-CA5A0956D637}" type="datetime1">
              <a:rPr lang="en-US" smtClean="0"/>
              <a:pPr/>
              <a:t>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122735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5753D-2C46-4B49-A70F-B5CD590519F1}" type="datetime1">
              <a:rPr lang="en-US" smtClean="0"/>
              <a:pPr/>
              <a:t>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402257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65758-5AA9-6546-AB9F-184EC3976DF0}" type="datetime1">
              <a:rPr lang="en-US" smtClean="0"/>
              <a:pPr/>
              <a:t>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209069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DA015-0906-584E-A8D3-8B07B790682C}" type="datetime1">
              <a:rPr lang="en-US" smtClean="0"/>
              <a:pPr/>
              <a:t>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305274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A72E4-ADE8-1547-90C5-3CF5401D6C91}" type="datetime1">
              <a:rPr lang="en-US" smtClean="0"/>
              <a:pPr/>
              <a:t>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371278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AF534F-813F-D648-B447-34924E3F1451}" type="datetime1">
              <a:rPr lang="en-US" smtClean="0"/>
              <a:pPr/>
              <a:t>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266663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50882F-109A-F54C-A40D-2BEA5BF154D2}" type="datetime1">
              <a:rPr lang="en-US" smtClean="0"/>
              <a:pPr/>
              <a:t>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360330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05EBD3-648F-AB4A-A874-8D219CA2A21A}" type="datetime1">
              <a:rPr lang="en-US" smtClean="0"/>
              <a:pPr/>
              <a:t>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322912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B7657-FEB8-FA4A-88FC-C6C948ED8326}" type="datetime1">
              <a:rPr lang="en-US" smtClean="0"/>
              <a:pPr/>
              <a:t>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20341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14B451-6C83-1048-83A5-448E7105029D}" type="datetime1">
              <a:rPr lang="en-US" smtClean="0"/>
              <a:pPr/>
              <a:t>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242272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2700E-AD32-034F-9095-C8CDB0428320}" type="datetime1">
              <a:rPr lang="en-US" smtClean="0"/>
              <a:pPr/>
              <a:t>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0C8FF-72F4-A943-9F59-C4B68BFF2193}" type="slidenum">
              <a:rPr lang="en-US" smtClean="0"/>
              <a:pPr/>
              <a:t>‹#›</a:t>
            </a:fld>
            <a:endParaRPr lang="en-US"/>
          </a:p>
        </p:txBody>
      </p:sp>
    </p:spTree>
    <p:extLst>
      <p:ext uri="{BB962C8B-B14F-4D97-AF65-F5344CB8AC3E}">
        <p14:creationId xmlns:p14="http://schemas.microsoft.com/office/powerpoint/2010/main" val="232837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EE38A-7F2E-BA46-96ED-46F666A83BC9}" type="datetime1">
              <a:rPr lang="en-US" smtClean="0"/>
              <a:pPr/>
              <a:t>1/1/21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0C8FF-72F4-A943-9F59-C4B68BFF2193}" type="slidenum">
              <a:rPr lang="en-US" smtClean="0"/>
              <a:pPr/>
              <a:t>‹#›</a:t>
            </a:fld>
            <a:endParaRPr lang="en-US"/>
          </a:p>
        </p:txBody>
      </p:sp>
    </p:spTree>
    <p:extLst>
      <p:ext uri="{BB962C8B-B14F-4D97-AF65-F5344CB8AC3E}">
        <p14:creationId xmlns:p14="http://schemas.microsoft.com/office/powerpoint/2010/main" val="576108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th.uah.edu/sta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Vasicek_mode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th.uah.edu/sta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FF0000"/>
                </a:solidFill>
              </a:rPr>
              <a:t>Lecture 14</a:t>
            </a:r>
            <a:endParaRPr lang="en-US" dirty="0">
              <a:solidFill>
                <a:srgbClr val="FF0000"/>
              </a:solidFill>
            </a:endParaRPr>
          </a:p>
        </p:txBody>
      </p:sp>
      <p:sp>
        <p:nvSpPr>
          <p:cNvPr id="3" name="Subtitle 2"/>
          <p:cNvSpPr>
            <a:spLocks noGrp="1"/>
          </p:cNvSpPr>
          <p:nvPr>
            <p:ph type="subTitle" idx="1"/>
          </p:nvPr>
        </p:nvSpPr>
        <p:spPr>
          <a:xfrm>
            <a:off x="1124857" y="3886200"/>
            <a:ext cx="6966857" cy="1752600"/>
          </a:xfrm>
        </p:spPr>
        <p:txBody>
          <a:bodyPr>
            <a:normAutofit/>
          </a:bodyPr>
          <a:lstStyle/>
          <a:p>
            <a:r>
              <a:rPr lang="en-US" dirty="0">
                <a:solidFill>
                  <a:srgbClr val="0000FF"/>
                </a:solidFill>
              </a:rPr>
              <a:t>Introduction to Stochastic Processes: Hurst Exponent</a:t>
            </a:r>
          </a:p>
          <a:p>
            <a:r>
              <a:rPr lang="en-US" dirty="0">
                <a:solidFill>
                  <a:srgbClr val="0000FF"/>
                </a:solidFill>
              </a:rPr>
              <a:t> John Rundle </a:t>
            </a:r>
            <a:r>
              <a:rPr lang="en-US" dirty="0" err="1">
                <a:solidFill>
                  <a:srgbClr val="0000FF"/>
                </a:solidFill>
              </a:rPr>
              <a:t>Econophysics</a:t>
            </a:r>
            <a:r>
              <a:rPr lang="en-US" dirty="0">
                <a:solidFill>
                  <a:srgbClr val="0000FF"/>
                </a:solidFill>
              </a:rPr>
              <a:t> PHYS 250</a:t>
            </a:r>
          </a:p>
        </p:txBody>
      </p:sp>
    </p:spTree>
    <p:extLst>
      <p:ext uri="{BB962C8B-B14F-4D97-AF65-F5344CB8AC3E}">
        <p14:creationId xmlns:p14="http://schemas.microsoft.com/office/powerpoint/2010/main" val="212459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2400" dirty="0"/>
              <a:t>Based on their properties, stochastic processes can be divided into various categories, which include random walks, martingales, Markov processes, Lévy processes, Gaussian processes, and random fields, renewal processes, and branching processes.</a:t>
            </a:r>
          </a:p>
          <a:p>
            <a:pPr>
              <a:spcBef>
                <a:spcPts val="0"/>
              </a:spcBef>
              <a:spcAft>
                <a:spcPts val="1200"/>
              </a:spcAft>
            </a:pPr>
            <a:r>
              <a:rPr lang="en-US" sz="2400" dirty="0"/>
              <a:t>The term random function is also used to refer to a </a:t>
            </a:r>
            <a:r>
              <a:rPr lang="en-US" sz="2400" dirty="0">
                <a:solidFill>
                  <a:srgbClr val="0619C0"/>
                </a:solidFill>
              </a:rPr>
              <a:t>stochastic or random process</a:t>
            </a:r>
            <a:r>
              <a:rPr lang="en-US" sz="2400" dirty="0"/>
              <a:t>, because a stochastic process can also be interpreted as a random element in a function space.</a:t>
            </a:r>
          </a:p>
          <a:p>
            <a:pPr>
              <a:spcBef>
                <a:spcPts val="0"/>
              </a:spcBef>
              <a:spcAft>
                <a:spcPts val="1200"/>
              </a:spcAft>
            </a:pPr>
            <a:r>
              <a:rPr lang="en-US" sz="2400" dirty="0"/>
              <a:t>The terms stochastic process and random process are used interchangeably, often with no specific mathematical space for the set that indexes the random variables. </a:t>
            </a:r>
          </a:p>
          <a:p>
            <a:pPr>
              <a:spcBef>
                <a:spcPts val="0"/>
              </a:spcBef>
              <a:spcAft>
                <a:spcPts val="1200"/>
              </a:spcAft>
            </a:pPr>
            <a:endParaRPr lang="en-US" sz="2400" dirty="0"/>
          </a:p>
        </p:txBody>
      </p:sp>
      <p:sp>
        <p:nvSpPr>
          <p:cNvPr id="4" name="Title 1"/>
          <p:cNvSpPr>
            <a:spLocks noGrp="1"/>
          </p:cNvSpPr>
          <p:nvPr>
            <p:ph type="title"/>
          </p:nvPr>
        </p:nvSpPr>
        <p:spPr/>
        <p:txBody>
          <a:bodyPr>
            <a:normAutofit fontScale="90000"/>
          </a:bodyPr>
          <a:lstStyle/>
          <a:p>
            <a:r>
              <a:rPr lang="en-US" dirty="0">
                <a:solidFill>
                  <a:srgbClr val="FF0000"/>
                </a:solidFill>
              </a:rPr>
              <a:t>Stochastic Processes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Tree>
    <p:extLst>
      <p:ext uri="{BB962C8B-B14F-4D97-AF65-F5344CB8AC3E}">
        <p14:creationId xmlns:p14="http://schemas.microsoft.com/office/powerpoint/2010/main" val="340111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Stochastic Processes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
        <p:nvSpPr>
          <p:cNvPr id="2" name="Content Placeholder 1"/>
          <p:cNvSpPr>
            <a:spLocks noGrp="1"/>
          </p:cNvSpPr>
          <p:nvPr>
            <p:ph idx="1"/>
          </p:nvPr>
        </p:nvSpPr>
        <p:spPr>
          <a:xfrm>
            <a:off x="290287" y="1430870"/>
            <a:ext cx="8611808" cy="4525963"/>
          </a:xfrm>
        </p:spPr>
        <p:txBody>
          <a:bodyPr>
            <a:noAutofit/>
          </a:bodyPr>
          <a:lstStyle/>
          <a:p>
            <a:pPr>
              <a:spcBef>
                <a:spcPts val="0"/>
              </a:spcBef>
              <a:spcAft>
                <a:spcPts val="1200"/>
              </a:spcAft>
            </a:pPr>
            <a:r>
              <a:rPr lang="en-US" sz="1800" dirty="0"/>
              <a:t>A stochastic or random process can be defined as a collection of random variables that is </a:t>
            </a:r>
            <a:r>
              <a:rPr lang="en-US" sz="1800" dirty="0">
                <a:solidFill>
                  <a:srgbClr val="0619C0"/>
                </a:solidFill>
              </a:rPr>
              <a:t>indexed</a:t>
            </a:r>
            <a:r>
              <a:rPr lang="en-US" sz="1800" dirty="0"/>
              <a:t> by some mathematical set, meaning that each random variable of the stochastic process is uniquely associated with an element in the set.</a:t>
            </a:r>
          </a:p>
          <a:p>
            <a:pPr>
              <a:spcBef>
                <a:spcPts val="0"/>
              </a:spcBef>
              <a:spcAft>
                <a:spcPts val="1200"/>
              </a:spcAft>
            </a:pPr>
            <a:r>
              <a:rPr lang="en-US" sz="1800" dirty="0"/>
              <a:t>The set used to index the random variables is called the </a:t>
            </a:r>
            <a:r>
              <a:rPr lang="en-US" sz="1800" dirty="0">
                <a:solidFill>
                  <a:srgbClr val="0619C0"/>
                </a:solidFill>
              </a:rPr>
              <a:t>index set</a:t>
            </a:r>
            <a:r>
              <a:rPr lang="en-US" sz="1800" dirty="0"/>
              <a:t>. </a:t>
            </a:r>
          </a:p>
          <a:p>
            <a:pPr>
              <a:spcBef>
                <a:spcPts val="0"/>
              </a:spcBef>
              <a:spcAft>
                <a:spcPts val="1200"/>
              </a:spcAft>
            </a:pPr>
            <a:r>
              <a:rPr lang="en-US" sz="1800" dirty="0"/>
              <a:t>Historically, the index set was some subset of the real line, such as the natural numbers, giving the index set the interpretation of time.</a:t>
            </a:r>
          </a:p>
          <a:p>
            <a:pPr>
              <a:spcBef>
                <a:spcPts val="0"/>
              </a:spcBef>
              <a:spcAft>
                <a:spcPts val="1200"/>
              </a:spcAft>
            </a:pPr>
            <a:r>
              <a:rPr lang="en-US" sz="1800" dirty="0"/>
              <a:t>Each random variable in the collection takes values from the same mathematical space known as the state space, which can be for example, the integers, the real line or n-dimensional Euclidean space.</a:t>
            </a:r>
          </a:p>
          <a:p>
            <a:pPr>
              <a:spcBef>
                <a:spcPts val="0"/>
              </a:spcBef>
              <a:spcAft>
                <a:spcPts val="1200"/>
              </a:spcAft>
            </a:pPr>
            <a:r>
              <a:rPr lang="en-US" sz="1800" dirty="0"/>
              <a:t>An increment is the amount that a stochastic process changes between two index values, often interpreted as two points in time.</a:t>
            </a:r>
          </a:p>
          <a:p>
            <a:pPr>
              <a:spcBef>
                <a:spcPts val="0"/>
              </a:spcBef>
              <a:spcAft>
                <a:spcPts val="1200"/>
              </a:spcAft>
            </a:pPr>
            <a:r>
              <a:rPr lang="en-US" sz="1800" dirty="0"/>
              <a:t>A stochastic process can have many outcomes, due to its randomness, and a single outcome of a stochastic process is called, among other names, a sample function or realization.[</a:t>
            </a:r>
          </a:p>
          <a:p>
            <a:pPr>
              <a:spcBef>
                <a:spcPts val="0"/>
              </a:spcBef>
              <a:spcAft>
                <a:spcPts val="1200"/>
              </a:spcAft>
            </a:pPr>
            <a:endParaRPr lang="en-US" sz="1800" dirty="0"/>
          </a:p>
        </p:txBody>
      </p:sp>
    </p:spTree>
    <p:extLst>
      <p:ext uri="{BB962C8B-B14F-4D97-AF65-F5344CB8AC3E}">
        <p14:creationId xmlns:p14="http://schemas.microsoft.com/office/powerpoint/2010/main" val="221021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Stochastic Processes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
        <p:nvSpPr>
          <p:cNvPr id="2" name="Content Placeholder 1"/>
          <p:cNvSpPr>
            <a:spLocks noGrp="1"/>
          </p:cNvSpPr>
          <p:nvPr>
            <p:ph idx="1"/>
          </p:nvPr>
        </p:nvSpPr>
        <p:spPr/>
        <p:txBody>
          <a:bodyPr>
            <a:noAutofit/>
          </a:bodyPr>
          <a:lstStyle/>
          <a:p>
            <a:pPr>
              <a:spcBef>
                <a:spcPts val="0"/>
              </a:spcBef>
              <a:spcAft>
                <a:spcPts val="1200"/>
              </a:spcAft>
            </a:pPr>
            <a:r>
              <a:rPr lang="en-US" sz="1800" dirty="0"/>
              <a:t>When interpreted as time, if the index set of a stochastic process has a finite or countable number of elements, such as a finite set of numbers, the set of integers, or the natural numbers, then the stochastic process is said to be in </a:t>
            </a:r>
            <a:r>
              <a:rPr lang="en-US" sz="1800" dirty="0">
                <a:solidFill>
                  <a:srgbClr val="0619C0"/>
                </a:solidFill>
              </a:rPr>
              <a:t>discrete time</a:t>
            </a:r>
            <a:r>
              <a:rPr lang="en-US" sz="1800" dirty="0"/>
              <a:t>.</a:t>
            </a:r>
          </a:p>
          <a:p>
            <a:pPr>
              <a:spcBef>
                <a:spcPts val="0"/>
              </a:spcBef>
              <a:spcAft>
                <a:spcPts val="1200"/>
              </a:spcAft>
            </a:pPr>
            <a:r>
              <a:rPr lang="en-US" sz="1800" dirty="0"/>
              <a:t>If the index set is some interval of the real line, then time is said to be </a:t>
            </a:r>
            <a:r>
              <a:rPr lang="en-US" sz="1800" dirty="0">
                <a:solidFill>
                  <a:srgbClr val="0619C0"/>
                </a:solidFill>
              </a:rPr>
              <a:t>continuous</a:t>
            </a:r>
            <a:r>
              <a:rPr lang="en-US" sz="1800" dirty="0"/>
              <a:t>. </a:t>
            </a:r>
          </a:p>
          <a:p>
            <a:pPr>
              <a:spcBef>
                <a:spcPts val="0"/>
              </a:spcBef>
              <a:spcAft>
                <a:spcPts val="1200"/>
              </a:spcAft>
            </a:pPr>
            <a:r>
              <a:rPr lang="en-US" sz="1800" dirty="0"/>
              <a:t>The two types of stochastic processes are respectively referred to as </a:t>
            </a:r>
            <a:r>
              <a:rPr lang="en-US" sz="1800" dirty="0">
                <a:solidFill>
                  <a:srgbClr val="0619C0"/>
                </a:solidFill>
              </a:rPr>
              <a:t>discrete-time</a:t>
            </a:r>
            <a:r>
              <a:rPr lang="en-US" sz="1800" dirty="0"/>
              <a:t> and </a:t>
            </a:r>
            <a:r>
              <a:rPr lang="en-US" sz="1800" dirty="0">
                <a:solidFill>
                  <a:srgbClr val="0619C0"/>
                </a:solidFill>
              </a:rPr>
              <a:t>continuous-time stochastic processes</a:t>
            </a:r>
            <a:r>
              <a:rPr lang="en-US" sz="1800" dirty="0"/>
              <a:t>.</a:t>
            </a:r>
          </a:p>
          <a:p>
            <a:pPr>
              <a:spcBef>
                <a:spcPts val="0"/>
              </a:spcBef>
              <a:spcAft>
                <a:spcPts val="1200"/>
              </a:spcAft>
            </a:pPr>
            <a:r>
              <a:rPr lang="en-US" sz="1800" dirty="0"/>
              <a:t>Discrete-time stochastic processes are considered easier to study because continuous-time processes require more advanced mathematical techniques and knowledge, particularly due to the index set being uncountable.</a:t>
            </a:r>
            <a:endParaRPr lang="en-US" sz="1800" baseline="30000" dirty="0"/>
          </a:p>
          <a:p>
            <a:pPr>
              <a:spcBef>
                <a:spcPts val="0"/>
              </a:spcBef>
              <a:spcAft>
                <a:spcPts val="1200"/>
              </a:spcAft>
            </a:pPr>
            <a:r>
              <a:rPr lang="en-US" sz="1800" dirty="0"/>
              <a:t> If the index set is the integers, or some subset of them, then the stochastic process can also be called a </a:t>
            </a:r>
            <a:r>
              <a:rPr lang="en-US" sz="1800" dirty="0">
                <a:solidFill>
                  <a:srgbClr val="0619C0"/>
                </a:solidFill>
              </a:rPr>
              <a:t>random sequence</a:t>
            </a:r>
            <a:r>
              <a:rPr lang="en-US" sz="1800" dirty="0"/>
              <a:t>.</a:t>
            </a:r>
          </a:p>
        </p:txBody>
      </p:sp>
    </p:spTree>
    <p:extLst>
      <p:ext uri="{BB962C8B-B14F-4D97-AF65-F5344CB8AC3E}">
        <p14:creationId xmlns:p14="http://schemas.microsoft.com/office/powerpoint/2010/main" val="35803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Stochastic Processes - Examples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
        <p:nvSpPr>
          <p:cNvPr id="2" name="Content Placeholder 1"/>
          <p:cNvSpPr>
            <a:spLocks noGrp="1"/>
          </p:cNvSpPr>
          <p:nvPr>
            <p:ph idx="1"/>
          </p:nvPr>
        </p:nvSpPr>
        <p:spPr>
          <a:xfrm>
            <a:off x="457200" y="1637907"/>
            <a:ext cx="8229600" cy="4525963"/>
          </a:xfrm>
        </p:spPr>
        <p:txBody>
          <a:bodyPr>
            <a:normAutofit/>
          </a:bodyPr>
          <a:lstStyle/>
          <a:p>
            <a:pPr marL="0" indent="0">
              <a:spcBef>
                <a:spcPts val="0"/>
              </a:spcBef>
              <a:spcAft>
                <a:spcPts val="1200"/>
              </a:spcAft>
              <a:buNone/>
            </a:pPr>
            <a:r>
              <a:rPr lang="en-US" sz="2000" b="1" dirty="0"/>
              <a:t>Bernoulli Trials</a:t>
            </a:r>
          </a:p>
          <a:p>
            <a:pPr>
              <a:spcBef>
                <a:spcPts val="0"/>
              </a:spcBef>
              <a:spcAft>
                <a:spcPts val="1200"/>
              </a:spcAft>
            </a:pPr>
            <a:r>
              <a:rPr lang="en-US" sz="2000" dirty="0"/>
              <a:t>One of the simplest stochastic processes is the </a:t>
            </a:r>
            <a:r>
              <a:rPr lang="en-US" sz="2000" dirty="0">
                <a:solidFill>
                  <a:srgbClr val="0619C0"/>
                </a:solidFill>
              </a:rPr>
              <a:t>Bernoulli process</a:t>
            </a:r>
            <a:r>
              <a:rPr lang="en-US" sz="2000" dirty="0"/>
              <a:t>, which is a sequence of independent and identically distributed (</a:t>
            </a:r>
            <a:r>
              <a:rPr lang="en-US" sz="2000" dirty="0" err="1"/>
              <a:t>iid</a:t>
            </a:r>
            <a:r>
              <a:rPr lang="en-US" sz="2000" dirty="0"/>
              <a:t>) random variables, where each random variable takes either the value 1 with probability p, and value 0 with probability 1 − p . </a:t>
            </a:r>
          </a:p>
          <a:p>
            <a:pPr>
              <a:spcBef>
                <a:spcPts val="0"/>
              </a:spcBef>
              <a:spcAft>
                <a:spcPts val="1200"/>
              </a:spcAft>
            </a:pPr>
            <a:r>
              <a:rPr lang="en-US" sz="2000" dirty="0"/>
              <a:t>This process can be likened to a </a:t>
            </a:r>
            <a:r>
              <a:rPr lang="en-US" sz="2000" dirty="0">
                <a:solidFill>
                  <a:srgbClr val="0619C0"/>
                </a:solidFill>
              </a:rPr>
              <a:t>coin flip</a:t>
            </a:r>
            <a:r>
              <a:rPr lang="en-US" sz="2000" dirty="0"/>
              <a:t>, where the probability of obtaining a head is p and its value is 1, while the value of a tail is 0.</a:t>
            </a:r>
          </a:p>
          <a:p>
            <a:pPr>
              <a:spcBef>
                <a:spcPts val="0"/>
              </a:spcBef>
              <a:spcAft>
                <a:spcPts val="1200"/>
              </a:spcAft>
            </a:pPr>
            <a:r>
              <a:rPr lang="en-US" sz="2000" dirty="0"/>
              <a:t>In other words, a Bernoulli process is a sequence of </a:t>
            </a:r>
            <a:r>
              <a:rPr lang="en-US" sz="2000" dirty="0" err="1"/>
              <a:t>iid</a:t>
            </a:r>
            <a:r>
              <a:rPr lang="en-US" sz="2000" dirty="0"/>
              <a:t> Bernoulli random </a:t>
            </a:r>
            <a:r>
              <a:rPr lang="en-US" sz="2000" dirty="0" err="1"/>
              <a:t>variables,where</a:t>
            </a:r>
            <a:r>
              <a:rPr lang="en-US" sz="2000" dirty="0"/>
              <a:t> each coin flip is a Bernoulli trial.</a:t>
            </a:r>
          </a:p>
          <a:p>
            <a:pPr marL="0" indent="0">
              <a:spcBef>
                <a:spcPts val="0"/>
              </a:spcBef>
              <a:spcAft>
                <a:spcPts val="1200"/>
              </a:spcAft>
              <a:buNone/>
            </a:pPr>
            <a:endParaRPr lang="en-US" sz="2000" b="1" dirty="0"/>
          </a:p>
        </p:txBody>
      </p:sp>
    </p:spTree>
    <p:extLst>
      <p:ext uri="{BB962C8B-B14F-4D97-AF65-F5344CB8AC3E}">
        <p14:creationId xmlns:p14="http://schemas.microsoft.com/office/powerpoint/2010/main" val="35803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Stochastic Processes</a:t>
            </a:r>
            <a:r>
              <a:rPr lang="en-US" dirty="0"/>
              <a:t> </a:t>
            </a:r>
            <a:r>
              <a:rPr lang="en-US" dirty="0">
                <a:solidFill>
                  <a:srgbClr val="FF0000"/>
                </a:solidFill>
              </a:rPr>
              <a:t>- Examples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
        <p:nvSpPr>
          <p:cNvPr id="2" name="Content Placeholder 1"/>
          <p:cNvSpPr>
            <a:spLocks noGrp="1"/>
          </p:cNvSpPr>
          <p:nvPr>
            <p:ph idx="1"/>
          </p:nvPr>
        </p:nvSpPr>
        <p:spPr/>
        <p:txBody>
          <a:bodyPr>
            <a:noAutofit/>
          </a:bodyPr>
          <a:lstStyle/>
          <a:p>
            <a:pPr marL="0" indent="0">
              <a:spcBef>
                <a:spcPts val="0"/>
              </a:spcBef>
              <a:spcAft>
                <a:spcPts val="1200"/>
              </a:spcAft>
              <a:buNone/>
            </a:pPr>
            <a:r>
              <a:rPr lang="en-US" sz="2000" b="1" dirty="0"/>
              <a:t>Random Walks</a:t>
            </a:r>
          </a:p>
          <a:p>
            <a:pPr>
              <a:spcBef>
                <a:spcPts val="0"/>
              </a:spcBef>
              <a:spcAft>
                <a:spcPts val="1200"/>
              </a:spcAft>
            </a:pPr>
            <a:r>
              <a:rPr lang="en-US" sz="2000" dirty="0">
                <a:solidFill>
                  <a:srgbClr val="0619C0"/>
                </a:solidFill>
              </a:rPr>
              <a:t>Random walks </a:t>
            </a:r>
            <a:r>
              <a:rPr lang="en-US" sz="2000" dirty="0"/>
              <a:t>are stochastic processes that are usually defined as sums of iid random variables or random vectors in Euclidean space, so they are processes that change in discrete time.</a:t>
            </a:r>
          </a:p>
          <a:p>
            <a:pPr>
              <a:spcBef>
                <a:spcPts val="0"/>
              </a:spcBef>
              <a:spcAft>
                <a:spcPts val="1200"/>
              </a:spcAft>
            </a:pPr>
            <a:r>
              <a:rPr lang="en-US" sz="2000" dirty="0"/>
              <a:t>But some also use the term to refer to processes that change in continuous time,</a:t>
            </a:r>
            <a:r>
              <a:rPr lang="en-US" sz="2000" baseline="30000" dirty="0"/>
              <a:t> </a:t>
            </a:r>
            <a:r>
              <a:rPr lang="en-US" sz="2000" dirty="0"/>
              <a:t>particularly the Wiener process used in finance, which has led to some confusion, resulting in its criticism.</a:t>
            </a:r>
          </a:p>
          <a:p>
            <a:pPr>
              <a:spcBef>
                <a:spcPts val="0"/>
              </a:spcBef>
              <a:spcAft>
                <a:spcPts val="1200"/>
              </a:spcAft>
            </a:pPr>
            <a:r>
              <a:rPr lang="en-US" sz="2000" dirty="0"/>
              <a:t>There are other various types of random walks, defined so their state spaces can be other mathematical objects, such as lattices and groups, and in general they are highly studied and have many applications in different disciplines.</a:t>
            </a:r>
          </a:p>
          <a:p>
            <a:pPr marL="0" indent="0">
              <a:spcBef>
                <a:spcPts val="0"/>
              </a:spcBef>
              <a:spcAft>
                <a:spcPts val="1200"/>
              </a:spcAft>
              <a:buNone/>
            </a:pPr>
            <a:endParaRPr lang="en-US" sz="2000" dirty="0"/>
          </a:p>
        </p:txBody>
      </p:sp>
    </p:spTree>
    <p:extLst>
      <p:ext uri="{BB962C8B-B14F-4D97-AF65-F5344CB8AC3E}">
        <p14:creationId xmlns:p14="http://schemas.microsoft.com/office/powerpoint/2010/main" val="35803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Stochastic Processes</a:t>
            </a:r>
            <a:r>
              <a:rPr lang="en-US" dirty="0"/>
              <a:t> </a:t>
            </a:r>
            <a:r>
              <a:rPr lang="en-US" dirty="0">
                <a:solidFill>
                  <a:srgbClr val="FF0000"/>
                </a:solidFill>
              </a:rPr>
              <a:t>- Examples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
        <p:nvSpPr>
          <p:cNvPr id="2" name="Content Placeholder 1"/>
          <p:cNvSpPr>
            <a:spLocks noGrp="1"/>
          </p:cNvSpPr>
          <p:nvPr>
            <p:ph idx="1"/>
          </p:nvPr>
        </p:nvSpPr>
        <p:spPr>
          <a:xfrm>
            <a:off x="457200" y="1600200"/>
            <a:ext cx="8229600" cy="4895567"/>
          </a:xfrm>
        </p:spPr>
        <p:txBody>
          <a:bodyPr>
            <a:noAutofit/>
          </a:bodyPr>
          <a:lstStyle/>
          <a:p>
            <a:pPr marL="0" indent="0">
              <a:spcBef>
                <a:spcPts val="0"/>
              </a:spcBef>
              <a:spcAft>
                <a:spcPts val="600"/>
              </a:spcAft>
              <a:buNone/>
            </a:pPr>
            <a:r>
              <a:rPr lang="en-US" sz="1800" b="1" dirty="0"/>
              <a:t>Random Walks</a:t>
            </a:r>
          </a:p>
          <a:p>
            <a:pPr>
              <a:spcBef>
                <a:spcPts val="0"/>
              </a:spcBef>
              <a:spcAft>
                <a:spcPts val="600"/>
              </a:spcAft>
            </a:pPr>
            <a:r>
              <a:rPr lang="en-US" sz="1800" dirty="0"/>
              <a:t>A classic example of a random walk is known as the </a:t>
            </a:r>
            <a:r>
              <a:rPr lang="en-US" sz="1800" dirty="0">
                <a:solidFill>
                  <a:srgbClr val="0619C0"/>
                </a:solidFill>
              </a:rPr>
              <a:t>simple random walk</a:t>
            </a:r>
            <a:r>
              <a:rPr lang="en-US" sz="1800" dirty="0"/>
              <a:t>, which is a stochastic process in discrete time with the integers as the state space, and is based on a Bernoulli process, where each </a:t>
            </a:r>
            <a:r>
              <a:rPr lang="en-US" sz="1800" dirty="0" err="1"/>
              <a:t>iid</a:t>
            </a:r>
            <a:r>
              <a:rPr lang="en-US" sz="1800" dirty="0"/>
              <a:t> Bernoulli variable takes either the value +1 or -1. </a:t>
            </a:r>
          </a:p>
          <a:p>
            <a:pPr>
              <a:spcBef>
                <a:spcPts val="0"/>
              </a:spcBef>
              <a:spcAft>
                <a:spcPts val="600"/>
              </a:spcAft>
            </a:pPr>
            <a:r>
              <a:rPr lang="en-US" sz="1800" dirty="0"/>
              <a:t>In other words, the simple random walk takes place on the integers, and its value increases by +1 with probability </a:t>
            </a:r>
            <a:r>
              <a:rPr lang="en-US" sz="1800" i="1" dirty="0"/>
              <a:t>p</a:t>
            </a:r>
            <a:r>
              <a:rPr lang="en-US" sz="1800" dirty="0"/>
              <a:t> , or decreases by -1 with probability 1 − </a:t>
            </a:r>
            <a:r>
              <a:rPr lang="en-US" sz="1800" i="1" dirty="0"/>
              <a:t>p</a:t>
            </a:r>
            <a:endParaRPr lang="en-US" sz="1800" dirty="0"/>
          </a:p>
          <a:p>
            <a:pPr>
              <a:spcBef>
                <a:spcPts val="0"/>
              </a:spcBef>
              <a:spcAft>
                <a:spcPts val="600"/>
              </a:spcAft>
            </a:pPr>
            <a:r>
              <a:rPr lang="en-US" sz="1800" dirty="0"/>
              <a:t>So the index set of this random walk is the natural numbers, while its state space is the integers. </a:t>
            </a:r>
          </a:p>
          <a:p>
            <a:pPr>
              <a:spcBef>
                <a:spcPts val="0"/>
              </a:spcBef>
              <a:spcAft>
                <a:spcPts val="600"/>
              </a:spcAft>
            </a:pPr>
            <a:r>
              <a:rPr lang="en-US" sz="1800" dirty="0"/>
              <a:t>If the </a:t>
            </a:r>
            <a:r>
              <a:rPr lang="en-US" sz="1800" i="1" dirty="0"/>
              <a:t>p</a:t>
            </a:r>
            <a:r>
              <a:rPr lang="en-US" sz="1800" dirty="0"/>
              <a:t> = 0.5 , this random walk is called a </a:t>
            </a:r>
            <a:r>
              <a:rPr lang="en-US" sz="1800" dirty="0">
                <a:solidFill>
                  <a:srgbClr val="0619C0"/>
                </a:solidFill>
              </a:rPr>
              <a:t>symmetric </a:t>
            </a:r>
            <a:r>
              <a:rPr lang="en-US" sz="1800" dirty="0"/>
              <a:t>or </a:t>
            </a:r>
            <a:r>
              <a:rPr lang="en-US" sz="1800" dirty="0">
                <a:solidFill>
                  <a:srgbClr val="0619C0"/>
                </a:solidFill>
              </a:rPr>
              <a:t>unbiased</a:t>
            </a:r>
            <a:r>
              <a:rPr lang="en-US" sz="1800" dirty="0"/>
              <a:t> random walk.  If </a:t>
            </a:r>
            <a:r>
              <a:rPr lang="en-US" sz="1800" dirty="0" err="1"/>
              <a:t>p</a:t>
            </a:r>
            <a:r>
              <a:rPr lang="en-US" sz="1800" dirty="0"/>
              <a:t> ≠ 0.5, it is called a </a:t>
            </a:r>
            <a:r>
              <a:rPr lang="en-US" sz="1800" dirty="0">
                <a:solidFill>
                  <a:srgbClr val="0619C0"/>
                </a:solidFill>
              </a:rPr>
              <a:t>biased</a:t>
            </a:r>
            <a:r>
              <a:rPr lang="en-US" sz="1800" dirty="0"/>
              <a:t> random walk</a:t>
            </a:r>
          </a:p>
          <a:p>
            <a:pPr>
              <a:spcBef>
                <a:spcPts val="0"/>
              </a:spcBef>
              <a:spcAft>
                <a:spcPts val="600"/>
              </a:spcAft>
            </a:pPr>
            <a:r>
              <a:rPr lang="en-US" sz="1800" dirty="0"/>
              <a:t>For a simple unbiased walk, the mean distance &lt;</a:t>
            </a:r>
            <a:r>
              <a:rPr lang="en-US" sz="1800" i="1" dirty="0"/>
              <a:t>R</a:t>
            </a:r>
            <a:r>
              <a:rPr lang="en-US" sz="1800" dirty="0"/>
              <a:t>&gt;</a:t>
            </a:r>
            <a:r>
              <a:rPr lang="en-US" sz="1800" dirty="0">
                <a:latin typeface="Symbol" charset="2"/>
                <a:cs typeface="Symbol" charset="2"/>
              </a:rPr>
              <a:t> </a:t>
            </a:r>
            <a:r>
              <a:rPr lang="en-US" sz="1800" dirty="0"/>
              <a:t>from the origin the origin is 0, and the mean square distance &lt;</a:t>
            </a:r>
            <a:r>
              <a:rPr lang="en-US" sz="1800" i="1" dirty="0"/>
              <a:t>R</a:t>
            </a:r>
            <a:r>
              <a:rPr lang="en-US" sz="1800" baseline="30000" dirty="0"/>
              <a:t>2</a:t>
            </a:r>
            <a:r>
              <a:rPr lang="en-US" sz="1800" dirty="0"/>
              <a:t>&gt; </a:t>
            </a:r>
            <a:r>
              <a:rPr lang="en-US" sz="1800" dirty="0">
                <a:cs typeface="Symbol" charset="2"/>
              </a:rPr>
              <a:t>grows like time, or the number of steps </a:t>
            </a:r>
            <a:r>
              <a:rPr lang="en-US" sz="1800" i="1" dirty="0">
                <a:cs typeface="Symbol" charset="2"/>
              </a:rPr>
              <a:t>N</a:t>
            </a:r>
            <a:r>
              <a:rPr lang="en-US" sz="1800" dirty="0">
                <a:cs typeface="Symbol" charset="2"/>
              </a:rPr>
              <a:t>: </a:t>
            </a:r>
            <a:r>
              <a:rPr lang="en-US" sz="1800" dirty="0">
                <a:latin typeface="Symbol" charset="2"/>
                <a:cs typeface="Symbol" charset="2"/>
              </a:rPr>
              <a:t> &lt;</a:t>
            </a:r>
            <a:r>
              <a:rPr lang="en-US" sz="1800" i="1" dirty="0">
                <a:cs typeface="Symbol" charset="2"/>
              </a:rPr>
              <a:t>R</a:t>
            </a:r>
            <a:r>
              <a:rPr lang="en-US" sz="1800" baseline="30000" dirty="0">
                <a:latin typeface="Symbol" charset="2"/>
                <a:cs typeface="Symbol" charset="2"/>
              </a:rPr>
              <a:t>2</a:t>
            </a:r>
            <a:r>
              <a:rPr lang="en-US" sz="1800" dirty="0">
                <a:cs typeface="Symbol" charset="2"/>
              </a:rPr>
              <a:t>&gt;</a:t>
            </a:r>
            <a:r>
              <a:rPr lang="en-US" sz="1800" dirty="0">
                <a:latin typeface="Symbol" charset="2"/>
                <a:cs typeface="Symbol" charset="2"/>
              </a:rPr>
              <a:t> ≈</a:t>
            </a:r>
            <a:r>
              <a:rPr lang="en-US" sz="1800" dirty="0">
                <a:cs typeface="Symbol" charset="2"/>
              </a:rPr>
              <a:t> </a:t>
            </a:r>
            <a:r>
              <a:rPr lang="en-US" sz="1800" i="1" dirty="0">
                <a:cs typeface="Symbol" charset="2"/>
              </a:rPr>
              <a:t>t</a:t>
            </a:r>
            <a:r>
              <a:rPr lang="en-US" sz="1800" dirty="0">
                <a:cs typeface="Symbol" charset="2"/>
              </a:rPr>
              <a:t> ≈ </a:t>
            </a:r>
            <a:r>
              <a:rPr lang="en-US" sz="1800" i="1" dirty="0" err="1">
                <a:cs typeface="Symbol" charset="2"/>
              </a:rPr>
              <a:t>NΔt</a:t>
            </a:r>
            <a:endParaRPr lang="en-US" sz="1800" i="1" baseline="30000" dirty="0"/>
          </a:p>
        </p:txBody>
      </p:sp>
    </p:spTree>
    <p:extLst>
      <p:ext uri="{BB962C8B-B14F-4D97-AF65-F5344CB8AC3E}">
        <p14:creationId xmlns:p14="http://schemas.microsoft.com/office/powerpoint/2010/main" val="84942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Stochastic Processes - Examples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
        <p:nvSpPr>
          <p:cNvPr id="2" name="Content Placeholder 1"/>
          <p:cNvSpPr>
            <a:spLocks noGrp="1"/>
          </p:cNvSpPr>
          <p:nvPr>
            <p:ph idx="1"/>
          </p:nvPr>
        </p:nvSpPr>
        <p:spPr/>
        <p:txBody>
          <a:bodyPr>
            <a:normAutofit/>
          </a:bodyPr>
          <a:lstStyle/>
          <a:p>
            <a:pPr marL="0" indent="0">
              <a:spcBef>
                <a:spcPts val="0"/>
              </a:spcBef>
              <a:spcAft>
                <a:spcPts val="1200"/>
              </a:spcAft>
              <a:buNone/>
            </a:pPr>
            <a:r>
              <a:rPr lang="en-US" sz="2000" b="1" dirty="0"/>
              <a:t>Weiner process</a:t>
            </a:r>
          </a:p>
          <a:p>
            <a:pPr>
              <a:spcBef>
                <a:spcPts val="0"/>
              </a:spcBef>
              <a:spcAft>
                <a:spcPts val="1200"/>
              </a:spcAft>
            </a:pPr>
            <a:r>
              <a:rPr lang="en-US" sz="2000" dirty="0"/>
              <a:t>The </a:t>
            </a:r>
            <a:r>
              <a:rPr lang="en-US" sz="2000" dirty="0">
                <a:solidFill>
                  <a:srgbClr val="0619C0"/>
                </a:solidFill>
              </a:rPr>
              <a:t>Wiener process </a:t>
            </a:r>
            <a:r>
              <a:rPr lang="en-US" sz="2000" dirty="0"/>
              <a:t>is a stochastic process with </a:t>
            </a:r>
            <a:r>
              <a:rPr lang="en-US" sz="2000" dirty="0">
                <a:solidFill>
                  <a:srgbClr val="0619C0"/>
                </a:solidFill>
              </a:rPr>
              <a:t>stationary</a:t>
            </a:r>
            <a:r>
              <a:rPr lang="en-US" sz="2000" dirty="0"/>
              <a:t> and </a:t>
            </a:r>
            <a:r>
              <a:rPr lang="en-US" sz="2000" dirty="0">
                <a:solidFill>
                  <a:srgbClr val="0619C0"/>
                </a:solidFill>
              </a:rPr>
              <a:t>independent increments that are normally distributed </a:t>
            </a:r>
            <a:r>
              <a:rPr lang="en-US" sz="2000" dirty="0"/>
              <a:t>based on the size of the increments.</a:t>
            </a:r>
          </a:p>
          <a:p>
            <a:pPr>
              <a:spcBef>
                <a:spcPts val="0"/>
              </a:spcBef>
              <a:spcAft>
                <a:spcPts val="1200"/>
              </a:spcAft>
            </a:pPr>
            <a:r>
              <a:rPr lang="en-US" sz="2000" dirty="0"/>
              <a:t>The Wiener process is named after Norbert Wiener, who proved its mathematical existence, but the process is also called the Brownian motion process or just Brownian motion due to its historical connection as a model for Brownian movement in liquids.</a:t>
            </a:r>
          </a:p>
          <a:p>
            <a:pPr>
              <a:spcBef>
                <a:spcPts val="0"/>
              </a:spcBef>
              <a:spcAft>
                <a:spcPts val="1200"/>
              </a:spcAft>
            </a:pPr>
            <a:r>
              <a:rPr lang="en-US" sz="2000" dirty="0"/>
              <a:t>Playing a central role in the theory of probability, the Wiener process is often considered the most important and studied stochastic process, with connections to other stochastic processes</a:t>
            </a:r>
          </a:p>
        </p:txBody>
      </p:sp>
    </p:spTree>
    <p:extLst>
      <p:ext uri="{BB962C8B-B14F-4D97-AF65-F5344CB8AC3E}">
        <p14:creationId xmlns:p14="http://schemas.microsoft.com/office/powerpoint/2010/main" val="35803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spcBef>
                <a:spcPts val="0"/>
              </a:spcBef>
              <a:spcAft>
                <a:spcPts val="1200"/>
              </a:spcAft>
              <a:buNone/>
            </a:pPr>
            <a:r>
              <a:rPr lang="en-US" sz="2000" b="1" dirty="0"/>
              <a:t>Weiner process</a:t>
            </a:r>
          </a:p>
          <a:p>
            <a:pPr>
              <a:spcBef>
                <a:spcPts val="0"/>
              </a:spcBef>
              <a:spcAft>
                <a:spcPts val="1200"/>
              </a:spcAft>
            </a:pPr>
            <a:r>
              <a:rPr lang="en-US" sz="2000" dirty="0"/>
              <a:t>The Weiner process index set and state space are the non-negative numbers and real numbers, respectively, so it has both continuous index set and state space.</a:t>
            </a:r>
          </a:p>
          <a:p>
            <a:pPr>
              <a:spcBef>
                <a:spcPts val="0"/>
              </a:spcBef>
              <a:spcAft>
                <a:spcPts val="1200"/>
              </a:spcAft>
            </a:pPr>
            <a:r>
              <a:rPr lang="en-US" sz="2000" dirty="0"/>
              <a:t>But the process can be defined more generally so its state space can be n-dimensional Euclidean space.</a:t>
            </a:r>
          </a:p>
          <a:p>
            <a:pPr>
              <a:spcBef>
                <a:spcPts val="0"/>
              </a:spcBef>
              <a:spcAft>
                <a:spcPts val="1200"/>
              </a:spcAft>
            </a:pPr>
            <a:r>
              <a:rPr lang="en-US" sz="2000" dirty="0"/>
              <a:t>If the </a:t>
            </a:r>
            <a:r>
              <a:rPr lang="en-US" sz="2000" dirty="0">
                <a:solidFill>
                  <a:srgbClr val="0619C0"/>
                </a:solidFill>
              </a:rPr>
              <a:t>mean of any increment is zero</a:t>
            </a:r>
            <a:r>
              <a:rPr lang="en-US" sz="2000" dirty="0"/>
              <a:t>, then the resulting Wiener or Brownian motion process is said to have </a:t>
            </a:r>
            <a:r>
              <a:rPr lang="en-US" sz="2000" dirty="0">
                <a:solidFill>
                  <a:srgbClr val="0619C0"/>
                </a:solidFill>
              </a:rPr>
              <a:t>zero drift</a:t>
            </a:r>
            <a:r>
              <a:rPr lang="en-US" sz="2000" dirty="0"/>
              <a:t>. </a:t>
            </a:r>
          </a:p>
          <a:p>
            <a:pPr>
              <a:spcBef>
                <a:spcPts val="0"/>
              </a:spcBef>
              <a:spcAft>
                <a:spcPts val="1200"/>
              </a:spcAft>
            </a:pPr>
            <a:r>
              <a:rPr lang="en-US" sz="2000" dirty="0"/>
              <a:t>If the mean of the increment for any two points in time is equal to the time difference multiplied by some constant </a:t>
            </a:r>
            <a:r>
              <a:rPr lang="en-US" sz="2000" i="1" dirty="0"/>
              <a:t>μ</a:t>
            </a:r>
            <a:r>
              <a:rPr lang="en-US" sz="2000" dirty="0"/>
              <a:t>, which is a real number, then the resulting stochastic process is said to have drift </a:t>
            </a:r>
            <a:r>
              <a:rPr lang="en-US" sz="2000" i="1" dirty="0"/>
              <a:t>μ</a:t>
            </a: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Stochastic Processes - Examples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Tree>
    <p:extLst>
      <p:ext uri="{BB962C8B-B14F-4D97-AF65-F5344CB8AC3E}">
        <p14:creationId xmlns:p14="http://schemas.microsoft.com/office/powerpoint/2010/main" val="45675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785" y="1600200"/>
            <a:ext cx="8639463" cy="4525963"/>
          </a:xfrm>
        </p:spPr>
        <p:txBody>
          <a:bodyPr>
            <a:noAutofit/>
          </a:bodyPr>
          <a:lstStyle/>
          <a:p>
            <a:pPr>
              <a:spcBef>
                <a:spcPts val="0"/>
              </a:spcBef>
              <a:spcAft>
                <a:spcPts val="1200"/>
              </a:spcAft>
            </a:pPr>
            <a:r>
              <a:rPr lang="en-US" sz="2000" dirty="0"/>
              <a:t>In general, a sample path of a </a:t>
            </a:r>
            <a:r>
              <a:rPr lang="en-US" sz="2000" dirty="0">
                <a:solidFill>
                  <a:srgbClr val="0619C0"/>
                </a:solidFill>
              </a:rPr>
              <a:t>Wiener process</a:t>
            </a:r>
            <a:r>
              <a:rPr lang="en-US" sz="2000" dirty="0"/>
              <a:t> is continuous everywhere but nowhere differentiable. </a:t>
            </a:r>
          </a:p>
          <a:p>
            <a:pPr>
              <a:spcBef>
                <a:spcPts val="0"/>
              </a:spcBef>
              <a:spcAft>
                <a:spcPts val="1200"/>
              </a:spcAft>
            </a:pPr>
            <a:r>
              <a:rPr lang="en-US" sz="2000" dirty="0"/>
              <a:t>It can be considered a continuous version of the simple random walk.</a:t>
            </a:r>
          </a:p>
          <a:p>
            <a:pPr>
              <a:spcBef>
                <a:spcPts val="0"/>
              </a:spcBef>
              <a:spcAft>
                <a:spcPts val="1200"/>
              </a:spcAft>
            </a:pPr>
            <a:r>
              <a:rPr lang="en-US" sz="2000" dirty="0"/>
              <a:t>The Wiener process is a member of some important families of stochastic processes, including Markov processes, </a:t>
            </a:r>
            <a:r>
              <a:rPr lang="en-US" sz="2000" dirty="0" err="1"/>
              <a:t>Lévy</a:t>
            </a:r>
            <a:r>
              <a:rPr lang="en-US" sz="2000" dirty="0"/>
              <a:t> processes and Gaussian processes.</a:t>
            </a:r>
          </a:p>
          <a:p>
            <a:pPr>
              <a:spcBef>
                <a:spcPts val="0"/>
              </a:spcBef>
              <a:spcAft>
                <a:spcPts val="1200"/>
              </a:spcAft>
            </a:pPr>
            <a:r>
              <a:rPr lang="en-US" sz="2000" dirty="0">
                <a:solidFill>
                  <a:srgbClr val="0619C0"/>
                </a:solidFill>
              </a:rPr>
              <a:t>It plays a central role in quantitative finance, where it is used, for example, in the Black–Scholes–Merton model for option pricing</a:t>
            </a:r>
            <a:r>
              <a:rPr lang="en-US" sz="2000" dirty="0"/>
              <a:t>.</a:t>
            </a:r>
          </a:p>
          <a:p>
            <a:pPr>
              <a:spcBef>
                <a:spcPts val="0"/>
              </a:spcBef>
              <a:spcAft>
                <a:spcPts val="1200"/>
              </a:spcAft>
            </a:pPr>
            <a:r>
              <a:rPr lang="en-US" sz="2000" dirty="0"/>
              <a:t>The process is also used in different fields, including the majority of natural sciences as well as some branches of social sciences, as a mathematical model for various random phenomena.</a:t>
            </a:r>
          </a:p>
        </p:txBody>
      </p:sp>
      <p:sp>
        <p:nvSpPr>
          <p:cNvPr id="4" name="Title 1"/>
          <p:cNvSpPr>
            <a:spLocks noGrp="1"/>
          </p:cNvSpPr>
          <p:nvPr>
            <p:ph type="title"/>
          </p:nvPr>
        </p:nvSpPr>
        <p:spPr/>
        <p:txBody>
          <a:bodyPr>
            <a:normAutofit fontScale="90000"/>
          </a:bodyPr>
          <a:lstStyle/>
          <a:p>
            <a:r>
              <a:rPr lang="en-US" dirty="0">
                <a:solidFill>
                  <a:srgbClr val="FF0000"/>
                </a:solidFill>
              </a:rPr>
              <a:t>Stochastic Processes - Examples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Tree>
    <p:extLst>
      <p:ext uri="{BB962C8B-B14F-4D97-AF65-F5344CB8AC3E}">
        <p14:creationId xmlns:p14="http://schemas.microsoft.com/office/powerpoint/2010/main" val="97317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1-28 at 12.01.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36" y="725760"/>
            <a:ext cx="7680960" cy="5943600"/>
          </a:xfrm>
          <a:prstGeom prst="rect">
            <a:avLst/>
          </a:prstGeom>
        </p:spPr>
      </p:pic>
      <p:pic>
        <p:nvPicPr>
          <p:cNvPr id="5" name="Picture 4" descr="Screen Shot 2017-01-28 at 12.00.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820" y="1252889"/>
            <a:ext cx="5396639" cy="607689"/>
          </a:xfrm>
          <a:prstGeom prst="rect">
            <a:avLst/>
          </a:prstGeom>
        </p:spPr>
      </p:pic>
      <p:sp>
        <p:nvSpPr>
          <p:cNvPr id="8" name="Title 1"/>
          <p:cNvSpPr>
            <a:spLocks noGrp="1"/>
          </p:cNvSpPr>
          <p:nvPr>
            <p:ph type="title"/>
          </p:nvPr>
        </p:nvSpPr>
        <p:spPr>
          <a:xfrm>
            <a:off x="457200" y="158764"/>
            <a:ext cx="8229600" cy="714553"/>
          </a:xfrm>
        </p:spPr>
        <p:txBody>
          <a:bodyPr>
            <a:normAutofit fontScale="90000"/>
          </a:bodyPr>
          <a:lstStyle/>
          <a:p>
            <a:r>
              <a:rPr lang="en-US" sz="2700" dirty="0">
                <a:solidFill>
                  <a:srgbClr val="FF0000"/>
                </a:solidFill>
              </a:rPr>
              <a:t>Stochastic Processes - Example</a:t>
            </a:r>
            <a:br>
              <a:rPr lang="en-US" sz="2700" dirty="0"/>
            </a:br>
            <a:r>
              <a:rPr lang="en-US" sz="1800" dirty="0">
                <a:solidFill>
                  <a:srgbClr val="0000FF"/>
                </a:solidFill>
              </a:rPr>
              <a:t>https://</a:t>
            </a:r>
            <a:r>
              <a:rPr lang="en-US" sz="1800" dirty="0" err="1">
                <a:solidFill>
                  <a:srgbClr val="0000FF"/>
                </a:solidFill>
              </a:rPr>
              <a:t>en.wikipedia.org/wiki/Stochastic_process</a:t>
            </a:r>
            <a:endParaRPr lang="en-US" sz="1800" dirty="0">
              <a:solidFill>
                <a:srgbClr val="0000FF"/>
              </a:solidFill>
            </a:endParaRPr>
          </a:p>
        </p:txBody>
      </p:sp>
    </p:spTree>
    <p:extLst>
      <p:ext uri="{BB962C8B-B14F-4D97-AF65-F5344CB8AC3E}">
        <p14:creationId xmlns:p14="http://schemas.microsoft.com/office/powerpoint/2010/main" val="106256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Stochastic Processes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
        <p:nvSpPr>
          <p:cNvPr id="3" name="Content Placeholder 2"/>
          <p:cNvSpPr>
            <a:spLocks noGrp="1"/>
          </p:cNvSpPr>
          <p:nvPr>
            <p:ph idx="1"/>
          </p:nvPr>
        </p:nvSpPr>
        <p:spPr/>
        <p:txBody>
          <a:bodyPr>
            <a:normAutofit lnSpcReduction="10000"/>
          </a:bodyPr>
          <a:lstStyle/>
          <a:p>
            <a:pPr>
              <a:spcBef>
                <a:spcPts val="0"/>
              </a:spcBef>
              <a:spcAft>
                <a:spcPts val="1200"/>
              </a:spcAft>
            </a:pPr>
            <a:r>
              <a:rPr lang="en-US" sz="2400" dirty="0"/>
              <a:t>In probability theory and related fields, a stochastic or random process is a mathematical object usually defined as a collection of random variables.</a:t>
            </a:r>
          </a:p>
          <a:p>
            <a:pPr>
              <a:spcBef>
                <a:spcPts val="0"/>
              </a:spcBef>
              <a:spcAft>
                <a:spcPts val="1200"/>
              </a:spcAft>
            </a:pPr>
            <a:r>
              <a:rPr lang="en-US" sz="2400" dirty="0"/>
              <a:t>Historically, the random variables were associated with or indexed by a set of numbers, usually viewed as points in time, giving the interpretation of a stochastic process representing numerical values of some system randomly changing over time</a:t>
            </a:r>
          </a:p>
          <a:p>
            <a:pPr>
              <a:spcBef>
                <a:spcPts val="0"/>
              </a:spcBef>
              <a:spcAft>
                <a:spcPts val="1200"/>
              </a:spcAft>
            </a:pPr>
            <a:r>
              <a:rPr lang="en-US" sz="2400" dirty="0"/>
              <a:t>Stochastic processes are widely used as mathematical models of systems and phenomena that appear to vary in a random manner. </a:t>
            </a:r>
          </a:p>
          <a:p>
            <a:pPr>
              <a:spcBef>
                <a:spcPts val="0"/>
              </a:spcBef>
              <a:spcAft>
                <a:spcPts val="1200"/>
              </a:spcAft>
            </a:pPr>
            <a:endParaRPr lang="en-US" sz="2400" dirty="0"/>
          </a:p>
        </p:txBody>
      </p:sp>
    </p:spTree>
    <p:extLst>
      <p:ext uri="{BB962C8B-B14F-4D97-AF65-F5344CB8AC3E}">
        <p14:creationId xmlns:p14="http://schemas.microsoft.com/office/powerpoint/2010/main" val="3932122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Collection of Apps</a:t>
            </a:r>
            <a:br>
              <a:rPr lang="en-US" dirty="0"/>
            </a:br>
            <a:r>
              <a:rPr lang="en-US" sz="2700" dirty="0">
                <a:solidFill>
                  <a:srgbClr val="0000FF"/>
                </a:solidFill>
              </a:rPr>
              <a:t>http://</a:t>
            </a:r>
            <a:r>
              <a:rPr lang="en-US" sz="2700" dirty="0" err="1">
                <a:solidFill>
                  <a:srgbClr val="0000FF"/>
                </a:solidFill>
              </a:rPr>
              <a:t>www.math.uah.edu</a:t>
            </a:r>
            <a:r>
              <a:rPr lang="en-US" sz="2700" dirty="0">
                <a:solidFill>
                  <a:srgbClr val="0000FF"/>
                </a:solidFill>
              </a:rPr>
              <a:t>/stat/</a:t>
            </a:r>
          </a:p>
        </p:txBody>
      </p:sp>
      <p:pic>
        <p:nvPicPr>
          <p:cNvPr id="4" name="Content Placeholder 3" descr="Screen Shot 2017-02-02 at 6.55.42 PM.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6623" b="16623"/>
          <a:stretch>
            <a:fillRect/>
          </a:stretch>
        </p:blipFill>
        <p:spPr/>
      </p:pic>
    </p:spTree>
    <p:extLst>
      <p:ext uri="{BB962C8B-B14F-4D97-AF65-F5344CB8AC3E}">
        <p14:creationId xmlns:p14="http://schemas.microsoft.com/office/powerpoint/2010/main" val="222836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105308"/>
            <a:ext cx="8229600" cy="1143000"/>
          </a:xfrm>
        </p:spPr>
        <p:txBody>
          <a:bodyPr>
            <a:normAutofit fontScale="90000"/>
          </a:bodyPr>
          <a:lstStyle/>
          <a:p>
            <a:r>
              <a:rPr lang="en-US" dirty="0">
                <a:solidFill>
                  <a:srgbClr val="FF0000"/>
                </a:solidFill>
              </a:rPr>
              <a:t>Spectral Density (Reminder)</a:t>
            </a:r>
            <a:br>
              <a:rPr lang="en-US" dirty="0"/>
            </a:br>
            <a:r>
              <a:rPr lang="en-US" sz="2700" dirty="0">
                <a:solidFill>
                  <a:srgbClr val="0000FF"/>
                </a:solidFill>
              </a:rPr>
              <a:t>https://</a:t>
            </a:r>
            <a:r>
              <a:rPr lang="en-US" sz="2700" dirty="0" err="1">
                <a:solidFill>
                  <a:srgbClr val="0000FF"/>
                </a:solidFill>
              </a:rPr>
              <a:t>en.wikipedia.org/wiki/Spectral_density</a:t>
            </a:r>
            <a:endParaRPr lang="en-US" sz="2700" dirty="0">
              <a:solidFill>
                <a:srgbClr val="0000FF"/>
              </a:solidFill>
            </a:endParaRPr>
          </a:p>
        </p:txBody>
      </p:sp>
      <p:pic>
        <p:nvPicPr>
          <p:cNvPr id="3" name="Picture 2" descr="Screen Shot 2017-02-03 at 10.54.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26" y="1326982"/>
            <a:ext cx="7576648" cy="5158659"/>
          </a:xfrm>
          <a:prstGeom prst="rect">
            <a:avLst/>
          </a:prstGeom>
        </p:spPr>
      </p:pic>
    </p:spTree>
    <p:extLst>
      <p:ext uri="{BB962C8B-B14F-4D97-AF65-F5344CB8AC3E}">
        <p14:creationId xmlns:p14="http://schemas.microsoft.com/office/powerpoint/2010/main" val="316900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Power Spectral Density: Example</a:t>
            </a:r>
            <a:br>
              <a:rPr lang="en-US" dirty="0"/>
            </a:br>
            <a:r>
              <a:rPr lang="en-US" sz="2200" dirty="0">
                <a:solidFill>
                  <a:srgbClr val="0000FF"/>
                </a:solidFill>
              </a:rPr>
              <a:t>http://www2.meteo.uni-bonn.de/staff/</a:t>
            </a:r>
            <a:r>
              <a:rPr lang="en-US" sz="2200" dirty="0" err="1">
                <a:solidFill>
                  <a:srgbClr val="0000FF"/>
                </a:solidFill>
              </a:rPr>
              <a:t>venema</a:t>
            </a:r>
            <a:r>
              <a:rPr lang="en-US" sz="2200" dirty="0">
                <a:solidFill>
                  <a:srgbClr val="0000FF"/>
                </a:solidFill>
              </a:rPr>
              <a:t>/essays/2005/</a:t>
            </a:r>
            <a:r>
              <a:rPr lang="en-US" sz="2200" dirty="0" err="1">
                <a:solidFill>
                  <a:srgbClr val="0000FF"/>
                </a:solidFill>
              </a:rPr>
              <a:t>online_generation_of_spatial_temporal_noise</a:t>
            </a:r>
            <a:r>
              <a:rPr lang="en-US" sz="2200" dirty="0">
                <a:solidFill>
                  <a:srgbClr val="0000FF"/>
                </a:solidFill>
              </a:rPr>
              <a:t>/</a:t>
            </a:r>
          </a:p>
        </p:txBody>
      </p:sp>
      <p:pic>
        <p:nvPicPr>
          <p:cNvPr id="5" name="Content Placeholder 4" descr="white_noise_time_series_small.png"/>
          <p:cNvPicPr>
            <a:picLocks noGrp="1" noChangeAspect="1"/>
          </p:cNvPicPr>
          <p:nvPr>
            <p:ph sz="half" idx="1"/>
          </p:nvPr>
        </p:nvPicPr>
        <p:blipFill>
          <a:blip r:embed="rId2">
            <a:extLst>
              <a:ext uri="{28A0092B-C50C-407E-A947-70E740481C1C}">
                <a14:useLocalDpi xmlns:a14="http://schemas.microsoft.com/office/drawing/2010/main" val="0"/>
              </a:ext>
            </a:extLst>
          </a:blip>
          <a:srcRect t="-25612" b="-25612"/>
          <a:stretch>
            <a:fillRect/>
          </a:stretch>
        </p:blipFill>
        <p:spPr>
          <a:xfrm>
            <a:off x="4648200" y="1600200"/>
            <a:ext cx="4038600" cy="4525963"/>
          </a:xfrm>
        </p:spPr>
      </p:pic>
      <p:sp>
        <p:nvSpPr>
          <p:cNvPr id="7" name="Content Placeholder 4"/>
          <p:cNvSpPr>
            <a:spLocks noGrp="1"/>
          </p:cNvSpPr>
          <p:nvPr>
            <p:ph sz="half" idx="2"/>
          </p:nvPr>
        </p:nvSpPr>
        <p:spPr>
          <a:xfrm>
            <a:off x="457200" y="1831005"/>
            <a:ext cx="4038600" cy="4525963"/>
          </a:xfrm>
        </p:spPr>
        <p:txBody>
          <a:bodyPr>
            <a:normAutofit fontScale="55000" lnSpcReduction="20000"/>
          </a:bodyPr>
          <a:lstStyle/>
          <a:p>
            <a:pPr>
              <a:spcBef>
                <a:spcPts val="0"/>
              </a:spcBef>
              <a:spcAft>
                <a:spcPts val="1200"/>
              </a:spcAft>
            </a:pPr>
            <a:r>
              <a:rPr lang="en-US" dirty="0"/>
              <a:t>“By integrating white noise, you obtain a correlated time series. </a:t>
            </a:r>
          </a:p>
          <a:p>
            <a:pPr>
              <a:spcBef>
                <a:spcPts val="0"/>
              </a:spcBef>
              <a:spcAft>
                <a:spcPts val="1200"/>
              </a:spcAft>
            </a:pPr>
            <a:r>
              <a:rPr lang="en-US" dirty="0"/>
              <a:t>This is called Brownian noise in analogy to the random Brownian motion made by small particles in a fluid.</a:t>
            </a:r>
          </a:p>
          <a:p>
            <a:pPr>
              <a:spcBef>
                <a:spcPts val="0"/>
              </a:spcBef>
              <a:spcAft>
                <a:spcPts val="1200"/>
              </a:spcAft>
            </a:pPr>
            <a:r>
              <a:rPr lang="en-US" dirty="0"/>
              <a:t>The random walk made by these small particles is determined by many small collisions with molecules, our white noise. </a:t>
            </a:r>
          </a:p>
          <a:p>
            <a:pPr>
              <a:spcBef>
                <a:spcPts val="0"/>
              </a:spcBef>
              <a:spcAft>
                <a:spcPts val="1200"/>
              </a:spcAft>
            </a:pPr>
            <a:r>
              <a:rPr lang="en-US" dirty="0"/>
              <a:t>Its position (the value of our Brownian noise) is the integration of many small collisions. </a:t>
            </a:r>
          </a:p>
          <a:p>
            <a:pPr>
              <a:spcBef>
                <a:spcPts val="0"/>
              </a:spcBef>
              <a:spcAft>
                <a:spcPts val="1200"/>
              </a:spcAft>
            </a:pPr>
            <a:r>
              <a:rPr lang="en-US" dirty="0"/>
              <a:t>Normally a Brownian time series has a power law power spectrum with exponent -2, in our example the exponent is -1.8. </a:t>
            </a:r>
          </a:p>
          <a:p>
            <a:pPr>
              <a:spcBef>
                <a:spcPts val="0"/>
              </a:spcBef>
              <a:spcAft>
                <a:spcPts val="1200"/>
              </a:spcAft>
            </a:pPr>
            <a:r>
              <a:rPr lang="en-US" dirty="0"/>
              <a:t>This may be due to the bias, or due to a limited sample size and averaging.”</a:t>
            </a:r>
          </a:p>
          <a:p>
            <a:pPr>
              <a:spcBef>
                <a:spcPts val="0"/>
              </a:spcBef>
              <a:spcAft>
                <a:spcPts val="1200"/>
              </a:spcAft>
            </a:pPr>
            <a:endParaRPr lang="en-US" dirty="0"/>
          </a:p>
        </p:txBody>
      </p:sp>
    </p:spTree>
    <p:extLst>
      <p:ext uri="{BB962C8B-B14F-4D97-AF65-F5344CB8AC3E}">
        <p14:creationId xmlns:p14="http://schemas.microsoft.com/office/powerpoint/2010/main" val="304852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70978"/>
          </a:xfrm>
        </p:spPr>
        <p:txBody>
          <a:bodyPr>
            <a:normAutofit/>
          </a:bodyPr>
          <a:lstStyle/>
          <a:p>
            <a:r>
              <a:rPr lang="en-US" dirty="0">
                <a:solidFill>
                  <a:srgbClr val="FF0000"/>
                </a:solidFill>
              </a:rPr>
              <a:t>Power Spectral Density: </a:t>
            </a:r>
            <a:br>
              <a:rPr lang="en-US" dirty="0">
                <a:solidFill>
                  <a:srgbClr val="FF0000"/>
                </a:solidFill>
              </a:rPr>
            </a:br>
            <a:r>
              <a:rPr lang="en-US" sz="3100" dirty="0">
                <a:solidFill>
                  <a:srgbClr val="0619C0"/>
                </a:solidFill>
              </a:rPr>
              <a:t>Example of </a:t>
            </a:r>
            <a:r>
              <a:rPr lang="en-US" sz="3100" dirty="0"/>
              <a:t>White</a:t>
            </a:r>
            <a:r>
              <a:rPr lang="en-US" sz="3100" dirty="0">
                <a:solidFill>
                  <a:srgbClr val="0619C0"/>
                </a:solidFill>
              </a:rPr>
              <a:t> Noise</a:t>
            </a:r>
            <a:br>
              <a:rPr lang="en-US" dirty="0"/>
            </a:br>
            <a:r>
              <a:rPr lang="en-US" sz="1600" dirty="0">
                <a:solidFill>
                  <a:srgbClr val="0000FF"/>
                </a:solidFill>
              </a:rPr>
              <a:t>http://www2.meteo.uni-bonn.de/staff/</a:t>
            </a:r>
            <a:r>
              <a:rPr lang="en-US" sz="1600" dirty="0" err="1">
                <a:solidFill>
                  <a:srgbClr val="0000FF"/>
                </a:solidFill>
              </a:rPr>
              <a:t>venema</a:t>
            </a:r>
            <a:r>
              <a:rPr lang="en-US" sz="1600" dirty="0">
                <a:solidFill>
                  <a:srgbClr val="0000FF"/>
                </a:solidFill>
              </a:rPr>
              <a:t>/essays/2005/</a:t>
            </a:r>
            <a:r>
              <a:rPr lang="en-US" sz="1600" dirty="0" err="1">
                <a:solidFill>
                  <a:srgbClr val="0000FF"/>
                </a:solidFill>
              </a:rPr>
              <a:t>online_generation_of_spatial_temporal_noise</a:t>
            </a:r>
            <a:r>
              <a:rPr lang="en-US" sz="1600" dirty="0">
                <a:solidFill>
                  <a:srgbClr val="0000FF"/>
                </a:solidFill>
              </a:rPr>
              <a:t>/</a:t>
            </a:r>
          </a:p>
        </p:txBody>
      </p:sp>
      <p:pic>
        <p:nvPicPr>
          <p:cNvPr id="2050" name="Picture 2" descr="Average power spectrum of biased Brownian noise time series">
            <a:extLst>
              <a:ext uri="{FF2B5EF4-FFF2-40B4-BE49-F238E27FC236}">
                <a16:creationId xmlns:a16="http://schemas.microsoft.com/office/drawing/2014/main" id="{98708536-AE24-9B44-94DB-36B84823B9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67938"/>
            <a:ext cx="4038600" cy="2990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me series of bias Brownian motion, click to enlarge">
            <a:extLst>
              <a:ext uri="{FF2B5EF4-FFF2-40B4-BE49-F238E27FC236}">
                <a16:creationId xmlns:a16="http://schemas.microsoft.com/office/drawing/2014/main" id="{B7E5C257-3332-324D-BDF1-A6174F224AF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367938"/>
            <a:ext cx="4038600" cy="299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41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70978"/>
          </a:xfrm>
        </p:spPr>
        <p:txBody>
          <a:bodyPr>
            <a:normAutofit/>
          </a:bodyPr>
          <a:lstStyle/>
          <a:p>
            <a:r>
              <a:rPr lang="en-US" dirty="0">
                <a:solidFill>
                  <a:srgbClr val="FF0000"/>
                </a:solidFill>
              </a:rPr>
              <a:t>Power Spectral Density: </a:t>
            </a:r>
            <a:br>
              <a:rPr lang="en-US" dirty="0">
                <a:solidFill>
                  <a:srgbClr val="FF0000"/>
                </a:solidFill>
              </a:rPr>
            </a:br>
            <a:r>
              <a:rPr lang="en-US" sz="3100" dirty="0">
                <a:solidFill>
                  <a:srgbClr val="0619C0"/>
                </a:solidFill>
              </a:rPr>
              <a:t>Example of </a:t>
            </a:r>
            <a:r>
              <a:rPr lang="en-US" sz="3100" dirty="0"/>
              <a:t>Red</a:t>
            </a:r>
            <a:r>
              <a:rPr lang="en-US" sz="3100" dirty="0">
                <a:solidFill>
                  <a:srgbClr val="0619C0"/>
                </a:solidFill>
              </a:rPr>
              <a:t> Noise</a:t>
            </a:r>
            <a:br>
              <a:rPr lang="en-US" dirty="0"/>
            </a:br>
            <a:r>
              <a:rPr lang="en-US" sz="1600" dirty="0">
                <a:solidFill>
                  <a:srgbClr val="0000FF"/>
                </a:solidFill>
              </a:rPr>
              <a:t>http://www2.meteo.uni-bonn.de/staff/</a:t>
            </a:r>
            <a:r>
              <a:rPr lang="en-US" sz="1600" dirty="0" err="1">
                <a:solidFill>
                  <a:srgbClr val="0000FF"/>
                </a:solidFill>
              </a:rPr>
              <a:t>venema</a:t>
            </a:r>
            <a:r>
              <a:rPr lang="en-US" sz="1600" dirty="0">
                <a:solidFill>
                  <a:srgbClr val="0000FF"/>
                </a:solidFill>
              </a:rPr>
              <a:t>/essays/2005/</a:t>
            </a:r>
            <a:r>
              <a:rPr lang="en-US" sz="1600" dirty="0" err="1">
                <a:solidFill>
                  <a:srgbClr val="0000FF"/>
                </a:solidFill>
              </a:rPr>
              <a:t>online_generation_of_spatial_temporal_noise</a:t>
            </a:r>
            <a:r>
              <a:rPr lang="en-US" sz="1600" dirty="0">
                <a:solidFill>
                  <a:srgbClr val="0000FF"/>
                </a:solidFill>
              </a:rPr>
              <a:t>/</a:t>
            </a:r>
          </a:p>
        </p:txBody>
      </p:sp>
      <p:pic>
        <p:nvPicPr>
          <p:cNvPr id="4098" name="Picture 2" descr="Example times series of pixels of the red noise field; click to enlarge.">
            <a:extLst>
              <a:ext uri="{FF2B5EF4-FFF2-40B4-BE49-F238E27FC236}">
                <a16:creationId xmlns:a16="http://schemas.microsoft.com/office/drawing/2014/main" id="{BD6D1D3B-75EF-D14D-AD7D-FAFECBF4C2A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67938"/>
            <a:ext cx="4038600" cy="29904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verage temporal power spectrum of time series from the spatially red noise field; click to enlarge.">
            <a:extLst>
              <a:ext uri="{FF2B5EF4-FFF2-40B4-BE49-F238E27FC236}">
                <a16:creationId xmlns:a16="http://schemas.microsoft.com/office/drawing/2014/main" id="{699C084A-148D-4E42-A0CB-9A4250E96E5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67938"/>
            <a:ext cx="4038600" cy="299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57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9265-61DF-7C42-A876-5F7BDCB84657}"/>
              </a:ext>
            </a:extLst>
          </p:cNvPr>
          <p:cNvSpPr>
            <a:spLocks noGrp="1"/>
          </p:cNvSpPr>
          <p:nvPr>
            <p:ph type="title"/>
          </p:nvPr>
        </p:nvSpPr>
        <p:spPr/>
        <p:txBody>
          <a:bodyPr>
            <a:normAutofit/>
          </a:bodyPr>
          <a:lstStyle/>
          <a:p>
            <a:r>
              <a:rPr lang="en-US" dirty="0">
                <a:solidFill>
                  <a:srgbClr val="FF0000"/>
                </a:solidFill>
              </a:rPr>
              <a:t>Ornstein-</a:t>
            </a:r>
            <a:r>
              <a:rPr lang="en-US" dirty="0" err="1">
                <a:solidFill>
                  <a:srgbClr val="FF0000"/>
                </a:solidFill>
              </a:rPr>
              <a:t>Uhlenbeck</a:t>
            </a:r>
            <a:r>
              <a:rPr lang="en-US" dirty="0">
                <a:solidFill>
                  <a:srgbClr val="FF0000"/>
                </a:solidFill>
              </a:rPr>
              <a:t> Process</a:t>
            </a:r>
            <a:br>
              <a:rPr lang="en-US" dirty="0"/>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/wiki/Ornstein-</a:t>
            </a:r>
            <a:r>
              <a:rPr lang="en-US" sz="2200" dirty="0" err="1">
                <a:solidFill>
                  <a:srgbClr val="0000FF"/>
                </a:solidFill>
              </a:rPr>
              <a:t>Uhlenbeck_process</a:t>
            </a:r>
            <a:endParaRPr lang="en-US" sz="2200" dirty="0"/>
          </a:p>
        </p:txBody>
      </p:sp>
      <p:sp>
        <p:nvSpPr>
          <p:cNvPr id="3" name="Content Placeholder 2">
            <a:extLst>
              <a:ext uri="{FF2B5EF4-FFF2-40B4-BE49-F238E27FC236}">
                <a16:creationId xmlns:a16="http://schemas.microsoft.com/office/drawing/2014/main" id="{8E182FFD-924C-AC46-A0BB-7FB7B8FEEA32}"/>
              </a:ext>
            </a:extLst>
          </p:cNvPr>
          <p:cNvSpPr>
            <a:spLocks noGrp="1"/>
          </p:cNvSpPr>
          <p:nvPr>
            <p:ph idx="1"/>
          </p:nvPr>
        </p:nvSpPr>
        <p:spPr/>
        <p:txBody>
          <a:bodyPr/>
          <a:lstStyle/>
          <a:p>
            <a:pPr marL="0" indent="0">
              <a:buNone/>
            </a:pPr>
            <a:r>
              <a:rPr lang="en-US" dirty="0"/>
              <a:t>Note:</a:t>
            </a:r>
          </a:p>
          <a:p>
            <a:r>
              <a:rPr lang="en-US" sz="2000" dirty="0"/>
              <a:t>A Langevin equation describes the </a:t>
            </a:r>
            <a:r>
              <a:rPr lang="en-US" sz="2000" dirty="0">
                <a:solidFill>
                  <a:srgbClr val="0619C0"/>
                </a:solidFill>
              </a:rPr>
              <a:t>motion or evolution of a particle </a:t>
            </a:r>
            <a:r>
              <a:rPr lang="en-US" sz="2000" dirty="0"/>
              <a:t>or </a:t>
            </a:r>
            <a:r>
              <a:rPr lang="en-US" sz="2000" dirty="0">
                <a:solidFill>
                  <a:srgbClr val="0619C0"/>
                </a:solidFill>
              </a:rPr>
              <a:t>degree of freedom </a:t>
            </a:r>
            <a:r>
              <a:rPr lang="en-US" sz="2000" dirty="0"/>
              <a:t>in a system under the action of a random forcing.</a:t>
            </a:r>
          </a:p>
          <a:p>
            <a:r>
              <a:rPr lang="en-US" sz="2000" dirty="0"/>
              <a:t>Langevin equation (named after Paul Langevin) is a </a:t>
            </a:r>
            <a:r>
              <a:rPr lang="en-US" sz="2000" dirty="0">
                <a:solidFill>
                  <a:srgbClr val="0619C0"/>
                </a:solidFill>
              </a:rPr>
              <a:t>stochastic differential equation </a:t>
            </a:r>
            <a:r>
              <a:rPr lang="en-US" sz="2000" dirty="0"/>
              <a:t>describing the time evolution of a subset of the degrees of freedom. </a:t>
            </a:r>
          </a:p>
          <a:p>
            <a:r>
              <a:rPr lang="en-US" sz="2000" dirty="0"/>
              <a:t>These degrees of freedom typically are collective (macroscopic) variables changing only slowly in comparison to the other (microscopic) variables of the system. </a:t>
            </a:r>
          </a:p>
          <a:p>
            <a:r>
              <a:rPr lang="en-US" sz="2000" dirty="0"/>
              <a:t>A </a:t>
            </a:r>
            <a:r>
              <a:rPr lang="en-US" sz="2000" dirty="0">
                <a:solidFill>
                  <a:srgbClr val="0619C0"/>
                </a:solidFill>
              </a:rPr>
              <a:t>Master equation</a:t>
            </a:r>
            <a:r>
              <a:rPr lang="en-US" sz="2000" dirty="0"/>
              <a:t>, or equivalently a </a:t>
            </a:r>
            <a:r>
              <a:rPr lang="en-US" sz="2000" dirty="0">
                <a:solidFill>
                  <a:srgbClr val="0619C0"/>
                </a:solidFill>
              </a:rPr>
              <a:t>Fokker-Planck equation</a:t>
            </a:r>
            <a:r>
              <a:rPr lang="en-US" sz="2000" dirty="0"/>
              <a:t>, is a partial differential equation that describes the time evolution of the </a:t>
            </a:r>
            <a:r>
              <a:rPr lang="en-US" sz="2000" dirty="0">
                <a:solidFill>
                  <a:srgbClr val="0619C0"/>
                </a:solidFill>
              </a:rPr>
              <a:t>probability density function </a:t>
            </a:r>
            <a:r>
              <a:rPr lang="en-US" sz="2000" dirty="0"/>
              <a:t>of the velocity of a particle under the influence of drag forces and random forces, as in Brownian motion. </a:t>
            </a:r>
          </a:p>
        </p:txBody>
      </p:sp>
    </p:spTree>
    <p:extLst>
      <p:ext uri="{BB962C8B-B14F-4D97-AF65-F5344CB8AC3E}">
        <p14:creationId xmlns:p14="http://schemas.microsoft.com/office/powerpoint/2010/main" val="69688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CD36FD3-4E18-9641-9AC0-A304E87F2E55}"/>
              </a:ext>
            </a:extLst>
          </p:cNvPr>
          <p:cNvSpPr>
            <a:spLocks noGrp="1"/>
          </p:cNvSpPr>
          <p:nvPr>
            <p:ph type="title"/>
          </p:nvPr>
        </p:nvSpPr>
        <p:spPr>
          <a:xfrm>
            <a:off x="476053" y="246358"/>
            <a:ext cx="8229600" cy="1143000"/>
          </a:xfrm>
        </p:spPr>
        <p:txBody>
          <a:bodyPr>
            <a:normAutofit fontScale="90000"/>
          </a:bodyPr>
          <a:lstStyle/>
          <a:p>
            <a:r>
              <a:rPr lang="en-US" dirty="0">
                <a:solidFill>
                  <a:srgbClr val="FF0000"/>
                </a:solidFill>
              </a:rPr>
              <a:t>Example of the Evolution of a PDF under a Fokker-Planck Equation</a:t>
            </a:r>
          </a:p>
        </p:txBody>
      </p:sp>
      <p:pic>
        <p:nvPicPr>
          <p:cNvPr id="14" name="Content Placeholder 13">
            <a:extLst>
              <a:ext uri="{FF2B5EF4-FFF2-40B4-BE49-F238E27FC236}">
                <a16:creationId xmlns:a16="http://schemas.microsoft.com/office/drawing/2014/main" id="{3BC257BB-B85F-244F-918D-A1677B44CD85}"/>
              </a:ext>
            </a:extLst>
          </p:cNvPr>
          <p:cNvPicPr>
            <a:picLocks noGrp="1" noChangeAspect="1"/>
          </p:cNvPicPr>
          <p:nvPr>
            <p:ph idx="1"/>
          </p:nvPr>
        </p:nvPicPr>
        <p:blipFill>
          <a:blip r:embed="rId2"/>
          <a:stretch>
            <a:fillRect/>
          </a:stretch>
        </p:blipFill>
        <p:spPr>
          <a:xfrm>
            <a:off x="1121791" y="1620546"/>
            <a:ext cx="6875646" cy="4469170"/>
          </a:xfrm>
        </p:spPr>
      </p:pic>
    </p:spTree>
    <p:extLst>
      <p:ext uri="{BB962C8B-B14F-4D97-AF65-F5344CB8AC3E}">
        <p14:creationId xmlns:p14="http://schemas.microsoft.com/office/powerpoint/2010/main" val="2726060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Ornstein-</a:t>
            </a:r>
            <a:r>
              <a:rPr lang="en-US" dirty="0" err="1">
                <a:solidFill>
                  <a:srgbClr val="FF0000"/>
                </a:solidFill>
              </a:rPr>
              <a:t>Uhlenbeck</a:t>
            </a:r>
            <a:r>
              <a:rPr lang="en-US" dirty="0">
                <a:solidFill>
                  <a:srgbClr val="FF0000"/>
                </a:solidFill>
              </a:rPr>
              <a:t> Process</a:t>
            </a:r>
            <a:br>
              <a:rPr lang="en-US" dirty="0"/>
            </a:br>
            <a:r>
              <a:rPr lang="en-US" sz="2700" dirty="0" err="1">
                <a:solidFill>
                  <a:srgbClr val="0000FF"/>
                </a:solidFill>
              </a:rPr>
              <a:t>https://en.wikipedia.org/wiki/Ornstein-Uhlenbeck_process</a:t>
            </a:r>
            <a:endParaRPr lang="en-US" sz="2700" dirty="0">
              <a:solidFill>
                <a:srgbClr val="0000FF"/>
              </a:solidFill>
            </a:endParaRPr>
          </a:p>
        </p:txBody>
      </p:sp>
      <p:sp>
        <p:nvSpPr>
          <p:cNvPr id="3" name="Content Placeholder 2"/>
          <p:cNvSpPr>
            <a:spLocks noGrp="1"/>
          </p:cNvSpPr>
          <p:nvPr>
            <p:ph idx="1"/>
          </p:nvPr>
        </p:nvSpPr>
        <p:spPr/>
        <p:txBody>
          <a:bodyPr>
            <a:noAutofit/>
          </a:bodyPr>
          <a:lstStyle/>
          <a:p>
            <a:r>
              <a:rPr lang="en-US" sz="1800" dirty="0"/>
              <a:t>The Ornstein–</a:t>
            </a:r>
            <a:r>
              <a:rPr lang="en-US" sz="1800" dirty="0" err="1"/>
              <a:t>Uhlenbeck</a:t>
            </a:r>
            <a:r>
              <a:rPr lang="en-US" sz="1800" dirty="0"/>
              <a:t> process (named after Leonard Ornstein and George Eugene </a:t>
            </a:r>
            <a:r>
              <a:rPr lang="en-US" sz="1800" dirty="0" err="1"/>
              <a:t>Uhlenbeck</a:t>
            </a:r>
            <a:r>
              <a:rPr lang="en-US" sz="1800" dirty="0"/>
              <a:t>), is a stochastic process that, roughly speaking, describes the </a:t>
            </a:r>
            <a:r>
              <a:rPr lang="en-US" sz="1800" dirty="0">
                <a:solidFill>
                  <a:srgbClr val="0619C0"/>
                </a:solidFill>
              </a:rPr>
              <a:t>velocity of a massive Brownian particle under the influence of friction.</a:t>
            </a:r>
            <a:r>
              <a:rPr lang="en-US" sz="1800" dirty="0"/>
              <a:t> </a:t>
            </a:r>
          </a:p>
          <a:p>
            <a:r>
              <a:rPr lang="en-US" sz="1800" dirty="0"/>
              <a:t>The process is a stationary Gauss–Markov process (which means that it is both a Gaussian and Markovian process</a:t>
            </a:r>
          </a:p>
          <a:p>
            <a:r>
              <a:rPr lang="en-US" sz="1800" dirty="0">
                <a:solidFill>
                  <a:srgbClr val="0619C0"/>
                </a:solidFill>
              </a:rPr>
              <a:t>Over time, the process tends to drift towards its long-term mean: such a process is called mean-reverting</a:t>
            </a:r>
            <a:r>
              <a:rPr lang="en-US" sz="1800" dirty="0"/>
              <a:t>.</a:t>
            </a:r>
          </a:p>
          <a:p>
            <a:r>
              <a:rPr lang="en-US" sz="1800" dirty="0"/>
              <a:t>The process can be considered to be a modification of the random walk in continuous time, or Wiener process</a:t>
            </a:r>
          </a:p>
          <a:p>
            <a:r>
              <a:rPr lang="en-US" sz="1800" dirty="0"/>
              <a:t>In such a process, the properties of the process have been changed so that there is a tendency of the </a:t>
            </a:r>
            <a:r>
              <a:rPr lang="en-US" sz="1800" dirty="0">
                <a:solidFill>
                  <a:srgbClr val="0619C0"/>
                </a:solidFill>
              </a:rPr>
              <a:t>walk to move back towards a central location,</a:t>
            </a:r>
            <a:r>
              <a:rPr lang="en-US" sz="1800" dirty="0"/>
              <a:t> </a:t>
            </a:r>
            <a:r>
              <a:rPr lang="en-US" sz="1800" dirty="0">
                <a:solidFill>
                  <a:srgbClr val="0619C0"/>
                </a:solidFill>
              </a:rPr>
              <a:t>with a greater attraction when the process is further away from the center.</a:t>
            </a:r>
            <a:r>
              <a:rPr lang="en-US" sz="1800" dirty="0"/>
              <a:t> </a:t>
            </a:r>
          </a:p>
          <a:p>
            <a:endParaRPr lang="en-US" sz="1800" dirty="0"/>
          </a:p>
        </p:txBody>
      </p:sp>
    </p:spTree>
    <p:extLst>
      <p:ext uri="{BB962C8B-B14F-4D97-AF65-F5344CB8AC3E}">
        <p14:creationId xmlns:p14="http://schemas.microsoft.com/office/powerpoint/2010/main" val="36573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04 at 10.20.5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783" b="40503"/>
          <a:stretch/>
        </p:blipFill>
        <p:spPr>
          <a:xfrm>
            <a:off x="457200" y="1600200"/>
            <a:ext cx="8229600" cy="2622461"/>
          </a:xfrm>
        </p:spPr>
      </p:pic>
      <p:sp>
        <p:nvSpPr>
          <p:cNvPr id="5" name="Title 1"/>
          <p:cNvSpPr>
            <a:spLocks noGrp="1"/>
          </p:cNvSpPr>
          <p:nvPr>
            <p:ph type="title"/>
          </p:nvPr>
        </p:nvSpPr>
        <p:spPr/>
        <p:txBody>
          <a:bodyPr>
            <a:normAutofit fontScale="90000"/>
          </a:bodyPr>
          <a:lstStyle/>
          <a:p>
            <a:r>
              <a:rPr lang="en-US" dirty="0">
                <a:solidFill>
                  <a:srgbClr val="FF0000"/>
                </a:solidFill>
              </a:rPr>
              <a:t>Ornstein-</a:t>
            </a:r>
            <a:r>
              <a:rPr lang="en-US" dirty="0" err="1">
                <a:solidFill>
                  <a:srgbClr val="FF0000"/>
                </a:solidFill>
              </a:rPr>
              <a:t>Uhlenbeck</a:t>
            </a:r>
            <a:r>
              <a:rPr lang="en-US" dirty="0">
                <a:solidFill>
                  <a:srgbClr val="FF0000"/>
                </a:solidFill>
              </a:rPr>
              <a:t> Process</a:t>
            </a:r>
            <a:br>
              <a:rPr lang="en-US" dirty="0"/>
            </a:br>
            <a:r>
              <a:rPr lang="en-US" sz="2700" dirty="0" err="1">
                <a:solidFill>
                  <a:srgbClr val="0000FF"/>
                </a:solidFill>
              </a:rPr>
              <a:t>https://en.wikipedia.org/wiki/Ornstein-Uhlenbeck_process</a:t>
            </a:r>
            <a:endParaRPr lang="en-US" sz="2700" dirty="0">
              <a:solidFill>
                <a:srgbClr val="0000FF"/>
              </a:solidFill>
            </a:endParaRPr>
          </a:p>
        </p:txBody>
      </p:sp>
      <p:sp>
        <p:nvSpPr>
          <p:cNvPr id="2" name="TextBox 1"/>
          <p:cNvSpPr txBox="1"/>
          <p:nvPr/>
        </p:nvSpPr>
        <p:spPr>
          <a:xfrm>
            <a:off x="581421" y="4406255"/>
            <a:ext cx="7803288" cy="1015663"/>
          </a:xfrm>
          <a:prstGeom prst="rect">
            <a:avLst/>
          </a:prstGeom>
          <a:noFill/>
        </p:spPr>
        <p:txBody>
          <a:bodyPr wrap="square" rtlCol="0">
            <a:spAutoFit/>
          </a:bodyPr>
          <a:lstStyle/>
          <a:p>
            <a:r>
              <a:rPr lang="en-US" sz="2000" dirty="0"/>
              <a:t>The above representation can be taken as the primary definition of an Ornstein–</a:t>
            </a:r>
            <a:r>
              <a:rPr lang="en-US" sz="2000" dirty="0" err="1"/>
              <a:t>Uhlenbeck</a:t>
            </a:r>
            <a:r>
              <a:rPr lang="en-US" sz="2000" dirty="0"/>
              <a:t> process or sometimes also mentioned as the </a:t>
            </a:r>
            <a:r>
              <a:rPr lang="en-US" sz="2000" dirty="0">
                <a:hlinkClick r:id="rId3" tooltip="Vasicek model"/>
              </a:rPr>
              <a:t>Vasicek model</a:t>
            </a:r>
            <a:r>
              <a:rPr lang="en-US" sz="2000" dirty="0"/>
              <a:t>.</a:t>
            </a:r>
          </a:p>
        </p:txBody>
      </p:sp>
      <p:sp>
        <p:nvSpPr>
          <p:cNvPr id="3" name="TextBox 2">
            <a:extLst>
              <a:ext uri="{FF2B5EF4-FFF2-40B4-BE49-F238E27FC236}">
                <a16:creationId xmlns:a16="http://schemas.microsoft.com/office/drawing/2014/main" id="{B04B0562-DDF7-BD41-A43D-3A8E1A5EB1CD}"/>
              </a:ext>
            </a:extLst>
          </p:cNvPr>
          <p:cNvSpPr txBox="1"/>
          <p:nvPr/>
        </p:nvSpPr>
        <p:spPr>
          <a:xfrm>
            <a:off x="1489435" y="3722752"/>
            <a:ext cx="3912124" cy="400110"/>
          </a:xfrm>
          <a:prstGeom prst="rect">
            <a:avLst/>
          </a:prstGeom>
          <a:noFill/>
        </p:spPr>
        <p:txBody>
          <a:bodyPr wrap="square" rtlCol="0">
            <a:spAutoFit/>
          </a:bodyPr>
          <a:lstStyle/>
          <a:p>
            <a:r>
              <a:rPr lang="en-US" sz="2000" dirty="0"/>
              <a:t>(random Gaussian increments)</a:t>
            </a:r>
          </a:p>
        </p:txBody>
      </p:sp>
    </p:spTree>
    <p:extLst>
      <p:ext uri="{BB962C8B-B14F-4D97-AF65-F5344CB8AC3E}">
        <p14:creationId xmlns:p14="http://schemas.microsoft.com/office/powerpoint/2010/main" val="1338187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04 at 10.22.12 AM.png"/>
          <p:cNvPicPr>
            <a:picLocks noGrp="1" noChangeAspect="1"/>
          </p:cNvPicPr>
          <p:nvPr>
            <p:ph idx="1"/>
          </p:nvPr>
        </p:nvPicPr>
        <p:blipFill>
          <a:blip r:embed="rId2">
            <a:extLst>
              <a:ext uri="{28A0092B-C50C-407E-A947-70E740481C1C}">
                <a14:useLocalDpi xmlns:a14="http://schemas.microsoft.com/office/drawing/2010/main" val="0"/>
              </a:ext>
            </a:extLst>
          </a:blip>
          <a:srcRect l="-16561" r="-16561"/>
          <a:stretch>
            <a:fillRect/>
          </a:stretch>
        </p:blipFill>
        <p:spPr/>
      </p:pic>
      <p:sp>
        <p:nvSpPr>
          <p:cNvPr id="5" name="Title 1"/>
          <p:cNvSpPr>
            <a:spLocks noGrp="1"/>
          </p:cNvSpPr>
          <p:nvPr>
            <p:ph type="title"/>
          </p:nvPr>
        </p:nvSpPr>
        <p:spPr/>
        <p:txBody>
          <a:bodyPr>
            <a:normAutofit fontScale="90000"/>
          </a:bodyPr>
          <a:lstStyle/>
          <a:p>
            <a:r>
              <a:rPr lang="en-US" dirty="0">
                <a:solidFill>
                  <a:srgbClr val="FF0000"/>
                </a:solidFill>
              </a:rPr>
              <a:t>Ornstein-</a:t>
            </a:r>
            <a:r>
              <a:rPr lang="en-US" dirty="0" err="1">
                <a:solidFill>
                  <a:srgbClr val="FF0000"/>
                </a:solidFill>
              </a:rPr>
              <a:t>Uhlenbeck</a:t>
            </a:r>
            <a:r>
              <a:rPr lang="en-US" dirty="0">
                <a:solidFill>
                  <a:srgbClr val="FF0000"/>
                </a:solidFill>
              </a:rPr>
              <a:t> Process</a:t>
            </a:r>
            <a:br>
              <a:rPr lang="en-US" dirty="0"/>
            </a:br>
            <a:r>
              <a:rPr lang="en-US" sz="2700" dirty="0" err="1">
                <a:solidFill>
                  <a:srgbClr val="0000FF"/>
                </a:solidFill>
              </a:rPr>
              <a:t>https://en.wikipedia.org/wiki/Ornstein-Uhlenbeck_process</a:t>
            </a:r>
            <a:endParaRPr lang="en-US" sz="2700" dirty="0">
              <a:solidFill>
                <a:srgbClr val="0000FF"/>
              </a:solidFill>
            </a:endParaRPr>
          </a:p>
        </p:txBody>
      </p:sp>
    </p:spTree>
    <p:extLst>
      <p:ext uri="{BB962C8B-B14F-4D97-AF65-F5344CB8AC3E}">
        <p14:creationId xmlns:p14="http://schemas.microsoft.com/office/powerpoint/2010/main" val="147679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They have applications in many disciplines including sciences such as biology, chemistry, ecology, neuroscience, and physics as well as technology and engineering fields such as image processing, signal processing, information theory, computer science, cryptography and telecommunications.</a:t>
            </a:r>
          </a:p>
          <a:p>
            <a:pPr>
              <a:spcBef>
                <a:spcPts val="0"/>
              </a:spcBef>
              <a:spcAft>
                <a:spcPts val="1200"/>
              </a:spcAft>
            </a:pPr>
            <a:r>
              <a:rPr lang="en-US" sz="2000" dirty="0"/>
              <a:t>Examples include the growth of a bacterial population, an electrical current fluctuating due to thermal noise, or the movement of a gas molecule.</a:t>
            </a:r>
          </a:p>
          <a:p>
            <a:pPr>
              <a:spcBef>
                <a:spcPts val="0"/>
              </a:spcBef>
              <a:spcAft>
                <a:spcPts val="1200"/>
              </a:spcAft>
            </a:pPr>
            <a:r>
              <a:rPr lang="en-US" sz="2000" dirty="0"/>
              <a:t>Furthermore, seemingly random changes in financial markets have motivated the extensive use of stochastic processes in finance.</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Stochastic Processes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Tree>
    <p:extLst>
      <p:ext uri="{BB962C8B-B14F-4D97-AF65-F5344CB8AC3E}">
        <p14:creationId xmlns:p14="http://schemas.microsoft.com/office/powerpoint/2010/main" val="3065063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7-02-04 at 10.23.21 AM.png"/>
          <p:cNvPicPr>
            <a:picLocks noGrp="1" noChangeAspect="1"/>
          </p:cNvPicPr>
          <p:nvPr>
            <p:ph sz="half" idx="1"/>
          </p:nvPr>
        </p:nvPicPr>
        <p:blipFill>
          <a:blip r:embed="rId2">
            <a:extLst>
              <a:ext uri="{28A0092B-C50C-407E-A947-70E740481C1C}">
                <a14:useLocalDpi xmlns:a14="http://schemas.microsoft.com/office/drawing/2010/main" val="0"/>
              </a:ext>
            </a:extLst>
          </a:blip>
          <a:srcRect t="-1800" b="-1800"/>
          <a:stretch>
            <a:fillRect/>
          </a:stretch>
        </p:blipFill>
        <p:spPr/>
      </p:pic>
      <p:pic>
        <p:nvPicPr>
          <p:cNvPr id="8" name="Content Placeholder 7" descr="Screen Shot 2017-02-04 at 10.23.24 AM.png"/>
          <p:cNvPicPr>
            <a:picLocks noGrp="1" noChangeAspect="1"/>
          </p:cNvPicPr>
          <p:nvPr>
            <p:ph sz="half" idx="2"/>
          </p:nvPr>
        </p:nvPicPr>
        <p:blipFill>
          <a:blip r:embed="rId3">
            <a:extLst>
              <a:ext uri="{28A0092B-C50C-407E-A947-70E740481C1C}">
                <a14:useLocalDpi xmlns:a14="http://schemas.microsoft.com/office/drawing/2010/main" val="0"/>
              </a:ext>
            </a:extLst>
          </a:blip>
          <a:srcRect t="-4822" b="-4822"/>
          <a:stretch>
            <a:fillRect/>
          </a:stretch>
        </p:blipFill>
        <p:spPr/>
      </p:pic>
      <p:sp>
        <p:nvSpPr>
          <p:cNvPr id="9" name="Title 1"/>
          <p:cNvSpPr>
            <a:spLocks noGrp="1"/>
          </p:cNvSpPr>
          <p:nvPr>
            <p:ph type="title"/>
          </p:nvPr>
        </p:nvSpPr>
        <p:spPr/>
        <p:txBody>
          <a:bodyPr>
            <a:normAutofit fontScale="90000"/>
          </a:bodyPr>
          <a:lstStyle/>
          <a:p>
            <a:r>
              <a:rPr lang="en-US" dirty="0">
                <a:solidFill>
                  <a:srgbClr val="FF0000"/>
                </a:solidFill>
              </a:rPr>
              <a:t>Ornstein-</a:t>
            </a:r>
            <a:r>
              <a:rPr lang="en-US" dirty="0" err="1">
                <a:solidFill>
                  <a:srgbClr val="FF0000"/>
                </a:solidFill>
              </a:rPr>
              <a:t>Uhlenbeck</a:t>
            </a:r>
            <a:r>
              <a:rPr lang="en-US" dirty="0">
                <a:solidFill>
                  <a:srgbClr val="FF0000"/>
                </a:solidFill>
              </a:rPr>
              <a:t> Process: Examples</a:t>
            </a:r>
            <a:br>
              <a:rPr lang="en-US" dirty="0"/>
            </a:br>
            <a:r>
              <a:rPr lang="en-US" sz="2700" dirty="0" err="1">
                <a:solidFill>
                  <a:srgbClr val="0000FF"/>
                </a:solidFill>
              </a:rPr>
              <a:t>https://en.wikipedia.org/wiki/Ornstein-Uhlenbeck_process</a:t>
            </a:r>
            <a:endParaRPr lang="en-US" sz="2700" dirty="0">
              <a:solidFill>
                <a:srgbClr val="0000FF"/>
              </a:solidFill>
            </a:endParaRPr>
          </a:p>
        </p:txBody>
      </p:sp>
    </p:spTree>
    <p:extLst>
      <p:ext uri="{BB962C8B-B14F-4D97-AF65-F5344CB8AC3E}">
        <p14:creationId xmlns:p14="http://schemas.microsoft.com/office/powerpoint/2010/main" val="34878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604" y="1361778"/>
            <a:ext cx="8229600" cy="4525963"/>
          </a:xfrm>
        </p:spPr>
        <p:txBody>
          <a:bodyPr>
            <a:noAutofit/>
          </a:bodyPr>
          <a:lstStyle/>
          <a:p>
            <a:pPr>
              <a:spcBef>
                <a:spcPts val="1128"/>
              </a:spcBef>
            </a:pPr>
            <a:r>
              <a:rPr lang="en-US" sz="1800" dirty="0"/>
              <a:t>The Ornstein–</a:t>
            </a:r>
            <a:r>
              <a:rPr lang="en-US" sz="1800" dirty="0" err="1"/>
              <a:t>Uhlenbeck</a:t>
            </a:r>
            <a:r>
              <a:rPr lang="en-US" sz="1800" dirty="0"/>
              <a:t> process is an example of a Gaussian process that has a bounded variance and admits a stationary probability distribution, in contrast to the Wiener process</a:t>
            </a:r>
          </a:p>
          <a:p>
            <a:pPr>
              <a:spcBef>
                <a:spcPts val="1128"/>
              </a:spcBef>
            </a:pPr>
            <a:r>
              <a:rPr lang="en-US" sz="1800" dirty="0"/>
              <a:t>The difference between the two is in their "drift" term. </a:t>
            </a:r>
          </a:p>
          <a:p>
            <a:pPr>
              <a:spcBef>
                <a:spcPts val="1128"/>
              </a:spcBef>
            </a:pPr>
            <a:r>
              <a:rPr lang="en-US" sz="1800" dirty="0"/>
              <a:t>For the Wiener process the drift term is constant, whereas for the Ornstein–</a:t>
            </a:r>
            <a:r>
              <a:rPr lang="en-US" sz="1800" dirty="0" err="1"/>
              <a:t>Uhlenbeck</a:t>
            </a:r>
            <a:r>
              <a:rPr lang="en-US" sz="1800" dirty="0"/>
              <a:t> process it is dependent on the current value of the process: </a:t>
            </a:r>
          </a:p>
          <a:p>
            <a:pPr lvl="1">
              <a:spcBef>
                <a:spcPts val="1128"/>
              </a:spcBef>
              <a:buFont typeface="Courier New" panose="02070309020205020404" pitchFamily="49" charset="0"/>
              <a:buChar char="o"/>
            </a:pPr>
            <a:r>
              <a:rPr lang="en-US" sz="1400" dirty="0"/>
              <a:t>if the current value of the process is less than the (long-term) mean, the drift will be positive</a:t>
            </a:r>
          </a:p>
          <a:p>
            <a:pPr lvl="1">
              <a:spcBef>
                <a:spcPts val="1128"/>
              </a:spcBef>
              <a:buFont typeface="Courier New" panose="02070309020205020404" pitchFamily="49" charset="0"/>
              <a:buChar char="o"/>
            </a:pPr>
            <a:r>
              <a:rPr lang="en-US" sz="1400" dirty="0"/>
              <a:t>if the current value of the process is greater than the (long-term) mean, the drift will be negative. </a:t>
            </a:r>
          </a:p>
          <a:p>
            <a:pPr>
              <a:spcBef>
                <a:spcPts val="1128"/>
              </a:spcBef>
            </a:pPr>
            <a:r>
              <a:rPr lang="en-US" sz="1800" dirty="0">
                <a:solidFill>
                  <a:srgbClr val="0619C0"/>
                </a:solidFill>
              </a:rPr>
              <a:t>In other words, the mean acts as an equilibrium level for the process. This gives the process its informative name, "mean-reverting." </a:t>
            </a:r>
          </a:p>
          <a:p>
            <a:pPr>
              <a:spcBef>
                <a:spcPts val="1128"/>
              </a:spcBef>
            </a:pPr>
            <a:r>
              <a:rPr lang="en-US" sz="1800" dirty="0"/>
              <a:t>The stationary (long-term) variance is given by:</a:t>
            </a:r>
          </a:p>
          <a:p>
            <a:pPr marL="0" indent="0">
              <a:spcBef>
                <a:spcPts val="1128"/>
              </a:spcBef>
              <a:buNone/>
            </a:pPr>
            <a:endParaRPr lang="en-US" sz="1800" dirty="0"/>
          </a:p>
        </p:txBody>
      </p:sp>
      <p:pic>
        <p:nvPicPr>
          <p:cNvPr id="4" name="Picture 3" descr="Screen Shot 2017-02-22 at 10.39.19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3137" y="4685171"/>
            <a:ext cx="2051174" cy="661669"/>
          </a:xfrm>
          <a:prstGeom prst="rect">
            <a:avLst/>
          </a:prstGeom>
        </p:spPr>
      </p:pic>
      <p:sp>
        <p:nvSpPr>
          <p:cNvPr id="5" name="Title 1"/>
          <p:cNvSpPr>
            <a:spLocks noGrp="1"/>
          </p:cNvSpPr>
          <p:nvPr>
            <p:ph type="title"/>
          </p:nvPr>
        </p:nvSpPr>
        <p:spPr>
          <a:xfrm>
            <a:off x="457200" y="136947"/>
            <a:ext cx="8229600" cy="1143000"/>
          </a:xfrm>
        </p:spPr>
        <p:txBody>
          <a:bodyPr>
            <a:normAutofit fontScale="90000"/>
          </a:bodyPr>
          <a:lstStyle/>
          <a:p>
            <a:r>
              <a:rPr lang="en-US" dirty="0">
                <a:solidFill>
                  <a:srgbClr val="FF0000"/>
                </a:solidFill>
              </a:rPr>
              <a:t>Ornstein-</a:t>
            </a:r>
            <a:r>
              <a:rPr lang="en-US" dirty="0" err="1">
                <a:solidFill>
                  <a:srgbClr val="FF0000"/>
                </a:solidFill>
              </a:rPr>
              <a:t>Uhlenbeck</a:t>
            </a:r>
            <a:r>
              <a:rPr lang="en-US" dirty="0">
                <a:solidFill>
                  <a:srgbClr val="FF0000"/>
                </a:solidFill>
              </a:rPr>
              <a:t> Process: Examples</a:t>
            </a:r>
            <a:br>
              <a:rPr lang="en-US" dirty="0"/>
            </a:br>
            <a:r>
              <a:rPr lang="en-US" sz="2700" dirty="0" err="1">
                <a:solidFill>
                  <a:srgbClr val="0000FF"/>
                </a:solidFill>
              </a:rPr>
              <a:t>https://en.wikipedia.org/wiki/Ornstein-Uhlenbeck_process</a:t>
            </a:r>
            <a:endParaRPr lang="en-US" sz="2700" dirty="0">
              <a:solidFill>
                <a:srgbClr val="0000FF"/>
              </a:solidFill>
            </a:endParaRPr>
          </a:p>
        </p:txBody>
      </p:sp>
    </p:spTree>
    <p:extLst>
      <p:ext uri="{BB962C8B-B14F-4D97-AF65-F5344CB8AC3E}">
        <p14:creationId xmlns:p14="http://schemas.microsoft.com/office/powerpoint/2010/main" val="4222031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22 at 10.44.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945" y="1508635"/>
            <a:ext cx="5753868" cy="5349364"/>
          </a:xfrm>
          <a:prstGeom prst="rect">
            <a:avLst/>
          </a:prstGeom>
        </p:spPr>
      </p:pic>
      <p:sp>
        <p:nvSpPr>
          <p:cNvPr id="4" name="Title 1"/>
          <p:cNvSpPr>
            <a:spLocks noGrp="1"/>
          </p:cNvSpPr>
          <p:nvPr>
            <p:ph type="title"/>
          </p:nvPr>
        </p:nvSpPr>
        <p:spPr/>
        <p:txBody>
          <a:bodyPr>
            <a:normAutofit fontScale="90000"/>
          </a:bodyPr>
          <a:lstStyle/>
          <a:p>
            <a:r>
              <a:rPr lang="en-US" dirty="0">
                <a:solidFill>
                  <a:srgbClr val="FF0000"/>
                </a:solidFill>
              </a:rPr>
              <a:t>Ornstein-</a:t>
            </a:r>
            <a:r>
              <a:rPr lang="en-US" dirty="0" err="1">
                <a:solidFill>
                  <a:srgbClr val="FF0000"/>
                </a:solidFill>
              </a:rPr>
              <a:t>Uhlenbeck</a:t>
            </a:r>
            <a:r>
              <a:rPr lang="en-US" dirty="0">
                <a:solidFill>
                  <a:srgbClr val="FF0000"/>
                </a:solidFill>
              </a:rPr>
              <a:t> Process: Examples</a:t>
            </a:r>
            <a:br>
              <a:rPr lang="en-US" dirty="0"/>
            </a:br>
            <a:r>
              <a:rPr lang="en-US" sz="2700" dirty="0" err="1">
                <a:solidFill>
                  <a:srgbClr val="0000FF"/>
                </a:solidFill>
              </a:rPr>
              <a:t>https://en.wikipedia.org/wiki/Ornstein-Uhlenbeck_process</a:t>
            </a:r>
            <a:endParaRPr lang="en-US" sz="2700" dirty="0">
              <a:solidFill>
                <a:srgbClr val="0000FF"/>
              </a:solidFill>
            </a:endParaRPr>
          </a:p>
        </p:txBody>
      </p:sp>
    </p:spTree>
    <p:extLst>
      <p:ext uri="{BB962C8B-B14F-4D97-AF65-F5344CB8AC3E}">
        <p14:creationId xmlns:p14="http://schemas.microsoft.com/office/powerpoint/2010/main" val="4250282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spcAft>
                <a:spcPts val="1200"/>
              </a:spcAft>
              <a:buNone/>
            </a:pPr>
            <a:r>
              <a:rPr lang="en-US" sz="2000" b="1" dirty="0"/>
              <a:t>Application to finance:</a:t>
            </a:r>
          </a:p>
          <a:p>
            <a:pPr>
              <a:spcBef>
                <a:spcPts val="0"/>
              </a:spcBef>
              <a:spcAft>
                <a:spcPts val="1200"/>
              </a:spcAft>
            </a:pPr>
            <a:r>
              <a:rPr lang="en-US" sz="2000" dirty="0"/>
              <a:t>The Ornstein–</a:t>
            </a:r>
            <a:r>
              <a:rPr lang="en-US" sz="2000" dirty="0" err="1"/>
              <a:t>Uhlenbeck</a:t>
            </a:r>
            <a:r>
              <a:rPr lang="en-US" sz="2000" dirty="0"/>
              <a:t> process is one of several approaches used to model (with modifications) </a:t>
            </a:r>
            <a:r>
              <a:rPr lang="en-US" sz="2000" dirty="0">
                <a:solidFill>
                  <a:srgbClr val="0619C0"/>
                </a:solidFill>
              </a:rPr>
              <a:t>interest rates, currency exchange rates, and commodity prices stochastically</a:t>
            </a:r>
            <a:r>
              <a:rPr lang="en-US" sz="2000" dirty="0"/>
              <a:t>. </a:t>
            </a:r>
          </a:p>
          <a:p>
            <a:pPr>
              <a:spcBef>
                <a:spcPts val="0"/>
              </a:spcBef>
              <a:spcAft>
                <a:spcPts val="1200"/>
              </a:spcAft>
            </a:pPr>
            <a:r>
              <a:rPr lang="en-US" sz="2000" dirty="0"/>
              <a:t>The parameter μ represents the equilibrium or mean value supported by fundamentals</a:t>
            </a:r>
          </a:p>
          <a:p>
            <a:pPr>
              <a:spcBef>
                <a:spcPts val="0"/>
              </a:spcBef>
              <a:spcAft>
                <a:spcPts val="1200"/>
              </a:spcAft>
            </a:pPr>
            <a:r>
              <a:rPr lang="en-US" sz="2000" dirty="0" err="1"/>
              <a:t>σ</a:t>
            </a:r>
            <a:r>
              <a:rPr lang="en-US" sz="2000" dirty="0"/>
              <a:t> the degree of volatility around it caused by shocks</a:t>
            </a:r>
          </a:p>
          <a:p>
            <a:pPr>
              <a:spcBef>
                <a:spcPts val="0"/>
              </a:spcBef>
              <a:spcAft>
                <a:spcPts val="1200"/>
              </a:spcAft>
            </a:pPr>
            <a:r>
              <a:rPr lang="en-US" sz="2000" dirty="0" err="1"/>
              <a:t>θ</a:t>
            </a:r>
            <a:r>
              <a:rPr lang="en-US" sz="2000" dirty="0"/>
              <a:t> represents the rate by which these shocks dissipate and the variable reverts towards the mean. </a:t>
            </a:r>
          </a:p>
          <a:p>
            <a:pPr>
              <a:spcBef>
                <a:spcPts val="0"/>
              </a:spcBef>
              <a:spcAft>
                <a:spcPts val="1200"/>
              </a:spcAft>
            </a:pPr>
            <a:r>
              <a:rPr lang="en-US" sz="2000" dirty="0"/>
              <a:t>One application of the process is a trading strategy known as </a:t>
            </a:r>
            <a:r>
              <a:rPr lang="en-US" sz="2000" dirty="0">
                <a:solidFill>
                  <a:srgbClr val="0619C0"/>
                </a:solidFill>
              </a:rPr>
              <a:t>pairs trade (arbitrage)</a:t>
            </a:r>
          </a:p>
        </p:txBody>
      </p:sp>
      <p:sp>
        <p:nvSpPr>
          <p:cNvPr id="4" name="Rectangle 3"/>
          <p:cNvSpPr/>
          <p:nvPr/>
        </p:nvSpPr>
        <p:spPr>
          <a:xfrm>
            <a:off x="457200" y="5047597"/>
            <a:ext cx="8229600" cy="814615"/>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noAutofit/>
          </a:bodyPr>
          <a:lstStyle/>
          <a:p>
            <a:r>
              <a:rPr lang="en-US" sz="2800" dirty="0">
                <a:solidFill>
                  <a:srgbClr val="FF0000"/>
                </a:solidFill>
              </a:rPr>
              <a:t>Ornstein-</a:t>
            </a:r>
            <a:r>
              <a:rPr lang="en-US" sz="2800" dirty="0" err="1">
                <a:solidFill>
                  <a:srgbClr val="FF0000"/>
                </a:solidFill>
              </a:rPr>
              <a:t>Uhlenbeck</a:t>
            </a:r>
            <a:r>
              <a:rPr lang="en-US" sz="2800" dirty="0">
                <a:solidFill>
                  <a:srgbClr val="FF0000"/>
                </a:solidFill>
              </a:rPr>
              <a:t> Process: Other Examples</a:t>
            </a:r>
            <a:br>
              <a:rPr lang="en-US" sz="2800" dirty="0"/>
            </a:br>
            <a:r>
              <a:rPr lang="en-US" sz="2800" dirty="0">
                <a:solidFill>
                  <a:srgbClr val="0000FF"/>
                </a:solidFill>
              </a:rPr>
              <a:t>https://</a:t>
            </a:r>
            <a:r>
              <a:rPr lang="en-US" sz="2800" dirty="0" err="1">
                <a:solidFill>
                  <a:srgbClr val="0000FF"/>
                </a:solidFill>
              </a:rPr>
              <a:t>en.wikipedia.org</a:t>
            </a:r>
            <a:r>
              <a:rPr lang="en-US" sz="2800" dirty="0">
                <a:solidFill>
                  <a:srgbClr val="0000FF"/>
                </a:solidFill>
              </a:rPr>
              <a:t>/wiki/Ornstein-</a:t>
            </a:r>
            <a:r>
              <a:rPr lang="en-US" sz="2800" dirty="0" err="1">
                <a:solidFill>
                  <a:srgbClr val="0000FF"/>
                </a:solidFill>
              </a:rPr>
              <a:t>Uhlenbeck_process</a:t>
            </a:r>
            <a:endParaRPr lang="en-US" sz="2800" dirty="0">
              <a:solidFill>
                <a:srgbClr val="0000FF"/>
              </a:solidFill>
            </a:endParaRPr>
          </a:p>
        </p:txBody>
      </p:sp>
    </p:spTree>
    <p:extLst>
      <p:ext uri="{BB962C8B-B14F-4D97-AF65-F5344CB8AC3E}">
        <p14:creationId xmlns:p14="http://schemas.microsoft.com/office/powerpoint/2010/main" val="3760221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800" dirty="0">
                <a:solidFill>
                  <a:srgbClr val="FF0000"/>
                </a:solidFill>
              </a:rPr>
              <a:t>Ornstein-</a:t>
            </a:r>
            <a:r>
              <a:rPr lang="en-US" sz="2800" dirty="0" err="1">
                <a:solidFill>
                  <a:srgbClr val="FF0000"/>
                </a:solidFill>
              </a:rPr>
              <a:t>Uhlenbeck</a:t>
            </a:r>
            <a:r>
              <a:rPr lang="en-US" sz="2800" dirty="0">
                <a:solidFill>
                  <a:srgbClr val="FF0000"/>
                </a:solidFill>
              </a:rPr>
              <a:t> Process: Other Examples</a:t>
            </a:r>
            <a:br>
              <a:rPr lang="en-US" sz="2800" dirty="0"/>
            </a:br>
            <a:r>
              <a:rPr lang="en-US" sz="2800" dirty="0">
                <a:solidFill>
                  <a:srgbClr val="0000FF"/>
                </a:solidFill>
              </a:rPr>
              <a:t>https://</a:t>
            </a:r>
            <a:r>
              <a:rPr lang="en-US" sz="2800" dirty="0" err="1">
                <a:solidFill>
                  <a:srgbClr val="0000FF"/>
                </a:solidFill>
              </a:rPr>
              <a:t>en.wikipedia.org</a:t>
            </a:r>
            <a:r>
              <a:rPr lang="en-US" sz="2800" dirty="0">
                <a:solidFill>
                  <a:srgbClr val="0000FF"/>
                </a:solidFill>
              </a:rPr>
              <a:t>/wiki/Ornstein-</a:t>
            </a:r>
            <a:r>
              <a:rPr lang="en-US" sz="2800" dirty="0" err="1">
                <a:solidFill>
                  <a:srgbClr val="0000FF"/>
                </a:solidFill>
              </a:rPr>
              <a:t>Uhlenbeck_process</a:t>
            </a:r>
            <a:endParaRPr lang="en-US" sz="2800" dirty="0">
              <a:solidFill>
                <a:srgbClr val="0000FF"/>
              </a:solidFill>
            </a:endParaRPr>
          </a:p>
        </p:txBody>
      </p:sp>
      <p:pic>
        <p:nvPicPr>
          <p:cNvPr id="6" name="Picture 5" descr="Screen Shot 2017-02-22 at 10.29.42 AM.png"/>
          <p:cNvPicPr>
            <a:picLocks noChangeAspect="1"/>
          </p:cNvPicPr>
          <p:nvPr/>
        </p:nvPicPr>
        <p:blipFill rotWithShape="1">
          <a:blip r:embed="rId2">
            <a:extLst>
              <a:ext uri="{28A0092B-C50C-407E-A947-70E740481C1C}">
                <a14:useLocalDpi xmlns:a14="http://schemas.microsoft.com/office/drawing/2010/main" val="0"/>
              </a:ext>
            </a:extLst>
          </a:blip>
          <a:srcRect b="46012"/>
          <a:stretch/>
        </p:blipFill>
        <p:spPr>
          <a:xfrm>
            <a:off x="866923" y="1615484"/>
            <a:ext cx="7649735" cy="4504303"/>
          </a:xfrm>
          <a:prstGeom prst="rect">
            <a:avLst/>
          </a:prstGeom>
        </p:spPr>
      </p:pic>
      <p:sp>
        <p:nvSpPr>
          <p:cNvPr id="4" name="TextBox 3"/>
          <p:cNvSpPr txBox="1"/>
          <p:nvPr/>
        </p:nvSpPr>
        <p:spPr>
          <a:xfrm>
            <a:off x="4865794" y="4222845"/>
            <a:ext cx="3298850" cy="646331"/>
          </a:xfrm>
          <a:prstGeom prst="rect">
            <a:avLst/>
          </a:prstGeom>
          <a:noFill/>
        </p:spPr>
        <p:txBody>
          <a:bodyPr wrap="square" rtlCol="0">
            <a:spAutoFit/>
          </a:bodyPr>
          <a:lstStyle/>
          <a:p>
            <a:pPr algn="r"/>
            <a:r>
              <a:rPr lang="en-US" dirty="0"/>
              <a:t>An </a:t>
            </a:r>
            <a:r>
              <a:rPr lang="en-US" dirty="0" err="1"/>
              <a:t>overdamped</a:t>
            </a:r>
            <a:r>
              <a:rPr lang="en-US" dirty="0"/>
              <a:t> Hooke spring subject to random noise</a:t>
            </a:r>
          </a:p>
        </p:txBody>
      </p:sp>
    </p:spTree>
    <p:extLst>
      <p:ext uri="{BB962C8B-B14F-4D97-AF65-F5344CB8AC3E}">
        <p14:creationId xmlns:p14="http://schemas.microsoft.com/office/powerpoint/2010/main" val="3698082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2-22 at 10.29.42 AM.png"/>
          <p:cNvPicPr>
            <a:picLocks noChangeAspect="1"/>
          </p:cNvPicPr>
          <p:nvPr/>
        </p:nvPicPr>
        <p:blipFill rotWithShape="1">
          <a:blip r:embed="rId2">
            <a:extLst>
              <a:ext uri="{28A0092B-C50C-407E-A947-70E740481C1C}">
                <a14:useLocalDpi xmlns:a14="http://schemas.microsoft.com/office/drawing/2010/main" val="0"/>
              </a:ext>
            </a:extLst>
          </a:blip>
          <a:srcRect t="55326"/>
          <a:stretch/>
        </p:blipFill>
        <p:spPr>
          <a:xfrm>
            <a:off x="543489" y="1710323"/>
            <a:ext cx="8147277" cy="3969636"/>
          </a:xfrm>
          <a:prstGeom prst="rect">
            <a:avLst/>
          </a:prstGeom>
        </p:spPr>
      </p:pic>
      <p:sp>
        <p:nvSpPr>
          <p:cNvPr id="4" name="TextBox 3"/>
          <p:cNvSpPr txBox="1"/>
          <p:nvPr/>
        </p:nvSpPr>
        <p:spPr>
          <a:xfrm>
            <a:off x="3447298" y="5679959"/>
            <a:ext cx="4733850" cy="646331"/>
          </a:xfrm>
          <a:prstGeom prst="rect">
            <a:avLst/>
          </a:prstGeom>
          <a:noFill/>
        </p:spPr>
        <p:txBody>
          <a:bodyPr wrap="square" rtlCol="0">
            <a:spAutoFit/>
          </a:bodyPr>
          <a:lstStyle/>
          <a:p>
            <a:pPr algn="r"/>
            <a:r>
              <a:rPr lang="en-US" dirty="0"/>
              <a:t>Many stochastic processes in physics are described by </a:t>
            </a:r>
            <a:r>
              <a:rPr lang="en-US" dirty="0" err="1"/>
              <a:t>Langevin</a:t>
            </a:r>
            <a:r>
              <a:rPr lang="en-US" dirty="0"/>
              <a:t> equations.</a:t>
            </a:r>
          </a:p>
        </p:txBody>
      </p:sp>
      <p:sp>
        <p:nvSpPr>
          <p:cNvPr id="9" name="Title 1"/>
          <p:cNvSpPr>
            <a:spLocks noGrp="1"/>
          </p:cNvSpPr>
          <p:nvPr>
            <p:ph type="title"/>
          </p:nvPr>
        </p:nvSpPr>
        <p:spPr/>
        <p:txBody>
          <a:bodyPr>
            <a:noAutofit/>
          </a:bodyPr>
          <a:lstStyle/>
          <a:p>
            <a:r>
              <a:rPr lang="en-US" sz="2800" dirty="0">
                <a:solidFill>
                  <a:srgbClr val="FF0000"/>
                </a:solidFill>
              </a:rPr>
              <a:t>Ornstein-</a:t>
            </a:r>
            <a:r>
              <a:rPr lang="en-US" sz="2800" dirty="0" err="1">
                <a:solidFill>
                  <a:srgbClr val="FF0000"/>
                </a:solidFill>
              </a:rPr>
              <a:t>Uhlenbeck</a:t>
            </a:r>
            <a:r>
              <a:rPr lang="en-US" sz="2800" dirty="0">
                <a:solidFill>
                  <a:srgbClr val="FF0000"/>
                </a:solidFill>
              </a:rPr>
              <a:t> Process: Other Examples</a:t>
            </a:r>
            <a:br>
              <a:rPr lang="en-US" sz="2800" dirty="0"/>
            </a:br>
            <a:r>
              <a:rPr lang="en-US" sz="2800" dirty="0">
                <a:solidFill>
                  <a:srgbClr val="0000FF"/>
                </a:solidFill>
              </a:rPr>
              <a:t>https://</a:t>
            </a:r>
            <a:r>
              <a:rPr lang="en-US" sz="2800" dirty="0" err="1">
                <a:solidFill>
                  <a:srgbClr val="0000FF"/>
                </a:solidFill>
              </a:rPr>
              <a:t>en.wikipedia.org</a:t>
            </a:r>
            <a:r>
              <a:rPr lang="en-US" sz="2800" dirty="0">
                <a:solidFill>
                  <a:srgbClr val="0000FF"/>
                </a:solidFill>
              </a:rPr>
              <a:t>/wiki/Ornstein-</a:t>
            </a:r>
            <a:r>
              <a:rPr lang="en-US" sz="2800" dirty="0" err="1">
                <a:solidFill>
                  <a:srgbClr val="0000FF"/>
                </a:solidFill>
              </a:rPr>
              <a:t>Uhlenbeck_process</a:t>
            </a:r>
            <a:endParaRPr lang="en-US" sz="2800" dirty="0">
              <a:solidFill>
                <a:srgbClr val="0000FF"/>
              </a:solidFill>
            </a:endParaRPr>
          </a:p>
        </p:txBody>
      </p:sp>
    </p:spTree>
    <p:extLst>
      <p:ext uri="{BB962C8B-B14F-4D97-AF65-F5344CB8AC3E}">
        <p14:creationId xmlns:p14="http://schemas.microsoft.com/office/powerpoint/2010/main" val="3890734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22 at 10.45.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151" y="1591148"/>
            <a:ext cx="6425252" cy="4765036"/>
          </a:xfrm>
          <a:prstGeom prst="rect">
            <a:avLst/>
          </a:prstGeom>
        </p:spPr>
      </p:pic>
      <p:sp>
        <p:nvSpPr>
          <p:cNvPr id="4" name="Title 1"/>
          <p:cNvSpPr>
            <a:spLocks noGrp="1"/>
          </p:cNvSpPr>
          <p:nvPr>
            <p:ph type="title"/>
          </p:nvPr>
        </p:nvSpPr>
        <p:spPr/>
        <p:txBody>
          <a:bodyPr>
            <a:normAutofit fontScale="90000"/>
          </a:bodyPr>
          <a:lstStyle/>
          <a:p>
            <a:r>
              <a:rPr lang="en-US" dirty="0">
                <a:solidFill>
                  <a:srgbClr val="FF0000"/>
                </a:solidFill>
              </a:rPr>
              <a:t>Ornstein-</a:t>
            </a:r>
            <a:r>
              <a:rPr lang="en-US" dirty="0" err="1">
                <a:solidFill>
                  <a:srgbClr val="FF0000"/>
                </a:solidFill>
              </a:rPr>
              <a:t>Uhlenbeck</a:t>
            </a:r>
            <a:r>
              <a:rPr lang="en-US" dirty="0">
                <a:solidFill>
                  <a:srgbClr val="FF0000"/>
                </a:solidFill>
              </a:rPr>
              <a:t> Process: Solution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/wiki/Ornstein-</a:t>
            </a:r>
            <a:r>
              <a:rPr lang="en-US" sz="2700" dirty="0" err="1">
                <a:solidFill>
                  <a:srgbClr val="0000FF"/>
                </a:solidFill>
              </a:rPr>
              <a:t>Uhlenbeck_process</a:t>
            </a:r>
            <a:endParaRPr lang="en-US" sz="2700" dirty="0">
              <a:solidFill>
                <a:srgbClr val="0000FF"/>
              </a:solidFill>
            </a:endParaRPr>
          </a:p>
        </p:txBody>
      </p:sp>
      <p:sp>
        <p:nvSpPr>
          <p:cNvPr id="5" name="TextBox 4"/>
          <p:cNvSpPr txBox="1"/>
          <p:nvPr/>
        </p:nvSpPr>
        <p:spPr>
          <a:xfrm>
            <a:off x="612022" y="1634903"/>
            <a:ext cx="3090714" cy="369332"/>
          </a:xfrm>
          <a:prstGeom prst="rect">
            <a:avLst/>
          </a:prstGeom>
          <a:noFill/>
        </p:spPr>
        <p:txBody>
          <a:bodyPr wrap="square" rtlCol="0">
            <a:spAutoFit/>
          </a:bodyPr>
          <a:lstStyle/>
          <a:p>
            <a:r>
              <a:rPr lang="en-US" dirty="0"/>
              <a:t>Changing variables:</a:t>
            </a:r>
          </a:p>
        </p:txBody>
      </p:sp>
    </p:spTree>
    <p:extLst>
      <p:ext uri="{BB962C8B-B14F-4D97-AF65-F5344CB8AC3E}">
        <p14:creationId xmlns:p14="http://schemas.microsoft.com/office/powerpoint/2010/main" val="421671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2514"/>
            <a:ext cx="4191000" cy="1143000"/>
          </a:xfrm>
        </p:spPr>
        <p:txBody>
          <a:bodyPr>
            <a:normAutofit fontScale="90000"/>
          </a:bodyPr>
          <a:lstStyle/>
          <a:p>
            <a:r>
              <a:rPr lang="en-US" dirty="0">
                <a:solidFill>
                  <a:srgbClr val="FF0000"/>
                </a:solidFill>
              </a:rPr>
              <a:t>Markov Process</a:t>
            </a:r>
            <a:br>
              <a:rPr lang="en-US" dirty="0"/>
            </a:br>
            <a:r>
              <a:rPr lang="en-US" sz="1800" dirty="0">
                <a:solidFill>
                  <a:srgbClr val="0000FF"/>
                </a:solidFill>
              </a:rPr>
              <a:t>https://</a:t>
            </a:r>
            <a:r>
              <a:rPr lang="en-US" sz="1800" dirty="0" err="1">
                <a:solidFill>
                  <a:srgbClr val="0000FF"/>
                </a:solidFill>
              </a:rPr>
              <a:t>en.wikipedia.org</a:t>
            </a:r>
            <a:r>
              <a:rPr lang="en-US" sz="1800" dirty="0">
                <a:solidFill>
                  <a:srgbClr val="0000FF"/>
                </a:solidFill>
              </a:rPr>
              <a:t>/wiki/</a:t>
            </a:r>
            <a:r>
              <a:rPr lang="en-US" sz="1800" dirty="0" err="1">
                <a:solidFill>
                  <a:srgbClr val="0000FF"/>
                </a:solidFill>
              </a:rPr>
              <a:t>Markov_chain</a:t>
            </a:r>
            <a:endParaRPr lang="en-US" sz="1800" dirty="0">
              <a:solidFill>
                <a:srgbClr val="0000FF"/>
              </a:solidFill>
            </a:endParaRPr>
          </a:p>
        </p:txBody>
      </p:sp>
      <p:sp>
        <p:nvSpPr>
          <p:cNvPr id="3" name="Content Placeholder 2"/>
          <p:cNvSpPr>
            <a:spLocks noGrp="1"/>
          </p:cNvSpPr>
          <p:nvPr>
            <p:ph sz="half" idx="1"/>
          </p:nvPr>
        </p:nvSpPr>
        <p:spPr>
          <a:xfrm>
            <a:off x="245542" y="1389360"/>
            <a:ext cx="4638855" cy="5181122"/>
          </a:xfrm>
        </p:spPr>
        <p:txBody>
          <a:bodyPr>
            <a:noAutofit/>
          </a:bodyPr>
          <a:lstStyle/>
          <a:p>
            <a:pPr>
              <a:spcBef>
                <a:spcPts val="0"/>
              </a:spcBef>
              <a:spcAft>
                <a:spcPts val="1200"/>
              </a:spcAft>
            </a:pPr>
            <a:r>
              <a:rPr lang="en-US" sz="1800" dirty="0"/>
              <a:t>In probability theory and related fields, a </a:t>
            </a:r>
            <a:r>
              <a:rPr lang="en-US" sz="1800" dirty="0">
                <a:solidFill>
                  <a:srgbClr val="0619C0"/>
                </a:solidFill>
              </a:rPr>
              <a:t>Markov process </a:t>
            </a:r>
            <a:r>
              <a:rPr lang="en-US" sz="1800" dirty="0"/>
              <a:t>is a specific type of a mathematical object known as a stochastic or random process, which is usually defined as a collection of random variables.</a:t>
            </a:r>
          </a:p>
          <a:p>
            <a:pPr>
              <a:spcBef>
                <a:spcPts val="0"/>
              </a:spcBef>
              <a:spcAft>
                <a:spcPts val="1200"/>
              </a:spcAft>
            </a:pPr>
            <a:r>
              <a:rPr lang="en-US" sz="1800" dirty="0"/>
              <a:t>Historically, the random variables were indexed by time</a:t>
            </a:r>
          </a:p>
          <a:p>
            <a:pPr>
              <a:spcBef>
                <a:spcPts val="0"/>
              </a:spcBef>
              <a:spcAft>
                <a:spcPts val="1200"/>
              </a:spcAft>
            </a:pPr>
            <a:r>
              <a:rPr lang="en-US" sz="1800" dirty="0">
                <a:solidFill>
                  <a:srgbClr val="0619C0"/>
                </a:solidFill>
              </a:rPr>
              <a:t>Markov processes are stochastic processes that have the property that the next value of the process depends on the current value, but it is conditionally independent of the previous values of the stochastic process</a:t>
            </a:r>
          </a:p>
          <a:p>
            <a:pPr>
              <a:spcBef>
                <a:spcPts val="0"/>
              </a:spcBef>
              <a:spcAft>
                <a:spcPts val="1200"/>
              </a:spcAft>
            </a:pPr>
            <a:r>
              <a:rPr lang="en-US" sz="1800" dirty="0"/>
              <a:t>In other words, the behavior of the process in the future is stochastically independent of its behavior in the past, given the current state of the process. </a:t>
            </a:r>
          </a:p>
          <a:p>
            <a:pPr>
              <a:spcBef>
                <a:spcPts val="0"/>
              </a:spcBef>
              <a:spcAft>
                <a:spcPts val="1200"/>
              </a:spcAft>
            </a:pPr>
            <a:endParaRPr lang="en-US" sz="1800" dirty="0"/>
          </a:p>
        </p:txBody>
      </p:sp>
      <p:pic>
        <p:nvPicPr>
          <p:cNvPr id="5" name="Content Placeholder 4" descr="Screen Shot 2017-02-05 at 3.01.58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78" r="-4733"/>
          <a:stretch/>
        </p:blipFill>
        <p:spPr>
          <a:xfrm>
            <a:off x="5389118" y="398864"/>
            <a:ext cx="3337673" cy="5727300"/>
          </a:xfrm>
        </p:spPr>
      </p:pic>
    </p:spTree>
    <p:extLst>
      <p:ext uri="{BB962C8B-B14F-4D97-AF65-F5344CB8AC3E}">
        <p14:creationId xmlns:p14="http://schemas.microsoft.com/office/powerpoint/2010/main" val="3288220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Fat Tail (or Heavy Tail) Distributions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/wiki/Heavy-</a:t>
            </a:r>
            <a:r>
              <a:rPr lang="en-US" sz="2700" dirty="0" err="1">
                <a:solidFill>
                  <a:srgbClr val="0000FF"/>
                </a:solidFill>
              </a:rPr>
              <a:t>tailed_distribution</a:t>
            </a:r>
            <a:endParaRPr lang="en-US" sz="2700" dirty="0">
              <a:solidFill>
                <a:srgbClr val="0000FF"/>
              </a:solidFill>
            </a:endParaRPr>
          </a:p>
        </p:txBody>
      </p:sp>
      <p:grpSp>
        <p:nvGrpSpPr>
          <p:cNvPr id="4" name="Group 3">
            <a:extLst>
              <a:ext uri="{FF2B5EF4-FFF2-40B4-BE49-F238E27FC236}">
                <a16:creationId xmlns:a16="http://schemas.microsoft.com/office/drawing/2014/main" id="{EE4439DD-CEDA-D349-A98C-E4BF6CBE263B}"/>
              </a:ext>
            </a:extLst>
          </p:cNvPr>
          <p:cNvGrpSpPr/>
          <p:nvPr/>
        </p:nvGrpSpPr>
        <p:grpSpPr>
          <a:xfrm>
            <a:off x="383369" y="1721290"/>
            <a:ext cx="8368555" cy="4632376"/>
            <a:chOff x="383369" y="1721290"/>
            <a:chExt cx="8368555" cy="4632376"/>
          </a:xfrm>
        </p:grpSpPr>
        <p:pic>
          <p:nvPicPr>
            <p:cNvPr id="6" name="Picture 5" descr="Screen Shot 2017-02-05 at 2.57.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69" y="1721290"/>
              <a:ext cx="8368555" cy="4632376"/>
            </a:xfrm>
            <a:prstGeom prst="rect">
              <a:avLst/>
            </a:prstGeom>
          </p:spPr>
        </p:pic>
        <p:sp>
          <p:nvSpPr>
            <p:cNvPr id="2" name="Rectangle 1">
              <a:extLst>
                <a:ext uri="{FF2B5EF4-FFF2-40B4-BE49-F238E27FC236}">
                  <a16:creationId xmlns:a16="http://schemas.microsoft.com/office/drawing/2014/main" id="{0C68565A-0CB3-CB49-AFF7-1FB6748E00F3}"/>
                </a:ext>
              </a:extLst>
            </p:cNvPr>
            <p:cNvSpPr/>
            <p:nvPr/>
          </p:nvSpPr>
          <p:spPr>
            <a:xfrm>
              <a:off x="383369" y="5213023"/>
              <a:ext cx="8368555" cy="11406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6FEB6D-78EE-F64A-A6BF-AC25F7707948}"/>
                </a:ext>
              </a:extLst>
            </p:cNvPr>
            <p:cNvSpPr/>
            <p:nvPr/>
          </p:nvSpPr>
          <p:spPr>
            <a:xfrm>
              <a:off x="4581427" y="1828800"/>
              <a:ext cx="678730" cy="2262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8345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Levy Flights</a:t>
            </a:r>
            <a:br>
              <a:rPr lang="en-US" dirty="0">
                <a:solidFill>
                  <a:srgbClr val="FF0000"/>
                </a:solidFill>
              </a:rPr>
            </a:br>
            <a:r>
              <a:rPr lang="en-US" sz="2700" dirty="0">
                <a:solidFill>
                  <a:srgbClr val="0000FF"/>
                </a:solidFill>
              </a:rPr>
              <a:t>https://</a:t>
            </a:r>
            <a:r>
              <a:rPr lang="en-US" sz="2700" dirty="0" err="1">
                <a:solidFill>
                  <a:srgbClr val="0000FF"/>
                </a:solidFill>
              </a:rPr>
              <a:t>en.wikipedia.org/wiki/Levy_flight</a:t>
            </a:r>
            <a:endParaRPr lang="en-US" sz="2700" dirty="0">
              <a:solidFill>
                <a:srgbClr val="0000FF"/>
              </a:solidFill>
            </a:endParaRPr>
          </a:p>
        </p:txBody>
      </p:sp>
      <p:pic>
        <p:nvPicPr>
          <p:cNvPr id="7" name="Picture 6" descr="Screen Shot 2017-02-05 at 2.53.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61" y="1462883"/>
            <a:ext cx="7646118" cy="5281156"/>
          </a:xfrm>
          <a:prstGeom prst="rect">
            <a:avLst/>
          </a:prstGeom>
        </p:spPr>
      </p:pic>
    </p:spTree>
    <p:extLst>
      <p:ext uri="{BB962C8B-B14F-4D97-AF65-F5344CB8AC3E}">
        <p14:creationId xmlns:p14="http://schemas.microsoft.com/office/powerpoint/2010/main" val="343722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spcBef>
                <a:spcPts val="0"/>
              </a:spcBef>
              <a:spcAft>
                <a:spcPts val="1200"/>
              </a:spcAft>
            </a:pPr>
            <a:r>
              <a:rPr lang="en-US" sz="2400" dirty="0"/>
              <a:t>Applications of stochastic processes to new phenomena have inspired the growth of new areas of study</a:t>
            </a:r>
          </a:p>
          <a:p>
            <a:pPr>
              <a:spcBef>
                <a:spcPts val="0"/>
              </a:spcBef>
              <a:spcAft>
                <a:spcPts val="1200"/>
              </a:spcAft>
            </a:pPr>
            <a:r>
              <a:rPr lang="en-US" sz="2400" dirty="0"/>
              <a:t>Examples of such stochastic processes and their applications include the Wiener process or Brownian motion process, used by Louis </a:t>
            </a:r>
            <a:r>
              <a:rPr lang="en-US" sz="2400" dirty="0" err="1"/>
              <a:t>Bachelier</a:t>
            </a:r>
            <a:r>
              <a:rPr lang="en-US" sz="2400" dirty="0"/>
              <a:t> to study price changes on the Paris Bourse, and the Poisson process, used by A.K. Erlang to study the number phone calls occurring in a certain period of time.</a:t>
            </a:r>
          </a:p>
          <a:p>
            <a:pPr>
              <a:spcBef>
                <a:spcPts val="0"/>
              </a:spcBef>
              <a:spcAft>
                <a:spcPts val="1200"/>
              </a:spcAft>
            </a:pPr>
            <a:r>
              <a:rPr lang="en-US" sz="2400" dirty="0"/>
              <a:t>These two stochastic processes (Weiner and Poisson)  are considered the most important and central in the theory of stochastic processes, and were discovered repeatedly and independently, both before and after </a:t>
            </a:r>
            <a:r>
              <a:rPr lang="en-US" sz="2400" dirty="0" err="1"/>
              <a:t>Bachelier</a:t>
            </a:r>
            <a:r>
              <a:rPr lang="en-US" sz="2400" dirty="0"/>
              <a:t> and Erlang,</a:t>
            </a:r>
          </a:p>
          <a:p>
            <a:pPr>
              <a:spcBef>
                <a:spcPts val="0"/>
              </a:spcBef>
              <a:spcAft>
                <a:spcPts val="1200"/>
              </a:spcAft>
            </a:pPr>
            <a:endParaRPr lang="en-US" sz="2400" dirty="0"/>
          </a:p>
        </p:txBody>
      </p:sp>
      <p:sp>
        <p:nvSpPr>
          <p:cNvPr id="4" name="Title 1"/>
          <p:cNvSpPr>
            <a:spLocks noGrp="1"/>
          </p:cNvSpPr>
          <p:nvPr>
            <p:ph type="title"/>
          </p:nvPr>
        </p:nvSpPr>
        <p:spPr/>
        <p:txBody>
          <a:bodyPr>
            <a:normAutofit fontScale="90000"/>
          </a:bodyPr>
          <a:lstStyle/>
          <a:p>
            <a:r>
              <a:rPr lang="en-US" dirty="0">
                <a:solidFill>
                  <a:srgbClr val="FF0000"/>
                </a:solidFill>
              </a:rPr>
              <a:t>Stochastic Processes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Stochastic_process</a:t>
            </a:r>
            <a:endParaRPr lang="en-US" sz="2700" dirty="0">
              <a:solidFill>
                <a:srgbClr val="0000FF"/>
              </a:solidFill>
            </a:endParaRPr>
          </a:p>
        </p:txBody>
      </p:sp>
    </p:spTree>
    <p:extLst>
      <p:ext uri="{BB962C8B-B14F-4D97-AF65-F5344CB8AC3E}">
        <p14:creationId xmlns:p14="http://schemas.microsoft.com/office/powerpoint/2010/main" val="2971648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Levy Flights</a:t>
            </a:r>
            <a:br>
              <a:rPr lang="en-US" dirty="0">
                <a:solidFill>
                  <a:srgbClr val="FF0000"/>
                </a:solidFill>
              </a:rPr>
            </a:br>
            <a:r>
              <a:rPr lang="en-US" sz="2700" dirty="0">
                <a:solidFill>
                  <a:srgbClr val="0000FF"/>
                </a:solidFill>
              </a:rPr>
              <a:t>https://</a:t>
            </a:r>
            <a:r>
              <a:rPr lang="en-US" sz="2700" dirty="0" err="1">
                <a:solidFill>
                  <a:srgbClr val="0000FF"/>
                </a:solidFill>
              </a:rPr>
              <a:t>en.wikipedia.org/wiki/Levy_flight</a:t>
            </a:r>
            <a:endParaRPr lang="en-US" sz="2700" dirty="0">
              <a:solidFill>
                <a:srgbClr val="0000FF"/>
              </a:solidFill>
            </a:endParaRPr>
          </a:p>
        </p:txBody>
      </p:sp>
      <p:sp>
        <p:nvSpPr>
          <p:cNvPr id="4" name="Content Placeholder 3">
            <a:extLst>
              <a:ext uri="{FF2B5EF4-FFF2-40B4-BE49-F238E27FC236}">
                <a16:creationId xmlns:a16="http://schemas.microsoft.com/office/drawing/2014/main" id="{633B949C-5C88-D249-86C0-39E5DEE472C9}"/>
              </a:ext>
            </a:extLst>
          </p:cNvPr>
          <p:cNvSpPr>
            <a:spLocks noGrp="1"/>
          </p:cNvSpPr>
          <p:nvPr>
            <p:ph idx="1"/>
          </p:nvPr>
        </p:nvSpPr>
        <p:spPr/>
        <p:txBody>
          <a:bodyPr>
            <a:normAutofit/>
          </a:bodyPr>
          <a:lstStyle/>
          <a:p>
            <a:pPr>
              <a:spcBef>
                <a:spcPts val="0"/>
              </a:spcBef>
              <a:spcAft>
                <a:spcPts val="1200"/>
              </a:spcAft>
            </a:pPr>
            <a:r>
              <a:rPr lang="en-US" sz="2000" dirty="0"/>
              <a:t>A Lévy flight, named for French mathematician Paul Lévy, is a random walk in which the step-lengths have a probability distribution that is heavy-tailed. </a:t>
            </a:r>
          </a:p>
          <a:p>
            <a:pPr>
              <a:spcBef>
                <a:spcPts val="0"/>
              </a:spcBef>
              <a:spcAft>
                <a:spcPts val="1200"/>
              </a:spcAft>
            </a:pPr>
            <a:r>
              <a:rPr lang="en-US" sz="2000" dirty="0"/>
              <a:t>When defined as a walk in a space of dimension greater than one, the steps made are in isotropic random directions. </a:t>
            </a:r>
          </a:p>
          <a:p>
            <a:pPr>
              <a:spcBef>
                <a:spcPts val="0"/>
              </a:spcBef>
              <a:spcAft>
                <a:spcPts val="1200"/>
              </a:spcAft>
            </a:pPr>
            <a:r>
              <a:rPr lang="en-US" sz="2000" dirty="0"/>
              <a:t>The term "Lévy flight" was coined by Benoît Mandelbrot, who used this for one specific definition of the distribution of step sizes. </a:t>
            </a:r>
          </a:p>
          <a:p>
            <a:pPr>
              <a:spcBef>
                <a:spcPts val="0"/>
              </a:spcBef>
              <a:spcAft>
                <a:spcPts val="1200"/>
              </a:spcAft>
            </a:pPr>
            <a:r>
              <a:rPr lang="en-US" sz="2000" dirty="0"/>
              <a:t>Later researchers have extended the use of the term "Lévy flight" to include cases where the random walk takes place on a discrete grid rather than on a continuous space. </a:t>
            </a:r>
          </a:p>
          <a:p>
            <a:pPr>
              <a:spcBef>
                <a:spcPts val="0"/>
              </a:spcBef>
              <a:spcAft>
                <a:spcPts val="1200"/>
              </a:spcAft>
            </a:pPr>
            <a:endParaRPr lang="en-US" sz="2000" dirty="0"/>
          </a:p>
        </p:txBody>
      </p:sp>
    </p:spTree>
    <p:extLst>
      <p:ext uri="{BB962C8B-B14F-4D97-AF65-F5344CB8AC3E}">
        <p14:creationId xmlns:p14="http://schemas.microsoft.com/office/powerpoint/2010/main" val="2214468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E1BBFA-2BD1-DD4D-9860-08CA17E34E47}"/>
              </a:ext>
            </a:extLst>
          </p:cNvPr>
          <p:cNvSpPr>
            <a:spLocks noGrp="1"/>
          </p:cNvSpPr>
          <p:nvPr>
            <p:ph idx="1"/>
          </p:nvPr>
        </p:nvSpPr>
        <p:spPr/>
        <p:txBody>
          <a:bodyPr>
            <a:normAutofit/>
          </a:bodyPr>
          <a:lstStyle/>
          <a:p>
            <a:pPr>
              <a:spcBef>
                <a:spcPts val="0"/>
              </a:spcBef>
              <a:spcAft>
                <a:spcPts val="1200"/>
              </a:spcAft>
            </a:pPr>
            <a:r>
              <a:rPr lang="en-US" sz="2000" dirty="0"/>
              <a:t>Lévy flights are, by construction, Markov processes. </a:t>
            </a:r>
          </a:p>
          <a:p>
            <a:pPr>
              <a:spcBef>
                <a:spcPts val="0"/>
              </a:spcBef>
              <a:spcAft>
                <a:spcPts val="1200"/>
              </a:spcAft>
            </a:pPr>
            <a:r>
              <a:rPr lang="en-US" sz="2000" dirty="0"/>
              <a:t>For general distributions of the step-size, satisfying the power-like condition, the distance from the origin of the random walk tends, after a large number of steps, to a stable distribution due to the generalized central limit theorem, enabling many processes to be modeled using Lévy flights. </a:t>
            </a:r>
          </a:p>
          <a:p>
            <a:pPr marL="0" indent="0">
              <a:spcBef>
                <a:spcPts val="0"/>
              </a:spcBef>
              <a:spcAft>
                <a:spcPts val="1200"/>
              </a:spcAft>
              <a:buNone/>
            </a:pPr>
            <a:endParaRPr lang="en-US" sz="2000" dirty="0"/>
          </a:p>
        </p:txBody>
      </p:sp>
      <p:sp>
        <p:nvSpPr>
          <p:cNvPr id="4" name="Title 1">
            <a:extLst>
              <a:ext uri="{FF2B5EF4-FFF2-40B4-BE49-F238E27FC236}">
                <a16:creationId xmlns:a16="http://schemas.microsoft.com/office/drawing/2014/main" id="{1454F8C9-4142-7B46-B0E2-809F421EDC0E}"/>
              </a:ext>
            </a:extLst>
          </p:cNvPr>
          <p:cNvSpPr>
            <a:spLocks noGrp="1"/>
          </p:cNvSpPr>
          <p:nvPr>
            <p:ph type="title"/>
          </p:nvPr>
        </p:nvSpPr>
        <p:spPr>
          <a:xfrm>
            <a:off x="457200" y="274638"/>
            <a:ext cx="8229600" cy="1143000"/>
          </a:xfrm>
        </p:spPr>
        <p:txBody>
          <a:bodyPr>
            <a:normAutofit fontScale="90000"/>
          </a:bodyPr>
          <a:lstStyle/>
          <a:p>
            <a:r>
              <a:rPr lang="en-US" dirty="0">
                <a:solidFill>
                  <a:srgbClr val="FF0000"/>
                </a:solidFill>
              </a:rPr>
              <a:t>Levy Flights</a:t>
            </a:r>
            <a:br>
              <a:rPr lang="en-US" dirty="0">
                <a:solidFill>
                  <a:srgbClr val="FF0000"/>
                </a:solidFill>
              </a:rPr>
            </a:br>
            <a:r>
              <a:rPr lang="en-US" sz="2700" dirty="0">
                <a:solidFill>
                  <a:srgbClr val="0000FF"/>
                </a:solidFill>
              </a:rPr>
              <a:t>https://</a:t>
            </a:r>
            <a:r>
              <a:rPr lang="en-US" sz="2700" dirty="0" err="1">
                <a:solidFill>
                  <a:srgbClr val="0000FF"/>
                </a:solidFill>
              </a:rPr>
              <a:t>en.wikipedia.org/wiki/Levy_flight</a:t>
            </a:r>
            <a:endParaRPr lang="en-US" sz="2700" dirty="0">
              <a:solidFill>
                <a:srgbClr val="0000FF"/>
              </a:solidFill>
            </a:endParaRPr>
          </a:p>
        </p:txBody>
      </p:sp>
      <p:pic>
        <p:nvPicPr>
          <p:cNvPr id="8" name="Picture 7">
            <a:extLst>
              <a:ext uri="{FF2B5EF4-FFF2-40B4-BE49-F238E27FC236}">
                <a16:creationId xmlns:a16="http://schemas.microsoft.com/office/drawing/2014/main" id="{48388D4B-6D89-EA47-9E49-90A429F9E9B9}"/>
              </a:ext>
            </a:extLst>
          </p:cNvPr>
          <p:cNvPicPr>
            <a:picLocks noChangeAspect="1"/>
          </p:cNvPicPr>
          <p:nvPr/>
        </p:nvPicPr>
        <p:blipFill>
          <a:blip r:embed="rId2"/>
          <a:stretch>
            <a:fillRect/>
          </a:stretch>
        </p:blipFill>
        <p:spPr>
          <a:xfrm>
            <a:off x="763571" y="3767722"/>
            <a:ext cx="7616858" cy="2619163"/>
          </a:xfrm>
          <a:prstGeom prst="rect">
            <a:avLst/>
          </a:prstGeom>
        </p:spPr>
      </p:pic>
    </p:spTree>
    <p:extLst>
      <p:ext uri="{BB962C8B-B14F-4D97-AF65-F5344CB8AC3E}">
        <p14:creationId xmlns:p14="http://schemas.microsoft.com/office/powerpoint/2010/main" val="4065275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5" y="2228238"/>
            <a:ext cx="2474761" cy="2216220"/>
          </a:xfrm>
        </p:spPr>
        <p:txBody>
          <a:bodyPr>
            <a:normAutofit/>
          </a:bodyPr>
          <a:lstStyle/>
          <a:p>
            <a:pPr algn="l"/>
            <a:r>
              <a:rPr lang="en-US" sz="3100" dirty="0">
                <a:solidFill>
                  <a:srgbClr val="FF0000"/>
                </a:solidFill>
              </a:rPr>
              <a:t>Levy Flights</a:t>
            </a:r>
            <a:br>
              <a:rPr lang="en-US" sz="3100" dirty="0">
                <a:solidFill>
                  <a:srgbClr val="FF0000"/>
                </a:solidFill>
              </a:rPr>
            </a:br>
            <a:r>
              <a:rPr lang="en-US" sz="1600" dirty="0">
                <a:solidFill>
                  <a:srgbClr val="0000FF"/>
                </a:solidFill>
              </a:rPr>
              <a:t>https://</a:t>
            </a:r>
            <a:r>
              <a:rPr lang="en-US" sz="1600" dirty="0" err="1">
                <a:solidFill>
                  <a:srgbClr val="0000FF"/>
                </a:solidFill>
              </a:rPr>
              <a:t>en.wikipedia.org/wiki/Levy_flight</a:t>
            </a:r>
            <a:endParaRPr lang="en-US" sz="1600" dirty="0">
              <a:solidFill>
                <a:srgbClr val="0000FF"/>
              </a:solidFill>
            </a:endParaRPr>
          </a:p>
        </p:txBody>
      </p:sp>
      <p:pic>
        <p:nvPicPr>
          <p:cNvPr id="3" name="Picture 2" descr="Screen Shot 2017-02-05 at 2.54.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757" y="405586"/>
            <a:ext cx="6395264" cy="6045414"/>
          </a:xfrm>
          <a:prstGeom prst="rect">
            <a:avLst/>
          </a:prstGeom>
        </p:spPr>
      </p:pic>
    </p:spTree>
    <p:extLst>
      <p:ext uri="{BB962C8B-B14F-4D97-AF65-F5344CB8AC3E}">
        <p14:creationId xmlns:p14="http://schemas.microsoft.com/office/powerpoint/2010/main" val="3927443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310"/>
            <a:ext cx="8229600" cy="1143000"/>
          </a:xfrm>
        </p:spPr>
        <p:txBody>
          <a:bodyPr>
            <a:normAutofit fontScale="90000"/>
          </a:bodyPr>
          <a:lstStyle/>
          <a:p>
            <a:r>
              <a:rPr lang="en-US">
                <a:solidFill>
                  <a:srgbClr val="FF0000"/>
                </a:solidFill>
              </a:rPr>
              <a:t>Possible Example </a:t>
            </a:r>
            <a:r>
              <a:rPr lang="en-US" dirty="0">
                <a:solidFill>
                  <a:srgbClr val="FF0000"/>
                </a:solidFill>
              </a:rPr>
              <a:t>of Levy Flight: VIX</a:t>
            </a:r>
            <a:br>
              <a:rPr lang="en-US" dirty="0"/>
            </a:br>
            <a:r>
              <a:rPr lang="en-US" sz="2667" dirty="0">
                <a:solidFill>
                  <a:srgbClr val="0000FF"/>
                </a:solidFill>
              </a:rPr>
              <a:t>Yahoo Finance</a:t>
            </a:r>
          </a:p>
        </p:txBody>
      </p:sp>
      <p:pic>
        <p:nvPicPr>
          <p:cNvPr id="6" name="Picture 5" descr="Screen Shot 2017-02-17 at 10.04.58 AM.png"/>
          <p:cNvPicPr>
            <a:picLocks noChangeAspect="1"/>
          </p:cNvPicPr>
          <p:nvPr/>
        </p:nvPicPr>
        <p:blipFill>
          <a:blip r:embed="rId2"/>
          <a:stretch>
            <a:fillRect/>
          </a:stretch>
        </p:blipFill>
        <p:spPr>
          <a:xfrm>
            <a:off x="457200" y="1417638"/>
            <a:ext cx="8310175" cy="5167890"/>
          </a:xfrm>
          <a:prstGeom prst="rect">
            <a:avLst/>
          </a:prstGeom>
        </p:spPr>
      </p:pic>
    </p:spTree>
    <p:extLst>
      <p:ext uri="{BB962C8B-B14F-4D97-AF65-F5344CB8AC3E}">
        <p14:creationId xmlns:p14="http://schemas.microsoft.com/office/powerpoint/2010/main" val="1373565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310"/>
            <a:ext cx="8229600" cy="1143000"/>
          </a:xfrm>
        </p:spPr>
        <p:txBody>
          <a:bodyPr>
            <a:normAutofit fontScale="90000"/>
          </a:bodyPr>
          <a:lstStyle/>
          <a:p>
            <a:r>
              <a:rPr lang="en-US">
                <a:solidFill>
                  <a:srgbClr val="FF0000"/>
                </a:solidFill>
              </a:rPr>
              <a:t>Possible Example </a:t>
            </a:r>
            <a:r>
              <a:rPr lang="en-US" dirty="0">
                <a:solidFill>
                  <a:srgbClr val="FF0000"/>
                </a:solidFill>
              </a:rPr>
              <a:t>of Levy Flight: VIX</a:t>
            </a:r>
            <a:br>
              <a:rPr lang="en-US" dirty="0"/>
            </a:br>
            <a:r>
              <a:rPr lang="en-US" sz="2667" dirty="0">
                <a:solidFill>
                  <a:srgbClr val="0000FF"/>
                </a:solidFill>
              </a:rPr>
              <a:t>Yahoo Finance</a:t>
            </a:r>
          </a:p>
        </p:txBody>
      </p:sp>
      <p:pic>
        <p:nvPicPr>
          <p:cNvPr id="3" name="Picture 2">
            <a:extLst>
              <a:ext uri="{FF2B5EF4-FFF2-40B4-BE49-F238E27FC236}">
                <a16:creationId xmlns:a16="http://schemas.microsoft.com/office/drawing/2014/main" id="{95F6D0DC-5864-6E44-97DE-E90E52EABBFC}"/>
              </a:ext>
            </a:extLst>
          </p:cNvPr>
          <p:cNvPicPr>
            <a:picLocks noChangeAspect="1"/>
          </p:cNvPicPr>
          <p:nvPr/>
        </p:nvPicPr>
        <p:blipFill>
          <a:blip r:embed="rId2"/>
          <a:stretch>
            <a:fillRect/>
          </a:stretch>
        </p:blipFill>
        <p:spPr>
          <a:xfrm>
            <a:off x="412595" y="1368800"/>
            <a:ext cx="8318810" cy="52104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Random Walk: Bottom Line</a:t>
            </a:r>
          </a:p>
        </p:txBody>
      </p:sp>
      <p:sp>
        <p:nvSpPr>
          <p:cNvPr id="3" name="Content Placeholder 2"/>
          <p:cNvSpPr>
            <a:spLocks noGrp="1"/>
          </p:cNvSpPr>
          <p:nvPr>
            <p:ph idx="1"/>
          </p:nvPr>
        </p:nvSpPr>
        <p:spPr/>
        <p:txBody>
          <a:bodyPr>
            <a:normAutofit/>
          </a:bodyPr>
          <a:lstStyle/>
          <a:p>
            <a:pPr marL="0" indent="0">
              <a:buNone/>
            </a:pPr>
            <a:r>
              <a:rPr lang="en-US" sz="2400" b="1" dirty="0">
                <a:cs typeface="Times New Roman"/>
              </a:rPr>
              <a:t>For an unbiased random walk with Gaussian increments:</a:t>
            </a:r>
          </a:p>
          <a:p>
            <a:endParaRPr lang="en-US" sz="2400" dirty="0"/>
          </a:p>
          <a:p>
            <a:pPr marL="0" indent="0">
              <a:buNone/>
            </a:pPr>
            <a:endParaRPr lang="en-US" sz="2400" dirty="0"/>
          </a:p>
          <a:p>
            <a:pPr marL="0" indent="0">
              <a:buNone/>
            </a:pPr>
            <a:r>
              <a:rPr lang="en-US" sz="2400" b="1" dirty="0">
                <a:cs typeface="Times New Roman"/>
              </a:rPr>
              <a:t>where:</a:t>
            </a:r>
          </a:p>
          <a:p>
            <a:pPr marL="0" indent="0">
              <a:buNone/>
            </a:pPr>
            <a:r>
              <a:rPr lang="en-US" sz="2400" dirty="0">
                <a:cs typeface="Times New Roman"/>
              </a:rPr>
              <a:t>       is an average over time</a:t>
            </a:r>
          </a:p>
          <a:p>
            <a:pPr marL="0" indent="0">
              <a:buNone/>
            </a:pPr>
            <a:r>
              <a:rPr lang="en-US" sz="2400" i="1" dirty="0">
                <a:cs typeface="Times New Roman"/>
              </a:rPr>
              <a:t> R</a:t>
            </a:r>
            <a:r>
              <a:rPr lang="en-US" sz="2400" dirty="0">
                <a:cs typeface="Times New Roman"/>
              </a:rPr>
              <a:t>(</a:t>
            </a:r>
            <a:r>
              <a:rPr lang="en-US" sz="2400" i="1" dirty="0">
                <a:cs typeface="Times New Roman"/>
              </a:rPr>
              <a:t>t</a:t>
            </a:r>
            <a:r>
              <a:rPr lang="en-US" sz="2400" dirty="0">
                <a:cs typeface="Times New Roman"/>
              </a:rPr>
              <a:t>) is the distance of the walker from the origin</a:t>
            </a:r>
          </a:p>
          <a:p>
            <a:pPr marL="0" indent="0">
              <a:buNone/>
            </a:pPr>
            <a:r>
              <a:rPr lang="en-US" sz="2400" dirty="0">
                <a:cs typeface="Times New Roman"/>
              </a:rPr>
              <a:t> </a:t>
            </a:r>
            <a:r>
              <a:rPr lang="en-US" sz="2400" i="1" dirty="0">
                <a:cs typeface="Times New Roman"/>
              </a:rPr>
              <a:t> t</a:t>
            </a:r>
            <a:r>
              <a:rPr lang="en-US" sz="2400" dirty="0">
                <a:cs typeface="Times New Roman"/>
              </a:rPr>
              <a:t>   is  elapsed time</a:t>
            </a:r>
          </a:p>
          <a:p>
            <a:pPr marL="0" indent="0">
              <a:buNone/>
            </a:pPr>
            <a:r>
              <a:rPr lang="en-US" sz="2400" dirty="0">
                <a:cs typeface="Times New Roman"/>
              </a:rPr>
              <a:t> </a:t>
            </a:r>
            <a:r>
              <a:rPr lang="en-US" sz="2400" i="1" dirty="0">
                <a:cs typeface="Times New Roman"/>
              </a:rPr>
              <a:t>N</a:t>
            </a:r>
            <a:r>
              <a:rPr lang="en-US" sz="2400" dirty="0">
                <a:cs typeface="Times New Roman"/>
              </a:rPr>
              <a:t> is the number of steps (moves or jumps) of the walker</a:t>
            </a:r>
          </a:p>
          <a:p>
            <a:pPr marL="0" indent="0">
              <a:buNone/>
            </a:pPr>
            <a:endParaRPr lang="en-US" sz="2400" dirty="0">
              <a:cs typeface="Times New Roman"/>
            </a:endParaRPr>
          </a:p>
          <a:p>
            <a:pPr marL="0" indent="0">
              <a:buNone/>
            </a:pPr>
            <a:r>
              <a:rPr lang="en-US" sz="2400" dirty="0">
                <a:cs typeface="Times New Roman"/>
              </a:rPr>
              <a:t>Also, note that for an unbiased walk,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4166173143"/>
              </p:ext>
            </p:extLst>
          </p:nvPr>
        </p:nvGraphicFramePr>
        <p:xfrm>
          <a:off x="3000375" y="2244725"/>
          <a:ext cx="2081213" cy="776288"/>
        </p:xfrm>
        <a:graphic>
          <a:graphicData uri="http://schemas.openxmlformats.org/presentationml/2006/ole">
            <mc:AlternateContent xmlns:mc="http://schemas.openxmlformats.org/markup-compatibility/2006">
              <mc:Choice xmlns:v="urn:schemas-microsoft-com:vml" Requires="v">
                <p:oleObj spid="_x0000_s1128" name="Equation" r:id="rId3" imgW="1054100" imgH="393700" progId="">
                  <p:embed/>
                </p:oleObj>
              </mc:Choice>
              <mc:Fallback>
                <p:oleObj name="Equation" r:id="rId3" imgW="1054100" imgH="393700" progId="">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2244725"/>
                        <a:ext cx="2081213" cy="776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2319101"/>
              </p:ext>
            </p:extLst>
          </p:nvPr>
        </p:nvGraphicFramePr>
        <p:xfrm>
          <a:off x="571500" y="3405188"/>
          <a:ext cx="342900" cy="373062"/>
        </p:xfrm>
        <a:graphic>
          <a:graphicData uri="http://schemas.openxmlformats.org/presentationml/2006/ole">
            <mc:AlternateContent xmlns:mc="http://schemas.openxmlformats.org/markup-compatibility/2006">
              <mc:Choice xmlns:v="urn:schemas-microsoft-com:vml" Requires="v">
                <p:oleObj spid="_x0000_s1129" name="Equation" r:id="rId5" imgW="292100" imgH="304800" progId="">
                  <p:embed/>
                </p:oleObj>
              </mc:Choice>
              <mc:Fallback>
                <p:oleObj name="Equation" r:id="rId5" imgW="292100" imgH="30480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3405188"/>
                        <a:ext cx="342900" cy="373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52223755"/>
              </p:ext>
            </p:extLst>
          </p:nvPr>
        </p:nvGraphicFramePr>
        <p:xfrm>
          <a:off x="5148263" y="5499100"/>
          <a:ext cx="1403350" cy="627063"/>
        </p:xfrm>
        <a:graphic>
          <a:graphicData uri="http://schemas.openxmlformats.org/presentationml/2006/ole">
            <mc:AlternateContent xmlns:mc="http://schemas.openxmlformats.org/markup-compatibility/2006">
              <mc:Choice xmlns:v="urn:schemas-microsoft-com:vml" Requires="v">
                <p:oleObj spid="_x0000_s1130" name="Equation" r:id="rId7" imgW="698500" imgH="304800" progId="">
                  <p:embed/>
                </p:oleObj>
              </mc:Choice>
              <mc:Fallback>
                <p:oleObj name="Equation" r:id="rId7" imgW="698500" imgH="304800" progId="">
                  <p:embed/>
                  <p:pic>
                    <p:nvPicPr>
                      <p:cNvPr id="0" name="Picture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499100"/>
                        <a:ext cx="1403350" cy="627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957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Random Walks</a:t>
            </a:r>
            <a:br>
              <a:rPr lang="en-US" dirty="0"/>
            </a:br>
            <a:r>
              <a:rPr lang="en-US" sz="2700" dirty="0">
                <a:solidFill>
                  <a:srgbClr val="0000FF"/>
                </a:solidFill>
              </a:rPr>
              <a:t>https://</a:t>
            </a:r>
            <a:r>
              <a:rPr lang="en-US" sz="2700" dirty="0" err="1">
                <a:solidFill>
                  <a:srgbClr val="0000FF"/>
                </a:solidFill>
              </a:rPr>
              <a:t>tamino.wordpress.com</a:t>
            </a:r>
            <a:r>
              <a:rPr lang="en-US" sz="2700" dirty="0">
                <a:solidFill>
                  <a:srgbClr val="0000FF"/>
                </a:solidFill>
              </a:rPr>
              <a:t>/2010/03/11/not-a-random-walk/</a:t>
            </a:r>
          </a:p>
        </p:txBody>
      </p:sp>
      <p:pic>
        <p:nvPicPr>
          <p:cNvPr id="4" name="Content Placeholder 3" descr="10walks.jpeg"/>
          <p:cNvPicPr>
            <a:picLocks noGrp="1" noChangeAspect="1"/>
          </p:cNvPicPr>
          <p:nvPr>
            <p:ph idx="1"/>
          </p:nvPr>
        </p:nvPicPr>
        <p:blipFill>
          <a:blip r:embed="rId2">
            <a:extLst>
              <a:ext uri="{28A0092B-C50C-407E-A947-70E740481C1C}">
                <a14:useLocalDpi xmlns:a14="http://schemas.microsoft.com/office/drawing/2010/main" val="0"/>
              </a:ext>
            </a:extLst>
          </a:blip>
          <a:srcRect l="-9219" r="-9219"/>
          <a:stretch>
            <a:fillRect/>
          </a:stretch>
        </p:blipFill>
        <p:spPr/>
      </p:pic>
      <p:sp>
        <p:nvSpPr>
          <p:cNvPr id="3" name="TextBox 2">
            <a:extLst>
              <a:ext uri="{FF2B5EF4-FFF2-40B4-BE49-F238E27FC236}">
                <a16:creationId xmlns:a16="http://schemas.microsoft.com/office/drawing/2014/main" id="{4B348715-E051-664F-BE0C-8E4F8C82F0C2}"/>
              </a:ext>
            </a:extLst>
          </p:cNvPr>
          <p:cNvSpPr txBox="1"/>
          <p:nvPr/>
        </p:nvSpPr>
        <p:spPr>
          <a:xfrm>
            <a:off x="820132" y="6031893"/>
            <a:ext cx="7560297" cy="369332"/>
          </a:xfrm>
          <a:prstGeom prst="rect">
            <a:avLst/>
          </a:prstGeom>
          <a:noFill/>
        </p:spPr>
        <p:txBody>
          <a:bodyPr wrap="square" rtlCol="0">
            <a:spAutoFit/>
          </a:bodyPr>
          <a:lstStyle/>
          <a:p>
            <a:pPr algn="ctr"/>
            <a:r>
              <a:rPr lang="en-US" dirty="0"/>
              <a:t>“First Passage Time” is the time at which the walker returns to the origin.</a:t>
            </a:r>
          </a:p>
        </p:txBody>
      </p:sp>
    </p:spTree>
    <p:extLst>
      <p:ext uri="{BB962C8B-B14F-4D97-AF65-F5344CB8AC3E}">
        <p14:creationId xmlns:p14="http://schemas.microsoft.com/office/powerpoint/2010/main" val="358735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Random Walks in Higher Dimensions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Random_walk</a:t>
            </a:r>
            <a:endParaRPr lang="en-US" sz="2700" dirty="0">
              <a:solidFill>
                <a:srgbClr val="0000FF"/>
              </a:solidFill>
            </a:endParaRPr>
          </a:p>
        </p:txBody>
      </p:sp>
      <p:pic>
        <p:nvPicPr>
          <p:cNvPr id="5" name="Content Placeholder 4" descr="Walk3d_0.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249" r="-7774"/>
          <a:stretch/>
        </p:blipFill>
        <p:spPr>
          <a:xfrm>
            <a:off x="3940049" y="1600200"/>
            <a:ext cx="4542491" cy="4525963"/>
          </a:xfrm>
        </p:spPr>
      </p:pic>
      <p:sp>
        <p:nvSpPr>
          <p:cNvPr id="3" name="TextBox 2"/>
          <p:cNvSpPr txBox="1"/>
          <p:nvPr/>
        </p:nvSpPr>
        <p:spPr>
          <a:xfrm>
            <a:off x="457200" y="2490879"/>
            <a:ext cx="3027004" cy="3016211"/>
          </a:xfrm>
          <a:prstGeom prst="rect">
            <a:avLst/>
          </a:prstGeom>
          <a:noFill/>
        </p:spPr>
        <p:txBody>
          <a:bodyPr wrap="square" rtlCol="0">
            <a:spAutoFit/>
          </a:bodyPr>
          <a:lstStyle/>
          <a:p>
            <a:pPr marL="285750" indent="-285750">
              <a:spcAft>
                <a:spcPts val="600"/>
              </a:spcAft>
              <a:buFont typeface="Arial"/>
              <a:buChar char="•"/>
            </a:pPr>
            <a:r>
              <a:rPr lang="en-US" dirty="0"/>
              <a:t>For an unbiased walk, mean distance </a:t>
            </a:r>
            <a:r>
              <a:rPr lang="en-US" i="1" dirty="0"/>
              <a:t>&lt;R&gt;</a:t>
            </a:r>
            <a:r>
              <a:rPr lang="en-US" dirty="0"/>
              <a:t>  from the origin averaged over all realizations: &lt;</a:t>
            </a:r>
            <a:r>
              <a:rPr lang="en-US" i="1" dirty="0"/>
              <a:t>R</a:t>
            </a:r>
            <a:r>
              <a:rPr lang="en-US" dirty="0"/>
              <a:t>&gt; = 0.  </a:t>
            </a:r>
          </a:p>
          <a:p>
            <a:pPr marL="285750" indent="-285750">
              <a:spcAft>
                <a:spcPts val="600"/>
              </a:spcAft>
              <a:buFont typeface="Arial"/>
              <a:buChar char="•"/>
            </a:pPr>
            <a:r>
              <a:rPr lang="en-US" dirty="0"/>
              <a:t>Mean square distance &lt;</a:t>
            </a:r>
            <a:r>
              <a:rPr lang="en-US" i="1" dirty="0"/>
              <a:t>R</a:t>
            </a:r>
            <a:r>
              <a:rPr lang="en-US" baseline="30000" dirty="0"/>
              <a:t>2</a:t>
            </a:r>
            <a:r>
              <a:rPr lang="en-US" dirty="0"/>
              <a:t>&gt; from the origin grows like the number </a:t>
            </a:r>
            <a:r>
              <a:rPr lang="en-US" i="1" dirty="0"/>
              <a:t>N</a:t>
            </a:r>
            <a:r>
              <a:rPr lang="en-US" dirty="0"/>
              <a:t> of steps, &lt;</a:t>
            </a:r>
            <a:r>
              <a:rPr lang="en-US" i="1" dirty="0"/>
              <a:t>R</a:t>
            </a:r>
            <a:r>
              <a:rPr lang="en-US" baseline="30000" dirty="0"/>
              <a:t>2&gt;</a:t>
            </a:r>
            <a:r>
              <a:rPr lang="en-US" dirty="0"/>
              <a:t>≈ </a:t>
            </a:r>
            <a:r>
              <a:rPr lang="en-US" i="1" dirty="0"/>
              <a:t>N</a:t>
            </a:r>
            <a:r>
              <a:rPr lang="en-US" dirty="0"/>
              <a:t>, averaged over all realizations.</a:t>
            </a:r>
          </a:p>
          <a:p>
            <a:pPr marL="285750" indent="-285750">
              <a:spcAft>
                <a:spcPts val="600"/>
              </a:spcAft>
              <a:buFont typeface="Arial"/>
              <a:buChar char="•"/>
            </a:pPr>
            <a:r>
              <a:rPr lang="en-US" dirty="0"/>
              <a:t>Or, if </a:t>
            </a:r>
            <a:r>
              <a:rPr lang="en-US" i="1" dirty="0" err="1"/>
              <a:t>N</a:t>
            </a:r>
            <a:r>
              <a:rPr lang="en-US" i="1" dirty="0" err="1">
                <a:cs typeface="Symbol" charset="2"/>
              </a:rPr>
              <a:t>Δt</a:t>
            </a:r>
            <a:r>
              <a:rPr lang="en-US" dirty="0"/>
              <a:t> = </a:t>
            </a:r>
            <a:r>
              <a:rPr lang="en-US" i="1" dirty="0"/>
              <a:t>t</a:t>
            </a:r>
            <a:r>
              <a:rPr lang="en-US" dirty="0"/>
              <a:t>, then  &lt;</a:t>
            </a:r>
            <a:r>
              <a:rPr lang="en-US" i="1" dirty="0"/>
              <a:t>R</a:t>
            </a:r>
            <a:r>
              <a:rPr lang="en-US" baseline="30000" dirty="0"/>
              <a:t>2</a:t>
            </a:r>
            <a:r>
              <a:rPr lang="en-US" dirty="0"/>
              <a:t>&gt; ~ </a:t>
            </a:r>
            <a:r>
              <a:rPr lang="en-US" i="1" dirty="0"/>
              <a:t>t</a:t>
            </a:r>
          </a:p>
        </p:txBody>
      </p:sp>
    </p:spTree>
    <p:extLst>
      <p:ext uri="{BB962C8B-B14F-4D97-AF65-F5344CB8AC3E}">
        <p14:creationId xmlns:p14="http://schemas.microsoft.com/office/powerpoint/2010/main" val="10875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Simulation of Asset Prices</a:t>
            </a:r>
            <a:br>
              <a:rPr lang="en-US" dirty="0">
                <a:solidFill>
                  <a:srgbClr val="FF0000"/>
                </a:solidFill>
              </a:rPr>
            </a:br>
            <a:r>
              <a:rPr lang="en-US" sz="2700">
                <a:solidFill>
                  <a:srgbClr val="0000FF"/>
                </a:solidFill>
              </a:rPr>
              <a:t>See Python Code </a:t>
            </a:r>
            <a:r>
              <a:rPr lang="en-US" sz="2700" dirty="0">
                <a:solidFill>
                  <a:srgbClr val="0000FF"/>
                </a:solidFill>
              </a:rPr>
              <a:t>at:</a:t>
            </a:r>
            <a:br>
              <a:rPr lang="en-US" sz="2700" dirty="0">
                <a:solidFill>
                  <a:srgbClr val="0000FF"/>
                </a:solidFill>
              </a:rPr>
            </a:br>
            <a:r>
              <a:rPr lang="en-US" sz="1800" dirty="0">
                <a:solidFill>
                  <a:srgbClr val="0000FF"/>
                </a:solidFill>
              </a:rPr>
              <a:t>http://</a:t>
            </a:r>
            <a:r>
              <a:rPr lang="en-US" sz="1800" dirty="0" err="1">
                <a:solidFill>
                  <a:srgbClr val="0000FF"/>
                </a:solidFill>
              </a:rPr>
              <a:t>www.turingfinance.com</a:t>
            </a:r>
            <a:r>
              <a:rPr lang="en-US" sz="1800" dirty="0">
                <a:solidFill>
                  <a:srgbClr val="0000FF"/>
                </a:solidFill>
              </a:rPr>
              <a:t>/random-walks-down-wall-street-stochastic-processes-in-python/</a:t>
            </a:r>
          </a:p>
        </p:txBody>
      </p:sp>
      <p:pic>
        <p:nvPicPr>
          <p:cNvPr id="4" name="Content Placeholder 3" descr="Asset-Prices-Simulated-using-the-Brownian-Motion-Stochastic-Process-Many.png"/>
          <p:cNvPicPr>
            <a:picLocks noGrp="1" noChangeAspect="1"/>
          </p:cNvPicPr>
          <p:nvPr>
            <p:ph idx="1"/>
          </p:nvPr>
        </p:nvPicPr>
        <p:blipFill>
          <a:blip r:embed="rId2">
            <a:extLst>
              <a:ext uri="{28A0092B-C50C-407E-A947-70E740481C1C}">
                <a14:useLocalDpi xmlns:a14="http://schemas.microsoft.com/office/drawing/2010/main" val="0"/>
              </a:ext>
            </a:extLst>
          </a:blip>
          <a:srcRect l="-167" r="-167"/>
          <a:stretch>
            <a:fillRect/>
          </a:stretch>
        </p:blipFill>
        <p:spPr/>
      </p:pic>
    </p:spTree>
    <p:extLst>
      <p:ext uri="{BB962C8B-B14F-4D97-AF65-F5344CB8AC3E}">
        <p14:creationId xmlns:p14="http://schemas.microsoft.com/office/powerpoint/2010/main" val="76305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Collection of Apps</a:t>
            </a:r>
            <a:br>
              <a:rPr lang="en-US" dirty="0"/>
            </a:br>
            <a:r>
              <a:rPr lang="en-US" sz="2700" dirty="0">
                <a:solidFill>
                  <a:srgbClr val="0000FF"/>
                </a:solidFill>
              </a:rPr>
              <a:t>http://</a:t>
            </a:r>
            <a:r>
              <a:rPr lang="en-US" sz="2700" dirty="0" err="1">
                <a:solidFill>
                  <a:srgbClr val="0000FF"/>
                </a:solidFill>
              </a:rPr>
              <a:t>www.math.uah.edu</a:t>
            </a:r>
            <a:r>
              <a:rPr lang="en-US" sz="2700" dirty="0">
                <a:solidFill>
                  <a:srgbClr val="0000FF"/>
                </a:solidFill>
              </a:rPr>
              <a:t>/stat/</a:t>
            </a:r>
          </a:p>
        </p:txBody>
      </p:sp>
      <p:pic>
        <p:nvPicPr>
          <p:cNvPr id="4" name="Content Placeholder 3" descr="Screen Shot 2017-02-02 at 6.55.42 PM.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6623" b="16623"/>
          <a:stretch>
            <a:fillRect/>
          </a:stretch>
        </p:blipFill>
        <p:spPr/>
      </p:pic>
    </p:spTree>
    <p:extLst>
      <p:ext uri="{BB962C8B-B14F-4D97-AF65-F5344CB8AC3E}">
        <p14:creationId xmlns:p14="http://schemas.microsoft.com/office/powerpoint/2010/main" val="2228360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3140</TotalTime>
  <Words>3333</Words>
  <Application>Microsoft Macintosh PowerPoint</Application>
  <PresentationFormat>On-screen Show (4:3)</PresentationFormat>
  <Paragraphs>159</Paragraphs>
  <Slides>44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Courier New</vt:lpstr>
      <vt:lpstr>Symbol</vt:lpstr>
      <vt:lpstr>Times New Roman</vt:lpstr>
      <vt:lpstr>Office Theme</vt:lpstr>
      <vt:lpstr>Equation</vt:lpstr>
      <vt:lpstr>Lecture 14</vt:lpstr>
      <vt:lpstr>Stochastic Processes https://en.wikipedia.org/wiki/Stochastic_process</vt:lpstr>
      <vt:lpstr>Stochastic Processes https://en.wikipedia.org/wiki/Stochastic_process</vt:lpstr>
      <vt:lpstr>Stochastic Processes https://en.wikipedia.org/wiki/Stochastic_process</vt:lpstr>
      <vt:lpstr>Random Walk: Bottom Line</vt:lpstr>
      <vt:lpstr>Random Walks https://tamino.wordpress.com/2010/03/11/not-a-random-walk/</vt:lpstr>
      <vt:lpstr>Random Walks in Higher Dimensions https://en.wikipedia.org/wiki/Random_walk</vt:lpstr>
      <vt:lpstr>Simulation of Asset Prices See Python Code at: http://www.turingfinance.com/random-walks-down-wall-street-stochastic-processes-in-python/</vt:lpstr>
      <vt:lpstr>Collection of Apps http://www.math.uah.edu/stat/</vt:lpstr>
      <vt:lpstr>Stochastic Processes https://en.wikipedia.org/wiki/Stochastic_process</vt:lpstr>
      <vt:lpstr>Stochastic Processes https://en.wikipedia.org/wiki/Stochastic_process</vt:lpstr>
      <vt:lpstr>Stochastic Processes https://en.wikipedia.org/wiki/Stochastic_process</vt:lpstr>
      <vt:lpstr>Stochastic Processes - Examples https://en.wikipedia.org/wiki/Stochastic_process</vt:lpstr>
      <vt:lpstr>Stochastic Processes - Examples https://en.wikipedia.org/wiki/Stochastic_process</vt:lpstr>
      <vt:lpstr>Stochastic Processes - Examples https://en.wikipedia.org/wiki/Stochastic_process</vt:lpstr>
      <vt:lpstr>Stochastic Processes - Examples https://en.wikipedia.org/wiki/Stochastic_process</vt:lpstr>
      <vt:lpstr>Stochastic Processes - Examples https://en.wikipedia.org/wiki/Stochastic_process</vt:lpstr>
      <vt:lpstr>Stochastic Processes - Examples https://en.wikipedia.org/wiki/Stochastic_process</vt:lpstr>
      <vt:lpstr>Stochastic Processes - Example https://en.wikipedia.org/wiki/Stochastic_process</vt:lpstr>
      <vt:lpstr>Collection of Apps http://www.math.uah.edu/stat/</vt:lpstr>
      <vt:lpstr>Spectral Density (Reminder) https://en.wikipedia.org/wiki/Spectral_density</vt:lpstr>
      <vt:lpstr>Power Spectral Density: Example http://www2.meteo.uni-bonn.de/staff/venema/essays/2005/online_generation_of_spatial_temporal_noise/</vt:lpstr>
      <vt:lpstr>Power Spectral Density:  Example of White Noise http://www2.meteo.uni-bonn.de/staff/venema/essays/2005/online_generation_of_spatial_temporal_noise/</vt:lpstr>
      <vt:lpstr>Power Spectral Density:  Example of Red Noise http://www2.meteo.uni-bonn.de/staff/venema/essays/2005/online_generation_of_spatial_temporal_noise/</vt:lpstr>
      <vt:lpstr>Ornstein-Uhlenbeck Process https://en.wikipedia.org/wiki/Ornstein-Uhlenbeck_process</vt:lpstr>
      <vt:lpstr>Example of the Evolution of a PDF under a Fokker-Planck Equation</vt:lpstr>
      <vt:lpstr>Ornstein-Uhlenbeck Process https://en.wikipedia.org/wiki/Ornstein-Uhlenbeck_process</vt:lpstr>
      <vt:lpstr>Ornstein-Uhlenbeck Process https://en.wikipedia.org/wiki/Ornstein-Uhlenbeck_process</vt:lpstr>
      <vt:lpstr>Ornstein-Uhlenbeck Process https://en.wikipedia.org/wiki/Ornstein-Uhlenbeck_process</vt:lpstr>
      <vt:lpstr>Ornstein-Uhlenbeck Process: Examples https://en.wikipedia.org/wiki/Ornstein-Uhlenbeck_process</vt:lpstr>
      <vt:lpstr>Ornstein-Uhlenbeck Process: Examples https://en.wikipedia.org/wiki/Ornstein-Uhlenbeck_process</vt:lpstr>
      <vt:lpstr>Ornstein-Uhlenbeck Process: Examples https://en.wikipedia.org/wiki/Ornstein-Uhlenbeck_process</vt:lpstr>
      <vt:lpstr>Ornstein-Uhlenbeck Process: Other Examples https://en.wikipedia.org/wiki/Ornstein-Uhlenbeck_process</vt:lpstr>
      <vt:lpstr>Ornstein-Uhlenbeck Process: Other Examples https://en.wikipedia.org/wiki/Ornstein-Uhlenbeck_process</vt:lpstr>
      <vt:lpstr>Ornstein-Uhlenbeck Process: Other Examples https://en.wikipedia.org/wiki/Ornstein-Uhlenbeck_process</vt:lpstr>
      <vt:lpstr>Ornstein-Uhlenbeck Process: Solution https://en.wikipedia.org/wiki/Ornstein-Uhlenbeck_process</vt:lpstr>
      <vt:lpstr>Markov Process https://en.wikipedia.org/wiki/Markov_chain</vt:lpstr>
      <vt:lpstr>Fat Tail (or Heavy Tail) Distributions https://en.wikipedia.org/wiki/Heavy-tailed_distribution</vt:lpstr>
      <vt:lpstr>Levy Flights https://en.wikipedia.org/wiki/Levy_flight</vt:lpstr>
      <vt:lpstr>Levy Flights https://en.wikipedia.org/wiki/Levy_flight</vt:lpstr>
      <vt:lpstr>Levy Flights https://en.wikipedia.org/wiki/Levy_flight</vt:lpstr>
      <vt:lpstr>Levy Flights https://en.wikipedia.org/wiki/Levy_flight</vt:lpstr>
      <vt:lpstr>Possible Example of Levy Flight: VIX Yahoo Finance</vt:lpstr>
      <vt:lpstr>Possible Example of Levy Flight: VIX Yahoo Finance</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dc:title>
  <dc:creator>John Rundle</dc:creator>
  <cp:lastModifiedBy>Microsoft Office User</cp:lastModifiedBy>
  <cp:revision>95</cp:revision>
  <dcterms:created xsi:type="dcterms:W3CDTF">2017-02-22T23:14:54Z</dcterms:created>
  <dcterms:modified xsi:type="dcterms:W3CDTF">2021-01-02T19:24:44Z</dcterms:modified>
</cp:coreProperties>
</file>